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1"/>
  </p:sldMasterIdLst>
  <p:notesMasterIdLst>
    <p:notesMasterId r:id="rId7"/>
  </p:notesMasterIdLst>
  <p:handoutMasterIdLst>
    <p:handoutMasterId r:id="rId8"/>
  </p:handoutMasterIdLst>
  <p:sldIdLst>
    <p:sldId id="418" r:id="rId2"/>
    <p:sldId id="419" r:id="rId3"/>
    <p:sldId id="420" r:id="rId4"/>
    <p:sldId id="421" r:id="rId5"/>
    <p:sldId id="422" r:id="rId6"/>
  </p:sldIdLst>
  <p:sldSz cx="9906000" cy="6858000" type="A4"/>
  <p:notesSz cx="6807200" cy="9939338"/>
  <p:custDataLst>
    <p:tags r:id="rId9"/>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36" userDrawn="1">
          <p15:clr>
            <a:srgbClr val="A4A3A4"/>
          </p15:clr>
        </p15:guide>
        <p15:guide id="2" pos="126">
          <p15:clr>
            <a:srgbClr val="A4A3A4"/>
          </p15:clr>
        </p15:guide>
      </p15:sldGuideLst>
    </p:ext>
    <p:ext uri="{2D200454-40CA-4A62-9FC3-DE9A4176ACB9}">
      <p15:notesGuideLst xmlns:p15="http://schemas.microsoft.com/office/powerpoint/2012/main" xmlns="">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D0"/>
    <a:srgbClr val="99D6EC"/>
    <a:srgbClr val="FF5A0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47" autoAdjust="0"/>
  </p:normalViewPr>
  <p:slideViewPr>
    <p:cSldViewPr>
      <p:cViewPr>
        <p:scale>
          <a:sx n="75" d="100"/>
          <a:sy n="75" d="100"/>
        </p:scale>
        <p:origin x="-1056" y="-48"/>
      </p:cViewPr>
      <p:guideLst>
        <p:guide orient="horz" pos="436"/>
        <p:guide pos="126"/>
      </p:guideLst>
    </p:cSldViewPr>
  </p:slideViewPr>
  <p:outlineViewPr>
    <p:cViewPr>
      <p:scale>
        <a:sx n="33" d="100"/>
        <a:sy n="33" d="100"/>
      </p:scale>
      <p:origin x="0" y="7668"/>
    </p:cViewPr>
  </p:outlineViewPr>
  <p:notesTextViewPr>
    <p:cViewPr>
      <p:scale>
        <a:sx n="1" d="1"/>
        <a:sy n="1" d="1"/>
      </p:scale>
      <p:origin x="0" y="0"/>
    </p:cViewPr>
  </p:notesTextViewPr>
  <p:sorterViewPr>
    <p:cViewPr>
      <p:scale>
        <a:sx n="100" d="100"/>
        <a:sy n="100" d="100"/>
      </p:scale>
      <p:origin x="0" y="0"/>
    </p:cViewPr>
  </p:sorterViewPr>
  <p:notesViewPr>
    <p:cSldViewPr>
      <p:cViewPr>
        <p:scale>
          <a:sx n="90" d="100"/>
          <a:sy n="90" d="100"/>
        </p:scale>
        <p:origin x="-2070" y="-72"/>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2236" tIns="46118" rIns="92236" bIns="46118" rtlCol="0"/>
          <a:lstStyle>
            <a:lvl1pPr algn="r">
              <a:defRPr sz="1200"/>
            </a:lvl1pPr>
          </a:lstStyle>
          <a:p>
            <a:r>
              <a:rPr lang="ja-JP" altLang="en-US" sz="1400" dirty="0">
                <a:latin typeface="ＭＳ Ｐゴシック" pitchFamily="50" charset="-128"/>
                <a:ea typeface="ＭＳ Ｐゴシック" pitchFamily="50" charset="-128"/>
              </a:rPr>
              <a:t>機密性○</a:t>
            </a:r>
            <a:endParaRPr lang="ja-JP" altLang="en-US" sz="1400" dirty="0">
              <a:latin typeface="ＭＳ Ｐゴシック" pitchFamily="50" charset="-128"/>
              <a:ea typeface="ＭＳ Ｐゴシック" pitchFamily="50" charset="-128"/>
            </a:endParaRPr>
          </a:p>
        </p:txBody>
      </p:sp>
      <p:sp>
        <p:nvSpPr>
          <p:cNvPr id="4" name="フッター プレースホルダー 3"/>
          <p:cNvSpPr>
            <a:spLocks noGrp="1"/>
          </p:cNvSpPr>
          <p:nvPr>
            <p:ph type="ftr" sz="quarter" idx="2"/>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2236" tIns="46118" rIns="92236" bIns="46118"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400">
                <a:latin typeface="ＭＳ Ｐゴシック" pitchFamily="50" charset="-128"/>
                <a:ea typeface="ＭＳ Ｐゴシック" pitchFamily="50" charset="-128"/>
              </a:defRPr>
            </a:lvl1pPr>
          </a:lstStyle>
          <a:p>
            <a:r>
              <a:rPr lang="ja-JP" altLang="en-US" dirty="0" smtClean="0"/>
              <a:t>機密性○</a:t>
            </a:r>
            <a:endParaRPr lang="en-US" altLang="ja-JP" dirty="0" smtClean="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userDrawn="1">
            <p:custDataLst>
              <p:tags r:id="rId2"/>
            </p:custDataLst>
            <p:extLst>
              <p:ext uri="{D42A27DB-BD31-4B8C-83A1-F6EECF244321}">
                <p14:modId xmlns:p14="http://schemas.microsoft.com/office/powerpoint/2010/main" val="338616119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71" name="think-cell Slide" r:id="rId4" imgW="469" imgH="470" progId="TCLayout.ActiveDocument.1">
                  <p:embed/>
                </p:oleObj>
              </mc:Choice>
              <mc:Fallback>
                <p:oleObj name="think-cell Slide" r:id="rId4" imgW="469" imgH="4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タイトル 1"/>
          <p:cNvSpPr>
            <a:spLocks noGrp="1"/>
          </p:cNvSpPr>
          <p:nvPr>
            <p:ph type="ctrTitle"/>
          </p:nvPr>
        </p:nvSpPr>
        <p:spPr>
          <a:xfrm>
            <a:off x="742950" y="2130434"/>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4CDBF78-99E6-4541-8386-90CFD8DE92F5}"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4921445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0D807D-5902-499C-8666-6D51B96014EA}"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8582417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A1844B-00E0-41A4-B716-6A512841C6A1}"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52678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9D73B9-51B3-432B-B6A9-8603999ED1DB}"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8699884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9"/>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6B642E0-6556-4616-BF3E-D037BDA5C90B}"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485449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9D448F0-0E1C-48A3-BD31-199C8E148943}"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126014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A8B9C62-8058-446D-9F68-F5D6D7BCB0E9}"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910317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E07288A-626C-4BF1-8444-07E7B219BD87}"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37531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56340A-CAB6-4B94-8888-7A9FC657C9F3}"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317344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2DA08CA-332C-45ED-8822-30EA412ADBED}"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6527384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D9BC8F5-3628-4426-BD13-01062BD3E961}"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042335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userDrawn="1">
            <p:custDataLst>
              <p:tags r:id="rId14"/>
            </p:custDataLst>
            <p:extLst>
              <p:ext uri="{D42A27DB-BD31-4B8C-83A1-F6EECF244321}">
                <p14:modId xmlns:p14="http://schemas.microsoft.com/office/powerpoint/2010/main" val="221207963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7" name="think-cell Slide" r:id="rId15" imgW="469" imgH="470" progId="TCLayout.ActiveDocument.1">
                  <p:embed/>
                </p:oleObj>
              </mc:Choice>
              <mc:Fallback>
                <p:oleObj name="think-cell Slide" r:id="rId15" imgW="469" imgH="470" progId="TCLayout.ActiveDocument.1">
                  <p:embed/>
                  <p:pic>
                    <p:nvPicPr>
                      <p:cNvPr id="0" name=""/>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08D34-DCA4-4C0B-AEBF-C864172C91C2}" type="datetime1">
              <a:rPr lang="ja-JP" altLang="en-US" smtClean="0">
                <a:solidFill>
                  <a:prstClr val="black">
                    <a:tint val="75000"/>
                  </a:prstClr>
                </a:solidFill>
              </a:rPr>
              <a:t>2018/3/15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50142-B990-490A-A107-ED7302A7FD5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7763264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iming>
    <p:tnLst>
      <p:par>
        <p:cTn id="1" dur="indefinite" restart="never" nodeType="tmRoot"/>
      </p:par>
    </p:tnLst>
  </p:timing>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oleObject" Target="../embeddings/oleObject3.bin"/><Relationship Id="rId3" Type="http://schemas.openxmlformats.org/officeDocument/2006/relationships/tags" Target="../tags/tag5.xml"/><Relationship Id="rId7" Type="http://schemas.openxmlformats.org/officeDocument/2006/relationships/tags" Target="../tags/tag9.xml"/><Relationship Id="rId12" Type="http://schemas.openxmlformats.org/officeDocument/2006/relationships/slideLayout" Target="../slideLayouts/slideLayout1.xml"/><Relationship Id="rId2" Type="http://schemas.openxmlformats.org/officeDocument/2006/relationships/tags" Target="../tags/tag4.xml"/><Relationship Id="rId16" Type="http://schemas.openxmlformats.org/officeDocument/2006/relationships/image" Target="../media/image2.emf"/><Relationship Id="rId1" Type="http://schemas.openxmlformats.org/officeDocument/2006/relationships/vmlDrawing" Target="../drawings/vmlDrawing3.vml"/><Relationship Id="rId6" Type="http://schemas.openxmlformats.org/officeDocument/2006/relationships/tags" Target="../tags/tag8.xml"/><Relationship Id="rId11" Type="http://schemas.openxmlformats.org/officeDocument/2006/relationships/tags" Target="../tags/tag13.xml"/><Relationship Id="rId5" Type="http://schemas.openxmlformats.org/officeDocument/2006/relationships/tags" Target="../tags/tag7.xml"/><Relationship Id="rId15" Type="http://schemas.openxmlformats.org/officeDocument/2006/relationships/oleObject" Target="../embeddings/oleObject4.bin"/><Relationship Id="rId10" Type="http://schemas.openxmlformats.org/officeDocument/2006/relationships/tags" Target="../tags/tag12.xml"/><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hidden="1"/>
          <p:cNvGraphicFramePr>
            <a:graphicFrameLocks noChangeAspect="1"/>
          </p:cNvGraphicFramePr>
          <p:nvPr>
            <p:custDataLst>
              <p:tags r:id="rId2"/>
            </p:custDataLst>
            <p:extLst>
              <p:ext uri="{D42A27DB-BD31-4B8C-83A1-F6EECF244321}">
                <p14:modId xmlns:p14="http://schemas.microsoft.com/office/powerpoint/2010/main" val="34179218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120" name="think-cell Slide" r:id="rId13" imgW="469" imgH="470" progId="TCLayout.ActiveDocument.1">
                  <p:embed/>
                </p:oleObj>
              </mc:Choice>
              <mc:Fallback>
                <p:oleObj name="think-cell Slide" r:id="rId13" imgW="469" imgH="470" progId="TCLayout.ActiveDocument.1">
                  <p:embed/>
                  <p:pic>
                    <p:nvPicPr>
                      <p:cNvPr id="0" name=""/>
                      <p:cNvPicPr/>
                      <p:nvPr/>
                    </p:nvPicPr>
                    <p:blipFill>
                      <a:blip r:embed="rId14"/>
                      <a:stretch>
                        <a:fillRect/>
                      </a:stretch>
                    </p:blipFill>
                    <p:spPr>
                      <a:xfrm>
                        <a:off x="1588" y="1588"/>
                        <a:ext cx="1587" cy="1587"/>
                      </a:xfrm>
                      <a:prstGeom prst="rect">
                        <a:avLst/>
                      </a:prstGeom>
                    </p:spPr>
                  </p:pic>
                </p:oleObj>
              </mc:Fallback>
            </mc:AlternateContent>
          </a:graphicData>
        </a:graphic>
      </p:graphicFrame>
      <p:sp>
        <p:nvSpPr>
          <p:cNvPr id="2" name="正方形/長方形 1" hidden="1"/>
          <p:cNvSpPr/>
          <p:nvPr>
            <p:custDataLst>
              <p:tags r:id="rId3"/>
            </p:custDataLst>
          </p:nvPr>
        </p:nvSpPr>
        <p:spPr bwMode="auto">
          <a:xfrm>
            <a:off x="0" y="0"/>
            <a:ext cx="158750" cy="1587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spcBef>
                <a:spcPct val="0"/>
              </a:spcBef>
              <a:spcAft>
                <a:spcPct val="0"/>
              </a:spcAft>
            </a:pPr>
            <a:endParaRPr kumimoji="1" lang="ja-JP" altLang="en-US" sz="1600" dirty="0">
              <a:solidFill>
                <a:prstClr val="black"/>
              </a:solidFill>
              <a:latin typeface="Calibri" panose="020F0502020204030204" pitchFamily="34" charset="0"/>
              <a:ea typeface="ＭＳ Ｐゴシック" panose="020B0600070205080204" pitchFamily="50" charset="-128"/>
              <a:sym typeface="Calibri" panose="020F0502020204030204" pitchFamily="34" charset="0"/>
            </a:endParaRPr>
          </a:p>
        </p:txBody>
      </p:sp>
      <p:sp>
        <p:nvSpPr>
          <p:cNvPr id="53" name="正方形/長方形 52"/>
          <p:cNvSpPr/>
          <p:nvPr/>
        </p:nvSpPr>
        <p:spPr>
          <a:xfrm>
            <a:off x="272480" y="116632"/>
            <a:ext cx="8712968"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pP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anose="020B0604030504040204" pitchFamily="50" charset="-128"/>
              </a:rPr>
              <a:t>事例集　概要</a:t>
            </a:r>
            <a:endParaRPr lang="ja-JP" altLang="en-US" sz="2400" b="1" dirty="0">
              <a:solidFill>
                <a:schemeClr val="tx1"/>
              </a:solidFill>
              <a:latin typeface="+mj-ea"/>
              <a:ea typeface="+mj-ea"/>
              <a:cs typeface="Meiryo UI" panose="020B0604030504040204" pitchFamily="50" charset="-128"/>
            </a:endParaRPr>
          </a:p>
        </p:txBody>
      </p:sp>
      <p:sp>
        <p:nvSpPr>
          <p:cNvPr id="142" name="スライド番号プレースホルダー 2"/>
          <p:cNvSpPr>
            <a:spLocks noGrp="1"/>
          </p:cNvSpPr>
          <p:nvPr>
            <p:ph type="sldNum" sz="quarter" idx="12"/>
          </p:nvPr>
        </p:nvSpPr>
        <p:spPr>
          <a:xfrm>
            <a:off x="7610152" y="6525345"/>
            <a:ext cx="2311400" cy="365125"/>
          </a:xfrm>
        </p:spPr>
        <p:txBody>
          <a:bodyPr/>
          <a:lstStyle/>
          <a:p>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テキスト プレースホルダー 6"/>
          <p:cNvSpPr txBox="1">
            <a:spLocks/>
          </p:cNvSpPr>
          <p:nvPr/>
        </p:nvSpPr>
        <p:spPr>
          <a:xfrm>
            <a:off x="90265" y="606173"/>
            <a:ext cx="9759279" cy="1166643"/>
          </a:xfrm>
          <a:prstGeom prst="rect">
            <a:avLst/>
          </a:prstGeom>
          <a:solidFill>
            <a:srgbClr val="0098D0">
              <a:alpha val="40000"/>
            </a:srgbClr>
          </a:solidFill>
        </p:spPr>
        <p:txBody>
          <a:bodyPr anchor="ct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71450" indent="-171450"/>
            <a:r>
              <a:rPr lang="ja-JP" altLang="en-US" sz="2000" dirty="0">
                <a:latin typeface="+mj-ea"/>
                <a:ea typeface="+mj-ea"/>
              </a:rPr>
              <a:t>コンビナート地域において、リスクアセスメントを効果的・積極的に行っている可能性がある企業を</a:t>
            </a:r>
            <a:r>
              <a:rPr lang="en-US" altLang="ja-JP" sz="2000" dirty="0">
                <a:latin typeface="+mj-ea"/>
                <a:ea typeface="+mj-ea"/>
              </a:rPr>
              <a:t>32</a:t>
            </a:r>
            <a:r>
              <a:rPr lang="ja-JP" altLang="en-US" sz="2000" dirty="0">
                <a:latin typeface="+mj-ea"/>
                <a:ea typeface="+mj-ea"/>
              </a:rPr>
              <a:t>社</a:t>
            </a:r>
            <a:r>
              <a:rPr lang="ja-JP" altLang="en-US" sz="2000" dirty="0" smtClean="0">
                <a:latin typeface="+mj-ea"/>
                <a:ea typeface="+mj-ea"/>
              </a:rPr>
              <a:t>を抽出</a:t>
            </a:r>
            <a:r>
              <a:rPr lang="ja-JP" altLang="en-US" sz="2000" dirty="0">
                <a:latin typeface="+mj-ea"/>
                <a:ea typeface="+mj-ea"/>
              </a:rPr>
              <a:t>。そのうち</a:t>
            </a:r>
            <a:r>
              <a:rPr lang="en-US" altLang="ja-JP" sz="2000" dirty="0">
                <a:latin typeface="+mj-ea"/>
                <a:ea typeface="+mj-ea"/>
              </a:rPr>
              <a:t>27</a:t>
            </a:r>
            <a:r>
              <a:rPr lang="ja-JP" altLang="en-US" sz="2000" dirty="0">
                <a:latin typeface="+mj-ea"/>
                <a:ea typeface="+mj-ea"/>
              </a:rPr>
              <a:t>社にヒアリングを行い、公表が承諾された</a:t>
            </a:r>
            <a:r>
              <a:rPr lang="en-US" altLang="ja-JP" sz="2000" dirty="0">
                <a:latin typeface="+mj-ea"/>
                <a:ea typeface="+mj-ea"/>
              </a:rPr>
              <a:t>22</a:t>
            </a:r>
            <a:r>
              <a:rPr lang="ja-JP" altLang="en-US" sz="2000" dirty="0">
                <a:latin typeface="+mj-ea"/>
                <a:ea typeface="+mj-ea"/>
              </a:rPr>
              <a:t>社</a:t>
            </a:r>
            <a:r>
              <a:rPr lang="ja-JP" altLang="en-US" sz="2000" dirty="0" smtClean="0">
                <a:latin typeface="+mj-ea"/>
                <a:ea typeface="+mj-ea"/>
              </a:rPr>
              <a:t>を「リスクアセスメント良好事例集」に掲載。</a:t>
            </a:r>
            <a:endParaRPr lang="ja-JP" altLang="en-US" sz="2000" dirty="0">
              <a:latin typeface="+mj-ea"/>
              <a:ea typeface="+mj-ea"/>
            </a:endParaRPr>
          </a:p>
        </p:txBody>
      </p:sp>
      <p:grpSp>
        <p:nvGrpSpPr>
          <p:cNvPr id="14" name="グループ化 13"/>
          <p:cNvGrpSpPr/>
          <p:nvPr/>
        </p:nvGrpSpPr>
        <p:grpSpPr>
          <a:xfrm>
            <a:off x="4880992" y="2387600"/>
            <a:ext cx="5682036" cy="4291688"/>
            <a:chOff x="1878798" y="1220693"/>
            <a:chExt cx="3774627" cy="2851005"/>
          </a:xfrm>
        </p:grpSpPr>
        <p:sp>
          <p:nvSpPr>
            <p:cNvPr id="15" name="正方形/長方形 14"/>
            <p:cNvSpPr/>
            <p:nvPr/>
          </p:nvSpPr>
          <p:spPr bwMode="gray">
            <a:xfrm>
              <a:off x="4023279" y="2561049"/>
              <a:ext cx="1630146" cy="645357"/>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関東地方（</a:t>
              </a:r>
              <a:r>
                <a:rPr kumimoji="1" lang="en-US" altLang="ja-JP" sz="1200" b="1" u="sng" dirty="0">
                  <a:latin typeface="Arial" panose="020B0604020202020204" pitchFamily="34" charset="0"/>
                  <a:cs typeface="Arial" panose="020B0604020202020204" pitchFamily="34" charset="0"/>
                </a:rPr>
                <a:t>6</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旭化成株式会社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鈴江</a:t>
              </a:r>
              <a:r>
                <a:rPr kumimoji="1" lang="ja-JP" altLang="en-US" sz="1200" dirty="0" smtClean="0">
                  <a:latin typeface="Arial" panose="020B0604020202020204" pitchFamily="34" charset="0"/>
                  <a:cs typeface="Arial" panose="020B0604020202020204" pitchFamily="34" charset="0"/>
                </a:rPr>
                <a:t>コーポレーション</a:t>
              </a:r>
              <a:r>
                <a:rPr kumimoji="1" lang="en-US" altLang="ja-JP" sz="1200" dirty="0" smtClean="0">
                  <a:latin typeface="Arial" panose="020B0604020202020204" pitchFamily="34" charset="0"/>
                  <a:cs typeface="Arial" panose="020B0604020202020204" pitchFamily="34" charset="0"/>
                </a:rPr>
                <a:t/>
              </a:r>
              <a:br>
                <a:rPr kumimoji="1" lang="en-US" altLang="ja-JP" sz="1200" dirty="0" smtClean="0">
                  <a:latin typeface="Arial" panose="020B0604020202020204" pitchFamily="34" charset="0"/>
                  <a:cs typeface="Arial" panose="020B0604020202020204" pitchFamily="34" charset="0"/>
                </a:rPr>
              </a:br>
              <a:r>
                <a:rPr kumimoji="1" lang="ja-JP" altLang="en-US" sz="1200" dirty="0" smtClean="0">
                  <a:latin typeface="Arial" panose="020B0604020202020204" pitchFamily="34" charset="0"/>
                  <a:cs typeface="Arial" panose="020B0604020202020204" pitchFamily="34" charset="0"/>
                </a:rPr>
                <a:t>株式</a:t>
              </a:r>
              <a:r>
                <a:rPr kumimoji="1" lang="ja-JP" altLang="en-US" sz="1200" dirty="0">
                  <a:latin typeface="Arial" panose="020B0604020202020204" pitchFamily="34" charset="0"/>
                  <a:cs typeface="Arial" panose="020B0604020202020204" pitchFamily="34" charset="0"/>
                </a:rPr>
                <a:t>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住友化学株式会社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東京ガス株式会社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日本水産株式会社</a:t>
              </a:r>
            </a:p>
            <a:p>
              <a:pPr marL="133821" indent="-133821">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富士石油株式会社</a:t>
              </a:r>
            </a:p>
            <a:p>
              <a:pPr>
                <a:buFont typeface="Wingdings 2" pitchFamily="18" charset="2"/>
                <a:buNone/>
              </a:pPr>
              <a:endParaRPr kumimoji="1" lang="ja-JP" altLang="en-US" sz="1200" dirty="0">
                <a:latin typeface="Arial" panose="020B0604020202020204" pitchFamily="34" charset="0"/>
                <a:cs typeface="Arial" panose="020B0604020202020204" pitchFamily="34" charset="0"/>
              </a:endParaRPr>
            </a:p>
          </p:txBody>
        </p:sp>
        <p:sp>
          <p:nvSpPr>
            <p:cNvPr id="16" name="正方形/長方形 15"/>
            <p:cNvSpPr/>
            <p:nvPr/>
          </p:nvSpPr>
          <p:spPr bwMode="gray">
            <a:xfrm>
              <a:off x="4023279" y="1851808"/>
              <a:ext cx="1290569" cy="400716"/>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東北地方（</a:t>
              </a:r>
              <a:r>
                <a:rPr kumimoji="1" lang="en-US" altLang="ja-JP" sz="1200" b="1" u="sng" dirty="0">
                  <a:latin typeface="Arial" panose="020B0604020202020204" pitchFamily="34" charset="0"/>
                  <a:cs typeface="Arial" panose="020B0604020202020204" pitchFamily="34" charset="0"/>
                </a:rPr>
                <a:t>2</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株式会社クレハ</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常磐共同</a:t>
              </a:r>
              <a:r>
                <a:rPr kumimoji="1" lang="ja-JP" altLang="en-US" sz="1200" dirty="0" smtClean="0">
                  <a:latin typeface="Arial" panose="020B0604020202020204" pitchFamily="34" charset="0"/>
                  <a:cs typeface="Arial" panose="020B0604020202020204" pitchFamily="34" charset="0"/>
                </a:rPr>
                <a:t>火力株式</a:t>
              </a:r>
              <a:r>
                <a:rPr kumimoji="1" lang="ja-JP" altLang="en-US" sz="1200" dirty="0">
                  <a:latin typeface="Arial" panose="020B0604020202020204" pitchFamily="34" charset="0"/>
                  <a:cs typeface="Arial" panose="020B0604020202020204" pitchFamily="34" charset="0"/>
                </a:rPr>
                <a:t>会社</a:t>
              </a:r>
            </a:p>
          </p:txBody>
        </p:sp>
        <p:grpSp>
          <p:nvGrpSpPr>
            <p:cNvPr id="17" name="グループ化 16"/>
            <p:cNvGrpSpPr/>
            <p:nvPr/>
          </p:nvGrpSpPr>
          <p:grpSpPr>
            <a:xfrm>
              <a:off x="1878798" y="1220693"/>
              <a:ext cx="3414113" cy="2851005"/>
              <a:chOff x="1878798" y="1220693"/>
              <a:chExt cx="3414113" cy="2851005"/>
            </a:xfrm>
          </p:grpSpPr>
          <p:grpSp>
            <p:nvGrpSpPr>
              <p:cNvPr id="18" name="グループ化 17"/>
              <p:cNvGrpSpPr/>
              <p:nvPr/>
            </p:nvGrpSpPr>
            <p:grpSpPr>
              <a:xfrm>
                <a:off x="2151219" y="1220693"/>
                <a:ext cx="2281826" cy="2377510"/>
                <a:chOff x="2971537" y="1542358"/>
                <a:chExt cx="4222404" cy="4236902"/>
              </a:xfrm>
              <a:noFill/>
            </p:grpSpPr>
            <p:sp>
              <p:nvSpPr>
                <p:cNvPr id="35" name="Freeform 5"/>
                <p:cNvSpPr>
                  <a:spLocks noChangeAspect="1"/>
                </p:cNvSpPr>
                <p:nvPr/>
              </p:nvSpPr>
              <p:spPr bwMode="gray">
                <a:xfrm>
                  <a:off x="3723432" y="4635991"/>
                  <a:ext cx="375947" cy="239542"/>
                </a:xfrm>
                <a:custGeom>
                  <a:avLst/>
                  <a:gdLst/>
                  <a:ahLst/>
                  <a:cxnLst>
                    <a:cxn ang="0">
                      <a:pos x="276" y="10"/>
                    </a:cxn>
                    <a:cxn ang="0">
                      <a:pos x="246" y="0"/>
                    </a:cxn>
                    <a:cxn ang="0">
                      <a:pos x="180" y="0"/>
                    </a:cxn>
                    <a:cxn ang="0">
                      <a:pos x="136" y="52"/>
                    </a:cxn>
                    <a:cxn ang="0">
                      <a:pos x="40" y="75"/>
                    </a:cxn>
                    <a:cxn ang="0">
                      <a:pos x="13" y="111"/>
                    </a:cxn>
                    <a:cxn ang="0">
                      <a:pos x="0" y="158"/>
                    </a:cxn>
                    <a:cxn ang="0">
                      <a:pos x="12" y="198"/>
                    </a:cxn>
                    <a:cxn ang="0">
                      <a:pos x="27" y="207"/>
                    </a:cxn>
                    <a:cxn ang="0">
                      <a:pos x="36" y="198"/>
                    </a:cxn>
                    <a:cxn ang="0">
                      <a:pos x="75" y="171"/>
                    </a:cxn>
                    <a:cxn ang="0">
                      <a:pos x="84" y="179"/>
                    </a:cxn>
                    <a:cxn ang="0">
                      <a:pos x="96" y="213"/>
                    </a:cxn>
                    <a:cxn ang="0">
                      <a:pos x="113" y="219"/>
                    </a:cxn>
                    <a:cxn ang="0">
                      <a:pos x="150" y="192"/>
                    </a:cxn>
                    <a:cxn ang="0">
                      <a:pos x="186" y="188"/>
                    </a:cxn>
                    <a:cxn ang="0">
                      <a:pos x="242" y="177"/>
                    </a:cxn>
                    <a:cxn ang="0">
                      <a:pos x="265" y="188"/>
                    </a:cxn>
                    <a:cxn ang="0">
                      <a:pos x="303" y="152"/>
                    </a:cxn>
                    <a:cxn ang="0">
                      <a:pos x="276" y="10"/>
                    </a:cxn>
                  </a:cxnLst>
                  <a:rect l="0" t="0" r="r" b="b"/>
                  <a:pathLst>
                    <a:path w="303" h="219">
                      <a:moveTo>
                        <a:pt x="276" y="10"/>
                      </a:moveTo>
                      <a:lnTo>
                        <a:pt x="246" y="0"/>
                      </a:lnTo>
                      <a:lnTo>
                        <a:pt x="180" y="0"/>
                      </a:lnTo>
                      <a:lnTo>
                        <a:pt x="136" y="52"/>
                      </a:lnTo>
                      <a:lnTo>
                        <a:pt x="40" y="75"/>
                      </a:lnTo>
                      <a:lnTo>
                        <a:pt x="13" y="111"/>
                      </a:lnTo>
                      <a:lnTo>
                        <a:pt x="0" y="158"/>
                      </a:lnTo>
                      <a:lnTo>
                        <a:pt x="12" y="198"/>
                      </a:lnTo>
                      <a:lnTo>
                        <a:pt x="27" y="207"/>
                      </a:lnTo>
                      <a:lnTo>
                        <a:pt x="36" y="198"/>
                      </a:lnTo>
                      <a:lnTo>
                        <a:pt x="75" y="171"/>
                      </a:lnTo>
                      <a:lnTo>
                        <a:pt x="84" y="179"/>
                      </a:lnTo>
                      <a:lnTo>
                        <a:pt x="96" y="213"/>
                      </a:lnTo>
                      <a:lnTo>
                        <a:pt x="113" y="219"/>
                      </a:lnTo>
                      <a:lnTo>
                        <a:pt x="150" y="192"/>
                      </a:lnTo>
                      <a:lnTo>
                        <a:pt x="186" y="188"/>
                      </a:lnTo>
                      <a:lnTo>
                        <a:pt x="242" y="177"/>
                      </a:lnTo>
                      <a:lnTo>
                        <a:pt x="265" y="188"/>
                      </a:lnTo>
                      <a:lnTo>
                        <a:pt x="303" y="152"/>
                      </a:lnTo>
                      <a:lnTo>
                        <a:pt x="276" y="10"/>
                      </a:lnTo>
                      <a:close/>
                    </a:path>
                  </a:pathLst>
                </a:custGeom>
                <a:grp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6" name="Freeform 6"/>
                <p:cNvSpPr>
                  <a:spLocks noChangeAspect="1"/>
                </p:cNvSpPr>
                <p:nvPr/>
              </p:nvSpPr>
              <p:spPr bwMode="gray">
                <a:xfrm>
                  <a:off x="3723432" y="4635991"/>
                  <a:ext cx="375947" cy="239542"/>
                </a:xfrm>
                <a:custGeom>
                  <a:avLst/>
                  <a:gdLst/>
                  <a:ahLst/>
                  <a:cxnLst>
                    <a:cxn ang="0">
                      <a:pos x="276" y="10"/>
                    </a:cxn>
                    <a:cxn ang="0">
                      <a:pos x="246" y="0"/>
                    </a:cxn>
                    <a:cxn ang="0">
                      <a:pos x="180" y="0"/>
                    </a:cxn>
                    <a:cxn ang="0">
                      <a:pos x="136" y="52"/>
                    </a:cxn>
                    <a:cxn ang="0">
                      <a:pos x="40" y="75"/>
                    </a:cxn>
                    <a:cxn ang="0">
                      <a:pos x="13" y="111"/>
                    </a:cxn>
                    <a:cxn ang="0">
                      <a:pos x="0" y="158"/>
                    </a:cxn>
                    <a:cxn ang="0">
                      <a:pos x="12" y="198"/>
                    </a:cxn>
                    <a:cxn ang="0">
                      <a:pos x="27" y="207"/>
                    </a:cxn>
                    <a:cxn ang="0">
                      <a:pos x="36" y="198"/>
                    </a:cxn>
                    <a:cxn ang="0">
                      <a:pos x="75" y="171"/>
                    </a:cxn>
                    <a:cxn ang="0">
                      <a:pos x="84" y="179"/>
                    </a:cxn>
                    <a:cxn ang="0">
                      <a:pos x="96" y="213"/>
                    </a:cxn>
                    <a:cxn ang="0">
                      <a:pos x="113" y="219"/>
                    </a:cxn>
                    <a:cxn ang="0">
                      <a:pos x="150" y="192"/>
                    </a:cxn>
                    <a:cxn ang="0">
                      <a:pos x="186" y="188"/>
                    </a:cxn>
                    <a:cxn ang="0">
                      <a:pos x="242" y="177"/>
                    </a:cxn>
                    <a:cxn ang="0">
                      <a:pos x="265" y="188"/>
                    </a:cxn>
                    <a:cxn ang="0">
                      <a:pos x="303" y="152"/>
                    </a:cxn>
                    <a:cxn ang="0">
                      <a:pos x="276" y="10"/>
                    </a:cxn>
                  </a:cxnLst>
                  <a:rect l="0" t="0" r="r" b="b"/>
                  <a:pathLst>
                    <a:path w="303" h="219">
                      <a:moveTo>
                        <a:pt x="276" y="10"/>
                      </a:moveTo>
                      <a:lnTo>
                        <a:pt x="246" y="0"/>
                      </a:lnTo>
                      <a:lnTo>
                        <a:pt x="180" y="0"/>
                      </a:lnTo>
                      <a:lnTo>
                        <a:pt x="136" y="52"/>
                      </a:lnTo>
                      <a:lnTo>
                        <a:pt x="40" y="75"/>
                      </a:lnTo>
                      <a:lnTo>
                        <a:pt x="13" y="111"/>
                      </a:lnTo>
                      <a:lnTo>
                        <a:pt x="0" y="158"/>
                      </a:lnTo>
                      <a:lnTo>
                        <a:pt x="12" y="198"/>
                      </a:lnTo>
                      <a:lnTo>
                        <a:pt x="27" y="207"/>
                      </a:lnTo>
                      <a:lnTo>
                        <a:pt x="36" y="198"/>
                      </a:lnTo>
                      <a:lnTo>
                        <a:pt x="75" y="171"/>
                      </a:lnTo>
                      <a:lnTo>
                        <a:pt x="84" y="179"/>
                      </a:lnTo>
                      <a:lnTo>
                        <a:pt x="96" y="213"/>
                      </a:lnTo>
                      <a:lnTo>
                        <a:pt x="113" y="219"/>
                      </a:lnTo>
                      <a:lnTo>
                        <a:pt x="150" y="192"/>
                      </a:lnTo>
                      <a:lnTo>
                        <a:pt x="186" y="188"/>
                      </a:lnTo>
                      <a:lnTo>
                        <a:pt x="242" y="177"/>
                      </a:lnTo>
                      <a:lnTo>
                        <a:pt x="265" y="188"/>
                      </a:lnTo>
                      <a:lnTo>
                        <a:pt x="303" y="152"/>
                      </a:lnTo>
                      <a:lnTo>
                        <a:pt x="276" y="10"/>
                      </a:lnTo>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7" name="Freeform 8"/>
                <p:cNvSpPr>
                  <a:spLocks noChangeAspect="1"/>
                </p:cNvSpPr>
                <p:nvPr/>
              </p:nvSpPr>
              <p:spPr bwMode="gray">
                <a:xfrm>
                  <a:off x="5775662" y="2738708"/>
                  <a:ext cx="474726" cy="386534"/>
                </a:xfrm>
                <a:custGeom>
                  <a:avLst/>
                  <a:gdLst/>
                  <a:ahLst/>
                  <a:cxnLst>
                    <a:cxn ang="0">
                      <a:pos x="26" y="312"/>
                    </a:cxn>
                    <a:cxn ang="0">
                      <a:pos x="13" y="282"/>
                    </a:cxn>
                    <a:cxn ang="0">
                      <a:pos x="0" y="243"/>
                    </a:cxn>
                    <a:cxn ang="0">
                      <a:pos x="36" y="205"/>
                    </a:cxn>
                    <a:cxn ang="0">
                      <a:pos x="63" y="205"/>
                    </a:cxn>
                    <a:cxn ang="0">
                      <a:pos x="86" y="168"/>
                    </a:cxn>
                    <a:cxn ang="0">
                      <a:pos x="88" y="147"/>
                    </a:cxn>
                    <a:cxn ang="0">
                      <a:pos x="99" y="136"/>
                    </a:cxn>
                    <a:cxn ang="0">
                      <a:pos x="86" y="103"/>
                    </a:cxn>
                    <a:cxn ang="0">
                      <a:pos x="98" y="78"/>
                    </a:cxn>
                    <a:cxn ang="0">
                      <a:pos x="121" y="94"/>
                    </a:cxn>
                    <a:cxn ang="0">
                      <a:pos x="140" y="84"/>
                    </a:cxn>
                    <a:cxn ang="0">
                      <a:pos x="151" y="99"/>
                    </a:cxn>
                    <a:cxn ang="0">
                      <a:pos x="155" y="166"/>
                    </a:cxn>
                    <a:cxn ang="0">
                      <a:pos x="165" y="180"/>
                    </a:cxn>
                    <a:cxn ang="0">
                      <a:pos x="192" y="180"/>
                    </a:cxn>
                    <a:cxn ang="0">
                      <a:pos x="201" y="163"/>
                    </a:cxn>
                    <a:cxn ang="0">
                      <a:pos x="205" y="138"/>
                    </a:cxn>
                    <a:cxn ang="0">
                      <a:pos x="253" y="165"/>
                    </a:cxn>
                    <a:cxn ang="0">
                      <a:pos x="272" y="143"/>
                    </a:cxn>
                    <a:cxn ang="0">
                      <a:pos x="278" y="90"/>
                    </a:cxn>
                    <a:cxn ang="0">
                      <a:pos x="264" y="67"/>
                    </a:cxn>
                    <a:cxn ang="0">
                      <a:pos x="253" y="67"/>
                    </a:cxn>
                    <a:cxn ang="0">
                      <a:pos x="230" y="84"/>
                    </a:cxn>
                    <a:cxn ang="0">
                      <a:pos x="186" y="95"/>
                    </a:cxn>
                    <a:cxn ang="0">
                      <a:pos x="186" y="49"/>
                    </a:cxn>
                    <a:cxn ang="0">
                      <a:pos x="207" y="0"/>
                    </a:cxn>
                    <a:cxn ang="0">
                      <a:pos x="247" y="13"/>
                    </a:cxn>
                    <a:cxn ang="0">
                      <a:pos x="282" y="40"/>
                    </a:cxn>
                    <a:cxn ang="0">
                      <a:pos x="311" y="30"/>
                    </a:cxn>
                    <a:cxn ang="0">
                      <a:pos x="320" y="207"/>
                    </a:cxn>
                    <a:cxn ang="0">
                      <a:pos x="330" y="249"/>
                    </a:cxn>
                    <a:cxn ang="0">
                      <a:pos x="360" y="264"/>
                    </a:cxn>
                    <a:cxn ang="0">
                      <a:pos x="380" y="295"/>
                    </a:cxn>
                    <a:cxn ang="0">
                      <a:pos x="332" y="310"/>
                    </a:cxn>
                    <a:cxn ang="0">
                      <a:pos x="251" y="353"/>
                    </a:cxn>
                    <a:cxn ang="0">
                      <a:pos x="234" y="341"/>
                    </a:cxn>
                    <a:cxn ang="0">
                      <a:pos x="243" y="310"/>
                    </a:cxn>
                    <a:cxn ang="0">
                      <a:pos x="234" y="293"/>
                    </a:cxn>
                    <a:cxn ang="0">
                      <a:pos x="220" y="299"/>
                    </a:cxn>
                    <a:cxn ang="0">
                      <a:pos x="205" y="280"/>
                    </a:cxn>
                    <a:cxn ang="0">
                      <a:pos x="161" y="301"/>
                    </a:cxn>
                    <a:cxn ang="0">
                      <a:pos x="124" y="282"/>
                    </a:cxn>
                    <a:cxn ang="0">
                      <a:pos x="86" y="293"/>
                    </a:cxn>
                    <a:cxn ang="0">
                      <a:pos x="48" y="293"/>
                    </a:cxn>
                    <a:cxn ang="0">
                      <a:pos x="26" y="312"/>
                    </a:cxn>
                  </a:cxnLst>
                  <a:rect l="0" t="0" r="r" b="b"/>
                  <a:pathLst>
                    <a:path w="380" h="353">
                      <a:moveTo>
                        <a:pt x="26" y="312"/>
                      </a:moveTo>
                      <a:lnTo>
                        <a:pt x="13" y="282"/>
                      </a:lnTo>
                      <a:lnTo>
                        <a:pt x="0" y="243"/>
                      </a:lnTo>
                      <a:lnTo>
                        <a:pt x="36" y="205"/>
                      </a:lnTo>
                      <a:lnTo>
                        <a:pt x="63" y="205"/>
                      </a:lnTo>
                      <a:lnTo>
                        <a:pt x="86" y="168"/>
                      </a:lnTo>
                      <a:lnTo>
                        <a:pt x="88" y="147"/>
                      </a:lnTo>
                      <a:lnTo>
                        <a:pt x="99" y="136"/>
                      </a:lnTo>
                      <a:lnTo>
                        <a:pt x="86" y="103"/>
                      </a:lnTo>
                      <a:lnTo>
                        <a:pt x="98" y="78"/>
                      </a:lnTo>
                      <a:lnTo>
                        <a:pt x="121" y="94"/>
                      </a:lnTo>
                      <a:lnTo>
                        <a:pt x="140" y="84"/>
                      </a:lnTo>
                      <a:lnTo>
                        <a:pt x="151" y="99"/>
                      </a:lnTo>
                      <a:lnTo>
                        <a:pt x="155" y="166"/>
                      </a:lnTo>
                      <a:lnTo>
                        <a:pt x="165" y="180"/>
                      </a:lnTo>
                      <a:lnTo>
                        <a:pt x="192" y="180"/>
                      </a:lnTo>
                      <a:lnTo>
                        <a:pt x="201" y="163"/>
                      </a:lnTo>
                      <a:lnTo>
                        <a:pt x="205" y="138"/>
                      </a:lnTo>
                      <a:lnTo>
                        <a:pt x="253" y="165"/>
                      </a:lnTo>
                      <a:lnTo>
                        <a:pt x="272" y="143"/>
                      </a:lnTo>
                      <a:lnTo>
                        <a:pt x="278" y="90"/>
                      </a:lnTo>
                      <a:lnTo>
                        <a:pt x="264" y="67"/>
                      </a:lnTo>
                      <a:lnTo>
                        <a:pt x="253" y="67"/>
                      </a:lnTo>
                      <a:lnTo>
                        <a:pt x="230" y="84"/>
                      </a:lnTo>
                      <a:lnTo>
                        <a:pt x="186" y="95"/>
                      </a:lnTo>
                      <a:lnTo>
                        <a:pt x="186" y="49"/>
                      </a:lnTo>
                      <a:lnTo>
                        <a:pt x="207" y="0"/>
                      </a:lnTo>
                      <a:lnTo>
                        <a:pt x="247" y="13"/>
                      </a:lnTo>
                      <a:lnTo>
                        <a:pt x="282" y="40"/>
                      </a:lnTo>
                      <a:lnTo>
                        <a:pt x="311" y="30"/>
                      </a:lnTo>
                      <a:lnTo>
                        <a:pt x="320" y="207"/>
                      </a:lnTo>
                      <a:lnTo>
                        <a:pt x="330" y="249"/>
                      </a:lnTo>
                      <a:lnTo>
                        <a:pt x="360" y="264"/>
                      </a:lnTo>
                      <a:lnTo>
                        <a:pt x="380" y="295"/>
                      </a:lnTo>
                      <a:lnTo>
                        <a:pt x="332" y="310"/>
                      </a:lnTo>
                      <a:lnTo>
                        <a:pt x="251" y="353"/>
                      </a:lnTo>
                      <a:lnTo>
                        <a:pt x="234" y="341"/>
                      </a:lnTo>
                      <a:lnTo>
                        <a:pt x="243" y="310"/>
                      </a:lnTo>
                      <a:lnTo>
                        <a:pt x="234" y="293"/>
                      </a:lnTo>
                      <a:lnTo>
                        <a:pt x="220" y="299"/>
                      </a:lnTo>
                      <a:lnTo>
                        <a:pt x="205" y="280"/>
                      </a:lnTo>
                      <a:lnTo>
                        <a:pt x="161" y="301"/>
                      </a:lnTo>
                      <a:lnTo>
                        <a:pt x="124" y="282"/>
                      </a:lnTo>
                      <a:lnTo>
                        <a:pt x="86" y="293"/>
                      </a:lnTo>
                      <a:lnTo>
                        <a:pt x="48" y="293"/>
                      </a:lnTo>
                      <a:lnTo>
                        <a:pt x="26" y="31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8" name="Freeform 9"/>
                <p:cNvSpPr>
                  <a:spLocks noChangeAspect="1"/>
                </p:cNvSpPr>
                <p:nvPr/>
              </p:nvSpPr>
              <p:spPr bwMode="gray">
                <a:xfrm>
                  <a:off x="5743227" y="3044941"/>
                  <a:ext cx="337615" cy="473640"/>
                </a:xfrm>
                <a:custGeom>
                  <a:avLst/>
                  <a:gdLst/>
                  <a:ahLst/>
                  <a:cxnLst>
                    <a:cxn ang="0">
                      <a:pos x="201" y="433"/>
                    </a:cxn>
                    <a:cxn ang="0">
                      <a:pos x="251" y="406"/>
                    </a:cxn>
                    <a:cxn ang="0">
                      <a:pos x="240" y="378"/>
                    </a:cxn>
                    <a:cxn ang="0">
                      <a:pos x="240" y="335"/>
                    </a:cxn>
                    <a:cxn ang="0">
                      <a:pos x="213" y="303"/>
                    </a:cxn>
                    <a:cxn ang="0">
                      <a:pos x="213" y="289"/>
                    </a:cxn>
                    <a:cxn ang="0">
                      <a:pos x="232" y="257"/>
                    </a:cxn>
                    <a:cxn ang="0">
                      <a:pos x="242" y="190"/>
                    </a:cxn>
                    <a:cxn ang="0">
                      <a:pos x="247" y="90"/>
                    </a:cxn>
                    <a:cxn ang="0">
                      <a:pos x="261" y="61"/>
                    </a:cxn>
                    <a:cxn ang="0">
                      <a:pos x="270" y="30"/>
                    </a:cxn>
                    <a:cxn ang="0">
                      <a:pos x="261" y="13"/>
                    </a:cxn>
                    <a:cxn ang="0">
                      <a:pos x="247" y="19"/>
                    </a:cxn>
                    <a:cxn ang="0">
                      <a:pos x="232" y="0"/>
                    </a:cxn>
                    <a:cxn ang="0">
                      <a:pos x="188" y="21"/>
                    </a:cxn>
                    <a:cxn ang="0">
                      <a:pos x="151" y="2"/>
                    </a:cxn>
                    <a:cxn ang="0">
                      <a:pos x="113" y="13"/>
                    </a:cxn>
                    <a:cxn ang="0">
                      <a:pos x="75" y="13"/>
                    </a:cxn>
                    <a:cxn ang="0">
                      <a:pos x="53" y="32"/>
                    </a:cxn>
                    <a:cxn ang="0">
                      <a:pos x="57" y="42"/>
                    </a:cxn>
                    <a:cxn ang="0">
                      <a:pos x="52" y="107"/>
                    </a:cxn>
                    <a:cxn ang="0">
                      <a:pos x="25" y="142"/>
                    </a:cxn>
                    <a:cxn ang="0">
                      <a:pos x="2" y="132"/>
                    </a:cxn>
                    <a:cxn ang="0">
                      <a:pos x="0" y="142"/>
                    </a:cxn>
                    <a:cxn ang="0">
                      <a:pos x="4" y="157"/>
                    </a:cxn>
                    <a:cxn ang="0">
                      <a:pos x="15" y="167"/>
                    </a:cxn>
                    <a:cxn ang="0">
                      <a:pos x="42" y="161"/>
                    </a:cxn>
                    <a:cxn ang="0">
                      <a:pos x="57" y="167"/>
                    </a:cxn>
                    <a:cxn ang="0">
                      <a:pos x="75" y="190"/>
                    </a:cxn>
                    <a:cxn ang="0">
                      <a:pos x="75" y="217"/>
                    </a:cxn>
                    <a:cxn ang="0">
                      <a:pos x="57" y="307"/>
                    </a:cxn>
                    <a:cxn ang="0">
                      <a:pos x="44" y="345"/>
                    </a:cxn>
                    <a:cxn ang="0">
                      <a:pos x="42" y="366"/>
                    </a:cxn>
                    <a:cxn ang="0">
                      <a:pos x="65" y="364"/>
                    </a:cxn>
                    <a:cxn ang="0">
                      <a:pos x="105" y="385"/>
                    </a:cxn>
                    <a:cxn ang="0">
                      <a:pos x="144" y="395"/>
                    </a:cxn>
                    <a:cxn ang="0">
                      <a:pos x="201" y="433"/>
                    </a:cxn>
                  </a:cxnLst>
                  <a:rect l="0" t="0" r="r" b="b"/>
                  <a:pathLst>
                    <a:path w="270" h="433">
                      <a:moveTo>
                        <a:pt x="201" y="433"/>
                      </a:moveTo>
                      <a:lnTo>
                        <a:pt x="251" y="406"/>
                      </a:lnTo>
                      <a:lnTo>
                        <a:pt x="240" y="378"/>
                      </a:lnTo>
                      <a:lnTo>
                        <a:pt x="240" y="335"/>
                      </a:lnTo>
                      <a:lnTo>
                        <a:pt x="213" y="303"/>
                      </a:lnTo>
                      <a:lnTo>
                        <a:pt x="213" y="289"/>
                      </a:lnTo>
                      <a:lnTo>
                        <a:pt x="232" y="257"/>
                      </a:lnTo>
                      <a:lnTo>
                        <a:pt x="242" y="190"/>
                      </a:lnTo>
                      <a:lnTo>
                        <a:pt x="247" y="90"/>
                      </a:lnTo>
                      <a:lnTo>
                        <a:pt x="261" y="61"/>
                      </a:lnTo>
                      <a:lnTo>
                        <a:pt x="270" y="30"/>
                      </a:lnTo>
                      <a:lnTo>
                        <a:pt x="261" y="13"/>
                      </a:lnTo>
                      <a:lnTo>
                        <a:pt x="247" y="19"/>
                      </a:lnTo>
                      <a:lnTo>
                        <a:pt x="232" y="0"/>
                      </a:lnTo>
                      <a:lnTo>
                        <a:pt x="188" y="21"/>
                      </a:lnTo>
                      <a:lnTo>
                        <a:pt x="151" y="2"/>
                      </a:lnTo>
                      <a:lnTo>
                        <a:pt x="113" y="13"/>
                      </a:lnTo>
                      <a:lnTo>
                        <a:pt x="75" y="13"/>
                      </a:lnTo>
                      <a:lnTo>
                        <a:pt x="53" y="32"/>
                      </a:lnTo>
                      <a:lnTo>
                        <a:pt x="57" y="42"/>
                      </a:lnTo>
                      <a:lnTo>
                        <a:pt x="52" y="107"/>
                      </a:lnTo>
                      <a:lnTo>
                        <a:pt x="25" y="142"/>
                      </a:lnTo>
                      <a:lnTo>
                        <a:pt x="2" y="132"/>
                      </a:lnTo>
                      <a:lnTo>
                        <a:pt x="0" y="142"/>
                      </a:lnTo>
                      <a:lnTo>
                        <a:pt x="4" y="157"/>
                      </a:lnTo>
                      <a:lnTo>
                        <a:pt x="15" y="167"/>
                      </a:lnTo>
                      <a:lnTo>
                        <a:pt x="42" y="161"/>
                      </a:lnTo>
                      <a:lnTo>
                        <a:pt x="57" y="167"/>
                      </a:lnTo>
                      <a:lnTo>
                        <a:pt x="75" y="190"/>
                      </a:lnTo>
                      <a:lnTo>
                        <a:pt x="75" y="217"/>
                      </a:lnTo>
                      <a:lnTo>
                        <a:pt x="57" y="307"/>
                      </a:lnTo>
                      <a:lnTo>
                        <a:pt x="44" y="345"/>
                      </a:lnTo>
                      <a:lnTo>
                        <a:pt x="42" y="366"/>
                      </a:lnTo>
                      <a:lnTo>
                        <a:pt x="65" y="364"/>
                      </a:lnTo>
                      <a:lnTo>
                        <a:pt x="105" y="385"/>
                      </a:lnTo>
                      <a:lnTo>
                        <a:pt x="144" y="395"/>
                      </a:lnTo>
                      <a:lnTo>
                        <a:pt x="201" y="43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39" name="Freeform 10"/>
                <p:cNvSpPr>
                  <a:spLocks noChangeAspect="1"/>
                </p:cNvSpPr>
                <p:nvPr/>
              </p:nvSpPr>
              <p:spPr bwMode="gray">
                <a:xfrm>
                  <a:off x="5931938" y="3489999"/>
                  <a:ext cx="296335" cy="351147"/>
                </a:xfrm>
                <a:custGeom>
                  <a:avLst/>
                  <a:gdLst/>
                  <a:ahLst/>
                  <a:cxnLst>
                    <a:cxn ang="0">
                      <a:pos x="133" y="321"/>
                    </a:cxn>
                    <a:cxn ang="0">
                      <a:pos x="129" y="311"/>
                    </a:cxn>
                    <a:cxn ang="0">
                      <a:pos x="121" y="219"/>
                    </a:cxn>
                    <a:cxn ang="0">
                      <a:pos x="154" y="154"/>
                    </a:cxn>
                    <a:cxn ang="0">
                      <a:pos x="164" y="158"/>
                    </a:cxn>
                    <a:cxn ang="0">
                      <a:pos x="206" y="141"/>
                    </a:cxn>
                    <a:cxn ang="0">
                      <a:pos x="240" y="167"/>
                    </a:cxn>
                    <a:cxn ang="0">
                      <a:pos x="240" y="148"/>
                    </a:cxn>
                    <a:cxn ang="0">
                      <a:pos x="240" y="104"/>
                    </a:cxn>
                    <a:cxn ang="0">
                      <a:pos x="231" y="75"/>
                    </a:cxn>
                    <a:cxn ang="0">
                      <a:pos x="240" y="58"/>
                    </a:cxn>
                    <a:cxn ang="0">
                      <a:pos x="237" y="41"/>
                    </a:cxn>
                    <a:cxn ang="0">
                      <a:pos x="181" y="48"/>
                    </a:cxn>
                    <a:cxn ang="0">
                      <a:pos x="162" y="20"/>
                    </a:cxn>
                    <a:cxn ang="0">
                      <a:pos x="148" y="22"/>
                    </a:cxn>
                    <a:cxn ang="0">
                      <a:pos x="102" y="0"/>
                    </a:cxn>
                    <a:cxn ang="0">
                      <a:pos x="52" y="27"/>
                    </a:cxn>
                    <a:cxn ang="0">
                      <a:pos x="62" y="64"/>
                    </a:cxn>
                    <a:cxn ang="0">
                      <a:pos x="48" y="98"/>
                    </a:cxn>
                    <a:cxn ang="0">
                      <a:pos x="60" y="146"/>
                    </a:cxn>
                    <a:cxn ang="0">
                      <a:pos x="41" y="187"/>
                    </a:cxn>
                    <a:cxn ang="0">
                      <a:pos x="29" y="229"/>
                    </a:cxn>
                    <a:cxn ang="0">
                      <a:pos x="0" y="260"/>
                    </a:cxn>
                    <a:cxn ang="0">
                      <a:pos x="2" y="281"/>
                    </a:cxn>
                    <a:cxn ang="0">
                      <a:pos x="2" y="283"/>
                    </a:cxn>
                    <a:cxn ang="0">
                      <a:pos x="41" y="283"/>
                    </a:cxn>
                    <a:cxn ang="0">
                      <a:pos x="52" y="294"/>
                    </a:cxn>
                    <a:cxn ang="0">
                      <a:pos x="83" y="294"/>
                    </a:cxn>
                    <a:cxn ang="0">
                      <a:pos x="95" y="321"/>
                    </a:cxn>
                    <a:cxn ang="0">
                      <a:pos x="133" y="321"/>
                    </a:cxn>
                  </a:cxnLst>
                  <a:rect l="0" t="0" r="r" b="b"/>
                  <a:pathLst>
                    <a:path w="240" h="321">
                      <a:moveTo>
                        <a:pt x="133" y="321"/>
                      </a:moveTo>
                      <a:lnTo>
                        <a:pt x="129" y="311"/>
                      </a:lnTo>
                      <a:lnTo>
                        <a:pt x="121" y="219"/>
                      </a:lnTo>
                      <a:lnTo>
                        <a:pt x="154" y="154"/>
                      </a:lnTo>
                      <a:lnTo>
                        <a:pt x="164" y="158"/>
                      </a:lnTo>
                      <a:lnTo>
                        <a:pt x="206" y="141"/>
                      </a:lnTo>
                      <a:lnTo>
                        <a:pt x="240" y="167"/>
                      </a:lnTo>
                      <a:lnTo>
                        <a:pt x="240" y="148"/>
                      </a:lnTo>
                      <a:lnTo>
                        <a:pt x="240" y="104"/>
                      </a:lnTo>
                      <a:lnTo>
                        <a:pt x="231" y="75"/>
                      </a:lnTo>
                      <a:lnTo>
                        <a:pt x="240" y="58"/>
                      </a:lnTo>
                      <a:lnTo>
                        <a:pt x="237" y="41"/>
                      </a:lnTo>
                      <a:lnTo>
                        <a:pt x="181" y="48"/>
                      </a:lnTo>
                      <a:lnTo>
                        <a:pt x="162" y="20"/>
                      </a:lnTo>
                      <a:lnTo>
                        <a:pt x="148" y="22"/>
                      </a:lnTo>
                      <a:lnTo>
                        <a:pt x="102" y="0"/>
                      </a:lnTo>
                      <a:lnTo>
                        <a:pt x="52" y="27"/>
                      </a:lnTo>
                      <a:lnTo>
                        <a:pt x="62" y="64"/>
                      </a:lnTo>
                      <a:lnTo>
                        <a:pt x="48" y="98"/>
                      </a:lnTo>
                      <a:lnTo>
                        <a:pt x="60" y="146"/>
                      </a:lnTo>
                      <a:lnTo>
                        <a:pt x="41" y="187"/>
                      </a:lnTo>
                      <a:lnTo>
                        <a:pt x="29" y="229"/>
                      </a:lnTo>
                      <a:lnTo>
                        <a:pt x="0" y="260"/>
                      </a:lnTo>
                      <a:lnTo>
                        <a:pt x="2" y="281"/>
                      </a:lnTo>
                      <a:lnTo>
                        <a:pt x="2" y="283"/>
                      </a:lnTo>
                      <a:lnTo>
                        <a:pt x="41" y="283"/>
                      </a:lnTo>
                      <a:lnTo>
                        <a:pt x="52" y="294"/>
                      </a:lnTo>
                      <a:lnTo>
                        <a:pt x="83" y="294"/>
                      </a:lnTo>
                      <a:lnTo>
                        <a:pt x="95" y="321"/>
                      </a:lnTo>
                      <a:lnTo>
                        <a:pt x="133" y="32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0" name="Freeform 11"/>
                <p:cNvSpPr>
                  <a:spLocks noChangeAspect="1"/>
                </p:cNvSpPr>
                <p:nvPr/>
              </p:nvSpPr>
              <p:spPr bwMode="gray">
                <a:xfrm>
                  <a:off x="5710792" y="3445085"/>
                  <a:ext cx="293386" cy="417838"/>
                </a:xfrm>
                <a:custGeom>
                  <a:avLst/>
                  <a:gdLst/>
                  <a:ahLst/>
                  <a:cxnLst>
                    <a:cxn ang="0">
                      <a:pos x="0" y="161"/>
                    </a:cxn>
                    <a:cxn ang="0">
                      <a:pos x="55" y="64"/>
                    </a:cxn>
                    <a:cxn ang="0">
                      <a:pos x="67" y="2"/>
                    </a:cxn>
                    <a:cxn ang="0">
                      <a:pos x="90" y="0"/>
                    </a:cxn>
                    <a:cxn ang="0">
                      <a:pos x="130" y="21"/>
                    </a:cxn>
                    <a:cxn ang="0">
                      <a:pos x="169" y="31"/>
                    </a:cxn>
                    <a:cxn ang="0">
                      <a:pos x="226" y="69"/>
                    </a:cxn>
                    <a:cxn ang="0">
                      <a:pos x="236" y="106"/>
                    </a:cxn>
                    <a:cxn ang="0">
                      <a:pos x="222" y="140"/>
                    </a:cxn>
                    <a:cxn ang="0">
                      <a:pos x="234" y="188"/>
                    </a:cxn>
                    <a:cxn ang="0">
                      <a:pos x="215" y="229"/>
                    </a:cxn>
                    <a:cxn ang="0">
                      <a:pos x="203" y="271"/>
                    </a:cxn>
                    <a:cxn ang="0">
                      <a:pos x="174" y="302"/>
                    </a:cxn>
                    <a:cxn ang="0">
                      <a:pos x="176" y="323"/>
                    </a:cxn>
                    <a:cxn ang="0">
                      <a:pos x="176" y="325"/>
                    </a:cxn>
                    <a:cxn ang="0">
                      <a:pos x="163" y="373"/>
                    </a:cxn>
                    <a:cxn ang="0">
                      <a:pos x="142" y="382"/>
                    </a:cxn>
                    <a:cxn ang="0">
                      <a:pos x="71" y="357"/>
                    </a:cxn>
                    <a:cxn ang="0">
                      <a:pos x="55" y="359"/>
                    </a:cxn>
                    <a:cxn ang="0">
                      <a:pos x="38" y="338"/>
                    </a:cxn>
                    <a:cxn ang="0">
                      <a:pos x="50" y="261"/>
                    </a:cxn>
                    <a:cxn ang="0">
                      <a:pos x="78" y="248"/>
                    </a:cxn>
                    <a:cxn ang="0">
                      <a:pos x="88" y="231"/>
                    </a:cxn>
                    <a:cxn ang="0">
                      <a:pos x="65" y="208"/>
                    </a:cxn>
                    <a:cxn ang="0">
                      <a:pos x="36" y="169"/>
                    </a:cxn>
                    <a:cxn ang="0">
                      <a:pos x="0" y="161"/>
                    </a:cxn>
                  </a:cxnLst>
                  <a:rect l="0" t="0" r="r" b="b"/>
                  <a:pathLst>
                    <a:path w="236" h="382">
                      <a:moveTo>
                        <a:pt x="0" y="161"/>
                      </a:moveTo>
                      <a:lnTo>
                        <a:pt x="55" y="64"/>
                      </a:lnTo>
                      <a:lnTo>
                        <a:pt x="67" y="2"/>
                      </a:lnTo>
                      <a:lnTo>
                        <a:pt x="90" y="0"/>
                      </a:lnTo>
                      <a:lnTo>
                        <a:pt x="130" y="21"/>
                      </a:lnTo>
                      <a:lnTo>
                        <a:pt x="169" y="31"/>
                      </a:lnTo>
                      <a:lnTo>
                        <a:pt x="226" y="69"/>
                      </a:lnTo>
                      <a:lnTo>
                        <a:pt x="236" y="106"/>
                      </a:lnTo>
                      <a:lnTo>
                        <a:pt x="222" y="140"/>
                      </a:lnTo>
                      <a:lnTo>
                        <a:pt x="234" y="188"/>
                      </a:lnTo>
                      <a:lnTo>
                        <a:pt x="215" y="229"/>
                      </a:lnTo>
                      <a:lnTo>
                        <a:pt x="203" y="271"/>
                      </a:lnTo>
                      <a:lnTo>
                        <a:pt x="174" y="302"/>
                      </a:lnTo>
                      <a:lnTo>
                        <a:pt x="176" y="323"/>
                      </a:lnTo>
                      <a:lnTo>
                        <a:pt x="176" y="325"/>
                      </a:lnTo>
                      <a:lnTo>
                        <a:pt x="163" y="373"/>
                      </a:lnTo>
                      <a:lnTo>
                        <a:pt x="142" y="382"/>
                      </a:lnTo>
                      <a:lnTo>
                        <a:pt x="71" y="357"/>
                      </a:lnTo>
                      <a:lnTo>
                        <a:pt x="55" y="359"/>
                      </a:lnTo>
                      <a:lnTo>
                        <a:pt x="38" y="338"/>
                      </a:lnTo>
                      <a:lnTo>
                        <a:pt x="50" y="261"/>
                      </a:lnTo>
                      <a:lnTo>
                        <a:pt x="78" y="248"/>
                      </a:lnTo>
                      <a:lnTo>
                        <a:pt x="88" y="231"/>
                      </a:lnTo>
                      <a:lnTo>
                        <a:pt x="65" y="208"/>
                      </a:lnTo>
                      <a:lnTo>
                        <a:pt x="36" y="169"/>
                      </a:lnTo>
                      <a:lnTo>
                        <a:pt x="0" y="16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1" name="Freeform 12"/>
                <p:cNvSpPr>
                  <a:spLocks noChangeAspect="1"/>
                </p:cNvSpPr>
                <p:nvPr/>
              </p:nvSpPr>
              <p:spPr bwMode="gray">
                <a:xfrm>
                  <a:off x="5231644" y="3620659"/>
                  <a:ext cx="592670" cy="534887"/>
                </a:xfrm>
                <a:custGeom>
                  <a:avLst/>
                  <a:gdLst/>
                  <a:ahLst/>
                  <a:cxnLst>
                    <a:cxn ang="0">
                      <a:pos x="236" y="490"/>
                    </a:cxn>
                    <a:cxn ang="0">
                      <a:pos x="276" y="474"/>
                    </a:cxn>
                    <a:cxn ang="0">
                      <a:pos x="299" y="442"/>
                    </a:cxn>
                    <a:cxn ang="0">
                      <a:pos x="317" y="421"/>
                    </a:cxn>
                    <a:cxn ang="0">
                      <a:pos x="340" y="403"/>
                    </a:cxn>
                    <a:cxn ang="0">
                      <a:pos x="347" y="384"/>
                    </a:cxn>
                    <a:cxn ang="0">
                      <a:pos x="328" y="361"/>
                    </a:cxn>
                    <a:cxn ang="0">
                      <a:pos x="336" y="344"/>
                    </a:cxn>
                    <a:cxn ang="0">
                      <a:pos x="340" y="307"/>
                    </a:cxn>
                    <a:cxn ang="0">
                      <a:pos x="413" y="277"/>
                    </a:cxn>
                    <a:cxn ang="0">
                      <a:pos x="407" y="263"/>
                    </a:cxn>
                    <a:cxn ang="0">
                      <a:pos x="443" y="198"/>
                    </a:cxn>
                    <a:cxn ang="0">
                      <a:pos x="426" y="177"/>
                    </a:cxn>
                    <a:cxn ang="0">
                      <a:pos x="438" y="100"/>
                    </a:cxn>
                    <a:cxn ang="0">
                      <a:pos x="466" y="87"/>
                    </a:cxn>
                    <a:cxn ang="0">
                      <a:pos x="476" y="70"/>
                    </a:cxn>
                    <a:cxn ang="0">
                      <a:pos x="453" y="47"/>
                    </a:cxn>
                    <a:cxn ang="0">
                      <a:pos x="424" y="8"/>
                    </a:cxn>
                    <a:cxn ang="0">
                      <a:pos x="388" y="0"/>
                    </a:cxn>
                    <a:cxn ang="0">
                      <a:pos x="359" y="121"/>
                    </a:cxn>
                    <a:cxn ang="0">
                      <a:pos x="288" y="171"/>
                    </a:cxn>
                    <a:cxn ang="0">
                      <a:pos x="240" y="215"/>
                    </a:cxn>
                    <a:cxn ang="0">
                      <a:pos x="236" y="246"/>
                    </a:cxn>
                    <a:cxn ang="0">
                      <a:pos x="173" y="330"/>
                    </a:cxn>
                    <a:cxn ang="0">
                      <a:pos x="33" y="413"/>
                    </a:cxn>
                    <a:cxn ang="0">
                      <a:pos x="0" y="423"/>
                    </a:cxn>
                    <a:cxn ang="0">
                      <a:pos x="27" y="484"/>
                    </a:cxn>
                    <a:cxn ang="0">
                      <a:pos x="50" y="469"/>
                    </a:cxn>
                    <a:cxn ang="0">
                      <a:pos x="71" y="446"/>
                    </a:cxn>
                    <a:cxn ang="0">
                      <a:pos x="96" y="471"/>
                    </a:cxn>
                    <a:cxn ang="0">
                      <a:pos x="140" y="461"/>
                    </a:cxn>
                    <a:cxn ang="0">
                      <a:pos x="180" y="421"/>
                    </a:cxn>
                    <a:cxn ang="0">
                      <a:pos x="200" y="421"/>
                    </a:cxn>
                    <a:cxn ang="0">
                      <a:pos x="236" y="490"/>
                    </a:cxn>
                  </a:cxnLst>
                  <a:rect l="0" t="0" r="r" b="b"/>
                  <a:pathLst>
                    <a:path w="476" h="490">
                      <a:moveTo>
                        <a:pt x="236" y="490"/>
                      </a:moveTo>
                      <a:lnTo>
                        <a:pt x="276" y="474"/>
                      </a:lnTo>
                      <a:lnTo>
                        <a:pt x="299" y="442"/>
                      </a:lnTo>
                      <a:lnTo>
                        <a:pt x="317" y="421"/>
                      </a:lnTo>
                      <a:lnTo>
                        <a:pt x="340" y="403"/>
                      </a:lnTo>
                      <a:lnTo>
                        <a:pt x="347" y="384"/>
                      </a:lnTo>
                      <a:lnTo>
                        <a:pt x="328" y="361"/>
                      </a:lnTo>
                      <a:lnTo>
                        <a:pt x="336" y="344"/>
                      </a:lnTo>
                      <a:lnTo>
                        <a:pt x="340" y="307"/>
                      </a:lnTo>
                      <a:lnTo>
                        <a:pt x="413" y="277"/>
                      </a:lnTo>
                      <a:lnTo>
                        <a:pt x="407" y="263"/>
                      </a:lnTo>
                      <a:lnTo>
                        <a:pt x="443" y="198"/>
                      </a:lnTo>
                      <a:lnTo>
                        <a:pt x="426" y="177"/>
                      </a:lnTo>
                      <a:lnTo>
                        <a:pt x="438" y="100"/>
                      </a:lnTo>
                      <a:lnTo>
                        <a:pt x="466" y="87"/>
                      </a:lnTo>
                      <a:lnTo>
                        <a:pt x="476" y="70"/>
                      </a:lnTo>
                      <a:lnTo>
                        <a:pt x="453" y="47"/>
                      </a:lnTo>
                      <a:lnTo>
                        <a:pt x="424" y="8"/>
                      </a:lnTo>
                      <a:lnTo>
                        <a:pt x="388" y="0"/>
                      </a:lnTo>
                      <a:lnTo>
                        <a:pt x="359" y="121"/>
                      </a:lnTo>
                      <a:lnTo>
                        <a:pt x="288" y="171"/>
                      </a:lnTo>
                      <a:lnTo>
                        <a:pt x="240" y="215"/>
                      </a:lnTo>
                      <a:lnTo>
                        <a:pt x="236" y="246"/>
                      </a:lnTo>
                      <a:lnTo>
                        <a:pt x="173" y="330"/>
                      </a:lnTo>
                      <a:lnTo>
                        <a:pt x="33" y="413"/>
                      </a:lnTo>
                      <a:lnTo>
                        <a:pt x="0" y="423"/>
                      </a:lnTo>
                      <a:lnTo>
                        <a:pt x="27" y="484"/>
                      </a:lnTo>
                      <a:lnTo>
                        <a:pt x="50" y="469"/>
                      </a:lnTo>
                      <a:lnTo>
                        <a:pt x="71" y="446"/>
                      </a:lnTo>
                      <a:lnTo>
                        <a:pt x="96" y="471"/>
                      </a:lnTo>
                      <a:lnTo>
                        <a:pt x="140" y="461"/>
                      </a:lnTo>
                      <a:lnTo>
                        <a:pt x="180" y="421"/>
                      </a:lnTo>
                      <a:lnTo>
                        <a:pt x="200" y="421"/>
                      </a:lnTo>
                      <a:lnTo>
                        <a:pt x="236" y="49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2" name="Freeform 13"/>
                <p:cNvSpPr>
                  <a:spLocks noChangeAspect="1"/>
                </p:cNvSpPr>
                <p:nvPr/>
              </p:nvSpPr>
              <p:spPr bwMode="gray">
                <a:xfrm>
                  <a:off x="5623808" y="3796232"/>
                  <a:ext cx="486520" cy="329370"/>
                </a:xfrm>
                <a:custGeom>
                  <a:avLst/>
                  <a:gdLst/>
                  <a:ahLst/>
                  <a:cxnLst>
                    <a:cxn ang="0">
                      <a:pos x="253" y="278"/>
                    </a:cxn>
                    <a:cxn ang="0">
                      <a:pos x="238" y="247"/>
                    </a:cxn>
                    <a:cxn ang="0">
                      <a:pos x="180" y="218"/>
                    </a:cxn>
                    <a:cxn ang="0">
                      <a:pos x="54" y="284"/>
                    </a:cxn>
                    <a:cxn ang="0">
                      <a:pos x="0" y="259"/>
                    </a:cxn>
                    <a:cxn ang="0">
                      <a:pos x="23" y="241"/>
                    </a:cxn>
                    <a:cxn ang="0">
                      <a:pos x="30" y="222"/>
                    </a:cxn>
                    <a:cxn ang="0">
                      <a:pos x="11" y="199"/>
                    </a:cxn>
                    <a:cxn ang="0">
                      <a:pos x="19" y="182"/>
                    </a:cxn>
                    <a:cxn ang="0">
                      <a:pos x="23" y="145"/>
                    </a:cxn>
                    <a:cxn ang="0">
                      <a:pos x="96" y="115"/>
                    </a:cxn>
                    <a:cxn ang="0">
                      <a:pos x="90" y="101"/>
                    </a:cxn>
                    <a:cxn ang="0">
                      <a:pos x="126" y="36"/>
                    </a:cxn>
                    <a:cxn ang="0">
                      <a:pos x="142" y="34"/>
                    </a:cxn>
                    <a:cxn ang="0">
                      <a:pos x="213" y="59"/>
                    </a:cxn>
                    <a:cxn ang="0">
                      <a:pos x="234" y="50"/>
                    </a:cxn>
                    <a:cxn ang="0">
                      <a:pos x="247" y="2"/>
                    </a:cxn>
                    <a:cxn ang="0">
                      <a:pos x="247" y="0"/>
                    </a:cxn>
                    <a:cxn ang="0">
                      <a:pos x="247" y="2"/>
                    </a:cxn>
                    <a:cxn ang="0">
                      <a:pos x="286" y="2"/>
                    </a:cxn>
                    <a:cxn ang="0">
                      <a:pos x="297" y="13"/>
                    </a:cxn>
                    <a:cxn ang="0">
                      <a:pos x="328" y="13"/>
                    </a:cxn>
                    <a:cxn ang="0">
                      <a:pos x="340" y="40"/>
                    </a:cxn>
                    <a:cxn ang="0">
                      <a:pos x="378" y="40"/>
                    </a:cxn>
                    <a:cxn ang="0">
                      <a:pos x="389" y="73"/>
                    </a:cxn>
                    <a:cxn ang="0">
                      <a:pos x="386" y="247"/>
                    </a:cxn>
                    <a:cxn ang="0">
                      <a:pos x="343" y="282"/>
                    </a:cxn>
                    <a:cxn ang="0">
                      <a:pos x="326" y="278"/>
                    </a:cxn>
                    <a:cxn ang="0">
                      <a:pos x="307" y="301"/>
                    </a:cxn>
                    <a:cxn ang="0">
                      <a:pos x="293" y="301"/>
                    </a:cxn>
                    <a:cxn ang="0">
                      <a:pos x="253" y="278"/>
                    </a:cxn>
                  </a:cxnLst>
                  <a:rect l="0" t="0" r="r" b="b"/>
                  <a:pathLst>
                    <a:path w="389" h="301">
                      <a:moveTo>
                        <a:pt x="253" y="278"/>
                      </a:moveTo>
                      <a:lnTo>
                        <a:pt x="238" y="247"/>
                      </a:lnTo>
                      <a:lnTo>
                        <a:pt x="180" y="218"/>
                      </a:lnTo>
                      <a:lnTo>
                        <a:pt x="54" y="284"/>
                      </a:lnTo>
                      <a:lnTo>
                        <a:pt x="0" y="259"/>
                      </a:lnTo>
                      <a:lnTo>
                        <a:pt x="23" y="241"/>
                      </a:lnTo>
                      <a:lnTo>
                        <a:pt x="30" y="222"/>
                      </a:lnTo>
                      <a:lnTo>
                        <a:pt x="11" y="199"/>
                      </a:lnTo>
                      <a:lnTo>
                        <a:pt x="19" y="182"/>
                      </a:lnTo>
                      <a:lnTo>
                        <a:pt x="23" y="145"/>
                      </a:lnTo>
                      <a:lnTo>
                        <a:pt x="96" y="115"/>
                      </a:lnTo>
                      <a:lnTo>
                        <a:pt x="90" y="101"/>
                      </a:lnTo>
                      <a:lnTo>
                        <a:pt x="126" y="36"/>
                      </a:lnTo>
                      <a:lnTo>
                        <a:pt x="142" y="34"/>
                      </a:lnTo>
                      <a:lnTo>
                        <a:pt x="213" y="59"/>
                      </a:lnTo>
                      <a:lnTo>
                        <a:pt x="234" y="50"/>
                      </a:lnTo>
                      <a:lnTo>
                        <a:pt x="247" y="2"/>
                      </a:lnTo>
                      <a:lnTo>
                        <a:pt x="247" y="0"/>
                      </a:lnTo>
                      <a:lnTo>
                        <a:pt x="247" y="2"/>
                      </a:lnTo>
                      <a:lnTo>
                        <a:pt x="286" y="2"/>
                      </a:lnTo>
                      <a:lnTo>
                        <a:pt x="297" y="13"/>
                      </a:lnTo>
                      <a:lnTo>
                        <a:pt x="328" y="13"/>
                      </a:lnTo>
                      <a:lnTo>
                        <a:pt x="340" y="40"/>
                      </a:lnTo>
                      <a:lnTo>
                        <a:pt x="378" y="40"/>
                      </a:lnTo>
                      <a:lnTo>
                        <a:pt x="389" y="73"/>
                      </a:lnTo>
                      <a:lnTo>
                        <a:pt x="386" y="247"/>
                      </a:lnTo>
                      <a:lnTo>
                        <a:pt x="343" y="282"/>
                      </a:lnTo>
                      <a:lnTo>
                        <a:pt x="326" y="278"/>
                      </a:lnTo>
                      <a:lnTo>
                        <a:pt x="307" y="301"/>
                      </a:lnTo>
                      <a:lnTo>
                        <a:pt x="293" y="301"/>
                      </a:lnTo>
                      <a:lnTo>
                        <a:pt x="253" y="27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3" name="Freeform 14"/>
                <p:cNvSpPr>
                  <a:spLocks noChangeAspect="1"/>
                </p:cNvSpPr>
                <p:nvPr/>
              </p:nvSpPr>
              <p:spPr bwMode="gray">
                <a:xfrm>
                  <a:off x="5793353" y="4101104"/>
                  <a:ext cx="260952" cy="313038"/>
                </a:xfrm>
                <a:custGeom>
                  <a:avLst/>
                  <a:gdLst/>
                  <a:ahLst/>
                  <a:cxnLst>
                    <a:cxn ang="0">
                      <a:pos x="37" y="242"/>
                    </a:cxn>
                    <a:cxn ang="0">
                      <a:pos x="0" y="198"/>
                    </a:cxn>
                    <a:cxn ang="0">
                      <a:pos x="35" y="155"/>
                    </a:cxn>
                    <a:cxn ang="0">
                      <a:pos x="98" y="130"/>
                    </a:cxn>
                    <a:cxn ang="0">
                      <a:pos x="113" y="107"/>
                    </a:cxn>
                    <a:cxn ang="0">
                      <a:pos x="111" y="44"/>
                    </a:cxn>
                    <a:cxn ang="0">
                      <a:pos x="117" y="0"/>
                    </a:cxn>
                    <a:cxn ang="0">
                      <a:pos x="157" y="23"/>
                    </a:cxn>
                    <a:cxn ang="0">
                      <a:pos x="171" y="23"/>
                    </a:cxn>
                    <a:cxn ang="0">
                      <a:pos x="190" y="0"/>
                    </a:cxn>
                    <a:cxn ang="0">
                      <a:pos x="207" y="4"/>
                    </a:cxn>
                    <a:cxn ang="0">
                      <a:pos x="177" y="128"/>
                    </a:cxn>
                    <a:cxn ang="0">
                      <a:pos x="188" y="236"/>
                    </a:cxn>
                    <a:cxn ang="0">
                      <a:pos x="204" y="263"/>
                    </a:cxn>
                    <a:cxn ang="0">
                      <a:pos x="138" y="284"/>
                    </a:cxn>
                    <a:cxn ang="0">
                      <a:pos x="96" y="286"/>
                    </a:cxn>
                    <a:cxn ang="0">
                      <a:pos x="52" y="261"/>
                    </a:cxn>
                    <a:cxn ang="0">
                      <a:pos x="37" y="242"/>
                    </a:cxn>
                  </a:cxnLst>
                  <a:rect l="0" t="0" r="r" b="b"/>
                  <a:pathLst>
                    <a:path w="207" h="286">
                      <a:moveTo>
                        <a:pt x="37" y="242"/>
                      </a:moveTo>
                      <a:lnTo>
                        <a:pt x="0" y="198"/>
                      </a:lnTo>
                      <a:lnTo>
                        <a:pt x="35" y="155"/>
                      </a:lnTo>
                      <a:lnTo>
                        <a:pt x="98" y="130"/>
                      </a:lnTo>
                      <a:lnTo>
                        <a:pt x="113" y="107"/>
                      </a:lnTo>
                      <a:lnTo>
                        <a:pt x="111" y="44"/>
                      </a:lnTo>
                      <a:lnTo>
                        <a:pt x="117" y="0"/>
                      </a:lnTo>
                      <a:lnTo>
                        <a:pt x="157" y="23"/>
                      </a:lnTo>
                      <a:lnTo>
                        <a:pt x="171" y="23"/>
                      </a:lnTo>
                      <a:lnTo>
                        <a:pt x="190" y="0"/>
                      </a:lnTo>
                      <a:lnTo>
                        <a:pt x="207" y="4"/>
                      </a:lnTo>
                      <a:lnTo>
                        <a:pt x="177" y="128"/>
                      </a:lnTo>
                      <a:lnTo>
                        <a:pt x="188" y="236"/>
                      </a:lnTo>
                      <a:lnTo>
                        <a:pt x="204" y="263"/>
                      </a:lnTo>
                      <a:lnTo>
                        <a:pt x="138" y="284"/>
                      </a:lnTo>
                      <a:lnTo>
                        <a:pt x="96" y="286"/>
                      </a:lnTo>
                      <a:lnTo>
                        <a:pt x="52" y="261"/>
                      </a:lnTo>
                      <a:lnTo>
                        <a:pt x="37" y="24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4" name="Freeform 15"/>
                <p:cNvSpPr>
                  <a:spLocks noChangeAspect="1"/>
                </p:cNvSpPr>
                <p:nvPr/>
              </p:nvSpPr>
              <p:spPr bwMode="gray">
                <a:xfrm>
                  <a:off x="5693101" y="4035774"/>
                  <a:ext cx="246209" cy="281734"/>
                </a:xfrm>
                <a:custGeom>
                  <a:avLst/>
                  <a:gdLst/>
                  <a:ahLst/>
                  <a:cxnLst>
                    <a:cxn ang="0">
                      <a:pos x="82" y="258"/>
                    </a:cxn>
                    <a:cxn ang="0">
                      <a:pos x="117" y="215"/>
                    </a:cxn>
                    <a:cxn ang="0">
                      <a:pos x="180" y="190"/>
                    </a:cxn>
                    <a:cxn ang="0">
                      <a:pos x="195" y="167"/>
                    </a:cxn>
                    <a:cxn ang="0">
                      <a:pos x="193" y="104"/>
                    </a:cxn>
                    <a:cxn ang="0">
                      <a:pos x="199" y="60"/>
                    </a:cxn>
                    <a:cxn ang="0">
                      <a:pos x="184" y="29"/>
                    </a:cxn>
                    <a:cxn ang="0">
                      <a:pos x="126" y="0"/>
                    </a:cxn>
                    <a:cxn ang="0">
                      <a:pos x="0" y="66"/>
                    </a:cxn>
                    <a:cxn ang="0">
                      <a:pos x="0" y="135"/>
                    </a:cxn>
                    <a:cxn ang="0">
                      <a:pos x="24" y="154"/>
                    </a:cxn>
                    <a:cxn ang="0">
                      <a:pos x="7" y="200"/>
                    </a:cxn>
                    <a:cxn ang="0">
                      <a:pos x="28" y="229"/>
                    </a:cxn>
                    <a:cxn ang="0">
                      <a:pos x="63" y="236"/>
                    </a:cxn>
                    <a:cxn ang="0">
                      <a:pos x="82" y="258"/>
                    </a:cxn>
                  </a:cxnLst>
                  <a:rect l="0" t="0" r="r" b="b"/>
                  <a:pathLst>
                    <a:path w="199" h="258">
                      <a:moveTo>
                        <a:pt x="82" y="258"/>
                      </a:moveTo>
                      <a:lnTo>
                        <a:pt x="117" y="215"/>
                      </a:lnTo>
                      <a:lnTo>
                        <a:pt x="180" y="190"/>
                      </a:lnTo>
                      <a:lnTo>
                        <a:pt x="195" y="167"/>
                      </a:lnTo>
                      <a:lnTo>
                        <a:pt x="193" y="104"/>
                      </a:lnTo>
                      <a:lnTo>
                        <a:pt x="199" y="60"/>
                      </a:lnTo>
                      <a:lnTo>
                        <a:pt x="184" y="29"/>
                      </a:lnTo>
                      <a:lnTo>
                        <a:pt x="126" y="0"/>
                      </a:lnTo>
                      <a:lnTo>
                        <a:pt x="0" y="66"/>
                      </a:lnTo>
                      <a:lnTo>
                        <a:pt x="0" y="135"/>
                      </a:lnTo>
                      <a:lnTo>
                        <a:pt x="24" y="154"/>
                      </a:lnTo>
                      <a:lnTo>
                        <a:pt x="7" y="200"/>
                      </a:lnTo>
                      <a:lnTo>
                        <a:pt x="28" y="229"/>
                      </a:lnTo>
                      <a:lnTo>
                        <a:pt x="63" y="236"/>
                      </a:lnTo>
                      <a:lnTo>
                        <a:pt x="82" y="25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5" name="Freeform 16"/>
                <p:cNvSpPr>
                  <a:spLocks noChangeAspect="1"/>
                </p:cNvSpPr>
                <p:nvPr/>
              </p:nvSpPr>
              <p:spPr bwMode="gray">
                <a:xfrm>
                  <a:off x="5446892" y="4079327"/>
                  <a:ext cx="346461" cy="300789"/>
                </a:xfrm>
                <a:custGeom>
                  <a:avLst/>
                  <a:gdLst/>
                  <a:ahLst/>
                  <a:cxnLst>
                    <a:cxn ang="0">
                      <a:pos x="280" y="217"/>
                    </a:cxn>
                    <a:cxn ang="0">
                      <a:pos x="261" y="195"/>
                    </a:cxn>
                    <a:cxn ang="0">
                      <a:pos x="226" y="188"/>
                    </a:cxn>
                    <a:cxn ang="0">
                      <a:pos x="205" y="159"/>
                    </a:cxn>
                    <a:cxn ang="0">
                      <a:pos x="222" y="113"/>
                    </a:cxn>
                    <a:cxn ang="0">
                      <a:pos x="198" y="94"/>
                    </a:cxn>
                    <a:cxn ang="0">
                      <a:pos x="198" y="25"/>
                    </a:cxn>
                    <a:cxn ang="0">
                      <a:pos x="144" y="0"/>
                    </a:cxn>
                    <a:cxn ang="0">
                      <a:pos x="126" y="21"/>
                    </a:cxn>
                    <a:cxn ang="0">
                      <a:pos x="103" y="53"/>
                    </a:cxn>
                    <a:cxn ang="0">
                      <a:pos x="63" y="69"/>
                    </a:cxn>
                    <a:cxn ang="0">
                      <a:pos x="2" y="124"/>
                    </a:cxn>
                    <a:cxn ang="0">
                      <a:pos x="0" y="157"/>
                    </a:cxn>
                    <a:cxn ang="0">
                      <a:pos x="44" y="165"/>
                    </a:cxn>
                    <a:cxn ang="0">
                      <a:pos x="52" y="178"/>
                    </a:cxn>
                    <a:cxn ang="0">
                      <a:pos x="44" y="220"/>
                    </a:cxn>
                    <a:cxn ang="0">
                      <a:pos x="73" y="274"/>
                    </a:cxn>
                    <a:cxn ang="0">
                      <a:pos x="90" y="257"/>
                    </a:cxn>
                    <a:cxn ang="0">
                      <a:pos x="123" y="241"/>
                    </a:cxn>
                    <a:cxn ang="0">
                      <a:pos x="155" y="209"/>
                    </a:cxn>
                    <a:cxn ang="0">
                      <a:pos x="178" y="197"/>
                    </a:cxn>
                    <a:cxn ang="0">
                      <a:pos x="209" y="209"/>
                    </a:cxn>
                    <a:cxn ang="0">
                      <a:pos x="280" y="217"/>
                    </a:cxn>
                  </a:cxnLst>
                  <a:rect l="0" t="0" r="r" b="b"/>
                  <a:pathLst>
                    <a:path w="280" h="274">
                      <a:moveTo>
                        <a:pt x="280" y="217"/>
                      </a:moveTo>
                      <a:lnTo>
                        <a:pt x="261" y="195"/>
                      </a:lnTo>
                      <a:lnTo>
                        <a:pt x="226" y="188"/>
                      </a:lnTo>
                      <a:lnTo>
                        <a:pt x="205" y="159"/>
                      </a:lnTo>
                      <a:lnTo>
                        <a:pt x="222" y="113"/>
                      </a:lnTo>
                      <a:lnTo>
                        <a:pt x="198" y="94"/>
                      </a:lnTo>
                      <a:lnTo>
                        <a:pt x="198" y="25"/>
                      </a:lnTo>
                      <a:lnTo>
                        <a:pt x="144" y="0"/>
                      </a:lnTo>
                      <a:lnTo>
                        <a:pt x="126" y="21"/>
                      </a:lnTo>
                      <a:lnTo>
                        <a:pt x="103" y="53"/>
                      </a:lnTo>
                      <a:lnTo>
                        <a:pt x="63" y="69"/>
                      </a:lnTo>
                      <a:lnTo>
                        <a:pt x="2" y="124"/>
                      </a:lnTo>
                      <a:lnTo>
                        <a:pt x="0" y="157"/>
                      </a:lnTo>
                      <a:lnTo>
                        <a:pt x="44" y="165"/>
                      </a:lnTo>
                      <a:lnTo>
                        <a:pt x="52" y="178"/>
                      </a:lnTo>
                      <a:lnTo>
                        <a:pt x="44" y="220"/>
                      </a:lnTo>
                      <a:lnTo>
                        <a:pt x="73" y="274"/>
                      </a:lnTo>
                      <a:lnTo>
                        <a:pt x="90" y="257"/>
                      </a:lnTo>
                      <a:lnTo>
                        <a:pt x="123" y="241"/>
                      </a:lnTo>
                      <a:lnTo>
                        <a:pt x="155" y="209"/>
                      </a:lnTo>
                      <a:lnTo>
                        <a:pt x="178" y="197"/>
                      </a:lnTo>
                      <a:lnTo>
                        <a:pt x="209" y="209"/>
                      </a:lnTo>
                      <a:lnTo>
                        <a:pt x="280" y="21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6" name="Freeform 17"/>
                <p:cNvSpPr>
                  <a:spLocks noChangeAspect="1"/>
                </p:cNvSpPr>
                <p:nvPr/>
              </p:nvSpPr>
              <p:spPr bwMode="gray">
                <a:xfrm>
                  <a:off x="5166774" y="4079327"/>
                  <a:ext cx="371524" cy="528082"/>
                </a:xfrm>
                <a:custGeom>
                  <a:avLst/>
                  <a:gdLst/>
                  <a:ahLst/>
                  <a:cxnLst>
                    <a:cxn ang="0">
                      <a:pos x="300" y="297"/>
                    </a:cxn>
                    <a:cxn ang="0">
                      <a:pos x="298" y="274"/>
                    </a:cxn>
                    <a:cxn ang="0">
                      <a:pos x="269" y="220"/>
                    </a:cxn>
                    <a:cxn ang="0">
                      <a:pos x="277" y="178"/>
                    </a:cxn>
                    <a:cxn ang="0">
                      <a:pos x="269" y="165"/>
                    </a:cxn>
                    <a:cxn ang="0">
                      <a:pos x="225" y="157"/>
                    </a:cxn>
                    <a:cxn ang="0">
                      <a:pos x="227" y="124"/>
                    </a:cxn>
                    <a:cxn ang="0">
                      <a:pos x="288" y="69"/>
                    </a:cxn>
                    <a:cxn ang="0">
                      <a:pos x="252" y="0"/>
                    </a:cxn>
                    <a:cxn ang="0">
                      <a:pos x="232" y="0"/>
                    </a:cxn>
                    <a:cxn ang="0">
                      <a:pos x="192" y="40"/>
                    </a:cxn>
                    <a:cxn ang="0">
                      <a:pos x="148" y="50"/>
                    </a:cxn>
                    <a:cxn ang="0">
                      <a:pos x="123" y="25"/>
                    </a:cxn>
                    <a:cxn ang="0">
                      <a:pos x="102" y="48"/>
                    </a:cxn>
                    <a:cxn ang="0">
                      <a:pos x="79" y="63"/>
                    </a:cxn>
                    <a:cxn ang="0">
                      <a:pos x="71" y="107"/>
                    </a:cxn>
                    <a:cxn ang="0">
                      <a:pos x="44" y="170"/>
                    </a:cxn>
                    <a:cxn ang="0">
                      <a:pos x="58" y="180"/>
                    </a:cxn>
                    <a:cxn ang="0">
                      <a:pos x="44" y="232"/>
                    </a:cxn>
                    <a:cxn ang="0">
                      <a:pos x="50" y="253"/>
                    </a:cxn>
                    <a:cxn ang="0">
                      <a:pos x="48" y="266"/>
                    </a:cxn>
                    <a:cxn ang="0">
                      <a:pos x="0" y="312"/>
                    </a:cxn>
                    <a:cxn ang="0">
                      <a:pos x="0" y="335"/>
                    </a:cxn>
                    <a:cxn ang="0">
                      <a:pos x="35" y="362"/>
                    </a:cxn>
                    <a:cxn ang="0">
                      <a:pos x="37" y="385"/>
                    </a:cxn>
                    <a:cxn ang="0">
                      <a:pos x="56" y="406"/>
                    </a:cxn>
                    <a:cxn ang="0">
                      <a:pos x="46" y="470"/>
                    </a:cxn>
                    <a:cxn ang="0">
                      <a:pos x="56" y="483"/>
                    </a:cxn>
                    <a:cxn ang="0">
                      <a:pos x="81" y="481"/>
                    </a:cxn>
                    <a:cxn ang="0">
                      <a:pos x="96" y="483"/>
                    </a:cxn>
                    <a:cxn ang="0">
                      <a:pos x="167" y="441"/>
                    </a:cxn>
                    <a:cxn ang="0">
                      <a:pos x="173" y="401"/>
                    </a:cxn>
                    <a:cxn ang="0">
                      <a:pos x="192" y="382"/>
                    </a:cxn>
                    <a:cxn ang="0">
                      <a:pos x="188" y="364"/>
                    </a:cxn>
                    <a:cxn ang="0">
                      <a:pos x="185" y="322"/>
                    </a:cxn>
                    <a:cxn ang="0">
                      <a:pos x="227" y="284"/>
                    </a:cxn>
                    <a:cxn ang="0">
                      <a:pos x="257" y="301"/>
                    </a:cxn>
                    <a:cxn ang="0">
                      <a:pos x="300" y="297"/>
                    </a:cxn>
                  </a:cxnLst>
                  <a:rect l="0" t="0" r="r" b="b"/>
                  <a:pathLst>
                    <a:path w="300" h="483">
                      <a:moveTo>
                        <a:pt x="300" y="297"/>
                      </a:moveTo>
                      <a:lnTo>
                        <a:pt x="298" y="274"/>
                      </a:lnTo>
                      <a:lnTo>
                        <a:pt x="269" y="220"/>
                      </a:lnTo>
                      <a:lnTo>
                        <a:pt x="277" y="178"/>
                      </a:lnTo>
                      <a:lnTo>
                        <a:pt x="269" y="165"/>
                      </a:lnTo>
                      <a:lnTo>
                        <a:pt x="225" y="157"/>
                      </a:lnTo>
                      <a:lnTo>
                        <a:pt x="227" y="124"/>
                      </a:lnTo>
                      <a:lnTo>
                        <a:pt x="288" y="69"/>
                      </a:lnTo>
                      <a:lnTo>
                        <a:pt x="252" y="0"/>
                      </a:lnTo>
                      <a:lnTo>
                        <a:pt x="232" y="0"/>
                      </a:lnTo>
                      <a:lnTo>
                        <a:pt x="192" y="40"/>
                      </a:lnTo>
                      <a:lnTo>
                        <a:pt x="148" y="50"/>
                      </a:lnTo>
                      <a:lnTo>
                        <a:pt x="123" y="25"/>
                      </a:lnTo>
                      <a:lnTo>
                        <a:pt x="102" y="48"/>
                      </a:lnTo>
                      <a:lnTo>
                        <a:pt x="79" y="63"/>
                      </a:lnTo>
                      <a:lnTo>
                        <a:pt x="71" y="107"/>
                      </a:lnTo>
                      <a:lnTo>
                        <a:pt x="44" y="170"/>
                      </a:lnTo>
                      <a:lnTo>
                        <a:pt x="58" y="180"/>
                      </a:lnTo>
                      <a:lnTo>
                        <a:pt x="44" y="232"/>
                      </a:lnTo>
                      <a:lnTo>
                        <a:pt x="50" y="253"/>
                      </a:lnTo>
                      <a:lnTo>
                        <a:pt x="48" y="266"/>
                      </a:lnTo>
                      <a:lnTo>
                        <a:pt x="0" y="312"/>
                      </a:lnTo>
                      <a:lnTo>
                        <a:pt x="0" y="335"/>
                      </a:lnTo>
                      <a:lnTo>
                        <a:pt x="35" y="362"/>
                      </a:lnTo>
                      <a:lnTo>
                        <a:pt x="37" y="385"/>
                      </a:lnTo>
                      <a:lnTo>
                        <a:pt x="56" y="406"/>
                      </a:lnTo>
                      <a:lnTo>
                        <a:pt x="46" y="470"/>
                      </a:lnTo>
                      <a:lnTo>
                        <a:pt x="56" y="483"/>
                      </a:lnTo>
                      <a:lnTo>
                        <a:pt x="81" y="481"/>
                      </a:lnTo>
                      <a:lnTo>
                        <a:pt x="96" y="483"/>
                      </a:lnTo>
                      <a:lnTo>
                        <a:pt x="167" y="441"/>
                      </a:lnTo>
                      <a:lnTo>
                        <a:pt x="173" y="401"/>
                      </a:lnTo>
                      <a:lnTo>
                        <a:pt x="192" y="382"/>
                      </a:lnTo>
                      <a:lnTo>
                        <a:pt x="188" y="364"/>
                      </a:lnTo>
                      <a:lnTo>
                        <a:pt x="185" y="322"/>
                      </a:lnTo>
                      <a:lnTo>
                        <a:pt x="227" y="284"/>
                      </a:lnTo>
                      <a:lnTo>
                        <a:pt x="257" y="301"/>
                      </a:lnTo>
                      <a:lnTo>
                        <a:pt x="300" y="29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7" name="Freeform 18"/>
                <p:cNvSpPr>
                  <a:spLocks noChangeAspect="1"/>
                </p:cNvSpPr>
                <p:nvPr/>
              </p:nvSpPr>
              <p:spPr bwMode="gray">
                <a:xfrm>
                  <a:off x="5013447" y="4082049"/>
                  <a:ext cx="250632" cy="216405"/>
                </a:xfrm>
                <a:custGeom>
                  <a:avLst/>
                  <a:gdLst/>
                  <a:ahLst/>
                  <a:cxnLst>
                    <a:cxn ang="0">
                      <a:pos x="167" y="168"/>
                    </a:cxn>
                    <a:cxn ang="0">
                      <a:pos x="194" y="105"/>
                    </a:cxn>
                    <a:cxn ang="0">
                      <a:pos x="202" y="61"/>
                    </a:cxn>
                    <a:cxn ang="0">
                      <a:pos x="175" y="0"/>
                    </a:cxn>
                    <a:cxn ang="0">
                      <a:pos x="123" y="19"/>
                    </a:cxn>
                    <a:cxn ang="0">
                      <a:pos x="123" y="32"/>
                    </a:cxn>
                    <a:cxn ang="0">
                      <a:pos x="98" y="67"/>
                    </a:cxn>
                    <a:cxn ang="0">
                      <a:pos x="71" y="67"/>
                    </a:cxn>
                    <a:cxn ang="0">
                      <a:pos x="25" y="42"/>
                    </a:cxn>
                    <a:cxn ang="0">
                      <a:pos x="4" y="76"/>
                    </a:cxn>
                    <a:cxn ang="0">
                      <a:pos x="0" y="165"/>
                    </a:cxn>
                    <a:cxn ang="0">
                      <a:pos x="6" y="193"/>
                    </a:cxn>
                    <a:cxn ang="0">
                      <a:pos x="22" y="184"/>
                    </a:cxn>
                    <a:cxn ang="0">
                      <a:pos x="43" y="197"/>
                    </a:cxn>
                    <a:cxn ang="0">
                      <a:pos x="71" y="165"/>
                    </a:cxn>
                    <a:cxn ang="0">
                      <a:pos x="100" y="153"/>
                    </a:cxn>
                    <a:cxn ang="0">
                      <a:pos x="148" y="157"/>
                    </a:cxn>
                    <a:cxn ang="0">
                      <a:pos x="167" y="168"/>
                    </a:cxn>
                  </a:cxnLst>
                  <a:rect l="0" t="0" r="r" b="b"/>
                  <a:pathLst>
                    <a:path w="202" h="197">
                      <a:moveTo>
                        <a:pt x="167" y="168"/>
                      </a:moveTo>
                      <a:lnTo>
                        <a:pt x="194" y="105"/>
                      </a:lnTo>
                      <a:lnTo>
                        <a:pt x="202" y="61"/>
                      </a:lnTo>
                      <a:lnTo>
                        <a:pt x="175" y="0"/>
                      </a:lnTo>
                      <a:lnTo>
                        <a:pt x="123" y="19"/>
                      </a:lnTo>
                      <a:lnTo>
                        <a:pt x="123" y="32"/>
                      </a:lnTo>
                      <a:lnTo>
                        <a:pt x="98" y="67"/>
                      </a:lnTo>
                      <a:lnTo>
                        <a:pt x="71" y="67"/>
                      </a:lnTo>
                      <a:lnTo>
                        <a:pt x="25" y="42"/>
                      </a:lnTo>
                      <a:lnTo>
                        <a:pt x="4" y="76"/>
                      </a:lnTo>
                      <a:lnTo>
                        <a:pt x="0" y="165"/>
                      </a:lnTo>
                      <a:lnTo>
                        <a:pt x="6" y="193"/>
                      </a:lnTo>
                      <a:lnTo>
                        <a:pt x="22" y="184"/>
                      </a:lnTo>
                      <a:lnTo>
                        <a:pt x="43" y="197"/>
                      </a:lnTo>
                      <a:lnTo>
                        <a:pt x="71" y="165"/>
                      </a:lnTo>
                      <a:lnTo>
                        <a:pt x="100" y="153"/>
                      </a:lnTo>
                      <a:lnTo>
                        <a:pt x="148" y="157"/>
                      </a:lnTo>
                      <a:lnTo>
                        <a:pt x="167" y="16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8" name="Freeform 19"/>
                <p:cNvSpPr>
                  <a:spLocks noChangeAspect="1"/>
                </p:cNvSpPr>
                <p:nvPr/>
              </p:nvSpPr>
              <p:spPr bwMode="gray">
                <a:xfrm>
                  <a:off x="4867491" y="3930974"/>
                  <a:ext cx="275695" cy="427365"/>
                </a:xfrm>
                <a:custGeom>
                  <a:avLst/>
                  <a:gdLst/>
                  <a:ahLst/>
                  <a:cxnLst>
                    <a:cxn ang="0">
                      <a:pos x="0" y="321"/>
                    </a:cxn>
                    <a:cxn ang="0">
                      <a:pos x="14" y="311"/>
                    </a:cxn>
                    <a:cxn ang="0">
                      <a:pos x="73" y="227"/>
                    </a:cxn>
                    <a:cxn ang="0">
                      <a:pos x="102" y="127"/>
                    </a:cxn>
                    <a:cxn ang="0">
                      <a:pos x="89" y="87"/>
                    </a:cxn>
                    <a:cxn ang="0">
                      <a:pos x="100" y="48"/>
                    </a:cxn>
                    <a:cxn ang="0">
                      <a:pos x="215" y="0"/>
                    </a:cxn>
                    <a:cxn ang="0">
                      <a:pos x="221" y="14"/>
                    </a:cxn>
                    <a:cxn ang="0">
                      <a:pos x="204" y="35"/>
                    </a:cxn>
                    <a:cxn ang="0">
                      <a:pos x="204" y="56"/>
                    </a:cxn>
                    <a:cxn ang="0">
                      <a:pos x="181" y="60"/>
                    </a:cxn>
                    <a:cxn ang="0">
                      <a:pos x="150" y="81"/>
                    </a:cxn>
                    <a:cxn ang="0">
                      <a:pos x="140" y="79"/>
                    </a:cxn>
                    <a:cxn ang="0">
                      <a:pos x="125" y="114"/>
                    </a:cxn>
                    <a:cxn ang="0">
                      <a:pos x="129" y="125"/>
                    </a:cxn>
                    <a:cxn ang="0">
                      <a:pos x="144" y="129"/>
                    </a:cxn>
                    <a:cxn ang="0">
                      <a:pos x="152" y="125"/>
                    </a:cxn>
                    <a:cxn ang="0">
                      <a:pos x="158" y="125"/>
                    </a:cxn>
                    <a:cxn ang="0">
                      <a:pos x="158" y="156"/>
                    </a:cxn>
                    <a:cxn ang="0">
                      <a:pos x="142" y="181"/>
                    </a:cxn>
                    <a:cxn ang="0">
                      <a:pos x="121" y="215"/>
                    </a:cxn>
                    <a:cxn ang="0">
                      <a:pos x="117" y="304"/>
                    </a:cxn>
                    <a:cxn ang="0">
                      <a:pos x="123" y="332"/>
                    </a:cxn>
                    <a:cxn ang="0">
                      <a:pos x="119" y="369"/>
                    </a:cxn>
                    <a:cxn ang="0">
                      <a:pos x="92" y="392"/>
                    </a:cxn>
                    <a:cxn ang="0">
                      <a:pos x="48" y="367"/>
                    </a:cxn>
                    <a:cxn ang="0">
                      <a:pos x="23" y="363"/>
                    </a:cxn>
                    <a:cxn ang="0">
                      <a:pos x="0" y="321"/>
                    </a:cxn>
                  </a:cxnLst>
                  <a:rect l="0" t="0" r="r" b="b"/>
                  <a:pathLst>
                    <a:path w="221" h="392">
                      <a:moveTo>
                        <a:pt x="0" y="321"/>
                      </a:moveTo>
                      <a:lnTo>
                        <a:pt x="14" y="311"/>
                      </a:lnTo>
                      <a:lnTo>
                        <a:pt x="73" y="227"/>
                      </a:lnTo>
                      <a:lnTo>
                        <a:pt x="102" y="127"/>
                      </a:lnTo>
                      <a:lnTo>
                        <a:pt x="89" y="87"/>
                      </a:lnTo>
                      <a:lnTo>
                        <a:pt x="100" y="48"/>
                      </a:lnTo>
                      <a:lnTo>
                        <a:pt x="215" y="0"/>
                      </a:lnTo>
                      <a:lnTo>
                        <a:pt x="221" y="14"/>
                      </a:lnTo>
                      <a:lnTo>
                        <a:pt x="204" y="35"/>
                      </a:lnTo>
                      <a:lnTo>
                        <a:pt x="204" y="56"/>
                      </a:lnTo>
                      <a:lnTo>
                        <a:pt x="181" y="60"/>
                      </a:lnTo>
                      <a:lnTo>
                        <a:pt x="150" y="81"/>
                      </a:lnTo>
                      <a:lnTo>
                        <a:pt x="140" y="79"/>
                      </a:lnTo>
                      <a:lnTo>
                        <a:pt x="125" y="114"/>
                      </a:lnTo>
                      <a:lnTo>
                        <a:pt x="129" y="125"/>
                      </a:lnTo>
                      <a:lnTo>
                        <a:pt x="144" y="129"/>
                      </a:lnTo>
                      <a:lnTo>
                        <a:pt x="152" y="125"/>
                      </a:lnTo>
                      <a:lnTo>
                        <a:pt x="158" y="125"/>
                      </a:lnTo>
                      <a:lnTo>
                        <a:pt x="158" y="156"/>
                      </a:lnTo>
                      <a:lnTo>
                        <a:pt x="142" y="181"/>
                      </a:lnTo>
                      <a:lnTo>
                        <a:pt x="121" y="215"/>
                      </a:lnTo>
                      <a:lnTo>
                        <a:pt x="117" y="304"/>
                      </a:lnTo>
                      <a:lnTo>
                        <a:pt x="123" y="332"/>
                      </a:lnTo>
                      <a:lnTo>
                        <a:pt x="119" y="369"/>
                      </a:lnTo>
                      <a:lnTo>
                        <a:pt x="92" y="392"/>
                      </a:lnTo>
                      <a:lnTo>
                        <a:pt x="48" y="367"/>
                      </a:lnTo>
                      <a:lnTo>
                        <a:pt x="23" y="363"/>
                      </a:lnTo>
                      <a:lnTo>
                        <a:pt x="0" y="32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49" name="Freeform 20"/>
                <p:cNvSpPr>
                  <a:spLocks noChangeAspect="1"/>
                </p:cNvSpPr>
                <p:nvPr/>
              </p:nvSpPr>
              <p:spPr bwMode="gray">
                <a:xfrm>
                  <a:off x="4664037" y="4280761"/>
                  <a:ext cx="356781" cy="288539"/>
                </a:xfrm>
                <a:custGeom>
                  <a:avLst/>
                  <a:gdLst/>
                  <a:ahLst/>
                  <a:cxnLst>
                    <a:cxn ang="0">
                      <a:pos x="60" y="263"/>
                    </a:cxn>
                    <a:cxn ang="0">
                      <a:pos x="81" y="247"/>
                    </a:cxn>
                    <a:cxn ang="0">
                      <a:pos x="100" y="228"/>
                    </a:cxn>
                    <a:cxn ang="0">
                      <a:pos x="138" y="209"/>
                    </a:cxn>
                    <a:cxn ang="0">
                      <a:pos x="148" y="180"/>
                    </a:cxn>
                    <a:cxn ang="0">
                      <a:pos x="175" y="180"/>
                    </a:cxn>
                    <a:cxn ang="0">
                      <a:pos x="188" y="157"/>
                    </a:cxn>
                    <a:cxn ang="0">
                      <a:pos x="279" y="146"/>
                    </a:cxn>
                    <a:cxn ang="0">
                      <a:pos x="288" y="128"/>
                    </a:cxn>
                    <a:cxn ang="0">
                      <a:pos x="257" y="71"/>
                    </a:cxn>
                    <a:cxn ang="0">
                      <a:pos x="213" y="46"/>
                    </a:cxn>
                    <a:cxn ang="0">
                      <a:pos x="188" y="42"/>
                    </a:cxn>
                    <a:cxn ang="0">
                      <a:pos x="165" y="0"/>
                    </a:cxn>
                    <a:cxn ang="0">
                      <a:pos x="123" y="25"/>
                    </a:cxn>
                    <a:cxn ang="0">
                      <a:pos x="98" y="105"/>
                    </a:cxn>
                    <a:cxn ang="0">
                      <a:pos x="117" y="132"/>
                    </a:cxn>
                    <a:cxn ang="0">
                      <a:pos x="119" y="157"/>
                    </a:cxn>
                    <a:cxn ang="0">
                      <a:pos x="108" y="161"/>
                    </a:cxn>
                    <a:cxn ang="0">
                      <a:pos x="81" y="186"/>
                    </a:cxn>
                    <a:cxn ang="0">
                      <a:pos x="69" y="186"/>
                    </a:cxn>
                    <a:cxn ang="0">
                      <a:pos x="60" y="201"/>
                    </a:cxn>
                    <a:cxn ang="0">
                      <a:pos x="48" y="203"/>
                    </a:cxn>
                    <a:cxn ang="0">
                      <a:pos x="31" y="226"/>
                    </a:cxn>
                    <a:cxn ang="0">
                      <a:pos x="16" y="217"/>
                    </a:cxn>
                    <a:cxn ang="0">
                      <a:pos x="0" y="217"/>
                    </a:cxn>
                    <a:cxn ang="0">
                      <a:pos x="10" y="246"/>
                    </a:cxn>
                    <a:cxn ang="0">
                      <a:pos x="60" y="263"/>
                    </a:cxn>
                  </a:cxnLst>
                  <a:rect l="0" t="0" r="r" b="b"/>
                  <a:pathLst>
                    <a:path w="288" h="263">
                      <a:moveTo>
                        <a:pt x="60" y="263"/>
                      </a:moveTo>
                      <a:lnTo>
                        <a:pt x="81" y="247"/>
                      </a:lnTo>
                      <a:lnTo>
                        <a:pt x="100" y="228"/>
                      </a:lnTo>
                      <a:lnTo>
                        <a:pt x="138" y="209"/>
                      </a:lnTo>
                      <a:lnTo>
                        <a:pt x="148" y="180"/>
                      </a:lnTo>
                      <a:lnTo>
                        <a:pt x="175" y="180"/>
                      </a:lnTo>
                      <a:lnTo>
                        <a:pt x="188" y="157"/>
                      </a:lnTo>
                      <a:lnTo>
                        <a:pt x="279" y="146"/>
                      </a:lnTo>
                      <a:lnTo>
                        <a:pt x="288" y="128"/>
                      </a:lnTo>
                      <a:lnTo>
                        <a:pt x="257" y="71"/>
                      </a:lnTo>
                      <a:lnTo>
                        <a:pt x="213" y="46"/>
                      </a:lnTo>
                      <a:lnTo>
                        <a:pt x="188" y="42"/>
                      </a:lnTo>
                      <a:lnTo>
                        <a:pt x="165" y="0"/>
                      </a:lnTo>
                      <a:lnTo>
                        <a:pt x="123" y="25"/>
                      </a:lnTo>
                      <a:lnTo>
                        <a:pt x="98" y="105"/>
                      </a:lnTo>
                      <a:lnTo>
                        <a:pt x="117" y="132"/>
                      </a:lnTo>
                      <a:lnTo>
                        <a:pt x="119" y="157"/>
                      </a:lnTo>
                      <a:lnTo>
                        <a:pt x="108" y="161"/>
                      </a:lnTo>
                      <a:lnTo>
                        <a:pt x="81" y="186"/>
                      </a:lnTo>
                      <a:lnTo>
                        <a:pt x="69" y="186"/>
                      </a:lnTo>
                      <a:lnTo>
                        <a:pt x="60" y="201"/>
                      </a:lnTo>
                      <a:lnTo>
                        <a:pt x="48" y="203"/>
                      </a:lnTo>
                      <a:lnTo>
                        <a:pt x="31" y="226"/>
                      </a:lnTo>
                      <a:lnTo>
                        <a:pt x="16" y="217"/>
                      </a:lnTo>
                      <a:lnTo>
                        <a:pt x="0" y="217"/>
                      </a:lnTo>
                      <a:lnTo>
                        <a:pt x="10" y="246"/>
                      </a:lnTo>
                      <a:lnTo>
                        <a:pt x="60" y="26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0" name="Freeform 21"/>
                <p:cNvSpPr>
                  <a:spLocks noChangeAspect="1"/>
                </p:cNvSpPr>
                <p:nvPr/>
              </p:nvSpPr>
              <p:spPr bwMode="gray">
                <a:xfrm>
                  <a:off x="4877811" y="4249457"/>
                  <a:ext cx="358256" cy="382451"/>
                </a:xfrm>
                <a:custGeom>
                  <a:avLst/>
                  <a:gdLst/>
                  <a:ahLst/>
                  <a:cxnLst>
                    <a:cxn ang="0">
                      <a:pos x="59" y="334"/>
                    </a:cxn>
                    <a:cxn ang="0">
                      <a:pos x="73" y="349"/>
                    </a:cxn>
                    <a:cxn ang="0">
                      <a:pos x="90" y="334"/>
                    </a:cxn>
                    <a:cxn ang="0">
                      <a:pos x="102" y="298"/>
                    </a:cxn>
                    <a:cxn ang="0">
                      <a:pos x="129" y="286"/>
                    </a:cxn>
                    <a:cxn ang="0">
                      <a:pos x="150" y="286"/>
                    </a:cxn>
                    <a:cxn ang="0">
                      <a:pos x="180" y="315"/>
                    </a:cxn>
                    <a:cxn ang="0">
                      <a:pos x="198" y="322"/>
                    </a:cxn>
                    <a:cxn ang="0">
                      <a:pos x="217" y="315"/>
                    </a:cxn>
                    <a:cxn ang="0">
                      <a:pos x="249" y="322"/>
                    </a:cxn>
                    <a:cxn ang="0">
                      <a:pos x="276" y="315"/>
                    </a:cxn>
                    <a:cxn ang="0">
                      <a:pos x="286" y="251"/>
                    </a:cxn>
                    <a:cxn ang="0">
                      <a:pos x="267" y="230"/>
                    </a:cxn>
                    <a:cxn ang="0">
                      <a:pos x="265" y="207"/>
                    </a:cxn>
                    <a:cxn ang="0">
                      <a:pos x="230" y="180"/>
                    </a:cxn>
                    <a:cxn ang="0">
                      <a:pos x="230" y="157"/>
                    </a:cxn>
                    <a:cxn ang="0">
                      <a:pos x="278" y="111"/>
                    </a:cxn>
                    <a:cxn ang="0">
                      <a:pos x="280" y="98"/>
                    </a:cxn>
                    <a:cxn ang="0">
                      <a:pos x="274" y="77"/>
                    </a:cxn>
                    <a:cxn ang="0">
                      <a:pos x="288" y="25"/>
                    </a:cxn>
                    <a:cxn ang="0">
                      <a:pos x="274" y="15"/>
                    </a:cxn>
                    <a:cxn ang="0">
                      <a:pos x="255" y="4"/>
                    </a:cxn>
                    <a:cxn ang="0">
                      <a:pos x="207" y="0"/>
                    </a:cxn>
                    <a:cxn ang="0">
                      <a:pos x="178" y="12"/>
                    </a:cxn>
                    <a:cxn ang="0">
                      <a:pos x="150" y="44"/>
                    </a:cxn>
                    <a:cxn ang="0">
                      <a:pos x="129" y="31"/>
                    </a:cxn>
                    <a:cxn ang="0">
                      <a:pos x="113" y="40"/>
                    </a:cxn>
                    <a:cxn ang="0">
                      <a:pos x="109" y="77"/>
                    </a:cxn>
                    <a:cxn ang="0">
                      <a:pos x="82" y="100"/>
                    </a:cxn>
                    <a:cxn ang="0">
                      <a:pos x="113" y="157"/>
                    </a:cxn>
                    <a:cxn ang="0">
                      <a:pos x="104" y="175"/>
                    </a:cxn>
                    <a:cxn ang="0">
                      <a:pos x="13" y="186"/>
                    </a:cxn>
                    <a:cxn ang="0">
                      <a:pos x="0" y="209"/>
                    </a:cxn>
                    <a:cxn ang="0">
                      <a:pos x="31" y="271"/>
                    </a:cxn>
                    <a:cxn ang="0">
                      <a:pos x="23" y="322"/>
                    </a:cxn>
                    <a:cxn ang="0">
                      <a:pos x="57" y="326"/>
                    </a:cxn>
                    <a:cxn ang="0">
                      <a:pos x="59" y="334"/>
                    </a:cxn>
                  </a:cxnLst>
                  <a:rect l="0" t="0" r="r" b="b"/>
                  <a:pathLst>
                    <a:path w="288" h="349">
                      <a:moveTo>
                        <a:pt x="59" y="334"/>
                      </a:moveTo>
                      <a:lnTo>
                        <a:pt x="73" y="349"/>
                      </a:lnTo>
                      <a:lnTo>
                        <a:pt x="90" y="334"/>
                      </a:lnTo>
                      <a:lnTo>
                        <a:pt x="102" y="298"/>
                      </a:lnTo>
                      <a:lnTo>
                        <a:pt x="129" y="286"/>
                      </a:lnTo>
                      <a:lnTo>
                        <a:pt x="150" y="286"/>
                      </a:lnTo>
                      <a:lnTo>
                        <a:pt x="180" y="315"/>
                      </a:lnTo>
                      <a:lnTo>
                        <a:pt x="198" y="322"/>
                      </a:lnTo>
                      <a:lnTo>
                        <a:pt x="217" y="315"/>
                      </a:lnTo>
                      <a:lnTo>
                        <a:pt x="249" y="322"/>
                      </a:lnTo>
                      <a:lnTo>
                        <a:pt x="276" y="315"/>
                      </a:lnTo>
                      <a:lnTo>
                        <a:pt x="286" y="251"/>
                      </a:lnTo>
                      <a:lnTo>
                        <a:pt x="267" y="230"/>
                      </a:lnTo>
                      <a:lnTo>
                        <a:pt x="265" y="207"/>
                      </a:lnTo>
                      <a:lnTo>
                        <a:pt x="230" y="180"/>
                      </a:lnTo>
                      <a:lnTo>
                        <a:pt x="230" y="157"/>
                      </a:lnTo>
                      <a:lnTo>
                        <a:pt x="278" y="111"/>
                      </a:lnTo>
                      <a:lnTo>
                        <a:pt x="280" y="98"/>
                      </a:lnTo>
                      <a:lnTo>
                        <a:pt x="274" y="77"/>
                      </a:lnTo>
                      <a:lnTo>
                        <a:pt x="288" y="25"/>
                      </a:lnTo>
                      <a:lnTo>
                        <a:pt x="274" y="15"/>
                      </a:lnTo>
                      <a:lnTo>
                        <a:pt x="255" y="4"/>
                      </a:lnTo>
                      <a:lnTo>
                        <a:pt x="207" y="0"/>
                      </a:lnTo>
                      <a:lnTo>
                        <a:pt x="178" y="12"/>
                      </a:lnTo>
                      <a:lnTo>
                        <a:pt x="150" y="44"/>
                      </a:lnTo>
                      <a:lnTo>
                        <a:pt x="129" y="31"/>
                      </a:lnTo>
                      <a:lnTo>
                        <a:pt x="113" y="40"/>
                      </a:lnTo>
                      <a:lnTo>
                        <a:pt x="109" y="77"/>
                      </a:lnTo>
                      <a:lnTo>
                        <a:pt x="82" y="100"/>
                      </a:lnTo>
                      <a:lnTo>
                        <a:pt x="113" y="157"/>
                      </a:lnTo>
                      <a:lnTo>
                        <a:pt x="104" y="175"/>
                      </a:lnTo>
                      <a:lnTo>
                        <a:pt x="13" y="186"/>
                      </a:lnTo>
                      <a:lnTo>
                        <a:pt x="0" y="209"/>
                      </a:lnTo>
                      <a:lnTo>
                        <a:pt x="31" y="271"/>
                      </a:lnTo>
                      <a:lnTo>
                        <a:pt x="23" y="322"/>
                      </a:lnTo>
                      <a:lnTo>
                        <a:pt x="57" y="326"/>
                      </a:lnTo>
                      <a:lnTo>
                        <a:pt x="59" y="334"/>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1" name="Freeform 22"/>
                <p:cNvSpPr>
                  <a:spLocks noChangeAspect="1"/>
                </p:cNvSpPr>
                <p:nvPr/>
              </p:nvSpPr>
              <p:spPr bwMode="gray">
                <a:xfrm>
                  <a:off x="5535350" y="4295732"/>
                  <a:ext cx="302232" cy="144270"/>
                </a:xfrm>
                <a:custGeom>
                  <a:avLst/>
                  <a:gdLst/>
                  <a:ahLst/>
                  <a:cxnLst>
                    <a:cxn ang="0">
                      <a:pos x="2" y="100"/>
                    </a:cxn>
                    <a:cxn ang="0">
                      <a:pos x="0" y="77"/>
                    </a:cxn>
                    <a:cxn ang="0">
                      <a:pos x="17" y="60"/>
                    </a:cxn>
                    <a:cxn ang="0">
                      <a:pos x="50" y="44"/>
                    </a:cxn>
                    <a:cxn ang="0">
                      <a:pos x="82" y="12"/>
                    </a:cxn>
                    <a:cxn ang="0">
                      <a:pos x="105" y="0"/>
                    </a:cxn>
                    <a:cxn ang="0">
                      <a:pos x="136" y="12"/>
                    </a:cxn>
                    <a:cxn ang="0">
                      <a:pos x="207" y="20"/>
                    </a:cxn>
                    <a:cxn ang="0">
                      <a:pos x="244" y="64"/>
                    </a:cxn>
                    <a:cxn ang="0">
                      <a:pos x="238" y="87"/>
                    </a:cxn>
                    <a:cxn ang="0">
                      <a:pos x="242" y="127"/>
                    </a:cxn>
                    <a:cxn ang="0">
                      <a:pos x="209" y="114"/>
                    </a:cxn>
                    <a:cxn ang="0">
                      <a:pos x="149" y="133"/>
                    </a:cxn>
                    <a:cxn ang="0">
                      <a:pos x="75" y="114"/>
                    </a:cxn>
                    <a:cxn ang="0">
                      <a:pos x="42" y="119"/>
                    </a:cxn>
                    <a:cxn ang="0">
                      <a:pos x="25" y="117"/>
                    </a:cxn>
                    <a:cxn ang="0">
                      <a:pos x="2" y="100"/>
                    </a:cxn>
                  </a:cxnLst>
                  <a:rect l="0" t="0" r="r" b="b"/>
                  <a:pathLst>
                    <a:path w="244" h="133">
                      <a:moveTo>
                        <a:pt x="2" y="100"/>
                      </a:moveTo>
                      <a:lnTo>
                        <a:pt x="0" y="77"/>
                      </a:lnTo>
                      <a:lnTo>
                        <a:pt x="17" y="60"/>
                      </a:lnTo>
                      <a:lnTo>
                        <a:pt x="50" y="44"/>
                      </a:lnTo>
                      <a:lnTo>
                        <a:pt x="82" y="12"/>
                      </a:lnTo>
                      <a:lnTo>
                        <a:pt x="105" y="0"/>
                      </a:lnTo>
                      <a:lnTo>
                        <a:pt x="136" y="12"/>
                      </a:lnTo>
                      <a:lnTo>
                        <a:pt x="207" y="20"/>
                      </a:lnTo>
                      <a:lnTo>
                        <a:pt x="244" y="64"/>
                      </a:lnTo>
                      <a:lnTo>
                        <a:pt x="238" y="87"/>
                      </a:lnTo>
                      <a:lnTo>
                        <a:pt x="242" y="127"/>
                      </a:lnTo>
                      <a:lnTo>
                        <a:pt x="209" y="114"/>
                      </a:lnTo>
                      <a:lnTo>
                        <a:pt x="149" y="133"/>
                      </a:lnTo>
                      <a:lnTo>
                        <a:pt x="75" y="114"/>
                      </a:lnTo>
                      <a:lnTo>
                        <a:pt x="42" y="119"/>
                      </a:lnTo>
                      <a:lnTo>
                        <a:pt x="25" y="117"/>
                      </a:lnTo>
                      <a:lnTo>
                        <a:pt x="2" y="10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2" name="Freeform 23"/>
                <p:cNvSpPr>
                  <a:spLocks noChangeAspect="1"/>
                </p:cNvSpPr>
                <p:nvPr/>
              </p:nvSpPr>
              <p:spPr bwMode="gray">
                <a:xfrm>
                  <a:off x="5586951" y="4419586"/>
                  <a:ext cx="263900" cy="89828"/>
                </a:xfrm>
                <a:custGeom>
                  <a:avLst/>
                  <a:gdLst/>
                  <a:ahLst/>
                  <a:cxnLst>
                    <a:cxn ang="0">
                      <a:pos x="200" y="13"/>
                    </a:cxn>
                    <a:cxn ang="0">
                      <a:pos x="167" y="0"/>
                    </a:cxn>
                    <a:cxn ang="0">
                      <a:pos x="107" y="19"/>
                    </a:cxn>
                    <a:cxn ang="0">
                      <a:pos x="33" y="0"/>
                    </a:cxn>
                    <a:cxn ang="0">
                      <a:pos x="0" y="5"/>
                    </a:cxn>
                    <a:cxn ang="0">
                      <a:pos x="50" y="46"/>
                    </a:cxn>
                    <a:cxn ang="0">
                      <a:pos x="56" y="53"/>
                    </a:cxn>
                    <a:cxn ang="0">
                      <a:pos x="83" y="59"/>
                    </a:cxn>
                    <a:cxn ang="0">
                      <a:pos x="111" y="82"/>
                    </a:cxn>
                    <a:cxn ang="0">
                      <a:pos x="136" y="59"/>
                    </a:cxn>
                    <a:cxn ang="0">
                      <a:pos x="165" y="71"/>
                    </a:cxn>
                    <a:cxn ang="0">
                      <a:pos x="178" y="40"/>
                    </a:cxn>
                    <a:cxn ang="0">
                      <a:pos x="211" y="30"/>
                    </a:cxn>
                    <a:cxn ang="0">
                      <a:pos x="200" y="13"/>
                    </a:cxn>
                  </a:cxnLst>
                  <a:rect l="0" t="0" r="r" b="b"/>
                  <a:pathLst>
                    <a:path w="211" h="82">
                      <a:moveTo>
                        <a:pt x="200" y="13"/>
                      </a:moveTo>
                      <a:lnTo>
                        <a:pt x="167" y="0"/>
                      </a:lnTo>
                      <a:lnTo>
                        <a:pt x="107" y="19"/>
                      </a:lnTo>
                      <a:lnTo>
                        <a:pt x="33" y="0"/>
                      </a:lnTo>
                      <a:lnTo>
                        <a:pt x="0" y="5"/>
                      </a:lnTo>
                      <a:lnTo>
                        <a:pt x="50" y="46"/>
                      </a:lnTo>
                      <a:lnTo>
                        <a:pt x="56" y="53"/>
                      </a:lnTo>
                      <a:lnTo>
                        <a:pt x="83" y="59"/>
                      </a:lnTo>
                      <a:lnTo>
                        <a:pt x="111" y="82"/>
                      </a:lnTo>
                      <a:lnTo>
                        <a:pt x="136" y="59"/>
                      </a:lnTo>
                      <a:lnTo>
                        <a:pt x="165" y="71"/>
                      </a:lnTo>
                      <a:lnTo>
                        <a:pt x="178" y="40"/>
                      </a:lnTo>
                      <a:lnTo>
                        <a:pt x="211" y="30"/>
                      </a:lnTo>
                      <a:lnTo>
                        <a:pt x="200" y="1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4" name="Freeform 24"/>
                <p:cNvSpPr>
                  <a:spLocks noChangeAspect="1"/>
                </p:cNvSpPr>
                <p:nvPr/>
              </p:nvSpPr>
              <p:spPr bwMode="gray">
                <a:xfrm>
                  <a:off x="5592848" y="4469944"/>
                  <a:ext cx="200505" cy="153797"/>
                </a:xfrm>
                <a:custGeom>
                  <a:avLst/>
                  <a:gdLst/>
                  <a:ahLst/>
                  <a:cxnLst>
                    <a:cxn ang="0">
                      <a:pos x="46" y="0"/>
                    </a:cxn>
                    <a:cxn ang="0">
                      <a:pos x="52" y="7"/>
                    </a:cxn>
                    <a:cxn ang="0">
                      <a:pos x="79" y="13"/>
                    </a:cxn>
                    <a:cxn ang="0">
                      <a:pos x="107" y="36"/>
                    </a:cxn>
                    <a:cxn ang="0">
                      <a:pos x="132" y="13"/>
                    </a:cxn>
                    <a:cxn ang="0">
                      <a:pos x="161" y="25"/>
                    </a:cxn>
                    <a:cxn ang="0">
                      <a:pos x="146" y="55"/>
                    </a:cxn>
                    <a:cxn ang="0">
                      <a:pos x="146" y="96"/>
                    </a:cxn>
                    <a:cxn ang="0">
                      <a:pos x="155" y="103"/>
                    </a:cxn>
                    <a:cxn ang="0">
                      <a:pos x="148" y="120"/>
                    </a:cxn>
                    <a:cxn ang="0">
                      <a:pos x="144" y="124"/>
                    </a:cxn>
                    <a:cxn ang="0">
                      <a:pos x="125" y="96"/>
                    </a:cxn>
                    <a:cxn ang="0">
                      <a:pos x="67" y="92"/>
                    </a:cxn>
                    <a:cxn ang="0">
                      <a:pos x="40" y="109"/>
                    </a:cxn>
                    <a:cxn ang="0">
                      <a:pos x="29" y="140"/>
                    </a:cxn>
                    <a:cxn ang="0">
                      <a:pos x="11" y="132"/>
                    </a:cxn>
                    <a:cxn ang="0">
                      <a:pos x="11" y="80"/>
                    </a:cxn>
                    <a:cxn ang="0">
                      <a:pos x="0" y="73"/>
                    </a:cxn>
                    <a:cxn ang="0">
                      <a:pos x="4" y="61"/>
                    </a:cxn>
                    <a:cxn ang="0">
                      <a:pos x="29" y="44"/>
                    </a:cxn>
                    <a:cxn ang="0">
                      <a:pos x="46" y="0"/>
                    </a:cxn>
                  </a:cxnLst>
                  <a:rect l="0" t="0" r="r" b="b"/>
                  <a:pathLst>
                    <a:path w="161" h="140">
                      <a:moveTo>
                        <a:pt x="46" y="0"/>
                      </a:moveTo>
                      <a:lnTo>
                        <a:pt x="52" y="7"/>
                      </a:lnTo>
                      <a:lnTo>
                        <a:pt x="79" y="13"/>
                      </a:lnTo>
                      <a:lnTo>
                        <a:pt x="107" y="36"/>
                      </a:lnTo>
                      <a:lnTo>
                        <a:pt x="132" y="13"/>
                      </a:lnTo>
                      <a:lnTo>
                        <a:pt x="161" y="25"/>
                      </a:lnTo>
                      <a:lnTo>
                        <a:pt x="146" y="55"/>
                      </a:lnTo>
                      <a:lnTo>
                        <a:pt x="146" y="96"/>
                      </a:lnTo>
                      <a:lnTo>
                        <a:pt x="155" y="103"/>
                      </a:lnTo>
                      <a:lnTo>
                        <a:pt x="148" y="120"/>
                      </a:lnTo>
                      <a:lnTo>
                        <a:pt x="144" y="124"/>
                      </a:lnTo>
                      <a:lnTo>
                        <a:pt x="125" y="96"/>
                      </a:lnTo>
                      <a:lnTo>
                        <a:pt x="67" y="92"/>
                      </a:lnTo>
                      <a:lnTo>
                        <a:pt x="40" y="109"/>
                      </a:lnTo>
                      <a:lnTo>
                        <a:pt x="29" y="140"/>
                      </a:lnTo>
                      <a:lnTo>
                        <a:pt x="11" y="132"/>
                      </a:lnTo>
                      <a:lnTo>
                        <a:pt x="11" y="80"/>
                      </a:lnTo>
                      <a:lnTo>
                        <a:pt x="0" y="73"/>
                      </a:lnTo>
                      <a:lnTo>
                        <a:pt x="4" y="61"/>
                      </a:lnTo>
                      <a:lnTo>
                        <a:pt x="29" y="44"/>
                      </a:lnTo>
                      <a:lnTo>
                        <a:pt x="46" y="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5" name="Freeform 25"/>
                <p:cNvSpPr>
                  <a:spLocks noChangeAspect="1"/>
                </p:cNvSpPr>
                <p:nvPr/>
              </p:nvSpPr>
              <p:spPr bwMode="gray">
                <a:xfrm>
                  <a:off x="5811045" y="4365145"/>
                  <a:ext cx="272746" cy="315760"/>
                </a:xfrm>
                <a:custGeom>
                  <a:avLst/>
                  <a:gdLst/>
                  <a:ahLst/>
                  <a:cxnLst>
                    <a:cxn ang="0">
                      <a:pos x="33" y="80"/>
                    </a:cxn>
                    <a:cxn ang="0">
                      <a:pos x="22" y="63"/>
                    </a:cxn>
                    <a:cxn ang="0">
                      <a:pos x="18" y="23"/>
                    </a:cxn>
                    <a:cxn ang="0">
                      <a:pos x="24" y="0"/>
                    </a:cxn>
                    <a:cxn ang="0">
                      <a:pos x="39" y="19"/>
                    </a:cxn>
                    <a:cxn ang="0">
                      <a:pos x="83" y="44"/>
                    </a:cxn>
                    <a:cxn ang="0">
                      <a:pos x="125" y="42"/>
                    </a:cxn>
                    <a:cxn ang="0">
                      <a:pos x="191" y="21"/>
                    </a:cxn>
                    <a:cxn ang="0">
                      <a:pos x="219" y="65"/>
                    </a:cxn>
                    <a:cxn ang="0">
                      <a:pos x="166" y="92"/>
                    </a:cxn>
                    <a:cxn ang="0">
                      <a:pos x="131" y="161"/>
                    </a:cxn>
                    <a:cxn ang="0">
                      <a:pos x="131" y="205"/>
                    </a:cxn>
                    <a:cxn ang="0">
                      <a:pos x="79" y="243"/>
                    </a:cxn>
                    <a:cxn ang="0">
                      <a:pos x="54" y="249"/>
                    </a:cxn>
                    <a:cxn ang="0">
                      <a:pos x="31" y="280"/>
                    </a:cxn>
                    <a:cxn ang="0">
                      <a:pos x="8" y="287"/>
                    </a:cxn>
                    <a:cxn ang="0">
                      <a:pos x="0" y="280"/>
                    </a:cxn>
                    <a:cxn ang="0">
                      <a:pos x="12" y="243"/>
                    </a:cxn>
                    <a:cxn ang="0">
                      <a:pos x="8" y="180"/>
                    </a:cxn>
                    <a:cxn ang="0">
                      <a:pos x="60" y="122"/>
                    </a:cxn>
                    <a:cxn ang="0">
                      <a:pos x="54" y="92"/>
                    </a:cxn>
                    <a:cxn ang="0">
                      <a:pos x="33" y="80"/>
                    </a:cxn>
                  </a:cxnLst>
                  <a:rect l="0" t="0" r="r" b="b"/>
                  <a:pathLst>
                    <a:path w="219" h="287">
                      <a:moveTo>
                        <a:pt x="33" y="80"/>
                      </a:moveTo>
                      <a:lnTo>
                        <a:pt x="22" y="63"/>
                      </a:lnTo>
                      <a:lnTo>
                        <a:pt x="18" y="23"/>
                      </a:lnTo>
                      <a:lnTo>
                        <a:pt x="24" y="0"/>
                      </a:lnTo>
                      <a:lnTo>
                        <a:pt x="39" y="19"/>
                      </a:lnTo>
                      <a:lnTo>
                        <a:pt x="83" y="44"/>
                      </a:lnTo>
                      <a:lnTo>
                        <a:pt x="125" y="42"/>
                      </a:lnTo>
                      <a:lnTo>
                        <a:pt x="191" y="21"/>
                      </a:lnTo>
                      <a:lnTo>
                        <a:pt x="219" y="65"/>
                      </a:lnTo>
                      <a:lnTo>
                        <a:pt x="166" y="92"/>
                      </a:lnTo>
                      <a:lnTo>
                        <a:pt x="131" y="161"/>
                      </a:lnTo>
                      <a:lnTo>
                        <a:pt x="131" y="205"/>
                      </a:lnTo>
                      <a:lnTo>
                        <a:pt x="79" y="243"/>
                      </a:lnTo>
                      <a:lnTo>
                        <a:pt x="54" y="249"/>
                      </a:lnTo>
                      <a:lnTo>
                        <a:pt x="31" y="280"/>
                      </a:lnTo>
                      <a:lnTo>
                        <a:pt x="8" y="287"/>
                      </a:lnTo>
                      <a:lnTo>
                        <a:pt x="0" y="280"/>
                      </a:lnTo>
                      <a:lnTo>
                        <a:pt x="12" y="243"/>
                      </a:lnTo>
                      <a:lnTo>
                        <a:pt x="8" y="180"/>
                      </a:lnTo>
                      <a:lnTo>
                        <a:pt x="60" y="122"/>
                      </a:lnTo>
                      <a:lnTo>
                        <a:pt x="54" y="92"/>
                      </a:lnTo>
                      <a:lnTo>
                        <a:pt x="33" y="8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6" name="Freeform 26"/>
                <p:cNvSpPr>
                  <a:spLocks noChangeAspect="1"/>
                </p:cNvSpPr>
                <p:nvPr/>
              </p:nvSpPr>
              <p:spPr bwMode="gray">
                <a:xfrm>
                  <a:off x="4970692" y="4562495"/>
                  <a:ext cx="316975" cy="228654"/>
                </a:xfrm>
                <a:custGeom>
                  <a:avLst/>
                  <a:gdLst/>
                  <a:ahLst/>
                  <a:cxnLst>
                    <a:cxn ang="0">
                      <a:pos x="176" y="192"/>
                    </a:cxn>
                    <a:cxn ang="0">
                      <a:pos x="127" y="196"/>
                    </a:cxn>
                    <a:cxn ang="0">
                      <a:pos x="84" y="209"/>
                    </a:cxn>
                    <a:cxn ang="0">
                      <a:pos x="80" y="207"/>
                    </a:cxn>
                    <a:cxn ang="0">
                      <a:pos x="134" y="173"/>
                    </a:cxn>
                    <a:cxn ang="0">
                      <a:pos x="138" y="165"/>
                    </a:cxn>
                    <a:cxn ang="0">
                      <a:pos x="115" y="152"/>
                    </a:cxn>
                    <a:cxn ang="0">
                      <a:pos x="84" y="161"/>
                    </a:cxn>
                    <a:cxn ang="0">
                      <a:pos x="71" y="148"/>
                    </a:cxn>
                    <a:cxn ang="0">
                      <a:pos x="61" y="136"/>
                    </a:cxn>
                    <a:cxn ang="0">
                      <a:pos x="57" y="129"/>
                    </a:cxn>
                    <a:cxn ang="0">
                      <a:pos x="50" y="173"/>
                    </a:cxn>
                    <a:cxn ang="0">
                      <a:pos x="38" y="155"/>
                    </a:cxn>
                    <a:cxn ang="0">
                      <a:pos x="36" y="111"/>
                    </a:cxn>
                    <a:cxn ang="0">
                      <a:pos x="48" y="88"/>
                    </a:cxn>
                    <a:cxn ang="0">
                      <a:pos x="34" y="63"/>
                    </a:cxn>
                    <a:cxn ang="0">
                      <a:pos x="11" y="67"/>
                    </a:cxn>
                    <a:cxn ang="0">
                      <a:pos x="0" y="63"/>
                    </a:cxn>
                    <a:cxn ang="0">
                      <a:pos x="17" y="48"/>
                    </a:cxn>
                    <a:cxn ang="0">
                      <a:pos x="29" y="12"/>
                    </a:cxn>
                    <a:cxn ang="0">
                      <a:pos x="56" y="0"/>
                    </a:cxn>
                    <a:cxn ang="0">
                      <a:pos x="77" y="0"/>
                    </a:cxn>
                    <a:cxn ang="0">
                      <a:pos x="107" y="29"/>
                    </a:cxn>
                    <a:cxn ang="0">
                      <a:pos x="125" y="36"/>
                    </a:cxn>
                    <a:cxn ang="0">
                      <a:pos x="144" y="29"/>
                    </a:cxn>
                    <a:cxn ang="0">
                      <a:pos x="176" y="36"/>
                    </a:cxn>
                    <a:cxn ang="0">
                      <a:pos x="203" y="29"/>
                    </a:cxn>
                    <a:cxn ang="0">
                      <a:pos x="213" y="42"/>
                    </a:cxn>
                    <a:cxn ang="0">
                      <a:pos x="238" y="40"/>
                    </a:cxn>
                    <a:cxn ang="0">
                      <a:pos x="253" y="42"/>
                    </a:cxn>
                    <a:cxn ang="0">
                      <a:pos x="234" y="100"/>
                    </a:cxn>
                    <a:cxn ang="0">
                      <a:pos x="198" y="142"/>
                    </a:cxn>
                    <a:cxn ang="0">
                      <a:pos x="176" y="192"/>
                    </a:cxn>
                  </a:cxnLst>
                  <a:rect l="0" t="0" r="r" b="b"/>
                  <a:pathLst>
                    <a:path w="253" h="209">
                      <a:moveTo>
                        <a:pt x="176" y="192"/>
                      </a:moveTo>
                      <a:lnTo>
                        <a:pt x="127" y="196"/>
                      </a:lnTo>
                      <a:lnTo>
                        <a:pt x="84" y="209"/>
                      </a:lnTo>
                      <a:lnTo>
                        <a:pt x="80" y="207"/>
                      </a:lnTo>
                      <a:lnTo>
                        <a:pt x="134" y="173"/>
                      </a:lnTo>
                      <a:lnTo>
                        <a:pt x="138" y="165"/>
                      </a:lnTo>
                      <a:lnTo>
                        <a:pt x="115" y="152"/>
                      </a:lnTo>
                      <a:lnTo>
                        <a:pt x="84" y="161"/>
                      </a:lnTo>
                      <a:lnTo>
                        <a:pt x="71" y="148"/>
                      </a:lnTo>
                      <a:lnTo>
                        <a:pt x="61" y="136"/>
                      </a:lnTo>
                      <a:lnTo>
                        <a:pt x="57" y="129"/>
                      </a:lnTo>
                      <a:lnTo>
                        <a:pt x="50" y="173"/>
                      </a:lnTo>
                      <a:lnTo>
                        <a:pt x="38" y="155"/>
                      </a:lnTo>
                      <a:lnTo>
                        <a:pt x="36" y="111"/>
                      </a:lnTo>
                      <a:lnTo>
                        <a:pt x="48" y="88"/>
                      </a:lnTo>
                      <a:lnTo>
                        <a:pt x="34" y="63"/>
                      </a:lnTo>
                      <a:lnTo>
                        <a:pt x="11" y="67"/>
                      </a:lnTo>
                      <a:lnTo>
                        <a:pt x="0" y="63"/>
                      </a:lnTo>
                      <a:lnTo>
                        <a:pt x="17" y="48"/>
                      </a:lnTo>
                      <a:lnTo>
                        <a:pt x="29" y="12"/>
                      </a:lnTo>
                      <a:lnTo>
                        <a:pt x="56" y="0"/>
                      </a:lnTo>
                      <a:lnTo>
                        <a:pt x="77" y="0"/>
                      </a:lnTo>
                      <a:lnTo>
                        <a:pt x="107" y="29"/>
                      </a:lnTo>
                      <a:lnTo>
                        <a:pt x="125" y="36"/>
                      </a:lnTo>
                      <a:lnTo>
                        <a:pt x="144" y="29"/>
                      </a:lnTo>
                      <a:lnTo>
                        <a:pt x="176" y="36"/>
                      </a:lnTo>
                      <a:lnTo>
                        <a:pt x="203" y="29"/>
                      </a:lnTo>
                      <a:lnTo>
                        <a:pt x="213" y="42"/>
                      </a:lnTo>
                      <a:lnTo>
                        <a:pt x="238" y="40"/>
                      </a:lnTo>
                      <a:lnTo>
                        <a:pt x="253" y="42"/>
                      </a:lnTo>
                      <a:lnTo>
                        <a:pt x="234" y="100"/>
                      </a:lnTo>
                      <a:lnTo>
                        <a:pt x="198" y="142"/>
                      </a:lnTo>
                      <a:lnTo>
                        <a:pt x="176" y="19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7" name="Freeform 27"/>
                <p:cNvSpPr>
                  <a:spLocks noChangeAspect="1"/>
                </p:cNvSpPr>
                <p:nvPr/>
              </p:nvSpPr>
              <p:spPr bwMode="gray">
                <a:xfrm>
                  <a:off x="5395291" y="4389643"/>
                  <a:ext cx="253580" cy="230015"/>
                </a:xfrm>
                <a:custGeom>
                  <a:avLst/>
                  <a:gdLst/>
                  <a:ahLst/>
                  <a:cxnLst>
                    <a:cxn ang="0">
                      <a:pos x="155" y="32"/>
                    </a:cxn>
                    <a:cxn ang="0">
                      <a:pos x="138" y="30"/>
                    </a:cxn>
                    <a:cxn ang="0">
                      <a:pos x="115" y="13"/>
                    </a:cxn>
                    <a:cxn ang="0">
                      <a:pos x="72" y="17"/>
                    </a:cxn>
                    <a:cxn ang="0">
                      <a:pos x="42" y="0"/>
                    </a:cxn>
                    <a:cxn ang="0">
                      <a:pos x="0" y="38"/>
                    </a:cxn>
                    <a:cxn ang="0">
                      <a:pos x="3" y="80"/>
                    </a:cxn>
                    <a:cxn ang="0">
                      <a:pos x="7" y="98"/>
                    </a:cxn>
                    <a:cxn ang="0">
                      <a:pos x="7" y="153"/>
                    </a:cxn>
                    <a:cxn ang="0">
                      <a:pos x="17" y="182"/>
                    </a:cxn>
                    <a:cxn ang="0">
                      <a:pos x="23" y="182"/>
                    </a:cxn>
                    <a:cxn ang="0">
                      <a:pos x="53" y="209"/>
                    </a:cxn>
                    <a:cxn ang="0">
                      <a:pos x="63" y="199"/>
                    </a:cxn>
                    <a:cxn ang="0">
                      <a:pos x="74" y="146"/>
                    </a:cxn>
                    <a:cxn ang="0">
                      <a:pos x="124" y="157"/>
                    </a:cxn>
                    <a:cxn ang="0">
                      <a:pos x="159" y="146"/>
                    </a:cxn>
                    <a:cxn ang="0">
                      <a:pos x="163" y="134"/>
                    </a:cxn>
                    <a:cxn ang="0">
                      <a:pos x="188" y="117"/>
                    </a:cxn>
                    <a:cxn ang="0">
                      <a:pos x="205" y="73"/>
                    </a:cxn>
                    <a:cxn ang="0">
                      <a:pos x="155" y="32"/>
                    </a:cxn>
                  </a:cxnLst>
                  <a:rect l="0" t="0" r="r" b="b"/>
                  <a:pathLst>
                    <a:path w="205" h="209">
                      <a:moveTo>
                        <a:pt x="155" y="32"/>
                      </a:moveTo>
                      <a:lnTo>
                        <a:pt x="138" y="30"/>
                      </a:lnTo>
                      <a:lnTo>
                        <a:pt x="115" y="13"/>
                      </a:lnTo>
                      <a:lnTo>
                        <a:pt x="72" y="17"/>
                      </a:lnTo>
                      <a:lnTo>
                        <a:pt x="42" y="0"/>
                      </a:lnTo>
                      <a:lnTo>
                        <a:pt x="0" y="38"/>
                      </a:lnTo>
                      <a:lnTo>
                        <a:pt x="3" y="80"/>
                      </a:lnTo>
                      <a:lnTo>
                        <a:pt x="7" y="98"/>
                      </a:lnTo>
                      <a:lnTo>
                        <a:pt x="7" y="153"/>
                      </a:lnTo>
                      <a:lnTo>
                        <a:pt x="17" y="182"/>
                      </a:lnTo>
                      <a:lnTo>
                        <a:pt x="23" y="182"/>
                      </a:lnTo>
                      <a:lnTo>
                        <a:pt x="53" y="209"/>
                      </a:lnTo>
                      <a:lnTo>
                        <a:pt x="63" y="199"/>
                      </a:lnTo>
                      <a:lnTo>
                        <a:pt x="74" y="146"/>
                      </a:lnTo>
                      <a:lnTo>
                        <a:pt x="124" y="157"/>
                      </a:lnTo>
                      <a:lnTo>
                        <a:pt x="159" y="146"/>
                      </a:lnTo>
                      <a:lnTo>
                        <a:pt x="163" y="134"/>
                      </a:lnTo>
                      <a:lnTo>
                        <a:pt x="188" y="117"/>
                      </a:lnTo>
                      <a:lnTo>
                        <a:pt x="205" y="73"/>
                      </a:lnTo>
                      <a:lnTo>
                        <a:pt x="155" y="3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8" name="Freeform 28"/>
                <p:cNvSpPr>
                  <a:spLocks noChangeAspect="1"/>
                </p:cNvSpPr>
                <p:nvPr/>
              </p:nvSpPr>
              <p:spPr bwMode="gray">
                <a:xfrm>
                  <a:off x="5191838" y="4497165"/>
                  <a:ext cx="440817" cy="279012"/>
                </a:xfrm>
                <a:custGeom>
                  <a:avLst/>
                  <a:gdLst/>
                  <a:ahLst/>
                  <a:cxnLst>
                    <a:cxn ang="0">
                      <a:pos x="173" y="0"/>
                    </a:cxn>
                    <a:cxn ang="0">
                      <a:pos x="173" y="55"/>
                    </a:cxn>
                    <a:cxn ang="0">
                      <a:pos x="183" y="84"/>
                    </a:cxn>
                    <a:cxn ang="0">
                      <a:pos x="189" y="84"/>
                    </a:cxn>
                    <a:cxn ang="0">
                      <a:pos x="219" y="111"/>
                    </a:cxn>
                    <a:cxn ang="0">
                      <a:pos x="229" y="101"/>
                    </a:cxn>
                    <a:cxn ang="0">
                      <a:pos x="240" y="48"/>
                    </a:cxn>
                    <a:cxn ang="0">
                      <a:pos x="290" y="59"/>
                    </a:cxn>
                    <a:cxn ang="0">
                      <a:pos x="325" y="48"/>
                    </a:cxn>
                    <a:cxn ang="0">
                      <a:pos x="336" y="55"/>
                    </a:cxn>
                    <a:cxn ang="0">
                      <a:pos x="336" y="107"/>
                    </a:cxn>
                    <a:cxn ang="0">
                      <a:pos x="354" y="115"/>
                    </a:cxn>
                    <a:cxn ang="0">
                      <a:pos x="344" y="136"/>
                    </a:cxn>
                    <a:cxn ang="0">
                      <a:pos x="356" y="170"/>
                    </a:cxn>
                    <a:cxn ang="0">
                      <a:pos x="309" y="245"/>
                    </a:cxn>
                    <a:cxn ang="0">
                      <a:pos x="296" y="255"/>
                    </a:cxn>
                    <a:cxn ang="0">
                      <a:pos x="285" y="245"/>
                    </a:cxn>
                    <a:cxn ang="0">
                      <a:pos x="279" y="159"/>
                    </a:cxn>
                    <a:cxn ang="0">
                      <a:pos x="292" y="147"/>
                    </a:cxn>
                    <a:cxn ang="0">
                      <a:pos x="302" y="142"/>
                    </a:cxn>
                    <a:cxn ang="0">
                      <a:pos x="296" y="128"/>
                    </a:cxn>
                    <a:cxn ang="0">
                      <a:pos x="261" y="119"/>
                    </a:cxn>
                    <a:cxn ang="0">
                      <a:pos x="229" y="128"/>
                    </a:cxn>
                    <a:cxn ang="0">
                      <a:pos x="183" y="191"/>
                    </a:cxn>
                    <a:cxn ang="0">
                      <a:pos x="173" y="220"/>
                    </a:cxn>
                    <a:cxn ang="0">
                      <a:pos x="148" y="253"/>
                    </a:cxn>
                    <a:cxn ang="0">
                      <a:pos x="71" y="243"/>
                    </a:cxn>
                    <a:cxn ang="0">
                      <a:pos x="0" y="251"/>
                    </a:cxn>
                    <a:cxn ang="0">
                      <a:pos x="22" y="201"/>
                    </a:cxn>
                    <a:cxn ang="0">
                      <a:pos x="58" y="159"/>
                    </a:cxn>
                    <a:cxn ang="0">
                      <a:pos x="77" y="101"/>
                    </a:cxn>
                    <a:cxn ang="0">
                      <a:pos x="148" y="59"/>
                    </a:cxn>
                    <a:cxn ang="0">
                      <a:pos x="154" y="19"/>
                    </a:cxn>
                    <a:cxn ang="0">
                      <a:pos x="173" y="0"/>
                    </a:cxn>
                  </a:cxnLst>
                  <a:rect l="0" t="0" r="r" b="b"/>
                  <a:pathLst>
                    <a:path w="356" h="255">
                      <a:moveTo>
                        <a:pt x="173" y="0"/>
                      </a:moveTo>
                      <a:lnTo>
                        <a:pt x="173" y="55"/>
                      </a:lnTo>
                      <a:lnTo>
                        <a:pt x="183" y="84"/>
                      </a:lnTo>
                      <a:lnTo>
                        <a:pt x="189" y="84"/>
                      </a:lnTo>
                      <a:lnTo>
                        <a:pt x="219" y="111"/>
                      </a:lnTo>
                      <a:lnTo>
                        <a:pt x="229" y="101"/>
                      </a:lnTo>
                      <a:lnTo>
                        <a:pt x="240" y="48"/>
                      </a:lnTo>
                      <a:lnTo>
                        <a:pt x="290" y="59"/>
                      </a:lnTo>
                      <a:lnTo>
                        <a:pt x="325" y="48"/>
                      </a:lnTo>
                      <a:lnTo>
                        <a:pt x="336" y="55"/>
                      </a:lnTo>
                      <a:lnTo>
                        <a:pt x="336" y="107"/>
                      </a:lnTo>
                      <a:lnTo>
                        <a:pt x="354" y="115"/>
                      </a:lnTo>
                      <a:lnTo>
                        <a:pt x="344" y="136"/>
                      </a:lnTo>
                      <a:lnTo>
                        <a:pt x="356" y="170"/>
                      </a:lnTo>
                      <a:lnTo>
                        <a:pt x="309" y="245"/>
                      </a:lnTo>
                      <a:lnTo>
                        <a:pt x="296" y="255"/>
                      </a:lnTo>
                      <a:lnTo>
                        <a:pt x="285" y="245"/>
                      </a:lnTo>
                      <a:lnTo>
                        <a:pt x="279" y="159"/>
                      </a:lnTo>
                      <a:lnTo>
                        <a:pt x="292" y="147"/>
                      </a:lnTo>
                      <a:lnTo>
                        <a:pt x="302" y="142"/>
                      </a:lnTo>
                      <a:lnTo>
                        <a:pt x="296" y="128"/>
                      </a:lnTo>
                      <a:lnTo>
                        <a:pt x="261" y="119"/>
                      </a:lnTo>
                      <a:lnTo>
                        <a:pt x="229" y="128"/>
                      </a:lnTo>
                      <a:lnTo>
                        <a:pt x="183" y="191"/>
                      </a:lnTo>
                      <a:lnTo>
                        <a:pt x="173" y="220"/>
                      </a:lnTo>
                      <a:lnTo>
                        <a:pt x="148" y="253"/>
                      </a:lnTo>
                      <a:lnTo>
                        <a:pt x="71" y="243"/>
                      </a:lnTo>
                      <a:lnTo>
                        <a:pt x="0" y="251"/>
                      </a:lnTo>
                      <a:lnTo>
                        <a:pt x="22" y="201"/>
                      </a:lnTo>
                      <a:lnTo>
                        <a:pt x="58" y="159"/>
                      </a:lnTo>
                      <a:lnTo>
                        <a:pt x="77" y="101"/>
                      </a:lnTo>
                      <a:lnTo>
                        <a:pt x="148" y="59"/>
                      </a:lnTo>
                      <a:lnTo>
                        <a:pt x="154" y="19"/>
                      </a:lnTo>
                      <a:lnTo>
                        <a:pt x="173" y="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59" name="Freeform 29"/>
                <p:cNvSpPr>
                  <a:spLocks noChangeAspect="1"/>
                </p:cNvSpPr>
                <p:nvPr/>
              </p:nvSpPr>
              <p:spPr bwMode="gray">
                <a:xfrm>
                  <a:off x="5191838" y="4497165"/>
                  <a:ext cx="440817" cy="279012"/>
                </a:xfrm>
                <a:custGeom>
                  <a:avLst/>
                  <a:gdLst/>
                  <a:ahLst/>
                  <a:cxnLst>
                    <a:cxn ang="0">
                      <a:pos x="0" y="251"/>
                    </a:cxn>
                    <a:cxn ang="0">
                      <a:pos x="22" y="201"/>
                    </a:cxn>
                    <a:cxn ang="0">
                      <a:pos x="58" y="159"/>
                    </a:cxn>
                    <a:cxn ang="0">
                      <a:pos x="77" y="101"/>
                    </a:cxn>
                    <a:cxn ang="0">
                      <a:pos x="148" y="59"/>
                    </a:cxn>
                    <a:cxn ang="0">
                      <a:pos x="154" y="19"/>
                    </a:cxn>
                    <a:cxn ang="0">
                      <a:pos x="173" y="0"/>
                    </a:cxn>
                    <a:cxn ang="0">
                      <a:pos x="173" y="55"/>
                    </a:cxn>
                    <a:cxn ang="0">
                      <a:pos x="183" y="84"/>
                    </a:cxn>
                    <a:cxn ang="0">
                      <a:pos x="189" y="84"/>
                    </a:cxn>
                    <a:cxn ang="0">
                      <a:pos x="219" y="111"/>
                    </a:cxn>
                    <a:cxn ang="0">
                      <a:pos x="229" y="101"/>
                    </a:cxn>
                    <a:cxn ang="0">
                      <a:pos x="240" y="48"/>
                    </a:cxn>
                    <a:cxn ang="0">
                      <a:pos x="290" y="59"/>
                    </a:cxn>
                    <a:cxn ang="0">
                      <a:pos x="325" y="48"/>
                    </a:cxn>
                    <a:cxn ang="0">
                      <a:pos x="336" y="55"/>
                    </a:cxn>
                    <a:cxn ang="0">
                      <a:pos x="336" y="107"/>
                    </a:cxn>
                    <a:cxn ang="0">
                      <a:pos x="354" y="115"/>
                    </a:cxn>
                    <a:cxn ang="0">
                      <a:pos x="344" y="136"/>
                    </a:cxn>
                    <a:cxn ang="0">
                      <a:pos x="356" y="170"/>
                    </a:cxn>
                    <a:cxn ang="0">
                      <a:pos x="309" y="245"/>
                    </a:cxn>
                    <a:cxn ang="0">
                      <a:pos x="296" y="255"/>
                    </a:cxn>
                    <a:cxn ang="0">
                      <a:pos x="285" y="245"/>
                    </a:cxn>
                    <a:cxn ang="0">
                      <a:pos x="279" y="159"/>
                    </a:cxn>
                    <a:cxn ang="0">
                      <a:pos x="292" y="147"/>
                    </a:cxn>
                    <a:cxn ang="0">
                      <a:pos x="302" y="142"/>
                    </a:cxn>
                    <a:cxn ang="0">
                      <a:pos x="296" y="128"/>
                    </a:cxn>
                    <a:cxn ang="0">
                      <a:pos x="261" y="119"/>
                    </a:cxn>
                    <a:cxn ang="0">
                      <a:pos x="229" y="128"/>
                    </a:cxn>
                    <a:cxn ang="0">
                      <a:pos x="183" y="191"/>
                    </a:cxn>
                    <a:cxn ang="0">
                      <a:pos x="173" y="220"/>
                    </a:cxn>
                    <a:cxn ang="0">
                      <a:pos x="148" y="253"/>
                    </a:cxn>
                    <a:cxn ang="0">
                      <a:pos x="71" y="243"/>
                    </a:cxn>
                    <a:cxn ang="0">
                      <a:pos x="0" y="251"/>
                    </a:cxn>
                  </a:cxnLst>
                  <a:rect l="0" t="0" r="r" b="b"/>
                  <a:pathLst>
                    <a:path w="356" h="255">
                      <a:moveTo>
                        <a:pt x="0" y="251"/>
                      </a:moveTo>
                      <a:lnTo>
                        <a:pt x="22" y="201"/>
                      </a:lnTo>
                      <a:lnTo>
                        <a:pt x="58" y="159"/>
                      </a:lnTo>
                      <a:lnTo>
                        <a:pt x="77" y="101"/>
                      </a:lnTo>
                      <a:lnTo>
                        <a:pt x="148" y="59"/>
                      </a:lnTo>
                      <a:lnTo>
                        <a:pt x="154" y="19"/>
                      </a:lnTo>
                      <a:lnTo>
                        <a:pt x="173" y="0"/>
                      </a:lnTo>
                      <a:lnTo>
                        <a:pt x="173" y="55"/>
                      </a:lnTo>
                      <a:lnTo>
                        <a:pt x="183" y="84"/>
                      </a:lnTo>
                      <a:lnTo>
                        <a:pt x="189" y="84"/>
                      </a:lnTo>
                      <a:lnTo>
                        <a:pt x="219" y="111"/>
                      </a:lnTo>
                      <a:lnTo>
                        <a:pt x="229" y="101"/>
                      </a:lnTo>
                      <a:lnTo>
                        <a:pt x="240" y="48"/>
                      </a:lnTo>
                      <a:lnTo>
                        <a:pt x="290" y="59"/>
                      </a:lnTo>
                      <a:lnTo>
                        <a:pt x="325" y="48"/>
                      </a:lnTo>
                      <a:lnTo>
                        <a:pt x="336" y="55"/>
                      </a:lnTo>
                      <a:lnTo>
                        <a:pt x="336" y="107"/>
                      </a:lnTo>
                      <a:lnTo>
                        <a:pt x="354" y="115"/>
                      </a:lnTo>
                      <a:lnTo>
                        <a:pt x="344" y="136"/>
                      </a:lnTo>
                      <a:lnTo>
                        <a:pt x="356" y="170"/>
                      </a:lnTo>
                      <a:lnTo>
                        <a:pt x="309" y="245"/>
                      </a:lnTo>
                      <a:lnTo>
                        <a:pt x="296" y="255"/>
                      </a:lnTo>
                      <a:lnTo>
                        <a:pt x="285" y="245"/>
                      </a:lnTo>
                      <a:lnTo>
                        <a:pt x="279" y="159"/>
                      </a:lnTo>
                      <a:lnTo>
                        <a:pt x="292" y="147"/>
                      </a:lnTo>
                      <a:lnTo>
                        <a:pt x="302" y="142"/>
                      </a:lnTo>
                      <a:lnTo>
                        <a:pt x="296" y="128"/>
                      </a:lnTo>
                      <a:lnTo>
                        <a:pt x="261" y="119"/>
                      </a:lnTo>
                      <a:lnTo>
                        <a:pt x="229" y="128"/>
                      </a:lnTo>
                      <a:lnTo>
                        <a:pt x="183" y="191"/>
                      </a:lnTo>
                      <a:lnTo>
                        <a:pt x="173" y="220"/>
                      </a:lnTo>
                      <a:lnTo>
                        <a:pt x="148" y="253"/>
                      </a:lnTo>
                      <a:lnTo>
                        <a:pt x="71" y="243"/>
                      </a:lnTo>
                      <a:lnTo>
                        <a:pt x="0" y="25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0" name="Freeform 30"/>
                <p:cNvSpPr>
                  <a:spLocks noChangeAspect="1"/>
                </p:cNvSpPr>
                <p:nvPr/>
              </p:nvSpPr>
              <p:spPr bwMode="gray">
                <a:xfrm>
                  <a:off x="4759867" y="4615575"/>
                  <a:ext cx="258003" cy="419199"/>
                </a:xfrm>
                <a:custGeom>
                  <a:avLst/>
                  <a:gdLst/>
                  <a:ahLst/>
                  <a:cxnLst>
                    <a:cxn ang="0">
                      <a:pos x="19" y="384"/>
                    </a:cxn>
                    <a:cxn ang="0">
                      <a:pos x="61" y="328"/>
                    </a:cxn>
                    <a:cxn ang="0">
                      <a:pos x="65" y="301"/>
                    </a:cxn>
                    <a:cxn ang="0">
                      <a:pos x="86" y="292"/>
                    </a:cxn>
                    <a:cxn ang="0">
                      <a:pos x="94" y="267"/>
                    </a:cxn>
                    <a:cxn ang="0">
                      <a:pos x="146" y="242"/>
                    </a:cxn>
                    <a:cxn ang="0">
                      <a:pos x="171" y="225"/>
                    </a:cxn>
                    <a:cxn ang="0">
                      <a:pos x="207" y="228"/>
                    </a:cxn>
                    <a:cxn ang="0">
                      <a:pos x="209" y="200"/>
                    </a:cxn>
                    <a:cxn ang="0">
                      <a:pos x="167" y="165"/>
                    </a:cxn>
                    <a:cxn ang="0">
                      <a:pos x="136" y="138"/>
                    </a:cxn>
                    <a:cxn ang="0">
                      <a:pos x="159" y="65"/>
                    </a:cxn>
                    <a:cxn ang="0">
                      <a:pos x="182" y="19"/>
                    </a:cxn>
                    <a:cxn ang="0">
                      <a:pos x="171" y="15"/>
                    </a:cxn>
                    <a:cxn ang="0">
                      <a:pos x="157" y="0"/>
                    </a:cxn>
                    <a:cxn ang="0">
                      <a:pos x="125" y="52"/>
                    </a:cxn>
                    <a:cxn ang="0">
                      <a:pos x="115" y="71"/>
                    </a:cxn>
                    <a:cxn ang="0">
                      <a:pos x="90" y="88"/>
                    </a:cxn>
                    <a:cxn ang="0">
                      <a:pos x="65" y="88"/>
                    </a:cxn>
                    <a:cxn ang="0">
                      <a:pos x="33" y="125"/>
                    </a:cxn>
                    <a:cxn ang="0">
                      <a:pos x="56" y="161"/>
                    </a:cxn>
                    <a:cxn ang="0">
                      <a:pos x="81" y="188"/>
                    </a:cxn>
                    <a:cxn ang="0">
                      <a:pos x="56" y="211"/>
                    </a:cxn>
                    <a:cxn ang="0">
                      <a:pos x="50" y="226"/>
                    </a:cxn>
                    <a:cxn ang="0">
                      <a:pos x="61" y="249"/>
                    </a:cxn>
                    <a:cxn ang="0">
                      <a:pos x="50" y="284"/>
                    </a:cxn>
                    <a:cxn ang="0">
                      <a:pos x="31" y="326"/>
                    </a:cxn>
                    <a:cxn ang="0">
                      <a:pos x="0" y="353"/>
                    </a:cxn>
                    <a:cxn ang="0">
                      <a:pos x="19" y="384"/>
                    </a:cxn>
                  </a:cxnLst>
                  <a:rect l="0" t="0" r="r" b="b"/>
                  <a:pathLst>
                    <a:path w="209" h="384">
                      <a:moveTo>
                        <a:pt x="19" y="384"/>
                      </a:moveTo>
                      <a:lnTo>
                        <a:pt x="61" y="328"/>
                      </a:lnTo>
                      <a:lnTo>
                        <a:pt x="65" y="301"/>
                      </a:lnTo>
                      <a:lnTo>
                        <a:pt x="86" y="292"/>
                      </a:lnTo>
                      <a:lnTo>
                        <a:pt x="94" y="267"/>
                      </a:lnTo>
                      <a:lnTo>
                        <a:pt x="146" y="242"/>
                      </a:lnTo>
                      <a:lnTo>
                        <a:pt x="171" y="225"/>
                      </a:lnTo>
                      <a:lnTo>
                        <a:pt x="207" y="228"/>
                      </a:lnTo>
                      <a:lnTo>
                        <a:pt x="209" y="200"/>
                      </a:lnTo>
                      <a:lnTo>
                        <a:pt x="167" y="165"/>
                      </a:lnTo>
                      <a:lnTo>
                        <a:pt x="136" y="138"/>
                      </a:lnTo>
                      <a:lnTo>
                        <a:pt x="159" y="65"/>
                      </a:lnTo>
                      <a:lnTo>
                        <a:pt x="182" y="19"/>
                      </a:lnTo>
                      <a:lnTo>
                        <a:pt x="171" y="15"/>
                      </a:lnTo>
                      <a:lnTo>
                        <a:pt x="157" y="0"/>
                      </a:lnTo>
                      <a:lnTo>
                        <a:pt x="125" y="52"/>
                      </a:lnTo>
                      <a:lnTo>
                        <a:pt x="115" y="71"/>
                      </a:lnTo>
                      <a:lnTo>
                        <a:pt x="90" y="88"/>
                      </a:lnTo>
                      <a:lnTo>
                        <a:pt x="65" y="88"/>
                      </a:lnTo>
                      <a:lnTo>
                        <a:pt x="33" y="125"/>
                      </a:lnTo>
                      <a:lnTo>
                        <a:pt x="56" y="161"/>
                      </a:lnTo>
                      <a:lnTo>
                        <a:pt x="81" y="188"/>
                      </a:lnTo>
                      <a:lnTo>
                        <a:pt x="56" y="211"/>
                      </a:lnTo>
                      <a:lnTo>
                        <a:pt x="50" y="226"/>
                      </a:lnTo>
                      <a:lnTo>
                        <a:pt x="61" y="249"/>
                      </a:lnTo>
                      <a:lnTo>
                        <a:pt x="50" y="284"/>
                      </a:lnTo>
                      <a:lnTo>
                        <a:pt x="31" y="326"/>
                      </a:lnTo>
                      <a:lnTo>
                        <a:pt x="0" y="353"/>
                      </a:lnTo>
                      <a:lnTo>
                        <a:pt x="19" y="384"/>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1" name="Freeform 31"/>
                <p:cNvSpPr>
                  <a:spLocks noChangeAspect="1"/>
                </p:cNvSpPr>
                <p:nvPr/>
              </p:nvSpPr>
              <p:spPr bwMode="gray">
                <a:xfrm>
                  <a:off x="4734804" y="4479472"/>
                  <a:ext cx="219671" cy="272207"/>
                </a:xfrm>
                <a:custGeom>
                  <a:avLst/>
                  <a:gdLst/>
                  <a:ahLst/>
                  <a:cxnLst>
                    <a:cxn ang="0">
                      <a:pos x="50" y="250"/>
                    </a:cxn>
                    <a:cxn ang="0">
                      <a:pos x="25" y="184"/>
                    </a:cxn>
                    <a:cxn ang="0">
                      <a:pos x="11" y="165"/>
                    </a:cxn>
                    <a:cxn ang="0">
                      <a:pos x="21" y="125"/>
                    </a:cxn>
                    <a:cxn ang="0">
                      <a:pos x="0" y="83"/>
                    </a:cxn>
                    <a:cxn ang="0">
                      <a:pos x="21" y="67"/>
                    </a:cxn>
                    <a:cxn ang="0">
                      <a:pos x="40" y="48"/>
                    </a:cxn>
                    <a:cxn ang="0">
                      <a:pos x="78" y="29"/>
                    </a:cxn>
                    <a:cxn ang="0">
                      <a:pos x="88" y="0"/>
                    </a:cxn>
                    <a:cxn ang="0">
                      <a:pos x="115" y="0"/>
                    </a:cxn>
                    <a:cxn ang="0">
                      <a:pos x="146" y="62"/>
                    </a:cxn>
                    <a:cxn ang="0">
                      <a:pos x="138" y="113"/>
                    </a:cxn>
                    <a:cxn ang="0">
                      <a:pos x="172" y="117"/>
                    </a:cxn>
                    <a:cxn ang="0">
                      <a:pos x="174" y="125"/>
                    </a:cxn>
                    <a:cxn ang="0">
                      <a:pos x="142" y="177"/>
                    </a:cxn>
                    <a:cxn ang="0">
                      <a:pos x="132" y="196"/>
                    </a:cxn>
                    <a:cxn ang="0">
                      <a:pos x="107" y="213"/>
                    </a:cxn>
                    <a:cxn ang="0">
                      <a:pos x="82" y="213"/>
                    </a:cxn>
                    <a:cxn ang="0">
                      <a:pos x="50" y="250"/>
                    </a:cxn>
                  </a:cxnLst>
                  <a:rect l="0" t="0" r="r" b="b"/>
                  <a:pathLst>
                    <a:path w="174" h="250">
                      <a:moveTo>
                        <a:pt x="50" y="250"/>
                      </a:moveTo>
                      <a:lnTo>
                        <a:pt x="25" y="184"/>
                      </a:lnTo>
                      <a:lnTo>
                        <a:pt x="11" y="165"/>
                      </a:lnTo>
                      <a:lnTo>
                        <a:pt x="21" y="125"/>
                      </a:lnTo>
                      <a:lnTo>
                        <a:pt x="0" y="83"/>
                      </a:lnTo>
                      <a:lnTo>
                        <a:pt x="21" y="67"/>
                      </a:lnTo>
                      <a:lnTo>
                        <a:pt x="40" y="48"/>
                      </a:lnTo>
                      <a:lnTo>
                        <a:pt x="78" y="29"/>
                      </a:lnTo>
                      <a:lnTo>
                        <a:pt x="88" y="0"/>
                      </a:lnTo>
                      <a:lnTo>
                        <a:pt x="115" y="0"/>
                      </a:lnTo>
                      <a:lnTo>
                        <a:pt x="146" y="62"/>
                      </a:lnTo>
                      <a:lnTo>
                        <a:pt x="138" y="113"/>
                      </a:lnTo>
                      <a:lnTo>
                        <a:pt x="172" y="117"/>
                      </a:lnTo>
                      <a:lnTo>
                        <a:pt x="174" y="125"/>
                      </a:lnTo>
                      <a:lnTo>
                        <a:pt x="142" y="177"/>
                      </a:lnTo>
                      <a:lnTo>
                        <a:pt x="132" y="196"/>
                      </a:lnTo>
                      <a:lnTo>
                        <a:pt x="107" y="213"/>
                      </a:lnTo>
                      <a:lnTo>
                        <a:pt x="82" y="213"/>
                      </a:lnTo>
                      <a:lnTo>
                        <a:pt x="50" y="25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2" name="Freeform 32"/>
                <p:cNvSpPr>
                  <a:spLocks noChangeAspect="1"/>
                </p:cNvSpPr>
                <p:nvPr/>
              </p:nvSpPr>
              <p:spPr bwMode="gray">
                <a:xfrm>
                  <a:off x="4762815" y="4531191"/>
                  <a:ext cx="75189" cy="104800"/>
                </a:xfrm>
                <a:custGeom>
                  <a:avLst/>
                  <a:gdLst/>
                  <a:ahLst/>
                  <a:cxnLst>
                    <a:cxn ang="0">
                      <a:pos x="36" y="0"/>
                    </a:cxn>
                    <a:cxn ang="0">
                      <a:pos x="27" y="18"/>
                    </a:cxn>
                    <a:cxn ang="0">
                      <a:pos x="36" y="0"/>
                    </a:cxn>
                    <a:cxn ang="0">
                      <a:pos x="61" y="6"/>
                    </a:cxn>
                    <a:cxn ang="0">
                      <a:pos x="61" y="48"/>
                    </a:cxn>
                    <a:cxn ang="0">
                      <a:pos x="25" y="96"/>
                    </a:cxn>
                    <a:cxn ang="0">
                      <a:pos x="8" y="89"/>
                    </a:cxn>
                    <a:cxn ang="0">
                      <a:pos x="0" y="50"/>
                    </a:cxn>
                    <a:cxn ang="0">
                      <a:pos x="27" y="18"/>
                    </a:cxn>
                    <a:cxn ang="0">
                      <a:pos x="36" y="0"/>
                    </a:cxn>
                  </a:cxnLst>
                  <a:rect l="0" t="0" r="r" b="b"/>
                  <a:pathLst>
                    <a:path w="61" h="96">
                      <a:moveTo>
                        <a:pt x="36" y="0"/>
                      </a:moveTo>
                      <a:lnTo>
                        <a:pt x="27" y="18"/>
                      </a:lnTo>
                      <a:lnTo>
                        <a:pt x="36" y="0"/>
                      </a:lnTo>
                      <a:lnTo>
                        <a:pt x="61" y="6"/>
                      </a:lnTo>
                      <a:lnTo>
                        <a:pt x="61" y="48"/>
                      </a:lnTo>
                      <a:lnTo>
                        <a:pt x="25" y="96"/>
                      </a:lnTo>
                      <a:lnTo>
                        <a:pt x="8" y="89"/>
                      </a:lnTo>
                      <a:lnTo>
                        <a:pt x="0" y="50"/>
                      </a:lnTo>
                      <a:lnTo>
                        <a:pt x="27" y="18"/>
                      </a:lnTo>
                      <a:lnTo>
                        <a:pt x="36" y="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4" name="Freeform 33"/>
                <p:cNvSpPr>
                  <a:spLocks noChangeAspect="1"/>
                </p:cNvSpPr>
                <p:nvPr/>
              </p:nvSpPr>
              <p:spPr bwMode="gray">
                <a:xfrm>
                  <a:off x="4762815" y="4531191"/>
                  <a:ext cx="75189" cy="104800"/>
                </a:xfrm>
                <a:custGeom>
                  <a:avLst/>
                  <a:gdLst/>
                  <a:ahLst/>
                  <a:cxnLst>
                    <a:cxn ang="0">
                      <a:pos x="36" y="0"/>
                    </a:cxn>
                    <a:cxn ang="0">
                      <a:pos x="27" y="18"/>
                    </a:cxn>
                    <a:cxn ang="0">
                      <a:pos x="36" y="0"/>
                    </a:cxn>
                    <a:cxn ang="0">
                      <a:pos x="61" y="6"/>
                    </a:cxn>
                    <a:cxn ang="0">
                      <a:pos x="61" y="48"/>
                    </a:cxn>
                    <a:cxn ang="0">
                      <a:pos x="25" y="96"/>
                    </a:cxn>
                    <a:cxn ang="0">
                      <a:pos x="8" y="89"/>
                    </a:cxn>
                    <a:cxn ang="0">
                      <a:pos x="0" y="50"/>
                    </a:cxn>
                    <a:cxn ang="0">
                      <a:pos x="27" y="18"/>
                    </a:cxn>
                  </a:cxnLst>
                  <a:rect l="0" t="0" r="r" b="b"/>
                  <a:pathLst>
                    <a:path w="61" h="96">
                      <a:moveTo>
                        <a:pt x="36" y="0"/>
                      </a:moveTo>
                      <a:lnTo>
                        <a:pt x="27" y="18"/>
                      </a:lnTo>
                      <a:lnTo>
                        <a:pt x="36" y="0"/>
                      </a:lnTo>
                      <a:lnTo>
                        <a:pt x="61" y="6"/>
                      </a:lnTo>
                      <a:lnTo>
                        <a:pt x="61" y="48"/>
                      </a:lnTo>
                      <a:lnTo>
                        <a:pt x="25" y="96"/>
                      </a:lnTo>
                      <a:lnTo>
                        <a:pt x="8" y="89"/>
                      </a:lnTo>
                      <a:lnTo>
                        <a:pt x="0" y="50"/>
                      </a:lnTo>
                      <a:lnTo>
                        <a:pt x="27" y="18"/>
                      </a:lnTo>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5" name="Freeform 34"/>
                <p:cNvSpPr>
                  <a:spLocks noChangeAspect="1"/>
                </p:cNvSpPr>
                <p:nvPr/>
              </p:nvSpPr>
              <p:spPr bwMode="gray">
                <a:xfrm>
                  <a:off x="4498915" y="4440002"/>
                  <a:ext cx="302232" cy="326648"/>
                </a:xfrm>
                <a:custGeom>
                  <a:avLst/>
                  <a:gdLst/>
                  <a:ahLst/>
                  <a:cxnLst>
                    <a:cxn ang="0">
                      <a:pos x="178" y="297"/>
                    </a:cxn>
                    <a:cxn ang="0">
                      <a:pos x="207" y="295"/>
                    </a:cxn>
                    <a:cxn ang="0">
                      <a:pos x="242" y="284"/>
                    </a:cxn>
                    <a:cxn ang="0">
                      <a:pos x="217" y="218"/>
                    </a:cxn>
                    <a:cxn ang="0">
                      <a:pos x="203" y="199"/>
                    </a:cxn>
                    <a:cxn ang="0">
                      <a:pos x="213" y="159"/>
                    </a:cxn>
                    <a:cxn ang="0">
                      <a:pos x="192" y="117"/>
                    </a:cxn>
                    <a:cxn ang="0">
                      <a:pos x="142" y="100"/>
                    </a:cxn>
                    <a:cxn ang="0">
                      <a:pos x="132" y="71"/>
                    </a:cxn>
                    <a:cxn ang="0">
                      <a:pos x="102" y="52"/>
                    </a:cxn>
                    <a:cxn ang="0">
                      <a:pos x="77" y="65"/>
                    </a:cxn>
                    <a:cxn ang="0">
                      <a:pos x="54" y="46"/>
                    </a:cxn>
                    <a:cxn ang="0">
                      <a:pos x="75" y="23"/>
                    </a:cxn>
                    <a:cxn ang="0">
                      <a:pos x="75" y="7"/>
                    </a:cxn>
                    <a:cxn ang="0">
                      <a:pos x="55" y="0"/>
                    </a:cxn>
                    <a:cxn ang="0">
                      <a:pos x="0" y="32"/>
                    </a:cxn>
                    <a:cxn ang="0">
                      <a:pos x="6" y="55"/>
                    </a:cxn>
                    <a:cxn ang="0">
                      <a:pos x="32" y="69"/>
                    </a:cxn>
                    <a:cxn ang="0">
                      <a:pos x="36" y="103"/>
                    </a:cxn>
                    <a:cxn ang="0">
                      <a:pos x="17" y="111"/>
                    </a:cxn>
                    <a:cxn ang="0">
                      <a:pos x="21" y="128"/>
                    </a:cxn>
                    <a:cxn ang="0">
                      <a:pos x="46" y="147"/>
                    </a:cxn>
                    <a:cxn ang="0">
                      <a:pos x="111" y="182"/>
                    </a:cxn>
                    <a:cxn ang="0">
                      <a:pos x="111" y="199"/>
                    </a:cxn>
                    <a:cxn ang="0">
                      <a:pos x="138" y="224"/>
                    </a:cxn>
                    <a:cxn ang="0">
                      <a:pos x="171" y="230"/>
                    </a:cxn>
                    <a:cxn ang="0">
                      <a:pos x="178" y="247"/>
                    </a:cxn>
                    <a:cxn ang="0">
                      <a:pos x="178" y="297"/>
                    </a:cxn>
                  </a:cxnLst>
                  <a:rect l="0" t="0" r="r" b="b"/>
                  <a:pathLst>
                    <a:path w="242" h="297">
                      <a:moveTo>
                        <a:pt x="178" y="297"/>
                      </a:moveTo>
                      <a:lnTo>
                        <a:pt x="207" y="295"/>
                      </a:lnTo>
                      <a:lnTo>
                        <a:pt x="242" y="284"/>
                      </a:lnTo>
                      <a:lnTo>
                        <a:pt x="217" y="218"/>
                      </a:lnTo>
                      <a:lnTo>
                        <a:pt x="203" y="199"/>
                      </a:lnTo>
                      <a:lnTo>
                        <a:pt x="213" y="159"/>
                      </a:lnTo>
                      <a:lnTo>
                        <a:pt x="192" y="117"/>
                      </a:lnTo>
                      <a:lnTo>
                        <a:pt x="142" y="100"/>
                      </a:lnTo>
                      <a:lnTo>
                        <a:pt x="132" y="71"/>
                      </a:lnTo>
                      <a:lnTo>
                        <a:pt x="102" y="52"/>
                      </a:lnTo>
                      <a:lnTo>
                        <a:pt x="77" y="65"/>
                      </a:lnTo>
                      <a:lnTo>
                        <a:pt x="54" y="46"/>
                      </a:lnTo>
                      <a:lnTo>
                        <a:pt x="75" y="23"/>
                      </a:lnTo>
                      <a:lnTo>
                        <a:pt x="75" y="7"/>
                      </a:lnTo>
                      <a:lnTo>
                        <a:pt x="55" y="0"/>
                      </a:lnTo>
                      <a:lnTo>
                        <a:pt x="0" y="32"/>
                      </a:lnTo>
                      <a:lnTo>
                        <a:pt x="6" y="55"/>
                      </a:lnTo>
                      <a:lnTo>
                        <a:pt x="32" y="69"/>
                      </a:lnTo>
                      <a:lnTo>
                        <a:pt x="36" y="103"/>
                      </a:lnTo>
                      <a:lnTo>
                        <a:pt x="17" y="111"/>
                      </a:lnTo>
                      <a:lnTo>
                        <a:pt x="21" y="128"/>
                      </a:lnTo>
                      <a:lnTo>
                        <a:pt x="46" y="147"/>
                      </a:lnTo>
                      <a:lnTo>
                        <a:pt x="111" y="182"/>
                      </a:lnTo>
                      <a:lnTo>
                        <a:pt x="111" y="199"/>
                      </a:lnTo>
                      <a:lnTo>
                        <a:pt x="138" y="224"/>
                      </a:lnTo>
                      <a:lnTo>
                        <a:pt x="171" y="230"/>
                      </a:lnTo>
                      <a:lnTo>
                        <a:pt x="178" y="247"/>
                      </a:lnTo>
                      <a:lnTo>
                        <a:pt x="178" y="29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6" name="Freeform 35"/>
                <p:cNvSpPr>
                  <a:spLocks noChangeAspect="1"/>
                </p:cNvSpPr>
                <p:nvPr/>
              </p:nvSpPr>
              <p:spPr bwMode="gray">
                <a:xfrm>
                  <a:off x="4675832" y="4751679"/>
                  <a:ext cx="184288" cy="250430"/>
                </a:xfrm>
                <a:custGeom>
                  <a:avLst/>
                  <a:gdLst/>
                  <a:ahLst/>
                  <a:cxnLst>
                    <a:cxn ang="0">
                      <a:pos x="65" y="228"/>
                    </a:cxn>
                    <a:cxn ang="0">
                      <a:pos x="96" y="201"/>
                    </a:cxn>
                    <a:cxn ang="0">
                      <a:pos x="115" y="159"/>
                    </a:cxn>
                    <a:cxn ang="0">
                      <a:pos x="126" y="124"/>
                    </a:cxn>
                    <a:cxn ang="0">
                      <a:pos x="115" y="101"/>
                    </a:cxn>
                    <a:cxn ang="0">
                      <a:pos x="121" y="86"/>
                    </a:cxn>
                    <a:cxn ang="0">
                      <a:pos x="146" y="63"/>
                    </a:cxn>
                    <a:cxn ang="0">
                      <a:pos x="121" y="36"/>
                    </a:cxn>
                    <a:cxn ang="0">
                      <a:pos x="98" y="0"/>
                    </a:cxn>
                    <a:cxn ang="0">
                      <a:pos x="63" y="11"/>
                    </a:cxn>
                    <a:cxn ang="0">
                      <a:pos x="34" y="13"/>
                    </a:cxn>
                    <a:cxn ang="0">
                      <a:pos x="17" y="42"/>
                    </a:cxn>
                    <a:cxn ang="0">
                      <a:pos x="25" y="71"/>
                    </a:cxn>
                    <a:cxn ang="0">
                      <a:pos x="17" y="92"/>
                    </a:cxn>
                    <a:cxn ang="0">
                      <a:pos x="34" y="124"/>
                    </a:cxn>
                    <a:cxn ang="0">
                      <a:pos x="15" y="146"/>
                    </a:cxn>
                    <a:cxn ang="0">
                      <a:pos x="0" y="169"/>
                    </a:cxn>
                    <a:cxn ang="0">
                      <a:pos x="13" y="190"/>
                    </a:cxn>
                    <a:cxn ang="0">
                      <a:pos x="13" y="222"/>
                    </a:cxn>
                    <a:cxn ang="0">
                      <a:pos x="65" y="228"/>
                    </a:cxn>
                  </a:cxnLst>
                  <a:rect l="0" t="0" r="r" b="b"/>
                  <a:pathLst>
                    <a:path w="146" h="228">
                      <a:moveTo>
                        <a:pt x="65" y="228"/>
                      </a:moveTo>
                      <a:lnTo>
                        <a:pt x="96" y="201"/>
                      </a:lnTo>
                      <a:lnTo>
                        <a:pt x="115" y="159"/>
                      </a:lnTo>
                      <a:lnTo>
                        <a:pt x="126" y="124"/>
                      </a:lnTo>
                      <a:lnTo>
                        <a:pt x="115" y="101"/>
                      </a:lnTo>
                      <a:lnTo>
                        <a:pt x="121" y="86"/>
                      </a:lnTo>
                      <a:lnTo>
                        <a:pt x="146" y="63"/>
                      </a:lnTo>
                      <a:lnTo>
                        <a:pt x="121" y="36"/>
                      </a:lnTo>
                      <a:lnTo>
                        <a:pt x="98" y="0"/>
                      </a:lnTo>
                      <a:lnTo>
                        <a:pt x="63" y="11"/>
                      </a:lnTo>
                      <a:lnTo>
                        <a:pt x="34" y="13"/>
                      </a:lnTo>
                      <a:lnTo>
                        <a:pt x="17" y="42"/>
                      </a:lnTo>
                      <a:lnTo>
                        <a:pt x="25" y="71"/>
                      </a:lnTo>
                      <a:lnTo>
                        <a:pt x="17" y="92"/>
                      </a:lnTo>
                      <a:lnTo>
                        <a:pt x="34" y="124"/>
                      </a:lnTo>
                      <a:lnTo>
                        <a:pt x="15" y="146"/>
                      </a:lnTo>
                      <a:lnTo>
                        <a:pt x="0" y="169"/>
                      </a:lnTo>
                      <a:lnTo>
                        <a:pt x="13" y="190"/>
                      </a:lnTo>
                      <a:lnTo>
                        <a:pt x="13" y="222"/>
                      </a:lnTo>
                      <a:lnTo>
                        <a:pt x="65" y="22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7" name="Freeform 36"/>
                <p:cNvSpPr>
                  <a:spLocks noChangeAspect="1"/>
                </p:cNvSpPr>
                <p:nvPr/>
              </p:nvSpPr>
              <p:spPr bwMode="gray">
                <a:xfrm>
                  <a:off x="4528401" y="4851034"/>
                  <a:ext cx="253580" cy="270846"/>
                </a:xfrm>
                <a:custGeom>
                  <a:avLst/>
                  <a:gdLst/>
                  <a:ahLst/>
                  <a:cxnLst>
                    <a:cxn ang="0">
                      <a:pos x="203" y="167"/>
                    </a:cxn>
                    <a:cxn ang="0">
                      <a:pos x="192" y="190"/>
                    </a:cxn>
                    <a:cxn ang="0">
                      <a:pos x="188" y="213"/>
                    </a:cxn>
                    <a:cxn ang="0">
                      <a:pos x="153" y="244"/>
                    </a:cxn>
                    <a:cxn ang="0">
                      <a:pos x="148" y="247"/>
                    </a:cxn>
                    <a:cxn ang="0">
                      <a:pos x="101" y="217"/>
                    </a:cxn>
                    <a:cxn ang="0">
                      <a:pos x="61" y="190"/>
                    </a:cxn>
                    <a:cxn ang="0">
                      <a:pos x="55" y="178"/>
                    </a:cxn>
                    <a:cxn ang="0">
                      <a:pos x="61" y="171"/>
                    </a:cxn>
                    <a:cxn ang="0">
                      <a:pos x="0" y="115"/>
                    </a:cxn>
                    <a:cxn ang="0">
                      <a:pos x="0" y="100"/>
                    </a:cxn>
                    <a:cxn ang="0">
                      <a:pos x="15" y="80"/>
                    </a:cxn>
                    <a:cxn ang="0">
                      <a:pos x="9" y="50"/>
                    </a:cxn>
                    <a:cxn ang="0">
                      <a:pos x="6" y="32"/>
                    </a:cxn>
                    <a:cxn ang="0">
                      <a:pos x="115" y="4"/>
                    </a:cxn>
                    <a:cxn ang="0">
                      <a:pos x="136" y="0"/>
                    </a:cxn>
                    <a:cxn ang="0">
                      <a:pos x="153" y="32"/>
                    </a:cxn>
                    <a:cxn ang="0">
                      <a:pos x="134" y="54"/>
                    </a:cxn>
                    <a:cxn ang="0">
                      <a:pos x="119" y="77"/>
                    </a:cxn>
                    <a:cxn ang="0">
                      <a:pos x="132" y="98"/>
                    </a:cxn>
                    <a:cxn ang="0">
                      <a:pos x="132" y="130"/>
                    </a:cxn>
                    <a:cxn ang="0">
                      <a:pos x="184" y="136"/>
                    </a:cxn>
                    <a:cxn ang="0">
                      <a:pos x="203" y="167"/>
                    </a:cxn>
                  </a:cxnLst>
                  <a:rect l="0" t="0" r="r" b="b"/>
                  <a:pathLst>
                    <a:path w="203" h="247">
                      <a:moveTo>
                        <a:pt x="203" y="167"/>
                      </a:moveTo>
                      <a:lnTo>
                        <a:pt x="192" y="190"/>
                      </a:lnTo>
                      <a:lnTo>
                        <a:pt x="188" y="213"/>
                      </a:lnTo>
                      <a:lnTo>
                        <a:pt x="153" y="244"/>
                      </a:lnTo>
                      <a:lnTo>
                        <a:pt x="148" y="247"/>
                      </a:lnTo>
                      <a:lnTo>
                        <a:pt x="101" y="217"/>
                      </a:lnTo>
                      <a:lnTo>
                        <a:pt x="61" y="190"/>
                      </a:lnTo>
                      <a:lnTo>
                        <a:pt x="55" y="178"/>
                      </a:lnTo>
                      <a:lnTo>
                        <a:pt x="61" y="171"/>
                      </a:lnTo>
                      <a:lnTo>
                        <a:pt x="0" y="115"/>
                      </a:lnTo>
                      <a:lnTo>
                        <a:pt x="0" y="100"/>
                      </a:lnTo>
                      <a:lnTo>
                        <a:pt x="15" y="80"/>
                      </a:lnTo>
                      <a:lnTo>
                        <a:pt x="9" y="50"/>
                      </a:lnTo>
                      <a:lnTo>
                        <a:pt x="6" y="32"/>
                      </a:lnTo>
                      <a:lnTo>
                        <a:pt x="115" y="4"/>
                      </a:lnTo>
                      <a:lnTo>
                        <a:pt x="136" y="0"/>
                      </a:lnTo>
                      <a:lnTo>
                        <a:pt x="153" y="32"/>
                      </a:lnTo>
                      <a:lnTo>
                        <a:pt x="134" y="54"/>
                      </a:lnTo>
                      <a:lnTo>
                        <a:pt x="119" y="77"/>
                      </a:lnTo>
                      <a:lnTo>
                        <a:pt x="132" y="98"/>
                      </a:lnTo>
                      <a:lnTo>
                        <a:pt x="132" y="130"/>
                      </a:lnTo>
                      <a:lnTo>
                        <a:pt x="184" y="136"/>
                      </a:lnTo>
                      <a:lnTo>
                        <a:pt x="203" y="16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8" name="Freeform 37"/>
                <p:cNvSpPr>
                  <a:spLocks noChangeAspect="1"/>
                </p:cNvSpPr>
                <p:nvPr/>
              </p:nvSpPr>
              <p:spPr bwMode="gray">
                <a:xfrm>
                  <a:off x="4525453" y="4659128"/>
                  <a:ext cx="194608" cy="230015"/>
                </a:xfrm>
                <a:custGeom>
                  <a:avLst/>
                  <a:gdLst/>
                  <a:ahLst/>
                  <a:cxnLst>
                    <a:cxn ang="0">
                      <a:pos x="138" y="177"/>
                    </a:cxn>
                    <a:cxn ang="0">
                      <a:pos x="117" y="181"/>
                    </a:cxn>
                    <a:cxn ang="0">
                      <a:pos x="8" y="209"/>
                    </a:cxn>
                    <a:cxn ang="0">
                      <a:pos x="0" y="192"/>
                    </a:cxn>
                    <a:cxn ang="0">
                      <a:pos x="69" y="150"/>
                    </a:cxn>
                    <a:cxn ang="0">
                      <a:pos x="82" y="115"/>
                    </a:cxn>
                    <a:cxn ang="0">
                      <a:pos x="75" y="85"/>
                    </a:cxn>
                    <a:cxn ang="0">
                      <a:pos x="96" y="66"/>
                    </a:cxn>
                    <a:cxn ang="0">
                      <a:pos x="98" y="39"/>
                    </a:cxn>
                    <a:cxn ang="0">
                      <a:pos x="80" y="12"/>
                    </a:cxn>
                    <a:cxn ang="0">
                      <a:pos x="88" y="0"/>
                    </a:cxn>
                    <a:cxn ang="0">
                      <a:pos x="115" y="25"/>
                    </a:cxn>
                    <a:cxn ang="0">
                      <a:pos x="148" y="31"/>
                    </a:cxn>
                    <a:cxn ang="0">
                      <a:pos x="155" y="48"/>
                    </a:cxn>
                    <a:cxn ang="0">
                      <a:pos x="155" y="98"/>
                    </a:cxn>
                    <a:cxn ang="0">
                      <a:pos x="138" y="127"/>
                    </a:cxn>
                    <a:cxn ang="0">
                      <a:pos x="146" y="156"/>
                    </a:cxn>
                    <a:cxn ang="0">
                      <a:pos x="138" y="177"/>
                    </a:cxn>
                  </a:cxnLst>
                  <a:rect l="0" t="0" r="r" b="b"/>
                  <a:pathLst>
                    <a:path w="155" h="209">
                      <a:moveTo>
                        <a:pt x="138" y="177"/>
                      </a:moveTo>
                      <a:lnTo>
                        <a:pt x="117" y="181"/>
                      </a:lnTo>
                      <a:lnTo>
                        <a:pt x="8" y="209"/>
                      </a:lnTo>
                      <a:lnTo>
                        <a:pt x="0" y="192"/>
                      </a:lnTo>
                      <a:lnTo>
                        <a:pt x="69" y="150"/>
                      </a:lnTo>
                      <a:lnTo>
                        <a:pt x="82" y="115"/>
                      </a:lnTo>
                      <a:lnTo>
                        <a:pt x="75" y="85"/>
                      </a:lnTo>
                      <a:lnTo>
                        <a:pt x="96" y="66"/>
                      </a:lnTo>
                      <a:lnTo>
                        <a:pt x="98" y="39"/>
                      </a:lnTo>
                      <a:lnTo>
                        <a:pt x="80" y="12"/>
                      </a:lnTo>
                      <a:lnTo>
                        <a:pt x="88" y="0"/>
                      </a:lnTo>
                      <a:lnTo>
                        <a:pt x="115" y="25"/>
                      </a:lnTo>
                      <a:lnTo>
                        <a:pt x="148" y="31"/>
                      </a:lnTo>
                      <a:lnTo>
                        <a:pt x="155" y="48"/>
                      </a:lnTo>
                      <a:lnTo>
                        <a:pt x="155" y="98"/>
                      </a:lnTo>
                      <a:lnTo>
                        <a:pt x="138" y="127"/>
                      </a:lnTo>
                      <a:lnTo>
                        <a:pt x="146" y="156"/>
                      </a:lnTo>
                      <a:lnTo>
                        <a:pt x="138" y="17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69" name="Freeform 38"/>
                <p:cNvSpPr>
                  <a:spLocks noChangeAspect="1"/>
                </p:cNvSpPr>
                <p:nvPr/>
              </p:nvSpPr>
              <p:spPr bwMode="gray">
                <a:xfrm>
                  <a:off x="4329370" y="4478111"/>
                  <a:ext cx="316975" cy="293984"/>
                </a:xfrm>
                <a:custGeom>
                  <a:avLst/>
                  <a:gdLst/>
                  <a:ahLst/>
                  <a:cxnLst>
                    <a:cxn ang="0">
                      <a:pos x="32" y="121"/>
                    </a:cxn>
                    <a:cxn ang="0">
                      <a:pos x="42" y="121"/>
                    </a:cxn>
                    <a:cxn ang="0">
                      <a:pos x="55" y="108"/>
                    </a:cxn>
                    <a:cxn ang="0">
                      <a:pos x="24" y="4"/>
                    </a:cxn>
                    <a:cxn ang="0">
                      <a:pos x="42" y="0"/>
                    </a:cxn>
                    <a:cxn ang="0">
                      <a:pos x="136" y="0"/>
                    </a:cxn>
                    <a:cxn ang="0">
                      <a:pos x="142" y="23"/>
                    </a:cxn>
                    <a:cxn ang="0">
                      <a:pos x="168" y="37"/>
                    </a:cxn>
                    <a:cxn ang="0">
                      <a:pos x="172" y="71"/>
                    </a:cxn>
                    <a:cxn ang="0">
                      <a:pos x="153" y="79"/>
                    </a:cxn>
                    <a:cxn ang="0">
                      <a:pos x="157" y="96"/>
                    </a:cxn>
                    <a:cxn ang="0">
                      <a:pos x="182" y="115"/>
                    </a:cxn>
                    <a:cxn ang="0">
                      <a:pos x="247" y="150"/>
                    </a:cxn>
                    <a:cxn ang="0">
                      <a:pos x="247" y="167"/>
                    </a:cxn>
                    <a:cxn ang="0">
                      <a:pos x="239" y="179"/>
                    </a:cxn>
                    <a:cxn ang="0">
                      <a:pos x="257" y="206"/>
                    </a:cxn>
                    <a:cxn ang="0">
                      <a:pos x="255" y="233"/>
                    </a:cxn>
                    <a:cxn ang="0">
                      <a:pos x="234" y="252"/>
                    </a:cxn>
                    <a:cxn ang="0">
                      <a:pos x="216" y="242"/>
                    </a:cxn>
                    <a:cxn ang="0">
                      <a:pos x="153" y="271"/>
                    </a:cxn>
                    <a:cxn ang="0">
                      <a:pos x="67" y="231"/>
                    </a:cxn>
                    <a:cxn ang="0">
                      <a:pos x="36" y="227"/>
                    </a:cxn>
                    <a:cxn ang="0">
                      <a:pos x="26" y="227"/>
                    </a:cxn>
                    <a:cxn ang="0">
                      <a:pos x="13" y="240"/>
                    </a:cxn>
                    <a:cxn ang="0">
                      <a:pos x="0" y="186"/>
                    </a:cxn>
                    <a:cxn ang="0">
                      <a:pos x="32" y="121"/>
                    </a:cxn>
                  </a:cxnLst>
                  <a:rect l="0" t="0" r="r" b="b"/>
                  <a:pathLst>
                    <a:path w="257" h="271">
                      <a:moveTo>
                        <a:pt x="32" y="121"/>
                      </a:moveTo>
                      <a:lnTo>
                        <a:pt x="42" y="121"/>
                      </a:lnTo>
                      <a:lnTo>
                        <a:pt x="55" y="108"/>
                      </a:lnTo>
                      <a:lnTo>
                        <a:pt x="24" y="4"/>
                      </a:lnTo>
                      <a:lnTo>
                        <a:pt x="42" y="0"/>
                      </a:lnTo>
                      <a:lnTo>
                        <a:pt x="136" y="0"/>
                      </a:lnTo>
                      <a:lnTo>
                        <a:pt x="142" y="23"/>
                      </a:lnTo>
                      <a:lnTo>
                        <a:pt x="168" y="37"/>
                      </a:lnTo>
                      <a:lnTo>
                        <a:pt x="172" y="71"/>
                      </a:lnTo>
                      <a:lnTo>
                        <a:pt x="153" y="79"/>
                      </a:lnTo>
                      <a:lnTo>
                        <a:pt x="157" y="96"/>
                      </a:lnTo>
                      <a:lnTo>
                        <a:pt x="182" y="115"/>
                      </a:lnTo>
                      <a:lnTo>
                        <a:pt x="247" y="150"/>
                      </a:lnTo>
                      <a:lnTo>
                        <a:pt x="247" y="167"/>
                      </a:lnTo>
                      <a:lnTo>
                        <a:pt x="239" y="179"/>
                      </a:lnTo>
                      <a:lnTo>
                        <a:pt x="257" y="206"/>
                      </a:lnTo>
                      <a:lnTo>
                        <a:pt x="255" y="233"/>
                      </a:lnTo>
                      <a:lnTo>
                        <a:pt x="234" y="252"/>
                      </a:lnTo>
                      <a:lnTo>
                        <a:pt x="216" y="242"/>
                      </a:lnTo>
                      <a:lnTo>
                        <a:pt x="153" y="271"/>
                      </a:lnTo>
                      <a:lnTo>
                        <a:pt x="67" y="231"/>
                      </a:lnTo>
                      <a:lnTo>
                        <a:pt x="36" y="227"/>
                      </a:lnTo>
                      <a:lnTo>
                        <a:pt x="26" y="227"/>
                      </a:lnTo>
                      <a:lnTo>
                        <a:pt x="13" y="240"/>
                      </a:lnTo>
                      <a:lnTo>
                        <a:pt x="0" y="186"/>
                      </a:lnTo>
                      <a:lnTo>
                        <a:pt x="32" y="121"/>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0" name="Freeform 39"/>
                <p:cNvSpPr>
                  <a:spLocks noChangeAspect="1"/>
                </p:cNvSpPr>
                <p:nvPr/>
              </p:nvSpPr>
              <p:spPr bwMode="gray">
                <a:xfrm>
                  <a:off x="4027138" y="4480833"/>
                  <a:ext cx="371524" cy="164685"/>
                </a:xfrm>
                <a:custGeom>
                  <a:avLst/>
                  <a:gdLst/>
                  <a:ahLst/>
                  <a:cxnLst>
                    <a:cxn ang="0">
                      <a:pos x="274" y="117"/>
                    </a:cxn>
                    <a:cxn ang="0">
                      <a:pos x="284" y="117"/>
                    </a:cxn>
                    <a:cxn ang="0">
                      <a:pos x="297" y="104"/>
                    </a:cxn>
                    <a:cxn ang="0">
                      <a:pos x="266" y="0"/>
                    </a:cxn>
                    <a:cxn ang="0">
                      <a:pos x="180" y="27"/>
                    </a:cxn>
                    <a:cxn ang="0">
                      <a:pos x="99" y="21"/>
                    </a:cxn>
                    <a:cxn ang="0">
                      <a:pos x="36" y="40"/>
                    </a:cxn>
                    <a:cxn ang="0">
                      <a:pos x="36" y="83"/>
                    </a:cxn>
                    <a:cxn ang="0">
                      <a:pos x="9" y="111"/>
                    </a:cxn>
                    <a:cxn ang="0">
                      <a:pos x="0" y="142"/>
                    </a:cxn>
                    <a:cxn ang="0">
                      <a:pos x="30" y="152"/>
                    </a:cxn>
                    <a:cxn ang="0">
                      <a:pos x="105" y="75"/>
                    </a:cxn>
                    <a:cxn ang="0">
                      <a:pos x="124" y="83"/>
                    </a:cxn>
                    <a:cxn ang="0">
                      <a:pos x="140" y="100"/>
                    </a:cxn>
                    <a:cxn ang="0">
                      <a:pos x="147" y="100"/>
                    </a:cxn>
                    <a:cxn ang="0">
                      <a:pos x="176" y="83"/>
                    </a:cxn>
                    <a:cxn ang="0">
                      <a:pos x="215" y="92"/>
                    </a:cxn>
                    <a:cxn ang="0">
                      <a:pos x="224" y="117"/>
                    </a:cxn>
                    <a:cxn ang="0">
                      <a:pos x="255" y="115"/>
                    </a:cxn>
                    <a:cxn ang="0">
                      <a:pos x="268" y="111"/>
                    </a:cxn>
                    <a:cxn ang="0">
                      <a:pos x="272" y="111"/>
                    </a:cxn>
                    <a:cxn ang="0">
                      <a:pos x="274" y="117"/>
                    </a:cxn>
                  </a:cxnLst>
                  <a:rect l="0" t="0" r="r" b="b"/>
                  <a:pathLst>
                    <a:path w="297" h="152">
                      <a:moveTo>
                        <a:pt x="274" y="117"/>
                      </a:moveTo>
                      <a:lnTo>
                        <a:pt x="284" y="117"/>
                      </a:lnTo>
                      <a:lnTo>
                        <a:pt x="297" y="104"/>
                      </a:lnTo>
                      <a:lnTo>
                        <a:pt x="266" y="0"/>
                      </a:lnTo>
                      <a:lnTo>
                        <a:pt x="180" y="27"/>
                      </a:lnTo>
                      <a:lnTo>
                        <a:pt x="99" y="21"/>
                      </a:lnTo>
                      <a:lnTo>
                        <a:pt x="36" y="40"/>
                      </a:lnTo>
                      <a:lnTo>
                        <a:pt x="36" y="83"/>
                      </a:lnTo>
                      <a:lnTo>
                        <a:pt x="9" y="111"/>
                      </a:lnTo>
                      <a:lnTo>
                        <a:pt x="0" y="142"/>
                      </a:lnTo>
                      <a:lnTo>
                        <a:pt x="30" y="152"/>
                      </a:lnTo>
                      <a:lnTo>
                        <a:pt x="105" y="75"/>
                      </a:lnTo>
                      <a:lnTo>
                        <a:pt x="124" y="83"/>
                      </a:lnTo>
                      <a:lnTo>
                        <a:pt x="140" y="100"/>
                      </a:lnTo>
                      <a:lnTo>
                        <a:pt x="147" y="100"/>
                      </a:lnTo>
                      <a:lnTo>
                        <a:pt x="176" y="83"/>
                      </a:lnTo>
                      <a:lnTo>
                        <a:pt x="215" y="92"/>
                      </a:lnTo>
                      <a:lnTo>
                        <a:pt x="224" y="117"/>
                      </a:lnTo>
                      <a:lnTo>
                        <a:pt x="255" y="115"/>
                      </a:lnTo>
                      <a:lnTo>
                        <a:pt x="268" y="111"/>
                      </a:lnTo>
                      <a:lnTo>
                        <a:pt x="272" y="111"/>
                      </a:lnTo>
                      <a:lnTo>
                        <a:pt x="274" y="11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1" name="Freeform 40"/>
                <p:cNvSpPr>
                  <a:spLocks noChangeAspect="1"/>
                </p:cNvSpPr>
                <p:nvPr/>
              </p:nvSpPr>
              <p:spPr bwMode="gray">
                <a:xfrm>
                  <a:off x="4063996" y="4562495"/>
                  <a:ext cx="305181" cy="255875"/>
                </a:xfrm>
                <a:custGeom>
                  <a:avLst/>
                  <a:gdLst/>
                  <a:ahLst/>
                  <a:cxnLst>
                    <a:cxn ang="0">
                      <a:pos x="27" y="219"/>
                    </a:cxn>
                    <a:cxn ang="0">
                      <a:pos x="39" y="226"/>
                    </a:cxn>
                    <a:cxn ang="0">
                      <a:pos x="46" y="223"/>
                    </a:cxn>
                    <a:cxn ang="0">
                      <a:pos x="81" y="215"/>
                    </a:cxn>
                    <a:cxn ang="0">
                      <a:pos x="94" y="234"/>
                    </a:cxn>
                    <a:cxn ang="0">
                      <a:pos x="125" y="232"/>
                    </a:cxn>
                    <a:cxn ang="0">
                      <a:pos x="131" y="192"/>
                    </a:cxn>
                    <a:cxn ang="0">
                      <a:pos x="154" y="198"/>
                    </a:cxn>
                    <a:cxn ang="0">
                      <a:pos x="183" y="184"/>
                    </a:cxn>
                    <a:cxn ang="0">
                      <a:pos x="194" y="161"/>
                    </a:cxn>
                    <a:cxn ang="0">
                      <a:pos x="225" y="161"/>
                    </a:cxn>
                    <a:cxn ang="0">
                      <a:pos x="212" y="107"/>
                    </a:cxn>
                    <a:cxn ang="0">
                      <a:pos x="244" y="42"/>
                    </a:cxn>
                    <a:cxn ang="0">
                      <a:pos x="242" y="36"/>
                    </a:cxn>
                    <a:cxn ang="0">
                      <a:pos x="238" y="36"/>
                    </a:cxn>
                    <a:cxn ang="0">
                      <a:pos x="225" y="40"/>
                    </a:cxn>
                    <a:cxn ang="0">
                      <a:pos x="194" y="42"/>
                    </a:cxn>
                    <a:cxn ang="0">
                      <a:pos x="185" y="17"/>
                    </a:cxn>
                    <a:cxn ang="0">
                      <a:pos x="146" y="8"/>
                    </a:cxn>
                    <a:cxn ang="0">
                      <a:pos x="117" y="25"/>
                    </a:cxn>
                    <a:cxn ang="0">
                      <a:pos x="110" y="25"/>
                    </a:cxn>
                    <a:cxn ang="0">
                      <a:pos x="94" y="8"/>
                    </a:cxn>
                    <a:cxn ang="0">
                      <a:pos x="75" y="0"/>
                    </a:cxn>
                    <a:cxn ang="0">
                      <a:pos x="0" y="77"/>
                    </a:cxn>
                    <a:cxn ang="0">
                      <a:pos x="27" y="219"/>
                    </a:cxn>
                  </a:cxnLst>
                  <a:rect l="0" t="0" r="r" b="b"/>
                  <a:pathLst>
                    <a:path w="244" h="234">
                      <a:moveTo>
                        <a:pt x="27" y="219"/>
                      </a:moveTo>
                      <a:lnTo>
                        <a:pt x="39" y="226"/>
                      </a:lnTo>
                      <a:lnTo>
                        <a:pt x="46" y="223"/>
                      </a:lnTo>
                      <a:lnTo>
                        <a:pt x="81" y="215"/>
                      </a:lnTo>
                      <a:lnTo>
                        <a:pt x="94" y="234"/>
                      </a:lnTo>
                      <a:lnTo>
                        <a:pt x="125" y="232"/>
                      </a:lnTo>
                      <a:lnTo>
                        <a:pt x="131" y="192"/>
                      </a:lnTo>
                      <a:lnTo>
                        <a:pt x="154" y="198"/>
                      </a:lnTo>
                      <a:lnTo>
                        <a:pt x="183" y="184"/>
                      </a:lnTo>
                      <a:lnTo>
                        <a:pt x="194" y="161"/>
                      </a:lnTo>
                      <a:lnTo>
                        <a:pt x="225" y="161"/>
                      </a:lnTo>
                      <a:lnTo>
                        <a:pt x="212" y="107"/>
                      </a:lnTo>
                      <a:lnTo>
                        <a:pt x="244" y="42"/>
                      </a:lnTo>
                      <a:lnTo>
                        <a:pt x="242" y="36"/>
                      </a:lnTo>
                      <a:lnTo>
                        <a:pt x="238" y="36"/>
                      </a:lnTo>
                      <a:lnTo>
                        <a:pt x="225" y="40"/>
                      </a:lnTo>
                      <a:lnTo>
                        <a:pt x="194" y="42"/>
                      </a:lnTo>
                      <a:lnTo>
                        <a:pt x="185" y="17"/>
                      </a:lnTo>
                      <a:lnTo>
                        <a:pt x="146" y="8"/>
                      </a:lnTo>
                      <a:lnTo>
                        <a:pt x="117" y="25"/>
                      </a:lnTo>
                      <a:lnTo>
                        <a:pt x="110" y="25"/>
                      </a:lnTo>
                      <a:lnTo>
                        <a:pt x="94" y="8"/>
                      </a:lnTo>
                      <a:lnTo>
                        <a:pt x="75" y="0"/>
                      </a:lnTo>
                      <a:lnTo>
                        <a:pt x="0" y="77"/>
                      </a:lnTo>
                      <a:lnTo>
                        <a:pt x="27" y="219"/>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2" name="Freeform 41"/>
                <p:cNvSpPr>
                  <a:spLocks noChangeAspect="1"/>
                </p:cNvSpPr>
                <p:nvPr/>
              </p:nvSpPr>
              <p:spPr bwMode="gray">
                <a:xfrm>
                  <a:off x="3630551" y="4484916"/>
                  <a:ext cx="442291" cy="357952"/>
                </a:xfrm>
                <a:custGeom>
                  <a:avLst/>
                  <a:gdLst/>
                  <a:ahLst/>
                  <a:cxnLst>
                    <a:cxn ang="0">
                      <a:pos x="321" y="138"/>
                    </a:cxn>
                    <a:cxn ang="0">
                      <a:pos x="330" y="107"/>
                    </a:cxn>
                    <a:cxn ang="0">
                      <a:pos x="357" y="79"/>
                    </a:cxn>
                    <a:cxn ang="0">
                      <a:pos x="357" y="36"/>
                    </a:cxn>
                    <a:cxn ang="0">
                      <a:pos x="342" y="25"/>
                    </a:cxn>
                    <a:cxn ang="0">
                      <a:pos x="334" y="4"/>
                    </a:cxn>
                    <a:cxn ang="0">
                      <a:pos x="326" y="6"/>
                    </a:cxn>
                    <a:cxn ang="0">
                      <a:pos x="300" y="0"/>
                    </a:cxn>
                    <a:cxn ang="0">
                      <a:pos x="209" y="36"/>
                    </a:cxn>
                    <a:cxn ang="0">
                      <a:pos x="204" y="60"/>
                    </a:cxn>
                    <a:cxn ang="0">
                      <a:pos x="8" y="225"/>
                    </a:cxn>
                    <a:cxn ang="0">
                      <a:pos x="0" y="226"/>
                    </a:cxn>
                    <a:cxn ang="0">
                      <a:pos x="0" y="280"/>
                    </a:cxn>
                    <a:cxn ang="0">
                      <a:pos x="12" y="297"/>
                    </a:cxn>
                    <a:cxn ang="0">
                      <a:pos x="16" y="326"/>
                    </a:cxn>
                    <a:cxn ang="0">
                      <a:pos x="52" y="326"/>
                    </a:cxn>
                    <a:cxn ang="0">
                      <a:pos x="75" y="296"/>
                    </a:cxn>
                    <a:cxn ang="0">
                      <a:pos x="88" y="249"/>
                    </a:cxn>
                    <a:cxn ang="0">
                      <a:pos x="115" y="213"/>
                    </a:cxn>
                    <a:cxn ang="0">
                      <a:pos x="211" y="190"/>
                    </a:cxn>
                    <a:cxn ang="0">
                      <a:pos x="255" y="138"/>
                    </a:cxn>
                    <a:cxn ang="0">
                      <a:pos x="321" y="138"/>
                    </a:cxn>
                  </a:cxnLst>
                  <a:rect l="0" t="0" r="r" b="b"/>
                  <a:pathLst>
                    <a:path w="357" h="326">
                      <a:moveTo>
                        <a:pt x="321" y="138"/>
                      </a:moveTo>
                      <a:lnTo>
                        <a:pt x="330" y="107"/>
                      </a:lnTo>
                      <a:lnTo>
                        <a:pt x="357" y="79"/>
                      </a:lnTo>
                      <a:lnTo>
                        <a:pt x="357" y="36"/>
                      </a:lnTo>
                      <a:lnTo>
                        <a:pt x="342" y="25"/>
                      </a:lnTo>
                      <a:lnTo>
                        <a:pt x="334" y="4"/>
                      </a:lnTo>
                      <a:lnTo>
                        <a:pt x="326" y="6"/>
                      </a:lnTo>
                      <a:lnTo>
                        <a:pt x="300" y="0"/>
                      </a:lnTo>
                      <a:lnTo>
                        <a:pt x="209" y="36"/>
                      </a:lnTo>
                      <a:lnTo>
                        <a:pt x="204" y="60"/>
                      </a:lnTo>
                      <a:lnTo>
                        <a:pt x="8" y="225"/>
                      </a:lnTo>
                      <a:lnTo>
                        <a:pt x="0" y="226"/>
                      </a:lnTo>
                      <a:lnTo>
                        <a:pt x="0" y="280"/>
                      </a:lnTo>
                      <a:lnTo>
                        <a:pt x="12" y="297"/>
                      </a:lnTo>
                      <a:lnTo>
                        <a:pt x="16" y="326"/>
                      </a:lnTo>
                      <a:lnTo>
                        <a:pt x="52" y="326"/>
                      </a:lnTo>
                      <a:lnTo>
                        <a:pt x="75" y="296"/>
                      </a:lnTo>
                      <a:lnTo>
                        <a:pt x="88" y="249"/>
                      </a:lnTo>
                      <a:lnTo>
                        <a:pt x="115" y="213"/>
                      </a:lnTo>
                      <a:lnTo>
                        <a:pt x="211" y="190"/>
                      </a:lnTo>
                      <a:lnTo>
                        <a:pt x="255" y="138"/>
                      </a:lnTo>
                      <a:lnTo>
                        <a:pt x="321" y="13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3" name="Freeform 42"/>
                <p:cNvSpPr>
                  <a:spLocks noChangeAspect="1"/>
                </p:cNvSpPr>
                <p:nvPr/>
              </p:nvSpPr>
              <p:spPr bwMode="gray">
                <a:xfrm>
                  <a:off x="3376970" y="4732624"/>
                  <a:ext cx="377422" cy="234098"/>
                </a:xfrm>
                <a:custGeom>
                  <a:avLst/>
                  <a:gdLst/>
                  <a:ahLst/>
                  <a:cxnLst>
                    <a:cxn ang="0">
                      <a:pos x="305" y="119"/>
                    </a:cxn>
                    <a:cxn ang="0">
                      <a:pos x="297" y="156"/>
                    </a:cxn>
                    <a:cxn ang="0">
                      <a:pos x="288" y="175"/>
                    </a:cxn>
                    <a:cxn ang="0">
                      <a:pos x="274" y="215"/>
                    </a:cxn>
                    <a:cxn ang="0">
                      <a:pos x="211" y="185"/>
                    </a:cxn>
                    <a:cxn ang="0">
                      <a:pos x="186" y="160"/>
                    </a:cxn>
                    <a:cxn ang="0">
                      <a:pos x="144" y="177"/>
                    </a:cxn>
                    <a:cxn ang="0">
                      <a:pos x="121" y="175"/>
                    </a:cxn>
                    <a:cxn ang="0">
                      <a:pos x="121" y="169"/>
                    </a:cxn>
                    <a:cxn ang="0">
                      <a:pos x="111" y="169"/>
                    </a:cxn>
                    <a:cxn ang="0">
                      <a:pos x="88" y="189"/>
                    </a:cxn>
                    <a:cxn ang="0">
                      <a:pos x="34" y="164"/>
                    </a:cxn>
                    <a:cxn ang="0">
                      <a:pos x="11" y="177"/>
                    </a:cxn>
                    <a:cxn ang="0">
                      <a:pos x="0" y="141"/>
                    </a:cxn>
                    <a:cxn ang="0">
                      <a:pos x="13" y="119"/>
                    </a:cxn>
                    <a:cxn ang="0">
                      <a:pos x="4" y="94"/>
                    </a:cxn>
                    <a:cxn ang="0">
                      <a:pos x="23" y="77"/>
                    </a:cxn>
                    <a:cxn ang="0">
                      <a:pos x="27" y="64"/>
                    </a:cxn>
                    <a:cxn ang="0">
                      <a:pos x="53" y="64"/>
                    </a:cxn>
                    <a:cxn ang="0">
                      <a:pos x="69" y="68"/>
                    </a:cxn>
                    <a:cxn ang="0">
                      <a:pos x="78" y="60"/>
                    </a:cxn>
                    <a:cxn ang="0">
                      <a:pos x="92" y="71"/>
                    </a:cxn>
                    <a:cxn ang="0">
                      <a:pos x="163" y="23"/>
                    </a:cxn>
                    <a:cxn ang="0">
                      <a:pos x="176" y="6"/>
                    </a:cxn>
                    <a:cxn ang="0">
                      <a:pos x="203" y="0"/>
                    </a:cxn>
                    <a:cxn ang="0">
                      <a:pos x="203" y="54"/>
                    </a:cxn>
                    <a:cxn ang="0">
                      <a:pos x="215" y="71"/>
                    </a:cxn>
                    <a:cxn ang="0">
                      <a:pos x="219" y="100"/>
                    </a:cxn>
                    <a:cxn ang="0">
                      <a:pos x="255" y="100"/>
                    </a:cxn>
                    <a:cxn ang="0">
                      <a:pos x="278" y="70"/>
                    </a:cxn>
                    <a:cxn ang="0">
                      <a:pos x="290" y="110"/>
                    </a:cxn>
                    <a:cxn ang="0">
                      <a:pos x="305" y="119"/>
                    </a:cxn>
                  </a:cxnLst>
                  <a:rect l="0" t="0" r="r" b="b"/>
                  <a:pathLst>
                    <a:path w="305" h="215">
                      <a:moveTo>
                        <a:pt x="305" y="119"/>
                      </a:moveTo>
                      <a:lnTo>
                        <a:pt x="297" y="156"/>
                      </a:lnTo>
                      <a:lnTo>
                        <a:pt x="288" y="175"/>
                      </a:lnTo>
                      <a:lnTo>
                        <a:pt x="274" y="215"/>
                      </a:lnTo>
                      <a:lnTo>
                        <a:pt x="211" y="185"/>
                      </a:lnTo>
                      <a:lnTo>
                        <a:pt x="186" y="160"/>
                      </a:lnTo>
                      <a:lnTo>
                        <a:pt x="144" y="177"/>
                      </a:lnTo>
                      <a:lnTo>
                        <a:pt x="121" y="175"/>
                      </a:lnTo>
                      <a:lnTo>
                        <a:pt x="121" y="169"/>
                      </a:lnTo>
                      <a:lnTo>
                        <a:pt x="111" y="169"/>
                      </a:lnTo>
                      <a:lnTo>
                        <a:pt x="88" y="189"/>
                      </a:lnTo>
                      <a:lnTo>
                        <a:pt x="34" y="164"/>
                      </a:lnTo>
                      <a:lnTo>
                        <a:pt x="11" y="177"/>
                      </a:lnTo>
                      <a:lnTo>
                        <a:pt x="0" y="141"/>
                      </a:lnTo>
                      <a:lnTo>
                        <a:pt x="13" y="119"/>
                      </a:lnTo>
                      <a:lnTo>
                        <a:pt x="4" y="94"/>
                      </a:lnTo>
                      <a:lnTo>
                        <a:pt x="23" y="77"/>
                      </a:lnTo>
                      <a:lnTo>
                        <a:pt x="27" y="64"/>
                      </a:lnTo>
                      <a:lnTo>
                        <a:pt x="53" y="64"/>
                      </a:lnTo>
                      <a:lnTo>
                        <a:pt x="69" y="68"/>
                      </a:lnTo>
                      <a:lnTo>
                        <a:pt x="78" y="60"/>
                      </a:lnTo>
                      <a:lnTo>
                        <a:pt x="92" y="71"/>
                      </a:lnTo>
                      <a:lnTo>
                        <a:pt x="163" y="23"/>
                      </a:lnTo>
                      <a:lnTo>
                        <a:pt x="176" y="6"/>
                      </a:lnTo>
                      <a:lnTo>
                        <a:pt x="203" y="0"/>
                      </a:lnTo>
                      <a:lnTo>
                        <a:pt x="203" y="54"/>
                      </a:lnTo>
                      <a:lnTo>
                        <a:pt x="215" y="71"/>
                      </a:lnTo>
                      <a:lnTo>
                        <a:pt x="219" y="100"/>
                      </a:lnTo>
                      <a:lnTo>
                        <a:pt x="255" y="100"/>
                      </a:lnTo>
                      <a:lnTo>
                        <a:pt x="278" y="70"/>
                      </a:lnTo>
                      <a:lnTo>
                        <a:pt x="290" y="110"/>
                      </a:lnTo>
                      <a:lnTo>
                        <a:pt x="305" y="119"/>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4" name="Freeform 43"/>
                <p:cNvSpPr>
                  <a:spLocks noChangeAspect="1"/>
                </p:cNvSpPr>
                <p:nvPr/>
              </p:nvSpPr>
              <p:spPr bwMode="gray">
                <a:xfrm>
                  <a:off x="3760289" y="4905476"/>
                  <a:ext cx="398062" cy="362035"/>
                </a:xfrm>
                <a:custGeom>
                  <a:avLst/>
                  <a:gdLst/>
                  <a:ahLst/>
                  <a:cxnLst>
                    <a:cxn ang="0">
                      <a:pos x="82" y="332"/>
                    </a:cxn>
                    <a:cxn ang="0">
                      <a:pos x="63" y="314"/>
                    </a:cxn>
                    <a:cxn ang="0">
                      <a:pos x="36" y="314"/>
                    </a:cxn>
                    <a:cxn ang="0">
                      <a:pos x="38" y="297"/>
                    </a:cxn>
                    <a:cxn ang="0">
                      <a:pos x="25" y="288"/>
                    </a:cxn>
                    <a:cxn ang="0">
                      <a:pos x="36" y="272"/>
                    </a:cxn>
                    <a:cxn ang="0">
                      <a:pos x="27" y="245"/>
                    </a:cxn>
                    <a:cxn ang="0">
                      <a:pos x="44" y="236"/>
                    </a:cxn>
                    <a:cxn ang="0">
                      <a:pos x="38" y="222"/>
                    </a:cxn>
                    <a:cxn ang="0">
                      <a:pos x="21" y="203"/>
                    </a:cxn>
                    <a:cxn ang="0">
                      <a:pos x="23" y="180"/>
                    </a:cxn>
                    <a:cxn ang="0">
                      <a:pos x="0" y="167"/>
                    </a:cxn>
                    <a:cxn ang="0">
                      <a:pos x="55" y="121"/>
                    </a:cxn>
                    <a:cxn ang="0">
                      <a:pos x="98" y="78"/>
                    </a:cxn>
                    <a:cxn ang="0">
                      <a:pos x="107" y="38"/>
                    </a:cxn>
                    <a:cxn ang="0">
                      <a:pos x="155" y="0"/>
                    </a:cxn>
                    <a:cxn ang="0">
                      <a:pos x="186" y="48"/>
                    </a:cxn>
                    <a:cxn ang="0">
                      <a:pos x="272" y="38"/>
                    </a:cxn>
                    <a:cxn ang="0">
                      <a:pos x="290" y="21"/>
                    </a:cxn>
                    <a:cxn ang="0">
                      <a:pos x="320" y="44"/>
                    </a:cxn>
                    <a:cxn ang="0">
                      <a:pos x="314" y="75"/>
                    </a:cxn>
                    <a:cxn ang="0">
                      <a:pos x="291" y="78"/>
                    </a:cxn>
                    <a:cxn ang="0">
                      <a:pos x="249" y="90"/>
                    </a:cxn>
                    <a:cxn ang="0">
                      <a:pos x="224" y="94"/>
                    </a:cxn>
                    <a:cxn ang="0">
                      <a:pos x="192" y="136"/>
                    </a:cxn>
                    <a:cxn ang="0">
                      <a:pos x="174" y="167"/>
                    </a:cxn>
                    <a:cxn ang="0">
                      <a:pos x="136" y="182"/>
                    </a:cxn>
                    <a:cxn ang="0">
                      <a:pos x="132" y="224"/>
                    </a:cxn>
                    <a:cxn ang="0">
                      <a:pos x="100" y="261"/>
                    </a:cxn>
                    <a:cxn ang="0">
                      <a:pos x="92" y="261"/>
                    </a:cxn>
                    <a:cxn ang="0">
                      <a:pos x="82" y="265"/>
                    </a:cxn>
                    <a:cxn ang="0">
                      <a:pos x="86" y="312"/>
                    </a:cxn>
                    <a:cxn ang="0">
                      <a:pos x="82" y="332"/>
                    </a:cxn>
                  </a:cxnLst>
                  <a:rect l="0" t="0" r="r" b="b"/>
                  <a:pathLst>
                    <a:path w="320" h="332">
                      <a:moveTo>
                        <a:pt x="82" y="332"/>
                      </a:moveTo>
                      <a:lnTo>
                        <a:pt x="63" y="314"/>
                      </a:lnTo>
                      <a:lnTo>
                        <a:pt x="36" y="314"/>
                      </a:lnTo>
                      <a:lnTo>
                        <a:pt x="38" y="297"/>
                      </a:lnTo>
                      <a:lnTo>
                        <a:pt x="25" y="288"/>
                      </a:lnTo>
                      <a:lnTo>
                        <a:pt x="36" y="272"/>
                      </a:lnTo>
                      <a:lnTo>
                        <a:pt x="27" y="245"/>
                      </a:lnTo>
                      <a:lnTo>
                        <a:pt x="44" y="236"/>
                      </a:lnTo>
                      <a:lnTo>
                        <a:pt x="38" y="222"/>
                      </a:lnTo>
                      <a:lnTo>
                        <a:pt x="21" y="203"/>
                      </a:lnTo>
                      <a:lnTo>
                        <a:pt x="23" y="180"/>
                      </a:lnTo>
                      <a:lnTo>
                        <a:pt x="0" y="167"/>
                      </a:lnTo>
                      <a:lnTo>
                        <a:pt x="55" y="121"/>
                      </a:lnTo>
                      <a:lnTo>
                        <a:pt x="98" y="78"/>
                      </a:lnTo>
                      <a:lnTo>
                        <a:pt x="107" y="38"/>
                      </a:lnTo>
                      <a:lnTo>
                        <a:pt x="155" y="0"/>
                      </a:lnTo>
                      <a:lnTo>
                        <a:pt x="186" y="48"/>
                      </a:lnTo>
                      <a:lnTo>
                        <a:pt x="272" y="38"/>
                      </a:lnTo>
                      <a:lnTo>
                        <a:pt x="290" y="21"/>
                      </a:lnTo>
                      <a:lnTo>
                        <a:pt x="320" y="44"/>
                      </a:lnTo>
                      <a:lnTo>
                        <a:pt x="314" y="75"/>
                      </a:lnTo>
                      <a:lnTo>
                        <a:pt x="291" y="78"/>
                      </a:lnTo>
                      <a:lnTo>
                        <a:pt x="249" y="90"/>
                      </a:lnTo>
                      <a:lnTo>
                        <a:pt x="224" y="94"/>
                      </a:lnTo>
                      <a:lnTo>
                        <a:pt x="192" y="136"/>
                      </a:lnTo>
                      <a:lnTo>
                        <a:pt x="174" y="167"/>
                      </a:lnTo>
                      <a:lnTo>
                        <a:pt x="136" y="182"/>
                      </a:lnTo>
                      <a:lnTo>
                        <a:pt x="132" y="224"/>
                      </a:lnTo>
                      <a:lnTo>
                        <a:pt x="100" y="261"/>
                      </a:lnTo>
                      <a:lnTo>
                        <a:pt x="92" y="261"/>
                      </a:lnTo>
                      <a:lnTo>
                        <a:pt x="82" y="265"/>
                      </a:lnTo>
                      <a:lnTo>
                        <a:pt x="86" y="312"/>
                      </a:lnTo>
                      <a:lnTo>
                        <a:pt x="82" y="33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5" name="Freeform 44"/>
                <p:cNvSpPr>
                  <a:spLocks noChangeAspect="1"/>
                </p:cNvSpPr>
                <p:nvPr/>
              </p:nvSpPr>
              <p:spPr bwMode="gray">
                <a:xfrm>
                  <a:off x="4121494" y="4840146"/>
                  <a:ext cx="247683" cy="114327"/>
                </a:xfrm>
                <a:custGeom>
                  <a:avLst/>
                  <a:gdLst/>
                  <a:ahLst/>
                  <a:cxnLst>
                    <a:cxn ang="0">
                      <a:pos x="199" y="50"/>
                    </a:cxn>
                    <a:cxn ang="0">
                      <a:pos x="199" y="56"/>
                    </a:cxn>
                    <a:cxn ang="0">
                      <a:pos x="153" y="66"/>
                    </a:cxn>
                    <a:cxn ang="0">
                      <a:pos x="132" y="67"/>
                    </a:cxn>
                    <a:cxn ang="0">
                      <a:pos x="109" y="83"/>
                    </a:cxn>
                    <a:cxn ang="0">
                      <a:pos x="78" y="77"/>
                    </a:cxn>
                    <a:cxn ang="0">
                      <a:pos x="30" y="106"/>
                    </a:cxn>
                    <a:cxn ang="0">
                      <a:pos x="0" y="83"/>
                    </a:cxn>
                    <a:cxn ang="0">
                      <a:pos x="9" y="71"/>
                    </a:cxn>
                    <a:cxn ang="0">
                      <a:pos x="9" y="35"/>
                    </a:cxn>
                    <a:cxn ang="0">
                      <a:pos x="49" y="23"/>
                    </a:cxn>
                    <a:cxn ang="0">
                      <a:pos x="72" y="0"/>
                    </a:cxn>
                    <a:cxn ang="0">
                      <a:pos x="113" y="16"/>
                    </a:cxn>
                    <a:cxn ang="0">
                      <a:pos x="140" y="10"/>
                    </a:cxn>
                    <a:cxn ang="0">
                      <a:pos x="168" y="35"/>
                    </a:cxn>
                    <a:cxn ang="0">
                      <a:pos x="199" y="50"/>
                    </a:cxn>
                  </a:cxnLst>
                  <a:rect l="0" t="0" r="r" b="b"/>
                  <a:pathLst>
                    <a:path w="199" h="106">
                      <a:moveTo>
                        <a:pt x="199" y="50"/>
                      </a:moveTo>
                      <a:lnTo>
                        <a:pt x="199" y="56"/>
                      </a:lnTo>
                      <a:lnTo>
                        <a:pt x="153" y="66"/>
                      </a:lnTo>
                      <a:lnTo>
                        <a:pt x="132" y="67"/>
                      </a:lnTo>
                      <a:lnTo>
                        <a:pt x="109" y="83"/>
                      </a:lnTo>
                      <a:lnTo>
                        <a:pt x="78" y="77"/>
                      </a:lnTo>
                      <a:lnTo>
                        <a:pt x="30" y="106"/>
                      </a:lnTo>
                      <a:lnTo>
                        <a:pt x="0" y="83"/>
                      </a:lnTo>
                      <a:lnTo>
                        <a:pt x="9" y="71"/>
                      </a:lnTo>
                      <a:lnTo>
                        <a:pt x="9" y="35"/>
                      </a:lnTo>
                      <a:lnTo>
                        <a:pt x="49" y="23"/>
                      </a:lnTo>
                      <a:lnTo>
                        <a:pt x="72" y="0"/>
                      </a:lnTo>
                      <a:lnTo>
                        <a:pt x="113" y="16"/>
                      </a:lnTo>
                      <a:lnTo>
                        <a:pt x="140" y="10"/>
                      </a:lnTo>
                      <a:lnTo>
                        <a:pt x="168" y="35"/>
                      </a:lnTo>
                      <a:lnTo>
                        <a:pt x="199" y="5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6" name="Freeform 45"/>
                <p:cNvSpPr>
                  <a:spLocks noChangeAspect="1"/>
                </p:cNvSpPr>
                <p:nvPr/>
              </p:nvSpPr>
              <p:spPr bwMode="gray">
                <a:xfrm>
                  <a:off x="4153928" y="4885060"/>
                  <a:ext cx="271272" cy="202794"/>
                </a:xfrm>
                <a:custGeom>
                  <a:avLst/>
                  <a:gdLst/>
                  <a:ahLst/>
                  <a:cxnLst>
                    <a:cxn ang="0">
                      <a:pos x="175" y="7"/>
                    </a:cxn>
                    <a:cxn ang="0">
                      <a:pos x="196" y="0"/>
                    </a:cxn>
                    <a:cxn ang="0">
                      <a:pos x="200" y="9"/>
                    </a:cxn>
                    <a:cxn ang="0">
                      <a:pos x="187" y="44"/>
                    </a:cxn>
                    <a:cxn ang="0">
                      <a:pos x="221" y="105"/>
                    </a:cxn>
                    <a:cxn ang="0">
                      <a:pos x="127" y="184"/>
                    </a:cxn>
                    <a:cxn ang="0">
                      <a:pos x="96" y="149"/>
                    </a:cxn>
                    <a:cxn ang="0">
                      <a:pos x="77" y="109"/>
                    </a:cxn>
                    <a:cxn ang="0">
                      <a:pos x="56" y="118"/>
                    </a:cxn>
                    <a:cxn ang="0">
                      <a:pos x="0" y="94"/>
                    </a:cxn>
                    <a:cxn ang="0">
                      <a:pos x="6" y="63"/>
                    </a:cxn>
                    <a:cxn ang="0">
                      <a:pos x="54" y="34"/>
                    </a:cxn>
                    <a:cxn ang="0">
                      <a:pos x="85" y="40"/>
                    </a:cxn>
                    <a:cxn ang="0">
                      <a:pos x="108" y="24"/>
                    </a:cxn>
                    <a:cxn ang="0">
                      <a:pos x="129" y="23"/>
                    </a:cxn>
                    <a:cxn ang="0">
                      <a:pos x="175" y="13"/>
                    </a:cxn>
                    <a:cxn ang="0">
                      <a:pos x="175" y="7"/>
                    </a:cxn>
                  </a:cxnLst>
                  <a:rect l="0" t="0" r="r" b="b"/>
                  <a:pathLst>
                    <a:path w="221" h="184">
                      <a:moveTo>
                        <a:pt x="175" y="7"/>
                      </a:moveTo>
                      <a:lnTo>
                        <a:pt x="196" y="0"/>
                      </a:lnTo>
                      <a:lnTo>
                        <a:pt x="200" y="9"/>
                      </a:lnTo>
                      <a:lnTo>
                        <a:pt x="187" y="44"/>
                      </a:lnTo>
                      <a:lnTo>
                        <a:pt x="221" y="105"/>
                      </a:lnTo>
                      <a:lnTo>
                        <a:pt x="127" y="184"/>
                      </a:lnTo>
                      <a:lnTo>
                        <a:pt x="96" y="149"/>
                      </a:lnTo>
                      <a:lnTo>
                        <a:pt x="77" y="109"/>
                      </a:lnTo>
                      <a:lnTo>
                        <a:pt x="56" y="118"/>
                      </a:lnTo>
                      <a:lnTo>
                        <a:pt x="0" y="94"/>
                      </a:lnTo>
                      <a:lnTo>
                        <a:pt x="6" y="63"/>
                      </a:lnTo>
                      <a:lnTo>
                        <a:pt x="54" y="34"/>
                      </a:lnTo>
                      <a:lnTo>
                        <a:pt x="85" y="40"/>
                      </a:lnTo>
                      <a:lnTo>
                        <a:pt x="108" y="24"/>
                      </a:lnTo>
                      <a:lnTo>
                        <a:pt x="129" y="23"/>
                      </a:lnTo>
                      <a:lnTo>
                        <a:pt x="175" y="13"/>
                      </a:lnTo>
                      <a:lnTo>
                        <a:pt x="175" y="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7" name="Freeform 46"/>
                <p:cNvSpPr>
                  <a:spLocks noChangeAspect="1"/>
                </p:cNvSpPr>
                <p:nvPr/>
              </p:nvSpPr>
              <p:spPr bwMode="gray">
                <a:xfrm>
                  <a:off x="3845799" y="4988499"/>
                  <a:ext cx="464405" cy="325287"/>
                </a:xfrm>
                <a:custGeom>
                  <a:avLst/>
                  <a:gdLst/>
                  <a:ahLst/>
                  <a:cxnLst>
                    <a:cxn ang="0">
                      <a:pos x="13" y="257"/>
                    </a:cxn>
                    <a:cxn ang="0">
                      <a:pos x="0" y="268"/>
                    </a:cxn>
                    <a:cxn ang="0">
                      <a:pos x="0" y="284"/>
                    </a:cxn>
                    <a:cxn ang="0">
                      <a:pos x="36" y="295"/>
                    </a:cxn>
                    <a:cxn ang="0">
                      <a:pos x="55" y="284"/>
                    </a:cxn>
                    <a:cxn ang="0">
                      <a:pos x="79" y="299"/>
                    </a:cxn>
                    <a:cxn ang="0">
                      <a:pos x="84" y="295"/>
                    </a:cxn>
                    <a:cxn ang="0">
                      <a:pos x="75" y="264"/>
                    </a:cxn>
                    <a:cxn ang="0">
                      <a:pos x="94" y="216"/>
                    </a:cxn>
                    <a:cxn ang="0">
                      <a:pos x="105" y="213"/>
                    </a:cxn>
                    <a:cxn ang="0">
                      <a:pos x="159" y="126"/>
                    </a:cxn>
                    <a:cxn ang="0">
                      <a:pos x="180" y="117"/>
                    </a:cxn>
                    <a:cxn ang="0">
                      <a:pos x="205" y="97"/>
                    </a:cxn>
                    <a:cxn ang="0">
                      <a:pos x="270" y="97"/>
                    </a:cxn>
                    <a:cxn ang="0">
                      <a:pos x="334" y="157"/>
                    </a:cxn>
                    <a:cxn ang="0">
                      <a:pos x="347" y="157"/>
                    </a:cxn>
                    <a:cxn ang="0">
                      <a:pos x="372" y="90"/>
                    </a:cxn>
                    <a:cxn ang="0">
                      <a:pos x="341" y="55"/>
                    </a:cxn>
                    <a:cxn ang="0">
                      <a:pos x="322" y="15"/>
                    </a:cxn>
                    <a:cxn ang="0">
                      <a:pos x="301" y="24"/>
                    </a:cxn>
                    <a:cxn ang="0">
                      <a:pos x="245" y="0"/>
                    </a:cxn>
                    <a:cxn ang="0">
                      <a:pos x="222" y="3"/>
                    </a:cxn>
                    <a:cxn ang="0">
                      <a:pos x="180" y="15"/>
                    </a:cxn>
                    <a:cxn ang="0">
                      <a:pos x="155" y="19"/>
                    </a:cxn>
                    <a:cxn ang="0">
                      <a:pos x="123" y="61"/>
                    </a:cxn>
                    <a:cxn ang="0">
                      <a:pos x="105" y="92"/>
                    </a:cxn>
                    <a:cxn ang="0">
                      <a:pos x="67" y="107"/>
                    </a:cxn>
                    <a:cxn ang="0">
                      <a:pos x="63" y="149"/>
                    </a:cxn>
                    <a:cxn ang="0">
                      <a:pos x="31" y="186"/>
                    </a:cxn>
                    <a:cxn ang="0">
                      <a:pos x="23" y="186"/>
                    </a:cxn>
                    <a:cxn ang="0">
                      <a:pos x="13" y="190"/>
                    </a:cxn>
                    <a:cxn ang="0">
                      <a:pos x="17" y="237"/>
                    </a:cxn>
                    <a:cxn ang="0">
                      <a:pos x="13" y="257"/>
                    </a:cxn>
                  </a:cxnLst>
                  <a:rect l="0" t="0" r="r" b="b"/>
                  <a:pathLst>
                    <a:path w="372" h="299">
                      <a:moveTo>
                        <a:pt x="13" y="257"/>
                      </a:moveTo>
                      <a:lnTo>
                        <a:pt x="0" y="268"/>
                      </a:lnTo>
                      <a:lnTo>
                        <a:pt x="0" y="284"/>
                      </a:lnTo>
                      <a:lnTo>
                        <a:pt x="36" y="295"/>
                      </a:lnTo>
                      <a:lnTo>
                        <a:pt x="55" y="284"/>
                      </a:lnTo>
                      <a:lnTo>
                        <a:pt x="79" y="299"/>
                      </a:lnTo>
                      <a:lnTo>
                        <a:pt x="84" y="295"/>
                      </a:lnTo>
                      <a:lnTo>
                        <a:pt x="75" y="264"/>
                      </a:lnTo>
                      <a:lnTo>
                        <a:pt x="94" y="216"/>
                      </a:lnTo>
                      <a:lnTo>
                        <a:pt x="105" y="213"/>
                      </a:lnTo>
                      <a:lnTo>
                        <a:pt x="159" y="126"/>
                      </a:lnTo>
                      <a:lnTo>
                        <a:pt x="180" y="117"/>
                      </a:lnTo>
                      <a:lnTo>
                        <a:pt x="205" y="97"/>
                      </a:lnTo>
                      <a:lnTo>
                        <a:pt x="270" y="97"/>
                      </a:lnTo>
                      <a:lnTo>
                        <a:pt x="334" y="157"/>
                      </a:lnTo>
                      <a:lnTo>
                        <a:pt x="347" y="157"/>
                      </a:lnTo>
                      <a:lnTo>
                        <a:pt x="372" y="90"/>
                      </a:lnTo>
                      <a:lnTo>
                        <a:pt x="341" y="55"/>
                      </a:lnTo>
                      <a:lnTo>
                        <a:pt x="322" y="15"/>
                      </a:lnTo>
                      <a:lnTo>
                        <a:pt x="301" y="24"/>
                      </a:lnTo>
                      <a:lnTo>
                        <a:pt x="245" y="0"/>
                      </a:lnTo>
                      <a:lnTo>
                        <a:pt x="222" y="3"/>
                      </a:lnTo>
                      <a:lnTo>
                        <a:pt x="180" y="15"/>
                      </a:lnTo>
                      <a:lnTo>
                        <a:pt x="155" y="19"/>
                      </a:lnTo>
                      <a:lnTo>
                        <a:pt x="123" y="61"/>
                      </a:lnTo>
                      <a:lnTo>
                        <a:pt x="105" y="92"/>
                      </a:lnTo>
                      <a:lnTo>
                        <a:pt x="67" y="107"/>
                      </a:lnTo>
                      <a:lnTo>
                        <a:pt x="63" y="149"/>
                      </a:lnTo>
                      <a:lnTo>
                        <a:pt x="31" y="186"/>
                      </a:lnTo>
                      <a:lnTo>
                        <a:pt x="23" y="186"/>
                      </a:lnTo>
                      <a:lnTo>
                        <a:pt x="13" y="190"/>
                      </a:lnTo>
                      <a:lnTo>
                        <a:pt x="17" y="237"/>
                      </a:lnTo>
                      <a:lnTo>
                        <a:pt x="13" y="25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8" name="Freeform 47"/>
                <p:cNvSpPr>
                  <a:spLocks noChangeAspect="1"/>
                </p:cNvSpPr>
                <p:nvPr/>
              </p:nvSpPr>
              <p:spPr bwMode="gray">
                <a:xfrm>
                  <a:off x="3155825" y="4938141"/>
                  <a:ext cx="321398" cy="272207"/>
                </a:xfrm>
                <a:custGeom>
                  <a:avLst/>
                  <a:gdLst/>
                  <a:ahLst/>
                  <a:cxnLst>
                    <a:cxn ang="0">
                      <a:pos x="67" y="247"/>
                    </a:cxn>
                    <a:cxn ang="0">
                      <a:pos x="58" y="214"/>
                    </a:cxn>
                    <a:cxn ang="0">
                      <a:pos x="71" y="188"/>
                    </a:cxn>
                    <a:cxn ang="0">
                      <a:pos x="110" y="157"/>
                    </a:cxn>
                    <a:cxn ang="0">
                      <a:pos x="100" y="136"/>
                    </a:cxn>
                    <a:cxn ang="0">
                      <a:pos x="79" y="138"/>
                    </a:cxn>
                    <a:cxn ang="0">
                      <a:pos x="52" y="118"/>
                    </a:cxn>
                    <a:cxn ang="0">
                      <a:pos x="0" y="107"/>
                    </a:cxn>
                    <a:cxn ang="0">
                      <a:pos x="8" y="90"/>
                    </a:cxn>
                    <a:cxn ang="0">
                      <a:pos x="2" y="86"/>
                    </a:cxn>
                    <a:cxn ang="0">
                      <a:pos x="21" y="69"/>
                    </a:cxn>
                    <a:cxn ang="0">
                      <a:pos x="50" y="86"/>
                    </a:cxn>
                    <a:cxn ang="0">
                      <a:pos x="69" y="80"/>
                    </a:cxn>
                    <a:cxn ang="0">
                      <a:pos x="79" y="69"/>
                    </a:cxn>
                    <a:cxn ang="0">
                      <a:pos x="79" y="47"/>
                    </a:cxn>
                    <a:cxn ang="0">
                      <a:pos x="134" y="0"/>
                    </a:cxn>
                    <a:cxn ang="0">
                      <a:pos x="198" y="11"/>
                    </a:cxn>
                    <a:cxn ang="0">
                      <a:pos x="204" y="46"/>
                    </a:cxn>
                    <a:cxn ang="0">
                      <a:pos x="221" y="82"/>
                    </a:cxn>
                    <a:cxn ang="0">
                      <a:pos x="259" y="97"/>
                    </a:cxn>
                    <a:cxn ang="0">
                      <a:pos x="240" y="120"/>
                    </a:cxn>
                    <a:cxn ang="0">
                      <a:pos x="209" y="120"/>
                    </a:cxn>
                    <a:cxn ang="0">
                      <a:pos x="177" y="163"/>
                    </a:cxn>
                    <a:cxn ang="0">
                      <a:pos x="177" y="232"/>
                    </a:cxn>
                    <a:cxn ang="0">
                      <a:pos x="144" y="212"/>
                    </a:cxn>
                    <a:cxn ang="0">
                      <a:pos x="111" y="224"/>
                    </a:cxn>
                    <a:cxn ang="0">
                      <a:pos x="77" y="249"/>
                    </a:cxn>
                    <a:cxn ang="0">
                      <a:pos x="67" y="247"/>
                    </a:cxn>
                  </a:cxnLst>
                  <a:rect l="0" t="0" r="r" b="b"/>
                  <a:pathLst>
                    <a:path w="259" h="249">
                      <a:moveTo>
                        <a:pt x="67" y="247"/>
                      </a:moveTo>
                      <a:lnTo>
                        <a:pt x="58" y="214"/>
                      </a:lnTo>
                      <a:lnTo>
                        <a:pt x="71" y="188"/>
                      </a:lnTo>
                      <a:lnTo>
                        <a:pt x="110" y="157"/>
                      </a:lnTo>
                      <a:lnTo>
                        <a:pt x="100" y="136"/>
                      </a:lnTo>
                      <a:lnTo>
                        <a:pt x="79" y="138"/>
                      </a:lnTo>
                      <a:lnTo>
                        <a:pt x="52" y="118"/>
                      </a:lnTo>
                      <a:lnTo>
                        <a:pt x="0" y="107"/>
                      </a:lnTo>
                      <a:lnTo>
                        <a:pt x="8" y="90"/>
                      </a:lnTo>
                      <a:lnTo>
                        <a:pt x="2" y="86"/>
                      </a:lnTo>
                      <a:lnTo>
                        <a:pt x="21" y="69"/>
                      </a:lnTo>
                      <a:lnTo>
                        <a:pt x="50" y="86"/>
                      </a:lnTo>
                      <a:lnTo>
                        <a:pt x="69" y="80"/>
                      </a:lnTo>
                      <a:lnTo>
                        <a:pt x="79" y="69"/>
                      </a:lnTo>
                      <a:lnTo>
                        <a:pt x="79" y="47"/>
                      </a:lnTo>
                      <a:lnTo>
                        <a:pt x="134" y="0"/>
                      </a:lnTo>
                      <a:lnTo>
                        <a:pt x="198" y="11"/>
                      </a:lnTo>
                      <a:lnTo>
                        <a:pt x="204" y="46"/>
                      </a:lnTo>
                      <a:lnTo>
                        <a:pt x="221" y="82"/>
                      </a:lnTo>
                      <a:lnTo>
                        <a:pt x="259" y="97"/>
                      </a:lnTo>
                      <a:lnTo>
                        <a:pt x="240" y="120"/>
                      </a:lnTo>
                      <a:lnTo>
                        <a:pt x="209" y="120"/>
                      </a:lnTo>
                      <a:lnTo>
                        <a:pt x="177" y="163"/>
                      </a:lnTo>
                      <a:lnTo>
                        <a:pt x="177" y="232"/>
                      </a:lnTo>
                      <a:lnTo>
                        <a:pt x="144" y="212"/>
                      </a:lnTo>
                      <a:lnTo>
                        <a:pt x="111" y="224"/>
                      </a:lnTo>
                      <a:lnTo>
                        <a:pt x="77" y="249"/>
                      </a:lnTo>
                      <a:lnTo>
                        <a:pt x="67" y="24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79" name="Freeform 48"/>
                <p:cNvSpPr>
                  <a:spLocks noChangeAspect="1"/>
                </p:cNvSpPr>
                <p:nvPr/>
              </p:nvSpPr>
              <p:spPr bwMode="gray">
                <a:xfrm>
                  <a:off x="3073264" y="5045662"/>
                  <a:ext cx="218197" cy="168768"/>
                </a:xfrm>
                <a:custGeom>
                  <a:avLst/>
                  <a:gdLst/>
                  <a:ahLst/>
                  <a:cxnLst>
                    <a:cxn ang="0">
                      <a:pos x="125" y="117"/>
                    </a:cxn>
                    <a:cxn ang="0">
                      <a:pos x="138" y="91"/>
                    </a:cxn>
                    <a:cxn ang="0">
                      <a:pos x="177" y="60"/>
                    </a:cxn>
                    <a:cxn ang="0">
                      <a:pos x="167" y="39"/>
                    </a:cxn>
                    <a:cxn ang="0">
                      <a:pos x="146" y="41"/>
                    </a:cxn>
                    <a:cxn ang="0">
                      <a:pos x="119" y="21"/>
                    </a:cxn>
                    <a:cxn ang="0">
                      <a:pos x="67" y="10"/>
                    </a:cxn>
                    <a:cxn ang="0">
                      <a:pos x="63" y="10"/>
                    </a:cxn>
                    <a:cxn ang="0">
                      <a:pos x="17" y="0"/>
                    </a:cxn>
                    <a:cxn ang="0">
                      <a:pos x="0" y="10"/>
                    </a:cxn>
                    <a:cxn ang="0">
                      <a:pos x="11" y="41"/>
                    </a:cxn>
                    <a:cxn ang="0">
                      <a:pos x="4" y="54"/>
                    </a:cxn>
                    <a:cxn ang="0">
                      <a:pos x="10" y="87"/>
                    </a:cxn>
                    <a:cxn ang="0">
                      <a:pos x="40" y="106"/>
                    </a:cxn>
                    <a:cxn ang="0">
                      <a:pos x="44" y="135"/>
                    </a:cxn>
                    <a:cxn ang="0">
                      <a:pos x="75" y="156"/>
                    </a:cxn>
                    <a:cxn ang="0">
                      <a:pos x="79" y="140"/>
                    </a:cxn>
                    <a:cxn ang="0">
                      <a:pos x="67" y="115"/>
                    </a:cxn>
                    <a:cxn ang="0">
                      <a:pos x="75" y="104"/>
                    </a:cxn>
                    <a:cxn ang="0">
                      <a:pos x="94" y="96"/>
                    </a:cxn>
                    <a:cxn ang="0">
                      <a:pos x="125" y="117"/>
                    </a:cxn>
                  </a:cxnLst>
                  <a:rect l="0" t="0" r="r" b="b"/>
                  <a:pathLst>
                    <a:path w="177" h="156">
                      <a:moveTo>
                        <a:pt x="125" y="117"/>
                      </a:moveTo>
                      <a:lnTo>
                        <a:pt x="138" y="91"/>
                      </a:lnTo>
                      <a:lnTo>
                        <a:pt x="177" y="60"/>
                      </a:lnTo>
                      <a:lnTo>
                        <a:pt x="167" y="39"/>
                      </a:lnTo>
                      <a:lnTo>
                        <a:pt x="146" y="41"/>
                      </a:lnTo>
                      <a:lnTo>
                        <a:pt x="119" y="21"/>
                      </a:lnTo>
                      <a:lnTo>
                        <a:pt x="67" y="10"/>
                      </a:lnTo>
                      <a:lnTo>
                        <a:pt x="63" y="10"/>
                      </a:lnTo>
                      <a:lnTo>
                        <a:pt x="17" y="0"/>
                      </a:lnTo>
                      <a:lnTo>
                        <a:pt x="0" y="10"/>
                      </a:lnTo>
                      <a:lnTo>
                        <a:pt x="11" y="41"/>
                      </a:lnTo>
                      <a:lnTo>
                        <a:pt x="4" y="54"/>
                      </a:lnTo>
                      <a:lnTo>
                        <a:pt x="10" y="87"/>
                      </a:lnTo>
                      <a:lnTo>
                        <a:pt x="40" y="106"/>
                      </a:lnTo>
                      <a:lnTo>
                        <a:pt x="44" y="135"/>
                      </a:lnTo>
                      <a:lnTo>
                        <a:pt x="75" y="156"/>
                      </a:lnTo>
                      <a:lnTo>
                        <a:pt x="79" y="140"/>
                      </a:lnTo>
                      <a:lnTo>
                        <a:pt x="67" y="115"/>
                      </a:lnTo>
                      <a:lnTo>
                        <a:pt x="75" y="104"/>
                      </a:lnTo>
                      <a:lnTo>
                        <a:pt x="94" y="96"/>
                      </a:lnTo>
                      <a:lnTo>
                        <a:pt x="125" y="117"/>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0" name="Freeform 49"/>
                <p:cNvSpPr>
                  <a:spLocks noChangeAspect="1"/>
                </p:cNvSpPr>
                <p:nvPr/>
              </p:nvSpPr>
              <p:spPr bwMode="gray">
                <a:xfrm>
                  <a:off x="3008395" y="5097382"/>
                  <a:ext cx="207877" cy="215044"/>
                </a:xfrm>
                <a:custGeom>
                  <a:avLst/>
                  <a:gdLst/>
                  <a:ahLst/>
                  <a:cxnLst>
                    <a:cxn ang="0">
                      <a:pos x="127" y="108"/>
                    </a:cxn>
                    <a:cxn ang="0">
                      <a:pos x="96" y="87"/>
                    </a:cxn>
                    <a:cxn ang="0">
                      <a:pos x="92" y="58"/>
                    </a:cxn>
                    <a:cxn ang="0">
                      <a:pos x="62" y="39"/>
                    </a:cxn>
                    <a:cxn ang="0">
                      <a:pos x="56" y="6"/>
                    </a:cxn>
                    <a:cxn ang="0">
                      <a:pos x="4" y="0"/>
                    </a:cxn>
                    <a:cxn ang="0">
                      <a:pos x="0" y="20"/>
                    </a:cxn>
                    <a:cxn ang="0">
                      <a:pos x="33" y="58"/>
                    </a:cxn>
                    <a:cxn ang="0">
                      <a:pos x="62" y="77"/>
                    </a:cxn>
                    <a:cxn ang="0">
                      <a:pos x="81" y="129"/>
                    </a:cxn>
                    <a:cxn ang="0">
                      <a:pos x="56" y="133"/>
                    </a:cxn>
                    <a:cxn ang="0">
                      <a:pos x="52" y="148"/>
                    </a:cxn>
                    <a:cxn ang="0">
                      <a:pos x="46" y="185"/>
                    </a:cxn>
                    <a:cxn ang="0">
                      <a:pos x="81" y="152"/>
                    </a:cxn>
                    <a:cxn ang="0">
                      <a:pos x="111" y="150"/>
                    </a:cxn>
                    <a:cxn ang="0">
                      <a:pos x="121" y="160"/>
                    </a:cxn>
                    <a:cxn ang="0">
                      <a:pos x="117" y="173"/>
                    </a:cxn>
                    <a:cxn ang="0">
                      <a:pos x="117" y="194"/>
                    </a:cxn>
                    <a:cxn ang="0">
                      <a:pos x="136" y="198"/>
                    </a:cxn>
                    <a:cxn ang="0">
                      <a:pos x="152" y="183"/>
                    </a:cxn>
                    <a:cxn ang="0">
                      <a:pos x="167" y="148"/>
                    </a:cxn>
                    <a:cxn ang="0">
                      <a:pos x="159" y="131"/>
                    </a:cxn>
                    <a:cxn ang="0">
                      <a:pos x="129" y="131"/>
                    </a:cxn>
                    <a:cxn ang="0">
                      <a:pos x="119" y="127"/>
                    </a:cxn>
                    <a:cxn ang="0">
                      <a:pos x="127" y="108"/>
                    </a:cxn>
                  </a:cxnLst>
                  <a:rect l="0" t="0" r="r" b="b"/>
                  <a:pathLst>
                    <a:path w="167" h="198">
                      <a:moveTo>
                        <a:pt x="127" y="108"/>
                      </a:moveTo>
                      <a:lnTo>
                        <a:pt x="96" y="87"/>
                      </a:lnTo>
                      <a:lnTo>
                        <a:pt x="92" y="58"/>
                      </a:lnTo>
                      <a:lnTo>
                        <a:pt x="62" y="39"/>
                      </a:lnTo>
                      <a:lnTo>
                        <a:pt x="56" y="6"/>
                      </a:lnTo>
                      <a:lnTo>
                        <a:pt x="4" y="0"/>
                      </a:lnTo>
                      <a:lnTo>
                        <a:pt x="0" y="20"/>
                      </a:lnTo>
                      <a:lnTo>
                        <a:pt x="33" y="58"/>
                      </a:lnTo>
                      <a:lnTo>
                        <a:pt x="62" y="77"/>
                      </a:lnTo>
                      <a:lnTo>
                        <a:pt x="81" y="129"/>
                      </a:lnTo>
                      <a:lnTo>
                        <a:pt x="56" y="133"/>
                      </a:lnTo>
                      <a:lnTo>
                        <a:pt x="52" y="148"/>
                      </a:lnTo>
                      <a:lnTo>
                        <a:pt x="46" y="185"/>
                      </a:lnTo>
                      <a:lnTo>
                        <a:pt x="81" y="152"/>
                      </a:lnTo>
                      <a:lnTo>
                        <a:pt x="111" y="150"/>
                      </a:lnTo>
                      <a:lnTo>
                        <a:pt x="121" y="160"/>
                      </a:lnTo>
                      <a:lnTo>
                        <a:pt x="117" y="173"/>
                      </a:lnTo>
                      <a:lnTo>
                        <a:pt x="117" y="194"/>
                      </a:lnTo>
                      <a:lnTo>
                        <a:pt x="136" y="198"/>
                      </a:lnTo>
                      <a:lnTo>
                        <a:pt x="152" y="183"/>
                      </a:lnTo>
                      <a:lnTo>
                        <a:pt x="167" y="148"/>
                      </a:lnTo>
                      <a:lnTo>
                        <a:pt x="159" y="131"/>
                      </a:lnTo>
                      <a:lnTo>
                        <a:pt x="129" y="131"/>
                      </a:lnTo>
                      <a:lnTo>
                        <a:pt x="119" y="127"/>
                      </a:lnTo>
                      <a:lnTo>
                        <a:pt x="127" y="10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1" name="Freeform 50"/>
                <p:cNvSpPr>
                  <a:spLocks noChangeAspect="1"/>
                </p:cNvSpPr>
                <p:nvPr/>
              </p:nvSpPr>
              <p:spPr bwMode="gray">
                <a:xfrm>
                  <a:off x="3376970" y="5023886"/>
                  <a:ext cx="291912" cy="274929"/>
                </a:xfrm>
                <a:custGeom>
                  <a:avLst/>
                  <a:gdLst/>
                  <a:ahLst/>
                  <a:cxnLst>
                    <a:cxn ang="0">
                      <a:pos x="217" y="240"/>
                    </a:cxn>
                    <a:cxn ang="0">
                      <a:pos x="234" y="209"/>
                    </a:cxn>
                    <a:cxn ang="0">
                      <a:pos x="219" y="179"/>
                    </a:cxn>
                    <a:cxn ang="0">
                      <a:pos x="228" y="167"/>
                    </a:cxn>
                    <a:cxn ang="0">
                      <a:pos x="203" y="146"/>
                    </a:cxn>
                    <a:cxn ang="0">
                      <a:pos x="209" y="119"/>
                    </a:cxn>
                    <a:cxn ang="0">
                      <a:pos x="157" y="119"/>
                    </a:cxn>
                    <a:cxn ang="0">
                      <a:pos x="134" y="98"/>
                    </a:cxn>
                    <a:cxn ang="0">
                      <a:pos x="134" y="83"/>
                    </a:cxn>
                    <a:cxn ang="0">
                      <a:pos x="176" y="58"/>
                    </a:cxn>
                    <a:cxn ang="0">
                      <a:pos x="180" y="35"/>
                    </a:cxn>
                    <a:cxn ang="0">
                      <a:pos x="167" y="4"/>
                    </a:cxn>
                    <a:cxn ang="0">
                      <a:pos x="144" y="0"/>
                    </a:cxn>
                    <a:cxn ang="0">
                      <a:pos x="103" y="27"/>
                    </a:cxn>
                    <a:cxn ang="0">
                      <a:pos x="82" y="19"/>
                    </a:cxn>
                    <a:cxn ang="0">
                      <a:pos x="63" y="42"/>
                    </a:cxn>
                    <a:cxn ang="0">
                      <a:pos x="32" y="42"/>
                    </a:cxn>
                    <a:cxn ang="0">
                      <a:pos x="0" y="85"/>
                    </a:cxn>
                    <a:cxn ang="0">
                      <a:pos x="0" y="154"/>
                    </a:cxn>
                    <a:cxn ang="0">
                      <a:pos x="23" y="167"/>
                    </a:cxn>
                    <a:cxn ang="0">
                      <a:pos x="32" y="158"/>
                    </a:cxn>
                    <a:cxn ang="0">
                      <a:pos x="34" y="127"/>
                    </a:cxn>
                    <a:cxn ang="0">
                      <a:pos x="48" y="127"/>
                    </a:cxn>
                    <a:cxn ang="0">
                      <a:pos x="75" y="167"/>
                    </a:cxn>
                    <a:cxn ang="0">
                      <a:pos x="88" y="230"/>
                    </a:cxn>
                    <a:cxn ang="0">
                      <a:pos x="109" y="227"/>
                    </a:cxn>
                    <a:cxn ang="0">
                      <a:pos x="123" y="230"/>
                    </a:cxn>
                    <a:cxn ang="0">
                      <a:pos x="134" y="252"/>
                    </a:cxn>
                    <a:cxn ang="0">
                      <a:pos x="176" y="250"/>
                    </a:cxn>
                    <a:cxn ang="0">
                      <a:pos x="194" y="227"/>
                    </a:cxn>
                    <a:cxn ang="0">
                      <a:pos x="217" y="240"/>
                    </a:cxn>
                  </a:cxnLst>
                  <a:rect l="0" t="0" r="r" b="b"/>
                  <a:pathLst>
                    <a:path w="234" h="252">
                      <a:moveTo>
                        <a:pt x="217" y="240"/>
                      </a:moveTo>
                      <a:lnTo>
                        <a:pt x="234" y="209"/>
                      </a:lnTo>
                      <a:lnTo>
                        <a:pt x="219" y="179"/>
                      </a:lnTo>
                      <a:lnTo>
                        <a:pt x="228" y="167"/>
                      </a:lnTo>
                      <a:lnTo>
                        <a:pt x="203" y="146"/>
                      </a:lnTo>
                      <a:lnTo>
                        <a:pt x="209" y="119"/>
                      </a:lnTo>
                      <a:lnTo>
                        <a:pt x="157" y="119"/>
                      </a:lnTo>
                      <a:lnTo>
                        <a:pt x="134" y="98"/>
                      </a:lnTo>
                      <a:lnTo>
                        <a:pt x="134" y="83"/>
                      </a:lnTo>
                      <a:lnTo>
                        <a:pt x="176" y="58"/>
                      </a:lnTo>
                      <a:lnTo>
                        <a:pt x="180" y="35"/>
                      </a:lnTo>
                      <a:lnTo>
                        <a:pt x="167" y="4"/>
                      </a:lnTo>
                      <a:lnTo>
                        <a:pt x="144" y="0"/>
                      </a:lnTo>
                      <a:lnTo>
                        <a:pt x="103" y="27"/>
                      </a:lnTo>
                      <a:lnTo>
                        <a:pt x="82" y="19"/>
                      </a:lnTo>
                      <a:lnTo>
                        <a:pt x="63" y="42"/>
                      </a:lnTo>
                      <a:lnTo>
                        <a:pt x="32" y="42"/>
                      </a:lnTo>
                      <a:lnTo>
                        <a:pt x="0" y="85"/>
                      </a:lnTo>
                      <a:lnTo>
                        <a:pt x="0" y="154"/>
                      </a:lnTo>
                      <a:lnTo>
                        <a:pt x="23" y="167"/>
                      </a:lnTo>
                      <a:lnTo>
                        <a:pt x="32" y="158"/>
                      </a:lnTo>
                      <a:lnTo>
                        <a:pt x="34" y="127"/>
                      </a:lnTo>
                      <a:lnTo>
                        <a:pt x="48" y="127"/>
                      </a:lnTo>
                      <a:lnTo>
                        <a:pt x="75" y="167"/>
                      </a:lnTo>
                      <a:lnTo>
                        <a:pt x="88" y="230"/>
                      </a:lnTo>
                      <a:lnTo>
                        <a:pt x="109" y="227"/>
                      </a:lnTo>
                      <a:lnTo>
                        <a:pt x="123" y="230"/>
                      </a:lnTo>
                      <a:lnTo>
                        <a:pt x="134" y="252"/>
                      </a:lnTo>
                      <a:lnTo>
                        <a:pt x="176" y="250"/>
                      </a:lnTo>
                      <a:lnTo>
                        <a:pt x="194" y="227"/>
                      </a:lnTo>
                      <a:lnTo>
                        <a:pt x="217" y="24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2" name="Freeform 51"/>
                <p:cNvSpPr>
                  <a:spLocks noChangeAspect="1"/>
                </p:cNvSpPr>
                <p:nvPr/>
              </p:nvSpPr>
              <p:spPr bwMode="gray">
                <a:xfrm>
                  <a:off x="3207426" y="5161350"/>
                  <a:ext cx="277169" cy="328009"/>
                </a:xfrm>
                <a:custGeom>
                  <a:avLst/>
                  <a:gdLst/>
                  <a:ahLst/>
                  <a:cxnLst>
                    <a:cxn ang="0">
                      <a:pos x="91" y="299"/>
                    </a:cxn>
                    <a:cxn ang="0">
                      <a:pos x="73" y="268"/>
                    </a:cxn>
                    <a:cxn ang="0">
                      <a:pos x="43" y="274"/>
                    </a:cxn>
                    <a:cxn ang="0">
                      <a:pos x="22" y="282"/>
                    </a:cxn>
                    <a:cxn ang="0">
                      <a:pos x="0" y="251"/>
                    </a:cxn>
                    <a:cxn ang="0">
                      <a:pos x="62" y="148"/>
                    </a:cxn>
                    <a:cxn ang="0">
                      <a:pos x="39" y="134"/>
                    </a:cxn>
                    <a:cxn ang="0">
                      <a:pos x="54" y="117"/>
                    </a:cxn>
                    <a:cxn ang="0">
                      <a:pos x="58" y="98"/>
                    </a:cxn>
                    <a:cxn ang="0">
                      <a:pos x="22" y="59"/>
                    </a:cxn>
                    <a:cxn ang="0">
                      <a:pos x="27" y="42"/>
                    </a:cxn>
                    <a:cxn ang="0">
                      <a:pos x="37" y="44"/>
                    </a:cxn>
                    <a:cxn ang="0">
                      <a:pos x="71" y="19"/>
                    </a:cxn>
                    <a:cxn ang="0">
                      <a:pos x="104" y="7"/>
                    </a:cxn>
                    <a:cxn ang="0">
                      <a:pos x="137" y="27"/>
                    </a:cxn>
                    <a:cxn ang="0">
                      <a:pos x="160" y="40"/>
                    </a:cxn>
                    <a:cxn ang="0">
                      <a:pos x="169" y="31"/>
                    </a:cxn>
                    <a:cxn ang="0">
                      <a:pos x="171" y="0"/>
                    </a:cxn>
                    <a:cxn ang="0">
                      <a:pos x="185" y="0"/>
                    </a:cxn>
                    <a:cxn ang="0">
                      <a:pos x="212" y="40"/>
                    </a:cxn>
                    <a:cxn ang="0">
                      <a:pos x="225" y="103"/>
                    </a:cxn>
                    <a:cxn ang="0">
                      <a:pos x="190" y="134"/>
                    </a:cxn>
                    <a:cxn ang="0">
                      <a:pos x="160" y="190"/>
                    </a:cxn>
                    <a:cxn ang="0">
                      <a:pos x="165" y="209"/>
                    </a:cxn>
                    <a:cxn ang="0">
                      <a:pos x="169" y="268"/>
                    </a:cxn>
                    <a:cxn ang="0">
                      <a:pos x="91" y="299"/>
                    </a:cxn>
                  </a:cxnLst>
                  <a:rect l="0" t="0" r="r" b="b"/>
                  <a:pathLst>
                    <a:path w="225" h="299">
                      <a:moveTo>
                        <a:pt x="91" y="299"/>
                      </a:moveTo>
                      <a:lnTo>
                        <a:pt x="73" y="268"/>
                      </a:lnTo>
                      <a:lnTo>
                        <a:pt x="43" y="274"/>
                      </a:lnTo>
                      <a:lnTo>
                        <a:pt x="22" y="282"/>
                      </a:lnTo>
                      <a:lnTo>
                        <a:pt x="0" y="251"/>
                      </a:lnTo>
                      <a:lnTo>
                        <a:pt x="62" y="148"/>
                      </a:lnTo>
                      <a:lnTo>
                        <a:pt x="39" y="134"/>
                      </a:lnTo>
                      <a:lnTo>
                        <a:pt x="54" y="117"/>
                      </a:lnTo>
                      <a:lnTo>
                        <a:pt x="58" y="98"/>
                      </a:lnTo>
                      <a:lnTo>
                        <a:pt x="22" y="59"/>
                      </a:lnTo>
                      <a:lnTo>
                        <a:pt x="27" y="42"/>
                      </a:lnTo>
                      <a:lnTo>
                        <a:pt x="37" y="44"/>
                      </a:lnTo>
                      <a:lnTo>
                        <a:pt x="71" y="19"/>
                      </a:lnTo>
                      <a:lnTo>
                        <a:pt x="104" y="7"/>
                      </a:lnTo>
                      <a:lnTo>
                        <a:pt x="137" y="27"/>
                      </a:lnTo>
                      <a:lnTo>
                        <a:pt x="160" y="40"/>
                      </a:lnTo>
                      <a:lnTo>
                        <a:pt x="169" y="31"/>
                      </a:lnTo>
                      <a:lnTo>
                        <a:pt x="171" y="0"/>
                      </a:lnTo>
                      <a:lnTo>
                        <a:pt x="185" y="0"/>
                      </a:lnTo>
                      <a:lnTo>
                        <a:pt x="212" y="40"/>
                      </a:lnTo>
                      <a:lnTo>
                        <a:pt x="225" y="103"/>
                      </a:lnTo>
                      <a:lnTo>
                        <a:pt x="190" y="134"/>
                      </a:lnTo>
                      <a:lnTo>
                        <a:pt x="160" y="190"/>
                      </a:lnTo>
                      <a:lnTo>
                        <a:pt x="165" y="209"/>
                      </a:lnTo>
                      <a:lnTo>
                        <a:pt x="169" y="268"/>
                      </a:lnTo>
                      <a:lnTo>
                        <a:pt x="91" y="299"/>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3" name="Freeform 52"/>
                <p:cNvSpPr>
                  <a:spLocks noChangeAspect="1"/>
                </p:cNvSpPr>
                <p:nvPr/>
              </p:nvSpPr>
              <p:spPr bwMode="gray">
                <a:xfrm>
                  <a:off x="3317998" y="5271594"/>
                  <a:ext cx="325821" cy="413755"/>
                </a:xfrm>
                <a:custGeom>
                  <a:avLst/>
                  <a:gdLst/>
                  <a:ahLst/>
                  <a:cxnLst>
                    <a:cxn ang="0">
                      <a:pos x="134" y="3"/>
                    </a:cxn>
                    <a:cxn ang="0">
                      <a:pos x="99" y="34"/>
                    </a:cxn>
                    <a:cxn ang="0">
                      <a:pos x="69" y="90"/>
                    </a:cxn>
                    <a:cxn ang="0">
                      <a:pos x="74" y="109"/>
                    </a:cxn>
                    <a:cxn ang="0">
                      <a:pos x="78" y="168"/>
                    </a:cxn>
                    <a:cxn ang="0">
                      <a:pos x="0" y="199"/>
                    </a:cxn>
                    <a:cxn ang="0">
                      <a:pos x="34" y="261"/>
                    </a:cxn>
                    <a:cxn ang="0">
                      <a:pos x="94" y="333"/>
                    </a:cxn>
                    <a:cxn ang="0">
                      <a:pos x="94" y="372"/>
                    </a:cxn>
                    <a:cxn ang="0">
                      <a:pos x="105" y="378"/>
                    </a:cxn>
                    <a:cxn ang="0">
                      <a:pos x="144" y="284"/>
                    </a:cxn>
                    <a:cxn ang="0">
                      <a:pos x="144" y="247"/>
                    </a:cxn>
                    <a:cxn ang="0">
                      <a:pos x="170" y="157"/>
                    </a:cxn>
                    <a:cxn ang="0">
                      <a:pos x="213" y="94"/>
                    </a:cxn>
                    <a:cxn ang="0">
                      <a:pos x="209" y="84"/>
                    </a:cxn>
                    <a:cxn ang="0">
                      <a:pos x="209" y="55"/>
                    </a:cxn>
                    <a:cxn ang="0">
                      <a:pos x="263" y="13"/>
                    </a:cxn>
                    <a:cxn ang="0">
                      <a:pos x="240" y="0"/>
                    </a:cxn>
                    <a:cxn ang="0">
                      <a:pos x="222" y="23"/>
                    </a:cxn>
                    <a:cxn ang="0">
                      <a:pos x="180" y="25"/>
                    </a:cxn>
                    <a:cxn ang="0">
                      <a:pos x="169" y="3"/>
                    </a:cxn>
                    <a:cxn ang="0">
                      <a:pos x="155" y="0"/>
                    </a:cxn>
                    <a:cxn ang="0">
                      <a:pos x="134" y="3"/>
                    </a:cxn>
                  </a:cxnLst>
                  <a:rect l="0" t="0" r="r" b="b"/>
                  <a:pathLst>
                    <a:path w="263" h="378">
                      <a:moveTo>
                        <a:pt x="134" y="3"/>
                      </a:moveTo>
                      <a:lnTo>
                        <a:pt x="99" y="34"/>
                      </a:lnTo>
                      <a:lnTo>
                        <a:pt x="69" y="90"/>
                      </a:lnTo>
                      <a:lnTo>
                        <a:pt x="74" y="109"/>
                      </a:lnTo>
                      <a:lnTo>
                        <a:pt x="78" y="168"/>
                      </a:lnTo>
                      <a:lnTo>
                        <a:pt x="0" y="199"/>
                      </a:lnTo>
                      <a:lnTo>
                        <a:pt x="34" y="261"/>
                      </a:lnTo>
                      <a:lnTo>
                        <a:pt x="94" y="333"/>
                      </a:lnTo>
                      <a:lnTo>
                        <a:pt x="94" y="372"/>
                      </a:lnTo>
                      <a:lnTo>
                        <a:pt x="105" y="378"/>
                      </a:lnTo>
                      <a:lnTo>
                        <a:pt x="144" y="284"/>
                      </a:lnTo>
                      <a:lnTo>
                        <a:pt x="144" y="247"/>
                      </a:lnTo>
                      <a:lnTo>
                        <a:pt x="170" y="157"/>
                      </a:lnTo>
                      <a:lnTo>
                        <a:pt x="213" y="94"/>
                      </a:lnTo>
                      <a:lnTo>
                        <a:pt x="209" y="84"/>
                      </a:lnTo>
                      <a:lnTo>
                        <a:pt x="209" y="55"/>
                      </a:lnTo>
                      <a:lnTo>
                        <a:pt x="263" y="13"/>
                      </a:lnTo>
                      <a:lnTo>
                        <a:pt x="240" y="0"/>
                      </a:lnTo>
                      <a:lnTo>
                        <a:pt x="222" y="23"/>
                      </a:lnTo>
                      <a:lnTo>
                        <a:pt x="180" y="25"/>
                      </a:lnTo>
                      <a:lnTo>
                        <a:pt x="169" y="3"/>
                      </a:lnTo>
                      <a:lnTo>
                        <a:pt x="155" y="0"/>
                      </a:lnTo>
                      <a:lnTo>
                        <a:pt x="134" y="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4" name="Freeform 53"/>
                <p:cNvSpPr>
                  <a:spLocks noChangeAspect="1"/>
                </p:cNvSpPr>
                <p:nvPr/>
              </p:nvSpPr>
              <p:spPr bwMode="gray">
                <a:xfrm>
                  <a:off x="3141082" y="5436279"/>
                  <a:ext cx="294861" cy="342981"/>
                </a:xfrm>
                <a:custGeom>
                  <a:avLst/>
                  <a:gdLst/>
                  <a:ahLst/>
                  <a:cxnLst>
                    <a:cxn ang="0">
                      <a:pos x="144" y="48"/>
                    </a:cxn>
                    <a:cxn ang="0">
                      <a:pos x="178" y="110"/>
                    </a:cxn>
                    <a:cxn ang="0">
                      <a:pos x="238" y="182"/>
                    </a:cxn>
                    <a:cxn ang="0">
                      <a:pos x="238" y="221"/>
                    </a:cxn>
                    <a:cxn ang="0">
                      <a:pos x="203" y="207"/>
                    </a:cxn>
                    <a:cxn ang="0">
                      <a:pos x="182" y="229"/>
                    </a:cxn>
                    <a:cxn ang="0">
                      <a:pos x="201" y="252"/>
                    </a:cxn>
                    <a:cxn ang="0">
                      <a:pos x="190" y="267"/>
                    </a:cxn>
                    <a:cxn ang="0">
                      <a:pos x="105" y="313"/>
                    </a:cxn>
                    <a:cxn ang="0">
                      <a:pos x="96" y="307"/>
                    </a:cxn>
                    <a:cxn ang="0">
                      <a:pos x="121" y="278"/>
                    </a:cxn>
                    <a:cxn ang="0">
                      <a:pos x="132" y="242"/>
                    </a:cxn>
                    <a:cxn ang="0">
                      <a:pos x="123" y="198"/>
                    </a:cxn>
                    <a:cxn ang="0">
                      <a:pos x="98" y="175"/>
                    </a:cxn>
                    <a:cxn ang="0">
                      <a:pos x="101" y="163"/>
                    </a:cxn>
                    <a:cxn ang="0">
                      <a:pos x="124" y="163"/>
                    </a:cxn>
                    <a:cxn ang="0">
                      <a:pos x="136" y="140"/>
                    </a:cxn>
                    <a:cxn ang="0">
                      <a:pos x="130" y="131"/>
                    </a:cxn>
                    <a:cxn ang="0">
                      <a:pos x="107" y="131"/>
                    </a:cxn>
                    <a:cxn ang="0">
                      <a:pos x="82" y="154"/>
                    </a:cxn>
                    <a:cxn ang="0">
                      <a:pos x="71" y="207"/>
                    </a:cxn>
                    <a:cxn ang="0">
                      <a:pos x="84" y="240"/>
                    </a:cxn>
                    <a:cxn ang="0">
                      <a:pos x="94" y="265"/>
                    </a:cxn>
                    <a:cxn ang="0">
                      <a:pos x="82" y="277"/>
                    </a:cxn>
                    <a:cxn ang="0">
                      <a:pos x="57" y="255"/>
                    </a:cxn>
                    <a:cxn ang="0">
                      <a:pos x="27" y="255"/>
                    </a:cxn>
                    <a:cxn ang="0">
                      <a:pos x="5" y="242"/>
                    </a:cxn>
                    <a:cxn ang="0">
                      <a:pos x="5" y="230"/>
                    </a:cxn>
                    <a:cxn ang="0">
                      <a:pos x="23" y="202"/>
                    </a:cxn>
                    <a:cxn ang="0">
                      <a:pos x="25" y="144"/>
                    </a:cxn>
                    <a:cxn ang="0">
                      <a:pos x="0" y="115"/>
                    </a:cxn>
                    <a:cxn ang="0">
                      <a:pos x="9" y="50"/>
                    </a:cxn>
                    <a:cxn ang="0">
                      <a:pos x="13" y="23"/>
                    </a:cxn>
                    <a:cxn ang="0">
                      <a:pos x="23" y="23"/>
                    </a:cxn>
                    <a:cxn ang="0">
                      <a:pos x="53" y="0"/>
                    </a:cxn>
                    <a:cxn ang="0">
                      <a:pos x="75" y="31"/>
                    </a:cxn>
                    <a:cxn ang="0">
                      <a:pos x="96" y="23"/>
                    </a:cxn>
                    <a:cxn ang="0">
                      <a:pos x="126" y="17"/>
                    </a:cxn>
                    <a:cxn ang="0">
                      <a:pos x="144" y="48"/>
                    </a:cxn>
                  </a:cxnLst>
                  <a:rect l="0" t="0" r="r" b="b"/>
                  <a:pathLst>
                    <a:path w="238" h="313">
                      <a:moveTo>
                        <a:pt x="144" y="48"/>
                      </a:moveTo>
                      <a:lnTo>
                        <a:pt x="178" y="110"/>
                      </a:lnTo>
                      <a:lnTo>
                        <a:pt x="238" y="182"/>
                      </a:lnTo>
                      <a:lnTo>
                        <a:pt x="238" y="221"/>
                      </a:lnTo>
                      <a:lnTo>
                        <a:pt x="203" y="207"/>
                      </a:lnTo>
                      <a:lnTo>
                        <a:pt x="182" y="229"/>
                      </a:lnTo>
                      <a:lnTo>
                        <a:pt x="201" y="252"/>
                      </a:lnTo>
                      <a:lnTo>
                        <a:pt x="190" y="267"/>
                      </a:lnTo>
                      <a:lnTo>
                        <a:pt x="105" y="313"/>
                      </a:lnTo>
                      <a:lnTo>
                        <a:pt x="96" y="307"/>
                      </a:lnTo>
                      <a:lnTo>
                        <a:pt x="121" y="278"/>
                      </a:lnTo>
                      <a:lnTo>
                        <a:pt x="132" y="242"/>
                      </a:lnTo>
                      <a:lnTo>
                        <a:pt x="123" y="198"/>
                      </a:lnTo>
                      <a:lnTo>
                        <a:pt x="98" y="175"/>
                      </a:lnTo>
                      <a:lnTo>
                        <a:pt x="101" y="163"/>
                      </a:lnTo>
                      <a:lnTo>
                        <a:pt x="124" y="163"/>
                      </a:lnTo>
                      <a:lnTo>
                        <a:pt x="136" y="140"/>
                      </a:lnTo>
                      <a:lnTo>
                        <a:pt x="130" y="131"/>
                      </a:lnTo>
                      <a:lnTo>
                        <a:pt x="107" y="131"/>
                      </a:lnTo>
                      <a:lnTo>
                        <a:pt x="82" y="154"/>
                      </a:lnTo>
                      <a:lnTo>
                        <a:pt x="71" y="207"/>
                      </a:lnTo>
                      <a:lnTo>
                        <a:pt x="84" y="240"/>
                      </a:lnTo>
                      <a:lnTo>
                        <a:pt x="94" y="265"/>
                      </a:lnTo>
                      <a:lnTo>
                        <a:pt x="82" y="277"/>
                      </a:lnTo>
                      <a:lnTo>
                        <a:pt x="57" y="255"/>
                      </a:lnTo>
                      <a:lnTo>
                        <a:pt x="27" y="255"/>
                      </a:lnTo>
                      <a:lnTo>
                        <a:pt x="5" y="242"/>
                      </a:lnTo>
                      <a:lnTo>
                        <a:pt x="5" y="230"/>
                      </a:lnTo>
                      <a:lnTo>
                        <a:pt x="23" y="202"/>
                      </a:lnTo>
                      <a:lnTo>
                        <a:pt x="25" y="144"/>
                      </a:lnTo>
                      <a:lnTo>
                        <a:pt x="0" y="115"/>
                      </a:lnTo>
                      <a:lnTo>
                        <a:pt x="9" y="50"/>
                      </a:lnTo>
                      <a:lnTo>
                        <a:pt x="13" y="23"/>
                      </a:lnTo>
                      <a:lnTo>
                        <a:pt x="23" y="23"/>
                      </a:lnTo>
                      <a:lnTo>
                        <a:pt x="53" y="0"/>
                      </a:lnTo>
                      <a:lnTo>
                        <a:pt x="75" y="31"/>
                      </a:lnTo>
                      <a:lnTo>
                        <a:pt x="96" y="23"/>
                      </a:lnTo>
                      <a:lnTo>
                        <a:pt x="126" y="17"/>
                      </a:lnTo>
                      <a:lnTo>
                        <a:pt x="144" y="48"/>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5" name="Freeform 55"/>
                <p:cNvSpPr>
                  <a:spLocks noChangeAspect="1"/>
                </p:cNvSpPr>
                <p:nvPr/>
              </p:nvSpPr>
              <p:spPr bwMode="gray">
                <a:xfrm>
                  <a:off x="2971537" y="5087854"/>
                  <a:ext cx="22115" cy="40831"/>
                </a:xfrm>
                <a:custGeom>
                  <a:avLst/>
                  <a:gdLst/>
                  <a:ahLst/>
                  <a:cxnLst>
                    <a:cxn ang="0">
                      <a:pos x="4" y="36"/>
                    </a:cxn>
                    <a:cxn ang="0">
                      <a:pos x="0" y="38"/>
                    </a:cxn>
                    <a:cxn ang="0">
                      <a:pos x="0" y="19"/>
                    </a:cxn>
                    <a:cxn ang="0">
                      <a:pos x="12" y="0"/>
                    </a:cxn>
                    <a:cxn ang="0">
                      <a:pos x="20" y="7"/>
                    </a:cxn>
                    <a:cxn ang="0">
                      <a:pos x="4" y="36"/>
                    </a:cxn>
                  </a:cxnLst>
                  <a:rect l="0" t="0" r="r" b="b"/>
                  <a:pathLst>
                    <a:path w="20" h="38">
                      <a:moveTo>
                        <a:pt x="4" y="36"/>
                      </a:moveTo>
                      <a:lnTo>
                        <a:pt x="0" y="38"/>
                      </a:lnTo>
                      <a:lnTo>
                        <a:pt x="0" y="19"/>
                      </a:lnTo>
                      <a:lnTo>
                        <a:pt x="12" y="0"/>
                      </a:lnTo>
                      <a:lnTo>
                        <a:pt x="20" y="7"/>
                      </a:lnTo>
                      <a:lnTo>
                        <a:pt x="4" y="36"/>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6" name="Freeform 56"/>
                <p:cNvSpPr>
                  <a:spLocks noChangeAspect="1"/>
                </p:cNvSpPr>
                <p:nvPr/>
              </p:nvSpPr>
              <p:spPr bwMode="gray">
                <a:xfrm>
                  <a:off x="2971537" y="5087854"/>
                  <a:ext cx="22115" cy="40831"/>
                </a:xfrm>
                <a:custGeom>
                  <a:avLst/>
                  <a:gdLst/>
                  <a:ahLst/>
                  <a:cxnLst>
                    <a:cxn ang="0">
                      <a:pos x="4" y="36"/>
                    </a:cxn>
                    <a:cxn ang="0">
                      <a:pos x="0" y="38"/>
                    </a:cxn>
                    <a:cxn ang="0">
                      <a:pos x="0" y="19"/>
                    </a:cxn>
                    <a:cxn ang="0">
                      <a:pos x="12" y="0"/>
                    </a:cxn>
                    <a:cxn ang="0">
                      <a:pos x="20" y="7"/>
                    </a:cxn>
                    <a:cxn ang="0">
                      <a:pos x="4" y="36"/>
                    </a:cxn>
                  </a:cxnLst>
                  <a:rect l="0" t="0" r="r" b="b"/>
                  <a:pathLst>
                    <a:path w="20" h="38">
                      <a:moveTo>
                        <a:pt x="4" y="36"/>
                      </a:moveTo>
                      <a:lnTo>
                        <a:pt x="0" y="38"/>
                      </a:lnTo>
                      <a:lnTo>
                        <a:pt x="0" y="19"/>
                      </a:lnTo>
                      <a:lnTo>
                        <a:pt x="12" y="0"/>
                      </a:lnTo>
                      <a:lnTo>
                        <a:pt x="20" y="7"/>
                      </a:lnTo>
                      <a:lnTo>
                        <a:pt x="4" y="36"/>
                      </a:lnTo>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7" name="Freeform 57"/>
                <p:cNvSpPr>
                  <a:spLocks noChangeAspect="1"/>
                </p:cNvSpPr>
                <p:nvPr/>
              </p:nvSpPr>
              <p:spPr bwMode="gray">
                <a:xfrm>
                  <a:off x="3023138" y="5172239"/>
                  <a:ext cx="39806" cy="76218"/>
                </a:xfrm>
                <a:custGeom>
                  <a:avLst/>
                  <a:gdLst/>
                  <a:ahLst/>
                  <a:cxnLst>
                    <a:cxn ang="0">
                      <a:pos x="28" y="50"/>
                    </a:cxn>
                    <a:cxn ang="0">
                      <a:pos x="32" y="58"/>
                    </a:cxn>
                    <a:cxn ang="0">
                      <a:pos x="17" y="69"/>
                    </a:cxn>
                    <a:cxn ang="0">
                      <a:pos x="0" y="41"/>
                    </a:cxn>
                    <a:cxn ang="0">
                      <a:pos x="9" y="0"/>
                    </a:cxn>
                    <a:cxn ang="0">
                      <a:pos x="32" y="29"/>
                    </a:cxn>
                    <a:cxn ang="0">
                      <a:pos x="28" y="50"/>
                    </a:cxn>
                  </a:cxnLst>
                  <a:rect l="0" t="0" r="r" b="b"/>
                  <a:pathLst>
                    <a:path w="32" h="69">
                      <a:moveTo>
                        <a:pt x="28" y="50"/>
                      </a:moveTo>
                      <a:lnTo>
                        <a:pt x="32" y="58"/>
                      </a:lnTo>
                      <a:lnTo>
                        <a:pt x="17" y="69"/>
                      </a:lnTo>
                      <a:lnTo>
                        <a:pt x="0" y="41"/>
                      </a:lnTo>
                      <a:lnTo>
                        <a:pt x="9" y="0"/>
                      </a:lnTo>
                      <a:lnTo>
                        <a:pt x="32" y="29"/>
                      </a:lnTo>
                      <a:lnTo>
                        <a:pt x="28" y="5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8" name="Freeform 58"/>
                <p:cNvSpPr>
                  <a:spLocks noChangeAspect="1"/>
                </p:cNvSpPr>
                <p:nvPr/>
              </p:nvSpPr>
              <p:spPr bwMode="gray">
                <a:xfrm>
                  <a:off x="3096853" y="5334202"/>
                  <a:ext cx="58972" cy="88467"/>
                </a:xfrm>
                <a:custGeom>
                  <a:avLst/>
                  <a:gdLst/>
                  <a:ahLst/>
                  <a:cxnLst>
                    <a:cxn ang="0">
                      <a:pos x="48" y="46"/>
                    </a:cxn>
                    <a:cxn ang="0">
                      <a:pos x="10" y="83"/>
                    </a:cxn>
                    <a:cxn ang="0">
                      <a:pos x="0" y="73"/>
                    </a:cxn>
                    <a:cxn ang="0">
                      <a:pos x="10" y="63"/>
                    </a:cxn>
                    <a:cxn ang="0">
                      <a:pos x="2" y="42"/>
                    </a:cxn>
                    <a:cxn ang="0">
                      <a:pos x="12" y="10"/>
                    </a:cxn>
                    <a:cxn ang="0">
                      <a:pos x="29" y="0"/>
                    </a:cxn>
                    <a:cxn ang="0">
                      <a:pos x="46" y="0"/>
                    </a:cxn>
                    <a:cxn ang="0">
                      <a:pos x="48" y="46"/>
                    </a:cxn>
                  </a:cxnLst>
                  <a:rect l="0" t="0" r="r" b="b"/>
                  <a:pathLst>
                    <a:path w="48" h="83">
                      <a:moveTo>
                        <a:pt x="48" y="46"/>
                      </a:moveTo>
                      <a:lnTo>
                        <a:pt x="10" y="83"/>
                      </a:lnTo>
                      <a:lnTo>
                        <a:pt x="0" y="73"/>
                      </a:lnTo>
                      <a:lnTo>
                        <a:pt x="10" y="63"/>
                      </a:lnTo>
                      <a:lnTo>
                        <a:pt x="2" y="42"/>
                      </a:lnTo>
                      <a:lnTo>
                        <a:pt x="12" y="10"/>
                      </a:lnTo>
                      <a:lnTo>
                        <a:pt x="29" y="0"/>
                      </a:lnTo>
                      <a:lnTo>
                        <a:pt x="46" y="0"/>
                      </a:lnTo>
                      <a:lnTo>
                        <a:pt x="48" y="46"/>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89" name="Freeform 59"/>
                <p:cNvSpPr>
                  <a:spLocks noChangeAspect="1"/>
                </p:cNvSpPr>
                <p:nvPr/>
              </p:nvSpPr>
              <p:spPr bwMode="gray">
                <a:xfrm>
                  <a:off x="3170568" y="5342368"/>
                  <a:ext cx="48652" cy="31304"/>
                </a:xfrm>
                <a:custGeom>
                  <a:avLst/>
                  <a:gdLst/>
                  <a:ahLst/>
                  <a:cxnLst>
                    <a:cxn ang="0">
                      <a:pos x="40" y="4"/>
                    </a:cxn>
                    <a:cxn ang="0">
                      <a:pos x="28" y="29"/>
                    </a:cxn>
                    <a:cxn ang="0">
                      <a:pos x="9" y="29"/>
                    </a:cxn>
                    <a:cxn ang="0">
                      <a:pos x="0" y="21"/>
                    </a:cxn>
                    <a:cxn ang="0">
                      <a:pos x="21" y="0"/>
                    </a:cxn>
                    <a:cxn ang="0">
                      <a:pos x="36" y="2"/>
                    </a:cxn>
                    <a:cxn ang="0">
                      <a:pos x="40" y="4"/>
                    </a:cxn>
                  </a:cxnLst>
                  <a:rect l="0" t="0" r="r" b="b"/>
                  <a:pathLst>
                    <a:path w="40" h="29">
                      <a:moveTo>
                        <a:pt x="40" y="4"/>
                      </a:moveTo>
                      <a:lnTo>
                        <a:pt x="28" y="29"/>
                      </a:lnTo>
                      <a:lnTo>
                        <a:pt x="9" y="29"/>
                      </a:lnTo>
                      <a:lnTo>
                        <a:pt x="0" y="21"/>
                      </a:lnTo>
                      <a:lnTo>
                        <a:pt x="21" y="0"/>
                      </a:lnTo>
                      <a:lnTo>
                        <a:pt x="36" y="2"/>
                      </a:lnTo>
                      <a:lnTo>
                        <a:pt x="40" y="4"/>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0" name="Freeform 61"/>
                <p:cNvSpPr>
                  <a:spLocks noChangeAspect="1"/>
                </p:cNvSpPr>
                <p:nvPr/>
              </p:nvSpPr>
              <p:spPr bwMode="gray">
                <a:xfrm>
                  <a:off x="4414880" y="4796593"/>
                  <a:ext cx="86984" cy="97995"/>
                </a:xfrm>
                <a:custGeom>
                  <a:avLst/>
                  <a:gdLst/>
                  <a:ahLst/>
                  <a:cxnLst>
                    <a:cxn ang="0">
                      <a:pos x="48" y="40"/>
                    </a:cxn>
                    <a:cxn ang="0">
                      <a:pos x="51" y="71"/>
                    </a:cxn>
                    <a:cxn ang="0">
                      <a:pos x="21" y="90"/>
                    </a:cxn>
                    <a:cxn ang="0">
                      <a:pos x="0" y="75"/>
                    </a:cxn>
                    <a:cxn ang="0">
                      <a:pos x="1" y="63"/>
                    </a:cxn>
                    <a:cxn ang="0">
                      <a:pos x="26" y="33"/>
                    </a:cxn>
                    <a:cxn ang="0">
                      <a:pos x="61" y="0"/>
                    </a:cxn>
                    <a:cxn ang="0">
                      <a:pos x="67" y="6"/>
                    </a:cxn>
                    <a:cxn ang="0">
                      <a:pos x="48" y="40"/>
                    </a:cxn>
                  </a:cxnLst>
                  <a:rect l="0" t="0" r="r" b="b"/>
                  <a:pathLst>
                    <a:path w="67" h="90">
                      <a:moveTo>
                        <a:pt x="48" y="40"/>
                      </a:moveTo>
                      <a:lnTo>
                        <a:pt x="51" y="71"/>
                      </a:lnTo>
                      <a:lnTo>
                        <a:pt x="21" y="90"/>
                      </a:lnTo>
                      <a:lnTo>
                        <a:pt x="0" y="75"/>
                      </a:lnTo>
                      <a:lnTo>
                        <a:pt x="1" y="63"/>
                      </a:lnTo>
                      <a:lnTo>
                        <a:pt x="26" y="33"/>
                      </a:lnTo>
                      <a:lnTo>
                        <a:pt x="61" y="0"/>
                      </a:lnTo>
                      <a:lnTo>
                        <a:pt x="67" y="6"/>
                      </a:lnTo>
                      <a:lnTo>
                        <a:pt x="48" y="40"/>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1" name="Freeform 62"/>
                <p:cNvSpPr>
                  <a:spLocks noChangeAspect="1"/>
                </p:cNvSpPr>
                <p:nvPr/>
              </p:nvSpPr>
              <p:spPr bwMode="gray">
                <a:xfrm>
                  <a:off x="5382023" y="3685988"/>
                  <a:ext cx="81087" cy="156519"/>
                </a:xfrm>
                <a:custGeom>
                  <a:avLst/>
                  <a:gdLst/>
                  <a:ahLst/>
                  <a:cxnLst>
                    <a:cxn ang="0">
                      <a:pos x="40" y="65"/>
                    </a:cxn>
                    <a:cxn ang="0">
                      <a:pos x="42" y="73"/>
                    </a:cxn>
                    <a:cxn ang="0">
                      <a:pos x="59" y="67"/>
                    </a:cxn>
                    <a:cxn ang="0">
                      <a:pos x="65" y="75"/>
                    </a:cxn>
                    <a:cxn ang="0">
                      <a:pos x="42" y="115"/>
                    </a:cxn>
                    <a:cxn ang="0">
                      <a:pos x="8" y="144"/>
                    </a:cxn>
                    <a:cxn ang="0">
                      <a:pos x="0" y="142"/>
                    </a:cxn>
                    <a:cxn ang="0">
                      <a:pos x="15" y="96"/>
                    </a:cxn>
                    <a:cxn ang="0">
                      <a:pos x="2" y="94"/>
                    </a:cxn>
                    <a:cxn ang="0">
                      <a:pos x="2" y="71"/>
                    </a:cxn>
                    <a:cxn ang="0">
                      <a:pos x="48" y="0"/>
                    </a:cxn>
                    <a:cxn ang="0">
                      <a:pos x="48" y="36"/>
                    </a:cxn>
                    <a:cxn ang="0">
                      <a:pos x="40" y="65"/>
                    </a:cxn>
                  </a:cxnLst>
                  <a:rect l="0" t="0" r="r" b="b"/>
                  <a:pathLst>
                    <a:path w="65" h="144">
                      <a:moveTo>
                        <a:pt x="40" y="65"/>
                      </a:moveTo>
                      <a:lnTo>
                        <a:pt x="42" y="73"/>
                      </a:lnTo>
                      <a:lnTo>
                        <a:pt x="59" y="67"/>
                      </a:lnTo>
                      <a:lnTo>
                        <a:pt x="65" y="75"/>
                      </a:lnTo>
                      <a:lnTo>
                        <a:pt x="42" y="115"/>
                      </a:lnTo>
                      <a:lnTo>
                        <a:pt x="8" y="144"/>
                      </a:lnTo>
                      <a:lnTo>
                        <a:pt x="0" y="142"/>
                      </a:lnTo>
                      <a:lnTo>
                        <a:pt x="15" y="96"/>
                      </a:lnTo>
                      <a:lnTo>
                        <a:pt x="2" y="94"/>
                      </a:lnTo>
                      <a:lnTo>
                        <a:pt x="2" y="71"/>
                      </a:lnTo>
                      <a:lnTo>
                        <a:pt x="48" y="0"/>
                      </a:lnTo>
                      <a:lnTo>
                        <a:pt x="48" y="36"/>
                      </a:lnTo>
                      <a:lnTo>
                        <a:pt x="40" y="65"/>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2" name="Freeform 63"/>
                <p:cNvSpPr>
                  <a:spLocks noChangeAspect="1"/>
                </p:cNvSpPr>
                <p:nvPr/>
              </p:nvSpPr>
              <p:spPr bwMode="gray">
                <a:xfrm>
                  <a:off x="5743227" y="1542358"/>
                  <a:ext cx="1450714" cy="1230376"/>
                </a:xfrm>
                <a:custGeom>
                  <a:avLst/>
                  <a:gdLst/>
                  <a:ahLst/>
                  <a:cxnLst>
                    <a:cxn ang="0">
                      <a:pos x="712" y="316"/>
                    </a:cxn>
                    <a:cxn ang="0">
                      <a:pos x="754" y="351"/>
                    </a:cxn>
                    <a:cxn ang="0">
                      <a:pos x="831" y="376"/>
                    </a:cxn>
                    <a:cxn ang="0">
                      <a:pos x="850" y="355"/>
                    </a:cxn>
                    <a:cxn ang="0">
                      <a:pos x="890" y="391"/>
                    </a:cxn>
                    <a:cxn ang="0">
                      <a:pos x="1021" y="318"/>
                    </a:cxn>
                    <a:cxn ang="0">
                      <a:pos x="1057" y="278"/>
                    </a:cxn>
                    <a:cxn ang="0">
                      <a:pos x="1025" y="401"/>
                    </a:cxn>
                    <a:cxn ang="0">
                      <a:pos x="1084" y="541"/>
                    </a:cxn>
                    <a:cxn ang="0">
                      <a:pos x="1098" y="562"/>
                    </a:cxn>
                    <a:cxn ang="0">
                      <a:pos x="1153" y="522"/>
                    </a:cxn>
                    <a:cxn ang="0">
                      <a:pos x="1115" y="583"/>
                    </a:cxn>
                    <a:cxn ang="0">
                      <a:pos x="1038" y="631"/>
                    </a:cxn>
                    <a:cxn ang="0">
                      <a:pos x="979" y="641"/>
                    </a:cxn>
                    <a:cxn ang="0">
                      <a:pos x="902" y="660"/>
                    </a:cxn>
                    <a:cxn ang="0">
                      <a:pos x="835" y="671"/>
                    </a:cxn>
                    <a:cxn ang="0">
                      <a:pos x="702" y="869"/>
                    </a:cxn>
                    <a:cxn ang="0">
                      <a:pos x="679" y="946"/>
                    </a:cxn>
                    <a:cxn ang="0">
                      <a:pos x="543" y="875"/>
                    </a:cxn>
                    <a:cxn ang="0">
                      <a:pos x="387" y="783"/>
                    </a:cxn>
                    <a:cxn ang="0">
                      <a:pos x="242" y="873"/>
                    </a:cxn>
                    <a:cxn ang="0">
                      <a:pos x="184" y="811"/>
                    </a:cxn>
                    <a:cxn ang="0">
                      <a:pos x="101" y="846"/>
                    </a:cxn>
                    <a:cxn ang="0">
                      <a:pos x="153" y="936"/>
                    </a:cxn>
                    <a:cxn ang="0">
                      <a:pos x="249" y="994"/>
                    </a:cxn>
                    <a:cxn ang="0">
                      <a:pos x="280" y="1007"/>
                    </a:cxn>
                    <a:cxn ang="0">
                      <a:pos x="207" y="1023"/>
                    </a:cxn>
                    <a:cxn ang="0">
                      <a:pos x="182" y="1007"/>
                    </a:cxn>
                    <a:cxn ang="0">
                      <a:pos x="134" y="1080"/>
                    </a:cxn>
                    <a:cxn ang="0">
                      <a:pos x="84" y="1124"/>
                    </a:cxn>
                    <a:cxn ang="0">
                      <a:pos x="42" y="1082"/>
                    </a:cxn>
                    <a:cxn ang="0">
                      <a:pos x="55" y="948"/>
                    </a:cxn>
                    <a:cxn ang="0">
                      <a:pos x="0" y="863"/>
                    </a:cxn>
                    <a:cxn ang="0">
                      <a:pos x="6" y="798"/>
                    </a:cxn>
                    <a:cxn ang="0">
                      <a:pos x="50" y="779"/>
                    </a:cxn>
                    <a:cxn ang="0">
                      <a:pos x="94" y="754"/>
                    </a:cxn>
                    <a:cxn ang="0">
                      <a:pos x="117" y="650"/>
                    </a:cxn>
                    <a:cxn ang="0">
                      <a:pos x="117" y="600"/>
                    </a:cxn>
                    <a:cxn ang="0">
                      <a:pos x="203" y="637"/>
                    </a:cxn>
                    <a:cxn ang="0">
                      <a:pos x="253" y="650"/>
                    </a:cxn>
                    <a:cxn ang="0">
                      <a:pos x="309" y="604"/>
                    </a:cxn>
                    <a:cxn ang="0">
                      <a:pos x="299" y="541"/>
                    </a:cxn>
                    <a:cxn ang="0">
                      <a:pos x="291" y="493"/>
                    </a:cxn>
                    <a:cxn ang="0">
                      <a:pos x="347" y="435"/>
                    </a:cxn>
                    <a:cxn ang="0">
                      <a:pos x="345" y="330"/>
                    </a:cxn>
                    <a:cxn ang="0">
                      <a:pos x="364" y="194"/>
                    </a:cxn>
                    <a:cxn ang="0">
                      <a:pos x="320" y="77"/>
                    </a:cxn>
                    <a:cxn ang="0">
                      <a:pos x="364" y="25"/>
                    </a:cxn>
                    <a:cxn ang="0">
                      <a:pos x="472" y="88"/>
                    </a:cxn>
                  </a:cxnLst>
                  <a:rect l="0" t="0" r="r" b="b"/>
                  <a:pathLst>
                    <a:path w="1165" h="1124">
                      <a:moveTo>
                        <a:pt x="577" y="213"/>
                      </a:moveTo>
                      <a:lnTo>
                        <a:pt x="712" y="316"/>
                      </a:lnTo>
                      <a:lnTo>
                        <a:pt x="743" y="334"/>
                      </a:lnTo>
                      <a:lnTo>
                        <a:pt x="754" y="351"/>
                      </a:lnTo>
                      <a:lnTo>
                        <a:pt x="815" y="349"/>
                      </a:lnTo>
                      <a:lnTo>
                        <a:pt x="831" y="376"/>
                      </a:lnTo>
                      <a:lnTo>
                        <a:pt x="839" y="376"/>
                      </a:lnTo>
                      <a:lnTo>
                        <a:pt x="850" y="355"/>
                      </a:lnTo>
                      <a:lnTo>
                        <a:pt x="867" y="376"/>
                      </a:lnTo>
                      <a:lnTo>
                        <a:pt x="890" y="391"/>
                      </a:lnTo>
                      <a:lnTo>
                        <a:pt x="950" y="397"/>
                      </a:lnTo>
                      <a:lnTo>
                        <a:pt x="1021" y="318"/>
                      </a:lnTo>
                      <a:lnTo>
                        <a:pt x="1052" y="278"/>
                      </a:lnTo>
                      <a:lnTo>
                        <a:pt x="1057" y="278"/>
                      </a:lnTo>
                      <a:lnTo>
                        <a:pt x="1065" y="295"/>
                      </a:lnTo>
                      <a:lnTo>
                        <a:pt x="1025" y="401"/>
                      </a:lnTo>
                      <a:lnTo>
                        <a:pt x="1032" y="455"/>
                      </a:lnTo>
                      <a:lnTo>
                        <a:pt x="1084" y="541"/>
                      </a:lnTo>
                      <a:lnTo>
                        <a:pt x="1078" y="554"/>
                      </a:lnTo>
                      <a:lnTo>
                        <a:pt x="1098" y="562"/>
                      </a:lnTo>
                      <a:lnTo>
                        <a:pt x="1117" y="550"/>
                      </a:lnTo>
                      <a:lnTo>
                        <a:pt x="1153" y="522"/>
                      </a:lnTo>
                      <a:lnTo>
                        <a:pt x="1165" y="524"/>
                      </a:lnTo>
                      <a:lnTo>
                        <a:pt x="1115" y="583"/>
                      </a:lnTo>
                      <a:lnTo>
                        <a:pt x="1057" y="597"/>
                      </a:lnTo>
                      <a:lnTo>
                        <a:pt x="1038" y="631"/>
                      </a:lnTo>
                      <a:lnTo>
                        <a:pt x="1007" y="648"/>
                      </a:lnTo>
                      <a:lnTo>
                        <a:pt x="979" y="641"/>
                      </a:lnTo>
                      <a:lnTo>
                        <a:pt x="969" y="664"/>
                      </a:lnTo>
                      <a:lnTo>
                        <a:pt x="902" y="660"/>
                      </a:lnTo>
                      <a:lnTo>
                        <a:pt x="890" y="648"/>
                      </a:lnTo>
                      <a:lnTo>
                        <a:pt x="835" y="671"/>
                      </a:lnTo>
                      <a:lnTo>
                        <a:pt x="750" y="763"/>
                      </a:lnTo>
                      <a:lnTo>
                        <a:pt x="702" y="869"/>
                      </a:lnTo>
                      <a:lnTo>
                        <a:pt x="695" y="946"/>
                      </a:lnTo>
                      <a:lnTo>
                        <a:pt x="679" y="946"/>
                      </a:lnTo>
                      <a:lnTo>
                        <a:pt x="627" y="905"/>
                      </a:lnTo>
                      <a:lnTo>
                        <a:pt x="543" y="875"/>
                      </a:lnTo>
                      <a:lnTo>
                        <a:pt x="424" y="800"/>
                      </a:lnTo>
                      <a:lnTo>
                        <a:pt x="387" y="783"/>
                      </a:lnTo>
                      <a:lnTo>
                        <a:pt x="328" y="800"/>
                      </a:lnTo>
                      <a:lnTo>
                        <a:pt x="242" y="873"/>
                      </a:lnTo>
                      <a:lnTo>
                        <a:pt x="232" y="873"/>
                      </a:lnTo>
                      <a:lnTo>
                        <a:pt x="184" y="811"/>
                      </a:lnTo>
                      <a:lnTo>
                        <a:pt x="138" y="808"/>
                      </a:lnTo>
                      <a:lnTo>
                        <a:pt x="101" y="846"/>
                      </a:lnTo>
                      <a:lnTo>
                        <a:pt x="96" y="888"/>
                      </a:lnTo>
                      <a:lnTo>
                        <a:pt x="153" y="936"/>
                      </a:lnTo>
                      <a:lnTo>
                        <a:pt x="184" y="934"/>
                      </a:lnTo>
                      <a:lnTo>
                        <a:pt x="249" y="994"/>
                      </a:lnTo>
                      <a:lnTo>
                        <a:pt x="272" y="1001"/>
                      </a:lnTo>
                      <a:lnTo>
                        <a:pt x="280" y="1007"/>
                      </a:lnTo>
                      <a:lnTo>
                        <a:pt x="242" y="1034"/>
                      </a:lnTo>
                      <a:lnTo>
                        <a:pt x="207" y="1023"/>
                      </a:lnTo>
                      <a:lnTo>
                        <a:pt x="190" y="1024"/>
                      </a:lnTo>
                      <a:lnTo>
                        <a:pt x="182" y="1007"/>
                      </a:lnTo>
                      <a:lnTo>
                        <a:pt x="132" y="1063"/>
                      </a:lnTo>
                      <a:lnTo>
                        <a:pt x="134" y="1080"/>
                      </a:lnTo>
                      <a:lnTo>
                        <a:pt x="96" y="1107"/>
                      </a:lnTo>
                      <a:lnTo>
                        <a:pt x="84" y="1124"/>
                      </a:lnTo>
                      <a:lnTo>
                        <a:pt x="67" y="1124"/>
                      </a:lnTo>
                      <a:lnTo>
                        <a:pt x="42" y="1082"/>
                      </a:lnTo>
                      <a:lnTo>
                        <a:pt x="67" y="978"/>
                      </a:lnTo>
                      <a:lnTo>
                        <a:pt x="55" y="948"/>
                      </a:lnTo>
                      <a:lnTo>
                        <a:pt x="0" y="905"/>
                      </a:lnTo>
                      <a:lnTo>
                        <a:pt x="0" y="863"/>
                      </a:lnTo>
                      <a:lnTo>
                        <a:pt x="11" y="813"/>
                      </a:lnTo>
                      <a:lnTo>
                        <a:pt x="6" y="798"/>
                      </a:lnTo>
                      <a:lnTo>
                        <a:pt x="21" y="783"/>
                      </a:lnTo>
                      <a:lnTo>
                        <a:pt x="50" y="779"/>
                      </a:lnTo>
                      <a:lnTo>
                        <a:pt x="73" y="750"/>
                      </a:lnTo>
                      <a:lnTo>
                        <a:pt x="94" y="754"/>
                      </a:lnTo>
                      <a:lnTo>
                        <a:pt x="136" y="691"/>
                      </a:lnTo>
                      <a:lnTo>
                        <a:pt x="117" y="650"/>
                      </a:lnTo>
                      <a:lnTo>
                        <a:pt x="96" y="625"/>
                      </a:lnTo>
                      <a:lnTo>
                        <a:pt x="117" y="600"/>
                      </a:lnTo>
                      <a:lnTo>
                        <a:pt x="132" y="597"/>
                      </a:lnTo>
                      <a:lnTo>
                        <a:pt x="203" y="637"/>
                      </a:lnTo>
                      <a:lnTo>
                        <a:pt x="224" y="631"/>
                      </a:lnTo>
                      <a:lnTo>
                        <a:pt x="253" y="650"/>
                      </a:lnTo>
                      <a:lnTo>
                        <a:pt x="291" y="635"/>
                      </a:lnTo>
                      <a:lnTo>
                        <a:pt x="309" y="604"/>
                      </a:lnTo>
                      <a:lnTo>
                        <a:pt x="305" y="556"/>
                      </a:lnTo>
                      <a:lnTo>
                        <a:pt x="299" y="541"/>
                      </a:lnTo>
                      <a:lnTo>
                        <a:pt x="299" y="514"/>
                      </a:lnTo>
                      <a:lnTo>
                        <a:pt x="291" y="493"/>
                      </a:lnTo>
                      <a:lnTo>
                        <a:pt x="320" y="464"/>
                      </a:lnTo>
                      <a:lnTo>
                        <a:pt x="347" y="435"/>
                      </a:lnTo>
                      <a:lnTo>
                        <a:pt x="353" y="366"/>
                      </a:lnTo>
                      <a:lnTo>
                        <a:pt x="345" y="330"/>
                      </a:lnTo>
                      <a:lnTo>
                        <a:pt x="368" y="272"/>
                      </a:lnTo>
                      <a:lnTo>
                        <a:pt x="364" y="194"/>
                      </a:lnTo>
                      <a:lnTo>
                        <a:pt x="334" y="105"/>
                      </a:lnTo>
                      <a:lnTo>
                        <a:pt x="320" y="77"/>
                      </a:lnTo>
                      <a:lnTo>
                        <a:pt x="336" y="25"/>
                      </a:lnTo>
                      <a:lnTo>
                        <a:pt x="364" y="25"/>
                      </a:lnTo>
                      <a:lnTo>
                        <a:pt x="384" y="0"/>
                      </a:lnTo>
                      <a:lnTo>
                        <a:pt x="472" y="88"/>
                      </a:lnTo>
                      <a:lnTo>
                        <a:pt x="577" y="213"/>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sp>
              <p:nvSpPr>
                <p:cNvPr id="93" name="Freeform 64"/>
                <p:cNvSpPr>
                  <a:spLocks noChangeAspect="1"/>
                </p:cNvSpPr>
                <p:nvPr/>
              </p:nvSpPr>
              <p:spPr bwMode="gray">
                <a:xfrm>
                  <a:off x="6007127" y="3061273"/>
                  <a:ext cx="342038" cy="481806"/>
                </a:xfrm>
                <a:custGeom>
                  <a:avLst/>
                  <a:gdLst/>
                  <a:ahLst/>
                  <a:cxnLst>
                    <a:cxn ang="0">
                      <a:pos x="173" y="432"/>
                    </a:cxn>
                    <a:cxn ang="0">
                      <a:pos x="186" y="413"/>
                    </a:cxn>
                    <a:cxn ang="0">
                      <a:pos x="194" y="384"/>
                    </a:cxn>
                    <a:cxn ang="0">
                      <a:pos x="234" y="342"/>
                    </a:cxn>
                    <a:cxn ang="0">
                      <a:pos x="272" y="219"/>
                    </a:cxn>
                    <a:cxn ang="0">
                      <a:pos x="255" y="198"/>
                    </a:cxn>
                    <a:cxn ang="0">
                      <a:pos x="251" y="117"/>
                    </a:cxn>
                    <a:cxn ang="0">
                      <a:pos x="219" y="75"/>
                    </a:cxn>
                    <a:cxn ang="0">
                      <a:pos x="224" y="56"/>
                    </a:cxn>
                    <a:cxn ang="0">
                      <a:pos x="194" y="0"/>
                    </a:cxn>
                    <a:cxn ang="0">
                      <a:pos x="146" y="15"/>
                    </a:cxn>
                    <a:cxn ang="0">
                      <a:pos x="65" y="58"/>
                    </a:cxn>
                    <a:cxn ang="0">
                      <a:pos x="48" y="46"/>
                    </a:cxn>
                    <a:cxn ang="0">
                      <a:pos x="34" y="75"/>
                    </a:cxn>
                    <a:cxn ang="0">
                      <a:pos x="29" y="175"/>
                    </a:cxn>
                    <a:cxn ang="0">
                      <a:pos x="19" y="242"/>
                    </a:cxn>
                    <a:cxn ang="0">
                      <a:pos x="0" y="274"/>
                    </a:cxn>
                    <a:cxn ang="0">
                      <a:pos x="0" y="288"/>
                    </a:cxn>
                    <a:cxn ang="0">
                      <a:pos x="27" y="320"/>
                    </a:cxn>
                    <a:cxn ang="0">
                      <a:pos x="27" y="363"/>
                    </a:cxn>
                    <a:cxn ang="0">
                      <a:pos x="38" y="391"/>
                    </a:cxn>
                    <a:cxn ang="0">
                      <a:pos x="84" y="413"/>
                    </a:cxn>
                    <a:cxn ang="0">
                      <a:pos x="98" y="411"/>
                    </a:cxn>
                    <a:cxn ang="0">
                      <a:pos x="117" y="439"/>
                    </a:cxn>
                    <a:cxn ang="0">
                      <a:pos x="173" y="432"/>
                    </a:cxn>
                  </a:cxnLst>
                  <a:rect l="0" t="0" r="r" b="b"/>
                  <a:pathLst>
                    <a:path w="272" h="439">
                      <a:moveTo>
                        <a:pt x="173" y="432"/>
                      </a:moveTo>
                      <a:lnTo>
                        <a:pt x="186" y="413"/>
                      </a:lnTo>
                      <a:lnTo>
                        <a:pt x="194" y="384"/>
                      </a:lnTo>
                      <a:lnTo>
                        <a:pt x="234" y="342"/>
                      </a:lnTo>
                      <a:lnTo>
                        <a:pt x="272" y="219"/>
                      </a:lnTo>
                      <a:lnTo>
                        <a:pt x="255" y="198"/>
                      </a:lnTo>
                      <a:lnTo>
                        <a:pt x="251" y="117"/>
                      </a:lnTo>
                      <a:lnTo>
                        <a:pt x="219" y="75"/>
                      </a:lnTo>
                      <a:lnTo>
                        <a:pt x="224" y="56"/>
                      </a:lnTo>
                      <a:lnTo>
                        <a:pt x="194" y="0"/>
                      </a:lnTo>
                      <a:lnTo>
                        <a:pt x="146" y="15"/>
                      </a:lnTo>
                      <a:lnTo>
                        <a:pt x="65" y="58"/>
                      </a:lnTo>
                      <a:lnTo>
                        <a:pt x="48" y="46"/>
                      </a:lnTo>
                      <a:lnTo>
                        <a:pt x="34" y="75"/>
                      </a:lnTo>
                      <a:lnTo>
                        <a:pt x="29" y="175"/>
                      </a:lnTo>
                      <a:lnTo>
                        <a:pt x="19" y="242"/>
                      </a:lnTo>
                      <a:lnTo>
                        <a:pt x="0" y="274"/>
                      </a:lnTo>
                      <a:lnTo>
                        <a:pt x="0" y="288"/>
                      </a:lnTo>
                      <a:lnTo>
                        <a:pt x="27" y="320"/>
                      </a:lnTo>
                      <a:lnTo>
                        <a:pt x="27" y="363"/>
                      </a:lnTo>
                      <a:lnTo>
                        <a:pt x="38" y="391"/>
                      </a:lnTo>
                      <a:lnTo>
                        <a:pt x="84" y="413"/>
                      </a:lnTo>
                      <a:lnTo>
                        <a:pt x="98" y="411"/>
                      </a:lnTo>
                      <a:lnTo>
                        <a:pt x="117" y="439"/>
                      </a:lnTo>
                      <a:lnTo>
                        <a:pt x="173" y="432"/>
                      </a:lnTo>
                      <a:close/>
                    </a:path>
                  </a:pathLst>
                </a:custGeom>
                <a:solidFill>
                  <a:schemeClr val="bg1">
                    <a:lumMod val="75000"/>
                  </a:schemeClr>
                </a:solidFill>
                <a:ln w="9525" cap="flat" cmpd="sng">
                  <a:solidFill>
                    <a:schemeClr val="bg1">
                      <a:lumMod val="50000"/>
                    </a:schemeClr>
                  </a:solidFill>
                  <a:prstDash val="solid"/>
                  <a:round/>
                  <a:headEnd type="none" w="med" len="med"/>
                  <a:tailEnd type="none" w="med" len="med"/>
                </a:ln>
                <a:effectLst/>
              </p:spPr>
              <p:txBody>
                <a:bodyPr wrap="none" lIns="0" tIns="0" rIns="0" bIns="0" anchor="ctr" anchorCtr="0"/>
                <a:lstStyle/>
                <a:p>
                  <a:pPr algn="ctr"/>
                  <a:endParaRPr lang="ja-JP" altLang="en-US" sz="1200" dirty="0"/>
                </a:p>
              </p:txBody>
            </p:sp>
          </p:grpSp>
          <p:sp>
            <p:nvSpPr>
              <p:cNvPr id="19" name="楕円 18"/>
              <p:cNvSpPr/>
              <p:nvPr/>
            </p:nvSpPr>
            <p:spPr bwMode="gray">
              <a:xfrm>
                <a:off x="3746522" y="2542314"/>
                <a:ext cx="100052" cy="210193"/>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0" name="直線コネクタ 19"/>
              <p:cNvCxnSpPr>
                <a:stCxn id="19" idx="6"/>
              </p:cNvCxnSpPr>
              <p:nvPr/>
            </p:nvCxnSpPr>
            <p:spPr>
              <a:xfrm flipV="1">
                <a:off x="3846574" y="2211012"/>
                <a:ext cx="174888" cy="436399"/>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1" name="楕円 20"/>
              <p:cNvSpPr/>
              <p:nvPr/>
            </p:nvSpPr>
            <p:spPr bwMode="gray">
              <a:xfrm>
                <a:off x="2983799" y="2915423"/>
                <a:ext cx="125266" cy="228721"/>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2" name="直線コネクタ 21"/>
              <p:cNvCxnSpPr>
                <a:stCxn id="21" idx="5"/>
                <a:endCxn id="25" idx="1"/>
              </p:cNvCxnSpPr>
              <p:nvPr/>
            </p:nvCxnSpPr>
            <p:spPr>
              <a:xfrm>
                <a:off x="3090720" y="3110649"/>
                <a:ext cx="573114" cy="545245"/>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3" name="楕円 22"/>
              <p:cNvSpPr/>
              <p:nvPr/>
            </p:nvSpPr>
            <p:spPr bwMode="gray">
              <a:xfrm rot="20720076">
                <a:off x="3563934" y="2789612"/>
                <a:ext cx="269909" cy="184948"/>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4" name="直線コネクタ 23"/>
              <p:cNvCxnSpPr>
                <a:stCxn id="23" idx="5"/>
                <a:endCxn id="15" idx="1"/>
              </p:cNvCxnSpPr>
              <p:nvPr/>
            </p:nvCxnSpPr>
            <p:spPr>
              <a:xfrm flipV="1">
                <a:off x="3807761" y="2883728"/>
                <a:ext cx="215518" cy="37458"/>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bwMode="gray">
              <a:xfrm>
                <a:off x="3663834" y="3344605"/>
                <a:ext cx="1629077" cy="622577"/>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関西地方（</a:t>
                </a:r>
                <a:r>
                  <a:rPr kumimoji="1" lang="en-US" altLang="ja-JP" sz="1200" b="1" u="sng" dirty="0">
                    <a:latin typeface="Arial" panose="020B0604020202020204" pitchFamily="34" charset="0"/>
                    <a:cs typeface="Arial" panose="020B0604020202020204" pitchFamily="34" charset="0"/>
                  </a:rPr>
                  <a:t>3</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アスト株式会社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大阪国際石油</a:t>
                </a:r>
                <a:r>
                  <a:rPr kumimoji="1" lang="ja-JP" altLang="en-US" sz="1200" dirty="0" smtClean="0">
                    <a:latin typeface="Arial" panose="020B0604020202020204" pitchFamily="34" charset="0"/>
                    <a:cs typeface="Arial" panose="020B0604020202020204" pitchFamily="34" charset="0"/>
                  </a:rPr>
                  <a:t>精製株式</a:t>
                </a:r>
                <a:r>
                  <a:rPr kumimoji="1" lang="ja-JP" altLang="en-US" sz="1200" dirty="0">
                    <a:latin typeface="Arial" panose="020B0604020202020204" pitchFamily="34" charset="0"/>
                    <a:cs typeface="Arial" panose="020B0604020202020204" pitchFamily="34" charset="0"/>
                  </a:rPr>
                  <a:t>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ライオン株式会社</a:t>
                </a:r>
                <a:endParaRPr kumimoji="1" lang="en-US" altLang="ja-JP" sz="1200" dirty="0">
                  <a:latin typeface="Arial" panose="020B0604020202020204" pitchFamily="34" charset="0"/>
                  <a:cs typeface="Arial" panose="020B0604020202020204" pitchFamily="34" charset="0"/>
                </a:endParaRPr>
              </a:p>
            </p:txBody>
          </p:sp>
          <p:sp>
            <p:nvSpPr>
              <p:cNvPr id="26" name="正方形/長方形 25"/>
              <p:cNvSpPr/>
              <p:nvPr/>
            </p:nvSpPr>
            <p:spPr bwMode="gray">
              <a:xfrm>
                <a:off x="2361308" y="3702050"/>
                <a:ext cx="1597134" cy="369648"/>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九州地方（</a:t>
                </a:r>
                <a:r>
                  <a:rPr kumimoji="1" lang="en-US" altLang="ja-JP" sz="1200" b="1" u="sng" dirty="0">
                    <a:latin typeface="Arial" panose="020B0604020202020204" pitchFamily="34" charset="0"/>
                    <a:cs typeface="Arial" panose="020B0604020202020204" pitchFamily="34" charset="0"/>
                  </a:rPr>
                  <a:t>2</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大分ケミカル株式会社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東西</a:t>
                </a:r>
                <a:r>
                  <a:rPr kumimoji="1" lang="ja-JP" altLang="en-US" sz="1200" dirty="0" smtClean="0">
                    <a:latin typeface="Arial" panose="020B0604020202020204" pitchFamily="34" charset="0"/>
                    <a:cs typeface="Arial" panose="020B0604020202020204" pitchFamily="34" charset="0"/>
                  </a:rPr>
                  <a:t>オイルターミナル株式</a:t>
                </a:r>
                <a:r>
                  <a:rPr kumimoji="1" lang="ja-JP" altLang="en-US" sz="1200" dirty="0">
                    <a:latin typeface="Arial" panose="020B0604020202020204" pitchFamily="34" charset="0"/>
                    <a:cs typeface="Arial" panose="020B0604020202020204" pitchFamily="34" charset="0"/>
                  </a:rPr>
                  <a:t>会社</a:t>
                </a:r>
              </a:p>
            </p:txBody>
          </p:sp>
          <p:sp>
            <p:nvSpPr>
              <p:cNvPr id="27" name="楕円 26"/>
              <p:cNvSpPr/>
              <p:nvPr/>
            </p:nvSpPr>
            <p:spPr bwMode="gray">
              <a:xfrm>
                <a:off x="2264336" y="3127236"/>
                <a:ext cx="285499" cy="204909"/>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28" name="直線コネクタ 27"/>
              <p:cNvCxnSpPr>
                <a:stCxn id="27" idx="5"/>
              </p:cNvCxnSpPr>
              <p:nvPr/>
            </p:nvCxnSpPr>
            <p:spPr>
              <a:xfrm>
                <a:off x="2508024" y="3302136"/>
                <a:ext cx="246422" cy="310221"/>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29" name="正方形/長方形 28"/>
              <p:cNvSpPr/>
              <p:nvPr/>
            </p:nvSpPr>
            <p:spPr bwMode="gray">
              <a:xfrm>
                <a:off x="2165811" y="1259212"/>
                <a:ext cx="1603325" cy="900764"/>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中部地方（</a:t>
                </a:r>
                <a:r>
                  <a:rPr kumimoji="1" lang="en-US" altLang="ja-JP" sz="1200" b="1" u="sng" dirty="0">
                    <a:latin typeface="Arial" panose="020B0604020202020204" pitchFamily="34" charset="0"/>
                    <a:cs typeface="Arial" panose="020B0604020202020204" pitchFamily="34" charset="0"/>
                  </a:rPr>
                  <a:t>6</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ＫＨネオケム株式会社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コスモ石油株式会社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東邦ガス株式会社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東レ株式会社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中部電力株式会社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日本ルーブリゾール株式会社</a:t>
                </a:r>
              </a:p>
            </p:txBody>
          </p:sp>
          <p:sp>
            <p:nvSpPr>
              <p:cNvPr id="30" name="正方形/長方形 29"/>
              <p:cNvSpPr/>
              <p:nvPr/>
            </p:nvSpPr>
            <p:spPr bwMode="gray">
              <a:xfrm>
                <a:off x="1878798" y="2246893"/>
                <a:ext cx="1645978" cy="528900"/>
              </a:xfrm>
              <a:prstGeom prst="rect">
                <a:avLst/>
              </a:prstGeom>
              <a:noFill/>
              <a:ln w="12700" algn="ctr">
                <a:noFill/>
                <a:miter lim="800000"/>
                <a:headEnd/>
                <a:tailEnd/>
              </a:ln>
            </p:spPr>
            <p:txBody>
              <a:bodyPr wrap="square" lIns="66698" tIns="66698" rIns="66698" bIns="66698" rtlCol="0" anchor="ctr"/>
              <a:lstStyle/>
              <a:p>
                <a:pPr>
                  <a:buFont typeface="Wingdings 2" pitchFamily="18" charset="2"/>
                  <a:buNone/>
                </a:pPr>
                <a:r>
                  <a:rPr kumimoji="1" lang="ja-JP" altLang="en-US" sz="1200" b="1" u="sng" dirty="0">
                    <a:latin typeface="Arial" panose="020B0604020202020204" pitchFamily="34" charset="0"/>
                    <a:cs typeface="Arial" panose="020B0604020202020204" pitchFamily="34" charset="0"/>
                  </a:rPr>
                  <a:t>中国地方（</a:t>
                </a:r>
                <a:r>
                  <a:rPr kumimoji="1" lang="en-US" altLang="ja-JP" sz="1200" b="1" u="sng" dirty="0">
                    <a:latin typeface="Arial" panose="020B0604020202020204" pitchFamily="34" charset="0"/>
                    <a:cs typeface="Arial" panose="020B0604020202020204" pitchFamily="34" charset="0"/>
                  </a:rPr>
                  <a:t>3</a:t>
                </a:r>
                <a:r>
                  <a:rPr kumimoji="1" lang="ja-JP" altLang="en-US" sz="1200" b="1" u="sng" dirty="0">
                    <a:latin typeface="Arial" panose="020B0604020202020204" pitchFamily="34" charset="0"/>
                    <a:cs typeface="Arial" panose="020B0604020202020204" pitchFamily="34" charset="0"/>
                  </a:rPr>
                  <a:t>社）</a:t>
                </a:r>
                <a:endParaRPr kumimoji="1" lang="en-US" altLang="ja-JP" sz="1200" b="1" u="sng" dirty="0">
                  <a:latin typeface="Arial" panose="020B0604020202020204" pitchFamily="34" charset="0"/>
                  <a:cs typeface="Arial" panose="020B0604020202020204" pitchFamily="34" charset="0"/>
                </a:endParaRP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三菱ガス化学株式会社</a:t>
                </a:r>
              </a:p>
              <a:p>
                <a:pPr marL="133821" indent="-124263">
                  <a:buFont typeface="Wingdings" panose="05000000000000000000" pitchFamily="2" charset="2"/>
                  <a:buChar char="ü"/>
                </a:pPr>
                <a:r>
                  <a:rPr kumimoji="1" lang="ja-JP" altLang="en-US" sz="1200" dirty="0">
                    <a:latin typeface="Arial" panose="020B0604020202020204" pitchFamily="34" charset="0"/>
                    <a:cs typeface="Arial" panose="020B0604020202020204" pitchFamily="34" charset="0"/>
                  </a:rPr>
                  <a:t>三菱ケミカル株式会社</a:t>
                </a:r>
              </a:p>
              <a:p>
                <a:pPr marL="133821" indent="-124263">
                  <a:buFont typeface="Wingdings" panose="05000000000000000000" pitchFamily="2" charset="2"/>
                  <a:buChar char="ü"/>
                </a:pPr>
                <a:r>
                  <a:rPr kumimoji="1" lang="ja-JP" altLang="en-US" sz="1200" dirty="0" smtClean="0">
                    <a:latin typeface="Arial" panose="020B0604020202020204" pitchFamily="34" charset="0"/>
                    <a:cs typeface="Arial" panose="020B0604020202020204" pitchFamily="34" charset="0"/>
                  </a:rPr>
                  <a:t>ヤスハラケミカル株式</a:t>
                </a:r>
                <a:r>
                  <a:rPr kumimoji="1" lang="ja-JP" altLang="en-US" sz="1200" dirty="0">
                    <a:latin typeface="Arial" panose="020B0604020202020204" pitchFamily="34" charset="0"/>
                    <a:cs typeface="Arial" panose="020B0604020202020204" pitchFamily="34" charset="0"/>
                  </a:rPr>
                  <a:t>会社</a:t>
                </a:r>
              </a:p>
            </p:txBody>
          </p:sp>
          <p:sp>
            <p:nvSpPr>
              <p:cNvPr id="31" name="楕円 30"/>
              <p:cNvSpPr/>
              <p:nvPr/>
            </p:nvSpPr>
            <p:spPr bwMode="gray">
              <a:xfrm rot="20490898">
                <a:off x="2435495" y="2974266"/>
                <a:ext cx="501540" cy="99303"/>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32" name="直線コネクタ 31"/>
              <p:cNvCxnSpPr>
                <a:endCxn id="31" idx="0"/>
              </p:cNvCxnSpPr>
              <p:nvPr/>
            </p:nvCxnSpPr>
            <p:spPr>
              <a:xfrm>
                <a:off x="2505772" y="2777950"/>
                <a:ext cx="164751" cy="198878"/>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sp>
            <p:nvSpPr>
              <p:cNvPr id="33" name="楕円 32"/>
              <p:cNvSpPr/>
              <p:nvPr/>
            </p:nvSpPr>
            <p:spPr bwMode="gray">
              <a:xfrm rot="20479363">
                <a:off x="3135938" y="2916058"/>
                <a:ext cx="269739" cy="184520"/>
              </a:xfrm>
              <a:prstGeom prst="ellipse">
                <a:avLst/>
              </a:prstGeom>
              <a:noFill/>
              <a:ln w="12700" algn="ctr">
                <a:solidFill>
                  <a:srgbClr val="00B0F0"/>
                </a:solidFill>
                <a:prstDash val="sysDash"/>
                <a:miter lim="800000"/>
                <a:headEnd/>
                <a:tailEnd/>
              </a:ln>
            </p:spPr>
            <p:txBody>
              <a:bodyPr wrap="square" lIns="66698" tIns="66698" rIns="66698" bIns="66698" rtlCol="0" anchor="ctr"/>
              <a:lstStyle/>
              <a:p>
                <a:pPr algn="ctr">
                  <a:buFont typeface="Wingdings 2" pitchFamily="18" charset="2"/>
                  <a:buNone/>
                </a:pPr>
                <a:endParaRPr kumimoji="1" lang="ja-JP" altLang="en-US" sz="1200" dirty="0"/>
              </a:p>
            </p:txBody>
          </p:sp>
          <p:cxnSp>
            <p:nvCxnSpPr>
              <p:cNvPr id="34" name="直線コネクタ 33"/>
              <p:cNvCxnSpPr>
                <a:stCxn id="29" idx="2"/>
                <a:endCxn id="33" idx="0"/>
              </p:cNvCxnSpPr>
              <p:nvPr/>
            </p:nvCxnSpPr>
            <p:spPr>
              <a:xfrm>
                <a:off x="2967474" y="2159976"/>
                <a:ext cx="273789" cy="760941"/>
              </a:xfrm>
              <a:prstGeom prst="line">
                <a:avLst/>
              </a:prstGeom>
              <a:ln w="6350" cap="sq">
                <a:solidFill>
                  <a:srgbClr val="00B0F0"/>
                </a:solidFill>
                <a:miter lim="800000"/>
                <a:headEnd type="diamond"/>
                <a:tailEnd type="diamond"/>
              </a:ln>
            </p:spPr>
            <p:style>
              <a:lnRef idx="1">
                <a:schemeClr val="accent1"/>
              </a:lnRef>
              <a:fillRef idx="0">
                <a:schemeClr val="accent1"/>
              </a:fillRef>
              <a:effectRef idx="0">
                <a:schemeClr val="accent1"/>
              </a:effectRef>
              <a:fontRef idx="minor">
                <a:schemeClr val="tx1"/>
              </a:fontRef>
            </p:style>
          </p:cxnSp>
        </p:grpSp>
      </p:grpSp>
      <p:graphicFrame>
        <p:nvGraphicFramePr>
          <p:cNvPr id="124" name="オブジェクト 123"/>
          <p:cNvGraphicFramePr>
            <a:graphicFrameLocks/>
          </p:cNvGraphicFramePr>
          <p:nvPr>
            <p:custDataLst>
              <p:tags r:id="rId4"/>
            </p:custDataLst>
            <p:extLst>
              <p:ext uri="{D42A27DB-BD31-4B8C-83A1-F6EECF244321}">
                <p14:modId xmlns:p14="http://schemas.microsoft.com/office/powerpoint/2010/main" val="1812861424"/>
              </p:ext>
            </p:extLst>
          </p:nvPr>
        </p:nvGraphicFramePr>
        <p:xfrm>
          <a:off x="419100" y="2387600"/>
          <a:ext cx="4127461" cy="4121385"/>
        </p:xfrm>
        <a:graphic>
          <a:graphicData uri="http://schemas.openxmlformats.org/presentationml/2006/ole">
            <mc:AlternateContent xmlns:mc="http://schemas.openxmlformats.org/markup-compatibility/2006">
              <mc:Choice xmlns:v="urn:schemas-microsoft-com:vml" Requires="v">
                <p:oleObj spid="_x0000_s3121" name="Chart" r:id="rId15" imgW="4127461" imgH="4121385" progId="MSGraph.Chart.8">
                  <p:embed followColorScheme="full"/>
                </p:oleObj>
              </mc:Choice>
              <mc:Fallback>
                <p:oleObj name="Chart" r:id="rId15" imgW="4127461" imgH="4121385" progId="MSGraph.Chart.8">
                  <p:embed followColorScheme="full"/>
                  <p:pic>
                    <p:nvPicPr>
                      <p:cNvPr id="66" name="オブジェクト 65"/>
                      <p:cNvPicPr/>
                      <p:nvPr/>
                    </p:nvPicPr>
                    <p:blipFill>
                      <a:blip r:embed="rId16"/>
                      <a:stretch>
                        <a:fillRect/>
                      </a:stretch>
                    </p:blipFill>
                    <p:spPr>
                      <a:xfrm>
                        <a:off x="419100" y="2387600"/>
                        <a:ext cx="4127461" cy="4121385"/>
                      </a:xfrm>
                      <a:prstGeom prst="rect">
                        <a:avLst/>
                      </a:prstGeom>
                    </p:spPr>
                  </p:pic>
                </p:oleObj>
              </mc:Fallback>
            </mc:AlternateContent>
          </a:graphicData>
        </a:graphic>
      </p:graphicFrame>
      <p:sp>
        <p:nvSpPr>
          <p:cNvPr id="125" name="テキスト プレースホルダー 2"/>
          <p:cNvSpPr>
            <a:spLocks noGrp="1"/>
          </p:cNvSpPr>
          <p:nvPr>
            <p:custDataLst>
              <p:tags r:id="rId5"/>
            </p:custDataLst>
          </p:nvPr>
        </p:nvSpPr>
        <p:spPr bwMode="gray">
          <a:xfrm>
            <a:off x="552450" y="4564063"/>
            <a:ext cx="469900"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1B14D104-D31F-4879-9EA5-67DC7E7E11BF}" type="datetime'''9''.''''''''''''''''''''''''''''''''''''1''''''''%'">
              <a:rPr lang="ja-JP" altLang="en-US" sz="1600">
                <a:solidFill>
                  <a:schemeClr val="bg1"/>
                </a:solidFill>
                <a:sym typeface="+mn-lt"/>
              </a:rPr>
              <a:pPr/>
              <a:t>9.1%</a:t>
            </a:fld>
            <a:endParaRPr kumimoji="0" lang="ja-JP" altLang="en-US" sz="1600" dirty="0" smtClean="0">
              <a:solidFill>
                <a:schemeClr val="bg1"/>
              </a:solidFill>
              <a:sym typeface="+mn-lt"/>
            </a:endParaRPr>
          </a:p>
        </p:txBody>
      </p:sp>
      <p:sp>
        <p:nvSpPr>
          <p:cNvPr id="126" name="テキスト プレースホルダー 2"/>
          <p:cNvSpPr>
            <a:spLocks noGrp="1"/>
          </p:cNvSpPr>
          <p:nvPr>
            <p:custDataLst>
              <p:tags r:id="rId6"/>
            </p:custDataLst>
          </p:nvPr>
        </p:nvSpPr>
        <p:spPr bwMode="gray">
          <a:xfrm>
            <a:off x="703263" y="3613150"/>
            <a:ext cx="469900" cy="244475"/>
          </a:xfrm>
          <a:prstGeom prst="rect">
            <a:avLst/>
          </a:prstGeom>
          <a:noFill/>
          <a:extLst>
            <a:ext uri="{909E8E84-426E-40DD-AFC4-6F175D3DCCD1}">
              <a14:hiddenFill xmlns:a14="http://schemas.microsoft.com/office/drawing/2010/main">
                <a:solidFill>
                  <a:schemeClr val="tx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4D04EDD1-F7EC-4A3A-8375-420CDE3CED8E}" type="datetime'9''.''1%'''''''''''''''">
              <a:rPr lang="ja-JP" altLang="en-US" sz="1600">
                <a:sym typeface="+mn-lt"/>
              </a:rPr>
              <a:pPr/>
              <a:t>9.1%</a:t>
            </a:fld>
            <a:endParaRPr kumimoji="0" lang="ja-JP" altLang="en-US" sz="1600" dirty="0" smtClean="0">
              <a:sym typeface="+mn-lt"/>
            </a:endParaRPr>
          </a:p>
        </p:txBody>
      </p:sp>
      <p:sp>
        <p:nvSpPr>
          <p:cNvPr id="127" name="テキスト プレースホルダー 2"/>
          <p:cNvSpPr>
            <a:spLocks noGrp="1"/>
          </p:cNvSpPr>
          <p:nvPr>
            <p:custDataLst>
              <p:tags r:id="rId7"/>
            </p:custDataLst>
          </p:nvPr>
        </p:nvSpPr>
        <p:spPr bwMode="gray">
          <a:xfrm>
            <a:off x="1490663" y="2763838"/>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95103D68-4229-4B87-920A-01BF99B2E901}" type="datetime'''''1''''''''''''''''''''''''''''''''3''''''''''.''6''%'''''">
              <a:rPr lang="ja-JP" altLang="en-US" sz="1600">
                <a:sym typeface="+mn-lt"/>
              </a:rPr>
              <a:pPr/>
              <a:t>13.6%</a:t>
            </a:fld>
            <a:endParaRPr kumimoji="0" lang="ja-JP" altLang="en-US" sz="1600" dirty="0" smtClean="0">
              <a:sym typeface="+mn-lt"/>
            </a:endParaRPr>
          </a:p>
        </p:txBody>
      </p:sp>
      <p:sp>
        <p:nvSpPr>
          <p:cNvPr id="128" name="テキスト プレースホルダー 2"/>
          <p:cNvSpPr>
            <a:spLocks noGrp="1"/>
          </p:cNvSpPr>
          <p:nvPr>
            <p:custDataLst>
              <p:tags r:id="rId8"/>
            </p:custDataLst>
          </p:nvPr>
        </p:nvSpPr>
        <p:spPr bwMode="gray">
          <a:xfrm>
            <a:off x="1490663" y="5875338"/>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14819C1D-8E41-441D-944B-EB08A0D4A86A}" type="datetime'''''''1''3''''''''''''''''''''''.''''''6''''''''''''''%'''''">
              <a:rPr lang="ja-JP" altLang="en-US" sz="1600">
                <a:solidFill>
                  <a:schemeClr val="bg1"/>
                </a:solidFill>
                <a:sym typeface="+mn-lt"/>
              </a:rPr>
              <a:pPr/>
              <a:t>13.6%</a:t>
            </a:fld>
            <a:endParaRPr kumimoji="0" lang="ja-JP" altLang="en-US" sz="1600" dirty="0" smtClean="0">
              <a:solidFill>
                <a:schemeClr val="bg1"/>
              </a:solidFill>
              <a:sym typeface="+mn-lt"/>
            </a:endParaRPr>
          </a:p>
        </p:txBody>
      </p:sp>
      <p:sp>
        <p:nvSpPr>
          <p:cNvPr id="129" name="テキスト プレースホルダー 2"/>
          <p:cNvSpPr>
            <a:spLocks noGrp="1"/>
          </p:cNvSpPr>
          <p:nvPr>
            <p:custDataLst>
              <p:tags r:id="rId9"/>
            </p:custDataLst>
          </p:nvPr>
        </p:nvSpPr>
        <p:spPr bwMode="gray">
          <a:xfrm>
            <a:off x="2911475" y="2763838"/>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D5BADFCA-42D2-4549-909A-84F25F67242B}" type="datetime'''''''1''3''''''''.''''''''6''''''''''''''''''''''''''''''%'''">
              <a:rPr lang="ja-JP" altLang="en-US" sz="1600">
                <a:solidFill>
                  <a:schemeClr val="bg1"/>
                </a:solidFill>
                <a:sym typeface="+mn-lt"/>
              </a:rPr>
              <a:pPr/>
              <a:t>13.6%</a:t>
            </a:fld>
            <a:endParaRPr kumimoji="0" lang="ja-JP" altLang="en-US" sz="1600" dirty="0" smtClean="0">
              <a:solidFill>
                <a:schemeClr val="bg1"/>
              </a:solidFill>
              <a:sym typeface="+mn-lt"/>
            </a:endParaRPr>
          </a:p>
        </p:txBody>
      </p:sp>
      <p:sp>
        <p:nvSpPr>
          <p:cNvPr id="130" name="テキスト プレースホルダー 2"/>
          <p:cNvSpPr>
            <a:spLocks noGrp="1"/>
          </p:cNvSpPr>
          <p:nvPr>
            <p:custDataLst>
              <p:tags r:id="rId10"/>
            </p:custDataLst>
          </p:nvPr>
        </p:nvSpPr>
        <p:spPr bwMode="gray">
          <a:xfrm>
            <a:off x="3705225" y="5006975"/>
            <a:ext cx="573088" cy="244475"/>
          </a:xfrm>
          <a:prstGeom prst="rect">
            <a:avLst/>
          </a:prstGeom>
          <a:noFill/>
          <a:extLst>
            <a:ext uri="{909E8E84-426E-40DD-AFC4-6F175D3DCCD1}">
              <a14:hiddenFill xmlns:a14="http://schemas.microsoft.com/office/drawing/2010/main">
                <a:solidFill>
                  <a:schemeClr val="bg1"/>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CEE4D6D3-8336-4A53-B73F-368EC1970773}" type="datetime'''''3''''''''''6.''''''''''''''''''''''''''''4''''%'">
              <a:rPr lang="ja-JP" altLang="en-US" sz="1600">
                <a:solidFill>
                  <a:schemeClr val="bg1"/>
                </a:solidFill>
                <a:sym typeface="+mn-lt"/>
              </a:rPr>
              <a:pPr/>
              <a:t>36.4%</a:t>
            </a:fld>
            <a:endParaRPr kumimoji="0" lang="ja-JP" altLang="en-US" sz="1600" dirty="0" smtClean="0">
              <a:solidFill>
                <a:schemeClr val="bg1"/>
              </a:solidFill>
              <a:sym typeface="+mn-lt"/>
            </a:endParaRPr>
          </a:p>
        </p:txBody>
      </p:sp>
      <p:sp>
        <p:nvSpPr>
          <p:cNvPr id="131" name="テキスト プレースホルダー 2"/>
          <p:cNvSpPr>
            <a:spLocks noGrp="1"/>
          </p:cNvSpPr>
          <p:nvPr>
            <p:custDataLst>
              <p:tags r:id="rId11"/>
            </p:custDataLst>
          </p:nvPr>
        </p:nvSpPr>
        <p:spPr bwMode="gray">
          <a:xfrm>
            <a:off x="820738" y="5238750"/>
            <a:ext cx="469900" cy="244475"/>
          </a:xfrm>
          <a:prstGeom prst="rect">
            <a:avLst/>
          </a:prstGeom>
          <a:noFill/>
          <a:extLst>
            <a:ext uri="{909E8E84-426E-40DD-AFC4-6F175D3DCCD1}">
              <a14:hiddenFill xmlns:a14="http://schemas.microsoft.com/office/drawing/2010/main">
                <a:solidFill>
                  <a:srgbClr val="A0DCFF"/>
                </a:solidFill>
              </a14:hiddenFill>
            </a:ext>
          </a:extLst>
        </p:spPr>
        <p:txBody>
          <a:bodyPr vert="horz" wrap="none" lIns="33338" tIns="0" rIns="33338" bIns="0" numCol="1" spcCol="0" rtlCol="0" anchor="ctr" anchorCtr="0">
            <a:noAutofit/>
          </a:bodyPr>
          <a:lstStyle>
            <a:lvl1pPr marL="0" marR="0" indent="0" algn="l" defTabSz="960055" rtl="0" eaLnBrk="1" fontAlgn="auto" latinLnBrk="0" hangingPunct="1">
              <a:lnSpc>
                <a:spcPct val="106000"/>
              </a:lnSpc>
              <a:spcBef>
                <a:spcPts val="1023"/>
              </a:spcBef>
              <a:spcAft>
                <a:spcPts val="0"/>
              </a:spcAft>
              <a:buClrTx/>
              <a:buSzPct val="100000"/>
              <a:buFont typeface="Arial" panose="020B0604020202020204" pitchFamily="34" charset="0"/>
              <a:buNone/>
              <a:tabLst/>
              <a:defRPr kumimoji="1" sz="1163" b="0" kern="1200">
                <a:solidFill>
                  <a:schemeClr val="tx1"/>
                </a:solidFill>
                <a:latin typeface="+mn-lt"/>
                <a:ea typeface="+mn-ea"/>
                <a:cs typeface="+mn-cs"/>
              </a:defRPr>
            </a:lvl1pPr>
            <a:lvl2pPr marL="167478" marR="0" indent="-167478" algn="l" defTabSz="960055" rtl="0" eaLnBrk="1" fontAlgn="auto" latinLnBrk="0" hangingPunct="1">
              <a:lnSpc>
                <a:spcPct val="106000"/>
              </a:lnSpc>
              <a:spcBef>
                <a:spcPts val="1023"/>
              </a:spcBef>
              <a:spcAft>
                <a:spcPts val="0"/>
              </a:spcAft>
              <a:buClrTx/>
              <a:buSzPct val="100000"/>
              <a:buFont typeface="Wingdings" panose="05000000000000000000" pitchFamily="2" charset="2"/>
              <a:buChar char="n"/>
              <a:tabLst/>
              <a:defRPr kumimoji="1" lang="en-US" sz="1163" b="0" kern="1200" dirty="0" smtClean="0">
                <a:solidFill>
                  <a:schemeClr val="tx1"/>
                </a:solidFill>
                <a:latin typeface="+mn-lt"/>
                <a:ea typeface="+mn-ea"/>
                <a:cs typeface="+mn-cs"/>
              </a:defRPr>
            </a:lvl2pPr>
            <a:lvl3pPr marL="334956" marR="0" indent="-167478" algn="l" defTabSz="960055" rtl="0" eaLnBrk="1" fontAlgn="auto" latinLnBrk="0" hangingPunct="1">
              <a:lnSpc>
                <a:spcPct val="106000"/>
              </a:lnSpc>
              <a:spcBef>
                <a:spcPts val="465"/>
              </a:spcBef>
              <a:spcAft>
                <a:spcPts val="0"/>
              </a:spcAft>
              <a:buClrTx/>
              <a:buSzPct val="100000"/>
              <a:buFont typeface="Wingdings" panose="05000000000000000000" pitchFamily="2" charset="2"/>
              <a:buChar char="Ø"/>
              <a:tabLst/>
              <a:defRPr kumimoji="1" lang="en-US" sz="1163" b="0" kern="1200" dirty="0" smtClean="0">
                <a:solidFill>
                  <a:schemeClr val="tx1"/>
                </a:solidFill>
                <a:latin typeface="+mn-lt"/>
                <a:ea typeface="+mn-ea"/>
                <a:cs typeface="+mn-cs"/>
              </a:defRPr>
            </a:lvl3pPr>
            <a:lvl4pPr marL="502433" marR="0" indent="-167478" algn="l" defTabSz="960055" rtl="0" eaLnBrk="1" fontAlgn="auto" latinLnBrk="0" hangingPunct="1">
              <a:lnSpc>
                <a:spcPct val="106000"/>
              </a:lnSpc>
              <a:spcBef>
                <a:spcPts val="233"/>
              </a:spcBef>
              <a:spcAft>
                <a:spcPts val="0"/>
              </a:spcAft>
              <a:buClrTx/>
              <a:buSzPct val="100000"/>
              <a:buFont typeface="Arial" panose="020B0604020202020204" pitchFamily="34" charset="0"/>
              <a:buChar char="•"/>
              <a:tabLst/>
              <a:defRPr kumimoji="1" lang="en-US" sz="1163" b="0" kern="1200" baseline="0" dirty="0" smtClean="0">
                <a:solidFill>
                  <a:schemeClr val="tx1"/>
                </a:solidFill>
                <a:latin typeface="+mn-lt"/>
                <a:ea typeface="+mn-ea"/>
                <a:cs typeface="+mn-cs"/>
              </a:defRPr>
            </a:lvl4pPr>
            <a:lvl5pPr marL="559402" indent="-185207" algn="l" defTabSz="838381" rtl="0" eaLnBrk="1" latinLnBrk="0" hangingPunct="1">
              <a:spcBef>
                <a:spcPts val="0"/>
              </a:spcBef>
              <a:spcAft>
                <a:spcPts val="1050"/>
              </a:spcAft>
              <a:buClrTx/>
              <a:buSzPct val="100000"/>
              <a:buFont typeface="Verdana" panose="020B0604030504040204" pitchFamily="34" charset="0"/>
              <a:buChar char="−"/>
              <a:tabLst/>
              <a:defRPr kumimoji="1" lang="en-US" sz="1155" kern="1200" baseline="0" dirty="0" smtClean="0">
                <a:solidFill>
                  <a:schemeClr val="tx1"/>
                </a:solidFill>
                <a:latin typeface="+mn-lt"/>
                <a:ea typeface="+mn-ea"/>
                <a:cs typeface="+mn-cs"/>
              </a:defRPr>
            </a:lvl5pPr>
            <a:lvl6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6pPr>
            <a:lvl7pPr marL="559402" indent="-185207" algn="l" defTabSz="960055" rtl="0" eaLnBrk="1" latinLnBrk="0" hangingPunct="1">
              <a:spcBef>
                <a:spcPts val="0"/>
              </a:spcBef>
              <a:spcAft>
                <a:spcPts val="1050"/>
              </a:spcAft>
              <a:buFont typeface="Verdana" panose="020B0604030504040204" pitchFamily="34" charset="0"/>
              <a:buChar char="−"/>
              <a:defRPr kumimoji="1" sz="1260" kern="1200">
                <a:solidFill>
                  <a:schemeClr val="tx1"/>
                </a:solidFill>
                <a:latin typeface="+mn-lt"/>
                <a:ea typeface="+mn-ea"/>
                <a:cs typeface="+mn-cs"/>
              </a:defRPr>
            </a:lvl7pPr>
            <a:lvl8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8pPr>
            <a:lvl9pPr marL="559402" indent="-185207" algn="l" defTabSz="960055" rtl="0" eaLnBrk="1" latinLnBrk="0" hangingPunct="1">
              <a:spcBef>
                <a:spcPts val="0"/>
              </a:spcBef>
              <a:spcAft>
                <a:spcPts val="1050"/>
              </a:spcAft>
              <a:buFont typeface="Verdana" panose="020B0604030504040204" pitchFamily="34" charset="0"/>
              <a:buChar char="−"/>
              <a:defRPr kumimoji="1" sz="1260" kern="1200" baseline="0">
                <a:solidFill>
                  <a:schemeClr val="tx1"/>
                </a:solidFill>
                <a:latin typeface="+mn-lt"/>
                <a:ea typeface="+mn-ea"/>
                <a:cs typeface="+mn-cs"/>
              </a:defRPr>
            </a:lvl9pPr>
          </a:lstStyle>
          <a:p>
            <a:pPr algn="ctr">
              <a:lnSpc>
                <a:spcPct val="100000"/>
              </a:lnSpc>
              <a:spcBef>
                <a:spcPct val="0"/>
              </a:spcBef>
              <a:spcAft>
                <a:spcPct val="0"/>
              </a:spcAft>
            </a:pPr>
            <a:fld id="{BA0C5353-9C18-4F80-92BF-F1174705CE12}" type="datetime'''''''4''''''''''''''''.''5''''%'''''''''''''''''''''''">
              <a:rPr lang="ja-JP" altLang="en-US" sz="1600">
                <a:sym typeface="+mn-lt"/>
              </a:rPr>
              <a:pPr/>
              <a:t>4.5%</a:t>
            </a:fld>
            <a:endParaRPr kumimoji="0" lang="ja-JP" altLang="en-US" sz="1600" dirty="0" smtClean="0">
              <a:sym typeface="+mn-lt"/>
            </a:endParaRPr>
          </a:p>
        </p:txBody>
      </p:sp>
      <p:sp>
        <p:nvSpPr>
          <p:cNvPr id="132" name="楕円 131"/>
          <p:cNvSpPr/>
          <p:nvPr/>
        </p:nvSpPr>
        <p:spPr bwMode="gray">
          <a:xfrm>
            <a:off x="1811338" y="3775075"/>
            <a:ext cx="1352367" cy="1352367"/>
          </a:xfrm>
          <a:prstGeom prst="ellipse">
            <a:avLst/>
          </a:prstGeom>
          <a:solidFill>
            <a:schemeClr val="bg1"/>
          </a:solidFill>
          <a:ln w="12700" algn="ctr">
            <a:solidFill>
              <a:srgbClr val="BBBCBC"/>
            </a:solidFill>
            <a:miter lim="800000"/>
            <a:headEnd/>
            <a:tailEnd/>
          </a:ln>
        </p:spPr>
        <p:txBody>
          <a:bodyPr wrap="square" lIns="36000" tIns="36000" rIns="36000" bIns="36000" rtlCol="0" anchor="ctr"/>
          <a:lstStyle/>
          <a:p>
            <a:pPr algn="ctr">
              <a:buFont typeface="Wingdings 2" pitchFamily="18" charset="2"/>
              <a:buNone/>
            </a:pPr>
            <a:r>
              <a:rPr lang="en-US" altLang="ja-JP" sz="2000" dirty="0">
                <a:latin typeface="+mj-ea"/>
                <a:ea typeface="+mj-ea"/>
              </a:rPr>
              <a:t>7</a:t>
            </a:r>
            <a:r>
              <a:rPr lang="ja-JP" altLang="en-US" sz="2000" dirty="0">
                <a:latin typeface="+mj-ea"/>
                <a:ea typeface="+mj-ea"/>
              </a:rPr>
              <a:t>業種</a:t>
            </a:r>
            <a:endParaRPr lang="en-US" altLang="ja-JP" sz="2000" dirty="0">
              <a:latin typeface="+mj-ea"/>
              <a:ea typeface="+mj-ea"/>
            </a:endParaRPr>
          </a:p>
          <a:p>
            <a:pPr algn="ctr">
              <a:buFont typeface="Wingdings 2" pitchFamily="18" charset="2"/>
              <a:buNone/>
            </a:pPr>
            <a:r>
              <a:rPr lang="ja-JP" altLang="en-US" sz="2000" dirty="0">
                <a:latin typeface="+mj-ea"/>
                <a:ea typeface="+mj-ea"/>
              </a:rPr>
              <a:t>全</a:t>
            </a:r>
            <a:r>
              <a:rPr lang="en-US" altLang="ja-JP" sz="2000" dirty="0">
                <a:latin typeface="+mj-ea"/>
                <a:ea typeface="+mj-ea"/>
              </a:rPr>
              <a:t>22</a:t>
            </a:r>
            <a:r>
              <a:rPr lang="ja-JP" altLang="en-US" sz="2000" dirty="0">
                <a:latin typeface="+mj-ea"/>
                <a:ea typeface="+mj-ea"/>
              </a:rPr>
              <a:t>社</a:t>
            </a:r>
          </a:p>
        </p:txBody>
      </p:sp>
      <p:sp>
        <p:nvSpPr>
          <p:cNvPr id="134" name="テキスト ボックス 133"/>
          <p:cNvSpPr txBox="1"/>
          <p:nvPr/>
        </p:nvSpPr>
        <p:spPr>
          <a:xfrm>
            <a:off x="3006163" y="4461627"/>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石油化学</a:t>
            </a:r>
            <a:endParaRPr kumimoji="1" lang="en-US" altLang="ja-JP" sz="1400" dirty="0" smtClean="0">
              <a:solidFill>
                <a:schemeClr val="bg1"/>
              </a:solidFill>
            </a:endParaRPr>
          </a:p>
          <a:p>
            <a:pPr algn="ctr">
              <a:spcBef>
                <a:spcPts val="0"/>
              </a:spcBef>
              <a:buSzPct val="100000"/>
            </a:pPr>
            <a:r>
              <a:rPr kumimoji="1" lang="en-US" altLang="ja-JP" sz="1400" dirty="0" smtClean="0">
                <a:solidFill>
                  <a:schemeClr val="bg1"/>
                </a:solidFill>
              </a:rPr>
              <a:t>8</a:t>
            </a:r>
            <a:r>
              <a:rPr kumimoji="1" lang="ja-JP" altLang="en-US" sz="1400" dirty="0" smtClean="0">
                <a:solidFill>
                  <a:schemeClr val="bg1"/>
                </a:solidFill>
              </a:rPr>
              <a:t>社</a:t>
            </a:r>
          </a:p>
        </p:txBody>
      </p:sp>
      <p:sp>
        <p:nvSpPr>
          <p:cNvPr id="135" name="テキスト ボックス 134"/>
          <p:cNvSpPr txBox="1"/>
          <p:nvPr/>
        </p:nvSpPr>
        <p:spPr>
          <a:xfrm>
            <a:off x="1091387" y="5321426"/>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一般化学</a:t>
            </a:r>
            <a:endParaRPr kumimoji="1" lang="en-US" altLang="ja-JP" sz="1400" dirty="0">
              <a:solidFill>
                <a:schemeClr val="bg1"/>
              </a:solidFill>
            </a:endParaRPr>
          </a:p>
          <a:p>
            <a:pPr algn="ctr">
              <a:spcBef>
                <a:spcPts val="0"/>
              </a:spcBef>
              <a:buSzPct val="100000"/>
            </a:pPr>
            <a:r>
              <a:rPr kumimoji="1" lang="en-US" altLang="ja-JP" sz="1400" dirty="0" smtClean="0">
                <a:solidFill>
                  <a:schemeClr val="bg1"/>
                </a:solidFill>
              </a:rPr>
              <a:t>3</a:t>
            </a:r>
            <a:r>
              <a:rPr kumimoji="1" lang="ja-JP" altLang="en-US" sz="1400" dirty="0" smtClean="0">
                <a:solidFill>
                  <a:schemeClr val="bg1"/>
                </a:solidFill>
              </a:rPr>
              <a:t>社</a:t>
            </a:r>
          </a:p>
        </p:txBody>
      </p:sp>
      <p:sp>
        <p:nvSpPr>
          <p:cNvPr id="136" name="テキスト ボックス 135"/>
          <p:cNvSpPr txBox="1"/>
          <p:nvPr/>
        </p:nvSpPr>
        <p:spPr>
          <a:xfrm>
            <a:off x="600818" y="4888362"/>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t>食品</a:t>
            </a:r>
            <a:endParaRPr kumimoji="1" lang="en-US" altLang="ja-JP" sz="1400" dirty="0" smtClean="0"/>
          </a:p>
          <a:p>
            <a:pPr algn="ctr">
              <a:spcBef>
                <a:spcPts val="0"/>
              </a:spcBef>
              <a:buSzPct val="100000"/>
            </a:pPr>
            <a:r>
              <a:rPr kumimoji="1" lang="en-US" altLang="ja-JP" sz="1400" dirty="0" smtClean="0"/>
              <a:t>1</a:t>
            </a:r>
            <a:r>
              <a:rPr kumimoji="1" lang="ja-JP" altLang="en-US" sz="1400" dirty="0" smtClean="0"/>
              <a:t>社</a:t>
            </a:r>
          </a:p>
        </p:txBody>
      </p:sp>
      <p:sp>
        <p:nvSpPr>
          <p:cNvPr id="137" name="テキスト ボックス 136"/>
          <p:cNvSpPr txBox="1"/>
          <p:nvPr/>
        </p:nvSpPr>
        <p:spPr>
          <a:xfrm>
            <a:off x="600818" y="4354703"/>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ガス</a:t>
            </a:r>
            <a:endParaRPr kumimoji="1" lang="en-US" altLang="ja-JP" sz="1400" dirty="0">
              <a:solidFill>
                <a:schemeClr val="bg1"/>
              </a:solidFill>
            </a:endParaRPr>
          </a:p>
          <a:p>
            <a:pPr algn="ctr">
              <a:spcBef>
                <a:spcPts val="0"/>
              </a:spcBef>
              <a:buSzPct val="100000"/>
            </a:pPr>
            <a:r>
              <a:rPr kumimoji="1" lang="en-US" altLang="ja-JP" sz="1400" dirty="0" smtClean="0">
                <a:solidFill>
                  <a:schemeClr val="bg1"/>
                </a:solidFill>
              </a:rPr>
              <a:t>2</a:t>
            </a:r>
            <a:r>
              <a:rPr kumimoji="1" lang="ja-JP" altLang="en-US" sz="1400" dirty="0" smtClean="0">
                <a:solidFill>
                  <a:schemeClr val="bg1"/>
                </a:solidFill>
              </a:rPr>
              <a:t>社</a:t>
            </a:r>
          </a:p>
        </p:txBody>
      </p:sp>
      <p:sp>
        <p:nvSpPr>
          <p:cNvPr id="138" name="テキスト ボックス 137"/>
          <p:cNvSpPr txBox="1"/>
          <p:nvPr/>
        </p:nvSpPr>
        <p:spPr>
          <a:xfrm>
            <a:off x="600818" y="3760295"/>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t>発電</a:t>
            </a:r>
            <a:endParaRPr kumimoji="1" lang="en-US" altLang="ja-JP" sz="1400" dirty="0"/>
          </a:p>
          <a:p>
            <a:pPr algn="ctr">
              <a:spcBef>
                <a:spcPts val="0"/>
              </a:spcBef>
              <a:buSzPct val="100000"/>
            </a:pPr>
            <a:r>
              <a:rPr kumimoji="1" lang="en-US" altLang="ja-JP" sz="1400" dirty="0" smtClean="0"/>
              <a:t>2</a:t>
            </a:r>
            <a:r>
              <a:rPr kumimoji="1" lang="ja-JP" altLang="en-US" sz="1400" dirty="0" smtClean="0"/>
              <a:t>社</a:t>
            </a:r>
          </a:p>
        </p:txBody>
      </p:sp>
      <p:sp>
        <p:nvSpPr>
          <p:cNvPr id="139" name="テキスト ボックス 138"/>
          <p:cNvSpPr txBox="1"/>
          <p:nvPr/>
        </p:nvSpPr>
        <p:spPr>
          <a:xfrm>
            <a:off x="1142560" y="3158842"/>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t>倉庫</a:t>
            </a:r>
            <a:endParaRPr kumimoji="1" lang="en-US" altLang="ja-JP" sz="1400" dirty="0"/>
          </a:p>
          <a:p>
            <a:pPr algn="ctr">
              <a:spcBef>
                <a:spcPts val="0"/>
              </a:spcBef>
              <a:buSzPct val="100000"/>
            </a:pPr>
            <a:r>
              <a:rPr kumimoji="1" lang="en-US" altLang="ja-JP" sz="1400" dirty="0" smtClean="0"/>
              <a:t>3</a:t>
            </a:r>
            <a:r>
              <a:rPr kumimoji="1" lang="ja-JP" altLang="en-US" sz="1400" dirty="0" smtClean="0"/>
              <a:t>社</a:t>
            </a:r>
          </a:p>
        </p:txBody>
      </p:sp>
      <p:sp>
        <p:nvSpPr>
          <p:cNvPr id="140" name="テキスト ボックス 139"/>
          <p:cNvSpPr txBox="1"/>
          <p:nvPr/>
        </p:nvSpPr>
        <p:spPr>
          <a:xfrm>
            <a:off x="2162220" y="3158842"/>
            <a:ext cx="1687886" cy="503590"/>
          </a:xfrm>
          <a:prstGeom prst="rect">
            <a:avLst/>
          </a:prstGeom>
          <a:noFill/>
        </p:spPr>
        <p:txBody>
          <a:bodyPr wrap="square" lIns="36000" tIns="36000" rIns="36000" bIns="36000" rtlCol="0" anchor="ctr" anchorCtr="0">
            <a:spAutoFit/>
          </a:bodyPr>
          <a:lstStyle/>
          <a:p>
            <a:pPr algn="ctr">
              <a:spcBef>
                <a:spcPts val="0"/>
              </a:spcBef>
              <a:buSzPct val="100000"/>
            </a:pPr>
            <a:r>
              <a:rPr kumimoji="1" lang="ja-JP" altLang="en-US" sz="1400" dirty="0" smtClean="0">
                <a:solidFill>
                  <a:schemeClr val="bg1"/>
                </a:solidFill>
              </a:rPr>
              <a:t>石油精製</a:t>
            </a:r>
            <a:endParaRPr kumimoji="1" lang="en-US" altLang="ja-JP" sz="1400" dirty="0">
              <a:solidFill>
                <a:schemeClr val="bg1"/>
              </a:solidFill>
            </a:endParaRPr>
          </a:p>
          <a:p>
            <a:pPr algn="ctr">
              <a:spcBef>
                <a:spcPts val="0"/>
              </a:spcBef>
              <a:buSzPct val="100000"/>
            </a:pPr>
            <a:r>
              <a:rPr kumimoji="1" lang="en-US" altLang="ja-JP" sz="1400" dirty="0" smtClean="0">
                <a:solidFill>
                  <a:schemeClr val="bg1"/>
                </a:solidFill>
              </a:rPr>
              <a:t>3</a:t>
            </a:r>
            <a:r>
              <a:rPr kumimoji="1" lang="ja-JP" altLang="en-US" sz="1400" dirty="0" smtClean="0">
                <a:solidFill>
                  <a:schemeClr val="bg1"/>
                </a:solidFill>
              </a:rPr>
              <a:t>社</a:t>
            </a:r>
          </a:p>
        </p:txBody>
      </p:sp>
      <p:grpSp>
        <p:nvGrpSpPr>
          <p:cNvPr id="180" name="グループ化 179"/>
          <p:cNvGrpSpPr/>
          <p:nvPr/>
        </p:nvGrpSpPr>
        <p:grpSpPr>
          <a:xfrm>
            <a:off x="353106" y="1925113"/>
            <a:ext cx="4291200" cy="225950"/>
            <a:chOff x="4747262" y="266867"/>
            <a:chExt cx="1472001" cy="115828"/>
          </a:xfrm>
        </p:grpSpPr>
        <p:cxnSp>
          <p:nvCxnSpPr>
            <p:cNvPr id="181" name="直線コネクタ 180"/>
            <p:cNvCxnSpPr/>
            <p:nvPr/>
          </p:nvCxnSpPr>
          <p:spPr>
            <a:xfrm>
              <a:off x="4747262" y="324781"/>
              <a:ext cx="1472001" cy="0"/>
            </a:xfrm>
            <a:prstGeom prst="line">
              <a:avLst/>
            </a:prstGeom>
            <a:noFill/>
            <a:ln w="31750" cap="flat" cmpd="sng" algn="ctr">
              <a:solidFill>
                <a:srgbClr val="53565A"/>
              </a:solidFill>
              <a:prstDash val="solid"/>
            </a:ln>
            <a:effectLst/>
          </p:spPr>
        </p:cxnSp>
        <p:sp>
          <p:nvSpPr>
            <p:cNvPr id="182" name="正方形/長方形 181"/>
            <p:cNvSpPr/>
            <p:nvPr/>
          </p:nvSpPr>
          <p:spPr bwMode="gray">
            <a:xfrm>
              <a:off x="5322945" y="266867"/>
              <a:ext cx="320625"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b="1" kern="0" noProof="0" dirty="0">
                  <a:solidFill>
                    <a:prstClr val="black"/>
                  </a:solidFill>
                  <a:latin typeface="Arial" charset="0"/>
                  <a:cs typeface="Arial" charset="0"/>
                </a:rPr>
                <a:t>業種</a:t>
              </a:r>
              <a:endParaRPr kumimoji="0" lang="ja-JP" altLang="en-US" b="1" i="0" u="none" strike="noStrike" kern="0" cap="none" spc="0" normalizeH="0" baseline="0" noProof="0" dirty="0" smtClean="0">
                <a:ln>
                  <a:noFill/>
                </a:ln>
                <a:solidFill>
                  <a:prstClr val="black"/>
                </a:solidFill>
                <a:effectLst/>
                <a:uLnTx/>
                <a:uFillTx/>
                <a:latin typeface="Arial" charset="0"/>
                <a:cs typeface="Arial" charset="0"/>
              </a:endParaRPr>
            </a:p>
          </p:txBody>
        </p:sp>
      </p:grpSp>
      <p:grpSp>
        <p:nvGrpSpPr>
          <p:cNvPr id="183" name="グループ化 182"/>
          <p:cNvGrpSpPr/>
          <p:nvPr/>
        </p:nvGrpSpPr>
        <p:grpSpPr>
          <a:xfrm>
            <a:off x="5159153" y="1925113"/>
            <a:ext cx="4291200" cy="225950"/>
            <a:chOff x="4747262" y="266867"/>
            <a:chExt cx="1472001" cy="115828"/>
          </a:xfrm>
        </p:grpSpPr>
        <p:cxnSp>
          <p:nvCxnSpPr>
            <p:cNvPr id="184" name="直線コネクタ 183"/>
            <p:cNvCxnSpPr/>
            <p:nvPr/>
          </p:nvCxnSpPr>
          <p:spPr>
            <a:xfrm>
              <a:off x="4747262" y="324781"/>
              <a:ext cx="1472001" cy="0"/>
            </a:xfrm>
            <a:prstGeom prst="line">
              <a:avLst/>
            </a:prstGeom>
            <a:noFill/>
            <a:ln w="31750" cap="flat" cmpd="sng" algn="ctr">
              <a:solidFill>
                <a:srgbClr val="53565A"/>
              </a:solidFill>
              <a:prstDash val="solid"/>
            </a:ln>
            <a:effectLst/>
          </p:spPr>
        </p:cxnSp>
        <p:sp>
          <p:nvSpPr>
            <p:cNvPr id="185" name="正方形/長方形 184"/>
            <p:cNvSpPr/>
            <p:nvPr/>
          </p:nvSpPr>
          <p:spPr bwMode="gray">
            <a:xfrm>
              <a:off x="5170856" y="266867"/>
              <a:ext cx="62480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b="1" kern="0" dirty="0" smtClean="0">
                  <a:solidFill>
                    <a:prstClr val="black"/>
                  </a:solidFill>
                  <a:latin typeface="Arial" charset="0"/>
                  <a:cs typeface="Arial" charset="0"/>
                </a:rPr>
                <a:t>事業所所在地域</a:t>
              </a:r>
              <a:endParaRPr kumimoji="0" lang="ja-JP" altLang="en-US" b="1" i="0" u="none" strike="noStrike" kern="0" cap="none" spc="0" normalizeH="0" baseline="0" noProof="0" dirty="0" smtClean="0">
                <a:ln>
                  <a:noFill/>
                </a:ln>
                <a:solidFill>
                  <a:prstClr val="black"/>
                </a:solidFill>
                <a:effectLst/>
                <a:uLnTx/>
                <a:uFillTx/>
                <a:latin typeface="Arial" charset="0"/>
                <a:cs typeface="Arial" charset="0"/>
              </a:endParaRPr>
            </a:p>
          </p:txBody>
        </p:sp>
      </p:grpSp>
      <p:sp>
        <p:nvSpPr>
          <p:cNvPr id="108" name="正方形/長方形 107"/>
          <p:cNvSpPr/>
          <p:nvPr/>
        </p:nvSpPr>
        <p:spPr bwMode="gray">
          <a:xfrm>
            <a:off x="279063" y="6402515"/>
            <a:ext cx="5534036" cy="539750"/>
          </a:xfrm>
          <a:prstGeom prst="rect">
            <a:avLst/>
          </a:prstGeom>
          <a:noFill/>
          <a:ln w="12700" algn="ctr">
            <a:noFill/>
            <a:miter lim="800000"/>
            <a:headEnd/>
            <a:tailEnd/>
          </a:ln>
        </p:spPr>
        <p:txBody>
          <a:bodyPr wrap="square" lIns="36000" tIns="36000" rIns="36000" bIns="36000" rtlCol="0" anchor="ctr"/>
          <a:lstStyle/>
          <a:p>
            <a:r>
              <a:rPr kumimoji="1" lang="ja-JP" altLang="en-US" sz="1050" dirty="0" smtClean="0">
                <a:latin typeface="+mj-lt"/>
              </a:rPr>
              <a:t>　</a:t>
            </a:r>
            <a:r>
              <a:rPr kumimoji="1" lang="en-US" altLang="ja-JP" sz="1050" dirty="0" smtClean="0">
                <a:latin typeface="+mj-lt"/>
              </a:rPr>
              <a:t>※</a:t>
            </a:r>
            <a:r>
              <a:rPr kumimoji="1" lang="ja-JP" altLang="en-US" sz="1050" dirty="0" smtClean="0">
                <a:latin typeface="+mj-lt"/>
              </a:rPr>
              <a:t>業種</a:t>
            </a:r>
            <a:r>
              <a:rPr kumimoji="1" lang="ja-JP" altLang="en-US" sz="1050" dirty="0">
                <a:latin typeface="+mj-lt"/>
              </a:rPr>
              <a:t>については、</a:t>
            </a:r>
            <a:r>
              <a:rPr kumimoji="1" lang="zh-TW" altLang="en-US" sz="1050" dirty="0">
                <a:latin typeface="+mj-lt"/>
              </a:rPr>
              <a:t>日本標準産業分類</a:t>
            </a:r>
            <a:r>
              <a:rPr kumimoji="1" lang="ja-JP" altLang="en-US" sz="1050" dirty="0">
                <a:latin typeface="+mj-lt"/>
              </a:rPr>
              <a:t>に基づいて</a:t>
            </a:r>
            <a:r>
              <a:rPr kumimoji="1" lang="ja-JP" altLang="en-US" sz="1050" dirty="0" smtClean="0">
                <a:latin typeface="+mj-lt"/>
              </a:rPr>
              <a:t>分類</a:t>
            </a:r>
            <a:endParaRPr kumimoji="1" lang="en-US" altLang="ja-JP" sz="1050" dirty="0" smtClean="0">
              <a:latin typeface="+mj-lt"/>
            </a:endParaRPr>
          </a:p>
          <a:p>
            <a:r>
              <a:rPr kumimoji="1" lang="ja-JP" altLang="en-US" sz="1050" dirty="0" smtClean="0">
                <a:latin typeface="+mj-lt"/>
              </a:rPr>
              <a:t>　　　　（</a:t>
            </a:r>
            <a:r>
              <a:rPr kumimoji="1" lang="en-US" altLang="ja-JP" sz="1050" dirty="0" smtClean="0">
                <a:latin typeface="+mj-lt"/>
              </a:rPr>
              <a:t>http</a:t>
            </a:r>
            <a:r>
              <a:rPr kumimoji="1" lang="en-US" altLang="ja-JP" sz="1050" dirty="0">
                <a:latin typeface="+mj-lt"/>
              </a:rPr>
              <a:t>://www.soumu.go.jp/toukei_toukatsu/index/seido/sangyo/index.htm</a:t>
            </a:r>
            <a:r>
              <a:rPr kumimoji="1" lang="ja-JP" altLang="en-US" sz="1050" dirty="0" smtClean="0">
                <a:latin typeface="+mj-lt"/>
              </a:rPr>
              <a:t>）</a:t>
            </a:r>
            <a:endParaRPr lang="en-US" altLang="ja-JP" sz="1050" dirty="0">
              <a:latin typeface="+mj-lt"/>
            </a:endParaRPr>
          </a:p>
        </p:txBody>
      </p:sp>
      <p:sp>
        <p:nvSpPr>
          <p:cNvPr id="109" name="テキスト ボックス 108"/>
          <p:cNvSpPr txBox="1"/>
          <p:nvPr/>
        </p:nvSpPr>
        <p:spPr>
          <a:xfrm>
            <a:off x="9128811" y="102498"/>
            <a:ext cx="677153" cy="369968"/>
          </a:xfrm>
          <a:prstGeom prst="rect">
            <a:avLst/>
          </a:prstGeom>
          <a:noFill/>
          <a:ln>
            <a:solidFill>
              <a:srgbClr val="000000"/>
            </a:solidFill>
          </a:ln>
        </p:spPr>
        <p:txBody>
          <a:bodyPr wrap="square" rtlCol="0">
            <a:spAutoFit/>
          </a:bodyPr>
          <a:lstStyle/>
          <a:p>
            <a:r>
              <a:rPr kumimoji="1" lang="ja-JP" altLang="en-US" dirty="0" smtClean="0"/>
              <a:t>別紙</a:t>
            </a:r>
            <a:endParaRPr kumimoji="1" lang="ja-JP" altLang="en-US" dirty="0"/>
          </a:p>
        </p:txBody>
      </p:sp>
    </p:spTree>
    <p:extLst>
      <p:ext uri="{BB962C8B-B14F-4D97-AF65-F5344CB8AC3E}">
        <p14:creationId xmlns:p14="http://schemas.microsoft.com/office/powerpoint/2010/main" val="28610655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j-ea"/>
                <a:ea typeface="+mj-ea"/>
                <a:cs typeface="Meiryo UI" pitchFamily="50" charset="-128"/>
              </a:rPr>
              <a:t>成功要因①</a:t>
            </a:r>
            <a:endParaRPr lang="ja-JP" altLang="en-US" sz="2400" b="1" dirty="0">
              <a:solidFill>
                <a:schemeClr val="tx1"/>
              </a:solidFill>
              <a:latin typeface="+mj-ea"/>
              <a:ea typeface="+mj-ea"/>
              <a:cs typeface="Meiryo UI" panose="020B0604030504040204" pitchFamily="50" charset="-128"/>
            </a:endParaRPr>
          </a:p>
        </p:txBody>
      </p:sp>
      <p:sp>
        <p:nvSpPr>
          <p:cNvPr id="142" name="スライド番号プレースホルダー 2"/>
          <p:cNvSpPr>
            <a:spLocks noGrp="1"/>
          </p:cNvSpPr>
          <p:nvPr>
            <p:ph type="sldNum" sz="quarter" idx="12"/>
          </p:nvPr>
        </p:nvSpPr>
        <p:spPr>
          <a:xfrm>
            <a:off x="7605295" y="6453336"/>
            <a:ext cx="2311400" cy="365125"/>
          </a:xfrm>
        </p:spPr>
        <p:txBody>
          <a:bodyPr/>
          <a:lstStyle/>
          <a:p>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テキスト プレースホルダー 6"/>
          <p:cNvSpPr txBox="1">
            <a:spLocks/>
          </p:cNvSpPr>
          <p:nvPr/>
        </p:nvSpPr>
        <p:spPr>
          <a:xfrm>
            <a:off x="90265" y="606173"/>
            <a:ext cx="9759279" cy="950619"/>
          </a:xfrm>
          <a:prstGeom prst="rect">
            <a:avLst/>
          </a:prstGeom>
          <a:solidFill>
            <a:srgbClr val="0098D0">
              <a:alpha val="40000"/>
            </a:srgbClr>
          </a:solidFill>
        </p:spPr>
        <p:txBody>
          <a:bodyPr anchor="ct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71450" indent="-171450"/>
            <a:r>
              <a:rPr lang="ja-JP" altLang="en-US" sz="2000" dirty="0"/>
              <a:t>経営陣によるコミットメントに加えて、関係部署の連携や他社事例の活用など現場の積極的な取り組みの両方を行うことにより、効果的なリスクアセスメントが実現して</a:t>
            </a:r>
            <a:r>
              <a:rPr lang="ja-JP" altLang="en-US" sz="2000" dirty="0" smtClean="0"/>
              <a:t>いる。</a:t>
            </a:r>
            <a:endParaRPr lang="en-US" altLang="ja-JP" sz="2000" dirty="0"/>
          </a:p>
        </p:txBody>
      </p:sp>
      <p:grpSp>
        <p:nvGrpSpPr>
          <p:cNvPr id="37" name="グループ化 36"/>
          <p:cNvGrpSpPr/>
          <p:nvPr/>
        </p:nvGrpSpPr>
        <p:grpSpPr>
          <a:xfrm>
            <a:off x="242634" y="1643383"/>
            <a:ext cx="1944000" cy="225950"/>
            <a:chOff x="4747262" y="266867"/>
            <a:chExt cx="1472001" cy="115828"/>
          </a:xfrm>
        </p:grpSpPr>
        <p:cxnSp>
          <p:nvCxnSpPr>
            <p:cNvPr id="38" name="直線コネクタ 37"/>
            <p:cNvCxnSpPr/>
            <p:nvPr/>
          </p:nvCxnSpPr>
          <p:spPr>
            <a:xfrm>
              <a:off x="4747262" y="324781"/>
              <a:ext cx="1472001" cy="0"/>
            </a:xfrm>
            <a:prstGeom prst="line">
              <a:avLst/>
            </a:prstGeom>
            <a:noFill/>
            <a:ln w="31750" cap="flat" cmpd="sng" algn="ctr">
              <a:solidFill>
                <a:srgbClr val="53565A"/>
              </a:solidFill>
              <a:prstDash val="solid"/>
            </a:ln>
            <a:effectLst/>
          </p:spPr>
        </p:cxnSp>
        <p:sp>
          <p:nvSpPr>
            <p:cNvPr id="39" name="正方形/長方形 38"/>
            <p:cNvSpPr/>
            <p:nvPr/>
          </p:nvSpPr>
          <p:spPr bwMode="gray">
            <a:xfrm>
              <a:off x="5067449" y="266867"/>
              <a:ext cx="83161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成功要因</a:t>
              </a:r>
            </a:p>
          </p:txBody>
        </p:sp>
      </p:grpSp>
      <p:grpSp>
        <p:nvGrpSpPr>
          <p:cNvPr id="40" name="グループ化 39"/>
          <p:cNvGrpSpPr/>
          <p:nvPr/>
        </p:nvGrpSpPr>
        <p:grpSpPr>
          <a:xfrm>
            <a:off x="2243412" y="1643383"/>
            <a:ext cx="2376000" cy="225950"/>
            <a:chOff x="5912724" y="266867"/>
            <a:chExt cx="1547999" cy="115828"/>
          </a:xfrm>
        </p:grpSpPr>
        <p:cxnSp>
          <p:nvCxnSpPr>
            <p:cNvPr id="41" name="直線コネクタ 40"/>
            <p:cNvCxnSpPr/>
            <p:nvPr/>
          </p:nvCxnSpPr>
          <p:spPr>
            <a:xfrm>
              <a:off x="5912724" y="324781"/>
              <a:ext cx="1547999" cy="0"/>
            </a:xfrm>
            <a:prstGeom prst="line">
              <a:avLst/>
            </a:prstGeom>
            <a:noFill/>
            <a:ln w="31750" cap="flat" cmpd="sng" algn="ctr">
              <a:solidFill>
                <a:srgbClr val="53565A"/>
              </a:solidFill>
              <a:prstDash val="solid"/>
            </a:ln>
            <a:effectLst/>
          </p:spPr>
        </p:cxnSp>
        <p:sp>
          <p:nvSpPr>
            <p:cNvPr id="42" name="正方形/長方形 41"/>
            <p:cNvSpPr/>
            <p:nvPr/>
          </p:nvSpPr>
          <p:spPr bwMode="gray">
            <a:xfrm>
              <a:off x="6388060" y="266867"/>
              <a:ext cx="597331"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概要</a:t>
              </a:r>
            </a:p>
          </p:txBody>
        </p:sp>
      </p:grpSp>
      <p:grpSp>
        <p:nvGrpSpPr>
          <p:cNvPr id="43" name="グループ化 42"/>
          <p:cNvGrpSpPr/>
          <p:nvPr/>
        </p:nvGrpSpPr>
        <p:grpSpPr>
          <a:xfrm>
            <a:off x="4664968" y="1643383"/>
            <a:ext cx="4968000" cy="225950"/>
            <a:chOff x="6295256" y="266867"/>
            <a:chExt cx="2592002" cy="115828"/>
          </a:xfrm>
        </p:grpSpPr>
        <p:cxnSp>
          <p:nvCxnSpPr>
            <p:cNvPr id="44" name="直線コネクタ 43"/>
            <p:cNvCxnSpPr/>
            <p:nvPr/>
          </p:nvCxnSpPr>
          <p:spPr>
            <a:xfrm>
              <a:off x="6295256" y="324781"/>
              <a:ext cx="2592002" cy="0"/>
            </a:xfrm>
            <a:prstGeom prst="line">
              <a:avLst/>
            </a:prstGeom>
            <a:noFill/>
            <a:ln w="31750" cap="flat" cmpd="sng" algn="ctr">
              <a:solidFill>
                <a:srgbClr val="53565A"/>
              </a:solidFill>
              <a:prstDash val="solid"/>
            </a:ln>
            <a:effectLst/>
          </p:spPr>
        </p:cxnSp>
        <p:sp>
          <p:nvSpPr>
            <p:cNvPr id="45" name="正方形/長方形 44"/>
            <p:cNvSpPr/>
            <p:nvPr/>
          </p:nvSpPr>
          <p:spPr bwMode="gray">
            <a:xfrm>
              <a:off x="7334629" y="266867"/>
              <a:ext cx="513252"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sp>
        <p:nvSpPr>
          <p:cNvPr id="47" name="正方形/長方形 46"/>
          <p:cNvSpPr/>
          <p:nvPr/>
        </p:nvSpPr>
        <p:spPr bwMode="gray">
          <a:xfrm>
            <a:off x="2244521" y="1913610"/>
            <a:ext cx="2364737" cy="1580085"/>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社長及び経営陣が継続的にメッセージを発信</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し、</a:t>
            </a:r>
            <a: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b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リスクアセスメントの検討に自ら参加するなど</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、トップ主導による取り組み</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を実施</a:t>
            </a:r>
          </a:p>
        </p:txBody>
      </p:sp>
      <p:sp>
        <p:nvSpPr>
          <p:cNvPr id="48" name="正方形/長方形 281"/>
          <p:cNvSpPr/>
          <p:nvPr/>
        </p:nvSpPr>
        <p:spPr>
          <a:xfrm>
            <a:off x="273803" y="1913610"/>
            <a:ext cx="1900033" cy="1580085"/>
          </a:xfrm>
          <a:prstGeom prst="rect">
            <a:avLst/>
          </a:prstGeom>
          <a:solidFill>
            <a:srgbClr val="012169"/>
          </a:solidFill>
          <a:ln w="9525" cap="flat" cmpd="sng" algn="ctr">
            <a:noFill/>
            <a:prstDash val="solid"/>
          </a:ln>
          <a:effectLst/>
        </p:spPr>
        <p:txBody>
          <a:bodyPr lIns="0" rIns="0" rtlCol="0" anchor="t" anchorCtr="0"/>
          <a:lstStyle/>
          <a:p>
            <a:pPr algn="ctr" fontAlgn="base">
              <a:spcBef>
                <a:spcPct val="0"/>
              </a:spcBef>
              <a:spcAft>
                <a:spcPct val="0"/>
              </a:spcAft>
            </a:pPr>
            <a:endParaRPr kumimoji="0" lang="ja-JP" altLang="en-US" sz="1204" kern="0" dirty="0">
              <a:solidFill>
                <a:prstClr val="white"/>
              </a:solidFill>
              <a:latin typeface="ＭＳ Ｐゴシック"/>
              <a:ea typeface="ＭＳ Ｐゴシック"/>
              <a:cs typeface="Arial" panose="020B0604020202020204" pitchFamily="34" charset="0"/>
            </a:endParaRPr>
          </a:p>
        </p:txBody>
      </p:sp>
      <p:sp>
        <p:nvSpPr>
          <p:cNvPr id="49" name="正方形/長方形 281"/>
          <p:cNvSpPr/>
          <p:nvPr/>
        </p:nvSpPr>
        <p:spPr>
          <a:xfrm>
            <a:off x="1064569" y="1913610"/>
            <a:ext cx="1108800" cy="1580083"/>
          </a:xfrm>
          <a:prstGeom prst="rect">
            <a:avLst/>
          </a:prstGeom>
          <a:no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経営者らの</a:t>
            </a:r>
            <a:b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b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コミットメント</a:t>
            </a:r>
          </a:p>
        </p:txBody>
      </p:sp>
      <p:sp>
        <p:nvSpPr>
          <p:cNvPr id="50" name="正方形/長方形 49"/>
          <p:cNvSpPr/>
          <p:nvPr/>
        </p:nvSpPr>
        <p:spPr bwMode="gray">
          <a:xfrm>
            <a:off x="4676190" y="1913609"/>
            <a:ext cx="4957329"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39687"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r>
              <a:rPr kumimoji="0" lang="ja-JP" altLang="en-US" sz="1400" b="1" i="0" u="sng" strike="noStrike" kern="0" cap="none" spc="0" normalizeH="0" baseline="0" noProof="0" dirty="0" smtClean="0">
                <a:ln>
                  <a:noFill/>
                </a:ln>
                <a:solidFill>
                  <a:srgbClr val="62B5E5"/>
                </a:solidFill>
                <a:effectLst/>
                <a:uLnTx/>
                <a:uFillTx/>
                <a:latin typeface="Arial" charset="0"/>
                <a:cs typeface="Arial" charset="0"/>
              </a:rPr>
              <a:t>富士石油</a:t>
            </a: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p>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所長の発信により月に</a:t>
            </a:r>
            <a:r>
              <a:rPr kumimoji="0" lang="en-US" altLang="ja-JP" sz="1400" b="1" i="0" u="sng" strike="noStrike" kern="0" cap="none" spc="0" normalizeH="0" baseline="0" noProof="0" dirty="0" smtClean="0">
                <a:ln>
                  <a:noFill/>
                </a:ln>
                <a:solidFill>
                  <a:prstClr val="black"/>
                </a:solidFill>
                <a:effectLst/>
                <a:uLnTx/>
                <a:uFillTx/>
                <a:latin typeface="Arial" charset="0"/>
                <a:cs typeface="Arial" charset="0"/>
              </a:rPr>
              <a:t>1</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度、製油所の社員全員で各設備の安全性について多角的に相互確認</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し、潜在的な事故の要素に気付くきっかけとなる一方、良い対策については横展開している</a:t>
            </a:r>
            <a:endParaRPr kumimoji="0" lang="en-US" altLang="ja-JP" sz="1400" b="0" i="0" u="none" strike="noStrike" kern="0" cap="none" spc="0" normalizeH="0" baseline="0" noProof="0" dirty="0" smtClean="0">
              <a:ln>
                <a:noFill/>
              </a:ln>
              <a:solidFill>
                <a:prstClr val="black"/>
              </a:solidFill>
              <a:effectLst/>
              <a:uLnTx/>
              <a:uFillTx/>
              <a:latin typeface="Arial" charset="0"/>
              <a:cs typeface="Arial" charset="0"/>
            </a:endParaRPr>
          </a:p>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社長指示により、関連製油所を相互訪問</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し、良好点や危険箇所を指摘し合っている</a:t>
            </a:r>
            <a:endParaRPr kumimoji="0" lang="en-US" altLang="ja-JP" sz="1400" b="0" i="0" u="none" strike="noStrike" kern="0" cap="none" spc="0" normalizeH="0" baseline="0" noProof="0" dirty="0" smtClean="0">
              <a:ln>
                <a:noFill/>
              </a:ln>
              <a:solidFill>
                <a:prstClr val="black"/>
              </a:solidFill>
              <a:effectLst/>
              <a:uLnTx/>
              <a:uFillTx/>
              <a:latin typeface="Arial" charset="0"/>
              <a:cs typeface="Arial" charset="0"/>
            </a:endParaRPr>
          </a:p>
        </p:txBody>
      </p:sp>
      <p:sp>
        <p:nvSpPr>
          <p:cNvPr id="52" name="正方形/長方形 51"/>
          <p:cNvSpPr/>
          <p:nvPr/>
        </p:nvSpPr>
        <p:spPr bwMode="gray">
          <a:xfrm>
            <a:off x="242634" y="3258244"/>
            <a:ext cx="933039" cy="235451"/>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14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sp>
        <p:nvSpPr>
          <p:cNvPr id="54" name="正方形/長方形 53"/>
          <p:cNvSpPr/>
          <p:nvPr/>
        </p:nvSpPr>
        <p:spPr bwMode="gray">
          <a:xfrm>
            <a:off x="2244523" y="3547674"/>
            <a:ext cx="2364738"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82563" marR="0" lvl="0" indent="-182563"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事業所が有する知見を可能な限り活用する</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ため、</a:t>
            </a:r>
            <a: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b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関係部門が議論し、</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全事業所体制</a:t>
            </a: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で、リスク対策等を継続的に改善</a:t>
            </a:r>
          </a:p>
        </p:txBody>
      </p:sp>
      <p:sp>
        <p:nvSpPr>
          <p:cNvPr id="55" name="正方形/長方形 281"/>
          <p:cNvSpPr/>
          <p:nvPr/>
        </p:nvSpPr>
        <p:spPr>
          <a:xfrm>
            <a:off x="273803" y="3547674"/>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56" name="正方形/長方形 281"/>
          <p:cNvSpPr/>
          <p:nvPr/>
        </p:nvSpPr>
        <p:spPr>
          <a:xfrm>
            <a:off x="1064568" y="3547673"/>
            <a:ext cx="1108800" cy="1580400"/>
          </a:xfrm>
          <a:prstGeom prst="rect">
            <a:avLst/>
          </a:prstGeom>
          <a:no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複数の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関係部署の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連携</a:t>
            </a:r>
          </a:p>
        </p:txBody>
      </p:sp>
      <p:sp>
        <p:nvSpPr>
          <p:cNvPr id="57" name="正方形/長方形 56"/>
          <p:cNvSpPr/>
          <p:nvPr/>
        </p:nvSpPr>
        <p:spPr bwMode="gray">
          <a:xfrm>
            <a:off x="4676190" y="3547674"/>
            <a:ext cx="4957329" cy="1580086"/>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39687"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r>
              <a:rPr kumimoji="0" lang="ja-JP" altLang="en-US" sz="1400" b="1" i="0" u="sng" strike="noStrike" kern="0" cap="none" spc="0" normalizeH="0" baseline="0" noProof="0" dirty="0" smtClean="0">
                <a:ln>
                  <a:noFill/>
                </a:ln>
                <a:solidFill>
                  <a:srgbClr val="62B5E5"/>
                </a:solidFill>
                <a:effectLst/>
                <a:uLnTx/>
                <a:uFillTx/>
                <a:latin typeface="Arial" charset="0"/>
                <a:cs typeface="Arial" charset="0"/>
              </a:rPr>
              <a:t>ライオン</a:t>
            </a: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所管部署以外の安全防災専門チームも交えて、複数の視点から作業のリスクアセスメントを実施している</a:t>
            </a:r>
            <a:endParaRPr kumimoji="0" lang="en-US" altLang="ja-JP" sz="1400" b="0" i="0" u="none" strike="noStrike" kern="0" cap="none" spc="0" normalizeH="0" baseline="0" noProof="0" dirty="0" smtClean="0">
              <a:ln>
                <a:noFill/>
              </a:ln>
              <a:solidFill>
                <a:prstClr val="black"/>
              </a:solidFill>
              <a:effectLst/>
              <a:uLnTx/>
              <a:uFillTx/>
              <a:latin typeface="Arial" charset="0"/>
              <a:cs typeface="Arial" charset="0"/>
            </a:endParaRP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対策後は、過去既に対策を実施した危険源に対しても、</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安全</a:t>
            </a:r>
            <a:r>
              <a:rPr kumimoji="0" lang="en-US" altLang="ja-JP" sz="1400" b="1" i="0" u="sng"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1" i="0" u="sng" strike="noStrike" kern="0" cap="none" spc="0" normalizeH="0" baseline="0" noProof="0" dirty="0" smtClean="0">
                <a:ln>
                  <a:noFill/>
                </a:ln>
                <a:solidFill>
                  <a:prstClr val="black"/>
                </a:solidFill>
                <a:effectLst/>
                <a:uLnTx/>
                <a:uFillTx/>
                <a:latin typeface="Arial" charset="0"/>
                <a:cs typeface="Arial" charset="0"/>
              </a:rPr>
            </a:b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防災専門チームのメンバーを加えた上で、危険源への対策の有効性をモニタリングしている</a:t>
            </a:r>
            <a:endParaRPr kumimoji="0" lang="en-US" altLang="ja-JP" sz="1400" b="1" i="0" u="sng" strike="noStrike" kern="0" cap="none" spc="0" normalizeH="0" baseline="0" noProof="0" dirty="0" smtClean="0">
              <a:ln>
                <a:noFill/>
              </a:ln>
              <a:solidFill>
                <a:prstClr val="black"/>
              </a:solidFill>
              <a:effectLst/>
              <a:uLnTx/>
              <a:uFillTx/>
              <a:latin typeface="Arial" charset="0"/>
              <a:cs typeface="Arial" charset="0"/>
            </a:endParaRPr>
          </a:p>
        </p:txBody>
      </p:sp>
      <p:sp>
        <p:nvSpPr>
          <p:cNvPr id="59" name="正方形/長方形 58"/>
          <p:cNvSpPr/>
          <p:nvPr/>
        </p:nvSpPr>
        <p:spPr bwMode="gray">
          <a:xfrm>
            <a:off x="242637" y="4892309"/>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smtClean="0">
                <a:solidFill>
                  <a:prstClr val="white"/>
                </a:solidFill>
                <a:latin typeface="Arial" charset="0"/>
                <a:cs typeface="Arial" charset="0"/>
              </a:rPr>
              <a:t>13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60" name="正方形/長方形 59"/>
          <p:cNvSpPr/>
          <p:nvPr/>
        </p:nvSpPr>
        <p:spPr bwMode="gray">
          <a:xfrm>
            <a:off x="2244523" y="5191407"/>
            <a:ext cx="2364738" cy="1580086"/>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182563" lvl="0" indent="-182563"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設備投資の予算申請の条件にリスクアセスメントを義務付けるなど、</a:t>
            </a:r>
            <a:r>
              <a:rPr kumimoji="0" lang="ja-JP" altLang="en-US" sz="1400" b="1" u="sng" kern="0" dirty="0">
                <a:solidFill>
                  <a:prstClr val="black"/>
                </a:solidFill>
                <a:latin typeface="Arial" charset="0"/>
                <a:cs typeface="Arial" charset="0"/>
              </a:rPr>
              <a:t>社内規定を自社の現場に合わせて作成</a:t>
            </a:r>
          </a:p>
        </p:txBody>
      </p:sp>
      <p:sp>
        <p:nvSpPr>
          <p:cNvPr id="61" name="正方形/長方形 281"/>
          <p:cNvSpPr/>
          <p:nvPr/>
        </p:nvSpPr>
        <p:spPr>
          <a:xfrm>
            <a:off x="273803" y="5191407"/>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62" name="正方形/長方形 281"/>
          <p:cNvSpPr/>
          <p:nvPr/>
        </p:nvSpPr>
        <p:spPr>
          <a:xfrm>
            <a:off x="1064568" y="5191406"/>
            <a:ext cx="1108800" cy="1580400"/>
          </a:xfrm>
          <a:prstGeom prst="rect">
            <a:avLst/>
          </a:prstGeom>
          <a:no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現場に</a:t>
            </a:r>
            <a:endParaRPr kumimoji="0" lang="en-US" altLang="ja-JP" sz="1400" b="1" kern="0" dirty="0">
              <a:solidFill>
                <a:prstClr val="white"/>
              </a:solidFill>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根付いた</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社内基準の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作成</a:t>
            </a:r>
          </a:p>
        </p:txBody>
      </p:sp>
      <p:sp>
        <p:nvSpPr>
          <p:cNvPr id="64" name="正方形/長方形 63"/>
          <p:cNvSpPr/>
          <p:nvPr/>
        </p:nvSpPr>
        <p:spPr bwMode="gray">
          <a:xfrm>
            <a:off x="4676190" y="5191407"/>
            <a:ext cx="4957329" cy="1580086"/>
          </a:xfrm>
          <a:prstGeom prst="rect">
            <a:avLst/>
          </a:prstGeom>
          <a:noFill/>
          <a:ln w="9525" algn="ctr">
            <a:solidFill>
              <a:sysClr val="window" lastClr="FFFFFF">
                <a:lumMod val="65000"/>
              </a:sysClr>
            </a:solidFill>
            <a:miter lim="800000"/>
            <a:headEnd/>
            <a:tailEnd/>
          </a:ln>
        </p:spPr>
        <p:txBody>
          <a:bodyPr wrap="square" lIns="36000" tIns="54192" rIns="54192" bIns="54192" rtlCol="0" anchor="ctr"/>
          <a:lstStyle/>
          <a:p>
            <a:pPr marL="39687" marR="0" lvl="0" indent="0" defTabSz="914400" eaLnBrk="1" fontAlgn="base" latinLnBrk="0" hangingPunct="1">
              <a:lnSpc>
                <a:spcPct val="100000"/>
              </a:lnSpc>
              <a:spcBef>
                <a:spcPct val="0"/>
              </a:spcBef>
              <a:spcAft>
                <a:spcPct val="0"/>
              </a:spcAft>
              <a:buClrTx/>
              <a:buSzTx/>
              <a:buFontTx/>
              <a:buNone/>
              <a:tabLst/>
              <a:defRPr/>
            </a:pP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r>
              <a:rPr kumimoji="0" lang="ja-JP" altLang="en-US" sz="1400" b="1" i="0" u="sng" strike="noStrike" kern="0" cap="none" spc="0" normalizeH="0" baseline="0" noProof="0" dirty="0" smtClean="0">
                <a:ln>
                  <a:noFill/>
                </a:ln>
                <a:solidFill>
                  <a:srgbClr val="62B5E5"/>
                </a:solidFill>
                <a:effectLst/>
                <a:uLnTx/>
                <a:uFillTx/>
                <a:latin typeface="Arial" charset="0"/>
                <a:cs typeface="Arial" charset="0"/>
              </a:rPr>
              <a:t>東レ</a:t>
            </a:r>
            <a:r>
              <a:rPr kumimoji="0" lang="en-US" altLang="ja-JP" sz="1400" b="1" i="0" u="sng" strike="noStrike" kern="0" cap="none" spc="0" normalizeH="0" baseline="0" noProof="0" dirty="0" smtClean="0">
                <a:ln>
                  <a:noFill/>
                </a:ln>
                <a:solidFill>
                  <a:srgbClr val="62B5E5"/>
                </a:solidFill>
                <a:effectLst/>
                <a:uLnTx/>
                <a:uFillTx/>
                <a:latin typeface="Arial" charset="0"/>
                <a:cs typeface="Arial" charset="0"/>
              </a:rPr>
              <a:t>】</a:t>
            </a: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設備の新増設・改造や製造条件変更時等には、</a:t>
            </a:r>
            <a:r>
              <a:rPr kumimoji="0" lang="ja-JP" altLang="en-US" sz="1400" b="1" i="0" u="sng" strike="noStrike" kern="0" cap="none" spc="0" normalizeH="0" baseline="0" noProof="0" dirty="0" smtClean="0">
                <a:ln>
                  <a:noFill/>
                </a:ln>
                <a:solidFill>
                  <a:prstClr val="black"/>
                </a:solidFill>
                <a:effectLst/>
                <a:uLnTx/>
                <a:uFillTx/>
                <a:latin typeface="Arial" charset="0"/>
                <a:cs typeface="Arial" charset="0"/>
              </a:rPr>
              <a:t>部署長や関連専門部署、工場長等の承認がなければ発議の起案や変更管理ができないと規定されている</a:t>
            </a:r>
            <a:endParaRPr kumimoji="0" lang="en-US" altLang="ja-JP" sz="1400" b="1" i="0" u="sng" strike="noStrike" kern="0" cap="none" spc="0" normalizeH="0" baseline="0" noProof="0" dirty="0" smtClean="0">
              <a:ln>
                <a:noFill/>
              </a:ln>
              <a:solidFill>
                <a:prstClr val="black"/>
              </a:solidFill>
              <a:effectLst/>
              <a:uLnTx/>
              <a:uFillTx/>
              <a:latin typeface="Arial" charset="0"/>
              <a:cs typeface="Arial" charset="0"/>
            </a:endParaRPr>
          </a:p>
          <a:p>
            <a:pPr marL="177800" marR="0" lvl="0" indent="-177800" defTabSz="914400" eaLnBrk="1" fontAlgn="base" latinLnBrk="0" hangingPunct="1">
              <a:lnSpc>
                <a:spcPct val="100000"/>
              </a:lnSpc>
              <a:spcBef>
                <a:spcPct val="0"/>
              </a:spcBef>
              <a:spcAft>
                <a:spcPct val="0"/>
              </a:spcAft>
              <a:buClrTx/>
              <a:buSzTx/>
              <a:buFont typeface="Wingdings" panose="05000000000000000000" pitchFamily="2" charset="2"/>
              <a:buChar char="n"/>
              <a:tabLst/>
              <a:defRPr/>
            </a:pP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設備の新増設・改造を伴う事案については、工事終了後に</a:t>
            </a:r>
            <a: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t/>
            </a:r>
            <a:br>
              <a:rPr kumimoji="0" lang="en-US" altLang="ja-JP" sz="1400" b="0" i="0" u="none" strike="noStrike" kern="0" cap="none" spc="0" normalizeH="0" baseline="0" noProof="0" dirty="0" smtClean="0">
                <a:ln>
                  <a:noFill/>
                </a:ln>
                <a:solidFill>
                  <a:prstClr val="black"/>
                </a:solidFill>
                <a:effectLst/>
                <a:uLnTx/>
                <a:uFillTx/>
                <a:latin typeface="Arial" charset="0"/>
                <a:cs typeface="Arial" charset="0"/>
              </a:rPr>
            </a:br>
            <a:r>
              <a:rPr kumimoji="0" lang="ja-JP" altLang="en-US" sz="1400" b="0" i="0" u="none" strike="noStrike" kern="0" cap="none" spc="0" normalizeH="0" baseline="0" noProof="0" dirty="0" smtClean="0">
                <a:ln>
                  <a:noFill/>
                </a:ln>
                <a:solidFill>
                  <a:prstClr val="black"/>
                </a:solidFill>
                <a:effectLst/>
                <a:uLnTx/>
                <a:uFillTx/>
                <a:latin typeface="Arial" charset="0"/>
                <a:cs typeface="Arial" charset="0"/>
              </a:rPr>
              <a:t>再度安全査察を実施しなければ運転が開始できないシステムである</a:t>
            </a:r>
          </a:p>
        </p:txBody>
      </p:sp>
      <p:sp>
        <p:nvSpPr>
          <p:cNvPr id="70" name="正方形/長方形 69"/>
          <p:cNvSpPr/>
          <p:nvPr/>
        </p:nvSpPr>
        <p:spPr bwMode="gray">
          <a:xfrm>
            <a:off x="242637" y="6536042"/>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11 /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73" name="Freeform 575"/>
          <p:cNvSpPr>
            <a:spLocks noChangeAspect="1" noEditPoints="1"/>
          </p:cNvSpPr>
          <p:nvPr/>
        </p:nvSpPr>
        <p:spPr bwMode="gray">
          <a:xfrm>
            <a:off x="344488" y="2353763"/>
            <a:ext cx="699779" cy="699779"/>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370 w 512"/>
              <a:gd name="T11" fmla="*/ 362 h 512"/>
              <a:gd name="T12" fmla="*/ 320 w 512"/>
              <a:gd name="T13" fmla="*/ 384 h 512"/>
              <a:gd name="T14" fmla="*/ 224 w 512"/>
              <a:gd name="T15" fmla="*/ 384 h 512"/>
              <a:gd name="T16" fmla="*/ 191 w 512"/>
              <a:gd name="T17" fmla="*/ 373 h 512"/>
              <a:gd name="T18" fmla="*/ 106 w 512"/>
              <a:gd name="T19" fmla="*/ 373 h 512"/>
              <a:gd name="T20" fmla="*/ 96 w 512"/>
              <a:gd name="T21" fmla="*/ 362 h 512"/>
              <a:gd name="T22" fmla="*/ 96 w 512"/>
              <a:gd name="T23" fmla="*/ 245 h 512"/>
              <a:gd name="T24" fmla="*/ 106 w 512"/>
              <a:gd name="T25" fmla="*/ 234 h 512"/>
              <a:gd name="T26" fmla="*/ 175 w 512"/>
              <a:gd name="T27" fmla="*/ 234 h 512"/>
              <a:gd name="T28" fmla="*/ 184 w 512"/>
              <a:gd name="T29" fmla="*/ 220 h 512"/>
              <a:gd name="T30" fmla="*/ 185 w 512"/>
              <a:gd name="T31" fmla="*/ 218 h 512"/>
              <a:gd name="T32" fmla="*/ 280 w 512"/>
              <a:gd name="T33" fmla="*/ 110 h 512"/>
              <a:gd name="T34" fmla="*/ 287 w 512"/>
              <a:gd name="T35" fmla="*/ 106 h 512"/>
              <a:gd name="T36" fmla="*/ 295 w 512"/>
              <a:gd name="T37" fmla="*/ 109 h 512"/>
              <a:gd name="T38" fmla="*/ 309 w 512"/>
              <a:gd name="T39" fmla="*/ 152 h 512"/>
              <a:gd name="T40" fmla="*/ 292 w 512"/>
              <a:gd name="T41" fmla="*/ 202 h 512"/>
              <a:gd name="T42" fmla="*/ 330 w 512"/>
              <a:gd name="T43" fmla="*/ 202 h 512"/>
              <a:gd name="T44" fmla="*/ 394 w 512"/>
              <a:gd name="T45" fmla="*/ 266 h 512"/>
              <a:gd name="T46" fmla="*/ 370 w 512"/>
              <a:gd name="T47" fmla="*/ 362 h 512"/>
              <a:gd name="T48" fmla="*/ 170 w 512"/>
              <a:gd name="T49" fmla="*/ 330 h 512"/>
              <a:gd name="T50" fmla="*/ 174 w 512"/>
              <a:gd name="T51" fmla="*/ 352 h 512"/>
              <a:gd name="T52" fmla="*/ 117 w 512"/>
              <a:gd name="T53" fmla="*/ 352 h 512"/>
              <a:gd name="T54" fmla="*/ 117 w 512"/>
              <a:gd name="T55" fmla="*/ 256 h 512"/>
              <a:gd name="T56" fmla="*/ 170 w 512"/>
              <a:gd name="T57" fmla="*/ 256 h 512"/>
              <a:gd name="T58" fmla="*/ 170 w 512"/>
              <a:gd name="T59" fmla="*/ 256 h 512"/>
              <a:gd name="T60" fmla="*/ 170 w 512"/>
              <a:gd name="T61" fmla="*/ 330 h 512"/>
              <a:gd name="T62" fmla="*/ 373 w 512"/>
              <a:gd name="T63" fmla="*/ 267 h 512"/>
              <a:gd name="T64" fmla="*/ 354 w 512"/>
              <a:gd name="T65" fmla="*/ 348 h 512"/>
              <a:gd name="T66" fmla="*/ 320 w 512"/>
              <a:gd name="T67" fmla="*/ 362 h 512"/>
              <a:gd name="T68" fmla="*/ 224 w 512"/>
              <a:gd name="T69" fmla="*/ 362 h 512"/>
              <a:gd name="T70" fmla="*/ 192 w 512"/>
              <a:gd name="T71" fmla="*/ 330 h 512"/>
              <a:gd name="T72" fmla="*/ 192 w 512"/>
              <a:gd name="T73" fmla="*/ 256 h 512"/>
              <a:gd name="T74" fmla="*/ 200 w 512"/>
              <a:gd name="T75" fmla="*/ 233 h 512"/>
              <a:gd name="T76" fmla="*/ 201 w 512"/>
              <a:gd name="T77" fmla="*/ 233 h 512"/>
              <a:gd name="T78" fmla="*/ 287 w 512"/>
              <a:gd name="T79" fmla="*/ 134 h 512"/>
              <a:gd name="T80" fmla="*/ 288 w 512"/>
              <a:gd name="T81" fmla="*/ 146 h 512"/>
              <a:gd name="T82" fmla="*/ 267 w 512"/>
              <a:gd name="T83" fmla="*/ 210 h 512"/>
              <a:gd name="T84" fmla="*/ 267 w 512"/>
              <a:gd name="T85" fmla="*/ 210 h 512"/>
              <a:gd name="T86" fmla="*/ 266 w 512"/>
              <a:gd name="T87" fmla="*/ 213 h 512"/>
              <a:gd name="T88" fmla="*/ 277 w 512"/>
              <a:gd name="T89" fmla="*/ 224 h 512"/>
              <a:gd name="T90" fmla="*/ 330 w 512"/>
              <a:gd name="T91" fmla="*/ 224 h 512"/>
              <a:gd name="T92" fmla="*/ 373 w 512"/>
              <a:gd name="T93" fmla="*/ 267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70" y="362"/>
                </a:moveTo>
                <a:cubicBezTo>
                  <a:pt x="357" y="377"/>
                  <a:pt x="340" y="384"/>
                  <a:pt x="320" y="384"/>
                </a:cubicBezTo>
                <a:cubicBezTo>
                  <a:pt x="224" y="384"/>
                  <a:pt x="224" y="384"/>
                  <a:pt x="224" y="384"/>
                </a:cubicBezTo>
                <a:cubicBezTo>
                  <a:pt x="211" y="384"/>
                  <a:pt x="200" y="380"/>
                  <a:pt x="191" y="373"/>
                </a:cubicBezTo>
                <a:cubicBezTo>
                  <a:pt x="106" y="373"/>
                  <a:pt x="106" y="373"/>
                  <a:pt x="106" y="373"/>
                </a:cubicBezTo>
                <a:cubicBezTo>
                  <a:pt x="100" y="373"/>
                  <a:pt x="96" y="368"/>
                  <a:pt x="96" y="362"/>
                </a:cubicBezTo>
                <a:cubicBezTo>
                  <a:pt x="96" y="245"/>
                  <a:pt x="96" y="245"/>
                  <a:pt x="96" y="245"/>
                </a:cubicBezTo>
                <a:cubicBezTo>
                  <a:pt x="96" y="239"/>
                  <a:pt x="100" y="234"/>
                  <a:pt x="106" y="234"/>
                </a:cubicBezTo>
                <a:cubicBezTo>
                  <a:pt x="175" y="234"/>
                  <a:pt x="175" y="234"/>
                  <a:pt x="175" y="234"/>
                </a:cubicBezTo>
                <a:cubicBezTo>
                  <a:pt x="177" y="229"/>
                  <a:pt x="180" y="224"/>
                  <a:pt x="184" y="220"/>
                </a:cubicBezTo>
                <a:cubicBezTo>
                  <a:pt x="185" y="218"/>
                  <a:pt x="185" y="218"/>
                  <a:pt x="185" y="218"/>
                </a:cubicBezTo>
                <a:cubicBezTo>
                  <a:pt x="280" y="110"/>
                  <a:pt x="280" y="110"/>
                  <a:pt x="280" y="110"/>
                </a:cubicBezTo>
                <a:cubicBezTo>
                  <a:pt x="282" y="108"/>
                  <a:pt x="284" y="106"/>
                  <a:pt x="287" y="106"/>
                </a:cubicBezTo>
                <a:cubicBezTo>
                  <a:pt x="290" y="106"/>
                  <a:pt x="293" y="107"/>
                  <a:pt x="295" y="109"/>
                </a:cubicBezTo>
                <a:cubicBezTo>
                  <a:pt x="296" y="110"/>
                  <a:pt x="315" y="129"/>
                  <a:pt x="309" y="152"/>
                </a:cubicBezTo>
                <a:cubicBezTo>
                  <a:pt x="292" y="202"/>
                  <a:pt x="292" y="202"/>
                  <a:pt x="292" y="202"/>
                </a:cubicBezTo>
                <a:cubicBezTo>
                  <a:pt x="330" y="202"/>
                  <a:pt x="330" y="202"/>
                  <a:pt x="330" y="202"/>
                </a:cubicBezTo>
                <a:cubicBezTo>
                  <a:pt x="361" y="202"/>
                  <a:pt x="394" y="235"/>
                  <a:pt x="394" y="266"/>
                </a:cubicBezTo>
                <a:cubicBezTo>
                  <a:pt x="395" y="268"/>
                  <a:pt x="400" y="329"/>
                  <a:pt x="370" y="362"/>
                </a:cubicBezTo>
                <a:close/>
                <a:moveTo>
                  <a:pt x="170" y="330"/>
                </a:moveTo>
                <a:cubicBezTo>
                  <a:pt x="170" y="338"/>
                  <a:pt x="172" y="345"/>
                  <a:pt x="174" y="352"/>
                </a:cubicBezTo>
                <a:cubicBezTo>
                  <a:pt x="117" y="352"/>
                  <a:pt x="117" y="352"/>
                  <a:pt x="117" y="352"/>
                </a:cubicBezTo>
                <a:cubicBezTo>
                  <a:pt x="117" y="256"/>
                  <a:pt x="117" y="256"/>
                  <a:pt x="117" y="256"/>
                </a:cubicBezTo>
                <a:cubicBezTo>
                  <a:pt x="170" y="256"/>
                  <a:pt x="170" y="256"/>
                  <a:pt x="170" y="256"/>
                </a:cubicBezTo>
                <a:cubicBezTo>
                  <a:pt x="170" y="256"/>
                  <a:pt x="170" y="256"/>
                  <a:pt x="170" y="256"/>
                </a:cubicBezTo>
                <a:lnTo>
                  <a:pt x="170" y="330"/>
                </a:lnTo>
                <a:close/>
                <a:moveTo>
                  <a:pt x="373" y="267"/>
                </a:moveTo>
                <a:cubicBezTo>
                  <a:pt x="373" y="268"/>
                  <a:pt x="378" y="322"/>
                  <a:pt x="354" y="348"/>
                </a:cubicBezTo>
                <a:cubicBezTo>
                  <a:pt x="346" y="358"/>
                  <a:pt x="334" y="362"/>
                  <a:pt x="320" y="362"/>
                </a:cubicBezTo>
                <a:cubicBezTo>
                  <a:pt x="224" y="362"/>
                  <a:pt x="224" y="362"/>
                  <a:pt x="224" y="362"/>
                </a:cubicBezTo>
                <a:cubicBezTo>
                  <a:pt x="205" y="362"/>
                  <a:pt x="192" y="349"/>
                  <a:pt x="192" y="330"/>
                </a:cubicBezTo>
                <a:cubicBezTo>
                  <a:pt x="192" y="256"/>
                  <a:pt x="192" y="256"/>
                  <a:pt x="192" y="256"/>
                </a:cubicBezTo>
                <a:cubicBezTo>
                  <a:pt x="192" y="248"/>
                  <a:pt x="195" y="240"/>
                  <a:pt x="200" y="233"/>
                </a:cubicBezTo>
                <a:cubicBezTo>
                  <a:pt x="201" y="233"/>
                  <a:pt x="201" y="233"/>
                  <a:pt x="201" y="233"/>
                </a:cubicBezTo>
                <a:cubicBezTo>
                  <a:pt x="287" y="134"/>
                  <a:pt x="287" y="134"/>
                  <a:pt x="287" y="134"/>
                </a:cubicBezTo>
                <a:cubicBezTo>
                  <a:pt x="288" y="138"/>
                  <a:pt x="289" y="142"/>
                  <a:pt x="288" y="146"/>
                </a:cubicBezTo>
                <a:cubicBezTo>
                  <a:pt x="267" y="210"/>
                  <a:pt x="267" y="210"/>
                  <a:pt x="267" y="210"/>
                </a:cubicBezTo>
                <a:cubicBezTo>
                  <a:pt x="267" y="210"/>
                  <a:pt x="267" y="210"/>
                  <a:pt x="267" y="210"/>
                </a:cubicBezTo>
                <a:cubicBezTo>
                  <a:pt x="267" y="211"/>
                  <a:pt x="266" y="212"/>
                  <a:pt x="266" y="213"/>
                </a:cubicBezTo>
                <a:cubicBezTo>
                  <a:pt x="266" y="219"/>
                  <a:pt x="271" y="224"/>
                  <a:pt x="277" y="224"/>
                </a:cubicBezTo>
                <a:cubicBezTo>
                  <a:pt x="330" y="224"/>
                  <a:pt x="330" y="224"/>
                  <a:pt x="330" y="224"/>
                </a:cubicBezTo>
                <a:cubicBezTo>
                  <a:pt x="349" y="224"/>
                  <a:pt x="373" y="247"/>
                  <a:pt x="373" y="267"/>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1204"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74" name="Freeform 189"/>
          <p:cNvSpPr>
            <a:spLocks noChangeAspect="1" noEditPoints="1"/>
          </p:cNvSpPr>
          <p:nvPr/>
        </p:nvSpPr>
        <p:spPr bwMode="gray">
          <a:xfrm>
            <a:off x="344489" y="3987827"/>
            <a:ext cx="699779" cy="699780"/>
          </a:xfrm>
          <a:custGeom>
            <a:avLst/>
            <a:gdLst>
              <a:gd name="T0" fmla="*/ 0 w 512"/>
              <a:gd name="T1" fmla="*/ 256 h 512"/>
              <a:gd name="T2" fmla="*/ 512 w 512"/>
              <a:gd name="T3" fmla="*/ 256 h 512"/>
              <a:gd name="T4" fmla="*/ 416 w 512"/>
              <a:gd name="T5" fmla="*/ 330 h 512"/>
              <a:gd name="T6" fmla="*/ 394 w 512"/>
              <a:gd name="T7" fmla="*/ 341 h 512"/>
              <a:gd name="T8" fmla="*/ 384 w 512"/>
              <a:gd name="T9" fmla="*/ 320 h 512"/>
              <a:gd name="T10" fmla="*/ 371 w 512"/>
              <a:gd name="T11" fmla="*/ 334 h 512"/>
              <a:gd name="T12" fmla="*/ 338 w 512"/>
              <a:gd name="T13" fmla="*/ 359 h 512"/>
              <a:gd name="T14" fmla="*/ 318 w 512"/>
              <a:gd name="T15" fmla="*/ 376 h 512"/>
              <a:gd name="T16" fmla="*/ 277 w 512"/>
              <a:gd name="T17" fmla="*/ 370 h 512"/>
              <a:gd name="T18" fmla="*/ 250 w 512"/>
              <a:gd name="T19" fmla="*/ 384 h 512"/>
              <a:gd name="T20" fmla="*/ 217 w 512"/>
              <a:gd name="T21" fmla="*/ 381 h 512"/>
              <a:gd name="T22" fmla="*/ 172 w 512"/>
              <a:gd name="T23" fmla="*/ 368 h 512"/>
              <a:gd name="T24" fmla="*/ 128 w 512"/>
              <a:gd name="T25" fmla="*/ 320 h 512"/>
              <a:gd name="T26" fmla="*/ 117 w 512"/>
              <a:gd name="T27" fmla="*/ 341 h 512"/>
              <a:gd name="T28" fmla="*/ 96 w 512"/>
              <a:gd name="T29" fmla="*/ 330 h 512"/>
              <a:gd name="T30" fmla="*/ 106 w 512"/>
              <a:gd name="T31" fmla="*/ 170 h 512"/>
              <a:gd name="T32" fmla="*/ 106 w 512"/>
              <a:gd name="T33" fmla="*/ 149 h 512"/>
              <a:gd name="T34" fmla="*/ 128 w 512"/>
              <a:gd name="T35" fmla="*/ 160 h 512"/>
              <a:gd name="T36" fmla="*/ 224 w 512"/>
              <a:gd name="T37" fmla="*/ 181 h 512"/>
              <a:gd name="T38" fmla="*/ 261 w 512"/>
              <a:gd name="T39" fmla="*/ 161 h 512"/>
              <a:gd name="T40" fmla="*/ 343 w 512"/>
              <a:gd name="T41" fmla="*/ 181 h 512"/>
              <a:gd name="T42" fmla="*/ 384 w 512"/>
              <a:gd name="T43" fmla="*/ 160 h 512"/>
              <a:gd name="T44" fmla="*/ 405 w 512"/>
              <a:gd name="T45" fmla="*/ 149 h 512"/>
              <a:gd name="T46" fmla="*/ 405 w 512"/>
              <a:gd name="T47" fmla="*/ 170 h 512"/>
              <a:gd name="T48" fmla="*/ 416 w 512"/>
              <a:gd name="T49" fmla="*/ 330 h 512"/>
              <a:gd name="T50" fmla="*/ 350 w 512"/>
              <a:gd name="T51" fmla="*/ 328 h 512"/>
              <a:gd name="T52" fmla="*/ 335 w 512"/>
              <a:gd name="T53" fmla="*/ 337 h 512"/>
              <a:gd name="T54" fmla="*/ 328 w 512"/>
              <a:gd name="T55" fmla="*/ 332 h 512"/>
              <a:gd name="T56" fmla="*/ 294 w 512"/>
              <a:gd name="T57" fmla="*/ 274 h 512"/>
              <a:gd name="T58" fmla="*/ 275 w 512"/>
              <a:gd name="T59" fmla="*/ 284 h 512"/>
              <a:gd name="T60" fmla="*/ 310 w 512"/>
              <a:gd name="T61" fmla="*/ 343 h 512"/>
              <a:gd name="T62" fmla="*/ 290 w 512"/>
              <a:gd name="T63" fmla="*/ 353 h 512"/>
              <a:gd name="T64" fmla="*/ 243 w 512"/>
              <a:gd name="T65" fmla="*/ 296 h 512"/>
              <a:gd name="T66" fmla="*/ 260 w 512"/>
              <a:gd name="T67" fmla="*/ 345 h 512"/>
              <a:gd name="T68" fmla="*/ 256 w 512"/>
              <a:gd name="T69" fmla="*/ 361 h 512"/>
              <a:gd name="T70" fmla="*/ 239 w 512"/>
              <a:gd name="T71" fmla="*/ 357 h 512"/>
              <a:gd name="T72" fmla="*/ 228 w 512"/>
              <a:gd name="T73" fmla="*/ 337 h 512"/>
              <a:gd name="T74" fmla="*/ 220 w 512"/>
              <a:gd name="T75" fmla="*/ 325 h 512"/>
              <a:gd name="T76" fmla="*/ 202 w 512"/>
              <a:gd name="T77" fmla="*/ 337 h 512"/>
              <a:gd name="T78" fmla="*/ 207 w 512"/>
              <a:gd name="T79" fmla="*/ 363 h 512"/>
              <a:gd name="T80" fmla="*/ 158 w 512"/>
              <a:gd name="T81" fmla="*/ 304 h 512"/>
              <a:gd name="T82" fmla="*/ 128 w 512"/>
              <a:gd name="T83" fmla="*/ 298 h 512"/>
              <a:gd name="T84" fmla="*/ 184 w 512"/>
              <a:gd name="T85" fmla="*/ 202 h 512"/>
              <a:gd name="T86" fmla="*/ 160 w 512"/>
              <a:gd name="T87" fmla="*/ 234 h 512"/>
              <a:gd name="T88" fmla="*/ 193 w 512"/>
              <a:gd name="T89" fmla="*/ 266 h 512"/>
              <a:gd name="T90" fmla="*/ 349 w 512"/>
              <a:gd name="T91" fmla="*/ 319 h 512"/>
              <a:gd name="T92" fmla="*/ 384 w 512"/>
              <a:gd name="T93" fmla="*/ 202 h 512"/>
              <a:gd name="T94" fmla="*/ 362 w 512"/>
              <a:gd name="T95" fmla="*/ 298 h 512"/>
              <a:gd name="T96" fmla="*/ 322 w 512"/>
              <a:gd name="T97" fmla="*/ 230 h 512"/>
              <a:gd name="T98" fmla="*/ 190 w 512"/>
              <a:gd name="T99" fmla="*/ 245 h 512"/>
              <a:gd name="T100" fmla="*/ 181 w 512"/>
              <a:gd name="T101" fmla="*/ 234 h 512"/>
              <a:gd name="T102" fmla="*/ 268 w 512"/>
              <a:gd name="T103" fmla="*/ 182 h 512"/>
              <a:gd name="T104" fmla="*/ 341 w 512"/>
              <a:gd name="T105"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416" y="330"/>
                </a:moveTo>
                <a:cubicBezTo>
                  <a:pt x="416" y="336"/>
                  <a:pt x="411" y="341"/>
                  <a:pt x="405" y="341"/>
                </a:cubicBezTo>
                <a:cubicBezTo>
                  <a:pt x="394" y="341"/>
                  <a:pt x="394" y="341"/>
                  <a:pt x="394" y="341"/>
                </a:cubicBezTo>
                <a:cubicBezTo>
                  <a:pt x="388" y="341"/>
                  <a:pt x="384" y="336"/>
                  <a:pt x="384" y="330"/>
                </a:cubicBezTo>
                <a:cubicBezTo>
                  <a:pt x="384" y="320"/>
                  <a:pt x="384" y="320"/>
                  <a:pt x="384" y="320"/>
                </a:cubicBezTo>
                <a:cubicBezTo>
                  <a:pt x="371" y="320"/>
                  <a:pt x="371" y="320"/>
                  <a:pt x="371" y="320"/>
                </a:cubicBezTo>
                <a:cubicBezTo>
                  <a:pt x="372" y="324"/>
                  <a:pt x="372" y="329"/>
                  <a:pt x="371" y="334"/>
                </a:cubicBezTo>
                <a:cubicBezTo>
                  <a:pt x="368" y="342"/>
                  <a:pt x="363" y="350"/>
                  <a:pt x="355" y="354"/>
                </a:cubicBezTo>
                <a:cubicBezTo>
                  <a:pt x="350" y="357"/>
                  <a:pt x="344" y="359"/>
                  <a:pt x="338" y="359"/>
                </a:cubicBezTo>
                <a:cubicBezTo>
                  <a:pt x="336" y="359"/>
                  <a:pt x="334" y="358"/>
                  <a:pt x="332" y="358"/>
                </a:cubicBezTo>
                <a:cubicBezTo>
                  <a:pt x="330" y="365"/>
                  <a:pt x="325" y="372"/>
                  <a:pt x="318" y="376"/>
                </a:cubicBezTo>
                <a:cubicBezTo>
                  <a:pt x="313" y="380"/>
                  <a:pt x="307" y="381"/>
                  <a:pt x="301" y="381"/>
                </a:cubicBezTo>
                <a:cubicBezTo>
                  <a:pt x="292" y="381"/>
                  <a:pt x="283" y="377"/>
                  <a:pt x="277" y="370"/>
                </a:cubicBezTo>
                <a:cubicBezTo>
                  <a:pt x="274" y="374"/>
                  <a:pt x="271" y="377"/>
                  <a:pt x="267" y="379"/>
                </a:cubicBezTo>
                <a:cubicBezTo>
                  <a:pt x="261" y="382"/>
                  <a:pt x="256" y="384"/>
                  <a:pt x="250" y="384"/>
                </a:cubicBezTo>
                <a:cubicBezTo>
                  <a:pt x="241" y="384"/>
                  <a:pt x="232" y="380"/>
                  <a:pt x="226" y="374"/>
                </a:cubicBezTo>
                <a:cubicBezTo>
                  <a:pt x="224" y="376"/>
                  <a:pt x="221" y="379"/>
                  <a:pt x="217" y="381"/>
                </a:cubicBezTo>
                <a:cubicBezTo>
                  <a:pt x="212" y="384"/>
                  <a:pt x="207" y="385"/>
                  <a:pt x="202" y="385"/>
                </a:cubicBezTo>
                <a:cubicBezTo>
                  <a:pt x="190" y="385"/>
                  <a:pt x="178" y="379"/>
                  <a:pt x="172" y="368"/>
                </a:cubicBezTo>
                <a:cubicBezTo>
                  <a:pt x="143" y="320"/>
                  <a:pt x="143" y="320"/>
                  <a:pt x="143" y="320"/>
                </a:cubicBezTo>
                <a:cubicBezTo>
                  <a:pt x="128" y="320"/>
                  <a:pt x="128" y="320"/>
                  <a:pt x="128" y="320"/>
                </a:cubicBezTo>
                <a:cubicBezTo>
                  <a:pt x="128" y="330"/>
                  <a:pt x="128" y="330"/>
                  <a:pt x="128" y="330"/>
                </a:cubicBezTo>
                <a:cubicBezTo>
                  <a:pt x="128" y="336"/>
                  <a:pt x="123" y="341"/>
                  <a:pt x="117" y="341"/>
                </a:cubicBezTo>
                <a:cubicBezTo>
                  <a:pt x="106" y="341"/>
                  <a:pt x="106" y="341"/>
                  <a:pt x="106" y="341"/>
                </a:cubicBezTo>
                <a:cubicBezTo>
                  <a:pt x="100" y="341"/>
                  <a:pt x="96" y="336"/>
                  <a:pt x="96" y="330"/>
                </a:cubicBezTo>
                <a:cubicBezTo>
                  <a:pt x="96" y="324"/>
                  <a:pt x="100" y="320"/>
                  <a:pt x="106" y="320"/>
                </a:cubicBezTo>
                <a:cubicBezTo>
                  <a:pt x="106" y="170"/>
                  <a:pt x="106" y="170"/>
                  <a:pt x="106" y="170"/>
                </a:cubicBezTo>
                <a:cubicBezTo>
                  <a:pt x="100" y="170"/>
                  <a:pt x="96" y="166"/>
                  <a:pt x="96" y="160"/>
                </a:cubicBezTo>
                <a:cubicBezTo>
                  <a:pt x="96" y="154"/>
                  <a:pt x="100" y="149"/>
                  <a:pt x="106" y="149"/>
                </a:cubicBezTo>
                <a:cubicBezTo>
                  <a:pt x="117" y="149"/>
                  <a:pt x="117" y="149"/>
                  <a:pt x="117" y="149"/>
                </a:cubicBezTo>
                <a:cubicBezTo>
                  <a:pt x="123" y="149"/>
                  <a:pt x="128" y="154"/>
                  <a:pt x="128" y="160"/>
                </a:cubicBezTo>
                <a:cubicBezTo>
                  <a:pt x="128" y="181"/>
                  <a:pt x="128" y="181"/>
                  <a:pt x="128" y="181"/>
                </a:cubicBezTo>
                <a:cubicBezTo>
                  <a:pt x="224" y="181"/>
                  <a:pt x="224" y="181"/>
                  <a:pt x="224" y="181"/>
                </a:cubicBezTo>
                <a:cubicBezTo>
                  <a:pt x="224" y="181"/>
                  <a:pt x="224" y="181"/>
                  <a:pt x="224" y="181"/>
                </a:cubicBezTo>
                <a:cubicBezTo>
                  <a:pt x="261" y="161"/>
                  <a:pt x="261" y="161"/>
                  <a:pt x="261" y="161"/>
                </a:cubicBezTo>
                <a:cubicBezTo>
                  <a:pt x="264" y="160"/>
                  <a:pt x="267" y="159"/>
                  <a:pt x="269" y="160"/>
                </a:cubicBezTo>
                <a:cubicBezTo>
                  <a:pt x="343" y="181"/>
                  <a:pt x="343" y="181"/>
                  <a:pt x="343" y="181"/>
                </a:cubicBezTo>
                <a:cubicBezTo>
                  <a:pt x="384" y="181"/>
                  <a:pt x="384" y="181"/>
                  <a:pt x="384" y="181"/>
                </a:cubicBezTo>
                <a:cubicBezTo>
                  <a:pt x="384" y="160"/>
                  <a:pt x="384" y="160"/>
                  <a:pt x="384" y="160"/>
                </a:cubicBezTo>
                <a:cubicBezTo>
                  <a:pt x="384" y="154"/>
                  <a:pt x="388" y="149"/>
                  <a:pt x="394" y="149"/>
                </a:cubicBezTo>
                <a:cubicBezTo>
                  <a:pt x="405" y="149"/>
                  <a:pt x="405" y="149"/>
                  <a:pt x="405" y="149"/>
                </a:cubicBezTo>
                <a:cubicBezTo>
                  <a:pt x="411" y="149"/>
                  <a:pt x="416" y="154"/>
                  <a:pt x="416" y="160"/>
                </a:cubicBezTo>
                <a:cubicBezTo>
                  <a:pt x="416" y="166"/>
                  <a:pt x="411" y="170"/>
                  <a:pt x="405" y="170"/>
                </a:cubicBezTo>
                <a:cubicBezTo>
                  <a:pt x="405" y="320"/>
                  <a:pt x="405" y="320"/>
                  <a:pt x="405" y="320"/>
                </a:cubicBezTo>
                <a:cubicBezTo>
                  <a:pt x="411" y="320"/>
                  <a:pt x="416" y="324"/>
                  <a:pt x="416" y="330"/>
                </a:cubicBezTo>
                <a:close/>
                <a:moveTo>
                  <a:pt x="349" y="319"/>
                </a:moveTo>
                <a:cubicBezTo>
                  <a:pt x="350" y="322"/>
                  <a:pt x="351" y="325"/>
                  <a:pt x="350" y="328"/>
                </a:cubicBezTo>
                <a:cubicBezTo>
                  <a:pt x="349" y="332"/>
                  <a:pt x="347" y="334"/>
                  <a:pt x="344" y="336"/>
                </a:cubicBezTo>
                <a:cubicBezTo>
                  <a:pt x="342" y="337"/>
                  <a:pt x="338" y="338"/>
                  <a:pt x="335" y="337"/>
                </a:cubicBezTo>
                <a:cubicBezTo>
                  <a:pt x="332" y="336"/>
                  <a:pt x="330" y="334"/>
                  <a:pt x="328" y="332"/>
                </a:cubicBezTo>
                <a:cubicBezTo>
                  <a:pt x="328" y="332"/>
                  <a:pt x="328" y="332"/>
                  <a:pt x="328" y="332"/>
                </a:cubicBezTo>
                <a:cubicBezTo>
                  <a:pt x="328" y="332"/>
                  <a:pt x="328" y="332"/>
                  <a:pt x="328" y="331"/>
                </a:cubicBezTo>
                <a:cubicBezTo>
                  <a:pt x="294" y="274"/>
                  <a:pt x="294" y="274"/>
                  <a:pt x="294" y="274"/>
                </a:cubicBezTo>
                <a:cubicBezTo>
                  <a:pt x="291" y="268"/>
                  <a:pt x="284" y="267"/>
                  <a:pt x="279" y="270"/>
                </a:cubicBezTo>
                <a:cubicBezTo>
                  <a:pt x="274" y="273"/>
                  <a:pt x="272" y="279"/>
                  <a:pt x="275" y="284"/>
                </a:cubicBezTo>
                <a:cubicBezTo>
                  <a:pt x="310" y="343"/>
                  <a:pt x="310" y="343"/>
                  <a:pt x="310" y="343"/>
                </a:cubicBezTo>
                <a:cubicBezTo>
                  <a:pt x="310" y="343"/>
                  <a:pt x="310" y="343"/>
                  <a:pt x="310" y="343"/>
                </a:cubicBezTo>
                <a:cubicBezTo>
                  <a:pt x="313" y="348"/>
                  <a:pt x="313" y="355"/>
                  <a:pt x="307" y="358"/>
                </a:cubicBezTo>
                <a:cubicBezTo>
                  <a:pt x="301" y="361"/>
                  <a:pt x="294" y="359"/>
                  <a:pt x="290" y="353"/>
                </a:cubicBezTo>
                <a:cubicBezTo>
                  <a:pt x="258" y="300"/>
                  <a:pt x="258" y="300"/>
                  <a:pt x="258" y="300"/>
                </a:cubicBezTo>
                <a:cubicBezTo>
                  <a:pt x="255" y="295"/>
                  <a:pt x="249" y="293"/>
                  <a:pt x="243" y="296"/>
                </a:cubicBezTo>
                <a:cubicBezTo>
                  <a:pt x="238" y="299"/>
                  <a:pt x="237" y="306"/>
                  <a:pt x="240" y="311"/>
                </a:cubicBezTo>
                <a:cubicBezTo>
                  <a:pt x="260" y="345"/>
                  <a:pt x="260" y="345"/>
                  <a:pt x="260" y="345"/>
                </a:cubicBezTo>
                <a:cubicBezTo>
                  <a:pt x="262" y="347"/>
                  <a:pt x="262" y="350"/>
                  <a:pt x="261" y="353"/>
                </a:cubicBezTo>
                <a:cubicBezTo>
                  <a:pt x="261" y="356"/>
                  <a:pt x="259" y="359"/>
                  <a:pt x="256" y="361"/>
                </a:cubicBezTo>
                <a:cubicBezTo>
                  <a:pt x="250" y="364"/>
                  <a:pt x="243" y="362"/>
                  <a:pt x="239" y="357"/>
                </a:cubicBezTo>
                <a:cubicBezTo>
                  <a:pt x="239" y="357"/>
                  <a:pt x="239" y="357"/>
                  <a:pt x="239" y="357"/>
                </a:cubicBezTo>
                <a:cubicBezTo>
                  <a:pt x="228" y="337"/>
                  <a:pt x="228" y="337"/>
                  <a:pt x="228" y="337"/>
                </a:cubicBezTo>
                <a:cubicBezTo>
                  <a:pt x="228" y="337"/>
                  <a:pt x="228" y="337"/>
                  <a:pt x="228" y="337"/>
                </a:cubicBezTo>
                <a:cubicBezTo>
                  <a:pt x="228" y="337"/>
                  <a:pt x="228" y="337"/>
                  <a:pt x="228" y="337"/>
                </a:cubicBezTo>
                <a:cubicBezTo>
                  <a:pt x="220" y="325"/>
                  <a:pt x="220" y="325"/>
                  <a:pt x="220" y="325"/>
                </a:cubicBezTo>
                <a:cubicBezTo>
                  <a:pt x="217" y="320"/>
                  <a:pt x="210" y="319"/>
                  <a:pt x="206" y="322"/>
                </a:cubicBezTo>
                <a:cubicBezTo>
                  <a:pt x="201" y="325"/>
                  <a:pt x="199" y="332"/>
                  <a:pt x="202" y="337"/>
                </a:cubicBezTo>
                <a:cubicBezTo>
                  <a:pt x="210" y="348"/>
                  <a:pt x="210" y="348"/>
                  <a:pt x="210" y="348"/>
                </a:cubicBezTo>
                <a:cubicBezTo>
                  <a:pt x="211" y="350"/>
                  <a:pt x="214" y="358"/>
                  <a:pt x="207" y="363"/>
                </a:cubicBezTo>
                <a:cubicBezTo>
                  <a:pt x="201" y="366"/>
                  <a:pt x="193" y="362"/>
                  <a:pt x="190" y="357"/>
                </a:cubicBezTo>
                <a:cubicBezTo>
                  <a:pt x="158" y="304"/>
                  <a:pt x="158" y="304"/>
                  <a:pt x="158" y="304"/>
                </a:cubicBezTo>
                <a:cubicBezTo>
                  <a:pt x="156" y="300"/>
                  <a:pt x="153" y="298"/>
                  <a:pt x="149" y="298"/>
                </a:cubicBezTo>
                <a:cubicBezTo>
                  <a:pt x="128" y="298"/>
                  <a:pt x="128" y="298"/>
                  <a:pt x="128" y="298"/>
                </a:cubicBezTo>
                <a:cubicBezTo>
                  <a:pt x="128" y="202"/>
                  <a:pt x="128" y="202"/>
                  <a:pt x="128" y="202"/>
                </a:cubicBezTo>
                <a:cubicBezTo>
                  <a:pt x="184" y="202"/>
                  <a:pt x="184" y="202"/>
                  <a:pt x="184" y="202"/>
                </a:cubicBezTo>
                <a:cubicBezTo>
                  <a:pt x="176" y="207"/>
                  <a:pt x="176" y="207"/>
                  <a:pt x="176" y="207"/>
                </a:cubicBezTo>
                <a:cubicBezTo>
                  <a:pt x="166" y="213"/>
                  <a:pt x="160" y="223"/>
                  <a:pt x="160" y="234"/>
                </a:cubicBezTo>
                <a:cubicBezTo>
                  <a:pt x="160" y="244"/>
                  <a:pt x="164" y="254"/>
                  <a:pt x="170" y="260"/>
                </a:cubicBezTo>
                <a:cubicBezTo>
                  <a:pt x="177" y="265"/>
                  <a:pt x="185" y="267"/>
                  <a:pt x="193" y="266"/>
                </a:cubicBezTo>
                <a:cubicBezTo>
                  <a:pt x="307" y="247"/>
                  <a:pt x="307" y="247"/>
                  <a:pt x="307" y="247"/>
                </a:cubicBezTo>
                <a:lnTo>
                  <a:pt x="349" y="319"/>
                </a:lnTo>
                <a:close/>
                <a:moveTo>
                  <a:pt x="341" y="202"/>
                </a:moveTo>
                <a:cubicBezTo>
                  <a:pt x="384" y="202"/>
                  <a:pt x="384" y="202"/>
                  <a:pt x="384" y="202"/>
                </a:cubicBezTo>
                <a:cubicBezTo>
                  <a:pt x="384" y="298"/>
                  <a:pt x="384" y="298"/>
                  <a:pt x="384" y="298"/>
                </a:cubicBezTo>
                <a:cubicBezTo>
                  <a:pt x="362" y="298"/>
                  <a:pt x="362" y="298"/>
                  <a:pt x="362" y="298"/>
                </a:cubicBezTo>
                <a:cubicBezTo>
                  <a:pt x="362" y="298"/>
                  <a:pt x="362" y="299"/>
                  <a:pt x="361" y="299"/>
                </a:cubicBezTo>
                <a:cubicBezTo>
                  <a:pt x="322" y="230"/>
                  <a:pt x="322" y="230"/>
                  <a:pt x="322" y="230"/>
                </a:cubicBezTo>
                <a:cubicBezTo>
                  <a:pt x="320" y="226"/>
                  <a:pt x="316" y="224"/>
                  <a:pt x="311" y="225"/>
                </a:cubicBezTo>
                <a:cubicBezTo>
                  <a:pt x="190" y="245"/>
                  <a:pt x="190" y="245"/>
                  <a:pt x="190" y="245"/>
                </a:cubicBezTo>
                <a:cubicBezTo>
                  <a:pt x="187" y="246"/>
                  <a:pt x="185" y="245"/>
                  <a:pt x="184" y="244"/>
                </a:cubicBezTo>
                <a:cubicBezTo>
                  <a:pt x="182" y="242"/>
                  <a:pt x="181" y="238"/>
                  <a:pt x="181" y="234"/>
                </a:cubicBezTo>
                <a:cubicBezTo>
                  <a:pt x="181" y="229"/>
                  <a:pt x="184" y="227"/>
                  <a:pt x="186" y="226"/>
                </a:cubicBezTo>
                <a:cubicBezTo>
                  <a:pt x="268" y="182"/>
                  <a:pt x="268" y="182"/>
                  <a:pt x="268" y="182"/>
                </a:cubicBezTo>
                <a:cubicBezTo>
                  <a:pt x="338" y="202"/>
                  <a:pt x="338" y="202"/>
                  <a:pt x="338" y="202"/>
                </a:cubicBezTo>
                <a:cubicBezTo>
                  <a:pt x="339" y="202"/>
                  <a:pt x="340" y="202"/>
                  <a:pt x="341" y="202"/>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fontAlgn="base">
              <a:spcBef>
                <a:spcPct val="0"/>
              </a:spcBef>
              <a:spcAft>
                <a:spcPct val="0"/>
              </a:spcAft>
            </a:pPr>
            <a:endParaRPr lang="en-GB" sz="2107">
              <a:solidFill>
                <a:prstClr val="black"/>
              </a:solidFill>
              <a:latin typeface="Arial" charset="0"/>
              <a:ea typeface="ＭＳ Ｐゴシック"/>
              <a:cs typeface="Arial" charset="0"/>
            </a:endParaRPr>
          </a:p>
        </p:txBody>
      </p:sp>
      <p:grpSp>
        <p:nvGrpSpPr>
          <p:cNvPr id="75" name="Group 681"/>
          <p:cNvGrpSpPr>
            <a:grpSpLocks noChangeAspect="1"/>
          </p:cNvGrpSpPr>
          <p:nvPr/>
        </p:nvGrpSpPr>
        <p:grpSpPr bwMode="gray">
          <a:xfrm>
            <a:off x="344489" y="5631560"/>
            <a:ext cx="699779" cy="699780"/>
            <a:chOff x="6210" y="2696"/>
            <a:chExt cx="340" cy="340"/>
          </a:xfrm>
          <a:solidFill>
            <a:srgbClr val="046A38"/>
          </a:solidFill>
        </p:grpSpPr>
        <p:sp>
          <p:nvSpPr>
            <p:cNvPr id="76" name="Freeform 682"/>
            <p:cNvSpPr>
              <a:spLocks/>
            </p:cNvSpPr>
            <p:nvPr/>
          </p:nvSpPr>
          <p:spPr bwMode="gray">
            <a:xfrm>
              <a:off x="6351" y="2911"/>
              <a:ext cx="57" cy="49"/>
            </a:xfrm>
            <a:custGeom>
              <a:avLst/>
              <a:gdLst>
                <a:gd name="T0" fmla="*/ 51 w 85"/>
                <a:gd name="T1" fmla="*/ 3 h 73"/>
                <a:gd name="T2" fmla="*/ 43 w 85"/>
                <a:gd name="T3" fmla="*/ 0 h 73"/>
                <a:gd name="T4" fmla="*/ 34 w 85"/>
                <a:gd name="T5" fmla="*/ 3 h 73"/>
                <a:gd name="T6" fmla="*/ 16 w 85"/>
                <a:gd name="T7" fmla="*/ 9 h 73"/>
                <a:gd name="T8" fmla="*/ 11 w 85"/>
                <a:gd name="T9" fmla="*/ 9 h 73"/>
                <a:gd name="T10" fmla="*/ 0 w 85"/>
                <a:gd name="T11" fmla="*/ 2 h 73"/>
                <a:gd name="T12" fmla="*/ 0 w 85"/>
                <a:gd name="T13" fmla="*/ 73 h 73"/>
                <a:gd name="T14" fmla="*/ 37 w 85"/>
                <a:gd name="T15" fmla="*/ 51 h 73"/>
                <a:gd name="T16" fmla="*/ 48 w 85"/>
                <a:gd name="T17" fmla="*/ 51 h 73"/>
                <a:gd name="T18" fmla="*/ 85 w 85"/>
                <a:gd name="T19" fmla="*/ 73 h 73"/>
                <a:gd name="T20" fmla="*/ 85 w 85"/>
                <a:gd name="T21" fmla="*/ 2 h 73"/>
                <a:gd name="T22" fmla="*/ 75 w 85"/>
                <a:gd name="T23" fmla="*/ 9 h 73"/>
                <a:gd name="T24" fmla="*/ 51 w 85"/>
                <a:gd name="T25" fmla="*/ 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5" h="73">
                  <a:moveTo>
                    <a:pt x="51" y="3"/>
                  </a:moveTo>
                  <a:cubicBezTo>
                    <a:pt x="49" y="2"/>
                    <a:pt x="44" y="0"/>
                    <a:pt x="43" y="0"/>
                  </a:cubicBezTo>
                  <a:cubicBezTo>
                    <a:pt x="41" y="0"/>
                    <a:pt x="37" y="2"/>
                    <a:pt x="34" y="3"/>
                  </a:cubicBezTo>
                  <a:cubicBezTo>
                    <a:pt x="29" y="6"/>
                    <a:pt x="23" y="9"/>
                    <a:pt x="16" y="9"/>
                  </a:cubicBezTo>
                  <a:cubicBezTo>
                    <a:pt x="14" y="9"/>
                    <a:pt x="12" y="9"/>
                    <a:pt x="11" y="9"/>
                  </a:cubicBezTo>
                  <a:cubicBezTo>
                    <a:pt x="6" y="7"/>
                    <a:pt x="3" y="5"/>
                    <a:pt x="0" y="2"/>
                  </a:cubicBezTo>
                  <a:cubicBezTo>
                    <a:pt x="0" y="73"/>
                    <a:pt x="0" y="73"/>
                    <a:pt x="0" y="73"/>
                  </a:cubicBezTo>
                  <a:cubicBezTo>
                    <a:pt x="37" y="51"/>
                    <a:pt x="37" y="51"/>
                    <a:pt x="37" y="51"/>
                  </a:cubicBezTo>
                  <a:cubicBezTo>
                    <a:pt x="41" y="49"/>
                    <a:pt x="45" y="49"/>
                    <a:pt x="48" y="51"/>
                  </a:cubicBezTo>
                  <a:cubicBezTo>
                    <a:pt x="85" y="73"/>
                    <a:pt x="85" y="73"/>
                    <a:pt x="85" y="73"/>
                  </a:cubicBezTo>
                  <a:cubicBezTo>
                    <a:pt x="85" y="2"/>
                    <a:pt x="85" y="2"/>
                    <a:pt x="85" y="2"/>
                  </a:cubicBezTo>
                  <a:cubicBezTo>
                    <a:pt x="82" y="5"/>
                    <a:pt x="79" y="7"/>
                    <a:pt x="75" y="9"/>
                  </a:cubicBezTo>
                  <a:cubicBezTo>
                    <a:pt x="66" y="11"/>
                    <a:pt x="58" y="7"/>
                    <a:pt x="51" y="3"/>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sp>
          <p:nvSpPr>
            <p:cNvPr id="77" name="Freeform 683"/>
            <p:cNvSpPr>
              <a:spLocks noEditPoints="1"/>
            </p:cNvSpPr>
            <p:nvPr/>
          </p:nvSpPr>
          <p:spPr bwMode="gray">
            <a:xfrm>
              <a:off x="6314" y="2772"/>
              <a:ext cx="132" cy="131"/>
            </a:xfrm>
            <a:custGeom>
              <a:avLst/>
              <a:gdLst>
                <a:gd name="T0" fmla="*/ 188 w 198"/>
                <a:gd name="T1" fmla="*/ 99 h 198"/>
                <a:gd name="T2" fmla="*/ 194 w 198"/>
                <a:gd name="T3" fmla="*/ 81 h 198"/>
                <a:gd name="T4" fmla="*/ 198 w 198"/>
                <a:gd name="T5" fmla="*/ 72 h 198"/>
                <a:gd name="T6" fmla="*/ 190 w 198"/>
                <a:gd name="T7" fmla="*/ 67 h 198"/>
                <a:gd name="T8" fmla="*/ 176 w 198"/>
                <a:gd name="T9" fmla="*/ 54 h 198"/>
                <a:gd name="T10" fmla="*/ 172 w 198"/>
                <a:gd name="T11" fmla="*/ 36 h 198"/>
                <a:gd name="T12" fmla="*/ 171 w 198"/>
                <a:gd name="T13" fmla="*/ 26 h 198"/>
                <a:gd name="T14" fmla="*/ 162 w 198"/>
                <a:gd name="T15" fmla="*/ 25 h 198"/>
                <a:gd name="T16" fmla="*/ 143 w 198"/>
                <a:gd name="T17" fmla="*/ 21 h 198"/>
                <a:gd name="T18" fmla="*/ 131 w 198"/>
                <a:gd name="T19" fmla="*/ 7 h 198"/>
                <a:gd name="T20" fmla="*/ 125 w 198"/>
                <a:gd name="T21" fmla="*/ 0 h 198"/>
                <a:gd name="T22" fmla="*/ 117 w 198"/>
                <a:gd name="T23" fmla="*/ 4 h 198"/>
                <a:gd name="T24" fmla="*/ 99 w 198"/>
                <a:gd name="T25" fmla="*/ 9 h 198"/>
                <a:gd name="T26" fmla="*/ 80 w 198"/>
                <a:gd name="T27" fmla="*/ 5 h 198"/>
                <a:gd name="T28" fmla="*/ 72 w 198"/>
                <a:gd name="T29" fmla="*/ 3 h 198"/>
                <a:gd name="T30" fmla="*/ 72 w 198"/>
                <a:gd name="T31" fmla="*/ 3 h 198"/>
                <a:gd name="T32" fmla="*/ 67 w 198"/>
                <a:gd name="T33" fmla="*/ 9 h 198"/>
                <a:gd name="T34" fmla="*/ 54 w 198"/>
                <a:gd name="T35" fmla="*/ 22 h 198"/>
                <a:gd name="T36" fmla="*/ 35 w 198"/>
                <a:gd name="T37" fmla="*/ 26 h 198"/>
                <a:gd name="T38" fmla="*/ 26 w 198"/>
                <a:gd name="T39" fmla="*/ 27 h 198"/>
                <a:gd name="T40" fmla="*/ 25 w 198"/>
                <a:gd name="T41" fmla="*/ 36 h 198"/>
                <a:gd name="T42" fmla="*/ 21 w 198"/>
                <a:gd name="T43" fmla="*/ 54 h 198"/>
                <a:gd name="T44" fmla="*/ 7 w 198"/>
                <a:gd name="T45" fmla="*/ 67 h 198"/>
                <a:gd name="T46" fmla="*/ 0 w 198"/>
                <a:gd name="T47" fmla="*/ 73 h 198"/>
                <a:gd name="T48" fmla="*/ 3 w 198"/>
                <a:gd name="T49" fmla="*/ 81 h 198"/>
                <a:gd name="T50" fmla="*/ 9 w 198"/>
                <a:gd name="T51" fmla="*/ 99 h 198"/>
                <a:gd name="T52" fmla="*/ 3 w 198"/>
                <a:gd name="T53" fmla="*/ 117 h 198"/>
                <a:gd name="T54" fmla="*/ 0 w 198"/>
                <a:gd name="T55" fmla="*/ 126 h 198"/>
                <a:gd name="T56" fmla="*/ 7 w 198"/>
                <a:gd name="T57" fmla="*/ 131 h 198"/>
                <a:gd name="T58" fmla="*/ 21 w 198"/>
                <a:gd name="T59" fmla="*/ 144 h 198"/>
                <a:gd name="T60" fmla="*/ 25 w 198"/>
                <a:gd name="T61" fmla="*/ 162 h 198"/>
                <a:gd name="T62" fmla="*/ 26 w 198"/>
                <a:gd name="T63" fmla="*/ 172 h 198"/>
                <a:gd name="T64" fmla="*/ 35 w 198"/>
                <a:gd name="T65" fmla="*/ 173 h 198"/>
                <a:gd name="T66" fmla="*/ 54 w 198"/>
                <a:gd name="T67" fmla="*/ 177 h 198"/>
                <a:gd name="T68" fmla="*/ 67 w 198"/>
                <a:gd name="T69" fmla="*/ 191 h 198"/>
                <a:gd name="T70" fmla="*/ 72 w 198"/>
                <a:gd name="T71" fmla="*/ 198 h 198"/>
                <a:gd name="T72" fmla="*/ 80 w 198"/>
                <a:gd name="T73" fmla="*/ 194 h 198"/>
                <a:gd name="T74" fmla="*/ 99 w 198"/>
                <a:gd name="T75" fmla="*/ 189 h 198"/>
                <a:gd name="T76" fmla="*/ 117 w 198"/>
                <a:gd name="T77" fmla="*/ 193 h 198"/>
                <a:gd name="T78" fmla="*/ 125 w 198"/>
                <a:gd name="T79" fmla="*/ 195 h 198"/>
                <a:gd name="T80" fmla="*/ 125 w 198"/>
                <a:gd name="T81" fmla="*/ 195 h 198"/>
                <a:gd name="T82" fmla="*/ 131 w 198"/>
                <a:gd name="T83" fmla="*/ 189 h 198"/>
                <a:gd name="T84" fmla="*/ 143 w 198"/>
                <a:gd name="T85" fmla="*/ 176 h 198"/>
                <a:gd name="T86" fmla="*/ 162 w 198"/>
                <a:gd name="T87" fmla="*/ 172 h 198"/>
                <a:gd name="T88" fmla="*/ 171 w 198"/>
                <a:gd name="T89" fmla="*/ 171 h 198"/>
                <a:gd name="T90" fmla="*/ 172 w 198"/>
                <a:gd name="T91" fmla="*/ 162 h 198"/>
                <a:gd name="T92" fmla="*/ 176 w 198"/>
                <a:gd name="T93" fmla="*/ 144 h 198"/>
                <a:gd name="T94" fmla="*/ 190 w 198"/>
                <a:gd name="T95" fmla="*/ 131 h 198"/>
                <a:gd name="T96" fmla="*/ 198 w 198"/>
                <a:gd name="T97" fmla="*/ 125 h 198"/>
                <a:gd name="T98" fmla="*/ 194 w 198"/>
                <a:gd name="T99" fmla="*/ 117 h 198"/>
                <a:gd name="T100" fmla="*/ 188 w 198"/>
                <a:gd name="T101" fmla="*/ 99 h 198"/>
                <a:gd name="T102" fmla="*/ 99 w 198"/>
                <a:gd name="T103" fmla="*/ 152 h 198"/>
                <a:gd name="T104" fmla="*/ 45 w 198"/>
                <a:gd name="T105" fmla="*/ 99 h 198"/>
                <a:gd name="T106" fmla="*/ 99 w 198"/>
                <a:gd name="T107" fmla="*/ 46 h 198"/>
                <a:gd name="T108" fmla="*/ 152 w 198"/>
                <a:gd name="T109" fmla="*/ 99 h 198"/>
                <a:gd name="T110" fmla="*/ 99 w 198"/>
                <a:gd name="T111" fmla="*/ 152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98" h="198">
                  <a:moveTo>
                    <a:pt x="188" y="99"/>
                  </a:moveTo>
                  <a:cubicBezTo>
                    <a:pt x="188" y="92"/>
                    <a:pt x="191" y="86"/>
                    <a:pt x="194" y="81"/>
                  </a:cubicBezTo>
                  <a:cubicBezTo>
                    <a:pt x="195" y="78"/>
                    <a:pt x="198" y="74"/>
                    <a:pt x="198" y="72"/>
                  </a:cubicBezTo>
                  <a:cubicBezTo>
                    <a:pt x="197" y="71"/>
                    <a:pt x="193" y="69"/>
                    <a:pt x="190" y="67"/>
                  </a:cubicBezTo>
                  <a:cubicBezTo>
                    <a:pt x="185" y="64"/>
                    <a:pt x="180" y="60"/>
                    <a:pt x="176" y="54"/>
                  </a:cubicBezTo>
                  <a:cubicBezTo>
                    <a:pt x="173" y="48"/>
                    <a:pt x="173" y="42"/>
                    <a:pt x="172" y="36"/>
                  </a:cubicBezTo>
                  <a:cubicBezTo>
                    <a:pt x="172" y="33"/>
                    <a:pt x="172" y="28"/>
                    <a:pt x="171" y="26"/>
                  </a:cubicBezTo>
                  <a:cubicBezTo>
                    <a:pt x="170" y="26"/>
                    <a:pt x="165" y="26"/>
                    <a:pt x="162" y="25"/>
                  </a:cubicBezTo>
                  <a:cubicBezTo>
                    <a:pt x="156" y="25"/>
                    <a:pt x="149" y="25"/>
                    <a:pt x="143" y="21"/>
                  </a:cubicBezTo>
                  <a:cubicBezTo>
                    <a:pt x="138" y="18"/>
                    <a:pt x="134" y="12"/>
                    <a:pt x="131" y="7"/>
                  </a:cubicBezTo>
                  <a:cubicBezTo>
                    <a:pt x="129" y="5"/>
                    <a:pt x="126" y="1"/>
                    <a:pt x="125" y="0"/>
                  </a:cubicBezTo>
                  <a:cubicBezTo>
                    <a:pt x="124" y="0"/>
                    <a:pt x="120" y="2"/>
                    <a:pt x="117" y="4"/>
                  </a:cubicBezTo>
                  <a:cubicBezTo>
                    <a:pt x="112" y="6"/>
                    <a:pt x="106" y="9"/>
                    <a:pt x="99" y="9"/>
                  </a:cubicBezTo>
                  <a:cubicBezTo>
                    <a:pt x="92" y="9"/>
                    <a:pt x="86" y="8"/>
                    <a:pt x="80" y="5"/>
                  </a:cubicBezTo>
                  <a:cubicBezTo>
                    <a:pt x="78" y="4"/>
                    <a:pt x="73" y="3"/>
                    <a:pt x="72" y="3"/>
                  </a:cubicBezTo>
                  <a:cubicBezTo>
                    <a:pt x="72" y="3"/>
                    <a:pt x="72" y="3"/>
                    <a:pt x="72" y="3"/>
                  </a:cubicBezTo>
                  <a:cubicBezTo>
                    <a:pt x="71" y="3"/>
                    <a:pt x="68" y="6"/>
                    <a:pt x="67" y="9"/>
                  </a:cubicBezTo>
                  <a:cubicBezTo>
                    <a:pt x="63" y="14"/>
                    <a:pt x="60" y="19"/>
                    <a:pt x="54" y="22"/>
                  </a:cubicBezTo>
                  <a:cubicBezTo>
                    <a:pt x="48" y="26"/>
                    <a:pt x="41" y="26"/>
                    <a:pt x="35" y="26"/>
                  </a:cubicBezTo>
                  <a:cubicBezTo>
                    <a:pt x="32" y="26"/>
                    <a:pt x="27" y="26"/>
                    <a:pt x="26" y="27"/>
                  </a:cubicBezTo>
                  <a:cubicBezTo>
                    <a:pt x="26" y="28"/>
                    <a:pt x="25" y="33"/>
                    <a:pt x="25" y="36"/>
                  </a:cubicBezTo>
                  <a:cubicBezTo>
                    <a:pt x="25" y="42"/>
                    <a:pt x="24" y="48"/>
                    <a:pt x="21" y="54"/>
                  </a:cubicBezTo>
                  <a:cubicBezTo>
                    <a:pt x="18" y="60"/>
                    <a:pt x="12" y="64"/>
                    <a:pt x="7" y="67"/>
                  </a:cubicBezTo>
                  <a:cubicBezTo>
                    <a:pt x="5" y="69"/>
                    <a:pt x="0" y="71"/>
                    <a:pt x="0" y="73"/>
                  </a:cubicBezTo>
                  <a:cubicBezTo>
                    <a:pt x="0" y="74"/>
                    <a:pt x="2" y="78"/>
                    <a:pt x="3" y="81"/>
                  </a:cubicBezTo>
                  <a:cubicBezTo>
                    <a:pt x="6" y="86"/>
                    <a:pt x="9" y="92"/>
                    <a:pt x="9" y="99"/>
                  </a:cubicBezTo>
                  <a:cubicBezTo>
                    <a:pt x="9" y="106"/>
                    <a:pt x="6" y="112"/>
                    <a:pt x="3" y="117"/>
                  </a:cubicBezTo>
                  <a:cubicBezTo>
                    <a:pt x="2" y="120"/>
                    <a:pt x="0" y="124"/>
                    <a:pt x="0" y="126"/>
                  </a:cubicBezTo>
                  <a:cubicBezTo>
                    <a:pt x="0" y="127"/>
                    <a:pt x="5" y="129"/>
                    <a:pt x="7" y="131"/>
                  </a:cubicBezTo>
                  <a:cubicBezTo>
                    <a:pt x="12" y="134"/>
                    <a:pt x="18" y="138"/>
                    <a:pt x="21" y="144"/>
                  </a:cubicBezTo>
                  <a:cubicBezTo>
                    <a:pt x="24" y="150"/>
                    <a:pt x="25" y="156"/>
                    <a:pt x="25" y="162"/>
                  </a:cubicBezTo>
                  <a:cubicBezTo>
                    <a:pt x="25" y="165"/>
                    <a:pt x="26" y="170"/>
                    <a:pt x="26" y="172"/>
                  </a:cubicBezTo>
                  <a:cubicBezTo>
                    <a:pt x="27" y="172"/>
                    <a:pt x="32" y="172"/>
                    <a:pt x="35" y="173"/>
                  </a:cubicBezTo>
                  <a:cubicBezTo>
                    <a:pt x="41" y="173"/>
                    <a:pt x="48" y="173"/>
                    <a:pt x="54" y="177"/>
                  </a:cubicBezTo>
                  <a:cubicBezTo>
                    <a:pt x="60" y="180"/>
                    <a:pt x="63" y="186"/>
                    <a:pt x="67" y="191"/>
                  </a:cubicBezTo>
                  <a:cubicBezTo>
                    <a:pt x="68" y="193"/>
                    <a:pt x="71" y="197"/>
                    <a:pt x="72" y="198"/>
                  </a:cubicBezTo>
                  <a:cubicBezTo>
                    <a:pt x="73" y="198"/>
                    <a:pt x="78" y="196"/>
                    <a:pt x="80" y="194"/>
                  </a:cubicBezTo>
                  <a:cubicBezTo>
                    <a:pt x="86" y="192"/>
                    <a:pt x="92" y="189"/>
                    <a:pt x="99" y="189"/>
                  </a:cubicBezTo>
                  <a:cubicBezTo>
                    <a:pt x="106" y="189"/>
                    <a:pt x="112" y="190"/>
                    <a:pt x="117" y="193"/>
                  </a:cubicBezTo>
                  <a:cubicBezTo>
                    <a:pt x="120" y="194"/>
                    <a:pt x="124" y="195"/>
                    <a:pt x="125" y="195"/>
                  </a:cubicBezTo>
                  <a:cubicBezTo>
                    <a:pt x="125" y="195"/>
                    <a:pt x="125" y="195"/>
                    <a:pt x="125" y="195"/>
                  </a:cubicBezTo>
                  <a:cubicBezTo>
                    <a:pt x="126" y="195"/>
                    <a:pt x="129" y="192"/>
                    <a:pt x="131" y="189"/>
                  </a:cubicBezTo>
                  <a:cubicBezTo>
                    <a:pt x="134" y="184"/>
                    <a:pt x="138" y="179"/>
                    <a:pt x="143" y="176"/>
                  </a:cubicBezTo>
                  <a:cubicBezTo>
                    <a:pt x="149" y="172"/>
                    <a:pt x="156" y="172"/>
                    <a:pt x="162" y="172"/>
                  </a:cubicBezTo>
                  <a:cubicBezTo>
                    <a:pt x="165" y="172"/>
                    <a:pt x="170" y="172"/>
                    <a:pt x="171" y="171"/>
                  </a:cubicBezTo>
                  <a:cubicBezTo>
                    <a:pt x="172" y="170"/>
                    <a:pt x="172" y="165"/>
                    <a:pt x="172" y="162"/>
                  </a:cubicBezTo>
                  <a:cubicBezTo>
                    <a:pt x="173" y="156"/>
                    <a:pt x="173" y="150"/>
                    <a:pt x="176" y="144"/>
                  </a:cubicBezTo>
                  <a:cubicBezTo>
                    <a:pt x="180" y="138"/>
                    <a:pt x="185" y="134"/>
                    <a:pt x="190" y="131"/>
                  </a:cubicBezTo>
                  <a:cubicBezTo>
                    <a:pt x="193" y="129"/>
                    <a:pt x="197" y="127"/>
                    <a:pt x="198" y="125"/>
                  </a:cubicBezTo>
                  <a:cubicBezTo>
                    <a:pt x="198" y="124"/>
                    <a:pt x="195" y="120"/>
                    <a:pt x="194" y="117"/>
                  </a:cubicBezTo>
                  <a:cubicBezTo>
                    <a:pt x="191" y="112"/>
                    <a:pt x="188" y="106"/>
                    <a:pt x="188" y="99"/>
                  </a:cubicBezTo>
                  <a:close/>
                  <a:moveTo>
                    <a:pt x="99" y="152"/>
                  </a:moveTo>
                  <a:cubicBezTo>
                    <a:pt x="69" y="152"/>
                    <a:pt x="45" y="128"/>
                    <a:pt x="45" y="99"/>
                  </a:cubicBezTo>
                  <a:cubicBezTo>
                    <a:pt x="45" y="70"/>
                    <a:pt x="69" y="46"/>
                    <a:pt x="99" y="46"/>
                  </a:cubicBezTo>
                  <a:cubicBezTo>
                    <a:pt x="128" y="46"/>
                    <a:pt x="152" y="70"/>
                    <a:pt x="152" y="99"/>
                  </a:cubicBezTo>
                  <a:cubicBezTo>
                    <a:pt x="152" y="128"/>
                    <a:pt x="128" y="152"/>
                    <a:pt x="99" y="152"/>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sp>
          <p:nvSpPr>
            <p:cNvPr id="78" name="Oval 684"/>
            <p:cNvSpPr>
              <a:spLocks noChangeArrowheads="1"/>
            </p:cNvSpPr>
            <p:nvPr/>
          </p:nvSpPr>
          <p:spPr bwMode="gray">
            <a:xfrm>
              <a:off x="6359" y="2816"/>
              <a:ext cx="42" cy="43"/>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sp>
          <p:nvSpPr>
            <p:cNvPr id="79" name="Freeform 685"/>
            <p:cNvSpPr>
              <a:spLocks noEditPoints="1"/>
            </p:cNvSpPr>
            <p:nvPr/>
          </p:nvSpPr>
          <p:spPr bwMode="gray">
            <a:xfrm>
              <a:off x="6210" y="2696"/>
              <a:ext cx="340" cy="34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375 w 512"/>
                <a:gd name="T11" fmla="*/ 245 h 512"/>
                <a:gd name="T12" fmla="*/ 359 w 512"/>
                <a:gd name="T13" fmla="*/ 263 h 512"/>
                <a:gd name="T14" fmla="*/ 352 w 512"/>
                <a:gd name="T15" fmla="*/ 268 h 512"/>
                <a:gd name="T16" fmla="*/ 351 w 512"/>
                <a:gd name="T17" fmla="*/ 278 h 512"/>
                <a:gd name="T18" fmla="*/ 343 w 512"/>
                <a:gd name="T19" fmla="*/ 300 h 512"/>
                <a:gd name="T20" fmla="*/ 320 w 512"/>
                <a:gd name="T21" fmla="*/ 308 h 512"/>
                <a:gd name="T22" fmla="*/ 320 w 512"/>
                <a:gd name="T23" fmla="*/ 308 h 512"/>
                <a:gd name="T24" fmla="*/ 320 w 512"/>
                <a:gd name="T25" fmla="*/ 416 h 512"/>
                <a:gd name="T26" fmla="*/ 314 w 512"/>
                <a:gd name="T27" fmla="*/ 425 h 512"/>
                <a:gd name="T28" fmla="*/ 309 w 512"/>
                <a:gd name="T29" fmla="*/ 426 h 512"/>
                <a:gd name="T30" fmla="*/ 304 w 512"/>
                <a:gd name="T31" fmla="*/ 425 h 512"/>
                <a:gd name="T32" fmla="*/ 256 w 512"/>
                <a:gd name="T33" fmla="*/ 396 h 512"/>
                <a:gd name="T34" fmla="*/ 208 w 512"/>
                <a:gd name="T35" fmla="*/ 425 h 512"/>
                <a:gd name="T36" fmla="*/ 197 w 512"/>
                <a:gd name="T37" fmla="*/ 425 h 512"/>
                <a:gd name="T38" fmla="*/ 192 w 512"/>
                <a:gd name="T39" fmla="*/ 416 h 512"/>
                <a:gd name="T40" fmla="*/ 192 w 512"/>
                <a:gd name="T41" fmla="*/ 308 h 512"/>
                <a:gd name="T42" fmla="*/ 191 w 512"/>
                <a:gd name="T43" fmla="*/ 308 h 512"/>
                <a:gd name="T44" fmla="*/ 168 w 512"/>
                <a:gd name="T45" fmla="*/ 300 h 512"/>
                <a:gd name="T46" fmla="*/ 161 w 512"/>
                <a:gd name="T47" fmla="*/ 278 h 512"/>
                <a:gd name="T48" fmla="*/ 160 w 512"/>
                <a:gd name="T49" fmla="*/ 268 h 512"/>
                <a:gd name="T50" fmla="*/ 152 w 512"/>
                <a:gd name="T51" fmla="*/ 263 h 512"/>
                <a:gd name="T52" fmla="*/ 136 w 512"/>
                <a:gd name="T53" fmla="*/ 245 h 512"/>
                <a:gd name="T54" fmla="*/ 141 w 512"/>
                <a:gd name="T55" fmla="*/ 222 h 512"/>
                <a:gd name="T56" fmla="*/ 145 w 512"/>
                <a:gd name="T57" fmla="*/ 213 h 512"/>
                <a:gd name="T58" fmla="*/ 141 w 512"/>
                <a:gd name="T59" fmla="*/ 204 h 512"/>
                <a:gd name="T60" fmla="*/ 136 w 512"/>
                <a:gd name="T61" fmla="*/ 181 h 512"/>
                <a:gd name="T62" fmla="*/ 152 w 512"/>
                <a:gd name="T63" fmla="*/ 163 h 512"/>
                <a:gd name="T64" fmla="*/ 160 w 512"/>
                <a:gd name="T65" fmla="*/ 158 h 512"/>
                <a:gd name="T66" fmla="*/ 161 w 512"/>
                <a:gd name="T67" fmla="*/ 148 h 512"/>
                <a:gd name="T68" fmla="*/ 168 w 512"/>
                <a:gd name="T69" fmla="*/ 126 h 512"/>
                <a:gd name="T70" fmla="*/ 191 w 512"/>
                <a:gd name="T71" fmla="*/ 118 h 512"/>
                <a:gd name="T72" fmla="*/ 200 w 512"/>
                <a:gd name="T73" fmla="*/ 117 h 512"/>
                <a:gd name="T74" fmla="*/ 206 w 512"/>
                <a:gd name="T75" fmla="*/ 110 h 512"/>
                <a:gd name="T76" fmla="*/ 224 w 512"/>
                <a:gd name="T77" fmla="*/ 93 h 512"/>
                <a:gd name="T78" fmla="*/ 247 w 512"/>
                <a:gd name="T79" fmla="*/ 99 h 512"/>
                <a:gd name="T80" fmla="*/ 256 w 512"/>
                <a:gd name="T81" fmla="*/ 102 h 512"/>
                <a:gd name="T82" fmla="*/ 264 w 512"/>
                <a:gd name="T83" fmla="*/ 99 h 512"/>
                <a:gd name="T84" fmla="*/ 288 w 512"/>
                <a:gd name="T85" fmla="*/ 93 h 512"/>
                <a:gd name="T86" fmla="*/ 306 w 512"/>
                <a:gd name="T87" fmla="*/ 110 h 512"/>
                <a:gd name="T88" fmla="*/ 311 w 512"/>
                <a:gd name="T89" fmla="*/ 117 h 512"/>
                <a:gd name="T90" fmla="*/ 320 w 512"/>
                <a:gd name="T91" fmla="*/ 118 h 512"/>
                <a:gd name="T92" fmla="*/ 343 w 512"/>
                <a:gd name="T93" fmla="*/ 126 h 512"/>
                <a:gd name="T94" fmla="*/ 351 w 512"/>
                <a:gd name="T95" fmla="*/ 148 h 512"/>
                <a:gd name="T96" fmla="*/ 352 w 512"/>
                <a:gd name="T97" fmla="*/ 158 h 512"/>
                <a:gd name="T98" fmla="*/ 359 w 512"/>
                <a:gd name="T99" fmla="*/ 163 h 512"/>
                <a:gd name="T100" fmla="*/ 375 w 512"/>
                <a:gd name="T101" fmla="*/ 181 h 512"/>
                <a:gd name="T102" fmla="*/ 370 w 512"/>
                <a:gd name="T103" fmla="*/ 204 h 512"/>
                <a:gd name="T104" fmla="*/ 367 w 512"/>
                <a:gd name="T105" fmla="*/ 213 h 512"/>
                <a:gd name="T106" fmla="*/ 370 w 512"/>
                <a:gd name="T107" fmla="*/ 222 h 512"/>
                <a:gd name="T108" fmla="*/ 375 w 512"/>
                <a:gd name="T109" fmla="*/ 245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75" y="245"/>
                  </a:moveTo>
                  <a:cubicBezTo>
                    <a:pt x="373" y="254"/>
                    <a:pt x="365" y="259"/>
                    <a:pt x="359" y="263"/>
                  </a:cubicBezTo>
                  <a:cubicBezTo>
                    <a:pt x="356" y="265"/>
                    <a:pt x="353" y="267"/>
                    <a:pt x="352" y="268"/>
                  </a:cubicBezTo>
                  <a:cubicBezTo>
                    <a:pt x="351" y="270"/>
                    <a:pt x="351" y="274"/>
                    <a:pt x="351" y="278"/>
                  </a:cubicBezTo>
                  <a:cubicBezTo>
                    <a:pt x="350" y="285"/>
                    <a:pt x="350" y="294"/>
                    <a:pt x="343" y="300"/>
                  </a:cubicBezTo>
                  <a:cubicBezTo>
                    <a:pt x="337" y="307"/>
                    <a:pt x="328" y="307"/>
                    <a:pt x="320" y="308"/>
                  </a:cubicBezTo>
                  <a:cubicBezTo>
                    <a:pt x="320" y="308"/>
                    <a:pt x="320" y="308"/>
                    <a:pt x="320" y="308"/>
                  </a:cubicBezTo>
                  <a:cubicBezTo>
                    <a:pt x="320" y="416"/>
                    <a:pt x="320" y="416"/>
                    <a:pt x="320" y="416"/>
                  </a:cubicBezTo>
                  <a:cubicBezTo>
                    <a:pt x="320" y="420"/>
                    <a:pt x="318" y="423"/>
                    <a:pt x="314" y="425"/>
                  </a:cubicBezTo>
                  <a:cubicBezTo>
                    <a:pt x="313" y="426"/>
                    <a:pt x="311" y="426"/>
                    <a:pt x="309" y="426"/>
                  </a:cubicBezTo>
                  <a:cubicBezTo>
                    <a:pt x="307" y="426"/>
                    <a:pt x="305" y="426"/>
                    <a:pt x="304" y="425"/>
                  </a:cubicBezTo>
                  <a:cubicBezTo>
                    <a:pt x="256" y="396"/>
                    <a:pt x="256" y="396"/>
                    <a:pt x="256" y="396"/>
                  </a:cubicBezTo>
                  <a:cubicBezTo>
                    <a:pt x="208" y="425"/>
                    <a:pt x="208" y="425"/>
                    <a:pt x="208" y="425"/>
                  </a:cubicBezTo>
                  <a:cubicBezTo>
                    <a:pt x="205" y="427"/>
                    <a:pt x="200" y="427"/>
                    <a:pt x="197" y="425"/>
                  </a:cubicBezTo>
                  <a:cubicBezTo>
                    <a:pt x="194" y="423"/>
                    <a:pt x="192" y="420"/>
                    <a:pt x="192" y="416"/>
                  </a:cubicBezTo>
                  <a:cubicBezTo>
                    <a:pt x="192" y="308"/>
                    <a:pt x="192" y="308"/>
                    <a:pt x="192" y="308"/>
                  </a:cubicBezTo>
                  <a:cubicBezTo>
                    <a:pt x="191" y="308"/>
                    <a:pt x="191" y="308"/>
                    <a:pt x="191" y="308"/>
                  </a:cubicBezTo>
                  <a:cubicBezTo>
                    <a:pt x="184" y="307"/>
                    <a:pt x="175" y="307"/>
                    <a:pt x="168" y="300"/>
                  </a:cubicBezTo>
                  <a:cubicBezTo>
                    <a:pt x="162" y="294"/>
                    <a:pt x="161" y="285"/>
                    <a:pt x="161" y="278"/>
                  </a:cubicBezTo>
                  <a:cubicBezTo>
                    <a:pt x="161" y="274"/>
                    <a:pt x="160" y="270"/>
                    <a:pt x="160" y="268"/>
                  </a:cubicBezTo>
                  <a:cubicBezTo>
                    <a:pt x="159" y="267"/>
                    <a:pt x="155" y="265"/>
                    <a:pt x="152" y="263"/>
                  </a:cubicBezTo>
                  <a:cubicBezTo>
                    <a:pt x="146" y="259"/>
                    <a:pt x="139" y="254"/>
                    <a:pt x="136" y="245"/>
                  </a:cubicBezTo>
                  <a:cubicBezTo>
                    <a:pt x="134" y="236"/>
                    <a:pt x="138" y="228"/>
                    <a:pt x="141" y="222"/>
                  </a:cubicBezTo>
                  <a:cubicBezTo>
                    <a:pt x="143" y="219"/>
                    <a:pt x="145" y="215"/>
                    <a:pt x="145" y="213"/>
                  </a:cubicBezTo>
                  <a:cubicBezTo>
                    <a:pt x="145" y="211"/>
                    <a:pt x="143" y="207"/>
                    <a:pt x="141" y="204"/>
                  </a:cubicBezTo>
                  <a:cubicBezTo>
                    <a:pt x="138" y="198"/>
                    <a:pt x="134" y="190"/>
                    <a:pt x="136" y="181"/>
                  </a:cubicBezTo>
                  <a:cubicBezTo>
                    <a:pt x="139" y="172"/>
                    <a:pt x="146" y="167"/>
                    <a:pt x="152" y="163"/>
                  </a:cubicBezTo>
                  <a:cubicBezTo>
                    <a:pt x="155" y="161"/>
                    <a:pt x="159" y="159"/>
                    <a:pt x="160" y="158"/>
                  </a:cubicBezTo>
                  <a:cubicBezTo>
                    <a:pt x="160" y="156"/>
                    <a:pt x="161" y="152"/>
                    <a:pt x="161" y="148"/>
                  </a:cubicBezTo>
                  <a:cubicBezTo>
                    <a:pt x="161" y="141"/>
                    <a:pt x="162" y="132"/>
                    <a:pt x="168" y="126"/>
                  </a:cubicBezTo>
                  <a:cubicBezTo>
                    <a:pt x="175" y="119"/>
                    <a:pt x="184" y="119"/>
                    <a:pt x="191" y="118"/>
                  </a:cubicBezTo>
                  <a:cubicBezTo>
                    <a:pt x="194" y="118"/>
                    <a:pt x="199" y="118"/>
                    <a:pt x="200" y="117"/>
                  </a:cubicBezTo>
                  <a:cubicBezTo>
                    <a:pt x="202" y="116"/>
                    <a:pt x="204" y="112"/>
                    <a:pt x="206" y="110"/>
                  </a:cubicBezTo>
                  <a:cubicBezTo>
                    <a:pt x="210" y="104"/>
                    <a:pt x="215" y="96"/>
                    <a:pt x="224" y="93"/>
                  </a:cubicBezTo>
                  <a:cubicBezTo>
                    <a:pt x="232" y="91"/>
                    <a:pt x="240" y="95"/>
                    <a:pt x="247" y="99"/>
                  </a:cubicBezTo>
                  <a:cubicBezTo>
                    <a:pt x="250" y="100"/>
                    <a:pt x="254" y="102"/>
                    <a:pt x="256" y="102"/>
                  </a:cubicBezTo>
                  <a:cubicBezTo>
                    <a:pt x="257" y="102"/>
                    <a:pt x="262" y="100"/>
                    <a:pt x="264" y="99"/>
                  </a:cubicBezTo>
                  <a:cubicBezTo>
                    <a:pt x="271" y="95"/>
                    <a:pt x="279" y="91"/>
                    <a:pt x="288" y="93"/>
                  </a:cubicBezTo>
                  <a:cubicBezTo>
                    <a:pt x="297" y="96"/>
                    <a:pt x="302" y="104"/>
                    <a:pt x="306" y="110"/>
                  </a:cubicBezTo>
                  <a:cubicBezTo>
                    <a:pt x="307" y="112"/>
                    <a:pt x="310" y="116"/>
                    <a:pt x="311" y="117"/>
                  </a:cubicBezTo>
                  <a:cubicBezTo>
                    <a:pt x="313" y="118"/>
                    <a:pt x="317" y="118"/>
                    <a:pt x="320" y="118"/>
                  </a:cubicBezTo>
                  <a:cubicBezTo>
                    <a:pt x="328" y="119"/>
                    <a:pt x="337" y="119"/>
                    <a:pt x="343" y="126"/>
                  </a:cubicBezTo>
                  <a:cubicBezTo>
                    <a:pt x="350" y="132"/>
                    <a:pt x="350" y="141"/>
                    <a:pt x="351" y="148"/>
                  </a:cubicBezTo>
                  <a:cubicBezTo>
                    <a:pt x="351" y="152"/>
                    <a:pt x="351" y="156"/>
                    <a:pt x="352" y="158"/>
                  </a:cubicBezTo>
                  <a:cubicBezTo>
                    <a:pt x="353" y="159"/>
                    <a:pt x="356" y="161"/>
                    <a:pt x="359" y="163"/>
                  </a:cubicBezTo>
                  <a:cubicBezTo>
                    <a:pt x="365" y="167"/>
                    <a:pt x="373" y="172"/>
                    <a:pt x="375" y="181"/>
                  </a:cubicBezTo>
                  <a:cubicBezTo>
                    <a:pt x="378" y="190"/>
                    <a:pt x="373" y="198"/>
                    <a:pt x="370" y="204"/>
                  </a:cubicBezTo>
                  <a:cubicBezTo>
                    <a:pt x="369" y="207"/>
                    <a:pt x="367" y="211"/>
                    <a:pt x="367" y="213"/>
                  </a:cubicBezTo>
                  <a:cubicBezTo>
                    <a:pt x="367" y="215"/>
                    <a:pt x="369" y="219"/>
                    <a:pt x="370" y="222"/>
                  </a:cubicBezTo>
                  <a:cubicBezTo>
                    <a:pt x="373" y="228"/>
                    <a:pt x="378" y="236"/>
                    <a:pt x="375" y="245"/>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GB" sz="2107" b="0" i="0" u="none" strike="noStrike" kern="0" cap="none" spc="0" normalizeH="0" baseline="0" noProof="0" smtClean="0">
                <a:ln>
                  <a:noFill/>
                </a:ln>
                <a:solidFill>
                  <a:prstClr val="black"/>
                </a:solidFill>
                <a:effectLst/>
                <a:uLnTx/>
                <a:uFillTx/>
                <a:latin typeface="Arial" charset="0"/>
                <a:ea typeface="ＭＳ Ｐゴシック"/>
                <a:cs typeface="Arial" charset="0"/>
              </a:endParaRPr>
            </a:p>
          </p:txBody>
        </p:sp>
      </p:grpSp>
    </p:spTree>
    <p:extLst>
      <p:ext uri="{BB962C8B-B14F-4D97-AF65-F5344CB8AC3E}">
        <p14:creationId xmlns:p14="http://schemas.microsoft.com/office/powerpoint/2010/main" val="4001614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j-ea"/>
                <a:ea typeface="+mj-ea"/>
                <a:cs typeface="Meiryo UI" pitchFamily="50" charset="-128"/>
              </a:rPr>
              <a:t>成功要因②</a:t>
            </a:r>
            <a:endParaRPr lang="ja-JP" altLang="en-US" sz="2400" b="1" dirty="0">
              <a:solidFill>
                <a:schemeClr val="tx1"/>
              </a:solidFill>
              <a:latin typeface="+mj-ea"/>
              <a:ea typeface="+mj-ea"/>
              <a:cs typeface="Meiryo UI" panose="020B0604030504040204" pitchFamily="50" charset="-128"/>
            </a:endParaRPr>
          </a:p>
        </p:txBody>
      </p:sp>
      <p:grpSp>
        <p:nvGrpSpPr>
          <p:cNvPr id="68" name="グループ化 67"/>
          <p:cNvGrpSpPr/>
          <p:nvPr/>
        </p:nvGrpSpPr>
        <p:grpSpPr>
          <a:xfrm>
            <a:off x="242634" y="1124744"/>
            <a:ext cx="1944000" cy="225950"/>
            <a:chOff x="4747262" y="266867"/>
            <a:chExt cx="1472001" cy="115828"/>
          </a:xfrm>
        </p:grpSpPr>
        <p:cxnSp>
          <p:nvCxnSpPr>
            <p:cNvPr id="69" name="直線コネクタ 68"/>
            <p:cNvCxnSpPr/>
            <p:nvPr/>
          </p:nvCxnSpPr>
          <p:spPr>
            <a:xfrm>
              <a:off x="4747262" y="324781"/>
              <a:ext cx="1472001" cy="0"/>
            </a:xfrm>
            <a:prstGeom prst="line">
              <a:avLst/>
            </a:prstGeom>
            <a:noFill/>
            <a:ln w="31750" cap="flat" cmpd="sng" algn="ctr">
              <a:solidFill>
                <a:srgbClr val="53565A"/>
              </a:solidFill>
              <a:prstDash val="solid"/>
            </a:ln>
            <a:effectLst/>
          </p:spPr>
        </p:cxnSp>
        <p:sp>
          <p:nvSpPr>
            <p:cNvPr id="70" name="正方形/長方形 69"/>
            <p:cNvSpPr/>
            <p:nvPr/>
          </p:nvSpPr>
          <p:spPr bwMode="gray">
            <a:xfrm>
              <a:off x="5067449" y="266867"/>
              <a:ext cx="83161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成功要因</a:t>
              </a:r>
            </a:p>
          </p:txBody>
        </p:sp>
      </p:grpSp>
      <p:grpSp>
        <p:nvGrpSpPr>
          <p:cNvPr id="71" name="グループ化 70"/>
          <p:cNvGrpSpPr/>
          <p:nvPr/>
        </p:nvGrpSpPr>
        <p:grpSpPr>
          <a:xfrm>
            <a:off x="2243412" y="1124744"/>
            <a:ext cx="2376000" cy="225950"/>
            <a:chOff x="5912724" y="266867"/>
            <a:chExt cx="1547999" cy="115828"/>
          </a:xfrm>
        </p:grpSpPr>
        <p:cxnSp>
          <p:nvCxnSpPr>
            <p:cNvPr id="72" name="直線コネクタ 71"/>
            <p:cNvCxnSpPr/>
            <p:nvPr/>
          </p:nvCxnSpPr>
          <p:spPr>
            <a:xfrm>
              <a:off x="5912724" y="324781"/>
              <a:ext cx="1547999" cy="0"/>
            </a:xfrm>
            <a:prstGeom prst="line">
              <a:avLst/>
            </a:prstGeom>
            <a:noFill/>
            <a:ln w="31750" cap="flat" cmpd="sng" algn="ctr">
              <a:solidFill>
                <a:srgbClr val="53565A"/>
              </a:solidFill>
              <a:prstDash val="solid"/>
            </a:ln>
            <a:effectLst/>
          </p:spPr>
        </p:cxnSp>
        <p:sp>
          <p:nvSpPr>
            <p:cNvPr id="73" name="正方形/長方形 72"/>
            <p:cNvSpPr/>
            <p:nvPr/>
          </p:nvSpPr>
          <p:spPr bwMode="gray">
            <a:xfrm>
              <a:off x="6388060" y="266867"/>
              <a:ext cx="597331"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概要</a:t>
              </a:r>
            </a:p>
          </p:txBody>
        </p:sp>
      </p:grpSp>
      <p:grpSp>
        <p:nvGrpSpPr>
          <p:cNvPr id="74" name="グループ化 73"/>
          <p:cNvGrpSpPr/>
          <p:nvPr/>
        </p:nvGrpSpPr>
        <p:grpSpPr>
          <a:xfrm>
            <a:off x="4664968" y="1124744"/>
            <a:ext cx="4968000" cy="225950"/>
            <a:chOff x="6295256" y="266867"/>
            <a:chExt cx="2592002" cy="115828"/>
          </a:xfrm>
        </p:grpSpPr>
        <p:cxnSp>
          <p:nvCxnSpPr>
            <p:cNvPr id="75" name="直線コネクタ 74"/>
            <p:cNvCxnSpPr/>
            <p:nvPr/>
          </p:nvCxnSpPr>
          <p:spPr>
            <a:xfrm>
              <a:off x="6295256" y="324781"/>
              <a:ext cx="2592002" cy="0"/>
            </a:xfrm>
            <a:prstGeom prst="line">
              <a:avLst/>
            </a:prstGeom>
            <a:noFill/>
            <a:ln w="31750" cap="flat" cmpd="sng" algn="ctr">
              <a:solidFill>
                <a:srgbClr val="53565A"/>
              </a:solidFill>
              <a:prstDash val="solid"/>
            </a:ln>
            <a:effectLst/>
          </p:spPr>
        </p:cxnSp>
        <p:sp>
          <p:nvSpPr>
            <p:cNvPr id="76" name="正方形/長方形 75"/>
            <p:cNvSpPr/>
            <p:nvPr/>
          </p:nvSpPr>
          <p:spPr bwMode="gray">
            <a:xfrm>
              <a:off x="7334629" y="266867"/>
              <a:ext cx="513252"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sp>
        <p:nvSpPr>
          <p:cNvPr id="77" name="正方形/長方形 76"/>
          <p:cNvSpPr/>
          <p:nvPr/>
        </p:nvSpPr>
        <p:spPr bwMode="gray">
          <a:xfrm>
            <a:off x="2244521" y="1394971"/>
            <a:ext cx="2364737"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182563" indent="-182563" fontAlgn="base">
              <a:spcBef>
                <a:spcPct val="0"/>
              </a:spcBef>
              <a:spcAft>
                <a:spcPct val="0"/>
              </a:spcAft>
              <a:buFont typeface="Wingdings" panose="05000000000000000000" pitchFamily="2" charset="2"/>
              <a:buChar char="n"/>
            </a:pPr>
            <a:r>
              <a:rPr kumimoji="0" lang="ja-JP" altLang="en-US" sz="1400" b="1" u="sng" kern="0" dirty="0">
                <a:solidFill>
                  <a:prstClr val="black"/>
                </a:solidFill>
                <a:latin typeface="Arial" charset="0"/>
                <a:cs typeface="Arial" charset="0"/>
              </a:rPr>
              <a:t>同一コンビナート地域の事故事例を収集</a:t>
            </a:r>
            <a:r>
              <a:rPr kumimoji="0" lang="ja-JP" altLang="en-US" sz="1400" kern="0" dirty="0">
                <a:solidFill>
                  <a:prstClr val="black"/>
                </a:solidFill>
                <a:latin typeface="Arial" charset="0"/>
                <a:cs typeface="Arial" charset="0"/>
              </a:rPr>
              <a:t>するなど</a:t>
            </a:r>
            <a:r>
              <a:rPr kumimoji="0" lang="ja-JP" altLang="en-US" sz="1400" kern="0" dirty="0" smtClean="0">
                <a:solidFill>
                  <a:prstClr val="black"/>
                </a:solidFill>
                <a:latin typeface="Arial" charset="0"/>
                <a:cs typeface="Arial" charset="0"/>
              </a:rPr>
              <a:t>、</a:t>
            </a:r>
            <a:r>
              <a:rPr kumimoji="0" lang="en-US" altLang="ja-JP" sz="1400" kern="0" dirty="0" smtClean="0">
                <a:solidFill>
                  <a:prstClr val="black"/>
                </a:solidFill>
                <a:latin typeface="Arial" charset="0"/>
                <a:cs typeface="Arial" charset="0"/>
              </a:rPr>
              <a:t/>
            </a:r>
            <a:br>
              <a:rPr kumimoji="0" lang="en-US" altLang="ja-JP" sz="1400" kern="0" dirty="0" smtClean="0">
                <a:solidFill>
                  <a:prstClr val="black"/>
                </a:solidFill>
                <a:latin typeface="Arial" charset="0"/>
                <a:cs typeface="Arial" charset="0"/>
              </a:rPr>
            </a:br>
            <a:r>
              <a:rPr kumimoji="0" lang="ja-JP" altLang="en-US" sz="1400" b="1" u="sng" kern="0" dirty="0" smtClean="0">
                <a:solidFill>
                  <a:prstClr val="black"/>
                </a:solidFill>
                <a:latin typeface="Arial" charset="0"/>
                <a:cs typeface="Arial" charset="0"/>
              </a:rPr>
              <a:t>積極的</a:t>
            </a:r>
            <a:r>
              <a:rPr kumimoji="0" lang="ja-JP" altLang="en-US" sz="1400" b="1" u="sng" kern="0" dirty="0">
                <a:solidFill>
                  <a:prstClr val="black"/>
                </a:solidFill>
                <a:latin typeface="Arial" charset="0"/>
                <a:cs typeface="Arial" charset="0"/>
              </a:rPr>
              <a:t>に情報収集</a:t>
            </a:r>
            <a:r>
              <a:rPr kumimoji="0" lang="ja-JP" altLang="en-US" sz="1400" kern="0" dirty="0">
                <a:solidFill>
                  <a:prstClr val="black"/>
                </a:solidFill>
                <a:latin typeface="Arial" charset="0"/>
                <a:cs typeface="Arial" charset="0"/>
              </a:rPr>
              <a:t>することで、リスクアセスメントの知見を</a:t>
            </a:r>
            <a:r>
              <a:rPr kumimoji="0" lang="ja-JP" altLang="en-US" sz="1400" kern="0" dirty="0" smtClean="0">
                <a:solidFill>
                  <a:prstClr val="black"/>
                </a:solidFill>
                <a:latin typeface="Arial" charset="0"/>
                <a:cs typeface="Arial" charset="0"/>
              </a:rPr>
              <a:t>深める</a:t>
            </a:r>
            <a:endParaRPr kumimoji="0" lang="ja-JP" altLang="en-US" sz="1400" kern="0" dirty="0">
              <a:solidFill>
                <a:prstClr val="black"/>
              </a:solidFill>
              <a:latin typeface="Arial" charset="0"/>
              <a:cs typeface="Arial" charset="0"/>
            </a:endParaRPr>
          </a:p>
        </p:txBody>
      </p:sp>
      <p:sp>
        <p:nvSpPr>
          <p:cNvPr id="78" name="正方形/長方形 281"/>
          <p:cNvSpPr/>
          <p:nvPr/>
        </p:nvSpPr>
        <p:spPr>
          <a:xfrm>
            <a:off x="273803" y="1394971"/>
            <a:ext cx="1900033" cy="1580085"/>
          </a:xfrm>
          <a:prstGeom prst="rect">
            <a:avLst/>
          </a:prstGeom>
          <a:solidFill>
            <a:srgbClr val="012169"/>
          </a:solidFill>
          <a:ln w="9525" cap="flat" cmpd="sng" algn="ctr">
            <a:noFill/>
            <a:prstDash val="solid"/>
          </a:ln>
          <a:effectLst/>
        </p:spPr>
        <p:txBody>
          <a:bodyPr lIns="0" rIns="0" rtlCol="0" anchor="t" anchorCtr="0"/>
          <a:lstStyle/>
          <a:p>
            <a:pPr algn="ctr" fontAlgn="base">
              <a:spcBef>
                <a:spcPct val="0"/>
              </a:spcBef>
              <a:spcAft>
                <a:spcPct val="0"/>
              </a:spcAft>
            </a:pPr>
            <a:endParaRPr kumimoji="0" lang="ja-JP" altLang="en-US" sz="1204" kern="0" dirty="0">
              <a:solidFill>
                <a:prstClr val="white"/>
              </a:solidFill>
              <a:latin typeface="ＭＳ Ｐゴシック"/>
              <a:ea typeface="ＭＳ Ｐゴシック"/>
              <a:cs typeface="Arial" panose="020B0604020202020204" pitchFamily="34" charset="0"/>
            </a:endParaRPr>
          </a:p>
        </p:txBody>
      </p:sp>
      <p:sp>
        <p:nvSpPr>
          <p:cNvPr id="79" name="正方形/長方形 281"/>
          <p:cNvSpPr/>
          <p:nvPr/>
        </p:nvSpPr>
        <p:spPr>
          <a:xfrm>
            <a:off x="1064568" y="1394971"/>
            <a:ext cx="1108800" cy="1580083"/>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他社事例</a:t>
            </a:r>
            <a:r>
              <a:rPr kumimoji="0" lang="ja-JP" altLang="en-US" sz="1400" b="1" kern="0" dirty="0" smtClean="0">
                <a:solidFill>
                  <a:prstClr val="white"/>
                </a:solidFill>
                <a:latin typeface="ＭＳ Ｐゴシック"/>
                <a:ea typeface="ＭＳ Ｐゴシック"/>
                <a:cs typeface="Arial" panose="020B0604020202020204" pitchFamily="34" charset="0"/>
              </a:rPr>
              <a:t>・</a:t>
            </a:r>
            <a:r>
              <a:rPr kumimoji="0" lang="en-US" altLang="ja-JP" sz="1400" b="1" kern="0" dirty="0" smtClean="0">
                <a:solidFill>
                  <a:prstClr val="white"/>
                </a:solidFill>
                <a:latin typeface="ＭＳ Ｐゴシック"/>
                <a:ea typeface="ＭＳ Ｐゴシック"/>
                <a:cs typeface="Arial" panose="020B0604020202020204" pitchFamily="34" charset="0"/>
              </a:rPr>
              <a:t/>
            </a:r>
            <a:br>
              <a:rPr kumimoji="0" lang="en-US" altLang="ja-JP" sz="1400" b="1" kern="0" dirty="0" smtClean="0">
                <a:solidFill>
                  <a:prstClr val="white"/>
                </a:solidFill>
                <a:latin typeface="ＭＳ Ｐゴシック"/>
                <a:ea typeface="ＭＳ Ｐゴシック"/>
                <a:cs typeface="Arial" panose="020B0604020202020204" pitchFamily="34" charset="0"/>
              </a:rPr>
            </a:br>
            <a:r>
              <a:rPr kumimoji="0" lang="ja-JP" altLang="en-US" sz="1400" b="1" kern="0" dirty="0" smtClean="0">
                <a:solidFill>
                  <a:prstClr val="white"/>
                </a:solidFill>
                <a:latin typeface="ＭＳ Ｐゴシック"/>
                <a:ea typeface="ＭＳ Ｐゴシック"/>
                <a:cs typeface="Arial" panose="020B0604020202020204" pitchFamily="34" charset="0"/>
              </a:rPr>
              <a:t>マニュアル</a:t>
            </a:r>
            <a:endParaRPr kumimoji="0" lang="en-US" altLang="ja-JP" sz="14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など</a:t>
            </a:r>
            <a:endParaRPr kumimoji="0" lang="en-US" altLang="ja-JP" sz="14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先行</a:t>
            </a:r>
            <a:r>
              <a:rPr kumimoji="0" lang="ja-JP" altLang="en-US" sz="1400" b="1" kern="0" dirty="0">
                <a:solidFill>
                  <a:prstClr val="white"/>
                </a:solidFill>
                <a:latin typeface="ＭＳ Ｐゴシック"/>
                <a:ea typeface="ＭＳ Ｐゴシック"/>
                <a:cs typeface="Arial" panose="020B0604020202020204" pitchFamily="34" charset="0"/>
              </a:rPr>
              <a:t>事例の</a:t>
            </a:r>
          </a:p>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活用</a:t>
            </a:r>
          </a:p>
        </p:txBody>
      </p:sp>
      <p:sp>
        <p:nvSpPr>
          <p:cNvPr id="80" name="正方形/長方形 79"/>
          <p:cNvSpPr/>
          <p:nvPr/>
        </p:nvSpPr>
        <p:spPr bwMode="gray">
          <a:xfrm>
            <a:off x="4676190" y="1394970"/>
            <a:ext cx="4957329"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三菱ケミカル</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b="1" u="sng" kern="0" dirty="0">
                <a:solidFill>
                  <a:prstClr val="black"/>
                </a:solidFill>
                <a:latin typeface="Arial" charset="0"/>
                <a:cs typeface="Arial" charset="0"/>
              </a:rPr>
              <a:t>事故情報を</a:t>
            </a:r>
            <a:r>
              <a:rPr kumimoji="0" lang="en-US" altLang="ja-JP" sz="1400" b="1" u="sng" kern="0" dirty="0">
                <a:solidFill>
                  <a:prstClr val="black"/>
                </a:solidFill>
                <a:latin typeface="Arial" charset="0"/>
                <a:cs typeface="Arial" charset="0"/>
              </a:rPr>
              <a:t>KHK</a:t>
            </a:r>
            <a:r>
              <a:rPr kumimoji="0" lang="ja-JP" altLang="en-US" sz="1400" b="1" u="sng" kern="0" dirty="0">
                <a:solidFill>
                  <a:prstClr val="black"/>
                </a:solidFill>
                <a:latin typeface="Arial" charset="0"/>
                <a:cs typeface="Arial" charset="0"/>
              </a:rPr>
              <a:t>や水島コンビナート内の他社から入手し</a:t>
            </a:r>
            <a:r>
              <a:rPr kumimoji="0" lang="ja-JP" altLang="en-US" sz="1400" b="1" u="sng" kern="0" dirty="0" smtClean="0">
                <a:solidFill>
                  <a:prstClr val="black"/>
                </a:solidFill>
                <a:latin typeface="Arial" charset="0"/>
                <a:cs typeface="Arial" charset="0"/>
              </a:rPr>
              <a:t>、社内</a:t>
            </a:r>
            <a:r>
              <a:rPr kumimoji="0" lang="ja-JP" altLang="en-US" sz="1400" b="1" u="sng" kern="0" dirty="0">
                <a:solidFill>
                  <a:prstClr val="black"/>
                </a:solidFill>
                <a:latin typeface="Arial" charset="0"/>
                <a:cs typeface="Arial" charset="0"/>
              </a:rPr>
              <a:t>保安情報データベースにて整理・可視化している</a:t>
            </a:r>
            <a:endParaRPr kumimoji="0" lang="en-US" altLang="ja-JP" sz="1400" b="1" u="sng"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毎朝の各課のミーティングにて、データベースから過去の同じ日に発生した事故トラブル情報を繰り返し閲覧・確認することで、</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現場業員の安全意識を日常的に向上させることに活用している</a:t>
            </a:r>
          </a:p>
        </p:txBody>
      </p:sp>
      <p:sp>
        <p:nvSpPr>
          <p:cNvPr id="81" name="正方形/長方形 80"/>
          <p:cNvSpPr/>
          <p:nvPr/>
        </p:nvSpPr>
        <p:spPr bwMode="gray">
          <a:xfrm>
            <a:off x="242634" y="2739605"/>
            <a:ext cx="933039" cy="235451"/>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kern="0" dirty="0">
                <a:solidFill>
                  <a:prstClr val="white"/>
                </a:solidFill>
                <a:latin typeface="Arial" charset="0"/>
                <a:cs typeface="Arial" charset="0"/>
              </a:rPr>
              <a:t>9</a:t>
            </a: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sp>
        <p:nvSpPr>
          <p:cNvPr id="82" name="正方形/長方形 81"/>
          <p:cNvSpPr/>
          <p:nvPr/>
        </p:nvSpPr>
        <p:spPr bwMode="gray">
          <a:xfrm>
            <a:off x="2244523" y="3029035"/>
            <a:ext cx="2364738" cy="1580086"/>
          </a:xfrm>
          <a:prstGeom prst="rect">
            <a:avLst/>
          </a:prstGeom>
          <a:noFill/>
          <a:ln w="9525" algn="ctr">
            <a:solidFill>
              <a:sysClr val="window" lastClr="FFFFFF">
                <a:lumMod val="65000"/>
              </a:sysClr>
            </a:solidFill>
            <a:miter lim="800000"/>
            <a:headEnd/>
            <a:tailEnd/>
          </a:ln>
        </p:spPr>
        <p:txBody>
          <a:bodyPr wrap="square" lIns="36000" tIns="54192" rIns="7200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自社社員に加えて、</a:t>
            </a:r>
            <a:r>
              <a:rPr kumimoji="0" lang="ja-JP" altLang="en-US" sz="1400" b="1" u="sng" kern="0" dirty="0">
                <a:solidFill>
                  <a:prstClr val="black"/>
                </a:solidFill>
                <a:latin typeface="Arial" charset="0"/>
                <a:cs typeface="Arial" charset="0"/>
              </a:rPr>
              <a:t>外注先の社員にもトレーニングを実施</a:t>
            </a:r>
            <a:r>
              <a:rPr kumimoji="0" lang="ja-JP" altLang="en-US" sz="1400" kern="0" dirty="0">
                <a:solidFill>
                  <a:prstClr val="black"/>
                </a:solidFill>
                <a:latin typeface="Arial" charset="0"/>
                <a:cs typeface="Arial" charset="0"/>
              </a:rPr>
              <a:t>するなど、</a:t>
            </a:r>
            <a:r>
              <a:rPr kumimoji="0" lang="ja-JP" altLang="en-US" sz="1400" b="1" u="sng" kern="0" dirty="0">
                <a:solidFill>
                  <a:prstClr val="black"/>
                </a:solidFill>
                <a:latin typeface="Arial" charset="0"/>
                <a:cs typeface="Arial" charset="0"/>
              </a:rPr>
              <a:t>教育体制を整備し、人材育成を行う</a:t>
            </a:r>
          </a:p>
        </p:txBody>
      </p:sp>
      <p:sp>
        <p:nvSpPr>
          <p:cNvPr id="83" name="正方形/長方形 281"/>
          <p:cNvSpPr/>
          <p:nvPr/>
        </p:nvSpPr>
        <p:spPr>
          <a:xfrm>
            <a:off x="273803" y="3029035"/>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84" name="正方形/長方形 281"/>
          <p:cNvSpPr/>
          <p:nvPr/>
        </p:nvSpPr>
        <p:spPr>
          <a:xfrm>
            <a:off x="1064568" y="3029034"/>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教育</a:t>
            </a:r>
            <a:r>
              <a:rPr kumimoji="0" lang="ja-JP" altLang="en-US" sz="1400" b="1" kern="0" dirty="0">
                <a:solidFill>
                  <a:prstClr val="white"/>
                </a:solidFill>
                <a:latin typeface="ＭＳ Ｐゴシック"/>
                <a:ea typeface="ＭＳ Ｐゴシック"/>
                <a:cs typeface="Arial" panose="020B0604020202020204" pitchFamily="34" charset="0"/>
              </a:rPr>
              <a:t>体制の</a:t>
            </a:r>
          </a:p>
          <a:p>
            <a:pPr lvl="0" algn="ctr" fontAlgn="base">
              <a:spcBef>
                <a:spcPct val="0"/>
              </a:spcBef>
              <a:spcAft>
                <a:spcPct val="0"/>
              </a:spcAft>
              <a:defRPr/>
            </a:pPr>
            <a:r>
              <a:rPr kumimoji="0" lang="ja-JP" altLang="en-US" sz="1400" b="1" kern="0" dirty="0">
                <a:solidFill>
                  <a:prstClr val="white"/>
                </a:solidFill>
                <a:latin typeface="ＭＳ Ｐゴシック"/>
                <a:ea typeface="ＭＳ Ｐゴシック"/>
                <a:cs typeface="Arial" panose="020B0604020202020204" pitchFamily="34" charset="0"/>
              </a:rPr>
              <a:t>整備・</a:t>
            </a:r>
            <a:r>
              <a:rPr kumimoji="0" lang="ja-JP" altLang="en-US" sz="1400" b="1" kern="0" dirty="0" smtClean="0">
                <a:solidFill>
                  <a:prstClr val="white"/>
                </a:solidFill>
                <a:latin typeface="ＭＳ Ｐゴシック"/>
                <a:ea typeface="ＭＳ Ｐゴシック"/>
                <a:cs typeface="Arial" panose="020B0604020202020204" pitchFamily="34" charset="0"/>
              </a:rPr>
              <a:t>充実</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85" name="正方形/長方形 84"/>
          <p:cNvSpPr/>
          <p:nvPr/>
        </p:nvSpPr>
        <p:spPr bwMode="gray">
          <a:xfrm>
            <a:off x="4676190" y="3029035"/>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大阪国際石油精製</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b="1" u="sng" kern="0" dirty="0" smtClean="0">
                <a:solidFill>
                  <a:prstClr val="black"/>
                </a:solidFill>
                <a:latin typeface="Arial" charset="0"/>
                <a:cs typeface="Arial" charset="0"/>
              </a:rPr>
              <a:t>毎月、</a:t>
            </a:r>
            <a:r>
              <a:rPr kumimoji="0" lang="en-US" altLang="ja-JP" sz="1400" b="1" u="sng" kern="0" dirty="0" smtClean="0">
                <a:solidFill>
                  <a:prstClr val="black"/>
                </a:solidFill>
                <a:latin typeface="Arial" charset="0"/>
                <a:cs typeface="Arial" charset="0"/>
              </a:rPr>
              <a:t>RKY</a:t>
            </a:r>
            <a:r>
              <a:rPr kumimoji="0" lang="ja-JP" altLang="en-US" sz="1400" b="1" u="sng" kern="0" dirty="0">
                <a:solidFill>
                  <a:prstClr val="black"/>
                </a:solidFill>
                <a:latin typeface="Arial" charset="0"/>
                <a:cs typeface="Arial" charset="0"/>
              </a:rPr>
              <a:t>（リスクアセスメント危険予知）活動を評価</a:t>
            </a:r>
            <a:r>
              <a:rPr kumimoji="0" lang="ja-JP" altLang="en-US" sz="1400" b="1" u="sng" kern="0" dirty="0" smtClean="0">
                <a:solidFill>
                  <a:prstClr val="black"/>
                </a:solidFill>
                <a:latin typeface="Arial" charset="0"/>
                <a:cs typeface="Arial" charset="0"/>
              </a:rPr>
              <a:t>し</a:t>
            </a:r>
            <a:r>
              <a:rPr kumimoji="0" lang="ja-JP" altLang="en-US" sz="1400" b="1" u="sng" kern="0" dirty="0">
                <a:solidFill>
                  <a:prstClr val="black"/>
                </a:solidFill>
                <a:latin typeface="Arial" charset="0"/>
                <a:cs typeface="Arial" charset="0"/>
              </a:rPr>
              <a:t>、</a:t>
            </a:r>
            <a:r>
              <a:rPr kumimoji="0" lang="ja-JP" altLang="en-US" sz="1400" b="1" u="sng" kern="0" dirty="0" smtClean="0">
                <a:solidFill>
                  <a:prstClr val="black"/>
                </a:solidFill>
                <a:latin typeface="Arial" charset="0"/>
                <a:cs typeface="Arial" charset="0"/>
              </a:rPr>
              <a:t>優れた取組を行うチーム</a:t>
            </a:r>
            <a:r>
              <a:rPr kumimoji="0" lang="ja-JP" altLang="en-US" sz="1400" b="1" u="sng" kern="0" dirty="0">
                <a:solidFill>
                  <a:prstClr val="black"/>
                </a:solidFill>
                <a:latin typeface="Arial" charset="0"/>
                <a:cs typeface="Arial" charset="0"/>
              </a:rPr>
              <a:t>を表彰</a:t>
            </a:r>
            <a:r>
              <a:rPr kumimoji="0" lang="ja-JP" altLang="en-US" sz="1400" b="1" u="sng" kern="0" dirty="0" smtClean="0">
                <a:solidFill>
                  <a:prstClr val="black"/>
                </a:solidFill>
                <a:latin typeface="Arial" charset="0"/>
                <a:cs typeface="Arial" charset="0"/>
              </a:rPr>
              <a:t>して、</a:t>
            </a:r>
            <a:r>
              <a:rPr kumimoji="0" lang="en-US" altLang="ja-JP" sz="1400" b="1" u="sng" kern="0" dirty="0">
                <a:solidFill>
                  <a:prstClr val="black"/>
                </a:solidFill>
                <a:latin typeface="Arial" charset="0"/>
                <a:cs typeface="Arial" charset="0"/>
              </a:rPr>
              <a:t>RKY</a:t>
            </a:r>
            <a:r>
              <a:rPr kumimoji="0" lang="ja-JP" altLang="en-US" sz="1400" b="1" u="sng" kern="0" dirty="0">
                <a:solidFill>
                  <a:prstClr val="black"/>
                </a:solidFill>
                <a:latin typeface="Arial" charset="0"/>
                <a:cs typeface="Arial" charset="0"/>
              </a:rPr>
              <a:t>の内容向上を図っている</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表彰されなかったメンバーに対してフィードバックを行うことで、</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外注先の社員の危険源に対する感度向上や対策立案の教育</a:t>
            </a:r>
            <a:r>
              <a:rPr kumimoji="0" lang="ja-JP" altLang="en-US" sz="1400" kern="0" dirty="0" smtClean="0">
                <a:solidFill>
                  <a:prstClr val="black"/>
                </a:solidFill>
                <a:latin typeface="Arial" charset="0"/>
                <a:cs typeface="Arial" charset="0"/>
              </a:rPr>
              <a:t>が進み</a:t>
            </a:r>
            <a:r>
              <a:rPr kumimoji="0" lang="ja-JP" altLang="en-US" sz="1400" kern="0" dirty="0">
                <a:solidFill>
                  <a:prstClr val="black"/>
                </a:solidFill>
                <a:latin typeface="Arial" charset="0"/>
                <a:cs typeface="Arial" charset="0"/>
              </a:rPr>
              <a:t>、現場全体の安全意識を向上させている</a:t>
            </a:r>
          </a:p>
        </p:txBody>
      </p:sp>
      <p:sp>
        <p:nvSpPr>
          <p:cNvPr id="86" name="正方形/長方形 85"/>
          <p:cNvSpPr/>
          <p:nvPr/>
        </p:nvSpPr>
        <p:spPr bwMode="gray">
          <a:xfrm>
            <a:off x="242637" y="4373670"/>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9</a:t>
            </a:r>
            <a:r>
              <a:rPr lang="en-US" altLang="ja-JP" sz="1400" dirty="0" smtClean="0">
                <a:solidFill>
                  <a:prstClr val="white"/>
                </a:solidFill>
                <a:latin typeface="Arial" charset="0"/>
                <a:cs typeface="Arial" charset="0"/>
              </a:rPr>
              <a:t>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87" name="正方形/長方形 86"/>
          <p:cNvSpPr/>
          <p:nvPr/>
        </p:nvSpPr>
        <p:spPr bwMode="gray">
          <a:xfrm>
            <a:off x="2244523" y="4672768"/>
            <a:ext cx="2364738"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82563" indent="-182563" fontAlgn="base">
              <a:spcBef>
                <a:spcPct val="0"/>
              </a:spcBef>
              <a:spcAft>
                <a:spcPct val="0"/>
              </a:spcAft>
              <a:buFont typeface="Wingdings" panose="05000000000000000000" pitchFamily="2" charset="2"/>
              <a:buChar char="n"/>
            </a:pPr>
            <a:r>
              <a:rPr kumimoji="0" lang="ja-JP" altLang="en-US" sz="1400" kern="0" dirty="0">
                <a:solidFill>
                  <a:prstClr val="black"/>
                </a:solidFill>
                <a:latin typeface="Arial" charset="0"/>
                <a:cs typeface="Arial" charset="0"/>
              </a:rPr>
              <a:t>日々の業務内における危険性を継続的に説明するなど、</a:t>
            </a:r>
            <a:r>
              <a:rPr kumimoji="0" lang="ja-JP" altLang="en-US" sz="1400" b="1" u="sng" kern="0" dirty="0">
                <a:solidFill>
                  <a:prstClr val="black"/>
                </a:solidFill>
                <a:latin typeface="Arial" charset="0"/>
                <a:cs typeface="Arial" charset="0"/>
              </a:rPr>
              <a:t>リスクアセスメントの必要性を現場担当者が「腹落ち」</a:t>
            </a:r>
            <a:r>
              <a:rPr kumimoji="0" lang="ja-JP" altLang="en-US" sz="1400" kern="0" dirty="0">
                <a:solidFill>
                  <a:prstClr val="black"/>
                </a:solidFill>
                <a:latin typeface="Arial" charset="0"/>
                <a:cs typeface="Arial" charset="0"/>
              </a:rPr>
              <a:t>する取り組みを</a:t>
            </a:r>
            <a:r>
              <a:rPr kumimoji="0" lang="ja-JP" altLang="en-US" sz="1400" kern="0" dirty="0" smtClean="0">
                <a:solidFill>
                  <a:prstClr val="black"/>
                </a:solidFill>
                <a:latin typeface="Arial" charset="0"/>
                <a:cs typeface="Arial" charset="0"/>
              </a:rPr>
              <a:t>実施</a:t>
            </a:r>
            <a:endParaRPr kumimoji="0" lang="ja-JP" altLang="en-US" sz="1400" kern="0" dirty="0">
              <a:solidFill>
                <a:prstClr val="black"/>
              </a:solidFill>
              <a:latin typeface="Arial" charset="0"/>
              <a:cs typeface="Arial" charset="0"/>
            </a:endParaRPr>
          </a:p>
        </p:txBody>
      </p:sp>
      <p:sp>
        <p:nvSpPr>
          <p:cNvPr id="88" name="正方形/長方形 281"/>
          <p:cNvSpPr/>
          <p:nvPr/>
        </p:nvSpPr>
        <p:spPr>
          <a:xfrm>
            <a:off x="273803" y="4672768"/>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89" name="正方形/長方形 281"/>
          <p:cNvSpPr/>
          <p:nvPr/>
        </p:nvSpPr>
        <p:spPr>
          <a:xfrm>
            <a:off x="1064568" y="4672767"/>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400" b="1" kern="0" dirty="0">
                <a:solidFill>
                  <a:prstClr val="white"/>
                </a:solidFill>
                <a:latin typeface="ＭＳ Ｐゴシック"/>
                <a:ea typeface="ＭＳ Ｐゴシック"/>
                <a:cs typeface="Arial" panose="020B0604020202020204" pitchFamily="34" charset="0"/>
              </a:rPr>
              <a:t>現場作業員の</a:t>
            </a:r>
          </a:p>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リスク</a:t>
            </a:r>
            <a:endParaRPr kumimoji="0" lang="en-US" altLang="ja-JP" sz="14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アセスメント</a:t>
            </a:r>
            <a:endParaRPr kumimoji="0" lang="ja-JP" altLang="en-US" sz="1400" b="1" kern="0" dirty="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400" b="1" kern="0" dirty="0">
                <a:solidFill>
                  <a:prstClr val="white"/>
                </a:solidFill>
                <a:latin typeface="ＭＳ Ｐゴシック"/>
                <a:ea typeface="ＭＳ Ｐゴシック"/>
                <a:cs typeface="Arial" panose="020B0604020202020204" pitchFamily="34" charset="0"/>
              </a:rPr>
              <a:t>必要性の</a:t>
            </a:r>
            <a:r>
              <a:rPr kumimoji="0" lang="ja-JP" altLang="en-US" sz="1400" b="1" kern="0" dirty="0" smtClean="0">
                <a:solidFill>
                  <a:prstClr val="white"/>
                </a:solidFill>
                <a:latin typeface="ＭＳ Ｐゴシック"/>
                <a:ea typeface="ＭＳ Ｐゴシック"/>
                <a:cs typeface="Arial" panose="020B0604020202020204" pitchFamily="34" charset="0"/>
              </a:rPr>
              <a:t>理解</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90" name="正方形/長方形 89"/>
          <p:cNvSpPr/>
          <p:nvPr/>
        </p:nvSpPr>
        <p:spPr bwMode="gray">
          <a:xfrm>
            <a:off x="4676190" y="4672768"/>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三菱ガス化学</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リスクアセスメントを通じてベテラン社員のノウハウが可視化され、若手にも安全性への意識や必要性の理解が広く伝播している</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b="1" u="sng" kern="0" dirty="0">
                <a:solidFill>
                  <a:prstClr val="black"/>
                </a:solidFill>
                <a:latin typeface="Arial" charset="0"/>
                <a:cs typeface="Arial" charset="0"/>
              </a:rPr>
              <a:t>作業時の最低限の注意事項が書かれた「ﾜﾝﾎﾟｲﾝﾄﾚｯｽﾝｼｰﾄ」が現場に蓄積されており、危険源の抽出にも活用して</a:t>
            </a:r>
            <a:r>
              <a:rPr kumimoji="0" lang="ja-JP" altLang="en-US" sz="1400" b="1" u="sng" kern="0" dirty="0" smtClean="0">
                <a:solidFill>
                  <a:prstClr val="black"/>
                </a:solidFill>
                <a:latin typeface="Arial" charset="0"/>
                <a:cs typeface="Arial" charset="0"/>
              </a:rPr>
              <a:t>いる</a:t>
            </a:r>
            <a:endParaRPr kumimoji="0" lang="ja-JP" altLang="en-US" sz="1400" b="1" u="sng" kern="0" dirty="0">
              <a:solidFill>
                <a:prstClr val="black"/>
              </a:solidFill>
              <a:latin typeface="Arial" charset="0"/>
              <a:cs typeface="Arial" charset="0"/>
            </a:endParaRPr>
          </a:p>
        </p:txBody>
      </p:sp>
      <p:sp>
        <p:nvSpPr>
          <p:cNvPr id="91" name="正方形/長方形 90"/>
          <p:cNvSpPr/>
          <p:nvPr/>
        </p:nvSpPr>
        <p:spPr bwMode="gray">
          <a:xfrm>
            <a:off x="242637" y="6017403"/>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8</a:t>
            </a:r>
            <a:r>
              <a:rPr lang="en-US" altLang="ja-JP" sz="1400" dirty="0" smtClean="0">
                <a:solidFill>
                  <a:prstClr val="white"/>
                </a:solidFill>
                <a:latin typeface="Arial" charset="0"/>
                <a:cs typeface="Arial" charset="0"/>
              </a:rPr>
              <a:t>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109" name="Freeform 928"/>
          <p:cNvSpPr>
            <a:spLocks noEditPoints="1"/>
          </p:cNvSpPr>
          <p:nvPr/>
        </p:nvSpPr>
        <p:spPr bwMode="gray">
          <a:xfrm>
            <a:off x="344488" y="3469188"/>
            <a:ext cx="698400" cy="698400"/>
          </a:xfrm>
          <a:custGeom>
            <a:avLst/>
            <a:gdLst>
              <a:gd name="T0" fmla="*/ 332 w 512"/>
              <a:gd name="T1" fmla="*/ 245 h 512"/>
              <a:gd name="T2" fmla="*/ 340 w 512"/>
              <a:gd name="T3" fmla="*/ 305 h 512"/>
              <a:gd name="T4" fmla="*/ 256 w 512"/>
              <a:gd name="T5" fmla="*/ 341 h 512"/>
              <a:gd name="T6" fmla="*/ 171 w 512"/>
              <a:gd name="T7" fmla="*/ 306 h 512"/>
              <a:gd name="T8" fmla="*/ 179 w 512"/>
              <a:gd name="T9" fmla="*/ 245 h 512"/>
              <a:gd name="T10" fmla="*/ 251 w 512"/>
              <a:gd name="T11" fmla="*/ 276 h 512"/>
              <a:gd name="T12" fmla="*/ 256 w 512"/>
              <a:gd name="T13" fmla="*/ 277 h 512"/>
              <a:gd name="T14" fmla="*/ 260 w 512"/>
              <a:gd name="T15" fmla="*/ 276 h 512"/>
              <a:gd name="T16" fmla="*/ 332 w 512"/>
              <a:gd name="T17" fmla="*/ 245 h 512"/>
              <a:gd name="T18" fmla="*/ 136 w 512"/>
              <a:gd name="T19" fmla="*/ 203 h 512"/>
              <a:gd name="T20" fmla="*/ 256 w 512"/>
              <a:gd name="T21" fmla="*/ 255 h 512"/>
              <a:gd name="T22" fmla="*/ 376 w 512"/>
              <a:gd name="T23" fmla="*/ 203 h 512"/>
              <a:gd name="T24" fmla="*/ 256 w 512"/>
              <a:gd name="T25" fmla="*/ 160 h 512"/>
              <a:gd name="T26" fmla="*/ 136 w 512"/>
              <a:gd name="T27" fmla="*/ 203 h 512"/>
              <a:gd name="T28" fmla="*/ 512 w 512"/>
              <a:gd name="T29" fmla="*/ 256 h 512"/>
              <a:gd name="T30" fmla="*/ 256 w 512"/>
              <a:gd name="T31" fmla="*/ 512 h 512"/>
              <a:gd name="T32" fmla="*/ 0 w 512"/>
              <a:gd name="T33" fmla="*/ 256 h 512"/>
              <a:gd name="T34" fmla="*/ 256 w 512"/>
              <a:gd name="T35" fmla="*/ 0 h 512"/>
              <a:gd name="T36" fmla="*/ 512 w 512"/>
              <a:gd name="T37" fmla="*/ 256 h 512"/>
              <a:gd name="T38" fmla="*/ 416 w 512"/>
              <a:gd name="T39" fmla="*/ 202 h 512"/>
              <a:gd name="T40" fmla="*/ 409 w 512"/>
              <a:gd name="T41" fmla="*/ 192 h 512"/>
              <a:gd name="T42" fmla="*/ 259 w 512"/>
              <a:gd name="T43" fmla="*/ 139 h 512"/>
              <a:gd name="T44" fmla="*/ 252 w 512"/>
              <a:gd name="T45" fmla="*/ 139 h 512"/>
              <a:gd name="T46" fmla="*/ 103 w 512"/>
              <a:gd name="T47" fmla="*/ 192 h 512"/>
              <a:gd name="T48" fmla="*/ 96 w 512"/>
              <a:gd name="T49" fmla="*/ 202 h 512"/>
              <a:gd name="T50" fmla="*/ 102 w 512"/>
              <a:gd name="T51" fmla="*/ 212 h 512"/>
              <a:gd name="T52" fmla="*/ 159 w 512"/>
              <a:gd name="T53" fmla="*/ 236 h 512"/>
              <a:gd name="T54" fmla="*/ 149 w 512"/>
              <a:gd name="T55" fmla="*/ 308 h 512"/>
              <a:gd name="T56" fmla="*/ 150 w 512"/>
              <a:gd name="T57" fmla="*/ 314 h 512"/>
              <a:gd name="T58" fmla="*/ 256 w 512"/>
              <a:gd name="T59" fmla="*/ 362 h 512"/>
              <a:gd name="T60" fmla="*/ 360 w 512"/>
              <a:gd name="T61" fmla="*/ 316 h 512"/>
              <a:gd name="T62" fmla="*/ 362 w 512"/>
              <a:gd name="T63" fmla="*/ 308 h 512"/>
              <a:gd name="T64" fmla="*/ 353 w 512"/>
              <a:gd name="T65" fmla="*/ 236 h 512"/>
              <a:gd name="T66" fmla="*/ 384 w 512"/>
              <a:gd name="T67" fmla="*/ 223 h 512"/>
              <a:gd name="T68" fmla="*/ 384 w 512"/>
              <a:gd name="T69" fmla="*/ 352 h 512"/>
              <a:gd name="T70" fmla="*/ 394 w 512"/>
              <a:gd name="T71" fmla="*/ 362 h 512"/>
              <a:gd name="T72" fmla="*/ 405 w 512"/>
              <a:gd name="T73" fmla="*/ 352 h 512"/>
              <a:gd name="T74" fmla="*/ 405 w 512"/>
              <a:gd name="T75" fmla="*/ 214 h 512"/>
              <a:gd name="T76" fmla="*/ 409 w 512"/>
              <a:gd name="T77" fmla="*/ 212 h 512"/>
              <a:gd name="T78" fmla="*/ 416 w 512"/>
              <a:gd name="T79" fmla="*/ 20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 h="512">
                <a:moveTo>
                  <a:pt x="332" y="245"/>
                </a:moveTo>
                <a:cubicBezTo>
                  <a:pt x="340" y="305"/>
                  <a:pt x="340" y="305"/>
                  <a:pt x="340" y="305"/>
                </a:cubicBezTo>
                <a:cubicBezTo>
                  <a:pt x="331" y="315"/>
                  <a:pt x="299" y="341"/>
                  <a:pt x="256" y="341"/>
                </a:cubicBezTo>
                <a:cubicBezTo>
                  <a:pt x="201" y="341"/>
                  <a:pt x="177" y="315"/>
                  <a:pt x="171" y="306"/>
                </a:cubicBezTo>
                <a:cubicBezTo>
                  <a:pt x="179" y="245"/>
                  <a:pt x="179" y="245"/>
                  <a:pt x="179" y="245"/>
                </a:cubicBezTo>
                <a:cubicBezTo>
                  <a:pt x="251" y="276"/>
                  <a:pt x="251" y="276"/>
                  <a:pt x="251" y="276"/>
                </a:cubicBezTo>
                <a:cubicBezTo>
                  <a:pt x="253" y="277"/>
                  <a:pt x="254" y="277"/>
                  <a:pt x="256" y="277"/>
                </a:cubicBezTo>
                <a:cubicBezTo>
                  <a:pt x="257" y="277"/>
                  <a:pt x="259" y="277"/>
                  <a:pt x="260" y="276"/>
                </a:cubicBezTo>
                <a:lnTo>
                  <a:pt x="332" y="245"/>
                </a:lnTo>
                <a:close/>
                <a:moveTo>
                  <a:pt x="136" y="203"/>
                </a:moveTo>
                <a:cubicBezTo>
                  <a:pt x="256" y="255"/>
                  <a:pt x="256" y="255"/>
                  <a:pt x="256" y="255"/>
                </a:cubicBezTo>
                <a:cubicBezTo>
                  <a:pt x="376" y="203"/>
                  <a:pt x="376" y="203"/>
                  <a:pt x="376" y="203"/>
                </a:cubicBezTo>
                <a:cubicBezTo>
                  <a:pt x="256" y="160"/>
                  <a:pt x="256" y="160"/>
                  <a:pt x="256" y="160"/>
                </a:cubicBezTo>
                <a:lnTo>
                  <a:pt x="136" y="203"/>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416" y="202"/>
                </a:moveTo>
                <a:cubicBezTo>
                  <a:pt x="416" y="198"/>
                  <a:pt x="413" y="194"/>
                  <a:pt x="409" y="192"/>
                </a:cubicBezTo>
                <a:cubicBezTo>
                  <a:pt x="259" y="139"/>
                  <a:pt x="259" y="139"/>
                  <a:pt x="259" y="139"/>
                </a:cubicBezTo>
                <a:cubicBezTo>
                  <a:pt x="257" y="138"/>
                  <a:pt x="254" y="138"/>
                  <a:pt x="252" y="139"/>
                </a:cubicBezTo>
                <a:cubicBezTo>
                  <a:pt x="103" y="192"/>
                  <a:pt x="103" y="192"/>
                  <a:pt x="103" y="192"/>
                </a:cubicBezTo>
                <a:cubicBezTo>
                  <a:pt x="99" y="194"/>
                  <a:pt x="96" y="198"/>
                  <a:pt x="96" y="202"/>
                </a:cubicBezTo>
                <a:cubicBezTo>
                  <a:pt x="96" y="206"/>
                  <a:pt x="98" y="210"/>
                  <a:pt x="102" y="212"/>
                </a:cubicBezTo>
                <a:cubicBezTo>
                  <a:pt x="159" y="236"/>
                  <a:pt x="159" y="236"/>
                  <a:pt x="159" y="236"/>
                </a:cubicBezTo>
                <a:cubicBezTo>
                  <a:pt x="149" y="308"/>
                  <a:pt x="149" y="308"/>
                  <a:pt x="149" y="308"/>
                </a:cubicBezTo>
                <a:cubicBezTo>
                  <a:pt x="149" y="310"/>
                  <a:pt x="149" y="312"/>
                  <a:pt x="150" y="314"/>
                </a:cubicBezTo>
                <a:cubicBezTo>
                  <a:pt x="152" y="316"/>
                  <a:pt x="179" y="362"/>
                  <a:pt x="256" y="362"/>
                </a:cubicBezTo>
                <a:cubicBezTo>
                  <a:pt x="319" y="362"/>
                  <a:pt x="358" y="318"/>
                  <a:pt x="360" y="316"/>
                </a:cubicBezTo>
                <a:cubicBezTo>
                  <a:pt x="362" y="314"/>
                  <a:pt x="363" y="311"/>
                  <a:pt x="362" y="308"/>
                </a:cubicBezTo>
                <a:cubicBezTo>
                  <a:pt x="353" y="236"/>
                  <a:pt x="353" y="236"/>
                  <a:pt x="353" y="236"/>
                </a:cubicBezTo>
                <a:cubicBezTo>
                  <a:pt x="384" y="223"/>
                  <a:pt x="384" y="223"/>
                  <a:pt x="384" y="223"/>
                </a:cubicBezTo>
                <a:cubicBezTo>
                  <a:pt x="384" y="352"/>
                  <a:pt x="384" y="352"/>
                  <a:pt x="384" y="352"/>
                </a:cubicBezTo>
                <a:cubicBezTo>
                  <a:pt x="384" y="358"/>
                  <a:pt x="388" y="362"/>
                  <a:pt x="394" y="362"/>
                </a:cubicBezTo>
                <a:cubicBezTo>
                  <a:pt x="400" y="362"/>
                  <a:pt x="405" y="358"/>
                  <a:pt x="405" y="352"/>
                </a:cubicBezTo>
                <a:cubicBezTo>
                  <a:pt x="405" y="214"/>
                  <a:pt x="405" y="214"/>
                  <a:pt x="405" y="214"/>
                </a:cubicBezTo>
                <a:cubicBezTo>
                  <a:pt x="409" y="212"/>
                  <a:pt x="409" y="212"/>
                  <a:pt x="409" y="212"/>
                </a:cubicBezTo>
                <a:cubicBezTo>
                  <a:pt x="413" y="210"/>
                  <a:pt x="416" y="206"/>
                  <a:pt x="416" y="202"/>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a:p>
        </p:txBody>
      </p:sp>
      <p:sp>
        <p:nvSpPr>
          <p:cNvPr id="110" name="Freeform 518"/>
          <p:cNvSpPr>
            <a:spLocks noChangeAspect="1" noEditPoints="1"/>
          </p:cNvSpPr>
          <p:nvPr/>
        </p:nvSpPr>
        <p:spPr bwMode="gray">
          <a:xfrm>
            <a:off x="344488" y="5112921"/>
            <a:ext cx="698400" cy="698400"/>
          </a:xfrm>
          <a:custGeom>
            <a:avLst/>
            <a:gdLst>
              <a:gd name="T0" fmla="*/ 266 w 512"/>
              <a:gd name="T1" fmla="*/ 384 h 512"/>
              <a:gd name="T2" fmla="*/ 256 w 512"/>
              <a:gd name="T3" fmla="*/ 394 h 512"/>
              <a:gd name="T4" fmla="*/ 245 w 512"/>
              <a:gd name="T5" fmla="*/ 384 h 512"/>
              <a:gd name="T6" fmla="*/ 256 w 512"/>
              <a:gd name="T7" fmla="*/ 373 h 512"/>
              <a:gd name="T8" fmla="*/ 266 w 512"/>
              <a:gd name="T9" fmla="*/ 384 h 512"/>
              <a:gd name="T10" fmla="*/ 244 w 512"/>
              <a:gd name="T11" fmla="*/ 309 h 512"/>
              <a:gd name="T12" fmla="*/ 267 w 512"/>
              <a:gd name="T13" fmla="*/ 309 h 512"/>
              <a:gd name="T14" fmla="*/ 276 w 512"/>
              <a:gd name="T15" fmla="*/ 117 h 512"/>
              <a:gd name="T16" fmla="*/ 235 w 512"/>
              <a:gd name="T17" fmla="*/ 117 h 512"/>
              <a:gd name="T18" fmla="*/ 244 w 512"/>
              <a:gd name="T19" fmla="*/ 309 h 512"/>
              <a:gd name="T20" fmla="*/ 512 w 512"/>
              <a:gd name="T21" fmla="*/ 256 h 512"/>
              <a:gd name="T22" fmla="*/ 256 w 512"/>
              <a:gd name="T23" fmla="*/ 512 h 512"/>
              <a:gd name="T24" fmla="*/ 0 w 512"/>
              <a:gd name="T25" fmla="*/ 256 h 512"/>
              <a:gd name="T26" fmla="*/ 256 w 512"/>
              <a:gd name="T27" fmla="*/ 0 h 512"/>
              <a:gd name="T28" fmla="*/ 512 w 512"/>
              <a:gd name="T29" fmla="*/ 256 h 512"/>
              <a:gd name="T30" fmla="*/ 288 w 512"/>
              <a:gd name="T31" fmla="*/ 384 h 512"/>
              <a:gd name="T32" fmla="*/ 256 w 512"/>
              <a:gd name="T33" fmla="*/ 352 h 512"/>
              <a:gd name="T34" fmla="*/ 224 w 512"/>
              <a:gd name="T35" fmla="*/ 384 h 512"/>
              <a:gd name="T36" fmla="*/ 256 w 512"/>
              <a:gd name="T37" fmla="*/ 416 h 512"/>
              <a:gd name="T38" fmla="*/ 288 w 512"/>
              <a:gd name="T39" fmla="*/ 384 h 512"/>
              <a:gd name="T40" fmla="*/ 298 w 512"/>
              <a:gd name="T41" fmla="*/ 107 h 512"/>
              <a:gd name="T42" fmla="*/ 288 w 512"/>
              <a:gd name="T43" fmla="*/ 96 h 512"/>
              <a:gd name="T44" fmla="*/ 288 w 512"/>
              <a:gd name="T45" fmla="*/ 96 h 512"/>
              <a:gd name="T46" fmla="*/ 224 w 512"/>
              <a:gd name="T47" fmla="*/ 96 h 512"/>
              <a:gd name="T48" fmla="*/ 223 w 512"/>
              <a:gd name="T49" fmla="*/ 96 h 512"/>
              <a:gd name="T50" fmla="*/ 213 w 512"/>
              <a:gd name="T51" fmla="*/ 107 h 512"/>
              <a:gd name="T52" fmla="*/ 224 w 512"/>
              <a:gd name="T53" fmla="*/ 320 h 512"/>
              <a:gd name="T54" fmla="*/ 234 w 512"/>
              <a:gd name="T55" fmla="*/ 330 h 512"/>
              <a:gd name="T56" fmla="*/ 234 w 512"/>
              <a:gd name="T57" fmla="*/ 330 h 512"/>
              <a:gd name="T58" fmla="*/ 235 w 512"/>
              <a:gd name="T59" fmla="*/ 330 h 512"/>
              <a:gd name="T60" fmla="*/ 276 w 512"/>
              <a:gd name="T61" fmla="*/ 330 h 512"/>
              <a:gd name="T62" fmla="*/ 277 w 512"/>
              <a:gd name="T63" fmla="*/ 330 h 512"/>
              <a:gd name="T64" fmla="*/ 277 w 512"/>
              <a:gd name="T65" fmla="*/ 330 h 512"/>
              <a:gd name="T66" fmla="*/ 288 w 512"/>
              <a:gd name="T67" fmla="*/ 320 h 512"/>
              <a:gd name="T68" fmla="*/ 298 w 512"/>
              <a:gd name="T69" fmla="*/ 107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2" h="512">
                <a:moveTo>
                  <a:pt x="266" y="384"/>
                </a:moveTo>
                <a:cubicBezTo>
                  <a:pt x="266" y="390"/>
                  <a:pt x="262" y="394"/>
                  <a:pt x="256" y="394"/>
                </a:cubicBezTo>
                <a:cubicBezTo>
                  <a:pt x="250" y="394"/>
                  <a:pt x="245" y="390"/>
                  <a:pt x="245" y="384"/>
                </a:cubicBezTo>
                <a:cubicBezTo>
                  <a:pt x="245" y="378"/>
                  <a:pt x="250" y="373"/>
                  <a:pt x="256" y="373"/>
                </a:cubicBezTo>
                <a:cubicBezTo>
                  <a:pt x="262" y="373"/>
                  <a:pt x="266" y="378"/>
                  <a:pt x="266" y="384"/>
                </a:cubicBezTo>
                <a:close/>
                <a:moveTo>
                  <a:pt x="244" y="309"/>
                </a:moveTo>
                <a:cubicBezTo>
                  <a:pt x="267" y="309"/>
                  <a:pt x="267" y="309"/>
                  <a:pt x="267" y="309"/>
                </a:cubicBezTo>
                <a:cubicBezTo>
                  <a:pt x="276" y="117"/>
                  <a:pt x="276" y="117"/>
                  <a:pt x="276" y="117"/>
                </a:cubicBezTo>
                <a:cubicBezTo>
                  <a:pt x="235" y="117"/>
                  <a:pt x="235" y="117"/>
                  <a:pt x="235" y="117"/>
                </a:cubicBezTo>
                <a:lnTo>
                  <a:pt x="244" y="309"/>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288" y="384"/>
                </a:moveTo>
                <a:cubicBezTo>
                  <a:pt x="288" y="366"/>
                  <a:pt x="273" y="352"/>
                  <a:pt x="256" y="352"/>
                </a:cubicBezTo>
                <a:cubicBezTo>
                  <a:pt x="238" y="352"/>
                  <a:pt x="224" y="366"/>
                  <a:pt x="224" y="384"/>
                </a:cubicBezTo>
                <a:cubicBezTo>
                  <a:pt x="224" y="401"/>
                  <a:pt x="238" y="416"/>
                  <a:pt x="256" y="416"/>
                </a:cubicBezTo>
                <a:cubicBezTo>
                  <a:pt x="273" y="416"/>
                  <a:pt x="288" y="401"/>
                  <a:pt x="288" y="384"/>
                </a:cubicBezTo>
                <a:close/>
                <a:moveTo>
                  <a:pt x="298" y="107"/>
                </a:moveTo>
                <a:cubicBezTo>
                  <a:pt x="299" y="101"/>
                  <a:pt x="294" y="96"/>
                  <a:pt x="288" y="96"/>
                </a:cubicBezTo>
                <a:cubicBezTo>
                  <a:pt x="288" y="96"/>
                  <a:pt x="288" y="96"/>
                  <a:pt x="288" y="96"/>
                </a:cubicBezTo>
                <a:cubicBezTo>
                  <a:pt x="224" y="96"/>
                  <a:pt x="224" y="96"/>
                  <a:pt x="224" y="96"/>
                </a:cubicBezTo>
                <a:cubicBezTo>
                  <a:pt x="224" y="96"/>
                  <a:pt x="223" y="96"/>
                  <a:pt x="223" y="96"/>
                </a:cubicBezTo>
                <a:cubicBezTo>
                  <a:pt x="217" y="96"/>
                  <a:pt x="213" y="101"/>
                  <a:pt x="213" y="107"/>
                </a:cubicBezTo>
                <a:cubicBezTo>
                  <a:pt x="224" y="320"/>
                  <a:pt x="224" y="320"/>
                  <a:pt x="224" y="320"/>
                </a:cubicBezTo>
                <a:cubicBezTo>
                  <a:pt x="224" y="326"/>
                  <a:pt x="229" y="330"/>
                  <a:pt x="234" y="330"/>
                </a:cubicBezTo>
                <a:cubicBezTo>
                  <a:pt x="234" y="330"/>
                  <a:pt x="234" y="330"/>
                  <a:pt x="234" y="330"/>
                </a:cubicBezTo>
                <a:cubicBezTo>
                  <a:pt x="235" y="330"/>
                  <a:pt x="235" y="330"/>
                  <a:pt x="235" y="330"/>
                </a:cubicBezTo>
                <a:cubicBezTo>
                  <a:pt x="276" y="330"/>
                  <a:pt x="276" y="330"/>
                  <a:pt x="276" y="330"/>
                </a:cubicBezTo>
                <a:cubicBezTo>
                  <a:pt x="277" y="330"/>
                  <a:pt x="277" y="330"/>
                  <a:pt x="277" y="330"/>
                </a:cubicBezTo>
                <a:cubicBezTo>
                  <a:pt x="277" y="330"/>
                  <a:pt x="277" y="330"/>
                  <a:pt x="277" y="330"/>
                </a:cubicBezTo>
                <a:cubicBezTo>
                  <a:pt x="283" y="330"/>
                  <a:pt x="287" y="326"/>
                  <a:pt x="288" y="320"/>
                </a:cubicBezTo>
                <a:lnTo>
                  <a:pt x="298" y="107"/>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a:p>
        </p:txBody>
      </p:sp>
      <p:grpSp>
        <p:nvGrpSpPr>
          <p:cNvPr id="107" name="グループ化 106"/>
          <p:cNvGrpSpPr/>
          <p:nvPr/>
        </p:nvGrpSpPr>
        <p:grpSpPr>
          <a:xfrm>
            <a:off x="344488" y="1835124"/>
            <a:ext cx="698397" cy="698400"/>
            <a:chOff x="7451901" y="4196328"/>
            <a:chExt cx="698397" cy="698400"/>
          </a:xfrm>
        </p:grpSpPr>
        <p:sp>
          <p:nvSpPr>
            <p:cNvPr id="112" name="Freeform 665"/>
            <p:cNvSpPr>
              <a:spLocks/>
            </p:cNvSpPr>
            <p:nvPr/>
          </p:nvSpPr>
          <p:spPr bwMode="gray">
            <a:xfrm>
              <a:off x="7778504" y="4561961"/>
              <a:ext cx="53407" cy="67786"/>
            </a:xfrm>
            <a:custGeom>
              <a:avLst/>
              <a:gdLst>
                <a:gd name="T0" fmla="*/ 19 w 38"/>
                <a:gd name="T1" fmla="*/ 50 h 50"/>
                <a:gd name="T2" fmla="*/ 38 w 38"/>
                <a:gd name="T3" fmla="*/ 25 h 50"/>
                <a:gd name="T4" fmla="*/ 19 w 38"/>
                <a:gd name="T5" fmla="*/ 0 h 50"/>
                <a:gd name="T6" fmla="*/ 4 w 38"/>
                <a:gd name="T7" fmla="*/ 6 h 50"/>
                <a:gd name="T8" fmla="*/ 0 w 38"/>
                <a:gd name="T9" fmla="*/ 25 h 50"/>
                <a:gd name="T10" fmla="*/ 4 w 38"/>
                <a:gd name="T11" fmla="*/ 44 h 50"/>
                <a:gd name="T12" fmla="*/ 19 w 38"/>
                <a:gd name="T13" fmla="*/ 50 h 50"/>
              </a:gdLst>
              <a:ahLst/>
              <a:cxnLst>
                <a:cxn ang="0">
                  <a:pos x="T0" y="T1"/>
                </a:cxn>
                <a:cxn ang="0">
                  <a:pos x="T2" y="T3"/>
                </a:cxn>
                <a:cxn ang="0">
                  <a:pos x="T4" y="T5"/>
                </a:cxn>
                <a:cxn ang="0">
                  <a:pos x="T6" y="T7"/>
                </a:cxn>
                <a:cxn ang="0">
                  <a:pos x="T8" y="T9"/>
                </a:cxn>
                <a:cxn ang="0">
                  <a:pos x="T10" y="T11"/>
                </a:cxn>
                <a:cxn ang="0">
                  <a:pos x="T12" y="T13"/>
                </a:cxn>
              </a:cxnLst>
              <a:rect l="0" t="0" r="r" b="b"/>
              <a:pathLst>
                <a:path w="38" h="50">
                  <a:moveTo>
                    <a:pt x="19" y="50"/>
                  </a:moveTo>
                  <a:cubicBezTo>
                    <a:pt x="31" y="50"/>
                    <a:pt x="38" y="42"/>
                    <a:pt x="38" y="25"/>
                  </a:cubicBezTo>
                  <a:cubicBezTo>
                    <a:pt x="38" y="8"/>
                    <a:pt x="31" y="0"/>
                    <a:pt x="19" y="0"/>
                  </a:cubicBezTo>
                  <a:cubicBezTo>
                    <a:pt x="12" y="0"/>
                    <a:pt x="8" y="2"/>
                    <a:pt x="4" y="6"/>
                  </a:cubicBezTo>
                  <a:cubicBezTo>
                    <a:pt x="1" y="10"/>
                    <a:pt x="0" y="17"/>
                    <a:pt x="0" y="25"/>
                  </a:cubicBezTo>
                  <a:cubicBezTo>
                    <a:pt x="0" y="33"/>
                    <a:pt x="1" y="40"/>
                    <a:pt x="4" y="44"/>
                  </a:cubicBezTo>
                  <a:cubicBezTo>
                    <a:pt x="8" y="48"/>
                    <a:pt x="12" y="50"/>
                    <a:pt x="19" y="50"/>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3" name="Rectangle 666"/>
            <p:cNvSpPr>
              <a:spLocks noChangeArrowheads="1"/>
            </p:cNvSpPr>
            <p:nvPr/>
          </p:nvSpPr>
          <p:spPr bwMode="gray">
            <a:xfrm>
              <a:off x="7669637" y="4705749"/>
              <a:ext cx="262926" cy="28758"/>
            </a:xfrm>
            <a:prstGeom prst="rect">
              <a:avLst/>
            </a:pr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4" name="Freeform 667"/>
            <p:cNvSpPr>
              <a:spLocks/>
            </p:cNvSpPr>
            <p:nvPr/>
          </p:nvSpPr>
          <p:spPr bwMode="gray">
            <a:xfrm>
              <a:off x="7669637" y="4356549"/>
              <a:ext cx="262926" cy="129409"/>
            </a:xfrm>
            <a:custGeom>
              <a:avLst/>
              <a:gdLst>
                <a:gd name="T0" fmla="*/ 192 w 192"/>
                <a:gd name="T1" fmla="*/ 75 h 96"/>
                <a:gd name="T2" fmla="*/ 128 w 192"/>
                <a:gd name="T3" fmla="*/ 75 h 96"/>
                <a:gd name="T4" fmla="*/ 117 w 192"/>
                <a:gd name="T5" fmla="*/ 64 h 96"/>
                <a:gd name="T6" fmla="*/ 117 w 192"/>
                <a:gd name="T7" fmla="*/ 0 h 96"/>
                <a:gd name="T8" fmla="*/ 0 w 192"/>
                <a:gd name="T9" fmla="*/ 0 h 96"/>
                <a:gd name="T10" fmla="*/ 0 w 192"/>
                <a:gd name="T11" fmla="*/ 96 h 96"/>
                <a:gd name="T12" fmla="*/ 192 w 192"/>
                <a:gd name="T13" fmla="*/ 96 h 96"/>
                <a:gd name="T14" fmla="*/ 192 w 192"/>
                <a:gd name="T15" fmla="*/ 75 h 9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2" h="96">
                  <a:moveTo>
                    <a:pt x="192" y="75"/>
                  </a:moveTo>
                  <a:cubicBezTo>
                    <a:pt x="128" y="75"/>
                    <a:pt x="128" y="75"/>
                    <a:pt x="128" y="75"/>
                  </a:cubicBezTo>
                  <a:cubicBezTo>
                    <a:pt x="122" y="75"/>
                    <a:pt x="117" y="70"/>
                    <a:pt x="117" y="64"/>
                  </a:cubicBezTo>
                  <a:cubicBezTo>
                    <a:pt x="117" y="0"/>
                    <a:pt x="117" y="0"/>
                    <a:pt x="117" y="0"/>
                  </a:cubicBezTo>
                  <a:cubicBezTo>
                    <a:pt x="0" y="0"/>
                    <a:pt x="0" y="0"/>
                    <a:pt x="0" y="0"/>
                  </a:cubicBezTo>
                  <a:cubicBezTo>
                    <a:pt x="0" y="96"/>
                    <a:pt x="0" y="96"/>
                    <a:pt x="0" y="96"/>
                  </a:cubicBezTo>
                  <a:cubicBezTo>
                    <a:pt x="192" y="96"/>
                    <a:pt x="192" y="96"/>
                    <a:pt x="192" y="96"/>
                  </a:cubicBezTo>
                  <a:lnTo>
                    <a:pt x="192" y="75"/>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5" name="Freeform 668"/>
            <p:cNvSpPr>
              <a:spLocks/>
            </p:cNvSpPr>
            <p:nvPr/>
          </p:nvSpPr>
          <p:spPr bwMode="gray">
            <a:xfrm>
              <a:off x="7858615" y="4377090"/>
              <a:ext cx="53407" cy="51353"/>
            </a:xfrm>
            <a:custGeom>
              <a:avLst/>
              <a:gdLst>
                <a:gd name="T0" fmla="*/ 0 w 26"/>
                <a:gd name="T1" fmla="*/ 0 h 25"/>
                <a:gd name="T2" fmla="*/ 0 w 26"/>
                <a:gd name="T3" fmla="*/ 25 h 25"/>
                <a:gd name="T4" fmla="*/ 26 w 26"/>
                <a:gd name="T5" fmla="*/ 25 h 25"/>
                <a:gd name="T6" fmla="*/ 0 w 26"/>
                <a:gd name="T7" fmla="*/ 0 h 25"/>
              </a:gdLst>
              <a:ahLst/>
              <a:cxnLst>
                <a:cxn ang="0">
                  <a:pos x="T0" y="T1"/>
                </a:cxn>
                <a:cxn ang="0">
                  <a:pos x="T2" y="T3"/>
                </a:cxn>
                <a:cxn ang="0">
                  <a:pos x="T4" y="T5"/>
                </a:cxn>
                <a:cxn ang="0">
                  <a:pos x="T6" y="T7"/>
                </a:cxn>
              </a:cxnLst>
              <a:rect l="0" t="0" r="r" b="b"/>
              <a:pathLst>
                <a:path w="26" h="25">
                  <a:moveTo>
                    <a:pt x="0" y="0"/>
                  </a:moveTo>
                  <a:lnTo>
                    <a:pt x="0" y="25"/>
                  </a:lnTo>
                  <a:lnTo>
                    <a:pt x="26" y="25"/>
                  </a:lnTo>
                  <a:lnTo>
                    <a:pt x="0" y="0"/>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6" name="Freeform 669"/>
            <p:cNvSpPr>
              <a:spLocks noEditPoints="1"/>
            </p:cNvSpPr>
            <p:nvPr/>
          </p:nvSpPr>
          <p:spPr bwMode="gray">
            <a:xfrm>
              <a:off x="7451901" y="4196328"/>
              <a:ext cx="698397" cy="69840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405 w 512"/>
                <a:gd name="T11" fmla="*/ 362 h 512"/>
                <a:gd name="T12" fmla="*/ 394 w 512"/>
                <a:gd name="T13" fmla="*/ 373 h 512"/>
                <a:gd name="T14" fmla="*/ 373 w 512"/>
                <a:gd name="T15" fmla="*/ 373 h 512"/>
                <a:gd name="T16" fmla="*/ 373 w 512"/>
                <a:gd name="T17" fmla="*/ 405 h 512"/>
                <a:gd name="T18" fmla="*/ 362 w 512"/>
                <a:gd name="T19" fmla="*/ 416 h 512"/>
                <a:gd name="T20" fmla="*/ 149 w 512"/>
                <a:gd name="T21" fmla="*/ 416 h 512"/>
                <a:gd name="T22" fmla="*/ 138 w 512"/>
                <a:gd name="T23" fmla="*/ 405 h 512"/>
                <a:gd name="T24" fmla="*/ 138 w 512"/>
                <a:gd name="T25" fmla="*/ 373 h 512"/>
                <a:gd name="T26" fmla="*/ 117 w 512"/>
                <a:gd name="T27" fmla="*/ 373 h 512"/>
                <a:gd name="T28" fmla="*/ 106 w 512"/>
                <a:gd name="T29" fmla="*/ 362 h 512"/>
                <a:gd name="T30" fmla="*/ 106 w 512"/>
                <a:gd name="T31" fmla="*/ 224 h 512"/>
                <a:gd name="T32" fmla="*/ 117 w 512"/>
                <a:gd name="T33" fmla="*/ 213 h 512"/>
                <a:gd name="T34" fmla="*/ 138 w 512"/>
                <a:gd name="T35" fmla="*/ 213 h 512"/>
                <a:gd name="T36" fmla="*/ 138 w 512"/>
                <a:gd name="T37" fmla="*/ 106 h 512"/>
                <a:gd name="T38" fmla="*/ 149 w 512"/>
                <a:gd name="T39" fmla="*/ 96 h 512"/>
                <a:gd name="T40" fmla="*/ 288 w 512"/>
                <a:gd name="T41" fmla="*/ 96 h 512"/>
                <a:gd name="T42" fmla="*/ 292 w 512"/>
                <a:gd name="T43" fmla="*/ 96 h 512"/>
                <a:gd name="T44" fmla="*/ 295 w 512"/>
                <a:gd name="T45" fmla="*/ 99 h 512"/>
                <a:gd name="T46" fmla="*/ 370 w 512"/>
                <a:gd name="T47" fmla="*/ 173 h 512"/>
                <a:gd name="T48" fmla="*/ 372 w 512"/>
                <a:gd name="T49" fmla="*/ 177 h 512"/>
                <a:gd name="T50" fmla="*/ 373 w 512"/>
                <a:gd name="T51" fmla="*/ 181 h 512"/>
                <a:gd name="T52" fmla="*/ 373 w 512"/>
                <a:gd name="T53" fmla="*/ 213 h 512"/>
                <a:gd name="T54" fmla="*/ 394 w 512"/>
                <a:gd name="T55" fmla="*/ 213 h 512"/>
                <a:gd name="T56" fmla="*/ 405 w 512"/>
                <a:gd name="T57" fmla="*/ 224 h 512"/>
                <a:gd name="T58" fmla="*/ 405 w 512"/>
                <a:gd name="T59" fmla="*/ 36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405" y="362"/>
                  </a:moveTo>
                  <a:cubicBezTo>
                    <a:pt x="405" y="368"/>
                    <a:pt x="400" y="373"/>
                    <a:pt x="394" y="373"/>
                  </a:cubicBezTo>
                  <a:cubicBezTo>
                    <a:pt x="373" y="373"/>
                    <a:pt x="373" y="373"/>
                    <a:pt x="373" y="373"/>
                  </a:cubicBezTo>
                  <a:cubicBezTo>
                    <a:pt x="373" y="405"/>
                    <a:pt x="373" y="405"/>
                    <a:pt x="373" y="405"/>
                  </a:cubicBezTo>
                  <a:cubicBezTo>
                    <a:pt x="373" y="411"/>
                    <a:pt x="368" y="416"/>
                    <a:pt x="362" y="416"/>
                  </a:cubicBezTo>
                  <a:cubicBezTo>
                    <a:pt x="149" y="416"/>
                    <a:pt x="149" y="416"/>
                    <a:pt x="149" y="416"/>
                  </a:cubicBezTo>
                  <a:cubicBezTo>
                    <a:pt x="143" y="416"/>
                    <a:pt x="138" y="411"/>
                    <a:pt x="138" y="405"/>
                  </a:cubicBezTo>
                  <a:cubicBezTo>
                    <a:pt x="138" y="373"/>
                    <a:pt x="138" y="373"/>
                    <a:pt x="138" y="373"/>
                  </a:cubicBezTo>
                  <a:cubicBezTo>
                    <a:pt x="117" y="373"/>
                    <a:pt x="117" y="373"/>
                    <a:pt x="117" y="373"/>
                  </a:cubicBezTo>
                  <a:cubicBezTo>
                    <a:pt x="111" y="373"/>
                    <a:pt x="106" y="368"/>
                    <a:pt x="106" y="362"/>
                  </a:cubicBezTo>
                  <a:cubicBezTo>
                    <a:pt x="106" y="224"/>
                    <a:pt x="106" y="224"/>
                    <a:pt x="106" y="224"/>
                  </a:cubicBezTo>
                  <a:cubicBezTo>
                    <a:pt x="106" y="218"/>
                    <a:pt x="111" y="213"/>
                    <a:pt x="117" y="213"/>
                  </a:cubicBezTo>
                  <a:cubicBezTo>
                    <a:pt x="138" y="213"/>
                    <a:pt x="138" y="213"/>
                    <a:pt x="138" y="213"/>
                  </a:cubicBezTo>
                  <a:cubicBezTo>
                    <a:pt x="138" y="106"/>
                    <a:pt x="138" y="106"/>
                    <a:pt x="138" y="106"/>
                  </a:cubicBezTo>
                  <a:cubicBezTo>
                    <a:pt x="138" y="100"/>
                    <a:pt x="143" y="96"/>
                    <a:pt x="149" y="96"/>
                  </a:cubicBezTo>
                  <a:cubicBezTo>
                    <a:pt x="288" y="96"/>
                    <a:pt x="288" y="96"/>
                    <a:pt x="288" y="96"/>
                  </a:cubicBezTo>
                  <a:cubicBezTo>
                    <a:pt x="289" y="96"/>
                    <a:pt x="290" y="96"/>
                    <a:pt x="292" y="96"/>
                  </a:cubicBezTo>
                  <a:cubicBezTo>
                    <a:pt x="293" y="97"/>
                    <a:pt x="294" y="98"/>
                    <a:pt x="295" y="99"/>
                  </a:cubicBezTo>
                  <a:cubicBezTo>
                    <a:pt x="370" y="173"/>
                    <a:pt x="370" y="173"/>
                    <a:pt x="370" y="173"/>
                  </a:cubicBezTo>
                  <a:cubicBezTo>
                    <a:pt x="371" y="174"/>
                    <a:pt x="372" y="176"/>
                    <a:pt x="372" y="177"/>
                  </a:cubicBezTo>
                  <a:cubicBezTo>
                    <a:pt x="373" y="178"/>
                    <a:pt x="373" y="180"/>
                    <a:pt x="373" y="181"/>
                  </a:cubicBezTo>
                  <a:cubicBezTo>
                    <a:pt x="373" y="213"/>
                    <a:pt x="373" y="213"/>
                    <a:pt x="373" y="213"/>
                  </a:cubicBezTo>
                  <a:cubicBezTo>
                    <a:pt x="394" y="213"/>
                    <a:pt x="394" y="213"/>
                    <a:pt x="394" y="213"/>
                  </a:cubicBezTo>
                  <a:cubicBezTo>
                    <a:pt x="400" y="213"/>
                    <a:pt x="405" y="218"/>
                    <a:pt x="405" y="224"/>
                  </a:cubicBezTo>
                  <a:lnTo>
                    <a:pt x="405" y="362"/>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7" name="Freeform 670"/>
            <p:cNvSpPr>
              <a:spLocks noEditPoints="1"/>
            </p:cNvSpPr>
            <p:nvPr/>
          </p:nvSpPr>
          <p:spPr bwMode="gray">
            <a:xfrm>
              <a:off x="7626500" y="4514716"/>
              <a:ext cx="349199" cy="162275"/>
            </a:xfrm>
            <a:custGeom>
              <a:avLst/>
              <a:gdLst>
                <a:gd name="T0" fmla="*/ 0 w 256"/>
                <a:gd name="T1" fmla="*/ 118 h 118"/>
                <a:gd name="T2" fmla="*/ 256 w 256"/>
                <a:gd name="T3" fmla="*/ 118 h 118"/>
                <a:gd name="T4" fmla="*/ 256 w 256"/>
                <a:gd name="T5" fmla="*/ 0 h 118"/>
                <a:gd name="T6" fmla="*/ 0 w 256"/>
                <a:gd name="T7" fmla="*/ 0 h 118"/>
                <a:gd name="T8" fmla="*/ 0 w 256"/>
                <a:gd name="T9" fmla="*/ 118 h 118"/>
                <a:gd name="T10" fmla="*/ 183 w 256"/>
                <a:gd name="T11" fmla="*/ 39 h 118"/>
                <a:gd name="T12" fmla="*/ 195 w 256"/>
                <a:gd name="T13" fmla="*/ 25 h 118"/>
                <a:gd name="T14" fmla="*/ 213 w 256"/>
                <a:gd name="T15" fmla="*/ 21 h 118"/>
                <a:gd name="T16" fmla="*/ 235 w 256"/>
                <a:gd name="T17" fmla="*/ 26 h 118"/>
                <a:gd name="T18" fmla="*/ 230 w 256"/>
                <a:gd name="T19" fmla="*/ 39 h 118"/>
                <a:gd name="T20" fmla="*/ 222 w 256"/>
                <a:gd name="T21" fmla="*/ 35 h 118"/>
                <a:gd name="T22" fmla="*/ 213 w 256"/>
                <a:gd name="T23" fmla="*/ 34 h 118"/>
                <a:gd name="T24" fmla="*/ 199 w 256"/>
                <a:gd name="T25" fmla="*/ 41 h 118"/>
                <a:gd name="T26" fmla="*/ 195 w 256"/>
                <a:gd name="T27" fmla="*/ 59 h 118"/>
                <a:gd name="T28" fmla="*/ 213 w 256"/>
                <a:gd name="T29" fmla="*/ 84 h 118"/>
                <a:gd name="T30" fmla="*/ 232 w 256"/>
                <a:gd name="T31" fmla="*/ 80 h 118"/>
                <a:gd name="T32" fmla="*/ 232 w 256"/>
                <a:gd name="T33" fmla="*/ 94 h 118"/>
                <a:gd name="T34" fmla="*/ 212 w 256"/>
                <a:gd name="T35" fmla="*/ 97 h 118"/>
                <a:gd name="T36" fmla="*/ 187 w 256"/>
                <a:gd name="T37" fmla="*/ 87 h 118"/>
                <a:gd name="T38" fmla="*/ 178 w 256"/>
                <a:gd name="T39" fmla="*/ 59 h 118"/>
                <a:gd name="T40" fmla="*/ 183 w 256"/>
                <a:gd name="T41" fmla="*/ 39 h 118"/>
                <a:gd name="T42" fmla="*/ 104 w 256"/>
                <a:gd name="T43" fmla="*/ 30 h 118"/>
                <a:gd name="T44" fmla="*/ 131 w 256"/>
                <a:gd name="T45" fmla="*/ 21 h 118"/>
                <a:gd name="T46" fmla="*/ 157 w 256"/>
                <a:gd name="T47" fmla="*/ 30 h 118"/>
                <a:gd name="T48" fmla="*/ 166 w 256"/>
                <a:gd name="T49" fmla="*/ 59 h 118"/>
                <a:gd name="T50" fmla="*/ 157 w 256"/>
                <a:gd name="T51" fmla="*/ 87 h 118"/>
                <a:gd name="T52" fmla="*/ 131 w 256"/>
                <a:gd name="T53" fmla="*/ 97 h 118"/>
                <a:gd name="T54" fmla="*/ 104 w 256"/>
                <a:gd name="T55" fmla="*/ 87 h 118"/>
                <a:gd name="T56" fmla="*/ 95 w 256"/>
                <a:gd name="T57" fmla="*/ 59 h 118"/>
                <a:gd name="T58" fmla="*/ 104 w 256"/>
                <a:gd name="T59" fmla="*/ 30 h 118"/>
                <a:gd name="T60" fmla="*/ 21 w 256"/>
                <a:gd name="T61" fmla="*/ 22 h 118"/>
                <a:gd name="T62" fmla="*/ 44 w 256"/>
                <a:gd name="T63" fmla="*/ 22 h 118"/>
                <a:gd name="T64" fmla="*/ 73 w 256"/>
                <a:gd name="T65" fmla="*/ 31 h 118"/>
                <a:gd name="T66" fmla="*/ 83 w 256"/>
                <a:gd name="T67" fmla="*/ 58 h 118"/>
                <a:gd name="T68" fmla="*/ 72 w 256"/>
                <a:gd name="T69" fmla="*/ 87 h 118"/>
                <a:gd name="T70" fmla="*/ 42 w 256"/>
                <a:gd name="T71" fmla="*/ 96 h 118"/>
                <a:gd name="T72" fmla="*/ 21 w 256"/>
                <a:gd name="T73" fmla="*/ 96 h 118"/>
                <a:gd name="T74" fmla="*/ 21 w 256"/>
                <a:gd name="T75" fmla="*/ 22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56" h="118">
                  <a:moveTo>
                    <a:pt x="0" y="118"/>
                  </a:moveTo>
                  <a:cubicBezTo>
                    <a:pt x="256" y="118"/>
                    <a:pt x="256" y="118"/>
                    <a:pt x="256" y="118"/>
                  </a:cubicBezTo>
                  <a:cubicBezTo>
                    <a:pt x="256" y="0"/>
                    <a:pt x="256" y="0"/>
                    <a:pt x="256" y="0"/>
                  </a:cubicBezTo>
                  <a:cubicBezTo>
                    <a:pt x="0" y="0"/>
                    <a:pt x="0" y="0"/>
                    <a:pt x="0" y="0"/>
                  </a:cubicBezTo>
                  <a:lnTo>
                    <a:pt x="0" y="118"/>
                  </a:lnTo>
                  <a:close/>
                  <a:moveTo>
                    <a:pt x="183" y="39"/>
                  </a:moveTo>
                  <a:cubicBezTo>
                    <a:pt x="185" y="33"/>
                    <a:pt x="189" y="28"/>
                    <a:pt x="195" y="25"/>
                  </a:cubicBezTo>
                  <a:cubicBezTo>
                    <a:pt x="200" y="22"/>
                    <a:pt x="206" y="21"/>
                    <a:pt x="213" y="21"/>
                  </a:cubicBezTo>
                  <a:cubicBezTo>
                    <a:pt x="221" y="21"/>
                    <a:pt x="228" y="22"/>
                    <a:pt x="235" y="26"/>
                  </a:cubicBezTo>
                  <a:cubicBezTo>
                    <a:pt x="230" y="39"/>
                    <a:pt x="230" y="39"/>
                    <a:pt x="230" y="39"/>
                  </a:cubicBezTo>
                  <a:cubicBezTo>
                    <a:pt x="227" y="37"/>
                    <a:pt x="224" y="36"/>
                    <a:pt x="222" y="35"/>
                  </a:cubicBezTo>
                  <a:cubicBezTo>
                    <a:pt x="219" y="34"/>
                    <a:pt x="216" y="34"/>
                    <a:pt x="213" y="34"/>
                  </a:cubicBezTo>
                  <a:cubicBezTo>
                    <a:pt x="207" y="34"/>
                    <a:pt x="203" y="36"/>
                    <a:pt x="199" y="41"/>
                  </a:cubicBezTo>
                  <a:cubicBezTo>
                    <a:pt x="196" y="45"/>
                    <a:pt x="195" y="51"/>
                    <a:pt x="195" y="59"/>
                  </a:cubicBezTo>
                  <a:cubicBezTo>
                    <a:pt x="195" y="76"/>
                    <a:pt x="201" y="84"/>
                    <a:pt x="213" y="84"/>
                  </a:cubicBezTo>
                  <a:cubicBezTo>
                    <a:pt x="219" y="84"/>
                    <a:pt x="225" y="83"/>
                    <a:pt x="232" y="80"/>
                  </a:cubicBezTo>
                  <a:cubicBezTo>
                    <a:pt x="232" y="94"/>
                    <a:pt x="232" y="94"/>
                    <a:pt x="232" y="94"/>
                  </a:cubicBezTo>
                  <a:cubicBezTo>
                    <a:pt x="226" y="96"/>
                    <a:pt x="219" y="97"/>
                    <a:pt x="212" y="97"/>
                  </a:cubicBezTo>
                  <a:cubicBezTo>
                    <a:pt x="201" y="97"/>
                    <a:pt x="193" y="94"/>
                    <a:pt x="187" y="87"/>
                  </a:cubicBezTo>
                  <a:cubicBezTo>
                    <a:pt x="181" y="81"/>
                    <a:pt x="178" y="71"/>
                    <a:pt x="178" y="59"/>
                  </a:cubicBezTo>
                  <a:cubicBezTo>
                    <a:pt x="178" y="51"/>
                    <a:pt x="180" y="45"/>
                    <a:pt x="183" y="39"/>
                  </a:cubicBezTo>
                  <a:close/>
                  <a:moveTo>
                    <a:pt x="104" y="30"/>
                  </a:moveTo>
                  <a:cubicBezTo>
                    <a:pt x="110" y="24"/>
                    <a:pt x="119" y="21"/>
                    <a:pt x="131" y="21"/>
                  </a:cubicBezTo>
                  <a:cubicBezTo>
                    <a:pt x="142" y="21"/>
                    <a:pt x="151" y="24"/>
                    <a:pt x="157" y="30"/>
                  </a:cubicBezTo>
                  <a:cubicBezTo>
                    <a:pt x="163" y="37"/>
                    <a:pt x="166" y="47"/>
                    <a:pt x="166" y="59"/>
                  </a:cubicBezTo>
                  <a:cubicBezTo>
                    <a:pt x="166" y="71"/>
                    <a:pt x="163" y="81"/>
                    <a:pt x="157" y="87"/>
                  </a:cubicBezTo>
                  <a:cubicBezTo>
                    <a:pt x="151" y="94"/>
                    <a:pt x="142" y="97"/>
                    <a:pt x="131" y="97"/>
                  </a:cubicBezTo>
                  <a:cubicBezTo>
                    <a:pt x="119" y="97"/>
                    <a:pt x="110" y="94"/>
                    <a:pt x="104" y="87"/>
                  </a:cubicBezTo>
                  <a:cubicBezTo>
                    <a:pt x="98" y="81"/>
                    <a:pt x="95" y="71"/>
                    <a:pt x="95" y="59"/>
                  </a:cubicBezTo>
                  <a:cubicBezTo>
                    <a:pt x="95" y="46"/>
                    <a:pt x="98" y="37"/>
                    <a:pt x="104" y="30"/>
                  </a:cubicBezTo>
                  <a:close/>
                  <a:moveTo>
                    <a:pt x="21" y="22"/>
                  </a:moveTo>
                  <a:cubicBezTo>
                    <a:pt x="44" y="22"/>
                    <a:pt x="44" y="22"/>
                    <a:pt x="44" y="22"/>
                  </a:cubicBezTo>
                  <a:cubicBezTo>
                    <a:pt x="57" y="22"/>
                    <a:pt x="66" y="25"/>
                    <a:pt x="73" y="31"/>
                  </a:cubicBezTo>
                  <a:cubicBezTo>
                    <a:pt x="80" y="38"/>
                    <a:pt x="83" y="47"/>
                    <a:pt x="83" y="58"/>
                  </a:cubicBezTo>
                  <a:cubicBezTo>
                    <a:pt x="83" y="71"/>
                    <a:pt x="79" y="80"/>
                    <a:pt x="72" y="87"/>
                  </a:cubicBezTo>
                  <a:cubicBezTo>
                    <a:pt x="65" y="93"/>
                    <a:pt x="55" y="96"/>
                    <a:pt x="42" y="96"/>
                  </a:cubicBezTo>
                  <a:cubicBezTo>
                    <a:pt x="21" y="96"/>
                    <a:pt x="21" y="96"/>
                    <a:pt x="21" y="96"/>
                  </a:cubicBezTo>
                  <a:lnTo>
                    <a:pt x="21" y="22"/>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sp>
          <p:nvSpPr>
            <p:cNvPr id="118" name="Freeform 671"/>
            <p:cNvSpPr>
              <a:spLocks/>
            </p:cNvSpPr>
            <p:nvPr/>
          </p:nvSpPr>
          <p:spPr bwMode="gray">
            <a:xfrm>
              <a:off x="7677853" y="4564015"/>
              <a:ext cx="39028" cy="65732"/>
            </a:xfrm>
            <a:custGeom>
              <a:avLst/>
              <a:gdLst>
                <a:gd name="T0" fmla="*/ 29 w 29"/>
                <a:gd name="T1" fmla="*/ 24 h 48"/>
                <a:gd name="T2" fmla="*/ 8 w 29"/>
                <a:gd name="T3" fmla="*/ 0 h 48"/>
                <a:gd name="T4" fmla="*/ 0 w 29"/>
                <a:gd name="T5" fmla="*/ 0 h 48"/>
                <a:gd name="T6" fmla="*/ 0 w 29"/>
                <a:gd name="T7" fmla="*/ 48 h 48"/>
                <a:gd name="T8" fmla="*/ 7 w 29"/>
                <a:gd name="T9" fmla="*/ 48 h 48"/>
                <a:gd name="T10" fmla="*/ 29 w 29"/>
                <a:gd name="T11" fmla="*/ 24 h 48"/>
              </a:gdLst>
              <a:ahLst/>
              <a:cxnLst>
                <a:cxn ang="0">
                  <a:pos x="T0" y="T1"/>
                </a:cxn>
                <a:cxn ang="0">
                  <a:pos x="T2" y="T3"/>
                </a:cxn>
                <a:cxn ang="0">
                  <a:pos x="T4" y="T5"/>
                </a:cxn>
                <a:cxn ang="0">
                  <a:pos x="T6" y="T7"/>
                </a:cxn>
                <a:cxn ang="0">
                  <a:pos x="T8" y="T9"/>
                </a:cxn>
                <a:cxn ang="0">
                  <a:pos x="T10" y="T11"/>
                </a:cxn>
              </a:cxnLst>
              <a:rect l="0" t="0" r="r" b="b"/>
              <a:pathLst>
                <a:path w="29" h="48">
                  <a:moveTo>
                    <a:pt x="29" y="24"/>
                  </a:moveTo>
                  <a:cubicBezTo>
                    <a:pt x="29" y="8"/>
                    <a:pt x="22" y="0"/>
                    <a:pt x="8" y="0"/>
                  </a:cubicBezTo>
                  <a:cubicBezTo>
                    <a:pt x="0" y="0"/>
                    <a:pt x="0" y="0"/>
                    <a:pt x="0" y="0"/>
                  </a:cubicBezTo>
                  <a:cubicBezTo>
                    <a:pt x="0" y="48"/>
                    <a:pt x="0" y="48"/>
                    <a:pt x="0" y="48"/>
                  </a:cubicBezTo>
                  <a:cubicBezTo>
                    <a:pt x="7" y="48"/>
                    <a:pt x="7" y="48"/>
                    <a:pt x="7" y="48"/>
                  </a:cubicBezTo>
                  <a:cubicBezTo>
                    <a:pt x="22" y="48"/>
                    <a:pt x="29" y="40"/>
                    <a:pt x="29" y="24"/>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endParaRPr kumimoji="1" lang="en-GB" sz="2107" dirty="0"/>
            </a:p>
          </p:txBody>
        </p:sp>
      </p:grpSp>
      <p:sp>
        <p:nvSpPr>
          <p:cNvPr id="38" name="スライド番号プレースホルダー 2"/>
          <p:cNvSpPr>
            <a:spLocks noGrp="1"/>
          </p:cNvSpPr>
          <p:nvPr>
            <p:ph type="sldNum" sz="quarter" idx="12"/>
          </p:nvPr>
        </p:nvSpPr>
        <p:spPr>
          <a:xfrm>
            <a:off x="7605295" y="6453336"/>
            <a:ext cx="2311400" cy="365125"/>
          </a:xfrm>
        </p:spPr>
        <p:txBody>
          <a:bodyPr/>
          <a:lstStyle/>
          <a:p>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89456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j-ea"/>
                <a:ea typeface="+mj-ea"/>
                <a:cs typeface="Meiryo UI" pitchFamily="50" charset="-128"/>
              </a:rPr>
              <a:t>成功要因</a:t>
            </a:r>
            <a:r>
              <a:rPr lang="ja-JP" altLang="en-US" sz="2400" b="1" dirty="0">
                <a:solidFill>
                  <a:schemeClr val="tx1"/>
                </a:solidFill>
                <a:latin typeface="+mj-ea"/>
                <a:ea typeface="+mj-ea"/>
                <a:cs typeface="Meiryo UI" pitchFamily="50" charset="-128"/>
              </a:rPr>
              <a:t>③</a:t>
            </a:r>
          </a:p>
        </p:txBody>
      </p:sp>
      <p:grpSp>
        <p:nvGrpSpPr>
          <p:cNvPr id="4" name="グループ化 3"/>
          <p:cNvGrpSpPr/>
          <p:nvPr/>
        </p:nvGrpSpPr>
        <p:grpSpPr>
          <a:xfrm>
            <a:off x="242634" y="1124744"/>
            <a:ext cx="1944000" cy="225950"/>
            <a:chOff x="4747262" y="266867"/>
            <a:chExt cx="1472001" cy="115828"/>
          </a:xfrm>
        </p:grpSpPr>
        <p:cxnSp>
          <p:nvCxnSpPr>
            <p:cNvPr id="5" name="直線コネクタ 4"/>
            <p:cNvCxnSpPr/>
            <p:nvPr/>
          </p:nvCxnSpPr>
          <p:spPr>
            <a:xfrm>
              <a:off x="4747262" y="324781"/>
              <a:ext cx="1472001" cy="0"/>
            </a:xfrm>
            <a:prstGeom prst="line">
              <a:avLst/>
            </a:prstGeom>
            <a:noFill/>
            <a:ln w="31750" cap="flat" cmpd="sng" algn="ctr">
              <a:solidFill>
                <a:srgbClr val="53565A"/>
              </a:solidFill>
              <a:prstDash val="solid"/>
            </a:ln>
            <a:effectLst/>
          </p:spPr>
        </p:cxnSp>
        <p:sp>
          <p:nvSpPr>
            <p:cNvPr id="6" name="正方形/長方形 5"/>
            <p:cNvSpPr/>
            <p:nvPr/>
          </p:nvSpPr>
          <p:spPr bwMode="gray">
            <a:xfrm>
              <a:off x="5067449" y="266867"/>
              <a:ext cx="831618"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成功要因</a:t>
              </a:r>
            </a:p>
          </p:txBody>
        </p:sp>
      </p:grpSp>
      <p:grpSp>
        <p:nvGrpSpPr>
          <p:cNvPr id="7" name="グループ化 6"/>
          <p:cNvGrpSpPr/>
          <p:nvPr/>
        </p:nvGrpSpPr>
        <p:grpSpPr>
          <a:xfrm>
            <a:off x="2243412" y="1124744"/>
            <a:ext cx="2376000" cy="225950"/>
            <a:chOff x="5912724" y="266867"/>
            <a:chExt cx="1547999" cy="115828"/>
          </a:xfrm>
        </p:grpSpPr>
        <p:cxnSp>
          <p:nvCxnSpPr>
            <p:cNvPr id="8" name="直線コネクタ 7"/>
            <p:cNvCxnSpPr/>
            <p:nvPr/>
          </p:nvCxnSpPr>
          <p:spPr>
            <a:xfrm>
              <a:off x="5912724" y="324781"/>
              <a:ext cx="1547999" cy="0"/>
            </a:xfrm>
            <a:prstGeom prst="line">
              <a:avLst/>
            </a:prstGeom>
            <a:noFill/>
            <a:ln w="31750" cap="flat" cmpd="sng" algn="ctr">
              <a:solidFill>
                <a:srgbClr val="53565A"/>
              </a:solidFill>
              <a:prstDash val="solid"/>
            </a:ln>
            <a:effectLst/>
          </p:spPr>
        </p:cxnSp>
        <p:sp>
          <p:nvSpPr>
            <p:cNvPr id="9" name="正方形/長方形 8"/>
            <p:cNvSpPr/>
            <p:nvPr/>
          </p:nvSpPr>
          <p:spPr bwMode="gray">
            <a:xfrm>
              <a:off x="6388060" y="266867"/>
              <a:ext cx="597331"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概要</a:t>
              </a:r>
            </a:p>
          </p:txBody>
        </p:sp>
      </p:grpSp>
      <p:grpSp>
        <p:nvGrpSpPr>
          <p:cNvPr id="10" name="グループ化 9"/>
          <p:cNvGrpSpPr/>
          <p:nvPr/>
        </p:nvGrpSpPr>
        <p:grpSpPr>
          <a:xfrm>
            <a:off x="4664968" y="1124744"/>
            <a:ext cx="4968000" cy="225950"/>
            <a:chOff x="6295256" y="266867"/>
            <a:chExt cx="2592002" cy="115828"/>
          </a:xfrm>
        </p:grpSpPr>
        <p:cxnSp>
          <p:nvCxnSpPr>
            <p:cNvPr id="11" name="直線コネクタ 10"/>
            <p:cNvCxnSpPr/>
            <p:nvPr/>
          </p:nvCxnSpPr>
          <p:spPr>
            <a:xfrm>
              <a:off x="6295256" y="324781"/>
              <a:ext cx="2592002" cy="0"/>
            </a:xfrm>
            <a:prstGeom prst="line">
              <a:avLst/>
            </a:prstGeom>
            <a:noFill/>
            <a:ln w="31750" cap="flat" cmpd="sng" algn="ctr">
              <a:solidFill>
                <a:srgbClr val="53565A"/>
              </a:solidFill>
              <a:prstDash val="solid"/>
            </a:ln>
            <a:effectLst/>
          </p:spPr>
        </p:cxnSp>
        <p:sp>
          <p:nvSpPr>
            <p:cNvPr id="12" name="正方形/長方形 11"/>
            <p:cNvSpPr/>
            <p:nvPr/>
          </p:nvSpPr>
          <p:spPr bwMode="gray">
            <a:xfrm>
              <a:off x="7334629" y="266867"/>
              <a:ext cx="513252" cy="11582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sp>
        <p:nvSpPr>
          <p:cNvPr id="13" name="正方形/長方形 12"/>
          <p:cNvSpPr/>
          <p:nvPr/>
        </p:nvSpPr>
        <p:spPr bwMode="gray">
          <a:xfrm>
            <a:off x="2244521" y="1394971"/>
            <a:ext cx="2364737"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ベテランの知見を若手リーダーに継承するなど</a:t>
            </a:r>
            <a:r>
              <a:rPr kumimoji="0" lang="ja-JP" altLang="en-US" sz="1400" kern="0" dirty="0" smtClean="0">
                <a:solidFill>
                  <a:prstClr val="black"/>
                </a:solidFill>
                <a:latin typeface="Arial" charset="0"/>
                <a:cs typeface="Arial" charset="0"/>
              </a:rPr>
              <a:t>、</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b="1" u="sng" kern="0" dirty="0" smtClean="0">
                <a:solidFill>
                  <a:prstClr val="black"/>
                </a:solidFill>
                <a:latin typeface="Arial" charset="0"/>
                <a:cs typeface="Arial" charset="0"/>
              </a:rPr>
              <a:t>中長期的</a:t>
            </a:r>
            <a:r>
              <a:rPr kumimoji="0" lang="ja-JP" altLang="en-US" sz="1400" b="1" u="sng" kern="0" dirty="0">
                <a:solidFill>
                  <a:prstClr val="black"/>
                </a:solidFill>
                <a:latin typeface="Arial" charset="0"/>
                <a:cs typeface="Arial" charset="0"/>
              </a:rPr>
              <a:t>な観点で現場リーダーを育成</a:t>
            </a:r>
            <a:r>
              <a:rPr kumimoji="0" lang="ja-JP" altLang="en-US" sz="1400" kern="0" dirty="0">
                <a:solidFill>
                  <a:prstClr val="black"/>
                </a:solidFill>
                <a:latin typeface="Arial" charset="0"/>
                <a:cs typeface="Arial" charset="0"/>
              </a:rPr>
              <a:t>する</a:t>
            </a:r>
            <a:endParaRPr kumimoji="0" lang="en-US" altLang="ja-JP" sz="1400" kern="0" dirty="0">
              <a:solidFill>
                <a:prstClr val="black"/>
              </a:solidFill>
              <a:latin typeface="Arial" charset="0"/>
              <a:cs typeface="Arial" charset="0"/>
            </a:endParaRPr>
          </a:p>
        </p:txBody>
      </p:sp>
      <p:sp>
        <p:nvSpPr>
          <p:cNvPr id="14" name="正方形/長方形 281"/>
          <p:cNvSpPr/>
          <p:nvPr/>
        </p:nvSpPr>
        <p:spPr>
          <a:xfrm>
            <a:off x="273803" y="1394971"/>
            <a:ext cx="1900033" cy="1580085"/>
          </a:xfrm>
          <a:prstGeom prst="rect">
            <a:avLst/>
          </a:prstGeom>
          <a:solidFill>
            <a:srgbClr val="012169"/>
          </a:solidFill>
          <a:ln w="9525" cap="flat" cmpd="sng" algn="ctr">
            <a:noFill/>
            <a:prstDash val="solid"/>
          </a:ln>
          <a:effectLst/>
        </p:spPr>
        <p:txBody>
          <a:bodyPr lIns="0" rIns="0" rtlCol="0" anchor="t" anchorCtr="0"/>
          <a:lstStyle/>
          <a:p>
            <a:pPr algn="ctr" fontAlgn="base">
              <a:spcBef>
                <a:spcPct val="0"/>
              </a:spcBef>
              <a:spcAft>
                <a:spcPct val="0"/>
              </a:spcAft>
            </a:pPr>
            <a:endParaRPr kumimoji="0" lang="ja-JP" altLang="en-US" sz="1204" kern="0" dirty="0">
              <a:solidFill>
                <a:prstClr val="white"/>
              </a:solidFill>
              <a:latin typeface="ＭＳ Ｐゴシック"/>
              <a:ea typeface="ＭＳ Ｐゴシック"/>
              <a:cs typeface="Arial" panose="020B0604020202020204" pitchFamily="34" charset="0"/>
            </a:endParaRPr>
          </a:p>
        </p:txBody>
      </p:sp>
      <p:sp>
        <p:nvSpPr>
          <p:cNvPr id="15" name="正方形/長方形 281"/>
          <p:cNvSpPr/>
          <p:nvPr/>
        </p:nvSpPr>
        <p:spPr>
          <a:xfrm>
            <a:off x="1064568" y="1394971"/>
            <a:ext cx="1108800" cy="1580083"/>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現場</a:t>
            </a:r>
            <a:r>
              <a:rPr kumimoji="0" lang="ja-JP" altLang="en-US" sz="1400" b="1" kern="0" dirty="0">
                <a:solidFill>
                  <a:prstClr val="white"/>
                </a:solidFill>
                <a:latin typeface="ＭＳ Ｐゴシック"/>
                <a:ea typeface="ＭＳ Ｐゴシック"/>
                <a:cs typeface="Arial" panose="020B0604020202020204" pitchFamily="34" charset="0"/>
              </a:rPr>
              <a:t>の</a:t>
            </a:r>
          </a:p>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リーダーの</a:t>
            </a:r>
          </a:p>
          <a:p>
            <a:pPr lvl="0" algn="ctr" fontAlgn="base">
              <a:spcBef>
                <a:spcPct val="0"/>
              </a:spcBef>
              <a:spcAft>
                <a:spcPct val="0"/>
              </a:spcAft>
            </a:pPr>
            <a:r>
              <a:rPr kumimoji="0" lang="ja-JP" altLang="en-US" sz="1400" b="1" kern="0" dirty="0">
                <a:solidFill>
                  <a:prstClr val="white"/>
                </a:solidFill>
                <a:latin typeface="ＭＳ Ｐゴシック"/>
                <a:ea typeface="ＭＳ Ｐゴシック"/>
                <a:cs typeface="Arial" panose="020B0604020202020204" pitchFamily="34" charset="0"/>
              </a:rPr>
              <a:t>育成・選定・</a:t>
            </a:r>
          </a:p>
          <a:p>
            <a:pPr lvl="0" algn="ctr" fontAlgn="base">
              <a:spcBef>
                <a:spcPct val="0"/>
              </a:spcBef>
              <a:spcAft>
                <a:spcPct val="0"/>
              </a:spcAft>
            </a:pPr>
            <a:r>
              <a:rPr kumimoji="0" lang="ja-JP" altLang="en-US" sz="1400" b="1" kern="0" dirty="0" smtClean="0">
                <a:solidFill>
                  <a:prstClr val="white"/>
                </a:solidFill>
                <a:latin typeface="ＭＳ Ｐゴシック"/>
                <a:ea typeface="ＭＳ Ｐゴシック"/>
                <a:cs typeface="Arial" panose="020B0604020202020204" pitchFamily="34" charset="0"/>
              </a:rPr>
              <a:t>活用</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16" name="正方形/長方形 15"/>
          <p:cNvSpPr/>
          <p:nvPr/>
        </p:nvSpPr>
        <p:spPr bwMode="gray">
          <a:xfrm>
            <a:off x="4676190" y="1394970"/>
            <a:ext cx="4957329" cy="1580085"/>
          </a:xfrm>
          <a:prstGeom prst="rect">
            <a:avLst/>
          </a:prstGeom>
          <a:noFill/>
          <a:ln w="9525" algn="ctr">
            <a:solidFill>
              <a:sysClr val="window" lastClr="FFFFFF">
                <a:lumMod val="65000"/>
              </a:sysClr>
            </a:solidFill>
            <a:miter lim="800000"/>
            <a:headEnd/>
            <a:tailEnd/>
          </a:ln>
        </p:spPr>
        <p:txBody>
          <a:bodyPr wrap="square" lIns="36000" tIns="54192" rIns="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コスモ石油</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既存設備のリスクアセスメントに若手社員を参加させて</a:t>
            </a:r>
            <a:r>
              <a:rPr kumimoji="0" lang="ja-JP" altLang="en-US" sz="1400" kern="0" dirty="0" smtClean="0">
                <a:solidFill>
                  <a:prstClr val="black"/>
                </a:solidFill>
                <a:latin typeface="Arial" charset="0"/>
                <a:cs typeface="Arial" charset="0"/>
              </a:rPr>
              <a:t>、</a:t>
            </a:r>
            <a:r>
              <a:rPr kumimoji="0" lang="en-US" altLang="ja-JP" sz="1400" kern="0" dirty="0" smtClean="0">
                <a:solidFill>
                  <a:prstClr val="black"/>
                </a:solidFill>
                <a:latin typeface="Arial" charset="0"/>
                <a:cs typeface="Arial" charset="0"/>
              </a:rPr>
              <a:t/>
            </a:r>
            <a:br>
              <a:rPr kumimoji="0" lang="en-US" altLang="ja-JP" sz="1400" kern="0" dirty="0" smtClean="0">
                <a:solidFill>
                  <a:prstClr val="black"/>
                </a:solidFill>
                <a:latin typeface="Arial" charset="0"/>
                <a:cs typeface="Arial" charset="0"/>
              </a:rPr>
            </a:br>
            <a:r>
              <a:rPr kumimoji="0" lang="ja-JP" altLang="en-US" sz="1400" kern="0" dirty="0" smtClean="0">
                <a:solidFill>
                  <a:prstClr val="black"/>
                </a:solidFill>
                <a:latin typeface="Arial" charset="0"/>
                <a:cs typeface="Arial" charset="0"/>
              </a:rPr>
              <a:t>ベテラン</a:t>
            </a:r>
            <a:r>
              <a:rPr kumimoji="0" lang="ja-JP" altLang="en-US" sz="1400" kern="0" dirty="0">
                <a:solidFill>
                  <a:prstClr val="black"/>
                </a:solidFill>
                <a:latin typeface="Arial" charset="0"/>
                <a:cs typeface="Arial" charset="0"/>
              </a:rPr>
              <a:t>から若手への技術伝承の場として活用している</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リスクアセスメント手法についての外部講師を招いた</a:t>
            </a:r>
            <a:r>
              <a:rPr kumimoji="0" lang="ja-JP" altLang="en-US" sz="1400" b="1" u="sng" kern="0" dirty="0">
                <a:solidFill>
                  <a:prstClr val="black"/>
                </a:solidFill>
                <a:latin typeface="Arial" charset="0"/>
                <a:cs typeface="Arial" charset="0"/>
              </a:rPr>
              <a:t>自社開催のセミナーを通じて、社内リスクアセスメント資格を発行し</a:t>
            </a:r>
            <a:r>
              <a:rPr kumimoji="0" lang="ja-JP" altLang="en-US" sz="1400" b="1" u="sng" kern="0" dirty="0" smtClean="0">
                <a:solidFill>
                  <a:prstClr val="black"/>
                </a:solidFill>
                <a:latin typeface="Arial" charset="0"/>
                <a:cs typeface="Arial" charset="0"/>
              </a:rPr>
              <a:t>、</a:t>
            </a:r>
            <a:r>
              <a:rPr kumimoji="0" lang="en-US" altLang="ja-JP" sz="1400" b="1" u="sng" kern="0" dirty="0" smtClean="0">
                <a:solidFill>
                  <a:prstClr val="black"/>
                </a:solidFill>
                <a:latin typeface="Arial" charset="0"/>
                <a:cs typeface="Arial" charset="0"/>
              </a:rPr>
              <a:t/>
            </a:r>
            <a:br>
              <a:rPr kumimoji="0" lang="en-US" altLang="ja-JP" sz="1400" b="1" u="sng" kern="0" dirty="0" smtClean="0">
                <a:solidFill>
                  <a:prstClr val="black"/>
                </a:solidFill>
                <a:latin typeface="Arial" charset="0"/>
                <a:cs typeface="Arial" charset="0"/>
              </a:rPr>
            </a:br>
            <a:r>
              <a:rPr kumimoji="0" lang="ja-JP" altLang="en-US" sz="1400" b="1" u="sng" kern="0" dirty="0" smtClean="0">
                <a:solidFill>
                  <a:prstClr val="black"/>
                </a:solidFill>
                <a:latin typeface="Arial" charset="0"/>
                <a:cs typeface="Arial" charset="0"/>
              </a:rPr>
              <a:t>中核</a:t>
            </a:r>
            <a:r>
              <a:rPr kumimoji="0" lang="ja-JP" altLang="en-US" sz="1400" b="1" u="sng" kern="0" dirty="0">
                <a:solidFill>
                  <a:prstClr val="black"/>
                </a:solidFill>
                <a:latin typeface="Arial" charset="0"/>
                <a:cs typeface="Arial" charset="0"/>
              </a:rPr>
              <a:t>となるリーダーやコーディネーターの育成に繋げて</a:t>
            </a:r>
            <a:r>
              <a:rPr kumimoji="0" lang="ja-JP" altLang="en-US" sz="1400" b="1" u="sng" kern="0" dirty="0" smtClean="0">
                <a:solidFill>
                  <a:prstClr val="black"/>
                </a:solidFill>
                <a:latin typeface="Arial" charset="0"/>
                <a:cs typeface="Arial" charset="0"/>
              </a:rPr>
              <a:t>いる</a:t>
            </a:r>
            <a:endParaRPr kumimoji="0" lang="en-US" altLang="ja-JP" sz="1400" b="1" u="sng" kern="0" dirty="0">
              <a:solidFill>
                <a:prstClr val="black"/>
              </a:solidFill>
              <a:latin typeface="Arial" charset="0"/>
              <a:cs typeface="Arial" charset="0"/>
            </a:endParaRPr>
          </a:p>
        </p:txBody>
      </p:sp>
      <p:sp>
        <p:nvSpPr>
          <p:cNvPr id="17" name="正方形/長方形 16"/>
          <p:cNvSpPr/>
          <p:nvPr/>
        </p:nvSpPr>
        <p:spPr bwMode="gray">
          <a:xfrm>
            <a:off x="242634" y="2739605"/>
            <a:ext cx="933039" cy="235451"/>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kern="0" noProof="0" dirty="0" smtClean="0">
                <a:solidFill>
                  <a:prstClr val="white"/>
                </a:solidFill>
                <a:latin typeface="Arial" charset="0"/>
                <a:cs typeface="Arial" charset="0"/>
              </a:rPr>
              <a:t>5</a:t>
            </a: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sp>
        <p:nvSpPr>
          <p:cNvPr id="18" name="正方形/長方形 17"/>
          <p:cNvSpPr/>
          <p:nvPr/>
        </p:nvSpPr>
        <p:spPr bwMode="gray">
          <a:xfrm>
            <a:off x="2244523" y="3029035"/>
            <a:ext cx="2364738" cy="1580086"/>
          </a:xfrm>
          <a:prstGeom prst="rect">
            <a:avLst/>
          </a:prstGeom>
          <a:noFill/>
          <a:ln w="9525" algn="ctr">
            <a:solidFill>
              <a:sysClr val="window" lastClr="FFFFFF">
                <a:lumMod val="65000"/>
              </a:sysClr>
            </a:solidFill>
            <a:miter lim="800000"/>
            <a:headEnd/>
            <a:tailEnd/>
          </a:ln>
        </p:spPr>
        <p:txBody>
          <a:bodyPr wrap="square" lIns="36000" tIns="54192" rIns="7200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リスクアセスメントの</a:t>
            </a:r>
            <a:r>
              <a:rPr kumimoji="0" lang="ja-JP" altLang="en-US" sz="1400" b="1" u="sng" kern="0" dirty="0" smtClean="0">
                <a:solidFill>
                  <a:prstClr val="black"/>
                </a:solidFill>
                <a:latin typeface="Arial" charset="0"/>
                <a:cs typeface="Arial" charset="0"/>
              </a:rPr>
              <a:t>専門家など</a:t>
            </a:r>
            <a:r>
              <a:rPr kumimoji="0" lang="ja-JP" altLang="en-US" sz="1400" b="1" u="sng" kern="0" dirty="0">
                <a:solidFill>
                  <a:prstClr val="black"/>
                </a:solidFill>
                <a:latin typeface="Arial" charset="0"/>
                <a:cs typeface="Arial" charset="0"/>
              </a:rPr>
              <a:t>の社外の知見を活用</a:t>
            </a:r>
            <a:r>
              <a:rPr kumimoji="0" lang="ja-JP" altLang="en-US" sz="1400" kern="0" dirty="0">
                <a:solidFill>
                  <a:prstClr val="black"/>
                </a:solidFill>
                <a:latin typeface="Arial" charset="0"/>
                <a:cs typeface="Arial" charset="0"/>
              </a:rPr>
              <a:t>して、自社のリスクアセスメントに対する知見を深める</a:t>
            </a:r>
          </a:p>
        </p:txBody>
      </p:sp>
      <p:sp>
        <p:nvSpPr>
          <p:cNvPr id="19" name="正方形/長方形 281"/>
          <p:cNvSpPr/>
          <p:nvPr/>
        </p:nvSpPr>
        <p:spPr>
          <a:xfrm>
            <a:off x="273803" y="3029035"/>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20" name="正方形/長方形 281"/>
          <p:cNvSpPr/>
          <p:nvPr/>
        </p:nvSpPr>
        <p:spPr>
          <a:xfrm>
            <a:off x="1064568" y="3029034"/>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400" b="1" kern="0" dirty="0" smtClean="0">
                <a:solidFill>
                  <a:prstClr val="white"/>
                </a:solidFill>
                <a:latin typeface="ＭＳ Ｐゴシック"/>
                <a:ea typeface="ＭＳ Ｐゴシック"/>
                <a:cs typeface="Arial" panose="020B0604020202020204" pitchFamily="34" charset="0"/>
              </a:rPr>
              <a:t>社外</a:t>
            </a:r>
            <a:r>
              <a:rPr kumimoji="0" lang="ja-JP" altLang="en-US" sz="1400" b="1" kern="0" dirty="0">
                <a:solidFill>
                  <a:prstClr val="white"/>
                </a:solidFill>
                <a:latin typeface="ＭＳ Ｐゴシック"/>
                <a:ea typeface="ＭＳ Ｐゴシック"/>
                <a:cs typeface="Arial" panose="020B0604020202020204" pitchFamily="34" charset="0"/>
              </a:rPr>
              <a:t>有識者の</a:t>
            </a:r>
            <a:br>
              <a:rPr kumimoji="0" lang="ja-JP" altLang="en-US" sz="1400" b="1" kern="0" dirty="0">
                <a:solidFill>
                  <a:prstClr val="white"/>
                </a:solidFill>
                <a:latin typeface="ＭＳ Ｐゴシック"/>
                <a:ea typeface="ＭＳ Ｐゴシック"/>
                <a:cs typeface="Arial" panose="020B0604020202020204" pitchFamily="34" charset="0"/>
              </a:rPr>
            </a:br>
            <a:r>
              <a:rPr kumimoji="0" lang="ja-JP" altLang="en-US" sz="1400" b="1" kern="0" dirty="0" smtClean="0">
                <a:solidFill>
                  <a:prstClr val="white"/>
                </a:solidFill>
                <a:latin typeface="ＭＳ Ｐゴシック"/>
                <a:ea typeface="ＭＳ Ｐゴシック"/>
                <a:cs typeface="Arial" panose="020B0604020202020204" pitchFamily="34" charset="0"/>
              </a:rPr>
              <a:t>活用</a:t>
            </a:r>
            <a:endParaRPr kumimoji="0" lang="ja-JP" altLang="en-US" sz="1400" b="1" kern="0" dirty="0">
              <a:solidFill>
                <a:prstClr val="white"/>
              </a:solidFill>
              <a:latin typeface="ＭＳ Ｐゴシック"/>
              <a:ea typeface="ＭＳ Ｐゴシック"/>
              <a:cs typeface="Arial" panose="020B0604020202020204" pitchFamily="34" charset="0"/>
            </a:endParaRPr>
          </a:p>
        </p:txBody>
      </p:sp>
      <p:sp>
        <p:nvSpPr>
          <p:cNvPr id="21" name="正方形/長方形 20"/>
          <p:cNvSpPr/>
          <p:nvPr/>
        </p:nvSpPr>
        <p:spPr bwMode="gray">
          <a:xfrm>
            <a:off x="4676190" y="3029035"/>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住友化学</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リスクアセスメントを実施・レビューする会議体に、必要に応じ</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社内の保安防災専門家を招聘</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一部リスクアセスメント検討の際には、現役社員以外の目線を</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意識的に取り入れているため、工場外の専門家や自社の</a:t>
            </a:r>
            <a:r>
              <a:rPr kumimoji="0" lang="en-US" altLang="ja-JP" sz="1400" kern="0" dirty="0">
                <a:solidFill>
                  <a:prstClr val="black"/>
                </a:solidFill>
                <a:latin typeface="Arial" charset="0"/>
                <a:cs typeface="Arial" charset="0"/>
              </a:rPr>
              <a:t>OB</a:t>
            </a:r>
            <a:r>
              <a:rPr kumimoji="0" lang="ja-JP" altLang="en-US" sz="1400" kern="0" dirty="0">
                <a:solidFill>
                  <a:prstClr val="black"/>
                </a:solidFill>
                <a:latin typeface="Arial" charset="0"/>
                <a:cs typeface="Arial" charset="0"/>
              </a:rPr>
              <a:t>も</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検討に招聘して</a:t>
            </a:r>
            <a:r>
              <a:rPr kumimoji="0" lang="ja-JP" altLang="en-US" sz="1400" kern="0" dirty="0" smtClean="0">
                <a:solidFill>
                  <a:prstClr val="black"/>
                </a:solidFill>
                <a:latin typeface="Arial" charset="0"/>
                <a:cs typeface="Arial" charset="0"/>
              </a:rPr>
              <a:t>いる</a:t>
            </a:r>
            <a:endParaRPr kumimoji="0" lang="ja-JP" altLang="en-US" sz="1400" kern="0" dirty="0">
              <a:solidFill>
                <a:prstClr val="black"/>
              </a:solidFill>
              <a:latin typeface="Arial" charset="0"/>
              <a:cs typeface="Arial" charset="0"/>
            </a:endParaRPr>
          </a:p>
        </p:txBody>
      </p:sp>
      <p:sp>
        <p:nvSpPr>
          <p:cNvPr id="22" name="正方形/長方形 21"/>
          <p:cNvSpPr/>
          <p:nvPr/>
        </p:nvSpPr>
        <p:spPr bwMode="gray">
          <a:xfrm>
            <a:off x="242637" y="4373670"/>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smtClean="0">
                <a:solidFill>
                  <a:prstClr val="white"/>
                </a:solidFill>
                <a:latin typeface="Arial" charset="0"/>
                <a:cs typeface="Arial" charset="0"/>
              </a:rPr>
              <a:t>5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23" name="正方形/長方形 22"/>
          <p:cNvSpPr/>
          <p:nvPr/>
        </p:nvSpPr>
        <p:spPr bwMode="gray">
          <a:xfrm>
            <a:off x="2244523" y="4672768"/>
            <a:ext cx="2364738"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a:t>
            </a:r>
            <a:r>
              <a:rPr kumimoji="0" lang="ja-JP" altLang="en-US" sz="1400" kern="0" dirty="0" smtClean="0">
                <a:solidFill>
                  <a:prstClr val="black"/>
                </a:solidFill>
                <a:latin typeface="Arial" charset="0"/>
                <a:cs typeface="Arial" charset="0"/>
              </a:rPr>
              <a:t>実施</a:t>
            </a:r>
            <a:r>
              <a:rPr kumimoji="0" lang="ja-JP" altLang="en-US" sz="1400" b="1" u="sng" kern="0" dirty="0">
                <a:solidFill>
                  <a:prstClr val="black"/>
                </a:solidFill>
                <a:latin typeface="Arial" charset="0"/>
                <a:cs typeface="Arial" charset="0"/>
              </a:rPr>
              <a:t>結果を次回のシナリオに</a:t>
            </a:r>
            <a:r>
              <a:rPr kumimoji="0" lang="ja-JP" altLang="en-US" sz="1400" b="1" u="sng" kern="0" dirty="0" smtClean="0">
                <a:solidFill>
                  <a:prstClr val="black"/>
                </a:solidFill>
                <a:latin typeface="Arial" charset="0"/>
                <a:cs typeface="Arial" charset="0"/>
              </a:rPr>
              <a:t>反映する</a:t>
            </a:r>
            <a:r>
              <a:rPr kumimoji="0" lang="ja-JP" altLang="en-US" sz="1400" b="1" u="sng" kern="0" dirty="0">
                <a:solidFill>
                  <a:prstClr val="black"/>
                </a:solidFill>
                <a:latin typeface="Arial" charset="0"/>
                <a:cs typeface="Arial" charset="0"/>
              </a:rPr>
              <a:t>など、安全対策</a:t>
            </a:r>
            <a:r>
              <a:rPr kumimoji="0" lang="ja-JP" altLang="en-US" sz="1400" b="1" u="sng" kern="0" dirty="0" smtClean="0">
                <a:solidFill>
                  <a:prstClr val="black"/>
                </a:solidFill>
                <a:latin typeface="Arial" charset="0"/>
                <a:cs typeface="Arial" charset="0"/>
              </a:rPr>
              <a:t>を継続的</a:t>
            </a:r>
            <a:r>
              <a:rPr kumimoji="0" lang="ja-JP" altLang="en-US" sz="1400" b="1" u="sng" kern="0" dirty="0">
                <a:solidFill>
                  <a:prstClr val="black"/>
                </a:solidFill>
                <a:latin typeface="Arial" charset="0"/>
                <a:cs typeface="Arial" charset="0"/>
              </a:rPr>
              <a:t>に見直す</a:t>
            </a:r>
          </a:p>
        </p:txBody>
      </p:sp>
      <p:sp>
        <p:nvSpPr>
          <p:cNvPr id="24" name="正方形/長方形 281"/>
          <p:cNvSpPr/>
          <p:nvPr/>
        </p:nvSpPr>
        <p:spPr>
          <a:xfrm>
            <a:off x="273803" y="4672768"/>
            <a:ext cx="1900033" cy="1580086"/>
          </a:xfrm>
          <a:prstGeom prst="rect">
            <a:avLst/>
          </a:prstGeom>
          <a:solidFill>
            <a:srgbClr val="012169"/>
          </a:solidFill>
          <a:ln w="9525" cap="flat" cmpd="sng" algn="ctr">
            <a:noFill/>
            <a:prstDash val="solid"/>
          </a:ln>
          <a:effectLst/>
        </p:spPr>
        <p:txBody>
          <a:bodyPr lIns="0" rIns="0" rtlCol="0" anchor="t" anchorCtr="0"/>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204" b="0"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25" name="正方形/長方形 281"/>
          <p:cNvSpPr/>
          <p:nvPr/>
        </p:nvSpPr>
        <p:spPr>
          <a:xfrm>
            <a:off x="1064568" y="4672767"/>
            <a:ext cx="1108800" cy="1580400"/>
          </a:xfrm>
          <a:prstGeom prst="rect">
            <a:avLst/>
          </a:prstGeom>
          <a:noFill/>
          <a:ln w="9525" cap="flat" cmpd="sng" algn="ctr">
            <a:noFill/>
            <a:prstDash val="solid"/>
          </a:ln>
          <a:effectLst/>
        </p:spPr>
        <p:txBody>
          <a:bodyPr lIns="0" rIns="0" rtlCol="0" anchor="ctr" anchorCtr="1"/>
          <a:lstStyle/>
          <a:p>
            <a:pPr lvl="0" algn="ctr" fontAlgn="base">
              <a:spcBef>
                <a:spcPct val="0"/>
              </a:spcBef>
              <a:spcAft>
                <a:spcPct val="0"/>
              </a:spcAft>
              <a:defRPr/>
            </a:pPr>
            <a:r>
              <a:rPr kumimoji="0" lang="ja-JP" altLang="en-US" sz="1200" b="1" kern="0" dirty="0">
                <a:solidFill>
                  <a:prstClr val="white"/>
                </a:solidFill>
                <a:latin typeface="ＭＳ Ｐゴシック"/>
                <a:ea typeface="ＭＳ Ｐゴシック"/>
                <a:cs typeface="Arial" panose="020B0604020202020204" pitchFamily="34" charset="0"/>
              </a:rPr>
              <a:t>前回評価結果</a:t>
            </a:r>
            <a:r>
              <a:rPr kumimoji="0" lang="ja-JP" altLang="en-US" sz="1200" b="1" kern="0" dirty="0" smtClean="0">
                <a:solidFill>
                  <a:prstClr val="white"/>
                </a:solidFill>
                <a:latin typeface="ＭＳ Ｐゴシック"/>
                <a:ea typeface="ＭＳ Ｐゴシック"/>
                <a:cs typeface="Arial" panose="020B0604020202020204" pitchFamily="34" charset="0"/>
              </a:rPr>
              <a:t>に基づく</a:t>
            </a:r>
            <a:endParaRPr kumimoji="0" lang="en-US" altLang="ja-JP" sz="1200" b="1" kern="0" dirty="0" smtClean="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200" b="1" kern="0" dirty="0" smtClean="0">
                <a:solidFill>
                  <a:prstClr val="white"/>
                </a:solidFill>
                <a:latin typeface="ＭＳ Ｐゴシック"/>
                <a:ea typeface="ＭＳ Ｐゴシック"/>
                <a:cs typeface="Arial" panose="020B0604020202020204" pitchFamily="34" charset="0"/>
              </a:rPr>
              <a:t>社内マニュアル</a:t>
            </a:r>
            <a:endParaRPr kumimoji="0" lang="ja-JP" altLang="en-US" sz="1200" b="1" kern="0" dirty="0">
              <a:solidFill>
                <a:prstClr val="white"/>
              </a:solidFill>
              <a:latin typeface="ＭＳ Ｐゴシック"/>
              <a:ea typeface="ＭＳ Ｐゴシック"/>
              <a:cs typeface="Arial" panose="020B0604020202020204" pitchFamily="34" charset="0"/>
            </a:endParaRPr>
          </a:p>
          <a:p>
            <a:pPr lvl="0" algn="ctr" fontAlgn="base">
              <a:spcBef>
                <a:spcPct val="0"/>
              </a:spcBef>
              <a:spcAft>
                <a:spcPct val="0"/>
              </a:spcAft>
              <a:defRPr/>
            </a:pPr>
            <a:r>
              <a:rPr kumimoji="0" lang="ja-JP" altLang="en-US" sz="1200" b="1" kern="0" dirty="0">
                <a:solidFill>
                  <a:prstClr val="white"/>
                </a:solidFill>
                <a:latin typeface="ＭＳ Ｐゴシック"/>
                <a:ea typeface="ＭＳ Ｐゴシック"/>
                <a:cs typeface="Arial" panose="020B0604020202020204" pitchFamily="34" charset="0"/>
              </a:rPr>
              <a:t>などの見直し</a:t>
            </a:r>
          </a:p>
        </p:txBody>
      </p:sp>
      <p:sp>
        <p:nvSpPr>
          <p:cNvPr id="26" name="正方形/長方形 25"/>
          <p:cNvSpPr/>
          <p:nvPr/>
        </p:nvSpPr>
        <p:spPr bwMode="gray">
          <a:xfrm>
            <a:off x="4676190" y="4672768"/>
            <a:ext cx="4957329" cy="1580086"/>
          </a:xfrm>
          <a:prstGeom prst="rect">
            <a:avLst/>
          </a:prstGeom>
          <a:noFill/>
          <a:ln w="9525" algn="ctr">
            <a:solidFill>
              <a:sysClr val="window" lastClr="FFFFFF">
                <a:lumMod val="65000"/>
              </a:sysClr>
            </a:solidFill>
            <a:miter lim="800000"/>
            <a:headEnd/>
            <a:tailEnd/>
          </a:ln>
        </p:spPr>
        <p:txBody>
          <a:bodyPr wrap="square" lIns="36000" tIns="54192" rIns="36000" bIns="54192" rtlCol="0" anchor="ctr"/>
          <a:lstStyle/>
          <a:p>
            <a:pPr lvl="0" fontAlgn="base">
              <a:spcBef>
                <a:spcPct val="0"/>
              </a:spcBef>
              <a:spcAft>
                <a:spcPct val="0"/>
              </a:spcAft>
              <a:defRPr/>
            </a:pPr>
            <a:r>
              <a:rPr kumimoji="0" lang="en-US" altLang="ja-JP" sz="1400" b="1" u="sng" kern="0" dirty="0">
                <a:solidFill>
                  <a:srgbClr val="62B5E5"/>
                </a:solidFill>
                <a:latin typeface="Arial" charset="0"/>
                <a:cs typeface="Arial" charset="0"/>
              </a:rPr>
              <a:t>【</a:t>
            </a:r>
            <a:r>
              <a:rPr kumimoji="0" lang="ja-JP" altLang="en-US" sz="1400" b="1" u="sng" kern="0" dirty="0">
                <a:solidFill>
                  <a:srgbClr val="62B5E5"/>
                </a:solidFill>
                <a:latin typeface="Arial" charset="0"/>
                <a:cs typeface="Arial" charset="0"/>
              </a:rPr>
              <a:t>ヤスハラケミカル</a:t>
            </a:r>
            <a:r>
              <a:rPr kumimoji="0" lang="en-US" altLang="ja-JP" sz="1400" b="1" u="sng" kern="0" dirty="0">
                <a:solidFill>
                  <a:srgbClr val="62B5E5"/>
                </a:solidFill>
                <a:latin typeface="Arial" charset="0"/>
                <a:cs typeface="Arial" charset="0"/>
              </a:rPr>
              <a:t>】</a:t>
            </a: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リスクアセスメントの結果を踏まえて、必要に応じプロセス内の</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kern="0" dirty="0">
                <a:solidFill>
                  <a:prstClr val="black"/>
                </a:solidFill>
                <a:latin typeface="Arial" charset="0"/>
                <a:cs typeface="Arial" charset="0"/>
              </a:rPr>
              <a:t>作業マニュアルを見直している</a:t>
            </a:r>
            <a:endParaRPr kumimoji="0" lang="en-US" altLang="ja-JP" sz="1400" kern="0" dirty="0">
              <a:solidFill>
                <a:prstClr val="black"/>
              </a:solidFill>
              <a:latin typeface="Arial" charset="0"/>
              <a:cs typeface="Arial" charset="0"/>
            </a:endParaRPr>
          </a:p>
          <a:p>
            <a:pPr marL="177800" lvl="0" indent="-177800" fontAlgn="base">
              <a:spcBef>
                <a:spcPct val="0"/>
              </a:spcBef>
              <a:spcAft>
                <a:spcPct val="0"/>
              </a:spcAft>
              <a:buFont typeface="Wingdings" panose="05000000000000000000" pitchFamily="2" charset="2"/>
              <a:buChar char="n"/>
              <a:defRPr/>
            </a:pPr>
            <a:r>
              <a:rPr kumimoji="0" lang="ja-JP" altLang="en-US" sz="1400" kern="0" dirty="0">
                <a:solidFill>
                  <a:prstClr val="black"/>
                </a:solidFill>
                <a:latin typeface="Arial" charset="0"/>
                <a:cs typeface="Arial" charset="0"/>
              </a:rPr>
              <a:t>その際、見直しの発議は現場作業員からである場合が多く、</a:t>
            </a:r>
            <a:r>
              <a:rPr kumimoji="0" lang="en-US" altLang="ja-JP" sz="1400" kern="0" dirty="0">
                <a:solidFill>
                  <a:prstClr val="black"/>
                </a:solidFill>
                <a:latin typeface="Arial" charset="0"/>
                <a:cs typeface="Arial" charset="0"/>
              </a:rPr>
              <a:t/>
            </a:r>
            <a:br>
              <a:rPr kumimoji="0" lang="en-US" altLang="ja-JP" sz="1400" kern="0" dirty="0">
                <a:solidFill>
                  <a:prstClr val="black"/>
                </a:solidFill>
                <a:latin typeface="Arial" charset="0"/>
                <a:cs typeface="Arial" charset="0"/>
              </a:rPr>
            </a:br>
            <a:r>
              <a:rPr kumimoji="0" lang="ja-JP" altLang="en-US" sz="1400" b="1" u="sng" kern="0" dirty="0">
                <a:solidFill>
                  <a:prstClr val="black"/>
                </a:solidFill>
                <a:latin typeface="Arial" charset="0"/>
                <a:cs typeface="Arial" charset="0"/>
              </a:rPr>
              <a:t>現場作業員の視点が盛り込まれた分かり易いマニュアルへと</a:t>
            </a:r>
            <a:r>
              <a:rPr kumimoji="0" lang="en-US" altLang="ja-JP" sz="1400" b="1" u="sng" kern="0" dirty="0">
                <a:solidFill>
                  <a:prstClr val="black"/>
                </a:solidFill>
                <a:latin typeface="Arial" charset="0"/>
                <a:cs typeface="Arial" charset="0"/>
              </a:rPr>
              <a:t/>
            </a:r>
            <a:br>
              <a:rPr kumimoji="0" lang="en-US" altLang="ja-JP" sz="1400" b="1" u="sng" kern="0" dirty="0">
                <a:solidFill>
                  <a:prstClr val="black"/>
                </a:solidFill>
                <a:latin typeface="Arial" charset="0"/>
                <a:cs typeface="Arial" charset="0"/>
              </a:rPr>
            </a:br>
            <a:r>
              <a:rPr kumimoji="0" lang="ja-JP" altLang="en-US" sz="1400" b="1" u="sng" kern="0" dirty="0">
                <a:solidFill>
                  <a:prstClr val="black"/>
                </a:solidFill>
                <a:latin typeface="Arial" charset="0"/>
                <a:cs typeface="Arial" charset="0"/>
              </a:rPr>
              <a:t>毎年一回定期的に改良され続けて</a:t>
            </a:r>
            <a:r>
              <a:rPr kumimoji="0" lang="ja-JP" altLang="en-US" sz="1400" b="1" u="sng" kern="0" dirty="0" smtClean="0">
                <a:solidFill>
                  <a:prstClr val="black"/>
                </a:solidFill>
                <a:latin typeface="Arial" charset="0"/>
                <a:cs typeface="Arial" charset="0"/>
              </a:rPr>
              <a:t>いる</a:t>
            </a:r>
            <a:endParaRPr kumimoji="0" lang="ja-JP" altLang="en-US" sz="1400" b="1" u="sng" kern="0" dirty="0">
              <a:solidFill>
                <a:prstClr val="black"/>
              </a:solidFill>
              <a:latin typeface="Arial" charset="0"/>
              <a:cs typeface="Arial" charset="0"/>
            </a:endParaRPr>
          </a:p>
        </p:txBody>
      </p:sp>
      <p:sp>
        <p:nvSpPr>
          <p:cNvPr id="27" name="正方形/長方形 26"/>
          <p:cNvSpPr/>
          <p:nvPr/>
        </p:nvSpPr>
        <p:spPr bwMode="gray">
          <a:xfrm>
            <a:off x="242637" y="6017403"/>
            <a:ext cx="933039" cy="23545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3</a:t>
            </a:r>
            <a:r>
              <a:rPr lang="en-US" altLang="ja-JP" sz="1400" dirty="0" smtClean="0">
                <a:solidFill>
                  <a:prstClr val="white"/>
                </a:solidFill>
                <a:latin typeface="Arial" charset="0"/>
                <a:cs typeface="Arial" charset="0"/>
              </a:rPr>
              <a:t> </a:t>
            </a:r>
            <a:r>
              <a:rPr lang="en-US" altLang="ja-JP" sz="1400" dirty="0">
                <a:solidFill>
                  <a:prstClr val="white"/>
                </a:solidFill>
                <a:latin typeface="Arial" charset="0"/>
                <a:cs typeface="Arial" charset="0"/>
              </a:rPr>
              <a:t>/ </a:t>
            </a:r>
            <a:r>
              <a:rPr lang="en-US" altLang="ja-JP" sz="1400" dirty="0" smtClean="0">
                <a:solidFill>
                  <a:prstClr val="white"/>
                </a:solidFill>
                <a:latin typeface="Arial" charset="0"/>
                <a:cs typeface="Arial" charset="0"/>
              </a:rPr>
              <a:t>22</a:t>
            </a:r>
            <a:r>
              <a:rPr lang="ja-JP" altLang="en-US" sz="1400" dirty="0" smtClean="0">
                <a:solidFill>
                  <a:prstClr val="white"/>
                </a:solidFill>
                <a:latin typeface="Arial" charset="0"/>
                <a:cs typeface="Arial" charset="0"/>
              </a:rPr>
              <a:t>社</a:t>
            </a:r>
            <a:endParaRPr lang="en-US" altLang="ja-JP" sz="1400" dirty="0" smtClean="0">
              <a:solidFill>
                <a:prstClr val="white"/>
              </a:solidFill>
              <a:latin typeface="Arial" charset="0"/>
              <a:cs typeface="Arial" charset="0"/>
            </a:endParaRPr>
          </a:p>
          <a:p>
            <a:pPr algn="ctr" fontAlgn="base">
              <a:spcBef>
                <a:spcPct val="0"/>
              </a:spcBef>
              <a:spcAft>
                <a:spcPct val="0"/>
              </a:spcAft>
            </a:pPr>
            <a:endParaRPr lang="en-US" altLang="ja-JP" sz="1400" dirty="0">
              <a:solidFill>
                <a:prstClr val="white"/>
              </a:solidFill>
              <a:latin typeface="Arial" charset="0"/>
              <a:cs typeface="Arial" charset="0"/>
            </a:endParaRPr>
          </a:p>
        </p:txBody>
      </p:sp>
      <p:sp>
        <p:nvSpPr>
          <p:cNvPr id="41" name="フリーフォーム 40"/>
          <p:cNvSpPr>
            <a:spLocks noChangeAspect="1"/>
          </p:cNvSpPr>
          <p:nvPr/>
        </p:nvSpPr>
        <p:spPr>
          <a:xfrm>
            <a:off x="350584" y="1835124"/>
            <a:ext cx="698400" cy="698400"/>
          </a:xfrm>
          <a:custGeom>
            <a:avLst/>
            <a:gdLst>
              <a:gd name="connsiteX0" fmla="*/ 963504 w 4428000"/>
              <a:gd name="connsiteY0" fmla="*/ 2608144 h 4428000"/>
              <a:gd name="connsiteX1" fmla="*/ 873504 w 4428000"/>
              <a:gd name="connsiteY1" fmla="*/ 2698144 h 4428000"/>
              <a:gd name="connsiteX2" fmla="*/ 963504 w 4428000"/>
              <a:gd name="connsiteY2" fmla="*/ 2788144 h 4428000"/>
              <a:gd name="connsiteX3" fmla="*/ 1503504 w 4428000"/>
              <a:gd name="connsiteY3" fmla="*/ 2788144 h 4428000"/>
              <a:gd name="connsiteX4" fmla="*/ 1593504 w 4428000"/>
              <a:gd name="connsiteY4" fmla="*/ 2698144 h 4428000"/>
              <a:gd name="connsiteX5" fmla="*/ 1503504 w 4428000"/>
              <a:gd name="connsiteY5" fmla="*/ 2608144 h 4428000"/>
              <a:gd name="connsiteX6" fmla="*/ 1089142 w 4428000"/>
              <a:gd name="connsiteY6" fmla="*/ 2356530 h 4428000"/>
              <a:gd name="connsiteX7" fmla="*/ 999142 w 4428000"/>
              <a:gd name="connsiteY7" fmla="*/ 2446530 h 4428000"/>
              <a:gd name="connsiteX8" fmla="*/ 1089142 w 4428000"/>
              <a:gd name="connsiteY8" fmla="*/ 2536530 h 4428000"/>
              <a:gd name="connsiteX9" fmla="*/ 1629142 w 4428000"/>
              <a:gd name="connsiteY9" fmla="*/ 2536530 h 4428000"/>
              <a:gd name="connsiteX10" fmla="*/ 1719142 w 4428000"/>
              <a:gd name="connsiteY10" fmla="*/ 2446530 h 4428000"/>
              <a:gd name="connsiteX11" fmla="*/ 1629142 w 4428000"/>
              <a:gd name="connsiteY11" fmla="*/ 2356530 h 4428000"/>
              <a:gd name="connsiteX12" fmla="*/ 1168652 w 4428000"/>
              <a:gd name="connsiteY12" fmla="*/ 2104916 h 4428000"/>
              <a:gd name="connsiteX13" fmla="*/ 1078652 w 4428000"/>
              <a:gd name="connsiteY13" fmla="*/ 2194916 h 4428000"/>
              <a:gd name="connsiteX14" fmla="*/ 1168652 w 4428000"/>
              <a:gd name="connsiteY14" fmla="*/ 2284916 h 4428000"/>
              <a:gd name="connsiteX15" fmla="*/ 1708652 w 4428000"/>
              <a:gd name="connsiteY15" fmla="*/ 2284916 h 4428000"/>
              <a:gd name="connsiteX16" fmla="*/ 1798652 w 4428000"/>
              <a:gd name="connsiteY16" fmla="*/ 2194916 h 4428000"/>
              <a:gd name="connsiteX17" fmla="*/ 1708652 w 4428000"/>
              <a:gd name="connsiteY17" fmla="*/ 2104916 h 4428000"/>
              <a:gd name="connsiteX18" fmla="*/ 2547527 w 4428000"/>
              <a:gd name="connsiteY18" fmla="*/ 1503110 h 4428000"/>
              <a:gd name="connsiteX19" fmla="*/ 2461168 w 4428000"/>
              <a:gd name="connsiteY19" fmla="*/ 1552514 h 4428000"/>
              <a:gd name="connsiteX20" fmla="*/ 2105448 w 4428000"/>
              <a:gd name="connsiteY20" fmla="*/ 2260135 h 4428000"/>
              <a:gd name="connsiteX21" fmla="*/ 2104795 w 4428000"/>
              <a:gd name="connsiteY21" fmla="*/ 2262530 h 4428000"/>
              <a:gd name="connsiteX22" fmla="*/ 2100642 w 4428000"/>
              <a:gd name="connsiteY22" fmla="*/ 2266602 h 4428000"/>
              <a:gd name="connsiteX23" fmla="*/ 1413611 w 4428000"/>
              <a:gd name="connsiteY23" fmla="*/ 3279601 h 4428000"/>
              <a:gd name="connsiteX24" fmla="*/ 1437580 w 4428000"/>
              <a:gd name="connsiteY24" fmla="*/ 3404602 h 4428000"/>
              <a:gd name="connsiteX25" fmla="*/ 1562582 w 4428000"/>
              <a:gd name="connsiteY25" fmla="*/ 3380635 h 4428000"/>
              <a:gd name="connsiteX26" fmla="*/ 2249612 w 4428000"/>
              <a:gd name="connsiteY26" fmla="*/ 2367636 h 4428000"/>
              <a:gd name="connsiteX27" fmla="*/ 2254482 w 4428000"/>
              <a:gd name="connsiteY27" fmla="*/ 2356015 h 4428000"/>
              <a:gd name="connsiteX28" fmla="*/ 2266271 w 4428000"/>
              <a:gd name="connsiteY28" fmla="*/ 2340981 h 4428000"/>
              <a:gd name="connsiteX29" fmla="*/ 2273408 w 4428000"/>
              <a:gd name="connsiteY29" fmla="*/ 2326785 h 4428000"/>
              <a:gd name="connsiteX30" fmla="*/ 2810600 w 4428000"/>
              <a:gd name="connsiteY30" fmla="*/ 2937938 h 4428000"/>
              <a:gd name="connsiteX31" fmla="*/ 2219665 w 4428000"/>
              <a:gd name="connsiteY31" fmla="*/ 3184429 h 4428000"/>
              <a:gd name="connsiteX32" fmla="*/ 2171249 w 4428000"/>
              <a:gd name="connsiteY32" fmla="*/ 3302140 h 4428000"/>
              <a:gd name="connsiteX33" fmla="*/ 2288960 w 4428000"/>
              <a:gd name="connsiteY33" fmla="*/ 3350556 h 4428000"/>
              <a:gd name="connsiteX34" fmla="*/ 2986694 w 4428000"/>
              <a:gd name="connsiteY34" fmla="*/ 3059517 h 4428000"/>
              <a:gd name="connsiteX35" fmla="*/ 3042068 w 4428000"/>
              <a:gd name="connsiteY35" fmla="*/ 2976861 h 4428000"/>
              <a:gd name="connsiteX36" fmla="*/ 3041982 w 4428000"/>
              <a:gd name="connsiteY36" fmla="*/ 2976425 h 4428000"/>
              <a:gd name="connsiteX37" fmla="*/ 3043591 w 4428000"/>
              <a:gd name="connsiteY37" fmla="*/ 2970290 h 4428000"/>
              <a:gd name="connsiteX38" fmla="*/ 3021375 w 4428000"/>
              <a:gd name="connsiteY38" fmla="*/ 2905089 h 4428000"/>
              <a:gd name="connsiteX39" fmla="*/ 2360600 w 4428000"/>
              <a:gd name="connsiteY39" fmla="*/ 2153337 h 4428000"/>
              <a:gd name="connsiteX40" fmla="*/ 2566174 w 4428000"/>
              <a:gd name="connsiteY40" fmla="*/ 1744396 h 4428000"/>
              <a:gd name="connsiteX41" fmla="*/ 2842847 w 4428000"/>
              <a:gd name="connsiteY41" fmla="*/ 2025668 h 4428000"/>
              <a:gd name="connsiteX42" fmla="*/ 2872456 w 4428000"/>
              <a:gd name="connsiteY42" fmla="*/ 2045683 h 4428000"/>
              <a:gd name="connsiteX43" fmla="*/ 2873064 w 4428000"/>
              <a:gd name="connsiteY43" fmla="*/ 2045807 h 4428000"/>
              <a:gd name="connsiteX44" fmla="*/ 2887858 w 4428000"/>
              <a:gd name="connsiteY44" fmla="*/ 2055781 h 4428000"/>
              <a:gd name="connsiteX45" fmla="*/ 2922889 w 4428000"/>
              <a:gd name="connsiteY45" fmla="*/ 2062853 h 4428000"/>
              <a:gd name="connsiteX46" fmla="*/ 3390890 w 4428000"/>
              <a:gd name="connsiteY46" fmla="*/ 2062854 h 4428000"/>
              <a:gd name="connsiteX47" fmla="*/ 3480890 w 4428000"/>
              <a:gd name="connsiteY47" fmla="*/ 1972853 h 4428000"/>
              <a:gd name="connsiteX48" fmla="*/ 3390890 w 4428000"/>
              <a:gd name="connsiteY48" fmla="*/ 1882853 h 4428000"/>
              <a:gd name="connsiteX49" fmla="*/ 2954854 w 4428000"/>
              <a:gd name="connsiteY49" fmla="*/ 1882854 h 4428000"/>
              <a:gd name="connsiteX50" fmla="*/ 2617739 w 4428000"/>
              <a:gd name="connsiteY50" fmla="*/ 1540135 h 4428000"/>
              <a:gd name="connsiteX51" fmla="*/ 2610498 w 4428000"/>
              <a:gd name="connsiteY51" fmla="*/ 1535240 h 4428000"/>
              <a:gd name="connsiteX52" fmla="*/ 2610125 w 4428000"/>
              <a:gd name="connsiteY52" fmla="*/ 1534578 h 4428000"/>
              <a:gd name="connsiteX53" fmla="*/ 2582003 w 4428000"/>
              <a:gd name="connsiteY53" fmla="*/ 1512524 h 4428000"/>
              <a:gd name="connsiteX54" fmla="*/ 2547527 w 4428000"/>
              <a:gd name="connsiteY54" fmla="*/ 1503110 h 4428000"/>
              <a:gd name="connsiteX55" fmla="*/ 2795315 w 4428000"/>
              <a:gd name="connsiteY55" fmla="*/ 1479786 h 4428000"/>
              <a:gd name="connsiteX56" fmla="*/ 2792658 w 4428000"/>
              <a:gd name="connsiteY56" fmla="*/ 1480792 h 4428000"/>
              <a:gd name="connsiteX57" fmla="*/ 2795139 w 4428000"/>
              <a:gd name="connsiteY57" fmla="*/ 1480792 h 4428000"/>
              <a:gd name="connsiteX58" fmla="*/ 2018025 w 4428000"/>
              <a:gd name="connsiteY58" fmla="*/ 1212078 h 4428000"/>
              <a:gd name="connsiteX59" fmla="*/ 1985656 w 4428000"/>
              <a:gd name="connsiteY59" fmla="*/ 1224021 h 4428000"/>
              <a:gd name="connsiteX60" fmla="*/ 1982471 w 4428000"/>
              <a:gd name="connsiteY60" fmla="*/ 1226973 h 4428000"/>
              <a:gd name="connsiteX61" fmla="*/ 1957425 w 4428000"/>
              <a:gd name="connsiteY61" fmla="*/ 1245119 h 4428000"/>
              <a:gd name="connsiteX62" fmla="*/ 1420708 w 4428000"/>
              <a:gd name="connsiteY62" fmla="*/ 1827526 h 4428000"/>
              <a:gd name="connsiteX63" fmla="*/ 1425899 w 4428000"/>
              <a:gd name="connsiteY63" fmla="*/ 1954700 h 4428000"/>
              <a:gd name="connsiteX64" fmla="*/ 1553072 w 4428000"/>
              <a:gd name="connsiteY64" fmla="*/ 1949508 h 4428000"/>
              <a:gd name="connsiteX65" fmla="*/ 2042157 w 4428000"/>
              <a:gd name="connsiteY65" fmla="*/ 1418789 h 4428000"/>
              <a:gd name="connsiteX66" fmla="*/ 2272016 w 4428000"/>
              <a:gd name="connsiteY66" fmla="*/ 1584321 h 4428000"/>
              <a:gd name="connsiteX67" fmla="*/ 2397643 w 4428000"/>
              <a:gd name="connsiteY67" fmla="*/ 1563883 h 4428000"/>
              <a:gd name="connsiteX68" fmla="*/ 2377204 w 4428000"/>
              <a:gd name="connsiteY68" fmla="*/ 1438255 h 4428000"/>
              <a:gd name="connsiteX69" fmla="*/ 2085072 w 4428000"/>
              <a:gd name="connsiteY69" fmla="*/ 1227877 h 4428000"/>
              <a:gd name="connsiteX70" fmla="*/ 2018025 w 4428000"/>
              <a:gd name="connsiteY70" fmla="*/ 1212078 h 4428000"/>
              <a:gd name="connsiteX71" fmla="*/ 2662388 w 4428000"/>
              <a:gd name="connsiteY71" fmla="*/ 1099140 h 4428000"/>
              <a:gd name="connsiteX72" fmla="*/ 2751613 w 4428000"/>
              <a:gd name="connsiteY72" fmla="*/ 1188366 h 4428000"/>
              <a:gd name="connsiteX73" fmla="*/ 2662388 w 4428000"/>
              <a:gd name="connsiteY73" fmla="*/ 1277591 h 4428000"/>
              <a:gd name="connsiteX74" fmla="*/ 2573163 w 4428000"/>
              <a:gd name="connsiteY74" fmla="*/ 1188366 h 4428000"/>
              <a:gd name="connsiteX75" fmla="*/ 2662388 w 4428000"/>
              <a:gd name="connsiteY75" fmla="*/ 1099140 h 4428000"/>
              <a:gd name="connsiteX76" fmla="*/ 2662388 w 4428000"/>
              <a:gd name="connsiteY76" fmla="*/ 920689 h 4428000"/>
              <a:gd name="connsiteX77" fmla="*/ 2394712 w 4428000"/>
              <a:gd name="connsiteY77" fmla="*/ 1188366 h 4428000"/>
              <a:gd name="connsiteX78" fmla="*/ 2662388 w 4428000"/>
              <a:gd name="connsiteY78" fmla="*/ 1456042 h 4428000"/>
              <a:gd name="connsiteX79" fmla="*/ 2930064 w 4428000"/>
              <a:gd name="connsiteY79" fmla="*/ 1188366 h 4428000"/>
              <a:gd name="connsiteX80" fmla="*/ 2662388 w 4428000"/>
              <a:gd name="connsiteY80" fmla="*/ 920689 h 4428000"/>
              <a:gd name="connsiteX81" fmla="*/ 2214000 w 4428000"/>
              <a:gd name="connsiteY81" fmla="*/ 0 h 4428000"/>
              <a:gd name="connsiteX82" fmla="*/ 4428000 w 4428000"/>
              <a:gd name="connsiteY82" fmla="*/ 2214000 h 4428000"/>
              <a:gd name="connsiteX83" fmla="*/ 2214000 w 4428000"/>
              <a:gd name="connsiteY83" fmla="*/ 4428000 h 4428000"/>
              <a:gd name="connsiteX84" fmla="*/ 0 w 4428000"/>
              <a:gd name="connsiteY84" fmla="*/ 2214000 h 4428000"/>
              <a:gd name="connsiteX85" fmla="*/ 2214000 w 4428000"/>
              <a:gd name="connsiteY85"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4428000" h="4428000">
                <a:moveTo>
                  <a:pt x="963504" y="2608144"/>
                </a:moveTo>
                <a:cubicBezTo>
                  <a:pt x="913798" y="2608144"/>
                  <a:pt x="873504" y="2648438"/>
                  <a:pt x="873504" y="2698144"/>
                </a:cubicBezTo>
                <a:cubicBezTo>
                  <a:pt x="873504" y="2747850"/>
                  <a:pt x="913798" y="2788144"/>
                  <a:pt x="963504" y="2788144"/>
                </a:cubicBezTo>
                <a:lnTo>
                  <a:pt x="1503504" y="2788144"/>
                </a:lnTo>
                <a:cubicBezTo>
                  <a:pt x="1553210" y="2788144"/>
                  <a:pt x="1593504" y="2747850"/>
                  <a:pt x="1593504" y="2698144"/>
                </a:cubicBezTo>
                <a:cubicBezTo>
                  <a:pt x="1593504" y="2648438"/>
                  <a:pt x="1553210" y="2608144"/>
                  <a:pt x="1503504" y="2608144"/>
                </a:cubicBezTo>
                <a:close/>
                <a:moveTo>
                  <a:pt x="1089142" y="2356530"/>
                </a:moveTo>
                <a:cubicBezTo>
                  <a:pt x="1039436" y="2356530"/>
                  <a:pt x="999142" y="2396824"/>
                  <a:pt x="999142" y="2446530"/>
                </a:cubicBezTo>
                <a:cubicBezTo>
                  <a:pt x="999142" y="2496236"/>
                  <a:pt x="1039436" y="2536530"/>
                  <a:pt x="1089142" y="2536530"/>
                </a:cubicBezTo>
                <a:lnTo>
                  <a:pt x="1629142" y="2536530"/>
                </a:lnTo>
                <a:cubicBezTo>
                  <a:pt x="1678848" y="2536530"/>
                  <a:pt x="1719142" y="2496236"/>
                  <a:pt x="1719142" y="2446530"/>
                </a:cubicBezTo>
                <a:cubicBezTo>
                  <a:pt x="1719142" y="2396824"/>
                  <a:pt x="1678848" y="2356530"/>
                  <a:pt x="1629142" y="2356530"/>
                </a:cubicBezTo>
                <a:close/>
                <a:moveTo>
                  <a:pt x="1168652" y="2104916"/>
                </a:moveTo>
                <a:cubicBezTo>
                  <a:pt x="1118946" y="2104916"/>
                  <a:pt x="1078652" y="2145210"/>
                  <a:pt x="1078652" y="2194916"/>
                </a:cubicBezTo>
                <a:cubicBezTo>
                  <a:pt x="1078652" y="2244622"/>
                  <a:pt x="1118946" y="2284916"/>
                  <a:pt x="1168652" y="2284916"/>
                </a:cubicBezTo>
                <a:lnTo>
                  <a:pt x="1708652" y="2284916"/>
                </a:lnTo>
                <a:cubicBezTo>
                  <a:pt x="1758358" y="2284916"/>
                  <a:pt x="1798652" y="2244622"/>
                  <a:pt x="1798652" y="2194916"/>
                </a:cubicBezTo>
                <a:cubicBezTo>
                  <a:pt x="1798652" y="2145210"/>
                  <a:pt x="1758358" y="2104916"/>
                  <a:pt x="1708652" y="2104916"/>
                </a:cubicBezTo>
                <a:close/>
                <a:moveTo>
                  <a:pt x="2547527" y="1503110"/>
                </a:moveTo>
                <a:cubicBezTo>
                  <a:pt x="2512529" y="1500808"/>
                  <a:pt x="2477912" y="1519206"/>
                  <a:pt x="2461168" y="1552514"/>
                </a:cubicBezTo>
                <a:lnTo>
                  <a:pt x="2105448" y="2260135"/>
                </a:lnTo>
                <a:lnTo>
                  <a:pt x="2104795" y="2262530"/>
                </a:lnTo>
                <a:lnTo>
                  <a:pt x="2100642" y="2266602"/>
                </a:lnTo>
                <a:lnTo>
                  <a:pt x="1413611" y="3279601"/>
                </a:lnTo>
                <a:cubicBezTo>
                  <a:pt x="1385712" y="3320738"/>
                  <a:pt x="1396443" y="3376702"/>
                  <a:pt x="1437580" y="3404602"/>
                </a:cubicBezTo>
                <a:cubicBezTo>
                  <a:pt x="1478718" y="3432503"/>
                  <a:pt x="1534682" y="3421771"/>
                  <a:pt x="1562582" y="3380635"/>
                </a:cubicBezTo>
                <a:lnTo>
                  <a:pt x="2249612" y="2367636"/>
                </a:lnTo>
                <a:lnTo>
                  <a:pt x="2254482" y="2356015"/>
                </a:lnTo>
                <a:lnTo>
                  <a:pt x="2266271" y="2340981"/>
                </a:lnTo>
                <a:lnTo>
                  <a:pt x="2273408" y="2326785"/>
                </a:lnTo>
                <a:lnTo>
                  <a:pt x="2810600" y="2937938"/>
                </a:lnTo>
                <a:lnTo>
                  <a:pt x="2219665" y="3184429"/>
                </a:lnTo>
                <a:cubicBezTo>
                  <a:pt x="2173790" y="3203565"/>
                  <a:pt x="2152114" y="3256265"/>
                  <a:pt x="2171249" y="3302140"/>
                </a:cubicBezTo>
                <a:cubicBezTo>
                  <a:pt x="2190384" y="3348015"/>
                  <a:pt x="2243085" y="3369692"/>
                  <a:pt x="2288960" y="3350556"/>
                </a:cubicBezTo>
                <a:lnTo>
                  <a:pt x="2986694" y="3059517"/>
                </a:lnTo>
                <a:cubicBezTo>
                  <a:pt x="3021101" y="3045165"/>
                  <a:pt x="3041895" y="3011934"/>
                  <a:pt x="3042068" y="2976861"/>
                </a:cubicBezTo>
                <a:lnTo>
                  <a:pt x="3041982" y="2976425"/>
                </a:lnTo>
                <a:lnTo>
                  <a:pt x="3043591" y="2970290"/>
                </a:lnTo>
                <a:cubicBezTo>
                  <a:pt x="3045072" y="2947305"/>
                  <a:pt x="3037783" y="2923756"/>
                  <a:pt x="3021375" y="2905089"/>
                </a:cubicBezTo>
                <a:lnTo>
                  <a:pt x="2360600" y="2153337"/>
                </a:lnTo>
                <a:lnTo>
                  <a:pt x="2566174" y="1744396"/>
                </a:lnTo>
                <a:lnTo>
                  <a:pt x="2842847" y="2025668"/>
                </a:lnTo>
                <a:cubicBezTo>
                  <a:pt x="2851563" y="2034528"/>
                  <a:pt x="2861660" y="2041202"/>
                  <a:pt x="2872456" y="2045683"/>
                </a:cubicBezTo>
                <a:lnTo>
                  <a:pt x="2873064" y="2045807"/>
                </a:lnTo>
                <a:lnTo>
                  <a:pt x="2887858" y="2055781"/>
                </a:lnTo>
                <a:cubicBezTo>
                  <a:pt x="2898624" y="2060336"/>
                  <a:pt x="2910464" y="2062854"/>
                  <a:pt x="2922889" y="2062853"/>
                </a:cubicBezTo>
                <a:lnTo>
                  <a:pt x="3390890" y="2062854"/>
                </a:lnTo>
                <a:cubicBezTo>
                  <a:pt x="3440596" y="2062853"/>
                  <a:pt x="3480890" y="2022560"/>
                  <a:pt x="3480890" y="1972853"/>
                </a:cubicBezTo>
                <a:cubicBezTo>
                  <a:pt x="3480889" y="1923147"/>
                  <a:pt x="3440597" y="1882853"/>
                  <a:pt x="3390890" y="1882853"/>
                </a:cubicBezTo>
                <a:lnTo>
                  <a:pt x="2954854" y="1882854"/>
                </a:lnTo>
                <a:lnTo>
                  <a:pt x="2617739" y="1540135"/>
                </a:lnTo>
                <a:lnTo>
                  <a:pt x="2610498" y="1535240"/>
                </a:lnTo>
                <a:lnTo>
                  <a:pt x="2610125" y="1534578"/>
                </a:lnTo>
                <a:cubicBezTo>
                  <a:pt x="2602551" y="1525672"/>
                  <a:pt x="2593104" y="1518106"/>
                  <a:pt x="2582003" y="1512524"/>
                </a:cubicBezTo>
                <a:cubicBezTo>
                  <a:pt x="2570901" y="1506943"/>
                  <a:pt x="2559192" y="1503876"/>
                  <a:pt x="2547527" y="1503110"/>
                </a:cubicBezTo>
                <a:close/>
                <a:moveTo>
                  <a:pt x="2795315" y="1479786"/>
                </a:moveTo>
                <a:lnTo>
                  <a:pt x="2792658" y="1480792"/>
                </a:lnTo>
                <a:lnTo>
                  <a:pt x="2795139" y="1480792"/>
                </a:lnTo>
                <a:close/>
                <a:moveTo>
                  <a:pt x="2018025" y="1212078"/>
                </a:moveTo>
                <a:cubicBezTo>
                  <a:pt x="2006658" y="1213928"/>
                  <a:pt x="1995645" y="1217945"/>
                  <a:pt x="1985656" y="1224021"/>
                </a:cubicBezTo>
                <a:lnTo>
                  <a:pt x="1982471" y="1226973"/>
                </a:lnTo>
                <a:lnTo>
                  <a:pt x="1957425" y="1245119"/>
                </a:lnTo>
                <a:lnTo>
                  <a:pt x="1420708" y="1827526"/>
                </a:lnTo>
                <a:cubicBezTo>
                  <a:pt x="1387023" y="1864078"/>
                  <a:pt x="1389347" y="1921015"/>
                  <a:pt x="1425899" y="1954700"/>
                </a:cubicBezTo>
                <a:cubicBezTo>
                  <a:pt x="1462451" y="1988384"/>
                  <a:pt x="1519388" y="1986059"/>
                  <a:pt x="1553072" y="1949508"/>
                </a:cubicBezTo>
                <a:lnTo>
                  <a:pt x="2042157" y="1418789"/>
                </a:lnTo>
                <a:lnTo>
                  <a:pt x="2272016" y="1584321"/>
                </a:lnTo>
                <a:cubicBezTo>
                  <a:pt x="2312351" y="1613368"/>
                  <a:pt x="2368596" y="1604218"/>
                  <a:pt x="2397643" y="1563883"/>
                </a:cubicBezTo>
                <a:cubicBezTo>
                  <a:pt x="2426691" y="1523547"/>
                  <a:pt x="2417540" y="1467302"/>
                  <a:pt x="2377204" y="1438255"/>
                </a:cubicBezTo>
                <a:lnTo>
                  <a:pt x="2085072" y="1227877"/>
                </a:lnTo>
                <a:cubicBezTo>
                  <a:pt x="2064905" y="1213354"/>
                  <a:pt x="2040760" y="1208379"/>
                  <a:pt x="2018025" y="1212078"/>
                </a:cubicBezTo>
                <a:close/>
                <a:moveTo>
                  <a:pt x="2662388" y="1099140"/>
                </a:moveTo>
                <a:cubicBezTo>
                  <a:pt x="2711666" y="1099140"/>
                  <a:pt x="2751613" y="1139087"/>
                  <a:pt x="2751613" y="1188366"/>
                </a:cubicBezTo>
                <a:cubicBezTo>
                  <a:pt x="2751613" y="1237644"/>
                  <a:pt x="2711666" y="1277591"/>
                  <a:pt x="2662388" y="1277591"/>
                </a:cubicBezTo>
                <a:cubicBezTo>
                  <a:pt x="2613110" y="1277591"/>
                  <a:pt x="2573163" y="1237644"/>
                  <a:pt x="2573163" y="1188366"/>
                </a:cubicBezTo>
                <a:cubicBezTo>
                  <a:pt x="2573163" y="1139087"/>
                  <a:pt x="2613110" y="1099140"/>
                  <a:pt x="2662388" y="1099140"/>
                </a:cubicBezTo>
                <a:close/>
                <a:moveTo>
                  <a:pt x="2662388" y="920689"/>
                </a:moveTo>
                <a:cubicBezTo>
                  <a:pt x="2514554" y="920689"/>
                  <a:pt x="2394712" y="1040532"/>
                  <a:pt x="2394712" y="1188366"/>
                </a:cubicBezTo>
                <a:cubicBezTo>
                  <a:pt x="2394712" y="1336199"/>
                  <a:pt x="2514554" y="1456042"/>
                  <a:pt x="2662388" y="1456042"/>
                </a:cubicBezTo>
                <a:cubicBezTo>
                  <a:pt x="2810222" y="1456042"/>
                  <a:pt x="2930064" y="1336199"/>
                  <a:pt x="2930064" y="1188366"/>
                </a:cubicBezTo>
                <a:cubicBezTo>
                  <a:pt x="2930064" y="1040532"/>
                  <a:pt x="2810222" y="920689"/>
                  <a:pt x="2662388" y="920689"/>
                </a:cubicBez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rgbClr val="BBBCBC"/>
          </a:solidFill>
          <a:ln w="12700" algn="ctr">
            <a:solidFill>
              <a:srgbClr val="BBBCBC"/>
            </a:solidFill>
            <a:miter lim="800000"/>
            <a:headEnd/>
            <a:tailEnd/>
          </a:ln>
        </p:spPr>
        <p:txBody>
          <a:bodyPr wrap="square" lIns="52524" tIns="52524" rIns="52524" bIns="52524" rtlCol="0" anchor="ctr"/>
          <a:lstStyle/>
          <a:p>
            <a:pPr fontAlgn="base">
              <a:spcBef>
                <a:spcPct val="0"/>
              </a:spcBef>
              <a:spcAft>
                <a:spcPct val="0"/>
              </a:spcAft>
            </a:pPr>
            <a:endParaRPr lang="ja-JP" altLang="en-US" sz="2107">
              <a:solidFill>
                <a:prstClr val="black"/>
              </a:solidFill>
              <a:latin typeface="Arial" charset="0"/>
              <a:cs typeface="Arial" charset="0"/>
            </a:endParaRPr>
          </a:p>
        </p:txBody>
      </p:sp>
      <p:grpSp>
        <p:nvGrpSpPr>
          <p:cNvPr id="42" name="Group 14"/>
          <p:cNvGrpSpPr>
            <a:grpSpLocks noChangeAspect="1"/>
          </p:cNvGrpSpPr>
          <p:nvPr/>
        </p:nvGrpSpPr>
        <p:grpSpPr bwMode="gray">
          <a:xfrm>
            <a:off x="350587" y="3469188"/>
            <a:ext cx="698397" cy="698400"/>
            <a:chOff x="5672138" y="4513263"/>
            <a:chExt cx="1579562" cy="1571625"/>
          </a:xfrm>
          <a:solidFill>
            <a:srgbClr val="046A38"/>
          </a:solidFill>
        </p:grpSpPr>
        <p:sp>
          <p:nvSpPr>
            <p:cNvPr id="43" name="Rectangle 5"/>
            <p:cNvSpPr>
              <a:spLocks noChangeArrowheads="1"/>
            </p:cNvSpPr>
            <p:nvPr/>
          </p:nvSpPr>
          <p:spPr bwMode="gray">
            <a:xfrm>
              <a:off x="6067425" y="5135563"/>
              <a:ext cx="131762" cy="196850"/>
            </a:xfrm>
            <a:prstGeom prst="rect">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4" name="Oval 6"/>
            <p:cNvSpPr>
              <a:spLocks noChangeArrowheads="1"/>
            </p:cNvSpPr>
            <p:nvPr/>
          </p:nvSpPr>
          <p:spPr bwMode="gray">
            <a:xfrm>
              <a:off x="6100763" y="4873626"/>
              <a:ext cx="65087" cy="65088"/>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5" name="Rectangle 7"/>
            <p:cNvSpPr>
              <a:spLocks noChangeArrowheads="1"/>
            </p:cNvSpPr>
            <p:nvPr/>
          </p:nvSpPr>
          <p:spPr bwMode="gray">
            <a:xfrm>
              <a:off x="6396038" y="5135563"/>
              <a:ext cx="131762" cy="196850"/>
            </a:xfrm>
            <a:prstGeom prst="rect">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6" name="Oval 8"/>
            <p:cNvSpPr>
              <a:spLocks noChangeArrowheads="1"/>
            </p:cNvSpPr>
            <p:nvPr/>
          </p:nvSpPr>
          <p:spPr bwMode="gray">
            <a:xfrm>
              <a:off x="6429375" y="4873626"/>
              <a:ext cx="65087" cy="65088"/>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7" name="Oval 9"/>
            <p:cNvSpPr>
              <a:spLocks noChangeArrowheads="1"/>
            </p:cNvSpPr>
            <p:nvPr/>
          </p:nvSpPr>
          <p:spPr bwMode="gray">
            <a:xfrm>
              <a:off x="6757988" y="4873626"/>
              <a:ext cx="66675" cy="65088"/>
            </a:xfrm>
            <a:prstGeom prst="ellipse">
              <a:avLst/>
            </a:pr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8" name="Freeform 10"/>
            <p:cNvSpPr>
              <a:spLocks noEditPoints="1"/>
            </p:cNvSpPr>
            <p:nvPr/>
          </p:nvSpPr>
          <p:spPr bwMode="gray">
            <a:xfrm>
              <a:off x="5672138" y="4513263"/>
              <a:ext cx="1579562" cy="1571625"/>
            </a:xfrm>
            <a:custGeom>
              <a:avLst/>
              <a:gdLst>
                <a:gd name="T0" fmla="*/ 0 w 384"/>
                <a:gd name="T1" fmla="*/ 192 h 384"/>
                <a:gd name="T2" fmla="*/ 384 w 384"/>
                <a:gd name="T3" fmla="*/ 192 h 384"/>
                <a:gd name="T4" fmla="*/ 272 w 384"/>
                <a:gd name="T5" fmla="*/ 72 h 384"/>
                <a:gd name="T6" fmla="*/ 272 w 384"/>
                <a:gd name="T7" fmla="*/ 120 h 384"/>
                <a:gd name="T8" fmla="*/ 272 w 384"/>
                <a:gd name="T9" fmla="*/ 72 h 384"/>
                <a:gd name="T10" fmla="*/ 216 w 384"/>
                <a:gd name="T11" fmla="*/ 96 h 384"/>
                <a:gd name="T12" fmla="*/ 168 w 384"/>
                <a:gd name="T13" fmla="*/ 96 h 384"/>
                <a:gd name="T14" fmla="*/ 112 w 384"/>
                <a:gd name="T15" fmla="*/ 72 h 384"/>
                <a:gd name="T16" fmla="*/ 112 w 384"/>
                <a:gd name="T17" fmla="*/ 120 h 384"/>
                <a:gd name="T18" fmla="*/ 112 w 384"/>
                <a:gd name="T19" fmla="*/ 72 h 384"/>
                <a:gd name="T20" fmla="*/ 136 w 384"/>
                <a:gd name="T21" fmla="*/ 216 h 384"/>
                <a:gd name="T22" fmla="*/ 128 w 384"/>
                <a:gd name="T23" fmla="*/ 296 h 384"/>
                <a:gd name="T24" fmla="*/ 120 w 384"/>
                <a:gd name="T25" fmla="*/ 216 h 384"/>
                <a:gd name="T26" fmla="*/ 104 w 384"/>
                <a:gd name="T27" fmla="*/ 288 h 384"/>
                <a:gd name="T28" fmla="*/ 88 w 384"/>
                <a:gd name="T29" fmla="*/ 288 h 384"/>
                <a:gd name="T30" fmla="*/ 80 w 384"/>
                <a:gd name="T31" fmla="*/ 208 h 384"/>
                <a:gd name="T32" fmla="*/ 88 w 384"/>
                <a:gd name="T33" fmla="*/ 136 h 384"/>
                <a:gd name="T34" fmla="*/ 144 w 384"/>
                <a:gd name="T35" fmla="*/ 144 h 384"/>
                <a:gd name="T36" fmla="*/ 224 w 384"/>
                <a:gd name="T37" fmla="*/ 208 h 384"/>
                <a:gd name="T38" fmla="*/ 216 w 384"/>
                <a:gd name="T39" fmla="*/ 288 h 384"/>
                <a:gd name="T40" fmla="*/ 200 w 384"/>
                <a:gd name="T41" fmla="*/ 288 h 384"/>
                <a:gd name="T42" fmla="*/ 184 w 384"/>
                <a:gd name="T43" fmla="*/ 216 h 384"/>
                <a:gd name="T44" fmla="*/ 176 w 384"/>
                <a:gd name="T45" fmla="*/ 296 h 384"/>
                <a:gd name="T46" fmla="*/ 168 w 384"/>
                <a:gd name="T47" fmla="*/ 216 h 384"/>
                <a:gd name="T48" fmla="*/ 160 w 384"/>
                <a:gd name="T49" fmla="*/ 144 h 384"/>
                <a:gd name="T50" fmla="*/ 216 w 384"/>
                <a:gd name="T51" fmla="*/ 136 h 384"/>
                <a:gd name="T52" fmla="*/ 224 w 384"/>
                <a:gd name="T53" fmla="*/ 208 h 384"/>
                <a:gd name="T54" fmla="*/ 296 w 384"/>
                <a:gd name="T55" fmla="*/ 232 h 384"/>
                <a:gd name="T56" fmla="*/ 288 w 384"/>
                <a:gd name="T57" fmla="*/ 296 h 384"/>
                <a:gd name="T58" fmla="*/ 280 w 384"/>
                <a:gd name="T59" fmla="*/ 232 h 384"/>
                <a:gd name="T60" fmla="*/ 264 w 384"/>
                <a:gd name="T61" fmla="*/ 288 h 384"/>
                <a:gd name="T62" fmla="*/ 248 w 384"/>
                <a:gd name="T63" fmla="*/ 288 h 384"/>
                <a:gd name="T64" fmla="*/ 241 w 384"/>
                <a:gd name="T65" fmla="*/ 229 h 384"/>
                <a:gd name="T66" fmla="*/ 256 w 384"/>
                <a:gd name="T67" fmla="*/ 142 h 384"/>
                <a:gd name="T68" fmla="*/ 280 w 384"/>
                <a:gd name="T69" fmla="*/ 136 h 384"/>
                <a:gd name="T70" fmla="*/ 304 w 384"/>
                <a:gd name="T71" fmla="*/ 222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4" h="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272" y="72"/>
                  </a:moveTo>
                  <a:cubicBezTo>
                    <a:pt x="285" y="72"/>
                    <a:pt x="296" y="82"/>
                    <a:pt x="296" y="96"/>
                  </a:cubicBezTo>
                  <a:cubicBezTo>
                    <a:pt x="296" y="109"/>
                    <a:pt x="285" y="120"/>
                    <a:pt x="272" y="120"/>
                  </a:cubicBezTo>
                  <a:cubicBezTo>
                    <a:pt x="258" y="120"/>
                    <a:pt x="248" y="109"/>
                    <a:pt x="248" y="96"/>
                  </a:cubicBezTo>
                  <a:cubicBezTo>
                    <a:pt x="248" y="82"/>
                    <a:pt x="258" y="72"/>
                    <a:pt x="272" y="72"/>
                  </a:cubicBezTo>
                  <a:close/>
                  <a:moveTo>
                    <a:pt x="192" y="72"/>
                  </a:moveTo>
                  <a:cubicBezTo>
                    <a:pt x="205" y="72"/>
                    <a:pt x="216" y="82"/>
                    <a:pt x="216" y="96"/>
                  </a:cubicBezTo>
                  <a:cubicBezTo>
                    <a:pt x="216" y="109"/>
                    <a:pt x="205" y="120"/>
                    <a:pt x="192" y="120"/>
                  </a:cubicBezTo>
                  <a:cubicBezTo>
                    <a:pt x="178" y="120"/>
                    <a:pt x="168" y="109"/>
                    <a:pt x="168" y="96"/>
                  </a:cubicBezTo>
                  <a:cubicBezTo>
                    <a:pt x="168" y="82"/>
                    <a:pt x="178" y="72"/>
                    <a:pt x="192" y="72"/>
                  </a:cubicBezTo>
                  <a:close/>
                  <a:moveTo>
                    <a:pt x="112" y="72"/>
                  </a:moveTo>
                  <a:cubicBezTo>
                    <a:pt x="125" y="72"/>
                    <a:pt x="136" y="82"/>
                    <a:pt x="136" y="96"/>
                  </a:cubicBezTo>
                  <a:cubicBezTo>
                    <a:pt x="136" y="109"/>
                    <a:pt x="125" y="120"/>
                    <a:pt x="112" y="120"/>
                  </a:cubicBezTo>
                  <a:cubicBezTo>
                    <a:pt x="98" y="120"/>
                    <a:pt x="88" y="109"/>
                    <a:pt x="88" y="96"/>
                  </a:cubicBezTo>
                  <a:cubicBezTo>
                    <a:pt x="88" y="82"/>
                    <a:pt x="98" y="72"/>
                    <a:pt x="112" y="72"/>
                  </a:cubicBezTo>
                  <a:close/>
                  <a:moveTo>
                    <a:pt x="144" y="208"/>
                  </a:moveTo>
                  <a:cubicBezTo>
                    <a:pt x="144" y="212"/>
                    <a:pt x="140" y="216"/>
                    <a:pt x="136" y="216"/>
                  </a:cubicBezTo>
                  <a:cubicBezTo>
                    <a:pt x="136" y="288"/>
                    <a:pt x="136" y="288"/>
                    <a:pt x="136" y="288"/>
                  </a:cubicBezTo>
                  <a:cubicBezTo>
                    <a:pt x="136" y="292"/>
                    <a:pt x="132" y="296"/>
                    <a:pt x="128" y="296"/>
                  </a:cubicBezTo>
                  <a:cubicBezTo>
                    <a:pt x="123" y="296"/>
                    <a:pt x="120" y="292"/>
                    <a:pt x="120" y="288"/>
                  </a:cubicBezTo>
                  <a:cubicBezTo>
                    <a:pt x="120" y="216"/>
                    <a:pt x="120" y="216"/>
                    <a:pt x="120" y="216"/>
                  </a:cubicBezTo>
                  <a:cubicBezTo>
                    <a:pt x="104" y="216"/>
                    <a:pt x="104" y="216"/>
                    <a:pt x="104" y="216"/>
                  </a:cubicBezTo>
                  <a:cubicBezTo>
                    <a:pt x="104" y="288"/>
                    <a:pt x="104" y="288"/>
                    <a:pt x="104" y="288"/>
                  </a:cubicBezTo>
                  <a:cubicBezTo>
                    <a:pt x="104" y="292"/>
                    <a:pt x="100" y="296"/>
                    <a:pt x="96" y="296"/>
                  </a:cubicBezTo>
                  <a:cubicBezTo>
                    <a:pt x="91" y="296"/>
                    <a:pt x="88" y="292"/>
                    <a:pt x="88" y="288"/>
                  </a:cubicBezTo>
                  <a:cubicBezTo>
                    <a:pt x="88" y="216"/>
                    <a:pt x="88" y="216"/>
                    <a:pt x="88" y="216"/>
                  </a:cubicBezTo>
                  <a:cubicBezTo>
                    <a:pt x="84" y="216"/>
                    <a:pt x="80" y="212"/>
                    <a:pt x="80" y="208"/>
                  </a:cubicBezTo>
                  <a:cubicBezTo>
                    <a:pt x="80" y="144"/>
                    <a:pt x="80" y="144"/>
                    <a:pt x="80" y="144"/>
                  </a:cubicBezTo>
                  <a:cubicBezTo>
                    <a:pt x="80" y="139"/>
                    <a:pt x="83" y="136"/>
                    <a:pt x="88" y="136"/>
                  </a:cubicBezTo>
                  <a:cubicBezTo>
                    <a:pt x="136" y="136"/>
                    <a:pt x="136" y="136"/>
                    <a:pt x="136" y="136"/>
                  </a:cubicBezTo>
                  <a:cubicBezTo>
                    <a:pt x="140" y="136"/>
                    <a:pt x="144" y="139"/>
                    <a:pt x="144" y="144"/>
                  </a:cubicBezTo>
                  <a:lnTo>
                    <a:pt x="144" y="208"/>
                  </a:lnTo>
                  <a:close/>
                  <a:moveTo>
                    <a:pt x="224" y="208"/>
                  </a:moveTo>
                  <a:cubicBezTo>
                    <a:pt x="224" y="212"/>
                    <a:pt x="224" y="216"/>
                    <a:pt x="216" y="216"/>
                  </a:cubicBezTo>
                  <a:cubicBezTo>
                    <a:pt x="216" y="288"/>
                    <a:pt x="216" y="288"/>
                    <a:pt x="216" y="288"/>
                  </a:cubicBezTo>
                  <a:cubicBezTo>
                    <a:pt x="216" y="292"/>
                    <a:pt x="212" y="296"/>
                    <a:pt x="208" y="296"/>
                  </a:cubicBezTo>
                  <a:cubicBezTo>
                    <a:pt x="203" y="296"/>
                    <a:pt x="200" y="292"/>
                    <a:pt x="200" y="288"/>
                  </a:cubicBezTo>
                  <a:cubicBezTo>
                    <a:pt x="200" y="216"/>
                    <a:pt x="200" y="216"/>
                    <a:pt x="200" y="216"/>
                  </a:cubicBezTo>
                  <a:cubicBezTo>
                    <a:pt x="184" y="216"/>
                    <a:pt x="184" y="216"/>
                    <a:pt x="184" y="216"/>
                  </a:cubicBezTo>
                  <a:cubicBezTo>
                    <a:pt x="184" y="288"/>
                    <a:pt x="184" y="288"/>
                    <a:pt x="184" y="288"/>
                  </a:cubicBezTo>
                  <a:cubicBezTo>
                    <a:pt x="184" y="292"/>
                    <a:pt x="180" y="296"/>
                    <a:pt x="176" y="296"/>
                  </a:cubicBezTo>
                  <a:cubicBezTo>
                    <a:pt x="171" y="296"/>
                    <a:pt x="168" y="292"/>
                    <a:pt x="168" y="288"/>
                  </a:cubicBezTo>
                  <a:cubicBezTo>
                    <a:pt x="168" y="216"/>
                    <a:pt x="168" y="216"/>
                    <a:pt x="168" y="216"/>
                  </a:cubicBezTo>
                  <a:cubicBezTo>
                    <a:pt x="160" y="216"/>
                    <a:pt x="160" y="212"/>
                    <a:pt x="160" y="208"/>
                  </a:cubicBezTo>
                  <a:cubicBezTo>
                    <a:pt x="160" y="144"/>
                    <a:pt x="160" y="144"/>
                    <a:pt x="160" y="144"/>
                  </a:cubicBezTo>
                  <a:cubicBezTo>
                    <a:pt x="160" y="139"/>
                    <a:pt x="163" y="136"/>
                    <a:pt x="168" y="136"/>
                  </a:cubicBezTo>
                  <a:cubicBezTo>
                    <a:pt x="216" y="136"/>
                    <a:pt x="216" y="136"/>
                    <a:pt x="216" y="136"/>
                  </a:cubicBezTo>
                  <a:cubicBezTo>
                    <a:pt x="220" y="136"/>
                    <a:pt x="224" y="139"/>
                    <a:pt x="224" y="144"/>
                  </a:cubicBezTo>
                  <a:lnTo>
                    <a:pt x="224" y="208"/>
                  </a:lnTo>
                  <a:close/>
                  <a:moveTo>
                    <a:pt x="302" y="229"/>
                  </a:moveTo>
                  <a:cubicBezTo>
                    <a:pt x="300" y="231"/>
                    <a:pt x="296" y="232"/>
                    <a:pt x="296" y="232"/>
                  </a:cubicBezTo>
                  <a:cubicBezTo>
                    <a:pt x="296" y="288"/>
                    <a:pt x="296" y="288"/>
                    <a:pt x="296" y="288"/>
                  </a:cubicBezTo>
                  <a:cubicBezTo>
                    <a:pt x="296" y="292"/>
                    <a:pt x="292" y="296"/>
                    <a:pt x="288" y="296"/>
                  </a:cubicBezTo>
                  <a:cubicBezTo>
                    <a:pt x="283" y="296"/>
                    <a:pt x="280" y="292"/>
                    <a:pt x="280" y="288"/>
                  </a:cubicBezTo>
                  <a:cubicBezTo>
                    <a:pt x="280" y="232"/>
                    <a:pt x="280" y="232"/>
                    <a:pt x="280" y="232"/>
                  </a:cubicBezTo>
                  <a:cubicBezTo>
                    <a:pt x="264" y="232"/>
                    <a:pt x="264" y="232"/>
                    <a:pt x="264" y="232"/>
                  </a:cubicBezTo>
                  <a:cubicBezTo>
                    <a:pt x="264" y="288"/>
                    <a:pt x="264" y="288"/>
                    <a:pt x="264" y="288"/>
                  </a:cubicBezTo>
                  <a:cubicBezTo>
                    <a:pt x="264" y="292"/>
                    <a:pt x="260" y="296"/>
                    <a:pt x="256" y="296"/>
                  </a:cubicBezTo>
                  <a:cubicBezTo>
                    <a:pt x="251" y="296"/>
                    <a:pt x="248" y="292"/>
                    <a:pt x="248" y="288"/>
                  </a:cubicBezTo>
                  <a:cubicBezTo>
                    <a:pt x="248" y="232"/>
                    <a:pt x="248" y="232"/>
                    <a:pt x="248" y="232"/>
                  </a:cubicBezTo>
                  <a:cubicBezTo>
                    <a:pt x="248" y="232"/>
                    <a:pt x="243" y="231"/>
                    <a:pt x="241" y="229"/>
                  </a:cubicBezTo>
                  <a:cubicBezTo>
                    <a:pt x="240" y="227"/>
                    <a:pt x="239" y="224"/>
                    <a:pt x="240" y="222"/>
                  </a:cubicBezTo>
                  <a:cubicBezTo>
                    <a:pt x="256" y="142"/>
                    <a:pt x="256" y="142"/>
                    <a:pt x="256" y="142"/>
                  </a:cubicBezTo>
                  <a:cubicBezTo>
                    <a:pt x="257" y="138"/>
                    <a:pt x="260" y="136"/>
                    <a:pt x="264" y="136"/>
                  </a:cubicBezTo>
                  <a:cubicBezTo>
                    <a:pt x="280" y="136"/>
                    <a:pt x="280" y="136"/>
                    <a:pt x="280" y="136"/>
                  </a:cubicBezTo>
                  <a:cubicBezTo>
                    <a:pt x="283" y="136"/>
                    <a:pt x="287" y="138"/>
                    <a:pt x="288" y="142"/>
                  </a:cubicBezTo>
                  <a:cubicBezTo>
                    <a:pt x="304" y="222"/>
                    <a:pt x="304" y="222"/>
                    <a:pt x="304" y="222"/>
                  </a:cubicBezTo>
                  <a:cubicBezTo>
                    <a:pt x="304" y="224"/>
                    <a:pt x="303" y="227"/>
                    <a:pt x="302" y="229"/>
                  </a:cubicBez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sp>
          <p:nvSpPr>
            <p:cNvPr id="49" name="Freeform 11"/>
            <p:cNvSpPr>
              <a:spLocks/>
            </p:cNvSpPr>
            <p:nvPr/>
          </p:nvSpPr>
          <p:spPr bwMode="gray">
            <a:xfrm>
              <a:off x="6729413" y="5135563"/>
              <a:ext cx="119062" cy="261938"/>
            </a:xfrm>
            <a:custGeom>
              <a:avLst/>
              <a:gdLst>
                <a:gd name="T0" fmla="*/ 34 w 75"/>
                <a:gd name="T1" fmla="*/ 0 h 165"/>
                <a:gd name="T2" fmla="*/ 0 w 75"/>
                <a:gd name="T3" fmla="*/ 165 h 165"/>
                <a:gd name="T4" fmla="*/ 75 w 75"/>
                <a:gd name="T5" fmla="*/ 165 h 165"/>
                <a:gd name="T6" fmla="*/ 41 w 75"/>
                <a:gd name="T7" fmla="*/ 0 h 165"/>
                <a:gd name="T8" fmla="*/ 34 w 75"/>
                <a:gd name="T9" fmla="*/ 0 h 165"/>
              </a:gdLst>
              <a:ahLst/>
              <a:cxnLst>
                <a:cxn ang="0">
                  <a:pos x="T0" y="T1"/>
                </a:cxn>
                <a:cxn ang="0">
                  <a:pos x="T2" y="T3"/>
                </a:cxn>
                <a:cxn ang="0">
                  <a:pos x="T4" y="T5"/>
                </a:cxn>
                <a:cxn ang="0">
                  <a:pos x="T6" y="T7"/>
                </a:cxn>
                <a:cxn ang="0">
                  <a:pos x="T8" y="T9"/>
                </a:cxn>
              </a:cxnLst>
              <a:rect l="0" t="0" r="r" b="b"/>
              <a:pathLst>
                <a:path w="75" h="165">
                  <a:moveTo>
                    <a:pt x="34" y="0"/>
                  </a:moveTo>
                  <a:lnTo>
                    <a:pt x="0" y="165"/>
                  </a:lnTo>
                  <a:lnTo>
                    <a:pt x="75" y="165"/>
                  </a:lnTo>
                  <a:lnTo>
                    <a:pt x="41" y="0"/>
                  </a:lnTo>
                  <a:lnTo>
                    <a:pt x="34" y="0"/>
                  </a:lnTo>
                  <a:close/>
                </a:path>
              </a:pathLst>
            </a:custGeom>
            <a:solidFill>
              <a:srgbClr val="BBBCBC"/>
            </a:solidFill>
            <a:ln w="12700" algn="ctr">
              <a:solidFill>
                <a:srgbClr val="BBBCBC"/>
              </a:solidFill>
              <a:miter lim="800000"/>
              <a:headEnd/>
              <a:tailEnd/>
            </a:ln>
            <a:extLst/>
          </p:spPr>
          <p:txBody>
            <a:bodyPr wrap="square" lIns="52524" tIns="52524" rIns="52524" bIns="52524" rtlCol="0" anchor="ct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sz="2107" b="0" i="0" u="none" strike="noStrike" kern="0" cap="none" spc="0" normalizeH="0" baseline="0" noProof="0" dirty="0" smtClean="0">
                <a:ln>
                  <a:noFill/>
                </a:ln>
                <a:solidFill>
                  <a:prstClr val="black"/>
                </a:solidFill>
                <a:effectLst/>
                <a:uLnTx/>
                <a:uFillTx/>
                <a:latin typeface="Arial" charset="0"/>
                <a:ea typeface="ＭＳ Ｐゴシック"/>
                <a:cs typeface="Arial" charset="0"/>
              </a:endParaRPr>
            </a:p>
          </p:txBody>
        </p:sp>
      </p:grpSp>
      <p:sp>
        <p:nvSpPr>
          <p:cNvPr id="50" name="フリーフォーム 49"/>
          <p:cNvSpPr>
            <a:spLocks noChangeAspect="1"/>
          </p:cNvSpPr>
          <p:nvPr/>
        </p:nvSpPr>
        <p:spPr>
          <a:xfrm>
            <a:off x="350584" y="5112921"/>
            <a:ext cx="698400" cy="698400"/>
          </a:xfrm>
          <a:custGeom>
            <a:avLst/>
            <a:gdLst>
              <a:gd name="connsiteX0" fmla="*/ 1380518 w 4428000"/>
              <a:gd name="connsiteY0" fmla="*/ 2656148 h 4428000"/>
              <a:gd name="connsiteX1" fmla="*/ 1290518 w 4428000"/>
              <a:gd name="connsiteY1" fmla="*/ 2746148 h 4428000"/>
              <a:gd name="connsiteX2" fmla="*/ 1380518 w 4428000"/>
              <a:gd name="connsiteY2" fmla="*/ 2836148 h 4428000"/>
              <a:gd name="connsiteX3" fmla="*/ 2316518 w 4428000"/>
              <a:gd name="connsiteY3" fmla="*/ 2836148 h 4428000"/>
              <a:gd name="connsiteX4" fmla="*/ 2406518 w 4428000"/>
              <a:gd name="connsiteY4" fmla="*/ 2746148 h 4428000"/>
              <a:gd name="connsiteX5" fmla="*/ 2316518 w 4428000"/>
              <a:gd name="connsiteY5" fmla="*/ 2656148 h 4428000"/>
              <a:gd name="connsiteX6" fmla="*/ 1380518 w 4428000"/>
              <a:gd name="connsiteY6" fmla="*/ 2373845 h 4428000"/>
              <a:gd name="connsiteX7" fmla="*/ 1290518 w 4428000"/>
              <a:gd name="connsiteY7" fmla="*/ 2463845 h 4428000"/>
              <a:gd name="connsiteX8" fmla="*/ 1380518 w 4428000"/>
              <a:gd name="connsiteY8" fmla="*/ 2553845 h 4428000"/>
              <a:gd name="connsiteX9" fmla="*/ 2316518 w 4428000"/>
              <a:gd name="connsiteY9" fmla="*/ 2553845 h 4428000"/>
              <a:gd name="connsiteX10" fmla="*/ 2406518 w 4428000"/>
              <a:gd name="connsiteY10" fmla="*/ 2463845 h 4428000"/>
              <a:gd name="connsiteX11" fmla="*/ 2316518 w 4428000"/>
              <a:gd name="connsiteY11" fmla="*/ 2373845 h 4428000"/>
              <a:gd name="connsiteX12" fmla="*/ 1380518 w 4428000"/>
              <a:gd name="connsiteY12" fmla="*/ 2091543 h 4428000"/>
              <a:gd name="connsiteX13" fmla="*/ 1290518 w 4428000"/>
              <a:gd name="connsiteY13" fmla="*/ 2181543 h 4428000"/>
              <a:gd name="connsiteX14" fmla="*/ 1380518 w 4428000"/>
              <a:gd name="connsiteY14" fmla="*/ 2271543 h 4428000"/>
              <a:gd name="connsiteX15" fmla="*/ 2316518 w 4428000"/>
              <a:gd name="connsiteY15" fmla="*/ 2271543 h 4428000"/>
              <a:gd name="connsiteX16" fmla="*/ 2406518 w 4428000"/>
              <a:gd name="connsiteY16" fmla="*/ 2181543 h 4428000"/>
              <a:gd name="connsiteX17" fmla="*/ 2316518 w 4428000"/>
              <a:gd name="connsiteY17" fmla="*/ 2091543 h 4428000"/>
              <a:gd name="connsiteX18" fmla="*/ 1110519 w 4428000"/>
              <a:gd name="connsiteY18" fmla="*/ 1959843 h 4428000"/>
              <a:gd name="connsiteX19" fmla="*/ 2586519 w 4428000"/>
              <a:gd name="connsiteY19" fmla="*/ 1959843 h 4428000"/>
              <a:gd name="connsiteX20" fmla="*/ 2586519 w 4428000"/>
              <a:gd name="connsiteY20" fmla="*/ 2367039 h 4428000"/>
              <a:gd name="connsiteX21" fmla="*/ 2586518 w 4428000"/>
              <a:gd name="connsiteY21" fmla="*/ 2967844 h 4428000"/>
              <a:gd name="connsiteX22" fmla="*/ 1110519 w 4428000"/>
              <a:gd name="connsiteY22" fmla="*/ 2967844 h 4428000"/>
              <a:gd name="connsiteX23" fmla="*/ 1020519 w 4428000"/>
              <a:gd name="connsiteY23" fmla="*/ 1779844 h 4428000"/>
              <a:gd name="connsiteX24" fmla="*/ 930519 w 4428000"/>
              <a:gd name="connsiteY24" fmla="*/ 1869843 h 4428000"/>
              <a:gd name="connsiteX25" fmla="*/ 930518 w 4428000"/>
              <a:gd name="connsiteY25" fmla="*/ 2167501 h 4428000"/>
              <a:gd name="connsiteX26" fmla="*/ 930518 w 4428000"/>
              <a:gd name="connsiteY26" fmla="*/ 2277039 h 4428000"/>
              <a:gd name="connsiteX27" fmla="*/ 930519 w 4428000"/>
              <a:gd name="connsiteY27" fmla="*/ 3057844 h 4428000"/>
              <a:gd name="connsiteX28" fmla="*/ 1020519 w 4428000"/>
              <a:gd name="connsiteY28" fmla="*/ 3147844 h 4428000"/>
              <a:gd name="connsiteX29" fmla="*/ 2676519 w 4428000"/>
              <a:gd name="connsiteY29" fmla="*/ 3147844 h 4428000"/>
              <a:gd name="connsiteX30" fmla="*/ 2766519 w 4428000"/>
              <a:gd name="connsiteY30" fmla="*/ 3057844 h 4428000"/>
              <a:gd name="connsiteX31" fmla="*/ 2766519 w 4428000"/>
              <a:gd name="connsiteY31" fmla="*/ 2277039 h 4428000"/>
              <a:gd name="connsiteX32" fmla="*/ 2766519 w 4428000"/>
              <a:gd name="connsiteY32" fmla="*/ 2167501 h 4428000"/>
              <a:gd name="connsiteX33" fmla="*/ 2766519 w 4428000"/>
              <a:gd name="connsiteY33" fmla="*/ 1869844 h 4428000"/>
              <a:gd name="connsiteX34" fmla="*/ 2676518 w 4428000"/>
              <a:gd name="connsiteY34" fmla="*/ 1779844 h 4428000"/>
              <a:gd name="connsiteX35" fmla="*/ 1242395 w 4428000"/>
              <a:gd name="connsiteY35" fmla="*/ 1420180 h 4428000"/>
              <a:gd name="connsiteX36" fmla="*/ 1152395 w 4428000"/>
              <a:gd name="connsiteY36" fmla="*/ 1510180 h 4428000"/>
              <a:gd name="connsiteX37" fmla="*/ 1242395 w 4428000"/>
              <a:gd name="connsiteY37" fmla="*/ 1600180 h 4428000"/>
              <a:gd name="connsiteX38" fmla="*/ 2946519 w 4428000"/>
              <a:gd name="connsiteY38" fmla="*/ 1600180 h 4428000"/>
              <a:gd name="connsiteX39" fmla="*/ 2946519 w 4428000"/>
              <a:gd name="connsiteY39" fmla="*/ 2842180 h 4428000"/>
              <a:gd name="connsiteX40" fmla="*/ 3036519 w 4428000"/>
              <a:gd name="connsiteY40" fmla="*/ 2932180 h 4428000"/>
              <a:gd name="connsiteX41" fmla="*/ 3126519 w 4428000"/>
              <a:gd name="connsiteY41" fmla="*/ 2842180 h 4428000"/>
              <a:gd name="connsiteX42" fmla="*/ 3126519 w 4428000"/>
              <a:gd name="connsiteY42" fmla="*/ 1510180 h 4428000"/>
              <a:gd name="connsiteX43" fmla="*/ 3036519 w 4428000"/>
              <a:gd name="connsiteY43" fmla="*/ 1420180 h 4428000"/>
              <a:gd name="connsiteX44" fmla="*/ 3006395 w 4428000"/>
              <a:gd name="connsiteY44" fmla="*/ 1420180 h 4428000"/>
              <a:gd name="connsiteX45" fmla="*/ 1490050 w 4428000"/>
              <a:gd name="connsiteY45" fmla="*/ 1060180 h 4428000"/>
              <a:gd name="connsiteX46" fmla="*/ 1400050 w 4428000"/>
              <a:gd name="connsiteY46" fmla="*/ 1150180 h 4428000"/>
              <a:gd name="connsiteX47" fmla="*/ 1490050 w 4428000"/>
              <a:gd name="connsiteY47" fmla="*/ 1240180 h 4428000"/>
              <a:gd name="connsiteX48" fmla="*/ 3294739 w 4428000"/>
              <a:gd name="connsiteY48" fmla="*/ 1240180 h 4428000"/>
              <a:gd name="connsiteX49" fmla="*/ 3294739 w 4428000"/>
              <a:gd name="connsiteY49" fmla="*/ 2482481 h 4428000"/>
              <a:gd name="connsiteX50" fmla="*/ 3384739 w 4428000"/>
              <a:gd name="connsiteY50" fmla="*/ 2572481 h 4428000"/>
              <a:gd name="connsiteX51" fmla="*/ 3474739 w 4428000"/>
              <a:gd name="connsiteY51" fmla="*/ 2482481 h 4428000"/>
              <a:gd name="connsiteX52" fmla="*/ 3474739 w 4428000"/>
              <a:gd name="connsiteY52" fmla="*/ 1150481 h 4428000"/>
              <a:gd name="connsiteX53" fmla="*/ 3384739 w 4428000"/>
              <a:gd name="connsiteY53" fmla="*/ 1060481 h 4428000"/>
              <a:gd name="connsiteX54" fmla="*/ 3362050 w 4428000"/>
              <a:gd name="connsiteY54" fmla="*/ 1060180 h 4428000"/>
              <a:gd name="connsiteX55" fmla="*/ 2214000 w 4428000"/>
              <a:gd name="connsiteY55" fmla="*/ 0 h 4428000"/>
              <a:gd name="connsiteX56" fmla="*/ 4428000 w 4428000"/>
              <a:gd name="connsiteY56" fmla="*/ 2214000 h 4428000"/>
              <a:gd name="connsiteX57" fmla="*/ 2214000 w 4428000"/>
              <a:gd name="connsiteY57" fmla="*/ 4428000 h 4428000"/>
              <a:gd name="connsiteX58" fmla="*/ 0 w 4428000"/>
              <a:gd name="connsiteY58" fmla="*/ 2214000 h 4428000"/>
              <a:gd name="connsiteX59" fmla="*/ 2214000 w 4428000"/>
              <a:gd name="connsiteY59" fmla="*/ 0 h 442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4428000" h="4428000">
                <a:moveTo>
                  <a:pt x="1380518" y="2656148"/>
                </a:moveTo>
                <a:cubicBezTo>
                  <a:pt x="1330812" y="2656148"/>
                  <a:pt x="1290518" y="2696442"/>
                  <a:pt x="1290518" y="2746148"/>
                </a:cubicBezTo>
                <a:cubicBezTo>
                  <a:pt x="1290518" y="2795854"/>
                  <a:pt x="1330812" y="2836148"/>
                  <a:pt x="1380518" y="2836148"/>
                </a:cubicBezTo>
                <a:lnTo>
                  <a:pt x="2316518" y="2836148"/>
                </a:lnTo>
                <a:cubicBezTo>
                  <a:pt x="2366224" y="2836148"/>
                  <a:pt x="2406518" y="2795854"/>
                  <a:pt x="2406518" y="2746148"/>
                </a:cubicBezTo>
                <a:cubicBezTo>
                  <a:pt x="2406518" y="2696442"/>
                  <a:pt x="2366224" y="2656148"/>
                  <a:pt x="2316518" y="2656148"/>
                </a:cubicBezTo>
                <a:close/>
                <a:moveTo>
                  <a:pt x="1380518" y="2373845"/>
                </a:moveTo>
                <a:cubicBezTo>
                  <a:pt x="1330812" y="2373845"/>
                  <a:pt x="1290518" y="2414139"/>
                  <a:pt x="1290518" y="2463845"/>
                </a:cubicBezTo>
                <a:cubicBezTo>
                  <a:pt x="1290518" y="2513551"/>
                  <a:pt x="1330812" y="2553845"/>
                  <a:pt x="1380518" y="2553845"/>
                </a:cubicBezTo>
                <a:lnTo>
                  <a:pt x="2316518" y="2553845"/>
                </a:lnTo>
                <a:cubicBezTo>
                  <a:pt x="2366224" y="2553845"/>
                  <a:pt x="2406518" y="2513551"/>
                  <a:pt x="2406518" y="2463845"/>
                </a:cubicBezTo>
                <a:cubicBezTo>
                  <a:pt x="2406518" y="2414139"/>
                  <a:pt x="2366224" y="2373845"/>
                  <a:pt x="2316518" y="2373845"/>
                </a:cubicBezTo>
                <a:close/>
                <a:moveTo>
                  <a:pt x="1380518" y="2091543"/>
                </a:moveTo>
                <a:cubicBezTo>
                  <a:pt x="1330812" y="2091543"/>
                  <a:pt x="1290518" y="2131837"/>
                  <a:pt x="1290518" y="2181543"/>
                </a:cubicBezTo>
                <a:cubicBezTo>
                  <a:pt x="1290518" y="2231249"/>
                  <a:pt x="1330812" y="2271543"/>
                  <a:pt x="1380518" y="2271543"/>
                </a:cubicBezTo>
                <a:lnTo>
                  <a:pt x="2316518" y="2271543"/>
                </a:lnTo>
                <a:cubicBezTo>
                  <a:pt x="2366224" y="2271543"/>
                  <a:pt x="2406518" y="2231249"/>
                  <a:pt x="2406518" y="2181543"/>
                </a:cubicBezTo>
                <a:cubicBezTo>
                  <a:pt x="2406518" y="2131837"/>
                  <a:pt x="2366224" y="2091543"/>
                  <a:pt x="2316518" y="2091543"/>
                </a:cubicBezTo>
                <a:close/>
                <a:moveTo>
                  <a:pt x="1110519" y="1959843"/>
                </a:moveTo>
                <a:lnTo>
                  <a:pt x="2586519" y="1959843"/>
                </a:lnTo>
                <a:lnTo>
                  <a:pt x="2586519" y="2367039"/>
                </a:lnTo>
                <a:cubicBezTo>
                  <a:pt x="2586519" y="2567307"/>
                  <a:pt x="2586518" y="2767576"/>
                  <a:pt x="2586518" y="2967844"/>
                </a:cubicBezTo>
                <a:lnTo>
                  <a:pt x="1110519" y="2967844"/>
                </a:lnTo>
                <a:close/>
                <a:moveTo>
                  <a:pt x="1020519" y="1779844"/>
                </a:moveTo>
                <a:cubicBezTo>
                  <a:pt x="970813" y="1779844"/>
                  <a:pt x="930518" y="1820138"/>
                  <a:pt x="930519" y="1869843"/>
                </a:cubicBezTo>
                <a:cubicBezTo>
                  <a:pt x="930519" y="1969062"/>
                  <a:pt x="930518" y="2068282"/>
                  <a:pt x="930518" y="2167501"/>
                </a:cubicBezTo>
                <a:lnTo>
                  <a:pt x="930518" y="2277039"/>
                </a:lnTo>
                <a:cubicBezTo>
                  <a:pt x="930518" y="2537307"/>
                  <a:pt x="930519" y="2797576"/>
                  <a:pt x="930519" y="3057844"/>
                </a:cubicBezTo>
                <a:cubicBezTo>
                  <a:pt x="930518" y="3107550"/>
                  <a:pt x="970813" y="3147843"/>
                  <a:pt x="1020519" y="3147844"/>
                </a:cubicBezTo>
                <a:lnTo>
                  <a:pt x="2676519" y="3147844"/>
                </a:lnTo>
                <a:cubicBezTo>
                  <a:pt x="2726224" y="3147844"/>
                  <a:pt x="2766519" y="3107550"/>
                  <a:pt x="2766519" y="3057844"/>
                </a:cubicBezTo>
                <a:lnTo>
                  <a:pt x="2766519" y="2277039"/>
                </a:lnTo>
                <a:lnTo>
                  <a:pt x="2766519" y="2167501"/>
                </a:lnTo>
                <a:lnTo>
                  <a:pt x="2766519" y="1869844"/>
                </a:lnTo>
                <a:cubicBezTo>
                  <a:pt x="2766519" y="1820138"/>
                  <a:pt x="2726225" y="1779844"/>
                  <a:pt x="2676518" y="1779844"/>
                </a:cubicBezTo>
                <a:close/>
                <a:moveTo>
                  <a:pt x="1242395" y="1420180"/>
                </a:moveTo>
                <a:cubicBezTo>
                  <a:pt x="1192689" y="1420180"/>
                  <a:pt x="1152395" y="1460474"/>
                  <a:pt x="1152395" y="1510180"/>
                </a:cubicBezTo>
                <a:cubicBezTo>
                  <a:pt x="1152395" y="1559886"/>
                  <a:pt x="1192689" y="1600180"/>
                  <a:pt x="1242395" y="1600180"/>
                </a:cubicBezTo>
                <a:lnTo>
                  <a:pt x="2946519" y="1600180"/>
                </a:lnTo>
                <a:lnTo>
                  <a:pt x="2946519" y="2842180"/>
                </a:lnTo>
                <a:cubicBezTo>
                  <a:pt x="2946519" y="2891886"/>
                  <a:pt x="2986813" y="2932180"/>
                  <a:pt x="3036519" y="2932180"/>
                </a:cubicBezTo>
                <a:cubicBezTo>
                  <a:pt x="3086225" y="2932180"/>
                  <a:pt x="3126519" y="2891886"/>
                  <a:pt x="3126519" y="2842180"/>
                </a:cubicBezTo>
                <a:lnTo>
                  <a:pt x="3126519" y="1510180"/>
                </a:lnTo>
                <a:cubicBezTo>
                  <a:pt x="3126519" y="1460474"/>
                  <a:pt x="3086225" y="1420180"/>
                  <a:pt x="3036519" y="1420180"/>
                </a:cubicBezTo>
                <a:lnTo>
                  <a:pt x="3006395" y="1420180"/>
                </a:lnTo>
                <a:close/>
                <a:moveTo>
                  <a:pt x="1490050" y="1060180"/>
                </a:moveTo>
                <a:cubicBezTo>
                  <a:pt x="1440344" y="1060180"/>
                  <a:pt x="1400050" y="1100474"/>
                  <a:pt x="1400050" y="1150180"/>
                </a:cubicBezTo>
                <a:cubicBezTo>
                  <a:pt x="1400050" y="1199886"/>
                  <a:pt x="1440344" y="1240180"/>
                  <a:pt x="1490050" y="1240180"/>
                </a:cubicBezTo>
                <a:lnTo>
                  <a:pt x="3294739" y="1240180"/>
                </a:lnTo>
                <a:lnTo>
                  <a:pt x="3294739" y="2482481"/>
                </a:lnTo>
                <a:cubicBezTo>
                  <a:pt x="3294739" y="2532187"/>
                  <a:pt x="3335033" y="2572481"/>
                  <a:pt x="3384739" y="2572481"/>
                </a:cubicBezTo>
                <a:cubicBezTo>
                  <a:pt x="3434445" y="2572481"/>
                  <a:pt x="3474739" y="2532187"/>
                  <a:pt x="3474739" y="2482481"/>
                </a:cubicBezTo>
                <a:lnTo>
                  <a:pt x="3474739" y="1150481"/>
                </a:lnTo>
                <a:cubicBezTo>
                  <a:pt x="3474739" y="1100775"/>
                  <a:pt x="3434445" y="1060481"/>
                  <a:pt x="3384739" y="1060481"/>
                </a:cubicBezTo>
                <a:lnTo>
                  <a:pt x="3362050" y="1060180"/>
                </a:lnTo>
                <a:close/>
                <a:moveTo>
                  <a:pt x="2214000" y="0"/>
                </a:moveTo>
                <a:cubicBezTo>
                  <a:pt x="3436758" y="0"/>
                  <a:pt x="4428000" y="991242"/>
                  <a:pt x="4428000" y="2214000"/>
                </a:cubicBezTo>
                <a:cubicBezTo>
                  <a:pt x="4428000" y="3436758"/>
                  <a:pt x="3436758" y="4428000"/>
                  <a:pt x="2214000" y="4428000"/>
                </a:cubicBezTo>
                <a:cubicBezTo>
                  <a:pt x="991242" y="4428000"/>
                  <a:pt x="0" y="3436758"/>
                  <a:pt x="0" y="2214000"/>
                </a:cubicBezTo>
                <a:cubicBezTo>
                  <a:pt x="0" y="991242"/>
                  <a:pt x="991242" y="0"/>
                  <a:pt x="2214000" y="0"/>
                </a:cubicBezTo>
                <a:close/>
              </a:path>
            </a:pathLst>
          </a:custGeom>
          <a:solidFill>
            <a:srgbClr val="BBBCBC"/>
          </a:solidFill>
          <a:ln w="12700" algn="ctr">
            <a:solidFill>
              <a:srgbClr val="BBBCBC"/>
            </a:solidFill>
            <a:miter lim="800000"/>
            <a:headEnd/>
            <a:tailEnd/>
          </a:ln>
        </p:spPr>
        <p:txBody>
          <a:bodyPr wrap="square" lIns="52524" tIns="52524" rIns="52524" bIns="52524" rtlCol="0" anchor="ctr"/>
          <a:lstStyle/>
          <a:p>
            <a:pPr fontAlgn="base">
              <a:spcBef>
                <a:spcPct val="0"/>
              </a:spcBef>
              <a:spcAft>
                <a:spcPct val="0"/>
              </a:spcAft>
            </a:pPr>
            <a:endParaRPr lang="ja-JP" altLang="en-US" sz="2107">
              <a:solidFill>
                <a:prstClr val="black"/>
              </a:solidFill>
              <a:latin typeface="Arial" charset="0"/>
              <a:cs typeface="Arial" charset="0"/>
            </a:endParaRPr>
          </a:p>
        </p:txBody>
      </p:sp>
      <p:sp>
        <p:nvSpPr>
          <p:cNvPr id="38" name="スライド番号プレースホルダー 2"/>
          <p:cNvSpPr>
            <a:spLocks noGrp="1"/>
          </p:cNvSpPr>
          <p:nvPr>
            <p:ph type="sldNum" sz="quarter" idx="12"/>
          </p:nvPr>
        </p:nvSpPr>
        <p:spPr>
          <a:xfrm>
            <a:off x="7605295" y="6453336"/>
            <a:ext cx="2311400" cy="365125"/>
          </a:xfrm>
        </p:spPr>
        <p:txBody>
          <a:bodyPr/>
          <a:lstStyle/>
          <a:p>
            <a:r>
              <a:rPr lang="en-US" altLang="ja-JP"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78667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272480" y="116632"/>
            <a:ext cx="9361040" cy="4320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j-ea"/>
                <a:ea typeface="+mj-ea"/>
                <a:cs typeface="Meiryo UI" panose="020B0604030504040204" pitchFamily="50" charset="-128"/>
              </a:rPr>
              <a:t>リスクアセスメント良好</a:t>
            </a:r>
            <a:r>
              <a:rPr lang="ja-JP" altLang="en-US" sz="2400" b="1" dirty="0" smtClean="0">
                <a:solidFill>
                  <a:schemeClr val="tx1"/>
                </a:solidFill>
                <a:latin typeface="+mj-ea"/>
                <a:ea typeface="+mj-ea"/>
                <a:cs typeface="Meiryo UI" pitchFamily="50" charset="-128"/>
              </a:rPr>
              <a:t>事例集</a:t>
            </a:r>
            <a:r>
              <a:rPr lang="ja-JP" altLang="en-US" sz="2400" b="1" dirty="0">
                <a:solidFill>
                  <a:schemeClr val="tx1"/>
                </a:solidFill>
                <a:latin typeface="+mj-ea"/>
                <a:cs typeface="Meiryo UI" panose="020B0604030504040204" pitchFamily="50" charset="-128"/>
              </a:rPr>
              <a:t>　</a:t>
            </a:r>
            <a:r>
              <a:rPr lang="ja-JP" altLang="en-US" sz="2400" b="1" dirty="0" smtClean="0">
                <a:solidFill>
                  <a:schemeClr val="tx1"/>
                </a:solidFill>
                <a:latin typeface="+mn-ea"/>
                <a:cs typeface="Meiryo UI" pitchFamily="50" charset="-128"/>
              </a:rPr>
              <a:t>メリット</a:t>
            </a:r>
            <a:endParaRPr lang="ja-JP" altLang="en-US" sz="2400" b="1" dirty="0">
              <a:solidFill>
                <a:schemeClr val="tx1"/>
              </a:solidFill>
              <a:latin typeface="+mj-ea"/>
              <a:ea typeface="+mj-ea"/>
              <a:cs typeface="Meiryo UI" panose="020B0604030504040204" pitchFamily="50" charset="-128"/>
            </a:endParaRPr>
          </a:p>
        </p:txBody>
      </p:sp>
      <p:sp>
        <p:nvSpPr>
          <p:cNvPr id="63" name="テキスト プレースホルダー 6"/>
          <p:cNvSpPr txBox="1">
            <a:spLocks/>
          </p:cNvSpPr>
          <p:nvPr/>
        </p:nvSpPr>
        <p:spPr>
          <a:xfrm>
            <a:off x="90265" y="606173"/>
            <a:ext cx="9759279" cy="950619"/>
          </a:xfrm>
          <a:prstGeom prst="rect">
            <a:avLst/>
          </a:prstGeom>
          <a:solidFill>
            <a:srgbClr val="0098D0">
              <a:alpha val="40000"/>
            </a:srgbClr>
          </a:solidFill>
        </p:spPr>
        <p:txBody>
          <a:bodyPr anchor="ct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171450" indent="-171450"/>
            <a:r>
              <a:rPr lang="ja-JP" altLang="en-US" sz="2000" dirty="0"/>
              <a:t>本事例集における掲載企業はリスクアセスメントを通じて、重大事故の可能性の低減や現場作業員の教育等にメリットがあると述べており、リスクアセスメントの実施が安全性に寄与している実態を把握</a:t>
            </a:r>
            <a:r>
              <a:rPr lang="ja-JP" altLang="en-US" sz="2000" dirty="0" smtClean="0"/>
              <a:t>した。</a:t>
            </a:r>
            <a:endParaRPr lang="ja-JP" altLang="en-US" sz="2000" dirty="0"/>
          </a:p>
        </p:txBody>
      </p:sp>
      <p:grpSp>
        <p:nvGrpSpPr>
          <p:cNvPr id="2" name="グループ化 1"/>
          <p:cNvGrpSpPr/>
          <p:nvPr/>
        </p:nvGrpSpPr>
        <p:grpSpPr>
          <a:xfrm>
            <a:off x="200249" y="1669696"/>
            <a:ext cx="9505503" cy="5038211"/>
            <a:chOff x="372385" y="2060848"/>
            <a:chExt cx="7020000" cy="4564252"/>
          </a:xfrm>
        </p:grpSpPr>
        <p:sp>
          <p:nvSpPr>
            <p:cNvPr id="105" name="正方形/長方形 104"/>
            <p:cNvSpPr/>
            <p:nvPr/>
          </p:nvSpPr>
          <p:spPr bwMode="gray">
            <a:xfrm>
              <a:off x="709810" y="2862199"/>
              <a:ext cx="1095880" cy="345491"/>
            </a:xfrm>
            <a:prstGeom prst="rect">
              <a:avLst/>
            </a:prstGeom>
            <a:noFill/>
            <a:ln w="28575" algn="ctr">
              <a:noFill/>
              <a:miter lim="800000"/>
              <a:headEnd/>
              <a:tailEnd/>
            </a:ln>
          </p:spPr>
          <p:txBody>
            <a:bodyPr wrap="square" lIns="54192" tIns="54192" rIns="54192" bIns="54192" rtlCol="0" anchor="ctr"/>
            <a:lstStyle/>
            <a:p>
              <a:pPr algn="ctr" fontAlgn="base">
                <a:spcBef>
                  <a:spcPct val="0"/>
                </a:spcBef>
                <a:spcAft>
                  <a:spcPct val="0"/>
                </a:spcAft>
              </a:pPr>
              <a:r>
                <a:rPr lang="en-US" altLang="ja-JP" sz="1400" dirty="0">
                  <a:solidFill>
                    <a:prstClr val="white"/>
                  </a:solidFill>
                  <a:latin typeface="Arial" charset="0"/>
                  <a:cs typeface="Arial" charset="0"/>
                </a:rPr>
                <a:t>14 / 22</a:t>
              </a:r>
              <a:r>
                <a:rPr lang="ja-JP" altLang="en-US" sz="1400" dirty="0">
                  <a:solidFill>
                    <a:prstClr val="white"/>
                  </a:solidFill>
                  <a:latin typeface="Arial" charset="0"/>
                  <a:cs typeface="Arial" charset="0"/>
                </a:rPr>
                <a:t>社</a:t>
              </a:r>
              <a:endParaRPr lang="en-US" altLang="ja-JP" sz="1400" dirty="0">
                <a:solidFill>
                  <a:prstClr val="white"/>
                </a:solidFill>
                <a:latin typeface="Arial" charset="0"/>
                <a:cs typeface="Arial" charset="0"/>
              </a:endParaRPr>
            </a:p>
          </p:txBody>
        </p:sp>
        <p:grpSp>
          <p:nvGrpSpPr>
            <p:cNvPr id="106" name="グループ化 105"/>
            <p:cNvGrpSpPr/>
            <p:nvPr/>
          </p:nvGrpSpPr>
          <p:grpSpPr>
            <a:xfrm>
              <a:off x="416496" y="2060848"/>
              <a:ext cx="6969472" cy="192085"/>
              <a:chOff x="120471" y="5000605"/>
              <a:chExt cx="6969472" cy="192085"/>
            </a:xfrm>
          </p:grpSpPr>
          <p:grpSp>
            <p:nvGrpSpPr>
              <p:cNvPr id="107" name="グループ化 106"/>
              <p:cNvGrpSpPr/>
              <p:nvPr/>
            </p:nvGrpSpPr>
            <p:grpSpPr>
              <a:xfrm>
                <a:off x="120471" y="5000605"/>
                <a:ext cx="1130280" cy="192085"/>
                <a:chOff x="58733" y="3412022"/>
                <a:chExt cx="750855" cy="127604"/>
              </a:xfrm>
            </p:grpSpPr>
            <p:cxnSp>
              <p:nvCxnSpPr>
                <p:cNvPr id="117" name="直線コネクタ 116"/>
                <p:cNvCxnSpPr/>
                <p:nvPr/>
              </p:nvCxnSpPr>
              <p:spPr>
                <a:xfrm>
                  <a:off x="58733" y="3475824"/>
                  <a:ext cx="750855" cy="0"/>
                </a:xfrm>
                <a:prstGeom prst="line">
                  <a:avLst/>
                </a:prstGeom>
                <a:noFill/>
                <a:ln w="31750" cap="flat" cmpd="sng" algn="ctr">
                  <a:solidFill>
                    <a:srgbClr val="53565A"/>
                  </a:solidFill>
                  <a:prstDash val="solid"/>
                </a:ln>
                <a:effectLst/>
              </p:spPr>
            </p:cxnSp>
            <p:sp>
              <p:nvSpPr>
                <p:cNvPr id="118" name="正方形/長方形 117"/>
                <p:cNvSpPr/>
                <p:nvPr/>
              </p:nvSpPr>
              <p:spPr bwMode="gray">
                <a:xfrm>
                  <a:off x="241341" y="3412022"/>
                  <a:ext cx="385637" cy="127604"/>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メリット</a:t>
                  </a:r>
                </a:p>
              </p:txBody>
            </p:sp>
          </p:grpSp>
          <p:grpSp>
            <p:nvGrpSpPr>
              <p:cNvPr id="108" name="グループ化 107"/>
              <p:cNvGrpSpPr/>
              <p:nvPr/>
            </p:nvGrpSpPr>
            <p:grpSpPr>
              <a:xfrm>
                <a:off x="1324841" y="5000605"/>
                <a:ext cx="2232000" cy="192085"/>
                <a:chOff x="6197600" y="3802016"/>
                <a:chExt cx="1775157" cy="498568"/>
              </a:xfrm>
            </p:grpSpPr>
            <p:cxnSp>
              <p:nvCxnSpPr>
                <p:cNvPr id="115" name="直線コネクタ 114"/>
                <p:cNvCxnSpPr/>
                <p:nvPr/>
              </p:nvCxnSpPr>
              <p:spPr>
                <a:xfrm>
                  <a:off x="6197600" y="4051300"/>
                  <a:ext cx="1775157" cy="0"/>
                </a:xfrm>
                <a:prstGeom prst="line">
                  <a:avLst/>
                </a:prstGeom>
                <a:noFill/>
                <a:ln w="31750" cap="flat" cmpd="sng" algn="ctr">
                  <a:solidFill>
                    <a:srgbClr val="53565A"/>
                  </a:solidFill>
                  <a:prstDash val="solid"/>
                </a:ln>
                <a:effectLst/>
              </p:spPr>
            </p:cxnSp>
            <p:sp>
              <p:nvSpPr>
                <p:cNvPr id="116" name="正方形/長方形 115"/>
                <p:cNvSpPr/>
                <p:nvPr/>
              </p:nvSpPr>
              <p:spPr bwMode="gray">
                <a:xfrm>
                  <a:off x="6802125" y="3802016"/>
                  <a:ext cx="566102" cy="49856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grpSp>
            <p:nvGrpSpPr>
              <p:cNvPr id="109" name="グループ化 108"/>
              <p:cNvGrpSpPr/>
              <p:nvPr/>
            </p:nvGrpSpPr>
            <p:grpSpPr>
              <a:xfrm>
                <a:off x="3653572" y="5000605"/>
                <a:ext cx="1130280" cy="192085"/>
                <a:chOff x="2357114" y="3412022"/>
                <a:chExt cx="750855" cy="127604"/>
              </a:xfrm>
            </p:grpSpPr>
            <p:cxnSp>
              <p:nvCxnSpPr>
                <p:cNvPr id="113" name="直線コネクタ 112"/>
                <p:cNvCxnSpPr/>
                <p:nvPr/>
              </p:nvCxnSpPr>
              <p:spPr>
                <a:xfrm>
                  <a:off x="2357114" y="3475824"/>
                  <a:ext cx="750855" cy="0"/>
                </a:xfrm>
                <a:prstGeom prst="line">
                  <a:avLst/>
                </a:prstGeom>
                <a:noFill/>
                <a:ln w="31750" cap="flat" cmpd="sng" algn="ctr">
                  <a:solidFill>
                    <a:srgbClr val="53565A"/>
                  </a:solidFill>
                  <a:prstDash val="solid"/>
                </a:ln>
                <a:effectLst/>
              </p:spPr>
            </p:cxnSp>
            <p:sp>
              <p:nvSpPr>
                <p:cNvPr id="114" name="正方形/長方形 113"/>
                <p:cNvSpPr/>
                <p:nvPr/>
              </p:nvSpPr>
              <p:spPr bwMode="gray">
                <a:xfrm>
                  <a:off x="2539723" y="3412022"/>
                  <a:ext cx="385637" cy="127604"/>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メリット</a:t>
                  </a:r>
                </a:p>
              </p:txBody>
            </p:sp>
          </p:grpSp>
          <p:grpSp>
            <p:nvGrpSpPr>
              <p:cNvPr id="110" name="グループ化 109"/>
              <p:cNvGrpSpPr/>
              <p:nvPr/>
            </p:nvGrpSpPr>
            <p:grpSpPr>
              <a:xfrm>
                <a:off x="4857943" y="5000605"/>
                <a:ext cx="2232000" cy="192085"/>
                <a:chOff x="6197600" y="3802016"/>
                <a:chExt cx="1775157" cy="498568"/>
              </a:xfrm>
            </p:grpSpPr>
            <p:cxnSp>
              <p:nvCxnSpPr>
                <p:cNvPr id="111" name="直線コネクタ 110"/>
                <p:cNvCxnSpPr/>
                <p:nvPr/>
              </p:nvCxnSpPr>
              <p:spPr>
                <a:xfrm>
                  <a:off x="6197600" y="4051300"/>
                  <a:ext cx="1775157" cy="0"/>
                </a:xfrm>
                <a:prstGeom prst="line">
                  <a:avLst/>
                </a:prstGeom>
                <a:noFill/>
                <a:ln w="31750" cap="flat" cmpd="sng" algn="ctr">
                  <a:solidFill>
                    <a:srgbClr val="53565A"/>
                  </a:solidFill>
                  <a:prstDash val="solid"/>
                </a:ln>
                <a:effectLst/>
              </p:spPr>
            </p:cxnSp>
            <p:sp>
              <p:nvSpPr>
                <p:cNvPr id="112" name="正方形/長方形 111"/>
                <p:cNvSpPr/>
                <p:nvPr/>
              </p:nvSpPr>
              <p:spPr bwMode="gray">
                <a:xfrm>
                  <a:off x="6802125" y="3802016"/>
                  <a:ext cx="566102" cy="498568"/>
                </a:xfrm>
                <a:prstGeom prst="rect">
                  <a:avLst/>
                </a:prstGeom>
                <a:solidFill>
                  <a:sysClr val="window" lastClr="FFFFFF"/>
                </a:solid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black"/>
                      </a:solidFill>
                      <a:effectLst/>
                      <a:uLnTx/>
                      <a:uFillTx/>
                      <a:latin typeface="Arial" charset="0"/>
                      <a:cs typeface="Arial" charset="0"/>
                    </a:rPr>
                    <a:t>具体例</a:t>
                  </a:r>
                </a:p>
              </p:txBody>
            </p:sp>
          </p:grpSp>
        </p:grpSp>
        <p:cxnSp>
          <p:nvCxnSpPr>
            <p:cNvPr id="119" name="直線コネクタ 118"/>
            <p:cNvCxnSpPr/>
            <p:nvPr/>
          </p:nvCxnSpPr>
          <p:spPr>
            <a:xfrm>
              <a:off x="372385" y="3364752"/>
              <a:ext cx="7020000" cy="0"/>
            </a:xfrm>
            <a:prstGeom prst="line">
              <a:avLst/>
            </a:prstGeom>
            <a:noFill/>
            <a:ln w="9525" cap="flat" cmpd="sng" algn="ctr">
              <a:solidFill>
                <a:sysClr val="window" lastClr="FFFFFF">
                  <a:lumMod val="65000"/>
                </a:sysClr>
              </a:solidFill>
              <a:prstDash val="dash"/>
            </a:ln>
            <a:effectLst/>
          </p:spPr>
        </p:cxnSp>
        <p:cxnSp>
          <p:nvCxnSpPr>
            <p:cNvPr id="120" name="直線コネクタ 119"/>
            <p:cNvCxnSpPr/>
            <p:nvPr/>
          </p:nvCxnSpPr>
          <p:spPr>
            <a:xfrm>
              <a:off x="372385" y="5509425"/>
              <a:ext cx="7020000" cy="0"/>
            </a:xfrm>
            <a:prstGeom prst="line">
              <a:avLst/>
            </a:prstGeom>
            <a:noFill/>
            <a:ln w="9525" cap="flat" cmpd="sng" algn="ctr">
              <a:solidFill>
                <a:sysClr val="window" lastClr="FFFFFF">
                  <a:lumMod val="65000"/>
                </a:sysClr>
              </a:solidFill>
              <a:prstDash val="dash"/>
            </a:ln>
            <a:effectLst/>
          </p:spPr>
        </p:cxnSp>
        <p:grpSp>
          <p:nvGrpSpPr>
            <p:cNvPr id="121" name="グループ化 120"/>
            <p:cNvGrpSpPr/>
            <p:nvPr/>
          </p:nvGrpSpPr>
          <p:grpSpPr>
            <a:xfrm>
              <a:off x="425164" y="2318342"/>
              <a:ext cx="1096696" cy="1008000"/>
              <a:chOff x="129139" y="5230029"/>
              <a:chExt cx="1096696" cy="1008000"/>
            </a:xfrm>
          </p:grpSpPr>
          <p:sp>
            <p:nvSpPr>
              <p:cNvPr id="122" name="正方形/長方形 281"/>
              <p:cNvSpPr/>
              <p:nvPr/>
            </p:nvSpPr>
            <p:spPr>
              <a:xfrm>
                <a:off x="129139" y="5230029"/>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現場作業員の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教育</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23" name="正方形/長方形 122"/>
              <p:cNvSpPr/>
              <p:nvPr/>
            </p:nvSpPr>
            <p:spPr bwMode="gray">
              <a:xfrm>
                <a:off x="131163" y="6058029"/>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14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24" name="グループ化 123"/>
            <p:cNvGrpSpPr/>
            <p:nvPr/>
          </p:nvGrpSpPr>
          <p:grpSpPr>
            <a:xfrm>
              <a:off x="425164" y="3406221"/>
              <a:ext cx="1096696" cy="1008000"/>
              <a:chOff x="129139" y="6461160"/>
              <a:chExt cx="1096696" cy="1008000"/>
            </a:xfrm>
          </p:grpSpPr>
          <p:sp>
            <p:nvSpPr>
              <p:cNvPr id="125" name="正方形/長方形 281"/>
              <p:cNvSpPr/>
              <p:nvPr/>
            </p:nvSpPr>
            <p:spPr>
              <a:xfrm>
                <a:off x="129139" y="6461160"/>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重大事故の</a:t>
                </a: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可能性の低減</a:t>
                </a:r>
              </a:p>
            </p:txBody>
          </p:sp>
          <p:sp>
            <p:nvSpPr>
              <p:cNvPr id="126" name="正方形/長方形 125"/>
              <p:cNvSpPr/>
              <p:nvPr/>
            </p:nvSpPr>
            <p:spPr bwMode="gray">
              <a:xfrm>
                <a:off x="131163" y="7289160"/>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13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27" name="グループ化 126"/>
            <p:cNvGrpSpPr/>
            <p:nvPr/>
          </p:nvGrpSpPr>
          <p:grpSpPr>
            <a:xfrm>
              <a:off x="425164" y="4473562"/>
              <a:ext cx="1096696" cy="1008000"/>
              <a:chOff x="129139" y="7692291"/>
              <a:chExt cx="1096696" cy="1008000"/>
            </a:xfrm>
          </p:grpSpPr>
          <p:sp>
            <p:nvSpPr>
              <p:cNvPr id="128" name="正方形/長方形 281"/>
              <p:cNvSpPr/>
              <p:nvPr/>
            </p:nvSpPr>
            <p:spPr>
              <a:xfrm>
                <a:off x="129139" y="7692291"/>
                <a:ext cx="1096696" cy="1008000"/>
              </a:xfrm>
              <a:prstGeom prst="rect">
                <a:avLst/>
              </a:prstGeom>
              <a:solidFill>
                <a:schemeClr val="tx2">
                  <a:lumMod val="75000"/>
                </a:schemeClr>
              </a:solidFill>
              <a:ln w="9525" cap="flat" cmpd="sng" algn="ctr">
                <a:noFill/>
                <a:prstDash val="solid"/>
              </a:ln>
              <a:effectLst/>
            </p:spPr>
            <p:txBody>
              <a:bodyPr lIns="0" tIns="0" rIns="0" b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自社プロセス・</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取り扱い物質</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などにおける</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危険性の理解</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29" name="正方形/長方形 128"/>
              <p:cNvSpPr/>
              <p:nvPr/>
            </p:nvSpPr>
            <p:spPr bwMode="gray">
              <a:xfrm>
                <a:off x="131163" y="8520291"/>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11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0" name="グループ化 129"/>
            <p:cNvGrpSpPr/>
            <p:nvPr/>
          </p:nvGrpSpPr>
          <p:grpSpPr>
            <a:xfrm>
              <a:off x="425164" y="5541267"/>
              <a:ext cx="1096696" cy="1008000"/>
              <a:chOff x="129139" y="8923422"/>
              <a:chExt cx="1096696" cy="1008000"/>
            </a:xfrm>
          </p:grpSpPr>
          <p:sp>
            <p:nvSpPr>
              <p:cNvPr id="131" name="正方形/長方形 281"/>
              <p:cNvSpPr/>
              <p:nvPr/>
            </p:nvSpPr>
            <p:spPr>
              <a:xfrm>
                <a:off x="129139" y="8923422"/>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安全基準の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精緻化</a:t>
                </a:r>
              </a:p>
            </p:txBody>
          </p:sp>
          <p:sp>
            <p:nvSpPr>
              <p:cNvPr id="132" name="正方形/長方形 131"/>
              <p:cNvSpPr/>
              <p:nvPr/>
            </p:nvSpPr>
            <p:spPr bwMode="gray">
              <a:xfrm>
                <a:off x="129139" y="9751422"/>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9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3" name="グループ化 132"/>
            <p:cNvGrpSpPr/>
            <p:nvPr/>
          </p:nvGrpSpPr>
          <p:grpSpPr>
            <a:xfrm>
              <a:off x="3972539" y="2318342"/>
              <a:ext cx="1139120" cy="1008000"/>
              <a:chOff x="3676514" y="5230029"/>
              <a:chExt cx="1139120" cy="1008000"/>
            </a:xfrm>
          </p:grpSpPr>
          <p:sp>
            <p:nvSpPr>
              <p:cNvPr id="134" name="正方形/長方形 281"/>
              <p:cNvSpPr/>
              <p:nvPr/>
            </p:nvSpPr>
            <p:spPr>
              <a:xfrm>
                <a:off x="3676514" y="5230029"/>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設備・プロセス</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設計の改善</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35" name="正方形/長方形 134"/>
              <p:cNvSpPr/>
              <p:nvPr/>
            </p:nvSpPr>
            <p:spPr bwMode="gray">
              <a:xfrm>
                <a:off x="3720962" y="6058029"/>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7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6" name="グループ化 135"/>
            <p:cNvGrpSpPr/>
            <p:nvPr/>
          </p:nvGrpSpPr>
          <p:grpSpPr>
            <a:xfrm>
              <a:off x="3972539" y="3406221"/>
              <a:ext cx="1139120" cy="1008000"/>
              <a:chOff x="3676514" y="6461160"/>
              <a:chExt cx="1139120" cy="1008000"/>
            </a:xfrm>
          </p:grpSpPr>
          <p:sp>
            <p:nvSpPr>
              <p:cNvPr id="137" name="正方形/長方形 281"/>
              <p:cNvSpPr/>
              <p:nvPr/>
            </p:nvSpPr>
            <p:spPr>
              <a:xfrm>
                <a:off x="3676514" y="6461160"/>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労働環境の改善</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38" name="正方形/長方形 137"/>
              <p:cNvSpPr/>
              <p:nvPr/>
            </p:nvSpPr>
            <p:spPr bwMode="gray">
              <a:xfrm>
                <a:off x="3720962" y="7289160"/>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6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39" name="グループ化 138"/>
            <p:cNvGrpSpPr/>
            <p:nvPr/>
          </p:nvGrpSpPr>
          <p:grpSpPr>
            <a:xfrm>
              <a:off x="3972539" y="4473562"/>
              <a:ext cx="1139120" cy="1008000"/>
              <a:chOff x="3676514" y="7692291"/>
              <a:chExt cx="1139120" cy="1008000"/>
            </a:xfrm>
          </p:grpSpPr>
          <p:sp>
            <p:nvSpPr>
              <p:cNvPr id="140" name="正方形/長方形 281"/>
              <p:cNvSpPr/>
              <p:nvPr/>
            </p:nvSpPr>
            <p:spPr>
              <a:xfrm>
                <a:off x="3676514" y="7692291"/>
                <a:ext cx="1096696" cy="1008000"/>
              </a:xfrm>
              <a:prstGeom prst="rect">
                <a:avLst/>
              </a:prstGeom>
              <a:solidFill>
                <a:schemeClr val="tx2">
                  <a:lumMod val="75000"/>
                </a:schemeClr>
              </a:solidFill>
              <a:ln w="9525" cap="flat" cmpd="sng" algn="ctr">
                <a:noFill/>
                <a:prstDash val="solid"/>
              </a:ln>
              <a:effectLst/>
            </p:spPr>
            <p:txBody>
              <a:bodyPr lIns="0" tIns="0" rIns="0" b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緊急時対応への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反映</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41" name="正方形/長方形 140"/>
              <p:cNvSpPr/>
              <p:nvPr/>
            </p:nvSpPr>
            <p:spPr bwMode="gray">
              <a:xfrm>
                <a:off x="3720962" y="8520291"/>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grpSp>
          <p:nvGrpSpPr>
            <p:cNvPr id="143" name="グループ化 142"/>
            <p:cNvGrpSpPr/>
            <p:nvPr/>
          </p:nvGrpSpPr>
          <p:grpSpPr>
            <a:xfrm>
              <a:off x="3972539" y="5541267"/>
              <a:ext cx="1139120" cy="1008000"/>
              <a:chOff x="3676514" y="8923422"/>
              <a:chExt cx="1139120" cy="1008000"/>
            </a:xfrm>
          </p:grpSpPr>
          <p:sp>
            <p:nvSpPr>
              <p:cNvPr id="144" name="正方形/長方形 281"/>
              <p:cNvSpPr/>
              <p:nvPr/>
            </p:nvSpPr>
            <p:spPr>
              <a:xfrm>
                <a:off x="3676514" y="8923422"/>
                <a:ext cx="1096696" cy="1008000"/>
              </a:xfrm>
              <a:prstGeom prst="rect">
                <a:avLst/>
              </a:prstGeom>
              <a:solidFill>
                <a:schemeClr val="tx2">
                  <a:lumMod val="75000"/>
                </a:schemeClr>
              </a:solidFill>
              <a:ln w="9525" cap="flat" cmpd="sng" algn="ctr">
                <a:noFill/>
                <a:prstDash val="solid"/>
              </a:ln>
              <a:effectLst/>
            </p:spPr>
            <p:txBody>
              <a:bodyPr lIns="0" rIns="0" rtlCol="0" anchor="ctr" anchorCtr="1"/>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良好な</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メンテナンスの</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rPr>
                  <a:t>実施</a:t>
                </a: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altLang="ja-JP" sz="1400" b="1" i="0" u="none" strike="noStrike" kern="0" cap="none" spc="0" normalizeH="0" baseline="0" noProof="0" dirty="0" smtClean="0">
                  <a:ln>
                    <a:noFill/>
                  </a:ln>
                  <a:solidFill>
                    <a:prstClr val="white"/>
                  </a:solidFill>
                  <a:effectLst/>
                  <a:uLnTx/>
                  <a:uFillTx/>
                  <a:latin typeface="ＭＳ Ｐゴシック"/>
                  <a:ea typeface="ＭＳ Ｐゴシック"/>
                  <a:cs typeface="Arial" panose="020B0604020202020204" pitchFamily="34" charset="0"/>
                </a:endParaRPr>
              </a:p>
            </p:txBody>
          </p:sp>
          <p:sp>
            <p:nvSpPr>
              <p:cNvPr id="145" name="正方形/長方形 144"/>
              <p:cNvSpPr/>
              <p:nvPr/>
            </p:nvSpPr>
            <p:spPr bwMode="gray">
              <a:xfrm>
                <a:off x="3720962" y="9751422"/>
                <a:ext cx="1094672" cy="180000"/>
              </a:xfrm>
              <a:prstGeom prst="rect">
                <a:avLst/>
              </a:prstGeom>
              <a:noFill/>
              <a:ln w="28575" algn="ctr">
                <a:noFill/>
                <a:miter lim="800000"/>
                <a:headEnd/>
                <a:tailEnd/>
              </a:ln>
            </p:spPr>
            <p:txBody>
              <a:bodyPr wrap="square" lIns="54192" tIns="54192" rIns="54192" bIns="54192"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ja-JP" sz="1400" b="0" i="0" u="none" strike="noStrike" kern="0" cap="none" spc="0" normalizeH="0" baseline="0" noProof="0" dirty="0" smtClean="0">
                    <a:ln>
                      <a:noFill/>
                    </a:ln>
                    <a:solidFill>
                      <a:prstClr val="white"/>
                    </a:solidFill>
                    <a:effectLst/>
                    <a:uLnTx/>
                    <a:uFillTx/>
                    <a:latin typeface="Arial" charset="0"/>
                    <a:cs typeface="Arial" charset="0"/>
                  </a:rPr>
                  <a:t>1 / 22</a:t>
                </a:r>
                <a:r>
                  <a:rPr kumimoji="0" lang="ja-JP" altLang="en-US" sz="1400" b="0" i="0" u="none" strike="noStrike" kern="0" cap="none" spc="0" normalizeH="0" baseline="0" noProof="0" dirty="0" smtClean="0">
                    <a:ln>
                      <a:noFill/>
                    </a:ln>
                    <a:solidFill>
                      <a:prstClr val="white"/>
                    </a:solidFill>
                    <a:effectLst/>
                    <a:uLnTx/>
                    <a:uFillTx/>
                    <a:latin typeface="Arial" charset="0"/>
                    <a:cs typeface="Arial" charset="0"/>
                  </a:rPr>
                  <a:t>社</a:t>
                </a:r>
                <a:endParaRPr kumimoji="0" lang="en-US" altLang="ja-JP" sz="1400" b="0" i="0" u="none" strike="noStrike" kern="0" cap="none" spc="0" normalizeH="0" baseline="0" noProof="0" dirty="0" smtClean="0">
                  <a:ln>
                    <a:noFill/>
                  </a:ln>
                  <a:solidFill>
                    <a:prstClr val="white"/>
                  </a:solidFill>
                  <a:effectLst/>
                  <a:uLnTx/>
                  <a:uFillTx/>
                  <a:latin typeface="Arial" charset="0"/>
                  <a:cs typeface="Arial" charset="0"/>
                </a:endParaRPr>
              </a:p>
            </p:txBody>
          </p:sp>
        </p:grpSp>
        <p:sp>
          <p:nvSpPr>
            <p:cNvPr id="146" name="正方形/長方形 145"/>
            <p:cNvSpPr/>
            <p:nvPr/>
          </p:nvSpPr>
          <p:spPr bwMode="gray">
            <a:xfrm>
              <a:off x="1620867" y="231834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作業のリスクアセスメント実施が技術伝承の良い機会となっており</a:t>
              </a:r>
              <a:r>
                <a:rPr lang="ja-JP" altLang="en-US" sz="1400" dirty="0" smtClean="0">
                  <a:solidFill>
                    <a:prstClr val="black"/>
                  </a:solidFill>
                  <a:latin typeface="ＭＳ Ｐゴシック"/>
                  <a:cs typeface="Arial" charset="0"/>
                </a:rPr>
                <a:t>、</a:t>
              </a:r>
              <a:r>
                <a:rPr lang="en-US" altLang="ja-JP" sz="1400" dirty="0" smtClean="0">
                  <a:solidFill>
                    <a:prstClr val="black"/>
                  </a:solidFill>
                  <a:latin typeface="ＭＳ Ｐゴシック"/>
                  <a:cs typeface="Arial" charset="0"/>
                </a:rPr>
                <a:t/>
              </a:r>
              <a:br>
                <a:rPr lang="en-US" altLang="ja-JP" sz="1400" dirty="0" smtClean="0">
                  <a:solidFill>
                    <a:prstClr val="black"/>
                  </a:solidFill>
                  <a:latin typeface="ＭＳ Ｐゴシック"/>
                  <a:cs typeface="Arial" charset="0"/>
                </a:rPr>
              </a:br>
              <a:r>
                <a:rPr lang="ja-JP" altLang="en-US" sz="1400" b="1" u="sng" dirty="0" smtClean="0">
                  <a:solidFill>
                    <a:prstClr val="black"/>
                  </a:solidFill>
                  <a:latin typeface="ＭＳ Ｐゴシック"/>
                  <a:cs typeface="Arial" charset="0"/>
                </a:rPr>
                <a:t>ベテラン</a:t>
              </a:r>
              <a:r>
                <a:rPr lang="ja-JP" altLang="en-US" sz="1400" b="1" u="sng" dirty="0">
                  <a:solidFill>
                    <a:prstClr val="black"/>
                  </a:solidFill>
                  <a:latin typeface="ＭＳ Ｐゴシック"/>
                  <a:cs typeface="Arial" charset="0"/>
                </a:rPr>
                <a:t>の豊富なノウハウが広く若手に伝播している</a:t>
              </a:r>
              <a:r>
                <a:rPr lang="ja-JP" altLang="en-US" sz="1400" dirty="0">
                  <a:solidFill>
                    <a:prstClr val="black"/>
                  </a:solidFill>
                  <a:latin typeface="ＭＳ Ｐゴシック"/>
                  <a:cs typeface="Arial" charset="0"/>
                </a:rPr>
                <a:t>（三菱ガス化学</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en-US" altLang="ja-JP" sz="1400" dirty="0">
                <a:solidFill>
                  <a:prstClr val="black"/>
                </a:solidFill>
                <a:latin typeface="ＭＳ Ｐゴシック"/>
                <a:cs typeface="Arial" charset="0"/>
              </a:endParaRPr>
            </a:p>
          </p:txBody>
        </p:sp>
        <p:sp>
          <p:nvSpPr>
            <p:cNvPr id="147" name="正方形/長方形 146"/>
            <p:cNvSpPr/>
            <p:nvPr/>
          </p:nvSpPr>
          <p:spPr bwMode="gray">
            <a:xfrm>
              <a:off x="1620867" y="3406221"/>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危険源の洗い出しの際の抜け漏れがリスクアセスメントを重ねるごとに減ってきており、</a:t>
              </a:r>
              <a:r>
                <a:rPr lang="ja-JP" altLang="en-US" sz="1400" b="1" u="sng" dirty="0">
                  <a:solidFill>
                    <a:prstClr val="black"/>
                  </a:solidFill>
                  <a:latin typeface="ＭＳ Ｐゴシック"/>
                  <a:cs typeface="Arial" charset="0"/>
                </a:rPr>
                <a:t>事故の可能性も減少していると感じている</a:t>
              </a:r>
              <a:r>
                <a:rPr lang="en-US" altLang="ja-JP" sz="1400" dirty="0">
                  <a:solidFill>
                    <a:prstClr val="black"/>
                  </a:solidFill>
                  <a:latin typeface="ＭＳ Ｐゴシック"/>
                  <a:cs typeface="Arial" charset="0"/>
                </a:rPr>
                <a:t/>
              </a:r>
              <a:br>
                <a:rPr lang="en-US" altLang="ja-JP" sz="1400" dirty="0">
                  <a:solidFill>
                    <a:prstClr val="black"/>
                  </a:solidFill>
                  <a:latin typeface="ＭＳ Ｐゴシック"/>
                  <a:cs typeface="Arial" charset="0"/>
                </a:rPr>
              </a:br>
              <a:r>
                <a:rPr lang="ja-JP" altLang="en-US" sz="1400" dirty="0">
                  <a:solidFill>
                    <a:prstClr val="black"/>
                  </a:solidFill>
                  <a:latin typeface="ＭＳ Ｐゴシック"/>
                  <a:cs typeface="Arial" charset="0"/>
                </a:rPr>
                <a:t>（東西オイルターミナル）</a:t>
              </a:r>
              <a:endParaRPr lang="en-US" altLang="ja-JP" sz="1400" dirty="0">
                <a:solidFill>
                  <a:prstClr val="black"/>
                </a:solidFill>
                <a:latin typeface="ＭＳ Ｐゴシック"/>
                <a:cs typeface="Arial" charset="0"/>
              </a:endParaRPr>
            </a:p>
          </p:txBody>
        </p:sp>
        <p:sp>
          <p:nvSpPr>
            <p:cNvPr id="148" name="正方形/長方形 147"/>
            <p:cNvSpPr/>
            <p:nvPr/>
          </p:nvSpPr>
          <p:spPr bwMode="gray">
            <a:xfrm>
              <a:off x="1620867" y="447356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現場作業員がリスクアセスメントを学ぶことによって、石炭の発熱リスク等の</a:t>
              </a:r>
              <a:r>
                <a:rPr lang="ja-JP" altLang="en-US" sz="1400" b="1" u="sng" dirty="0">
                  <a:solidFill>
                    <a:prstClr val="black"/>
                  </a:solidFill>
                  <a:latin typeface="ＭＳ Ｐゴシック"/>
                  <a:cs typeface="Arial" charset="0"/>
                </a:rPr>
                <a:t>危険物質の</a:t>
              </a:r>
              <a:r>
                <a:rPr lang="ja-JP" altLang="en-US" sz="1400" b="1" u="sng" dirty="0" smtClean="0">
                  <a:solidFill>
                    <a:prstClr val="black"/>
                  </a:solidFill>
                  <a:latin typeface="ＭＳ Ｐゴシック"/>
                  <a:cs typeface="Arial" charset="0"/>
                </a:rPr>
                <a:t>取り扱いを</a:t>
              </a:r>
              <a:r>
                <a:rPr lang="ja-JP" altLang="en-US" sz="1400" b="1" u="sng" dirty="0">
                  <a:solidFill>
                    <a:prstClr val="black"/>
                  </a:solidFill>
                  <a:latin typeface="ＭＳ Ｐゴシック"/>
                  <a:cs typeface="Arial" charset="0"/>
                </a:rPr>
                <a:t>伴う業務への理解が深まって</a:t>
              </a:r>
              <a:r>
                <a:rPr lang="ja-JP" altLang="en-US" sz="1400" b="1" u="sng" dirty="0" smtClean="0">
                  <a:solidFill>
                    <a:prstClr val="black"/>
                  </a:solidFill>
                  <a:latin typeface="ＭＳ Ｐゴシック"/>
                  <a:cs typeface="Arial" charset="0"/>
                </a:rPr>
                <a:t>いる</a:t>
              </a:r>
              <a:r>
                <a:rPr lang="ja-JP" altLang="en-US" sz="1400" dirty="0" smtClean="0">
                  <a:solidFill>
                    <a:prstClr val="black"/>
                  </a:solidFill>
                  <a:latin typeface="ＭＳ Ｐゴシック"/>
                  <a:cs typeface="Arial" charset="0"/>
                </a:rPr>
                <a:t>（</a:t>
              </a:r>
              <a:r>
                <a:rPr lang="ja-JP" altLang="en-US" sz="1400" dirty="0">
                  <a:solidFill>
                    <a:prstClr val="black"/>
                  </a:solidFill>
                  <a:latin typeface="ＭＳ Ｐゴシック"/>
                  <a:cs typeface="Arial" charset="0"/>
                </a:rPr>
                <a:t>中部電力</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ja-JP" altLang="en-US" sz="1400" dirty="0">
                <a:solidFill>
                  <a:prstClr val="black"/>
                </a:solidFill>
                <a:latin typeface="ＭＳ Ｐゴシック"/>
                <a:cs typeface="Arial" charset="0"/>
              </a:endParaRPr>
            </a:p>
          </p:txBody>
        </p:sp>
        <p:sp>
          <p:nvSpPr>
            <p:cNvPr id="149" name="正方形/長方形 148"/>
            <p:cNvSpPr/>
            <p:nvPr/>
          </p:nvSpPr>
          <p:spPr bwMode="gray">
            <a:xfrm>
              <a:off x="1620867" y="5541267"/>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リスクアセスメントを行った結果、作業手順書に新たな安全基準が追加され、段々と</a:t>
              </a:r>
              <a:r>
                <a:rPr lang="ja-JP" altLang="en-US" sz="1400" b="1" u="sng" dirty="0">
                  <a:solidFill>
                    <a:prstClr val="black"/>
                  </a:solidFill>
                  <a:latin typeface="ＭＳ Ｐゴシック"/>
                  <a:cs typeface="Arial" charset="0"/>
                </a:rPr>
                <a:t>手順書そのものの質が向上していっている</a:t>
              </a:r>
              <a:r>
                <a:rPr lang="ja-JP" altLang="en-US" sz="1400" dirty="0">
                  <a:solidFill>
                    <a:prstClr val="black"/>
                  </a:solidFill>
                  <a:latin typeface="ＭＳ Ｐゴシック"/>
                  <a:cs typeface="Arial" charset="0"/>
                </a:rPr>
                <a:t>（ライオン</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ja-JP" altLang="en-US" sz="1400" dirty="0">
                <a:solidFill>
                  <a:prstClr val="black"/>
                </a:solidFill>
                <a:latin typeface="ＭＳ Ｐゴシック"/>
                <a:cs typeface="Arial" charset="0"/>
              </a:endParaRPr>
            </a:p>
          </p:txBody>
        </p:sp>
        <p:sp>
          <p:nvSpPr>
            <p:cNvPr id="150" name="正方形/長方形 149"/>
            <p:cNvSpPr/>
            <p:nvPr/>
          </p:nvSpPr>
          <p:spPr bwMode="gray">
            <a:xfrm>
              <a:off x="5167152" y="231834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リスクアセスメントの結果を踏まえた設備対策がしっかりできており、</a:t>
              </a:r>
              <a:r>
                <a:rPr lang="ja-JP" altLang="en-US" sz="1400" b="1" u="sng" dirty="0">
                  <a:solidFill>
                    <a:prstClr val="black"/>
                  </a:solidFill>
                  <a:latin typeface="ＭＳ Ｐゴシック"/>
                  <a:cs typeface="Arial" charset="0"/>
                </a:rPr>
                <a:t>作業員が多少の作業ミスをしても重大事故は予防可能な環境が整っている</a:t>
              </a:r>
              <a:r>
                <a:rPr lang="ja-JP" altLang="en-US" sz="1400" dirty="0">
                  <a:solidFill>
                    <a:prstClr val="black"/>
                  </a:solidFill>
                  <a:latin typeface="ＭＳ Ｐゴシック"/>
                  <a:cs typeface="Arial" charset="0"/>
                </a:rPr>
                <a:t>（住友化学）</a:t>
              </a:r>
            </a:p>
          </p:txBody>
        </p:sp>
        <p:sp>
          <p:nvSpPr>
            <p:cNvPr id="151" name="正方形/長方形 150"/>
            <p:cNvSpPr/>
            <p:nvPr/>
          </p:nvSpPr>
          <p:spPr bwMode="gray">
            <a:xfrm>
              <a:off x="5167152" y="3406221"/>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肌感覚で危ないと感じた危険源がリスクアセスメントによって抽出されることで可視化され、</a:t>
              </a:r>
              <a:r>
                <a:rPr lang="ja-JP" altLang="en-US" sz="1400" b="1" u="sng" dirty="0">
                  <a:solidFill>
                    <a:prstClr val="black"/>
                  </a:solidFill>
                  <a:latin typeface="ＭＳ Ｐゴシック"/>
                  <a:cs typeface="Arial" charset="0"/>
                </a:rPr>
                <a:t>危険源への対策実施が行いやすくなっている</a:t>
              </a:r>
              <a:r>
                <a:rPr lang="en-US" altLang="ja-JP" sz="1400" dirty="0">
                  <a:solidFill>
                    <a:prstClr val="black"/>
                  </a:solidFill>
                  <a:latin typeface="ＭＳ Ｐゴシック"/>
                  <a:cs typeface="Arial" charset="0"/>
                </a:rPr>
                <a:t/>
              </a:r>
              <a:br>
                <a:rPr lang="en-US" altLang="ja-JP" sz="1400" dirty="0">
                  <a:solidFill>
                    <a:prstClr val="black"/>
                  </a:solidFill>
                  <a:latin typeface="ＭＳ Ｐゴシック"/>
                  <a:cs typeface="Arial" charset="0"/>
                </a:rPr>
              </a:br>
              <a:r>
                <a:rPr lang="ja-JP" altLang="en-US" sz="1400" dirty="0">
                  <a:solidFill>
                    <a:prstClr val="black"/>
                  </a:solidFill>
                  <a:latin typeface="ＭＳ Ｐゴシック"/>
                  <a:cs typeface="Arial" charset="0"/>
                </a:rPr>
                <a:t>（大分ケミカル）</a:t>
              </a:r>
            </a:p>
          </p:txBody>
        </p:sp>
        <p:sp>
          <p:nvSpPr>
            <p:cNvPr id="152" name="正方形/長方形 151"/>
            <p:cNvSpPr/>
            <p:nvPr/>
          </p:nvSpPr>
          <p:spPr bwMode="gray">
            <a:xfrm>
              <a:off x="5167152" y="4473562"/>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非定常</a:t>
              </a:r>
              <a:r>
                <a:rPr lang="en-US" altLang="ja-JP" sz="1400" dirty="0">
                  <a:solidFill>
                    <a:prstClr val="black"/>
                  </a:solidFill>
                  <a:latin typeface="ＭＳ Ｐゴシック"/>
                  <a:cs typeface="Arial" charset="0"/>
                </a:rPr>
                <a:t>HAZOP</a:t>
              </a:r>
              <a:r>
                <a:rPr lang="ja-JP" altLang="en-US" sz="1400" dirty="0">
                  <a:solidFill>
                    <a:prstClr val="black"/>
                  </a:solidFill>
                  <a:latin typeface="ＭＳ Ｐゴシック"/>
                  <a:cs typeface="Arial" charset="0"/>
                </a:rPr>
                <a:t>を実施することによって、</a:t>
              </a:r>
              <a:r>
                <a:rPr lang="ja-JP" altLang="en-US" sz="1400" b="1" u="sng" dirty="0">
                  <a:solidFill>
                    <a:prstClr val="black"/>
                  </a:solidFill>
                  <a:latin typeface="ＭＳ Ｐゴシック"/>
                  <a:cs typeface="Arial" charset="0"/>
                </a:rPr>
                <a:t>仮に緊急事態が発生しても適切に対処できるような社内体制に発展できた</a:t>
              </a:r>
              <a:r>
                <a:rPr lang="ja-JP" altLang="en-US" sz="1400" dirty="0">
                  <a:solidFill>
                    <a:prstClr val="black"/>
                  </a:solidFill>
                  <a:latin typeface="ＭＳ Ｐゴシック"/>
                  <a:cs typeface="Arial" charset="0"/>
                </a:rPr>
                <a:t>（大阪国際石油</a:t>
              </a:r>
              <a:r>
                <a:rPr lang="ja-JP" altLang="en-US" sz="1400" dirty="0" smtClean="0">
                  <a:solidFill>
                    <a:prstClr val="black"/>
                  </a:solidFill>
                  <a:latin typeface="ＭＳ Ｐゴシック"/>
                  <a:cs typeface="Arial" charset="0"/>
                </a:rPr>
                <a:t>）</a:t>
              </a:r>
              <a:endParaRPr lang="en-US" altLang="ja-JP" sz="1400" dirty="0" smtClean="0">
                <a:solidFill>
                  <a:prstClr val="black"/>
                </a:solidFill>
                <a:latin typeface="ＭＳ Ｐゴシック"/>
                <a:cs typeface="Arial" charset="0"/>
              </a:endParaRPr>
            </a:p>
            <a:p>
              <a:pPr marL="133821" indent="-133821" fontAlgn="base">
                <a:spcBef>
                  <a:spcPct val="0"/>
                </a:spcBef>
                <a:spcAft>
                  <a:spcPct val="0"/>
                </a:spcAft>
                <a:buFont typeface="Wingdings" panose="05000000000000000000" pitchFamily="2" charset="2"/>
                <a:buChar char="n"/>
              </a:pPr>
              <a:endParaRPr lang="ja-JP" altLang="en-US" sz="1400" dirty="0">
                <a:solidFill>
                  <a:prstClr val="black"/>
                </a:solidFill>
                <a:latin typeface="ＭＳ Ｐゴシック"/>
                <a:cs typeface="Arial" charset="0"/>
              </a:endParaRPr>
            </a:p>
          </p:txBody>
        </p:sp>
        <p:sp>
          <p:nvSpPr>
            <p:cNvPr id="153" name="正方形/長方形 152"/>
            <p:cNvSpPr/>
            <p:nvPr/>
          </p:nvSpPr>
          <p:spPr bwMode="gray">
            <a:xfrm>
              <a:off x="5167152" y="5541267"/>
              <a:ext cx="2206696" cy="1083833"/>
            </a:xfrm>
            <a:prstGeom prst="rect">
              <a:avLst/>
            </a:prstGeom>
            <a:noFill/>
            <a:ln w="28575" algn="ctr">
              <a:noFill/>
              <a:miter lim="800000"/>
              <a:headEnd/>
              <a:tailEnd/>
            </a:ln>
          </p:spPr>
          <p:txBody>
            <a:bodyPr wrap="square" lIns="54192" tIns="54192" rIns="0" bIns="54192" rtlCol="0" anchor="ctr"/>
            <a:lstStyle/>
            <a:p>
              <a:pPr marL="182563" indent="-182563" fontAlgn="base">
                <a:spcBef>
                  <a:spcPct val="0"/>
                </a:spcBef>
                <a:spcAft>
                  <a:spcPct val="0"/>
                </a:spcAft>
                <a:buFont typeface="Wingdings" panose="05000000000000000000" pitchFamily="2" charset="2"/>
                <a:buChar char="n"/>
              </a:pPr>
              <a:r>
                <a:rPr lang="ja-JP" altLang="en-US" sz="1400" dirty="0">
                  <a:solidFill>
                    <a:prstClr val="black"/>
                  </a:solidFill>
                  <a:latin typeface="ＭＳ Ｐゴシック"/>
                  <a:cs typeface="Arial" charset="0"/>
                </a:rPr>
                <a:t>リスクアセスメントを通じて、日々の業務の注意点が可視化され、</a:t>
              </a:r>
              <a:r>
                <a:rPr lang="ja-JP" altLang="en-US" sz="1400" b="1" u="sng" dirty="0">
                  <a:solidFill>
                    <a:prstClr val="black"/>
                  </a:solidFill>
                  <a:latin typeface="ＭＳ Ｐゴシック"/>
                  <a:cs typeface="Arial" charset="0"/>
                </a:rPr>
                <a:t>危険な設備に関しては重点的にメンテナンスを実施することが可能に</a:t>
              </a:r>
              <a:r>
                <a:rPr lang="ja-JP" altLang="en-US" sz="1400" b="1" u="sng" dirty="0" smtClean="0">
                  <a:solidFill>
                    <a:prstClr val="black"/>
                  </a:solidFill>
                  <a:latin typeface="ＭＳ Ｐゴシック"/>
                  <a:cs typeface="Arial" charset="0"/>
                </a:rPr>
                <a:t>なった</a:t>
              </a:r>
              <a:r>
                <a:rPr lang="en-US" altLang="ja-JP" sz="1400" b="1" u="sng" dirty="0" smtClean="0">
                  <a:solidFill>
                    <a:prstClr val="black"/>
                  </a:solidFill>
                  <a:latin typeface="ＭＳ Ｐゴシック"/>
                  <a:cs typeface="Arial" charset="0"/>
                </a:rPr>
                <a:t/>
              </a:r>
              <a:br>
                <a:rPr lang="en-US" altLang="ja-JP" sz="1400" b="1" u="sng" dirty="0" smtClean="0">
                  <a:solidFill>
                    <a:prstClr val="black"/>
                  </a:solidFill>
                  <a:latin typeface="ＭＳ Ｐゴシック"/>
                  <a:cs typeface="Arial" charset="0"/>
                </a:rPr>
              </a:br>
              <a:r>
                <a:rPr lang="ja-JP" altLang="en-US" sz="1400" dirty="0" smtClean="0">
                  <a:solidFill>
                    <a:prstClr val="black"/>
                  </a:solidFill>
                  <a:latin typeface="ＭＳ Ｐゴシック"/>
                  <a:cs typeface="Arial" charset="0"/>
                </a:rPr>
                <a:t>（</a:t>
              </a:r>
              <a:r>
                <a:rPr lang="ja-JP" altLang="en-US" sz="1400" dirty="0">
                  <a:solidFill>
                    <a:prstClr val="black"/>
                  </a:solidFill>
                  <a:latin typeface="ＭＳ Ｐゴシック"/>
                  <a:cs typeface="Arial" charset="0"/>
                </a:rPr>
                <a:t>日本ルーブリゾール）</a:t>
              </a:r>
            </a:p>
          </p:txBody>
        </p:sp>
        <p:cxnSp>
          <p:nvCxnSpPr>
            <p:cNvPr id="154" name="直線コネクタ 153"/>
            <p:cNvCxnSpPr/>
            <p:nvPr/>
          </p:nvCxnSpPr>
          <p:spPr>
            <a:xfrm>
              <a:off x="372385" y="4442625"/>
              <a:ext cx="7020000" cy="0"/>
            </a:xfrm>
            <a:prstGeom prst="line">
              <a:avLst/>
            </a:prstGeom>
            <a:noFill/>
            <a:ln w="9525" cap="flat" cmpd="sng" algn="ctr">
              <a:solidFill>
                <a:sysClr val="window" lastClr="FFFFFF">
                  <a:lumMod val="65000"/>
                </a:sysClr>
              </a:solidFill>
              <a:prstDash val="dash"/>
            </a:ln>
            <a:effectLst/>
          </p:spPr>
        </p:cxnSp>
      </p:grpSp>
      <p:sp>
        <p:nvSpPr>
          <p:cNvPr id="55" name="スライド番号プレースホルダー 2"/>
          <p:cNvSpPr>
            <a:spLocks noGrp="1"/>
          </p:cNvSpPr>
          <p:nvPr>
            <p:ph type="sldNum" sz="quarter" idx="12"/>
          </p:nvPr>
        </p:nvSpPr>
        <p:spPr>
          <a:xfrm>
            <a:off x="7605295" y="6453336"/>
            <a:ext cx="2311400" cy="365125"/>
          </a:xfrm>
        </p:spPr>
        <p:txBody>
          <a:bodyPr/>
          <a:lstStyle/>
          <a:p>
            <a:r>
              <a:rPr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endParaRPr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9967992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_wPOh4fZS1SFNcgfa6OeO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l5GKagyiQ2aAFzcFShNQE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wsDaMd_tQ6.4imj_Z4fZB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PK2vFGh1RmGQ9GuQJWdZj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AaU0bZAPSc2bccUkiKj4.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EjaxxCXAS0OHhMkds8P3F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1xEUfSc0Q7.RisICmVfwE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r8XrnGTKTMSflNtYBr87x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iny9qlJpTjOlF98lDE_uiA"/>
</p:tagLst>
</file>

<file path=ppt/theme/theme1.xml><?xml version="1.0" encoding="utf-8"?>
<a:theme xmlns:a="http://schemas.openxmlformats.org/drawingml/2006/main" name="7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ln>
          <a:noFill/>
        </a:ln>
      </a:spPr>
      <a:bodyPr rtlCol="0" anchor="ctr"/>
      <a:lstStyle>
        <a:defPPr algn="ctr">
          <a:defRPr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4606</TotalTime>
  <Words>1238</Words>
  <Application>Microsoft Office PowerPoint</Application>
  <PresentationFormat>A4 210 x 297 mm</PresentationFormat>
  <Paragraphs>189</Paragraphs>
  <Slides>5</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2</vt:i4>
      </vt:variant>
      <vt:variant>
        <vt:lpstr>スライド タイトル</vt:lpstr>
      </vt:variant>
      <vt:variant>
        <vt:i4>5</vt:i4>
      </vt:variant>
    </vt:vector>
  </HeadingPairs>
  <TitlesOfParts>
    <vt:vector size="8" baseType="lpstr">
      <vt:lpstr>7_blank</vt:lpstr>
      <vt:lpstr>think-cell Slide</vt:lpstr>
      <vt:lpstr>Chart</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METI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産業保安のスマート化の 進捗状況について</dc:title>
  <dc:creator>METI２</dc:creator>
  <cp:lastModifiedBy>yoshizawa</cp:lastModifiedBy>
  <cp:revision>195</cp:revision>
  <cp:lastPrinted>2018-03-14T22:48:30Z</cp:lastPrinted>
  <dcterms:created xsi:type="dcterms:W3CDTF">2017-03-10T03:56:09Z</dcterms:created>
  <dcterms:modified xsi:type="dcterms:W3CDTF">2018-03-14T22:49:30Z</dcterms:modified>
</cp:coreProperties>
</file>