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04394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2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7820" autoAdjust="0"/>
  </p:normalViewPr>
  <p:slideViewPr>
    <p:cSldViewPr>
      <p:cViewPr varScale="1">
        <p:scale>
          <a:sx n="96" d="100"/>
          <a:sy n="96" d="100"/>
        </p:scale>
        <p:origin x="72" y="96"/>
      </p:cViewPr>
      <p:guideLst>
        <p:guide orient="horz" pos="2160"/>
        <p:guide pos="32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8DFC8-C32A-48F0-BB28-C39ABBD31EC7}" type="datetimeFigureOut">
              <a:rPr kumimoji="1" lang="ja-JP" altLang="en-US" smtClean="0"/>
              <a:t>2018/12/28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1243013"/>
            <a:ext cx="5105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E168B-FA2E-4C0C-A6B2-0DDB3FE20F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4551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96863" y="811213"/>
            <a:ext cx="6162675" cy="40497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85745-BB9A-44C2-92C5-891CFD0D6A06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130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82955" y="2130428"/>
            <a:ext cx="887349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65910" y="3886200"/>
            <a:ext cx="730758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2018/12/28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2018/12/28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568565" y="274641"/>
            <a:ext cx="2348865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21970" y="274641"/>
            <a:ext cx="6872605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2018/12/28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2018/12/28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24641" y="4406903"/>
            <a:ext cx="887349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24641" y="2906713"/>
            <a:ext cx="887349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1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2018/12/28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21970" y="1600203"/>
            <a:ext cx="461073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306695" y="1600203"/>
            <a:ext cx="461073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2018/12/28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21970" y="1535113"/>
            <a:ext cx="461254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7" indent="0">
              <a:buNone/>
              <a:defRPr sz="2000" b="1"/>
            </a:lvl2pPr>
            <a:lvl3pPr marL="914413" indent="0">
              <a:buNone/>
              <a:defRPr sz="1800" b="1"/>
            </a:lvl3pPr>
            <a:lvl4pPr marL="1371621" indent="0">
              <a:buNone/>
              <a:defRPr sz="1600" b="1"/>
            </a:lvl4pPr>
            <a:lvl5pPr marL="1828828" indent="0">
              <a:buNone/>
              <a:defRPr sz="1600" b="1"/>
            </a:lvl5pPr>
            <a:lvl6pPr marL="2286034" indent="0">
              <a:buNone/>
              <a:defRPr sz="1600" b="1"/>
            </a:lvl6pPr>
            <a:lvl7pPr marL="2743241" indent="0">
              <a:buNone/>
              <a:defRPr sz="1600" b="1"/>
            </a:lvl7pPr>
            <a:lvl8pPr marL="3200448" indent="0">
              <a:buNone/>
              <a:defRPr sz="1600" b="1"/>
            </a:lvl8pPr>
            <a:lvl9pPr marL="3657655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21970" y="2174875"/>
            <a:ext cx="461254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303072" y="1535113"/>
            <a:ext cx="461436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7" indent="0">
              <a:buNone/>
              <a:defRPr sz="2000" b="1"/>
            </a:lvl2pPr>
            <a:lvl3pPr marL="914413" indent="0">
              <a:buNone/>
              <a:defRPr sz="1800" b="1"/>
            </a:lvl3pPr>
            <a:lvl4pPr marL="1371621" indent="0">
              <a:buNone/>
              <a:defRPr sz="1600" b="1"/>
            </a:lvl4pPr>
            <a:lvl5pPr marL="1828828" indent="0">
              <a:buNone/>
              <a:defRPr sz="1600" b="1"/>
            </a:lvl5pPr>
            <a:lvl6pPr marL="2286034" indent="0">
              <a:buNone/>
              <a:defRPr sz="1600" b="1"/>
            </a:lvl6pPr>
            <a:lvl7pPr marL="2743241" indent="0">
              <a:buNone/>
              <a:defRPr sz="1600" b="1"/>
            </a:lvl7pPr>
            <a:lvl8pPr marL="3200448" indent="0">
              <a:buNone/>
              <a:defRPr sz="1600" b="1"/>
            </a:lvl8pPr>
            <a:lvl9pPr marL="3657655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303072" y="2174875"/>
            <a:ext cx="46143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2018/12/28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2018/12/28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2018/12/28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1972" y="273050"/>
            <a:ext cx="343449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081515" y="273053"/>
            <a:ext cx="583591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21972" y="1435103"/>
            <a:ext cx="343449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7" indent="0">
              <a:buNone/>
              <a:defRPr sz="1200"/>
            </a:lvl2pPr>
            <a:lvl3pPr marL="914413" indent="0">
              <a:buNone/>
              <a:defRPr sz="1000"/>
            </a:lvl3pPr>
            <a:lvl4pPr marL="1371621" indent="0">
              <a:buNone/>
              <a:defRPr sz="900"/>
            </a:lvl4pPr>
            <a:lvl5pPr marL="1828828" indent="0">
              <a:buNone/>
              <a:defRPr sz="900"/>
            </a:lvl5pPr>
            <a:lvl6pPr marL="2286034" indent="0">
              <a:buNone/>
              <a:defRPr sz="900"/>
            </a:lvl6pPr>
            <a:lvl7pPr marL="2743241" indent="0">
              <a:buNone/>
              <a:defRPr sz="900"/>
            </a:lvl7pPr>
            <a:lvl8pPr marL="3200448" indent="0">
              <a:buNone/>
              <a:defRPr sz="900"/>
            </a:lvl8pPr>
            <a:lvl9pPr marL="365765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2018/12/28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46195" y="4800600"/>
            <a:ext cx="626364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046195" y="612775"/>
            <a:ext cx="626364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7" indent="0">
              <a:buNone/>
              <a:defRPr sz="2800"/>
            </a:lvl2pPr>
            <a:lvl3pPr marL="914413" indent="0">
              <a:buNone/>
              <a:defRPr sz="2400"/>
            </a:lvl3pPr>
            <a:lvl4pPr marL="1371621" indent="0">
              <a:buNone/>
              <a:defRPr sz="2000"/>
            </a:lvl4pPr>
            <a:lvl5pPr marL="1828828" indent="0">
              <a:buNone/>
              <a:defRPr sz="2000"/>
            </a:lvl5pPr>
            <a:lvl6pPr marL="2286034" indent="0">
              <a:buNone/>
              <a:defRPr sz="2000"/>
            </a:lvl6pPr>
            <a:lvl7pPr marL="2743241" indent="0">
              <a:buNone/>
              <a:defRPr sz="2000"/>
            </a:lvl7pPr>
            <a:lvl8pPr marL="3200448" indent="0">
              <a:buNone/>
              <a:defRPr sz="2000"/>
            </a:lvl8pPr>
            <a:lvl9pPr marL="3657655" indent="0">
              <a:buNone/>
              <a:defRPr sz="2000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046195" y="5367338"/>
            <a:ext cx="626364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7" indent="0">
              <a:buNone/>
              <a:defRPr sz="1200"/>
            </a:lvl2pPr>
            <a:lvl3pPr marL="914413" indent="0">
              <a:buNone/>
              <a:defRPr sz="1000"/>
            </a:lvl3pPr>
            <a:lvl4pPr marL="1371621" indent="0">
              <a:buNone/>
              <a:defRPr sz="900"/>
            </a:lvl4pPr>
            <a:lvl5pPr marL="1828828" indent="0">
              <a:buNone/>
              <a:defRPr sz="900"/>
            </a:lvl5pPr>
            <a:lvl6pPr marL="2286034" indent="0">
              <a:buNone/>
              <a:defRPr sz="900"/>
            </a:lvl6pPr>
            <a:lvl7pPr marL="2743241" indent="0">
              <a:buNone/>
              <a:defRPr sz="900"/>
            </a:lvl7pPr>
            <a:lvl8pPr marL="3200448" indent="0">
              <a:buNone/>
              <a:defRPr sz="900"/>
            </a:lvl8pPr>
            <a:lvl9pPr marL="365765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2018/12/28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21970" y="274638"/>
            <a:ext cx="93954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21970" y="1600203"/>
            <a:ext cx="93954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21970" y="6356353"/>
            <a:ext cx="24358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2018/12/28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566795" y="6356353"/>
            <a:ext cx="33058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481570" y="6356353"/>
            <a:ext cx="24358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13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5" indent="-342905" algn="l" defTabSz="914413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61" indent="-285754" algn="l" defTabSz="914413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7" indent="-228604" algn="l" defTabSz="914413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4" indent="-228604" algn="l" defTabSz="914413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31" indent="-228604" algn="l" defTabSz="914413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8" indent="-228604" algn="l" defTabSz="9144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45" indent="-228604" algn="l" defTabSz="9144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51" indent="-228604" algn="l" defTabSz="9144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59" indent="-228604" algn="l" defTabSz="9144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1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91441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3" algn="l" defTabSz="91441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1" algn="l" defTabSz="91441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8" algn="l" defTabSz="91441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4" algn="l" defTabSz="91441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1" algn="l" defTabSz="91441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8" algn="l" defTabSz="91441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55" algn="l" defTabSz="91441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直線コネクタ 47"/>
          <p:cNvCxnSpPr/>
          <p:nvPr/>
        </p:nvCxnSpPr>
        <p:spPr>
          <a:xfrm flipH="1">
            <a:off x="6803876" y="964458"/>
            <a:ext cx="7069" cy="565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 flipH="1">
            <a:off x="5147692" y="964458"/>
            <a:ext cx="7069" cy="565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 flipH="1">
            <a:off x="3491508" y="964458"/>
            <a:ext cx="7069" cy="565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ホームベース 40"/>
          <p:cNvSpPr/>
          <p:nvPr/>
        </p:nvSpPr>
        <p:spPr>
          <a:xfrm>
            <a:off x="1979340" y="5896458"/>
            <a:ext cx="2304257" cy="219600"/>
          </a:xfrm>
          <a:prstGeom prst="homePlat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dirty="0" smtClean="0">
                <a:latin typeface="+mn-ea"/>
              </a:rPr>
              <a:t>移植後患者の就労状況の把握</a:t>
            </a:r>
            <a:endParaRPr lang="ja-JP" altLang="en-US" sz="1100" b="1" dirty="0">
              <a:latin typeface="+mn-ea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57984" y="880262"/>
            <a:ext cx="1603167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dirty="0" smtClean="0"/>
              <a:t>2020</a:t>
            </a:r>
            <a:r>
              <a:rPr lang="ja-JP" altLang="en-US" sz="1600" dirty="0" smtClean="0"/>
              <a:t>年度</a:t>
            </a:r>
            <a:endParaRPr lang="ja-JP" altLang="en-US" sz="1600" dirty="0"/>
          </a:p>
        </p:txBody>
      </p:sp>
      <p:cxnSp>
        <p:nvCxnSpPr>
          <p:cNvPr id="29" name="直線コネクタ 28"/>
          <p:cNvCxnSpPr/>
          <p:nvPr/>
        </p:nvCxnSpPr>
        <p:spPr>
          <a:xfrm flipH="1">
            <a:off x="1835324" y="936000"/>
            <a:ext cx="7069" cy="565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正方形/長方形 61"/>
          <p:cNvSpPr/>
          <p:nvPr/>
        </p:nvSpPr>
        <p:spPr>
          <a:xfrm>
            <a:off x="251149" y="1268761"/>
            <a:ext cx="9721079" cy="925430"/>
          </a:xfrm>
          <a:prstGeom prst="rect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sz="1200" b="1" u="sng" dirty="0" smtClean="0"/>
              <a:t>人材育成事業</a:t>
            </a:r>
            <a:endParaRPr lang="en-US" altLang="ja-JP" sz="1200" b="1" u="sng" dirty="0"/>
          </a:p>
        </p:txBody>
      </p:sp>
      <p:sp>
        <p:nvSpPr>
          <p:cNvPr id="63" name="ホームベース 62"/>
          <p:cNvSpPr/>
          <p:nvPr/>
        </p:nvSpPr>
        <p:spPr>
          <a:xfrm>
            <a:off x="1174700" y="1556792"/>
            <a:ext cx="7283276" cy="219600"/>
          </a:xfrm>
          <a:prstGeom prst="homePlat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ja-JP" sz="1100" b="1" u="sng" dirty="0">
                <a:solidFill>
                  <a:schemeClr val="bg1"/>
                </a:solidFill>
              </a:rPr>
              <a:t>　　　　　　</a:t>
            </a:r>
            <a:r>
              <a:rPr lang="ja-JP" altLang="ja-JP" sz="1100" b="1" u="sng" dirty="0"/>
              <a:t>地域</a:t>
            </a:r>
            <a:r>
              <a:rPr lang="ja-JP" altLang="en-US" sz="1100" b="1" dirty="0" smtClean="0">
                <a:latin typeface="+mn-ea"/>
              </a:rPr>
              <a:t>に配置するための</a:t>
            </a:r>
            <a:r>
              <a:rPr lang="ja-JP" altLang="en-US" sz="1100" b="1" u="sng" dirty="0" smtClean="0">
                <a:solidFill>
                  <a:schemeClr val="bg1"/>
                </a:solidFill>
                <a:latin typeface="+mn-ea"/>
              </a:rPr>
              <a:t>　　　　　</a:t>
            </a:r>
            <a:r>
              <a:rPr lang="ja-JP" altLang="en-US" sz="1100" b="1" dirty="0" smtClean="0">
                <a:latin typeface="+mn-ea"/>
              </a:rPr>
              <a:t>を○人育成</a:t>
            </a:r>
            <a:endParaRPr lang="ja-JP" altLang="en-US" sz="1100" b="1" dirty="0">
              <a:latin typeface="+mn-ea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419053" y="280032"/>
            <a:ext cx="914400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78" name="ホームベース 77"/>
          <p:cNvSpPr/>
          <p:nvPr/>
        </p:nvSpPr>
        <p:spPr>
          <a:xfrm>
            <a:off x="6341354" y="3101087"/>
            <a:ext cx="2304256" cy="445186"/>
          </a:xfrm>
          <a:prstGeom prst="homePlat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200" b="1" dirty="0">
              <a:latin typeface="+mn-ea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51148" y="2420888"/>
            <a:ext cx="9721080" cy="1184253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35000">
                <a:schemeClr val="accent5">
                  <a:lumMod val="40000"/>
                  <a:lumOff val="60000"/>
                </a:schemeClr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sz="1200" b="1" u="sng" dirty="0" smtClean="0"/>
              <a:t>コーディネート支援事業</a:t>
            </a:r>
            <a:endParaRPr lang="en-US" altLang="ja-JP" sz="1200" b="1" u="sng" dirty="0"/>
          </a:p>
        </p:txBody>
      </p:sp>
      <p:sp>
        <p:nvSpPr>
          <p:cNvPr id="36" name="正方形/長方形 35"/>
          <p:cNvSpPr/>
          <p:nvPr/>
        </p:nvSpPr>
        <p:spPr>
          <a:xfrm>
            <a:off x="235726" y="3831838"/>
            <a:ext cx="9711428" cy="2784620"/>
          </a:xfrm>
          <a:prstGeom prst="rect">
            <a:avLst/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35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</a:gradFill>
          <a:ln>
            <a:solidFill>
              <a:schemeClr val="accent3">
                <a:lumMod val="75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sz="1200" b="1" u="sng" dirty="0" smtClean="0"/>
              <a:t>地域連携事業</a:t>
            </a:r>
            <a:endParaRPr lang="en-US" altLang="ja-JP" sz="1200" b="1" u="sng" dirty="0"/>
          </a:p>
        </p:txBody>
      </p:sp>
      <p:sp>
        <p:nvSpPr>
          <p:cNvPr id="77" name="ホームベース 76"/>
          <p:cNvSpPr/>
          <p:nvPr/>
        </p:nvSpPr>
        <p:spPr>
          <a:xfrm>
            <a:off x="1286173" y="4483877"/>
            <a:ext cx="4148342" cy="219600"/>
          </a:xfrm>
          <a:prstGeom prst="homePlat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dirty="0" smtClean="0">
                <a:latin typeface="+mn-ea"/>
              </a:rPr>
              <a:t>長期フォローアップ研修会を受講した看護師の増員</a:t>
            </a:r>
            <a:endParaRPr lang="ja-JP" altLang="en-US" sz="1100" b="1" dirty="0">
              <a:latin typeface="+mn-ea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8551603" y="964458"/>
            <a:ext cx="1707113" cy="5652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1200" b="1" u="sng" dirty="0">
                <a:solidFill>
                  <a:schemeClr val="tx1"/>
                </a:solidFill>
              </a:rPr>
              <a:t>期待される</a:t>
            </a:r>
            <a:r>
              <a:rPr lang="ja-JP" altLang="en-US" sz="1200" b="1" u="sng" dirty="0" smtClean="0">
                <a:solidFill>
                  <a:schemeClr val="tx1"/>
                </a:solidFill>
              </a:rPr>
              <a:t>成果など</a:t>
            </a:r>
            <a:endParaRPr lang="en-US" altLang="ja-JP" sz="1200" b="1" u="sng" dirty="0">
              <a:solidFill>
                <a:schemeClr val="tx1"/>
              </a:solidFill>
            </a:endParaRPr>
          </a:p>
        </p:txBody>
      </p:sp>
      <p:sp>
        <p:nvSpPr>
          <p:cNvPr id="20" name="ホームベース 19"/>
          <p:cNvSpPr/>
          <p:nvPr/>
        </p:nvSpPr>
        <p:spPr>
          <a:xfrm>
            <a:off x="1183329" y="2708920"/>
            <a:ext cx="3039428" cy="219600"/>
          </a:xfrm>
          <a:prstGeom prst="homePlat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ja-JP" sz="1100" b="1" u="sng" dirty="0">
                <a:solidFill>
                  <a:schemeClr val="bg1"/>
                </a:solidFill>
              </a:rPr>
              <a:t>　　　　　　</a:t>
            </a:r>
            <a:r>
              <a:rPr lang="ja-JP" altLang="ja-JP" sz="1100" b="1" u="sng" dirty="0"/>
              <a:t>地域</a:t>
            </a:r>
            <a:r>
              <a:rPr lang="ja-JP" altLang="en-US" sz="1100" b="1" dirty="0" smtClean="0">
                <a:latin typeface="+mn-ea"/>
              </a:rPr>
              <a:t>への採取支援</a:t>
            </a:r>
            <a:endParaRPr lang="ja-JP" altLang="en-US" sz="1100" b="1" dirty="0">
              <a:latin typeface="+mn-ea"/>
            </a:endParaRPr>
          </a:p>
        </p:txBody>
      </p:sp>
      <p:sp>
        <p:nvSpPr>
          <p:cNvPr id="21" name="ホームベース 20"/>
          <p:cNvSpPr/>
          <p:nvPr/>
        </p:nvSpPr>
        <p:spPr>
          <a:xfrm>
            <a:off x="255900" y="3296766"/>
            <a:ext cx="2952328" cy="219600"/>
          </a:xfrm>
          <a:prstGeom prst="homePlat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b="1" dirty="0" smtClean="0">
                <a:latin typeface="+mn-ea"/>
              </a:rPr>
              <a:t>ブロック内の採取施設間の連携方法の構築</a:t>
            </a:r>
            <a:endParaRPr lang="ja-JP" altLang="en-US" sz="1100" b="1" dirty="0">
              <a:latin typeface="+mn-ea"/>
            </a:endParaRPr>
          </a:p>
        </p:txBody>
      </p:sp>
      <p:sp>
        <p:nvSpPr>
          <p:cNvPr id="23" name="ホームベース 22"/>
          <p:cNvSpPr/>
          <p:nvPr/>
        </p:nvSpPr>
        <p:spPr>
          <a:xfrm>
            <a:off x="255899" y="1844824"/>
            <a:ext cx="8202077" cy="219599"/>
          </a:xfrm>
          <a:prstGeom prst="homePlat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b="1" dirty="0" smtClean="0">
                <a:latin typeface="+mn-ea"/>
              </a:rPr>
              <a:t>出張セミナーによる、</a:t>
            </a:r>
            <a:r>
              <a:rPr lang="ja-JP" altLang="ja-JP" sz="1100" b="1" u="sng" dirty="0">
                <a:solidFill>
                  <a:schemeClr val="bg1"/>
                </a:solidFill>
              </a:rPr>
              <a:t>　　　　　　</a:t>
            </a:r>
            <a:r>
              <a:rPr lang="ja-JP" altLang="ja-JP" sz="1100" b="1" u="sng" dirty="0" smtClean="0"/>
              <a:t>地域</a:t>
            </a:r>
            <a:r>
              <a:rPr lang="ja-JP" altLang="en-US" sz="1100" b="1" dirty="0" smtClean="0"/>
              <a:t>における</a:t>
            </a:r>
            <a:r>
              <a:rPr lang="ja-JP" altLang="en-US" sz="1100" b="1" dirty="0" smtClean="0">
                <a:latin typeface="+mn-ea"/>
              </a:rPr>
              <a:t>多職種の移植に関する知識向上</a:t>
            </a:r>
            <a:endParaRPr lang="ja-JP" altLang="en-US" sz="1100" b="1" dirty="0">
              <a:latin typeface="+mn-ea"/>
            </a:endParaRPr>
          </a:p>
        </p:txBody>
      </p:sp>
      <p:sp>
        <p:nvSpPr>
          <p:cNvPr id="24" name="ホームベース 23"/>
          <p:cNvSpPr/>
          <p:nvPr/>
        </p:nvSpPr>
        <p:spPr>
          <a:xfrm>
            <a:off x="3496494" y="2985416"/>
            <a:ext cx="4961482" cy="219600"/>
          </a:xfrm>
          <a:prstGeom prst="homePlat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ja-JP" sz="1100" b="1" u="sng" dirty="0">
                <a:solidFill>
                  <a:schemeClr val="bg1"/>
                </a:solidFill>
              </a:rPr>
              <a:t>　　　　　　</a:t>
            </a:r>
            <a:r>
              <a:rPr lang="ja-JP" altLang="ja-JP" sz="1100" b="1" u="sng" dirty="0" smtClean="0"/>
              <a:t>地域</a:t>
            </a:r>
            <a:r>
              <a:rPr lang="ja-JP" altLang="en-US" sz="1100" b="1" dirty="0" smtClean="0"/>
              <a:t>に</a:t>
            </a:r>
            <a:r>
              <a:rPr lang="ja-JP" altLang="en-US" sz="1100" b="1" dirty="0" smtClean="0"/>
              <a:t>おける</a:t>
            </a:r>
            <a:r>
              <a:rPr lang="ja-JP" altLang="en-US" sz="1100" b="1" dirty="0" smtClean="0">
                <a:latin typeface="+mn-ea"/>
              </a:rPr>
              <a:t>末梢</a:t>
            </a:r>
            <a:r>
              <a:rPr lang="ja-JP" altLang="en-US" sz="1100" b="1" dirty="0" smtClean="0">
                <a:latin typeface="+mn-ea"/>
              </a:rPr>
              <a:t>血幹細胞採取施設の増加</a:t>
            </a:r>
            <a:endParaRPr lang="ja-JP" altLang="en-US" sz="1100" b="1" dirty="0">
              <a:latin typeface="+mn-ea"/>
            </a:endParaRPr>
          </a:p>
        </p:txBody>
      </p:sp>
      <p:sp>
        <p:nvSpPr>
          <p:cNvPr id="25" name="ホームベース 24"/>
          <p:cNvSpPr/>
          <p:nvPr/>
        </p:nvSpPr>
        <p:spPr>
          <a:xfrm>
            <a:off x="517561" y="5178859"/>
            <a:ext cx="7940414" cy="219600"/>
          </a:xfrm>
          <a:prstGeom prst="homePlat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dirty="0" smtClean="0">
                <a:latin typeface="+mn-ea"/>
              </a:rPr>
              <a:t>非移植専門施設、開業医等を対象とした研修会開催</a:t>
            </a:r>
            <a:endParaRPr lang="en-US" altLang="ja-JP" sz="1100" b="1" dirty="0" smtClean="0">
              <a:latin typeface="+mn-ea"/>
            </a:endParaRPr>
          </a:p>
        </p:txBody>
      </p:sp>
      <p:sp>
        <p:nvSpPr>
          <p:cNvPr id="26" name="ホームベース 25"/>
          <p:cNvSpPr/>
          <p:nvPr/>
        </p:nvSpPr>
        <p:spPr>
          <a:xfrm>
            <a:off x="2591612" y="5514130"/>
            <a:ext cx="4714237" cy="219600"/>
          </a:xfrm>
          <a:prstGeom prst="homePlat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dirty="0" smtClean="0">
                <a:latin typeface="+mn-ea"/>
              </a:rPr>
              <a:t>研修会を受講した連携医療機関のリスト作成、連携医療機関の増加</a:t>
            </a:r>
            <a:endParaRPr lang="ja-JP" altLang="en-US" sz="1100" b="1" dirty="0">
              <a:latin typeface="+mn-ea"/>
            </a:endParaRPr>
          </a:p>
        </p:txBody>
      </p:sp>
      <p:sp>
        <p:nvSpPr>
          <p:cNvPr id="27" name="ホームベース 26"/>
          <p:cNvSpPr/>
          <p:nvPr/>
        </p:nvSpPr>
        <p:spPr>
          <a:xfrm>
            <a:off x="4500494" y="6233736"/>
            <a:ext cx="3959564" cy="219600"/>
          </a:xfrm>
          <a:prstGeom prst="homePlat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dirty="0" smtClean="0">
                <a:latin typeface="+mn-ea"/>
              </a:rPr>
              <a:t>就労問題への具体的な対応策の策定</a:t>
            </a:r>
            <a:endParaRPr lang="ja-JP" altLang="en-US" sz="1100" b="1" dirty="0">
              <a:latin typeface="+mn-ea"/>
            </a:endParaRPr>
          </a:p>
        </p:txBody>
      </p:sp>
      <p:sp>
        <p:nvSpPr>
          <p:cNvPr id="28" name="ホームベース 27"/>
          <p:cNvSpPr/>
          <p:nvPr/>
        </p:nvSpPr>
        <p:spPr>
          <a:xfrm>
            <a:off x="245187" y="5868000"/>
            <a:ext cx="2304257" cy="219600"/>
          </a:xfrm>
          <a:prstGeom prst="homePlat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dirty="0" smtClean="0">
                <a:latin typeface="+mn-ea"/>
              </a:rPr>
              <a:t>移植後患者の就労状況の把握</a:t>
            </a:r>
            <a:endParaRPr lang="ja-JP" altLang="en-US" sz="1100" b="1" dirty="0">
              <a:latin typeface="+mn-ea"/>
            </a:endParaRPr>
          </a:p>
        </p:txBody>
      </p:sp>
      <p:sp>
        <p:nvSpPr>
          <p:cNvPr id="31" name="ホームベース 30"/>
          <p:cNvSpPr/>
          <p:nvPr/>
        </p:nvSpPr>
        <p:spPr>
          <a:xfrm>
            <a:off x="513620" y="4792365"/>
            <a:ext cx="7944355" cy="219600"/>
          </a:xfrm>
          <a:prstGeom prst="homePlat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dirty="0" smtClean="0">
                <a:latin typeface="+mn-ea"/>
              </a:rPr>
              <a:t>非移植専門施設、開業医等を対象とした患者手帳説明会の開催、手帳の配布</a:t>
            </a:r>
            <a:endParaRPr lang="en-US" altLang="ja-JP" sz="1100" b="1" dirty="0" smtClean="0">
              <a:latin typeface="+mn-ea"/>
            </a:endParaRPr>
          </a:p>
        </p:txBody>
      </p:sp>
      <p:sp>
        <p:nvSpPr>
          <p:cNvPr id="33" name="ホームベース 32"/>
          <p:cNvSpPr/>
          <p:nvPr/>
        </p:nvSpPr>
        <p:spPr>
          <a:xfrm>
            <a:off x="249065" y="4168678"/>
            <a:ext cx="2614964" cy="219600"/>
          </a:xfrm>
          <a:prstGeom prst="homePlat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dirty="0" smtClean="0">
                <a:latin typeface="+mn-ea"/>
              </a:rPr>
              <a:t>移植後患者の</a:t>
            </a:r>
            <a:r>
              <a:rPr lang="en-US" altLang="ja-JP" sz="1100" b="1" dirty="0" smtClean="0">
                <a:latin typeface="+mn-ea"/>
              </a:rPr>
              <a:t>LTFU</a:t>
            </a:r>
            <a:r>
              <a:rPr lang="ja-JP" altLang="en-US" sz="1100" b="1" dirty="0" smtClean="0">
                <a:latin typeface="+mn-ea"/>
              </a:rPr>
              <a:t>外来受診率の把握</a:t>
            </a:r>
            <a:endParaRPr lang="ja-JP" altLang="en-US" sz="1100" b="1" dirty="0">
              <a:latin typeface="+mn-ea"/>
            </a:endParaRPr>
          </a:p>
        </p:txBody>
      </p:sp>
      <p:sp>
        <p:nvSpPr>
          <p:cNvPr id="37" name="ホームベース 36"/>
          <p:cNvSpPr/>
          <p:nvPr/>
        </p:nvSpPr>
        <p:spPr>
          <a:xfrm>
            <a:off x="2947730" y="4168404"/>
            <a:ext cx="5510245" cy="219600"/>
          </a:xfrm>
          <a:prstGeom prst="homePlat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dirty="0" smtClean="0">
                <a:latin typeface="+mn-ea"/>
              </a:rPr>
              <a:t>移植後患者の</a:t>
            </a:r>
            <a:r>
              <a:rPr lang="en-US" altLang="ja-JP" sz="1100" b="1" dirty="0" smtClean="0">
                <a:latin typeface="+mn-ea"/>
              </a:rPr>
              <a:t>LTFU</a:t>
            </a:r>
            <a:r>
              <a:rPr lang="ja-JP" altLang="en-US" sz="1100" b="1" dirty="0" smtClean="0">
                <a:latin typeface="+mn-ea"/>
              </a:rPr>
              <a:t>外来受診率上昇のための対応策の策定</a:t>
            </a:r>
            <a:endParaRPr lang="ja-JP" altLang="en-US" sz="1100" b="1" dirty="0">
              <a:latin typeface="+mn-ea"/>
            </a:endParaRPr>
          </a:p>
        </p:txBody>
      </p:sp>
      <p:sp>
        <p:nvSpPr>
          <p:cNvPr id="30" name="ホームベース 29"/>
          <p:cNvSpPr/>
          <p:nvPr/>
        </p:nvSpPr>
        <p:spPr>
          <a:xfrm>
            <a:off x="2591612" y="5868000"/>
            <a:ext cx="5868446" cy="219600"/>
          </a:xfrm>
          <a:prstGeom prst="homePlat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dirty="0" smtClean="0">
                <a:latin typeface="+mn-ea"/>
              </a:rPr>
              <a:t>就労</a:t>
            </a:r>
            <a:r>
              <a:rPr lang="ja-JP" altLang="en-US" sz="1100" b="1" dirty="0">
                <a:latin typeface="+mn-ea"/>
              </a:rPr>
              <a:t>支援窓口の</a:t>
            </a:r>
            <a:r>
              <a:rPr lang="ja-JP" altLang="en-US" sz="1100" b="1" dirty="0" smtClean="0">
                <a:latin typeface="+mn-ea"/>
              </a:rPr>
              <a:t>設置</a:t>
            </a:r>
            <a:endParaRPr lang="ja-JP" altLang="en-US" sz="1100" b="1" dirty="0">
              <a:latin typeface="+mn-ea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9562237" y="68701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ja-JP" kern="100" dirty="0" smtClean="0">
                <a:ea typeface="ＭＳ ゴシック" panose="020B0609070205080204" pitchFamily="49" charset="-128"/>
                <a:cs typeface="Times New Roman" panose="02020603050405020304" pitchFamily="18" charset="0"/>
              </a:rPr>
              <a:t>様式</a:t>
            </a:r>
            <a:r>
              <a:rPr lang="ja-JP" altLang="en-US" kern="100" dirty="0" smtClean="0">
                <a:ea typeface="ＭＳ ゴシック" panose="020B0609070205080204" pitchFamily="49" charset="-128"/>
                <a:cs typeface="Times New Roman" panose="02020603050405020304" pitchFamily="18" charset="0"/>
              </a:rPr>
              <a:t>４</a:t>
            </a:r>
            <a:endParaRPr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1403276" y="46365"/>
            <a:ext cx="64262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altLang="ja-JP" kern="100" dirty="0">
                <a:latin typeface="+mn-ea"/>
                <a:cs typeface="Times New Roman" panose="02020603050405020304" pitchFamily="18" charset="0"/>
              </a:rPr>
              <a:t>造血幹細胞移植医療体制整備事業　実施医療機関要件</a:t>
            </a:r>
            <a:endParaRPr lang="ja-JP" altLang="ja-JP" sz="1400" kern="100" dirty="0">
              <a:latin typeface="+mn-ea"/>
              <a:cs typeface="Times New Roman" panose="02020603050405020304" pitchFamily="18" charset="0"/>
            </a:endParaRPr>
          </a:p>
          <a:p>
            <a:pPr algn="ctr"/>
            <a:r>
              <a:rPr lang="ja-JP" altLang="ja-JP" kern="100" dirty="0" smtClean="0">
                <a:latin typeface="+mn-ea"/>
                <a:cs typeface="Times New Roman" panose="02020603050405020304" pitchFamily="18" charset="0"/>
              </a:rPr>
              <a:t>事業実施計画書</a:t>
            </a:r>
            <a:r>
              <a:rPr lang="ja-JP" altLang="en-US" kern="100" dirty="0" smtClean="0">
                <a:latin typeface="+mn-ea"/>
                <a:cs typeface="Times New Roman" panose="02020603050405020304" pitchFamily="18" charset="0"/>
              </a:rPr>
              <a:t>＜ロードマップ＞</a:t>
            </a:r>
            <a:r>
              <a:rPr lang="ja-JP" altLang="en-US" kern="100" dirty="0">
                <a:latin typeface="+mn-ea"/>
                <a:cs typeface="Times New Roman" panose="02020603050405020304" pitchFamily="18" charset="0"/>
              </a:rPr>
              <a:t>　</a:t>
            </a:r>
            <a:r>
              <a:rPr lang="ja-JP" altLang="en-US" kern="100" dirty="0" smtClean="0">
                <a:latin typeface="+mn-ea"/>
                <a:cs typeface="Times New Roman" panose="02020603050405020304" pitchFamily="18" charset="0"/>
              </a:rPr>
              <a:t>（記載例）</a:t>
            </a:r>
            <a:endParaRPr lang="ja-JP" altLang="en-US" dirty="0">
              <a:latin typeface="+mn-ea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88341" y="882000"/>
            <a:ext cx="1603167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dirty="0" smtClean="0"/>
              <a:t>2021</a:t>
            </a:r>
            <a:r>
              <a:rPr lang="ja-JP" altLang="en-US" sz="1600" dirty="0" smtClean="0"/>
              <a:t>年度</a:t>
            </a:r>
            <a:endParaRPr lang="ja-JP" altLang="en-US" sz="1600" dirty="0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3544525" y="882000"/>
            <a:ext cx="1603167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dirty="0" smtClean="0"/>
              <a:t>2022</a:t>
            </a:r>
            <a:r>
              <a:rPr lang="ja-JP" altLang="en-US" sz="1600" dirty="0" smtClean="0"/>
              <a:t>年度</a:t>
            </a:r>
            <a:endParaRPr lang="ja-JP" altLang="en-US" sz="1600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5200709" y="882000"/>
            <a:ext cx="1603167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dirty="0" smtClean="0"/>
              <a:t>2023</a:t>
            </a:r>
            <a:r>
              <a:rPr lang="ja-JP" altLang="en-US" sz="1600" dirty="0" smtClean="0"/>
              <a:t>年度</a:t>
            </a:r>
            <a:endParaRPr lang="ja-JP" altLang="en-US" sz="1600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6856893" y="882000"/>
            <a:ext cx="1603167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dirty="0" smtClean="0"/>
              <a:t>2024</a:t>
            </a:r>
            <a:r>
              <a:rPr lang="ja-JP" altLang="en-US" sz="1600" dirty="0" smtClean="0"/>
              <a:t>年度</a:t>
            </a:r>
            <a:endParaRPr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9520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3096</TotalTime>
  <Words>155</Words>
  <Application>Microsoft Office PowerPoint</Application>
  <PresentationFormat>ユーザー設定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ＭＳ ゴシック</vt:lpstr>
      <vt:lpstr>游ゴシック</vt:lpstr>
      <vt:lpstr>Arial</vt:lpstr>
      <vt:lpstr>Calibri</vt:lpstr>
      <vt:lpstr>Times New Roman</vt:lpstr>
      <vt:lpstr>Office ​​テーマ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瀬戸 愛花(seto-aika)</dc:creator>
  <cp:lastModifiedBy>幕内 陽介(makuuchi-yousuke)</cp:lastModifiedBy>
  <cp:revision>34</cp:revision>
  <cp:lastPrinted>2018-09-27T08:51:51Z</cp:lastPrinted>
  <dcterms:created xsi:type="dcterms:W3CDTF">2018-09-20T05:05:40Z</dcterms:created>
  <dcterms:modified xsi:type="dcterms:W3CDTF">2018-12-28T05:59:10Z</dcterms:modified>
</cp:coreProperties>
</file>