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2018/7/17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8"/>
          <p:cNvSpPr>
            <a:spLocks noChangeArrowheads="1"/>
          </p:cNvSpPr>
          <p:nvPr/>
        </p:nvSpPr>
        <p:spPr bwMode="auto">
          <a:xfrm>
            <a:off x="1142976" y="214290"/>
            <a:ext cx="77123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200" dirty="0">
                <a:latin typeface="Calibri" pitchFamily="34" charset="0"/>
              </a:rPr>
              <a:t>薬事承認申請までの</a:t>
            </a:r>
            <a:r>
              <a:rPr lang="ja-JP" altLang="en-US" sz="3200" dirty="0" smtClean="0">
                <a:latin typeface="Calibri" pitchFamily="34" charset="0"/>
              </a:rPr>
              <a:t>ロードマップ</a:t>
            </a:r>
            <a:r>
              <a:rPr lang="ja-JP" altLang="en-US" sz="2400" dirty="0" smtClean="0">
                <a:latin typeface="Calibri" pitchFamily="34" charset="0"/>
              </a:rPr>
              <a:t>（先進⇒治験）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1520" y="1928802"/>
            <a:ext cx="2286016" cy="292895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dirty="0" smtClean="0">
              <a:solidFill>
                <a:schemeClr val="tx1"/>
              </a:solidFill>
            </a:endParaRPr>
          </a:p>
          <a:p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試験名：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ja-JP" altLang="en-US" dirty="0" smtClean="0">
                <a:solidFill>
                  <a:schemeClr val="tx1"/>
                </a:solidFill>
              </a:rPr>
              <a:t>　○群○○試験　　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期間：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～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・　被験者数：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結果の概要：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endParaRPr kumimoji="1" lang="en-US" altLang="ja-JP" dirty="0" smtClean="0">
              <a:solidFill>
                <a:schemeClr val="tx1"/>
              </a:solidFill>
            </a:endParaRPr>
          </a:p>
          <a:p>
            <a:endParaRPr kumimoji="1" lang="en-US" altLang="ja-JP" dirty="0" smtClean="0">
              <a:solidFill>
                <a:schemeClr val="tx1"/>
              </a:solidFill>
            </a:endParaRP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928926" y="1928802"/>
            <a:ext cx="2286016" cy="292895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・　試験名：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　　○群</a:t>
            </a:r>
            <a:r>
              <a:rPr lang="ja-JP" altLang="en-US" dirty="0">
                <a:solidFill>
                  <a:schemeClr val="tx1"/>
                </a:solidFill>
              </a:rPr>
              <a:t>○○試験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期間：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　　～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・　被験者数：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主要評価項目：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副次評価項目：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5572132" y="1928802"/>
            <a:ext cx="2214578" cy="292895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・　試験名：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　試験デザイン：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○群○○試験</a:t>
            </a:r>
            <a:endParaRPr lang="en-US" altLang="ja-JP" dirty="0" smtClean="0">
              <a:solidFill>
                <a:schemeClr val="tx1"/>
              </a:solidFill>
            </a:endParaRPr>
          </a:p>
          <a:p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71472" y="1714488"/>
            <a:ext cx="1643074" cy="5000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2"/>
                </a:solidFill>
              </a:rPr>
              <a:t>臨床研究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214678" y="1643050"/>
            <a:ext cx="1643074" cy="500066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rgbClr val="FF6600"/>
                </a:solidFill>
              </a:rPr>
              <a:t>先進医療</a:t>
            </a:r>
            <a:endParaRPr kumimoji="1" lang="ja-JP" altLang="en-US" b="1" dirty="0">
              <a:solidFill>
                <a:srgbClr val="FF6600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5857884" y="1643050"/>
            <a:ext cx="1643074" cy="500066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2"/>
                </a:solidFill>
              </a:rPr>
              <a:t>治</a:t>
            </a:r>
            <a:r>
              <a:rPr lang="ja-JP" altLang="en-US" b="1" dirty="0">
                <a:solidFill>
                  <a:schemeClr val="tx2"/>
                </a:solidFill>
              </a:rPr>
              <a:t>験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286776" y="1785926"/>
            <a:ext cx="500066" cy="30003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tx2"/>
                </a:solidFill>
              </a:rPr>
              <a:t>薬事承認申請</a:t>
            </a:r>
            <a:endParaRPr kumimoji="1" lang="en-US" altLang="ja-JP" sz="2800" b="1" dirty="0" smtClean="0">
              <a:solidFill>
                <a:schemeClr val="tx2"/>
              </a:solidFill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2537536" y="2348880"/>
            <a:ext cx="522296" cy="1800200"/>
          </a:xfrm>
          <a:prstGeom prst="rightArrow">
            <a:avLst>
              <a:gd name="adj1" fmla="val 8374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5214942" y="2348880"/>
            <a:ext cx="428628" cy="1872208"/>
          </a:xfrm>
          <a:prstGeom prst="rightArrow">
            <a:avLst>
              <a:gd name="adj1" fmla="val 7602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7786710" y="2348880"/>
            <a:ext cx="500066" cy="1872208"/>
          </a:xfrm>
          <a:prstGeom prst="rightArrow">
            <a:avLst>
              <a:gd name="adj1" fmla="val 7891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4"/>
          <p:cNvSpPr txBox="1">
            <a:spLocks noChangeArrowheads="1"/>
          </p:cNvSpPr>
          <p:nvPr/>
        </p:nvSpPr>
        <p:spPr bwMode="auto">
          <a:xfrm>
            <a:off x="468313" y="857232"/>
            <a:ext cx="5955476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試験</a:t>
            </a: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薬または試験機器：</a:t>
            </a:r>
            <a:r>
              <a:rPr lang="ja-JP" altLang="en-US" u="sng" dirty="0">
                <a:latin typeface="HG丸ｺﾞｼｯｸM-PRO" pitchFamily="50" charset="-128"/>
                <a:ea typeface="HG丸ｺﾞｼｯｸM-PRO" pitchFamily="50" charset="-128"/>
              </a:rPr>
              <a:t>○○○○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ja-JP" altLang="en-US" u="sng" dirty="0">
                <a:latin typeface="HG丸ｺﾞｼｯｸM-PRO" pitchFamily="50" charset="-128"/>
                <a:ea typeface="HG丸ｺﾞｼｯｸM-PRO" pitchFamily="50" charset="-128"/>
              </a:rPr>
              <a:t>製品名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ja-JP" altLang="en-US" u="sng" dirty="0">
                <a:latin typeface="HG丸ｺﾞｼｯｸM-PRO" pitchFamily="50" charset="-128"/>
                <a:ea typeface="HG丸ｺﾞｼｯｸM-PRO" pitchFamily="50" charset="-128"/>
              </a:rPr>
              <a:t>○○○○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lang="en-US" altLang="ja-JP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先進医療での適応疾患：</a:t>
            </a:r>
            <a:r>
              <a:rPr lang="ja-JP" altLang="en-US" u="sng" dirty="0" smtClean="0">
                <a:latin typeface="HG丸ｺﾞｼｯｸM-PRO" pitchFamily="50" charset="-128"/>
                <a:ea typeface="HG丸ｺﾞｼｯｸM-PRO" pitchFamily="50" charset="-128"/>
              </a:rPr>
              <a:t>○○○○○○○○</a:t>
            </a:r>
            <a:endParaRPr lang="ja-JP" altLang="en-US" u="sng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テキスト ボックス 4"/>
          <p:cNvSpPr txBox="1">
            <a:spLocks noChangeArrowheads="1"/>
          </p:cNvSpPr>
          <p:nvPr/>
        </p:nvSpPr>
        <p:spPr bwMode="auto">
          <a:xfrm>
            <a:off x="285720" y="5069673"/>
            <a:ext cx="4143404" cy="14311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当該先進医療に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おける</a:t>
            </a:r>
            <a:endParaRPr lang="en-US" altLang="ja-JP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選択基準：</a:t>
            </a:r>
            <a:endParaRPr lang="en-US" altLang="ja-JP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除外基準：</a:t>
            </a:r>
            <a:endParaRPr lang="en-US" altLang="ja-JP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予想される有害事象：</a:t>
            </a:r>
            <a:endParaRPr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4643438" y="4948939"/>
            <a:ext cx="4143404" cy="1785950"/>
          </a:xfrm>
          <a:prstGeom prst="roundRect">
            <a:avLst>
              <a:gd name="adj" fmla="val 11181"/>
            </a:avLst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b="1" u="sng" dirty="0" smtClean="0"/>
              <a:t>欧米での現状</a:t>
            </a:r>
            <a:endParaRPr kumimoji="1" lang="en-US" altLang="ja-JP" b="1" u="sng" dirty="0" smtClean="0"/>
          </a:p>
          <a:p>
            <a:r>
              <a:rPr kumimoji="1" lang="ja-JP" altLang="en-US" dirty="0" smtClean="0"/>
              <a:t>薬事承認：米国（有・無）　欧州（有・無）</a:t>
            </a:r>
            <a:endParaRPr kumimoji="1" lang="en-US" altLang="ja-JP" dirty="0" smtClean="0"/>
          </a:p>
          <a:p>
            <a:r>
              <a:rPr lang="ja-JP" altLang="en-US" dirty="0" smtClean="0"/>
              <a:t>ガイドライン記載</a:t>
            </a:r>
            <a:r>
              <a:rPr kumimoji="1" lang="ja-JP" altLang="en-US" dirty="0" smtClean="0"/>
              <a:t>：（有・無）</a:t>
            </a:r>
            <a:endParaRPr kumimoji="1" lang="en-US" altLang="ja-JP" dirty="0" smtClean="0"/>
          </a:p>
          <a:p>
            <a:r>
              <a:rPr lang="ja-JP" altLang="en-US" dirty="0"/>
              <a:t>　　</a:t>
            </a:r>
            <a:r>
              <a:rPr lang="ja-JP" altLang="en-US" dirty="0" smtClean="0"/>
              <a:t>→有りならば概要：　</a:t>
            </a:r>
            <a:endParaRPr lang="en-US" altLang="ja-JP" dirty="0" smtClean="0"/>
          </a:p>
          <a:p>
            <a:r>
              <a:rPr lang="ja-JP" altLang="en-US" dirty="0" smtClean="0"/>
              <a:t>進行中の臨床試験</a:t>
            </a:r>
            <a:r>
              <a:rPr lang="ja-JP" altLang="en-US" dirty="0" smtClean="0">
                <a:sym typeface="Wingdings" pitchFamily="2" charset="2"/>
              </a:rPr>
              <a:t>（有・無）</a:t>
            </a:r>
            <a:endParaRPr lang="en-US" altLang="ja-JP" dirty="0" smtClean="0">
              <a:sym typeface="Wingdings" pitchFamily="2" charset="2"/>
            </a:endParaRPr>
          </a:p>
          <a:p>
            <a:r>
              <a:rPr lang="ja-JP" altLang="en-US" dirty="0" smtClean="0"/>
              <a:t>　　→有りならば概要：　　　　　　　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29455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88</Words>
  <Application>Microsoft Office PowerPoint</Application>
  <PresentationFormat>画面に合わせる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永井 かおり(nagai-kaori)</dc:creator>
  <cp:lastModifiedBy>永井 かおり(nagai-kaori)</cp:lastModifiedBy>
  <cp:revision>1</cp:revision>
  <dcterms:created xsi:type="dcterms:W3CDTF">2018-07-17T02:39:58Z</dcterms:created>
  <dcterms:modified xsi:type="dcterms:W3CDTF">2018-07-17T02:40:40Z</dcterms:modified>
</cp:coreProperties>
</file>