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8" r:id="rId2"/>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AEA"/>
    <a:srgbClr val="D0CECE"/>
    <a:srgbClr val="CC66FF"/>
    <a:srgbClr val="FFC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p:cViewPr varScale="1">
        <p:scale>
          <a:sx n="111" d="100"/>
          <a:sy n="111" d="100"/>
        </p:scale>
        <p:origin x="1572"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18831" cy="495029"/>
          </a:xfrm>
          <a:prstGeom prst="rect">
            <a:avLst/>
          </a:prstGeom>
        </p:spPr>
        <p:txBody>
          <a:bodyPr vert="horz" lIns="90644" tIns="45322" rIns="90644" bIns="4532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4" y="1"/>
            <a:ext cx="2918831" cy="495029"/>
          </a:xfrm>
          <a:prstGeom prst="rect">
            <a:avLst/>
          </a:prstGeom>
        </p:spPr>
        <p:txBody>
          <a:bodyPr vert="horz" lIns="90644" tIns="45322" rIns="90644" bIns="45322" rtlCol="0"/>
          <a:lstStyle>
            <a:lvl1pPr algn="r">
              <a:defRPr sz="1200"/>
            </a:lvl1pPr>
          </a:lstStyle>
          <a:p>
            <a:fld id="{0620494E-EF46-44E7-A0F5-03F810A5F146}" type="datetimeFigureOut">
              <a:rPr kumimoji="1" lang="ja-JP" altLang="en-US" smtClean="0"/>
              <a:t>2019/12/3</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30575"/>
          </a:xfrm>
          <a:prstGeom prst="rect">
            <a:avLst/>
          </a:prstGeom>
          <a:noFill/>
          <a:ln w="12700">
            <a:solidFill>
              <a:prstClr val="black"/>
            </a:solidFill>
          </a:ln>
        </p:spPr>
        <p:txBody>
          <a:bodyPr vert="horz" lIns="90644" tIns="45322" rIns="90644" bIns="45322" rtlCol="0" anchor="ctr"/>
          <a:lstStyle/>
          <a:p>
            <a:endParaRPr lang="ja-JP" altLang="en-US"/>
          </a:p>
        </p:txBody>
      </p:sp>
      <p:sp>
        <p:nvSpPr>
          <p:cNvPr id="5" name="ノート プレースホルダー 4"/>
          <p:cNvSpPr>
            <a:spLocks noGrp="1"/>
          </p:cNvSpPr>
          <p:nvPr>
            <p:ph type="body" sz="quarter" idx="3"/>
          </p:nvPr>
        </p:nvSpPr>
        <p:spPr>
          <a:xfrm>
            <a:off x="673577" y="4748164"/>
            <a:ext cx="5388610" cy="3884860"/>
          </a:xfrm>
          <a:prstGeom prst="rect">
            <a:avLst/>
          </a:prstGeom>
        </p:spPr>
        <p:txBody>
          <a:bodyPr vert="horz" lIns="90644" tIns="45322" rIns="90644" bIns="45322"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0644" tIns="45322" rIns="90644" bIns="4532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4" y="9371286"/>
            <a:ext cx="2918831" cy="495028"/>
          </a:xfrm>
          <a:prstGeom prst="rect">
            <a:avLst/>
          </a:prstGeom>
        </p:spPr>
        <p:txBody>
          <a:bodyPr vert="horz" lIns="90644" tIns="45322" rIns="90644" bIns="45322" rtlCol="0" anchor="b"/>
          <a:lstStyle>
            <a:lvl1pPr algn="r">
              <a:defRPr sz="1200"/>
            </a:lvl1pPr>
          </a:lstStyle>
          <a:p>
            <a:fld id="{C1964D4B-9EBE-4A24-A76A-315C01D27345}" type="slidenum">
              <a:rPr kumimoji="1" lang="ja-JP" altLang="en-US" smtClean="0"/>
              <a:t>‹#›</a:t>
            </a:fld>
            <a:endParaRPr kumimoji="1" lang="ja-JP" altLang="en-US"/>
          </a:p>
        </p:txBody>
      </p:sp>
    </p:spTree>
    <p:extLst>
      <p:ext uri="{BB962C8B-B14F-4D97-AF65-F5344CB8AC3E}">
        <p14:creationId xmlns:p14="http://schemas.microsoft.com/office/powerpoint/2010/main" val="92884107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7"/>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2019/12/3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729154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2019/12/3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71439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0"/>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40"/>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2019/12/3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60067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2019/12/3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428047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2"/>
            <a:ext cx="7772400" cy="1362075"/>
          </a:xfrm>
        </p:spPr>
        <p:txBody>
          <a:bodyPr anchor="t"/>
          <a:lstStyle>
            <a:lvl1pPr algn="l">
              <a:defRPr sz="3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2019/12/3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027989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2019/12/3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258555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7372D545-8467-428C-B4B7-668AFE11EB3F}" type="datetimeFigureOut">
              <a:rPr kumimoji="1" lang="ja-JP" altLang="en-US" smtClean="0"/>
              <a:t>2019/12/3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79646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7372D545-8467-428C-B4B7-668AFE11EB3F}" type="datetimeFigureOut">
              <a:rPr kumimoji="1" lang="ja-JP" altLang="en-US" smtClean="0"/>
              <a:t>2019/12/3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75793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372D545-8467-428C-B4B7-668AFE11EB3F}" type="datetimeFigureOut">
              <a:rPr kumimoji="1" lang="ja-JP" altLang="en-US" smtClean="0"/>
              <a:t>2019/12/3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834724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1" y="273050"/>
            <a:ext cx="3008313" cy="1162050"/>
          </a:xfrm>
        </p:spPr>
        <p:txBody>
          <a:bodyPr anchor="b"/>
          <a:lstStyle>
            <a:lvl1pPr algn="l">
              <a:defRPr sz="15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2019/12/3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26694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15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kumimoji="1" lang="ja-JP" altLang="en-US" smtClean="0"/>
              <a:t>図を追加</a:t>
            </a:r>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2019/12/3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95282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7372D545-8467-428C-B4B7-668AFE11EB3F}" type="datetimeFigureOut">
              <a:rPr kumimoji="1" lang="ja-JP" altLang="en-US" smtClean="0"/>
              <a:t>2019/12/3</a:t>
            </a:fld>
            <a:endParaRPr kumimoji="1" lang="ja-JP" altLang="en-US"/>
          </a:p>
        </p:txBody>
      </p:sp>
      <p:sp>
        <p:nvSpPr>
          <p:cNvPr id="5" name="フッター プレースホルダー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885104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685800" rtl="0" eaLnBrk="1" latinLnBrk="0" hangingPunct="1">
        <a:spcBef>
          <a:spcPct val="0"/>
        </a:spcBef>
        <a:buNone/>
        <a:defRPr kumimoji="1"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itchFamily="34" charset="0"/>
        <a:buChar char="•"/>
        <a:defRPr kumimoji="1" sz="2400" kern="1200">
          <a:solidFill>
            <a:schemeClr val="tx1"/>
          </a:solidFill>
          <a:latin typeface="+mn-lt"/>
          <a:ea typeface="+mn-ea"/>
          <a:cs typeface="+mn-cs"/>
        </a:defRPr>
      </a:lvl1pPr>
      <a:lvl2pPr marL="557213" indent="-214313" algn="l" defTabSz="685800" rtl="0" eaLnBrk="1" latinLnBrk="0" hangingPunct="1">
        <a:spcBef>
          <a:spcPct val="20000"/>
        </a:spcBef>
        <a:buFont typeface="Arial" pitchFamily="34" charset="0"/>
        <a:buChar char="–"/>
        <a:defRPr kumimoji="1" sz="2100" kern="1200">
          <a:solidFill>
            <a:schemeClr val="tx1"/>
          </a:solidFill>
          <a:latin typeface="+mn-lt"/>
          <a:ea typeface="+mn-ea"/>
          <a:cs typeface="+mn-cs"/>
        </a:defRPr>
      </a:lvl2pPr>
      <a:lvl3pPr marL="857250" indent="-171450" algn="l" defTabSz="685800" rtl="0" eaLnBrk="1" latinLnBrk="0" hangingPunct="1">
        <a:spcBef>
          <a:spcPct val="20000"/>
        </a:spcBef>
        <a:buFont typeface="Arial" pitchFamily="34" charset="0"/>
        <a:buChar char="•"/>
        <a:defRPr kumimoji="1" sz="1800" kern="1200">
          <a:solidFill>
            <a:schemeClr val="tx1"/>
          </a:solidFill>
          <a:latin typeface="+mn-lt"/>
          <a:ea typeface="+mn-ea"/>
          <a:cs typeface="+mn-cs"/>
        </a:defRPr>
      </a:lvl3pPr>
      <a:lvl4pPr marL="1200150" indent="-171450" algn="l" defTabSz="685800" rtl="0" eaLnBrk="1" latinLnBrk="0" hangingPunct="1">
        <a:spcBef>
          <a:spcPct val="20000"/>
        </a:spcBef>
        <a:buFont typeface="Arial" pitchFamily="34" charset="0"/>
        <a:buChar char="–"/>
        <a:defRPr kumimoji="1" sz="1500" kern="1200">
          <a:solidFill>
            <a:schemeClr val="tx1"/>
          </a:solidFill>
          <a:latin typeface="+mn-lt"/>
          <a:ea typeface="+mn-ea"/>
          <a:cs typeface="+mn-cs"/>
        </a:defRPr>
      </a:lvl4pPr>
      <a:lvl5pPr marL="1543050" indent="-171450" algn="l" defTabSz="685800" rtl="0" eaLnBrk="1" latinLnBrk="0" hangingPunct="1">
        <a:spcBef>
          <a:spcPct val="20000"/>
        </a:spcBef>
        <a:buFont typeface="Arial" pitchFamily="34" charset="0"/>
        <a:buChar char="»"/>
        <a:defRPr kumimoji="1"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kumimoji="1"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kumimoji="1"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kumimoji="1"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kumimoji="1" sz="150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正方形/長方形 14"/>
          <p:cNvSpPr/>
          <p:nvPr/>
        </p:nvSpPr>
        <p:spPr>
          <a:xfrm>
            <a:off x="4991441" y="3992541"/>
            <a:ext cx="3160063" cy="751943"/>
          </a:xfrm>
          <a:prstGeom prst="rect">
            <a:avLst/>
          </a:prstGeom>
          <a:solidFill>
            <a:schemeClr val="accent6"/>
          </a:solidFill>
          <a:ln w="2857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5"/>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FFD302"/>
              </a:solidFill>
              <a:effectLst/>
              <a:uLnTx/>
              <a:uFillTx/>
              <a:latin typeface="Calibri"/>
              <a:ea typeface="ＭＳ Ｐゴシック" panose="020B0600070205080204" pitchFamily="50" charset="-128"/>
              <a:cs typeface="+mn-cs"/>
            </a:endParaRPr>
          </a:p>
        </p:txBody>
      </p:sp>
      <p:sp>
        <p:nvSpPr>
          <p:cNvPr id="28" name="角丸四角形 27"/>
          <p:cNvSpPr/>
          <p:nvPr/>
        </p:nvSpPr>
        <p:spPr>
          <a:xfrm>
            <a:off x="174458" y="1199177"/>
            <a:ext cx="8802070" cy="864632"/>
          </a:xfrm>
          <a:prstGeom prst="roundRect">
            <a:avLst/>
          </a:prstGeom>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9" name="テキスト ボックス 8"/>
          <p:cNvSpPr txBox="1"/>
          <p:nvPr/>
        </p:nvSpPr>
        <p:spPr>
          <a:xfrm>
            <a:off x="1981217" y="36407"/>
            <a:ext cx="5359159"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外国人患者を受け入れる医療機関の情報を取りまとめたリスト</a:t>
            </a:r>
            <a:endParaRPr kumimoji="1" lang="ja-JP" altLang="en-US"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 name="正方形/長方形 4"/>
          <p:cNvSpPr/>
          <p:nvPr/>
        </p:nvSpPr>
        <p:spPr>
          <a:xfrm>
            <a:off x="374639" y="3690983"/>
            <a:ext cx="1241304" cy="935137"/>
          </a:xfrm>
          <a:prstGeom prst="rect">
            <a:avLst/>
          </a:prstGeom>
          <a:solidFill>
            <a:schemeClr val="accent1">
              <a:alpha val="50000"/>
            </a:schemeClr>
          </a:solidFill>
          <a:ln>
            <a:noFill/>
          </a:ln>
        </p:spPr>
        <p:style>
          <a:lnRef idx="0">
            <a:scrgbClr r="0" g="0" b="0"/>
          </a:lnRef>
          <a:fillRef idx="0">
            <a:scrgbClr r="0" g="0" b="0"/>
          </a:fillRef>
          <a:effectRef idx="0">
            <a:scrgbClr r="0" g="0" b="0"/>
          </a:effectRef>
          <a:fontRef idx="minor">
            <a:schemeClr val="lt1"/>
          </a:fontRef>
        </p:style>
        <p:txBody>
          <a:bodyPr rtlCol="0" anchor="t"/>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JNTO</a:t>
            </a:r>
            <a:endParaRPr kumimoji="1" lang="ja-JP" altLang="en-US" sz="9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7" name="正方形/長方形 6"/>
          <p:cNvSpPr/>
          <p:nvPr/>
        </p:nvSpPr>
        <p:spPr>
          <a:xfrm>
            <a:off x="1192061" y="3806280"/>
            <a:ext cx="818174" cy="607056"/>
          </a:xfrm>
          <a:prstGeom prst="rect">
            <a:avLst/>
          </a:prstGeom>
          <a:solidFill>
            <a:srgbClr val="92D050">
              <a:alpha val="50000"/>
            </a:srgbClr>
          </a:solidFill>
          <a:ln>
            <a:noFill/>
          </a:ln>
        </p:spPr>
        <p:style>
          <a:lnRef idx="0">
            <a:scrgbClr r="0" g="0" b="0"/>
          </a:lnRef>
          <a:fillRef idx="0">
            <a:scrgbClr r="0" g="0" b="0"/>
          </a:fillRef>
          <a:effectRef idx="0">
            <a:scrgbClr r="0" g="0" b="0"/>
          </a:effectRef>
          <a:fontRef idx="minor">
            <a:schemeClr val="lt1"/>
          </a:fontRef>
        </p:style>
        <p:txBody>
          <a:bodyPr rtlCol="0" anchor="t"/>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JIH</a:t>
            </a:r>
            <a:endParaRPr kumimoji="1" lang="ja-JP" altLang="en-US" sz="9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grpSp>
        <p:nvGrpSpPr>
          <p:cNvPr id="16" name="グループ化 15"/>
          <p:cNvGrpSpPr/>
          <p:nvPr/>
        </p:nvGrpSpPr>
        <p:grpSpPr>
          <a:xfrm>
            <a:off x="2174839" y="3736378"/>
            <a:ext cx="4175754" cy="188238"/>
            <a:chOff x="3878524" y="1777726"/>
            <a:chExt cx="1917612" cy="163061"/>
          </a:xfrm>
        </p:grpSpPr>
        <p:cxnSp>
          <p:nvCxnSpPr>
            <p:cNvPr id="11" name="直線コネクタ 10"/>
            <p:cNvCxnSpPr/>
            <p:nvPr/>
          </p:nvCxnSpPr>
          <p:spPr>
            <a:xfrm>
              <a:off x="3878524" y="1940787"/>
              <a:ext cx="1917612" cy="0"/>
            </a:xfrm>
            <a:prstGeom prst="line">
              <a:avLst/>
            </a:prstGeom>
            <a:ln>
              <a:solidFill>
                <a:schemeClr val="tx2"/>
              </a:solidFill>
            </a:ln>
            <a:effectLst/>
          </p:spPr>
          <p:style>
            <a:lnRef idx="3">
              <a:schemeClr val="accent1"/>
            </a:lnRef>
            <a:fillRef idx="0">
              <a:schemeClr val="accent1"/>
            </a:fillRef>
            <a:effectRef idx="2">
              <a:schemeClr val="accent1"/>
            </a:effectRef>
            <a:fontRef idx="minor">
              <a:schemeClr val="tx1"/>
            </a:fontRef>
          </p:style>
        </p:cxnSp>
        <p:cxnSp>
          <p:nvCxnSpPr>
            <p:cNvPr id="12" name="直線コネクタ 11"/>
            <p:cNvCxnSpPr/>
            <p:nvPr/>
          </p:nvCxnSpPr>
          <p:spPr>
            <a:xfrm>
              <a:off x="5622111" y="1777726"/>
              <a:ext cx="174025" cy="163061"/>
            </a:xfrm>
            <a:prstGeom prst="line">
              <a:avLst/>
            </a:prstGeom>
            <a:ln>
              <a:solidFill>
                <a:schemeClr val="tx2"/>
              </a:solidFill>
            </a:ln>
            <a:effectLst/>
          </p:spPr>
          <p:style>
            <a:lnRef idx="3">
              <a:schemeClr val="accent1"/>
            </a:lnRef>
            <a:fillRef idx="0">
              <a:schemeClr val="accent1"/>
            </a:fillRef>
            <a:effectRef idx="2">
              <a:schemeClr val="accent1"/>
            </a:effectRef>
            <a:fontRef idx="minor">
              <a:schemeClr val="tx1"/>
            </a:fontRef>
          </p:style>
        </p:cxnSp>
      </p:grpSp>
      <p:sp>
        <p:nvSpPr>
          <p:cNvPr id="14" name="正方形/長方形 13"/>
          <p:cNvSpPr/>
          <p:nvPr/>
        </p:nvSpPr>
        <p:spPr>
          <a:xfrm>
            <a:off x="230623" y="579701"/>
            <a:ext cx="8640960" cy="430887"/>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患者や医療機関等の利便性や行政サービス向上のために、外国人患者を受け入れる医療機関の情報を取りまとめ、全ての</a:t>
            </a: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居住圏に</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おいて外国人患者が安心して受診できる体制を整備することを目的としています</a:t>
            </a: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2" name="正方形/長方形 21"/>
          <p:cNvSpPr/>
          <p:nvPr/>
        </p:nvSpPr>
        <p:spPr>
          <a:xfrm>
            <a:off x="5210202" y="5691907"/>
            <a:ext cx="1361270" cy="400110"/>
          </a:xfrm>
          <a:prstGeom prst="rect">
            <a:avLst/>
          </a:prstGeom>
        </p:spPr>
        <p:txBody>
          <a:bodyPr wrap="none">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都道府県に</a:t>
            </a:r>
            <a:r>
              <a:rPr kumimoji="1" lang="ja-JP" altLang="en-US" sz="10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よる</a:t>
            </a:r>
            <a:endParaRPr kumimoji="1" lang="en-US" altLang="ja-JP" sz="10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医療</a:t>
            </a: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機関リストの更新</a:t>
            </a:r>
            <a:endParaRPr kumimoji="1" lang="en-US" altLang="ja-JP" sz="10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9" name="楕円 28"/>
          <p:cNvSpPr/>
          <p:nvPr/>
        </p:nvSpPr>
        <p:spPr>
          <a:xfrm>
            <a:off x="2294871" y="3491427"/>
            <a:ext cx="252000" cy="252000"/>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１</a:t>
            </a:r>
            <a:endPar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0" name="楕円 29"/>
          <p:cNvSpPr/>
          <p:nvPr/>
        </p:nvSpPr>
        <p:spPr>
          <a:xfrm>
            <a:off x="5421180" y="3437813"/>
            <a:ext cx="252000" cy="252000"/>
          </a:xfrm>
          <a:prstGeom prst="ellipse">
            <a:avLst/>
          </a:prstGeom>
          <a:ln>
            <a:solidFill>
              <a:schemeClr val="accent4"/>
            </a:solid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２</a:t>
            </a:r>
            <a:endPar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1" name="正方形/長方形 20"/>
          <p:cNvSpPr/>
          <p:nvPr/>
        </p:nvSpPr>
        <p:spPr>
          <a:xfrm>
            <a:off x="5364677" y="3725699"/>
            <a:ext cx="338554" cy="1672870"/>
          </a:xfrm>
          <a:prstGeom prst="rect">
            <a:avLst/>
          </a:prstGeom>
          <a:solidFill>
            <a:srgbClr val="CC66FF">
              <a:alpha val="20000"/>
            </a:srgbClr>
          </a:solidFill>
        </p:spPr>
        <p:txBody>
          <a:bodyPr vert="eaVert" wrap="square">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リストの一元化</a:t>
            </a:r>
            <a:endPar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3" name="直線コネクタ 2"/>
          <p:cNvCxnSpPr/>
          <p:nvPr/>
        </p:nvCxnSpPr>
        <p:spPr>
          <a:xfrm>
            <a:off x="107504" y="374961"/>
            <a:ext cx="89406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正方形/長方形 32"/>
          <p:cNvSpPr/>
          <p:nvPr/>
        </p:nvSpPr>
        <p:spPr>
          <a:xfrm>
            <a:off x="4516028" y="1497709"/>
            <a:ext cx="1150859" cy="26161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リストの一元化</a:t>
            </a:r>
            <a:endPar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4" name="楕円 33"/>
          <p:cNvSpPr/>
          <p:nvPr/>
        </p:nvSpPr>
        <p:spPr>
          <a:xfrm>
            <a:off x="4249242" y="1255354"/>
            <a:ext cx="255999" cy="242699"/>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１</a:t>
            </a:r>
            <a:endPar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3" name="正方形/長方形 42"/>
          <p:cNvSpPr/>
          <p:nvPr/>
        </p:nvSpPr>
        <p:spPr>
          <a:xfrm>
            <a:off x="4514819" y="1733454"/>
            <a:ext cx="4787024" cy="26161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都道府県</a:t>
            </a: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による医療機関リストの</a:t>
            </a:r>
            <a:r>
              <a:rPr kumimoji="1" lang="ja-JP" altLang="en-US" sz="11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更新（各医療</a:t>
            </a: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機関の適格性の</a:t>
            </a:r>
            <a:r>
              <a:rPr kumimoji="1" lang="ja-JP" altLang="en-US" sz="11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確認）</a:t>
            </a:r>
            <a:endPar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4" name="楕円 43"/>
          <p:cNvSpPr/>
          <p:nvPr/>
        </p:nvSpPr>
        <p:spPr>
          <a:xfrm>
            <a:off x="4258193" y="1512081"/>
            <a:ext cx="255998" cy="235314"/>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２</a:t>
            </a:r>
            <a:endPar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5" name="楕円 44"/>
          <p:cNvSpPr/>
          <p:nvPr/>
        </p:nvSpPr>
        <p:spPr>
          <a:xfrm>
            <a:off x="4263612" y="1765193"/>
            <a:ext cx="248295" cy="236466"/>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３</a:t>
            </a:r>
            <a:endPar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6" name="正方形/長方形 45"/>
          <p:cNvSpPr/>
          <p:nvPr/>
        </p:nvSpPr>
        <p:spPr>
          <a:xfrm>
            <a:off x="4520355" y="1259994"/>
            <a:ext cx="4248472" cy="26161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都道府県による外国人</a:t>
            </a: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患者を</a:t>
            </a:r>
            <a:r>
              <a:rPr kumimoji="1" lang="ja-JP" altLang="en-US" sz="11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受け入れる拠点的</a:t>
            </a: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な</a:t>
            </a:r>
            <a:r>
              <a:rPr kumimoji="1" lang="ja-JP" altLang="en-US" sz="11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医療機関の選出</a:t>
            </a:r>
            <a:endPar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9" name="正方形/長方形 48"/>
          <p:cNvSpPr/>
          <p:nvPr/>
        </p:nvSpPr>
        <p:spPr>
          <a:xfrm>
            <a:off x="958444" y="4487462"/>
            <a:ext cx="880439" cy="303528"/>
          </a:xfrm>
          <a:prstGeom prst="rect">
            <a:avLst/>
          </a:prstGeom>
          <a:solidFill>
            <a:srgbClr val="00B0F0">
              <a:alpha val="50000"/>
            </a:srgbClr>
          </a:solidFill>
          <a:ln>
            <a:noFill/>
          </a:ln>
        </p:spPr>
        <p:style>
          <a:lnRef idx="0">
            <a:scrgbClr r="0" g="0" b="0"/>
          </a:lnRef>
          <a:fillRef idx="0">
            <a:scrgbClr r="0" g="0" b="0"/>
          </a:fillRef>
          <a:effectRef idx="0">
            <a:scrgbClr r="0" g="0" b="0"/>
          </a:effectRef>
          <a:fontRef idx="minor">
            <a:schemeClr val="lt1"/>
          </a:fontRef>
        </p:style>
        <p:txBody>
          <a:bodyPr rtlCol="0" anchor="b"/>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JMIP</a:t>
            </a:r>
            <a:endParaRPr kumimoji="1" lang="ja-JP" altLang="en-US" sz="9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50" name="正方形/長方形 49"/>
          <p:cNvSpPr/>
          <p:nvPr/>
        </p:nvSpPr>
        <p:spPr>
          <a:xfrm>
            <a:off x="662961" y="3971149"/>
            <a:ext cx="792088" cy="1152128"/>
          </a:xfrm>
          <a:prstGeom prst="rect">
            <a:avLst/>
          </a:pr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rtlCol="0" anchor="t"/>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MHLW</a:t>
            </a:r>
            <a:endParaRPr kumimoji="1" lang="ja-JP" altLang="en-US" sz="9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24" name="正方形/長方形 23"/>
          <p:cNvSpPr/>
          <p:nvPr/>
        </p:nvSpPr>
        <p:spPr>
          <a:xfrm>
            <a:off x="6419093" y="3668768"/>
            <a:ext cx="1736620" cy="1729801"/>
          </a:xfrm>
          <a:prstGeom prst="rect">
            <a:avLst/>
          </a:prstGeom>
          <a:solidFill>
            <a:srgbClr val="FFFF00">
              <a:alpha val="50000"/>
            </a:srgbClr>
          </a:solidFill>
          <a:ln>
            <a:no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26" name="正方形/長方形 25"/>
          <p:cNvSpPr/>
          <p:nvPr/>
        </p:nvSpPr>
        <p:spPr>
          <a:xfrm>
            <a:off x="7861823" y="3669995"/>
            <a:ext cx="92995" cy="1728574"/>
          </a:xfrm>
          <a:prstGeom prst="rect">
            <a:avLst/>
          </a:prstGeom>
          <a:solidFill>
            <a:srgbClr val="92D050">
              <a:alpha val="50000"/>
            </a:srgbClr>
          </a:solidFill>
          <a:ln>
            <a:no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8" name="正方形/長方形 7"/>
          <p:cNvSpPr/>
          <p:nvPr/>
        </p:nvSpPr>
        <p:spPr>
          <a:xfrm>
            <a:off x="6801306" y="3675863"/>
            <a:ext cx="584524" cy="1729925"/>
          </a:xfrm>
          <a:prstGeom prst="rect">
            <a:avLst/>
          </a:prstGeom>
          <a:solidFill>
            <a:srgbClr val="00B0F0">
              <a:alpha val="50000"/>
            </a:srgbClr>
          </a:solidFill>
          <a:ln>
            <a:no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51" name="正方形/長方形 50"/>
          <p:cNvSpPr/>
          <p:nvPr/>
        </p:nvSpPr>
        <p:spPr>
          <a:xfrm>
            <a:off x="7515330" y="3670378"/>
            <a:ext cx="222737" cy="1728191"/>
          </a:xfrm>
          <a:prstGeom prst="rect">
            <a:avLst/>
          </a:pr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27" name="正方形/長方形 26"/>
          <p:cNvSpPr/>
          <p:nvPr/>
        </p:nvSpPr>
        <p:spPr>
          <a:xfrm>
            <a:off x="2237946" y="3491588"/>
            <a:ext cx="2817213" cy="400110"/>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都道府県による外国人</a:t>
            </a: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患者を</a:t>
            </a:r>
            <a:r>
              <a:rPr kumimoji="1" lang="ja-JP" altLang="en-US" sz="10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受け入れる</a:t>
            </a:r>
            <a:endParaRPr kumimoji="1" lang="en-US" altLang="ja-JP" sz="10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拠点的</a:t>
            </a: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な</a:t>
            </a:r>
            <a:r>
              <a:rPr kumimoji="1" lang="ja-JP" altLang="en-US" sz="10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医療機関の選出</a:t>
            </a:r>
            <a:endPar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1" name="楕円 30"/>
          <p:cNvSpPr/>
          <p:nvPr/>
        </p:nvSpPr>
        <p:spPr>
          <a:xfrm>
            <a:off x="5017008" y="5783327"/>
            <a:ext cx="252000" cy="252000"/>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３</a:t>
            </a:r>
            <a:endParaRPr kumimoji="1" lang="ja-JP" altLang="en-US" sz="12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nvGrpSpPr>
          <p:cNvPr id="35" name="グループ化 34"/>
          <p:cNvGrpSpPr/>
          <p:nvPr/>
        </p:nvGrpSpPr>
        <p:grpSpPr>
          <a:xfrm>
            <a:off x="2174839" y="3999670"/>
            <a:ext cx="2864205" cy="736821"/>
            <a:chOff x="1764428" y="3247018"/>
            <a:chExt cx="2864205" cy="736821"/>
          </a:xfrm>
        </p:grpSpPr>
        <p:sp>
          <p:nvSpPr>
            <p:cNvPr id="52" name="正方形/長方形 51"/>
            <p:cNvSpPr/>
            <p:nvPr/>
          </p:nvSpPr>
          <p:spPr>
            <a:xfrm>
              <a:off x="1792284" y="3247018"/>
              <a:ext cx="2779716" cy="736821"/>
            </a:xfrm>
            <a:prstGeom prst="rect">
              <a:avLst/>
            </a:prstGeom>
            <a:noFill/>
            <a:ln w="19050">
              <a:headEnd type="none" w="med" len="med"/>
              <a:tailEnd type="none" w="med" len="med"/>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0" name="正方形/長方形 19"/>
            <p:cNvSpPr/>
            <p:nvPr/>
          </p:nvSpPr>
          <p:spPr>
            <a:xfrm>
              <a:off x="1764428" y="3266459"/>
              <a:ext cx="2864205" cy="70788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地域の医療体制を考慮</a:t>
              </a:r>
              <a:r>
                <a:rPr kumimoji="1" lang="ja-JP" altLang="en-US" sz="1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した上で、都道府県</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に</a:t>
              </a:r>
              <a:r>
                <a:rPr kumimoji="1" lang="ja-JP" altLang="en-US" sz="1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よって選出された拠点的な医療機関の選出</a:t>
              </a:r>
              <a:endParaRPr kumimoji="1" lang="en-US" altLang="ja-JP" sz="1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カテゴリー１：入院</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を要する救急患者に対応</a:t>
              </a:r>
              <a:r>
                <a:rPr kumimoji="1" lang="ja-JP" altLang="en-US" sz="1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可能</a:t>
              </a:r>
              <a:endParaRPr kumimoji="1" lang="en-US" altLang="ja-JP" sz="1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カテゴリー２：外国人</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患者を受入可能な医療</a:t>
              </a:r>
              <a:r>
                <a:rPr kumimoji="1" lang="ja-JP" altLang="en-US" sz="1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機関</a:t>
              </a:r>
              <a:endPar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sp>
        <p:nvSpPr>
          <p:cNvPr id="56" name="角丸四角形 55"/>
          <p:cNvSpPr/>
          <p:nvPr/>
        </p:nvSpPr>
        <p:spPr>
          <a:xfrm>
            <a:off x="346961" y="1315109"/>
            <a:ext cx="3768523" cy="622422"/>
          </a:xfrm>
          <a:prstGeom prst="roundRect">
            <a:avLst/>
          </a:prstGeom>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外国人患者を受け入れる医療機関の情報を取りまとめたリスト（医療機関リスト）の主なポイント</a:t>
            </a:r>
          </a:p>
        </p:txBody>
      </p:sp>
      <p:sp>
        <p:nvSpPr>
          <p:cNvPr id="59" name="正方形/長方形 58"/>
          <p:cNvSpPr/>
          <p:nvPr/>
        </p:nvSpPr>
        <p:spPr>
          <a:xfrm>
            <a:off x="6563396" y="5688481"/>
            <a:ext cx="2484708" cy="50783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外国人患者への診療に協力する意志がある医療機関のうち、実際にアクセス可能かどうかなど、適格性について検討し、不適格な医療機関は削除</a:t>
            </a: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nvGrpSpPr>
          <p:cNvPr id="77" name="グループ化 76"/>
          <p:cNvGrpSpPr/>
          <p:nvPr/>
        </p:nvGrpSpPr>
        <p:grpSpPr>
          <a:xfrm>
            <a:off x="5257511" y="5483207"/>
            <a:ext cx="3611897" cy="188238"/>
            <a:chOff x="3878524" y="1777726"/>
            <a:chExt cx="1917612" cy="163061"/>
          </a:xfrm>
        </p:grpSpPr>
        <p:cxnSp>
          <p:nvCxnSpPr>
            <p:cNvPr id="78" name="直線コネクタ 77"/>
            <p:cNvCxnSpPr/>
            <p:nvPr/>
          </p:nvCxnSpPr>
          <p:spPr>
            <a:xfrm>
              <a:off x="3878524" y="1940787"/>
              <a:ext cx="1917612" cy="0"/>
            </a:xfrm>
            <a:prstGeom prst="line">
              <a:avLst/>
            </a:prstGeom>
            <a:ln>
              <a:solidFill>
                <a:schemeClr val="tx2"/>
              </a:solidFill>
            </a:ln>
            <a:effectLst/>
          </p:spPr>
          <p:style>
            <a:lnRef idx="3">
              <a:schemeClr val="accent1"/>
            </a:lnRef>
            <a:fillRef idx="0">
              <a:schemeClr val="accent1"/>
            </a:fillRef>
            <a:effectRef idx="2">
              <a:schemeClr val="accent1"/>
            </a:effectRef>
            <a:fontRef idx="minor">
              <a:schemeClr val="tx1"/>
            </a:fontRef>
          </p:style>
        </p:cxnSp>
        <p:cxnSp>
          <p:nvCxnSpPr>
            <p:cNvPr id="85" name="直線コネクタ 84"/>
            <p:cNvCxnSpPr/>
            <p:nvPr/>
          </p:nvCxnSpPr>
          <p:spPr>
            <a:xfrm>
              <a:off x="5622111" y="1777726"/>
              <a:ext cx="174025" cy="163061"/>
            </a:xfrm>
            <a:prstGeom prst="line">
              <a:avLst/>
            </a:prstGeom>
            <a:ln>
              <a:solidFill>
                <a:schemeClr val="tx2"/>
              </a:solidFill>
            </a:ln>
            <a:effectLst/>
          </p:spPr>
          <p:style>
            <a:lnRef idx="3">
              <a:schemeClr val="accent1"/>
            </a:lnRef>
            <a:fillRef idx="0">
              <a:schemeClr val="accent1"/>
            </a:fillRef>
            <a:effectRef idx="2">
              <a:schemeClr val="accent1"/>
            </a:effectRef>
            <a:fontRef idx="minor">
              <a:schemeClr val="tx1"/>
            </a:fontRef>
          </p:style>
        </p:cxnSp>
      </p:grpSp>
      <p:grpSp>
        <p:nvGrpSpPr>
          <p:cNvPr id="38" name="グループ化 37"/>
          <p:cNvGrpSpPr/>
          <p:nvPr/>
        </p:nvGrpSpPr>
        <p:grpSpPr>
          <a:xfrm>
            <a:off x="371789" y="5412661"/>
            <a:ext cx="4457172" cy="679688"/>
            <a:chOff x="148062" y="4118833"/>
            <a:chExt cx="4457172" cy="679688"/>
          </a:xfrm>
        </p:grpSpPr>
        <p:sp>
          <p:nvSpPr>
            <p:cNvPr id="90" name="正方形/長方形 89"/>
            <p:cNvSpPr/>
            <p:nvPr/>
          </p:nvSpPr>
          <p:spPr>
            <a:xfrm>
              <a:off x="255704" y="4190841"/>
              <a:ext cx="4349530" cy="607680"/>
            </a:xfrm>
            <a:prstGeom prst="rect">
              <a:avLst/>
            </a:prstGeom>
            <a:noFill/>
            <a:ln w="3175">
              <a:noFill/>
            </a:ln>
          </p:spPr>
          <p:txBody>
            <a:bodyPr vert="horz" lIns="0" tIns="0" rIns="0" bIns="0" rtlCol="0" anchor="ct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738" dirty="0">
                  <a:latin typeface="Meiryo UI" panose="020B0604030504040204" pitchFamily="50" charset="-128"/>
                  <a:ea typeface="Meiryo UI" panose="020B0604030504040204" pitchFamily="50" charset="-128"/>
                  <a:cs typeface="Arial" panose="020B0604020202020204" pitchFamily="34" charset="0"/>
                </a:rPr>
                <a:t>脚注：</a:t>
              </a:r>
              <a:endParaRPr lang="en-US" altLang="ja-JP" sz="738" dirty="0">
                <a:latin typeface="Meiryo UI" panose="020B0604030504040204" pitchFamily="50" charset="-128"/>
                <a:ea typeface="Meiryo UI" panose="020B0604030504040204" pitchFamily="50" charset="-128"/>
                <a:cs typeface="Arial" panose="020B0604020202020204" pitchFamily="34" charset="0"/>
              </a:endParaRPr>
            </a:p>
            <a:p>
              <a:r>
                <a:rPr lang="ja-JP" altLang="en-US" sz="738" dirty="0">
                  <a:latin typeface="Meiryo UI" panose="020B0604030504040204" pitchFamily="50" charset="-128"/>
                  <a:ea typeface="Meiryo UI" panose="020B0604030504040204" pitchFamily="50" charset="-128"/>
                  <a:cs typeface="Arial" panose="020B0604020202020204" pitchFamily="34" charset="0"/>
                </a:rPr>
                <a:t>１） </a:t>
              </a:r>
              <a:r>
                <a:rPr lang="ja-JP" altLang="en-US" sz="738" dirty="0" smtClean="0">
                  <a:latin typeface="Meiryo UI" panose="020B0604030504040204" pitchFamily="50" charset="-128"/>
                  <a:ea typeface="Meiryo UI" panose="020B0604030504040204" pitchFamily="50" charset="-128"/>
                  <a:cs typeface="Arial" panose="020B0604020202020204" pitchFamily="34" charset="0"/>
                </a:rPr>
                <a:t>医療機関リストに</a:t>
              </a:r>
              <a:r>
                <a:rPr lang="ja-JP" altLang="en-US" sz="738" dirty="0">
                  <a:latin typeface="Meiryo UI" panose="020B0604030504040204" pitchFamily="50" charset="-128"/>
                  <a:ea typeface="Meiryo UI" panose="020B0604030504040204" pitchFamily="50" charset="-128"/>
                  <a:cs typeface="Arial" panose="020B0604020202020204" pitchFamily="34" charset="0"/>
                </a:rPr>
                <a:t>掲載されていない医療機関に</a:t>
              </a:r>
              <a:r>
                <a:rPr lang="ja-JP" altLang="en-US" sz="738" dirty="0" smtClean="0">
                  <a:latin typeface="Meiryo UI" panose="020B0604030504040204" pitchFamily="50" charset="-128"/>
                  <a:ea typeface="Meiryo UI" panose="020B0604030504040204" pitchFamily="50" charset="-128"/>
                  <a:cs typeface="Arial" panose="020B0604020202020204" pitchFamily="34" charset="0"/>
                </a:rPr>
                <a:t>おける</a:t>
              </a:r>
              <a:r>
                <a:rPr lang="ja-JP" altLang="en-US" sz="738" dirty="0">
                  <a:latin typeface="Meiryo UI" panose="020B0604030504040204" pitchFamily="50" charset="-128"/>
                  <a:ea typeface="Meiryo UI" panose="020B0604030504040204" pitchFamily="50" charset="-128"/>
                  <a:cs typeface="Arial" panose="020B0604020202020204" pitchFamily="34" charset="0"/>
                </a:rPr>
                <a:t>外国人患者の診療を妨げるもの・抑制するもの</a:t>
              </a:r>
              <a:r>
                <a:rPr lang="ja-JP" altLang="en-US" sz="738" dirty="0" smtClean="0">
                  <a:latin typeface="Meiryo UI" panose="020B0604030504040204" pitchFamily="50" charset="-128"/>
                  <a:ea typeface="Meiryo UI" panose="020B0604030504040204" pitchFamily="50" charset="-128"/>
                  <a:cs typeface="Arial" panose="020B0604020202020204" pitchFamily="34" charset="0"/>
                </a:rPr>
                <a:t>ではない</a:t>
              </a:r>
              <a:r>
                <a:rPr lang="ja-JP" altLang="en-US" sz="738" dirty="0">
                  <a:latin typeface="Meiryo UI" panose="020B0604030504040204" pitchFamily="50" charset="-128"/>
                  <a:ea typeface="Meiryo UI" panose="020B0604030504040204" pitchFamily="50" charset="-128"/>
                  <a:cs typeface="Arial" panose="020B0604020202020204" pitchFamily="34" charset="0"/>
                </a:rPr>
                <a:t>。</a:t>
              </a:r>
              <a:endParaRPr lang="en-US" altLang="ja-JP" sz="738" dirty="0">
                <a:latin typeface="Meiryo UI" panose="020B0604030504040204" pitchFamily="50" charset="-128"/>
                <a:ea typeface="Meiryo UI" panose="020B0604030504040204" pitchFamily="50" charset="-128"/>
                <a:cs typeface="Arial" panose="020B0604020202020204" pitchFamily="34" charset="0"/>
              </a:endParaRPr>
            </a:p>
            <a:p>
              <a:r>
                <a:rPr lang="ja-JP" altLang="en-US" sz="738" dirty="0">
                  <a:latin typeface="Meiryo UI" panose="020B0604030504040204" pitchFamily="50" charset="-128"/>
                  <a:ea typeface="Meiryo UI" panose="020B0604030504040204" pitchFamily="50" charset="-128"/>
                  <a:cs typeface="Arial" panose="020B0604020202020204" pitchFamily="34" charset="0"/>
                </a:rPr>
                <a:t>２</a:t>
              </a:r>
              <a:r>
                <a:rPr lang="ja-JP" altLang="en-US" sz="738" dirty="0" smtClean="0">
                  <a:latin typeface="Meiryo UI" panose="020B0604030504040204" pitchFamily="50" charset="-128"/>
                  <a:ea typeface="Meiryo UI" panose="020B0604030504040204" pitchFamily="50" charset="-128"/>
                  <a:cs typeface="Arial" panose="020B0604020202020204" pitchFamily="34" charset="0"/>
                </a:rPr>
                <a:t>）医療機関リストに</a:t>
              </a:r>
              <a:r>
                <a:rPr lang="ja-JP" altLang="en-US" sz="738" dirty="0">
                  <a:latin typeface="Meiryo UI" panose="020B0604030504040204" pitchFamily="50" charset="-128"/>
                  <a:ea typeface="Meiryo UI" panose="020B0604030504040204" pitchFamily="50" charset="-128"/>
                  <a:cs typeface="Arial" panose="020B0604020202020204" pitchFamily="34" charset="0"/>
                </a:rPr>
                <a:t>掲載されている医療機関は</a:t>
              </a:r>
              <a:r>
                <a:rPr lang="ja-JP" altLang="en-US" sz="738" dirty="0" smtClean="0">
                  <a:latin typeface="Meiryo UI" panose="020B0604030504040204" pitchFamily="50" charset="-128"/>
                  <a:ea typeface="Meiryo UI" panose="020B0604030504040204" pitchFamily="50" charset="-128"/>
                  <a:cs typeface="Arial" panose="020B0604020202020204" pitchFamily="34" charset="0"/>
                </a:rPr>
                <a:t>、外国</a:t>
              </a:r>
              <a:r>
                <a:rPr lang="ja-JP" altLang="en-US" sz="738" dirty="0">
                  <a:latin typeface="Meiryo UI" panose="020B0604030504040204" pitchFamily="50" charset="-128"/>
                  <a:ea typeface="Meiryo UI" panose="020B0604030504040204" pitchFamily="50" charset="-128"/>
                  <a:cs typeface="Arial" panose="020B0604020202020204" pitchFamily="34" charset="0"/>
                </a:rPr>
                <a:t>から診療目的で来日する外国人患者を受け入れる医療機関のリストではない。</a:t>
              </a:r>
              <a:endParaRPr lang="en-US" altLang="ja-JP" sz="738" dirty="0">
                <a:latin typeface="Meiryo UI" panose="020B0604030504040204" pitchFamily="50" charset="-128"/>
                <a:ea typeface="Meiryo UI" panose="020B0604030504040204" pitchFamily="50" charset="-128"/>
                <a:cs typeface="Arial" panose="020B0604020202020204" pitchFamily="34" charset="0"/>
              </a:endParaRPr>
            </a:p>
            <a:p>
              <a:endParaRPr lang="zh-TW" altLang="en-US" sz="738" dirty="0">
                <a:latin typeface="Meiryo UI" panose="020B0604030504040204" pitchFamily="50" charset="-128"/>
                <a:ea typeface="Meiryo UI" panose="020B0604030504040204" pitchFamily="50" charset="-128"/>
                <a:cs typeface="Arial" panose="020B0604020202020204" pitchFamily="34" charset="0"/>
              </a:endParaRPr>
            </a:p>
          </p:txBody>
        </p:sp>
        <p:sp>
          <p:nvSpPr>
            <p:cNvPr id="37" name="大かっこ 36"/>
            <p:cNvSpPr/>
            <p:nvPr/>
          </p:nvSpPr>
          <p:spPr>
            <a:xfrm>
              <a:off x="148062" y="4118833"/>
              <a:ext cx="4388672" cy="586135"/>
            </a:xfrm>
            <a:prstGeom prst="bracketPair">
              <a:avLst/>
            </a:prstGeom>
            <a:ln>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grpSp>
      <p:sp>
        <p:nvSpPr>
          <p:cNvPr id="91" name="左大かっこ 90"/>
          <p:cNvSpPr/>
          <p:nvPr/>
        </p:nvSpPr>
        <p:spPr>
          <a:xfrm rot="5400000">
            <a:off x="7232398" y="2774887"/>
            <a:ext cx="110170" cy="1745650"/>
          </a:xfrm>
          <a:prstGeom prst="leftBracket">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94" name="正方形/長方形 93"/>
          <p:cNvSpPr/>
          <p:nvPr/>
        </p:nvSpPr>
        <p:spPr>
          <a:xfrm>
            <a:off x="6668548" y="3443352"/>
            <a:ext cx="133195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5" name="正方形/長方形 94"/>
          <p:cNvSpPr/>
          <p:nvPr/>
        </p:nvSpPr>
        <p:spPr>
          <a:xfrm>
            <a:off x="6472348" y="3294455"/>
            <a:ext cx="1755758" cy="369332"/>
          </a:xfrm>
          <a:prstGeom prst="rect">
            <a:avLst/>
          </a:prstGeom>
          <a:noFill/>
        </p:spPr>
        <p:txBody>
          <a:bodyPr wrap="square">
            <a:spAutoFit/>
          </a:bodyPr>
          <a:lstStyle/>
          <a:p>
            <a:pPr algn="ctr"/>
            <a:r>
              <a:rPr lang="ja-JP" altLang="en-US" sz="900" dirty="0">
                <a:latin typeface="Meiryo UI" panose="020B0604030504040204" pitchFamily="50" charset="-128"/>
                <a:ea typeface="Meiryo UI" panose="020B0604030504040204" pitchFamily="50" charset="-128"/>
              </a:rPr>
              <a:t>外国人患者への診療に協力</a:t>
            </a:r>
            <a:r>
              <a:rPr lang="ja-JP" altLang="en-US" sz="900" dirty="0" smtClean="0">
                <a:latin typeface="Meiryo UI" panose="020B0604030504040204" pitchFamily="50" charset="-128"/>
                <a:ea typeface="Meiryo UI" panose="020B0604030504040204" pitchFamily="50" charset="-128"/>
              </a:rPr>
              <a:t>する</a:t>
            </a:r>
            <a:endParaRPr lang="en-US" altLang="ja-JP" sz="900" dirty="0" smtClean="0">
              <a:latin typeface="Meiryo UI" panose="020B0604030504040204" pitchFamily="50" charset="-128"/>
              <a:ea typeface="Meiryo UI" panose="020B0604030504040204" pitchFamily="50" charset="-128"/>
            </a:endParaRPr>
          </a:p>
          <a:p>
            <a:pPr algn="ctr"/>
            <a:r>
              <a:rPr lang="ja-JP" altLang="en-US" sz="900" dirty="0" smtClean="0">
                <a:latin typeface="Meiryo UI" panose="020B0604030504040204" pitchFamily="50" charset="-128"/>
                <a:ea typeface="Meiryo UI" panose="020B0604030504040204" pitchFamily="50" charset="-128"/>
              </a:rPr>
              <a:t>意志</a:t>
            </a:r>
            <a:r>
              <a:rPr lang="ja-JP" altLang="en-US" sz="900" dirty="0">
                <a:latin typeface="Meiryo UI" panose="020B0604030504040204" pitchFamily="50" charset="-128"/>
                <a:ea typeface="Meiryo UI" panose="020B0604030504040204" pitchFamily="50" charset="-128"/>
              </a:rPr>
              <a:t>がある医療機関</a:t>
            </a:r>
          </a:p>
        </p:txBody>
      </p:sp>
      <p:grpSp>
        <p:nvGrpSpPr>
          <p:cNvPr id="10" name="グループ化 9"/>
          <p:cNvGrpSpPr/>
          <p:nvPr/>
        </p:nvGrpSpPr>
        <p:grpSpPr>
          <a:xfrm>
            <a:off x="4042904" y="2573742"/>
            <a:ext cx="5516804" cy="612707"/>
            <a:chOff x="4110939" y="1745835"/>
            <a:chExt cx="5516804" cy="612707"/>
          </a:xfrm>
        </p:grpSpPr>
        <p:grpSp>
          <p:nvGrpSpPr>
            <p:cNvPr id="13" name="グループ化 12"/>
            <p:cNvGrpSpPr/>
            <p:nvPr/>
          </p:nvGrpSpPr>
          <p:grpSpPr>
            <a:xfrm>
              <a:off x="4110939" y="1745835"/>
              <a:ext cx="5127565" cy="612707"/>
              <a:chOff x="4110939" y="1753839"/>
              <a:chExt cx="5127565" cy="612707"/>
            </a:xfrm>
          </p:grpSpPr>
          <p:grpSp>
            <p:nvGrpSpPr>
              <p:cNvPr id="2" name="グループ化 1"/>
              <p:cNvGrpSpPr/>
              <p:nvPr/>
            </p:nvGrpSpPr>
            <p:grpSpPr>
              <a:xfrm>
                <a:off x="4110939" y="1753839"/>
                <a:ext cx="5127565" cy="612707"/>
                <a:chOff x="1780809" y="4188104"/>
                <a:chExt cx="5515870" cy="773070"/>
              </a:xfrm>
            </p:grpSpPr>
            <p:sp>
              <p:nvSpPr>
                <p:cNvPr id="41" name="正方形/長方形 40"/>
                <p:cNvSpPr/>
                <p:nvPr/>
              </p:nvSpPr>
              <p:spPr>
                <a:xfrm>
                  <a:off x="3823900" y="4445712"/>
                  <a:ext cx="1296144" cy="515462"/>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42" name="正方形/長方形 41"/>
                <p:cNvSpPr/>
                <p:nvPr/>
              </p:nvSpPr>
              <p:spPr>
                <a:xfrm>
                  <a:off x="5160671" y="4445712"/>
                  <a:ext cx="1296144" cy="515462"/>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pic>
              <p:nvPicPr>
                <p:cNvPr id="32" name="Picture 2" descr="厚生労働省"/>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51391" y="4567646"/>
                  <a:ext cx="1176883" cy="331942"/>
                </a:xfrm>
                <a:prstGeom prst="rect">
                  <a:avLst/>
                </a:prstGeom>
                <a:noFill/>
                <a:extLst>
                  <a:ext uri="{909E8E84-426E-40DD-AFC4-6F175D3DCCD1}">
                    <a14:hiddenFill xmlns:a14="http://schemas.microsoft.com/office/drawing/2010/main">
                      <a:solidFill>
                        <a:srgbClr val="FFFFFF"/>
                      </a:solidFill>
                    </a14:hiddenFill>
                  </a:ext>
                </a:extLst>
              </p:spPr>
            </p:pic>
            <p:sp>
              <p:nvSpPr>
                <p:cNvPr id="48" name="正方形/長方形 47"/>
                <p:cNvSpPr/>
                <p:nvPr/>
              </p:nvSpPr>
              <p:spPr>
                <a:xfrm>
                  <a:off x="1780809" y="4188104"/>
                  <a:ext cx="5515870" cy="31066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同一のリストを掲載</a:t>
                  </a:r>
                  <a:r>
                    <a:rPr kumimoji="1" lang="en-US" altLang="ja-JP" sz="10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a:t>
                  </a:r>
                  <a:r>
                    <a:rPr kumimoji="1" lang="ja-JP" altLang="en-US" sz="10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観光庁では日本政府観光局（ＪＮＴＯ）のＨＰにて多言語で公開</a:t>
                  </a:r>
                  <a:endPar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p:txBody>
            </p:sp>
          </p:grpSp>
          <p:pic>
            <p:nvPicPr>
              <p:cNvPr id="4" name="図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85830" y="1965265"/>
                <a:ext cx="329939" cy="394021"/>
              </a:xfrm>
              <a:prstGeom prst="rect">
                <a:avLst/>
              </a:prstGeom>
            </p:spPr>
          </p:pic>
        </p:grpSp>
        <p:sp>
          <p:nvSpPr>
            <p:cNvPr id="101" name="テキスト ボックス 100"/>
            <p:cNvSpPr txBox="1"/>
            <p:nvPr/>
          </p:nvSpPr>
          <p:spPr>
            <a:xfrm>
              <a:off x="7663052" y="2011017"/>
              <a:ext cx="1964691" cy="338554"/>
            </a:xfrm>
            <a:prstGeom prst="rect">
              <a:avLst/>
            </a:prstGeom>
            <a:noFill/>
          </p:spPr>
          <p:txBody>
            <a:bodyPr wrap="square" rtlCol="0">
              <a:spAutoFit/>
            </a:bodyPr>
            <a:lstStyle/>
            <a:p>
              <a:r>
                <a:rPr kumimoji="1" lang="ja-JP" altLang="en-US" sz="700" dirty="0" smtClean="0">
                  <a:latin typeface="Meiryo UI" panose="020B0604030504040204" pitchFamily="50" charset="-128"/>
                  <a:ea typeface="Meiryo UI" panose="020B0604030504040204" pitchFamily="50" charset="-128"/>
                  <a:cs typeface="Meiryo UI" panose="020B0604030504040204" pitchFamily="50" charset="-128"/>
                </a:rPr>
                <a:t>日本政府観光局</a:t>
              </a:r>
              <a:endParaRPr kumimoji="1" lang="en-US" altLang="ja-JP" sz="7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600" dirty="0" smtClean="0">
                  <a:latin typeface="Meiryo UI" panose="020B0604030504040204" pitchFamily="50" charset="-128"/>
                  <a:ea typeface="Meiryo UI" panose="020B0604030504040204" pitchFamily="50" charset="-128"/>
                  <a:cs typeface="Meiryo UI" panose="020B0604030504040204" pitchFamily="50" charset="-128"/>
                </a:rPr>
                <a:t>（ＪＮＴＯ</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900" dirty="0">
                <a:latin typeface="Meiryo UI" panose="020B0604030504040204" pitchFamily="50" charset="-128"/>
                <a:ea typeface="Meiryo UI" panose="020B0604030504040204" pitchFamily="50" charset="-128"/>
                <a:cs typeface="Meiryo UI" panose="020B0604030504040204" pitchFamily="50" charset="-128"/>
              </a:endParaRPr>
            </a:p>
          </p:txBody>
        </p:sp>
      </p:grpSp>
    </p:spTree>
    <p:extLst>
      <p:ext uri="{BB962C8B-B14F-4D97-AF65-F5344CB8AC3E}">
        <p14:creationId xmlns:p14="http://schemas.microsoft.com/office/powerpoint/2010/main" val="262196791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yellow&amp;blue">
      <a:dk1>
        <a:sysClr val="windowText" lastClr="000000"/>
      </a:dk1>
      <a:lt1>
        <a:sysClr val="window" lastClr="FFFFFF"/>
      </a:lt1>
      <a:dk2>
        <a:srgbClr val="44546A"/>
      </a:dk2>
      <a:lt2>
        <a:srgbClr val="E7E6E6"/>
      </a:lt2>
      <a:accent1>
        <a:srgbClr val="FFD302"/>
      </a:accent1>
      <a:accent2>
        <a:srgbClr val="12E6E6"/>
      </a:accent2>
      <a:accent3>
        <a:srgbClr val="FFD302"/>
      </a:accent3>
      <a:accent4>
        <a:srgbClr val="12E6E6"/>
      </a:accent4>
      <a:accent5>
        <a:srgbClr val="FFD302"/>
      </a:accent5>
      <a:accent6>
        <a:srgbClr val="12E6E6"/>
      </a:accent6>
      <a:hlink>
        <a:srgbClr val="262626"/>
      </a:hlink>
      <a:folHlink>
        <a:srgbClr val="262626"/>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プレゼンテーション1" id="{765FE0DA-D247-486C-BF42-DBB9705F90D8}" vid="{BD63521F-5098-41E8-9264-55C75258C88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1064</TotalTime>
  <Words>327</Words>
  <Application>Microsoft Office PowerPoint</Application>
  <PresentationFormat>画面に合わせる (4:3)</PresentationFormat>
  <Paragraphs>33</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ＭＳ Ｐゴシック</vt:lpstr>
      <vt:lpstr>游ゴシック</vt:lpstr>
      <vt:lpstr>Arial</vt:lpstr>
      <vt:lpstr>Calibri</vt:lpstr>
      <vt:lpstr>Office ​​テーマ</vt:lpstr>
      <vt:lpstr>PowerPoint プレゼンテーション</vt:lpstr>
    </vt:vector>
  </TitlesOfParts>
  <Company>厚生労働省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厚生労働省ネットワークシステム</dc:creator>
  <cp:lastModifiedBy>厚生労働省ネットワークシステム</cp:lastModifiedBy>
  <cp:revision>72</cp:revision>
  <cp:lastPrinted>2019-07-26T02:03:40Z</cp:lastPrinted>
  <dcterms:created xsi:type="dcterms:W3CDTF">2019-07-09T07:19:18Z</dcterms:created>
  <dcterms:modified xsi:type="dcterms:W3CDTF">2019-12-03T10:16:40Z</dcterms:modified>
</cp:coreProperties>
</file>