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5"/>
  </p:handoutMasterIdLst>
  <p:sldIdLst>
    <p:sldId id="264" r:id="rId2"/>
    <p:sldId id="265" r:id="rId3"/>
    <p:sldId id="266" r:id="rId4"/>
  </p:sldIdLst>
  <p:sldSz cx="9601200" cy="12801600" type="A3"/>
  <p:notesSz cx="6807200" cy="9939338"/>
  <p:defaultTextStyle>
    <a:defPPr>
      <a:defRPr lang="ja-JP"/>
    </a:defPPr>
    <a:lvl1pPr marL="0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1pPr>
    <a:lvl2pPr marL="359975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2pPr>
    <a:lvl3pPr marL="719950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3pPr>
    <a:lvl4pPr marL="1079927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4pPr>
    <a:lvl5pPr marL="1439902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5pPr>
    <a:lvl6pPr marL="1799877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6pPr>
    <a:lvl7pPr marL="2159852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7pPr>
    <a:lvl8pPr marL="2519829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8pPr>
    <a:lvl9pPr marL="2879804" algn="l" defTabSz="719950" rtl="0" eaLnBrk="1" latinLnBrk="0" hangingPunct="1">
      <a:defRPr kumimoji="1" sz="14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3200"/>
    <a:srgbClr val="503D00"/>
    <a:srgbClr val="FED026"/>
    <a:srgbClr val="E2AC00"/>
    <a:srgbClr val="8A6900"/>
    <a:srgbClr val="83BC5C"/>
    <a:srgbClr val="604900"/>
    <a:srgbClr val="FFCCFF"/>
    <a:srgbClr val="BF9000"/>
    <a:srgbClr val="68A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56" autoAdjust="0"/>
    <p:restoredTop sz="94660"/>
  </p:normalViewPr>
  <p:slideViewPr>
    <p:cSldViewPr snapToGrid="0">
      <p:cViewPr varScale="1">
        <p:scale>
          <a:sx n="57" d="100"/>
          <a:sy n="57" d="100"/>
        </p:scale>
        <p:origin x="1668" y="9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1DE41-6E2C-4EFE-A48F-7681F0A7DE10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9656F-C738-4E7D-9FFA-08F2E2BC04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033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655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40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8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19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866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24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61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06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721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29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69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85EA9-CF40-4BF6-BF4C-0C00CFE162D8}" type="datetimeFigureOut">
              <a:rPr kumimoji="1" lang="ja-JP" altLang="en-US" smtClean="0"/>
              <a:t>2019/8/8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4003F-5DE2-403E-9A40-D1468DCEA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11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対角する 2 つの角を丸めた四角形 20"/>
          <p:cNvSpPr/>
          <p:nvPr/>
        </p:nvSpPr>
        <p:spPr>
          <a:xfrm>
            <a:off x="2999778" y="3984103"/>
            <a:ext cx="918945" cy="2416697"/>
          </a:xfrm>
          <a:prstGeom prst="round2DiagRect">
            <a:avLst/>
          </a:prstGeom>
          <a:solidFill>
            <a:srgbClr val="FFFF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対角する 2 つの角を丸めた四角形 19"/>
          <p:cNvSpPr/>
          <p:nvPr/>
        </p:nvSpPr>
        <p:spPr>
          <a:xfrm>
            <a:off x="7923086" y="603180"/>
            <a:ext cx="841497" cy="2745118"/>
          </a:xfrm>
          <a:prstGeom prst="round2DiagRect">
            <a:avLst/>
          </a:prstGeom>
          <a:solidFill>
            <a:srgbClr val="FFFF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2998">
            <a:off x="167434" y="11500401"/>
            <a:ext cx="9601200" cy="42005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961" y="505817"/>
            <a:ext cx="1920240" cy="8582004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solidFill>
                  <a:srgbClr val="FF000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無料クーポン券</a:t>
            </a:r>
          </a:p>
        </p:txBody>
      </p:sp>
      <p:pic>
        <p:nvPicPr>
          <p:cNvPr id="9" name="コンテンツ プレースホルダー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8216">
            <a:off x="647493" y="12014775"/>
            <a:ext cx="8641080" cy="205225"/>
          </a:xfrm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3" t="2" b="-57"/>
          <a:stretch/>
        </p:blipFill>
        <p:spPr>
          <a:xfrm rot="21402998">
            <a:off x="635976" y="12218120"/>
            <a:ext cx="8903905" cy="420283"/>
          </a:xfrm>
          <a:prstGeom prst="rect">
            <a:avLst/>
          </a:prstGeom>
        </p:spPr>
      </p:pic>
      <p:sp>
        <p:nvSpPr>
          <p:cNvPr id="5" name="フレーム 4"/>
          <p:cNvSpPr/>
          <p:nvPr/>
        </p:nvSpPr>
        <p:spPr>
          <a:xfrm>
            <a:off x="0" y="0"/>
            <a:ext cx="9601200" cy="12801600"/>
          </a:xfrm>
          <a:prstGeom prst="frame">
            <a:avLst>
              <a:gd name="adj1" fmla="val 311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8016" tIns="64008" rIns="128016" bIns="640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985">
              <a:solidFill>
                <a:schemeClr val="tx1"/>
              </a:solidFill>
            </a:endParaRPr>
          </a:p>
        </p:txBody>
      </p:sp>
      <p:sp>
        <p:nvSpPr>
          <p:cNvPr id="7" name="フレーム 6"/>
          <p:cNvSpPr/>
          <p:nvPr/>
        </p:nvSpPr>
        <p:spPr>
          <a:xfrm>
            <a:off x="364907" y="352128"/>
            <a:ext cx="8871386" cy="12097344"/>
          </a:xfrm>
          <a:prstGeom prst="frame">
            <a:avLst>
              <a:gd name="adj1" fmla="val 91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8016" tIns="64008" rIns="128016" bIns="640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985">
              <a:solidFill>
                <a:schemeClr val="tx1"/>
              </a:solidFill>
            </a:endParaRPr>
          </a:p>
        </p:txBody>
      </p:sp>
      <p:pic>
        <p:nvPicPr>
          <p:cNvPr id="11" name="コンテンツ プレースホルダ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8216">
            <a:off x="597586" y="11225515"/>
            <a:ext cx="8641080" cy="205225"/>
          </a:xfrm>
          <a:prstGeom prst="rect">
            <a:avLst/>
          </a:prstGeom>
        </p:spPr>
      </p:pic>
      <p:sp>
        <p:nvSpPr>
          <p:cNvPr id="14" name="タイトル 1"/>
          <p:cNvSpPr txBox="1">
            <a:spLocks/>
          </p:cNvSpPr>
          <p:nvPr/>
        </p:nvSpPr>
        <p:spPr>
          <a:xfrm>
            <a:off x="4555354" y="5120472"/>
            <a:ext cx="1797365" cy="5826712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9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使えます</a:t>
            </a: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1658150" y="1451004"/>
            <a:ext cx="1797365" cy="10357899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当院は風しん</a:t>
            </a:r>
            <a:r>
              <a:rPr lang="ja-JP" altLang="en-US" sz="6600" dirty="0" err="1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の</a:t>
            </a:r>
            <a:endParaRPr lang="en-US" altLang="ja-JP" sz="6600" dirty="0">
              <a:solidFill>
                <a:srgbClr val="0070C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　　</a:t>
            </a:r>
            <a:r>
              <a:rPr lang="ja-JP" altLang="en-US" sz="6600" dirty="0">
                <a:solidFill>
                  <a:srgbClr val="FF000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抗体検査</a:t>
            </a:r>
            <a:endParaRPr lang="en-US" altLang="ja-JP" sz="6600" dirty="0">
              <a:solidFill>
                <a:srgbClr val="FF000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　　　を実施してます</a:t>
            </a: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7366932" y="595851"/>
            <a:ext cx="1797365" cy="7646827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風しん抗体検査の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73566" y="11817267"/>
            <a:ext cx="3465350" cy="4796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Futura Lt BT" pitchFamily="34" charset="0"/>
                <a:ea typeface="HGPｺﾞｼｯｸM" pitchFamily="50" charset="-128"/>
              </a:rPr>
              <a:t>風しん　厚生労働省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157533" y="11814032"/>
            <a:ext cx="1091002" cy="503001"/>
          </a:xfrm>
          <a:prstGeom prst="rect">
            <a:avLst/>
          </a:prstGeom>
          <a:solidFill>
            <a:schemeClr val="bg1">
              <a:lumMod val="5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Futura Md BT" pitchFamily="34" charset="0"/>
                <a:ea typeface="HGPｺﾞｼｯｸE" pitchFamily="50" charset="-128"/>
              </a:rPr>
              <a:t>検　索</a:t>
            </a:r>
          </a:p>
        </p:txBody>
      </p:sp>
      <p:pic>
        <p:nvPicPr>
          <p:cNvPr id="23" name="Picture 2" descr="080701 ●厚労省ｼﾝﾎﾞﾙﾏｰｸ（電子ﾃﾞｰﾀ）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76" y="434296"/>
            <a:ext cx="820776" cy="820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309" y="8912739"/>
            <a:ext cx="3460096" cy="3585592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1224672" y="665471"/>
            <a:ext cx="1526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厚生労働省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084732" y="3001118"/>
            <a:ext cx="677108" cy="83831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/>
              <a:t>無料クーポンは、昭和３７年度から５３年度生まれの男性に市町村から順次郵送されています。</a:t>
            </a:r>
            <a:endParaRPr kumimoji="1" lang="en-US" altLang="ja-JP" sz="1600" dirty="0"/>
          </a:p>
          <a:p>
            <a:r>
              <a:rPr kumimoji="1" lang="ja-JP" altLang="en-US" sz="1600" dirty="0"/>
              <a:t>風しん</a:t>
            </a:r>
            <a:r>
              <a:rPr kumimoji="1" lang="ja-JP" altLang="en-US" sz="1600" dirty="0" err="1"/>
              <a:t>の</a:t>
            </a:r>
            <a:r>
              <a:rPr kumimoji="1" lang="ja-JP" altLang="en-US" sz="1600" dirty="0"/>
              <a:t>流行をなくすためには、この年代の男性が検査と予防接種を受けることが大切です。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DEFDE07-68CB-440A-82F5-9205FBFB05D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30" y="1191339"/>
            <a:ext cx="1102292" cy="1083518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87250971-4772-4BD7-BCBF-62B496175DD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84" y="1521404"/>
            <a:ext cx="1583881" cy="422215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498170" y="5662863"/>
            <a:ext cx="553998" cy="58191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ご希望の方はあらかじめご相談ください。</a:t>
            </a:r>
            <a:endParaRPr kumimoji="1" lang="ja-JP" altLang="en-US" sz="2400" dirty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8053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対角する 2 つの角を丸めた四角形 23"/>
          <p:cNvSpPr/>
          <p:nvPr/>
        </p:nvSpPr>
        <p:spPr>
          <a:xfrm>
            <a:off x="7899890" y="511739"/>
            <a:ext cx="841497" cy="2745118"/>
          </a:xfrm>
          <a:prstGeom prst="round2DiagRect">
            <a:avLst/>
          </a:prstGeom>
          <a:solidFill>
            <a:srgbClr val="FFFF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対角する 2 つの角を丸めた四角形 3"/>
          <p:cNvSpPr/>
          <p:nvPr/>
        </p:nvSpPr>
        <p:spPr>
          <a:xfrm>
            <a:off x="2938891" y="3904531"/>
            <a:ext cx="845933" cy="2407920"/>
          </a:xfrm>
          <a:prstGeom prst="round2DiagRect">
            <a:avLst/>
          </a:prstGeom>
          <a:solidFill>
            <a:srgbClr val="FFFF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2998">
            <a:off x="167434" y="11500401"/>
            <a:ext cx="9601200" cy="420053"/>
          </a:xfrm>
          <a:prstGeom prst="rect">
            <a:avLst/>
          </a:prstGeom>
        </p:spPr>
      </p:pic>
      <p:pic>
        <p:nvPicPr>
          <p:cNvPr id="9" name="コンテンツ プレースホルダー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8216">
            <a:off x="647493" y="12014775"/>
            <a:ext cx="8641080" cy="205225"/>
          </a:xfrm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3" t="2" b="-57"/>
          <a:stretch/>
        </p:blipFill>
        <p:spPr>
          <a:xfrm rot="21402998">
            <a:off x="635976" y="12218120"/>
            <a:ext cx="8903905" cy="420283"/>
          </a:xfrm>
          <a:prstGeom prst="rect">
            <a:avLst/>
          </a:prstGeom>
        </p:spPr>
      </p:pic>
      <p:sp>
        <p:nvSpPr>
          <p:cNvPr id="5" name="フレーム 4"/>
          <p:cNvSpPr/>
          <p:nvPr/>
        </p:nvSpPr>
        <p:spPr>
          <a:xfrm>
            <a:off x="0" y="0"/>
            <a:ext cx="9601200" cy="12801600"/>
          </a:xfrm>
          <a:prstGeom prst="frame">
            <a:avLst>
              <a:gd name="adj1" fmla="val 311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8016" tIns="64008" rIns="128016" bIns="640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985">
              <a:solidFill>
                <a:schemeClr val="tx1"/>
              </a:solidFill>
            </a:endParaRPr>
          </a:p>
        </p:txBody>
      </p:sp>
      <p:sp>
        <p:nvSpPr>
          <p:cNvPr id="7" name="フレーム 6"/>
          <p:cNvSpPr/>
          <p:nvPr/>
        </p:nvSpPr>
        <p:spPr>
          <a:xfrm>
            <a:off x="364907" y="352128"/>
            <a:ext cx="8871386" cy="12097344"/>
          </a:xfrm>
          <a:prstGeom prst="frame">
            <a:avLst>
              <a:gd name="adj1" fmla="val 91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8016" tIns="64008" rIns="128016" bIns="640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985">
              <a:solidFill>
                <a:schemeClr val="tx1"/>
              </a:solidFill>
            </a:endParaRPr>
          </a:p>
        </p:txBody>
      </p:sp>
      <p:pic>
        <p:nvPicPr>
          <p:cNvPr id="11" name="コンテンツ プレースホルダ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8216">
            <a:off x="597586" y="11225515"/>
            <a:ext cx="8641080" cy="20522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899" y="9035820"/>
            <a:ext cx="3634302" cy="3607045"/>
          </a:xfrm>
          <a:prstGeom prst="rect">
            <a:avLst/>
          </a:prstGeom>
        </p:spPr>
      </p:pic>
      <p:pic>
        <p:nvPicPr>
          <p:cNvPr id="12" name="Picture 2" descr="080701 ●厚労省ｼﾝﾎﾞﾙﾏｰｸ（電子ﾃﾞｰﾀ）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76" y="434296"/>
            <a:ext cx="820776" cy="820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テキスト ボックス 12"/>
          <p:cNvSpPr txBox="1"/>
          <p:nvPr/>
        </p:nvSpPr>
        <p:spPr>
          <a:xfrm>
            <a:off x="1224672" y="665471"/>
            <a:ext cx="1526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厚生労働省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1544719" y="1363843"/>
            <a:ext cx="1797365" cy="10357899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当院は風しん</a:t>
            </a:r>
            <a:r>
              <a:rPr lang="ja-JP" altLang="en-US" sz="6600" dirty="0" err="1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の</a:t>
            </a:r>
            <a:endParaRPr lang="en-US" altLang="ja-JP" sz="6600" dirty="0">
              <a:solidFill>
                <a:srgbClr val="0070C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　　</a:t>
            </a:r>
            <a:r>
              <a:rPr lang="ja-JP" altLang="en-US" sz="6600" dirty="0">
                <a:solidFill>
                  <a:srgbClr val="FF000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予防接種</a:t>
            </a:r>
            <a:endParaRPr lang="en-US" altLang="ja-JP" sz="6600" dirty="0">
              <a:solidFill>
                <a:srgbClr val="FF000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　　　を実施してます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73566" y="11817267"/>
            <a:ext cx="3465350" cy="4796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Futura Lt BT" pitchFamily="34" charset="0"/>
                <a:ea typeface="HGPｺﾞｼｯｸM" pitchFamily="50" charset="-128"/>
              </a:rPr>
              <a:t>風しん　厚生労働省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157533" y="11814032"/>
            <a:ext cx="1091002" cy="503001"/>
          </a:xfrm>
          <a:prstGeom prst="rect">
            <a:avLst/>
          </a:prstGeom>
          <a:solidFill>
            <a:schemeClr val="bg1">
              <a:lumMod val="5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Futura Md BT" pitchFamily="34" charset="0"/>
                <a:ea typeface="HGPｺﾞｼｯｸE" pitchFamily="50" charset="-128"/>
              </a:rPr>
              <a:t>検　索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　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5990231" y="603180"/>
            <a:ext cx="1920240" cy="8582004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9600" dirty="0">
                <a:solidFill>
                  <a:srgbClr val="FF000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無料クーポン券</a:t>
            </a:r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4598726" y="4426593"/>
            <a:ext cx="1797365" cy="5826712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9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使えます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7387966" y="603180"/>
            <a:ext cx="1797365" cy="7646827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風しん予防接種の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012279" y="2842597"/>
            <a:ext cx="677108" cy="83831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/>
              <a:t>無料クーポンは、昭和３７年度から５３年度生まれの男性に市町村から順次郵送されています。</a:t>
            </a:r>
            <a:endParaRPr kumimoji="1" lang="en-US" altLang="ja-JP" sz="1600" dirty="0"/>
          </a:p>
          <a:p>
            <a:r>
              <a:rPr kumimoji="1" lang="ja-JP" altLang="en-US" sz="1600" dirty="0"/>
              <a:t>風しん</a:t>
            </a:r>
            <a:r>
              <a:rPr kumimoji="1" lang="ja-JP" altLang="en-US" sz="1600" dirty="0" err="1"/>
              <a:t>の</a:t>
            </a:r>
            <a:r>
              <a:rPr kumimoji="1" lang="ja-JP" altLang="en-US" sz="1600" dirty="0"/>
              <a:t>流行をなくすためには、この年代の男性が検査と予防接種を受けることが大切です。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98170" y="5662863"/>
            <a:ext cx="553998" cy="58191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ご希望の方はあらかじめご相談ください。</a:t>
            </a:r>
            <a:endParaRPr kumimoji="1" lang="ja-JP" altLang="en-US" sz="2400" dirty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3DEFDE07-68CB-440A-82F5-9205FBFB05D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30" y="1191339"/>
            <a:ext cx="1102292" cy="1083518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7250971-4772-4BD7-BCBF-62B496175DD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84" y="1521404"/>
            <a:ext cx="1583881" cy="42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581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対角する 2 つの角を丸めた四角形 21"/>
          <p:cNvSpPr/>
          <p:nvPr/>
        </p:nvSpPr>
        <p:spPr>
          <a:xfrm>
            <a:off x="2862674" y="3888031"/>
            <a:ext cx="900710" cy="2566841"/>
          </a:xfrm>
          <a:prstGeom prst="round2DiagRect">
            <a:avLst/>
          </a:prstGeom>
          <a:solidFill>
            <a:srgbClr val="FFFF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2998">
            <a:off x="167434" y="11500401"/>
            <a:ext cx="9601200" cy="420053"/>
          </a:xfrm>
          <a:prstGeom prst="rect">
            <a:avLst/>
          </a:prstGeom>
        </p:spPr>
      </p:pic>
      <p:pic>
        <p:nvPicPr>
          <p:cNvPr id="9" name="コンテンツ プレースホルダー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8216">
            <a:off x="647493" y="12014775"/>
            <a:ext cx="8641080" cy="205225"/>
          </a:xfrm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3" t="2" b="-57"/>
          <a:stretch/>
        </p:blipFill>
        <p:spPr>
          <a:xfrm rot="21402998">
            <a:off x="635976" y="12218120"/>
            <a:ext cx="8903905" cy="420283"/>
          </a:xfrm>
          <a:prstGeom prst="rect">
            <a:avLst/>
          </a:prstGeom>
        </p:spPr>
      </p:pic>
      <p:sp>
        <p:nvSpPr>
          <p:cNvPr id="5" name="フレーム 4"/>
          <p:cNvSpPr/>
          <p:nvPr/>
        </p:nvSpPr>
        <p:spPr>
          <a:xfrm>
            <a:off x="0" y="0"/>
            <a:ext cx="9601200" cy="12801600"/>
          </a:xfrm>
          <a:prstGeom prst="frame">
            <a:avLst>
              <a:gd name="adj1" fmla="val 311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8016" tIns="64008" rIns="128016" bIns="640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985">
              <a:solidFill>
                <a:schemeClr val="tx1"/>
              </a:solidFill>
            </a:endParaRPr>
          </a:p>
        </p:txBody>
      </p:sp>
      <p:sp>
        <p:nvSpPr>
          <p:cNvPr id="7" name="フレーム 6"/>
          <p:cNvSpPr/>
          <p:nvPr/>
        </p:nvSpPr>
        <p:spPr>
          <a:xfrm>
            <a:off x="364907" y="352128"/>
            <a:ext cx="8871386" cy="12097344"/>
          </a:xfrm>
          <a:prstGeom prst="frame">
            <a:avLst>
              <a:gd name="adj1" fmla="val 91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8016" tIns="64008" rIns="128016" bIns="640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985">
              <a:solidFill>
                <a:schemeClr val="tx1"/>
              </a:solidFill>
            </a:endParaRPr>
          </a:p>
        </p:txBody>
      </p:sp>
      <p:pic>
        <p:nvPicPr>
          <p:cNvPr id="11" name="コンテンツ プレースホルダ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8216">
            <a:off x="597586" y="11225515"/>
            <a:ext cx="8641080" cy="205225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660" y="10007745"/>
            <a:ext cx="2379066" cy="2465354"/>
          </a:xfrm>
          <a:prstGeom prst="rect">
            <a:avLst/>
          </a:prstGeom>
        </p:spPr>
      </p:pic>
      <p:pic>
        <p:nvPicPr>
          <p:cNvPr id="12" name="Picture 2" descr="080701 ●厚労省ｼﾝﾎﾞﾙﾏｰｸ（電子ﾃﾞｰﾀ）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76" y="434296"/>
            <a:ext cx="820776" cy="820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テキスト ボックス 12"/>
          <p:cNvSpPr txBox="1"/>
          <p:nvPr/>
        </p:nvSpPr>
        <p:spPr>
          <a:xfrm>
            <a:off x="1224672" y="665471"/>
            <a:ext cx="1526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厚生労働省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1515663" y="1413647"/>
            <a:ext cx="1797365" cy="10357899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当院は風しん</a:t>
            </a:r>
            <a:r>
              <a:rPr lang="ja-JP" altLang="en-US" sz="6600" dirty="0" err="1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の</a:t>
            </a:r>
            <a:endParaRPr lang="en-US" altLang="ja-JP" sz="6600" dirty="0">
              <a:solidFill>
                <a:srgbClr val="0070C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</a:t>
            </a:r>
            <a:r>
              <a:rPr lang="ja-JP" altLang="en-US" sz="6600" dirty="0">
                <a:solidFill>
                  <a:srgbClr val="FF000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抗体検査・予防接種</a:t>
            </a:r>
            <a:endParaRPr lang="en-US" altLang="ja-JP" sz="6600" dirty="0">
              <a:solidFill>
                <a:srgbClr val="FF000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66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　　　　　を実施してます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05926" y="11862987"/>
            <a:ext cx="3465350" cy="4796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Futura Lt BT" pitchFamily="34" charset="0"/>
                <a:ea typeface="HGPｺﾞｼｯｸM" pitchFamily="50" charset="-128"/>
              </a:rPr>
              <a:t>風しん　厚生労働省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681927" y="11861917"/>
            <a:ext cx="1091002" cy="503001"/>
          </a:xfrm>
          <a:prstGeom prst="rect">
            <a:avLst/>
          </a:prstGeom>
          <a:solidFill>
            <a:schemeClr val="bg1">
              <a:lumMod val="50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Futura Md BT" pitchFamily="34" charset="0"/>
                <a:ea typeface="HGPｺﾞｼｯｸE" pitchFamily="50" charset="-128"/>
              </a:rPr>
              <a:t>検　索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552" y="10129869"/>
            <a:ext cx="2435551" cy="2417284"/>
          </a:xfrm>
          <a:prstGeom prst="rect">
            <a:avLst/>
          </a:prstGeom>
        </p:spPr>
      </p:pic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　</a:t>
            </a:r>
          </a:p>
        </p:txBody>
      </p:sp>
      <p:sp>
        <p:nvSpPr>
          <p:cNvPr id="27" name="対角する 2 つの角を丸めた四角形 26"/>
          <p:cNvSpPr/>
          <p:nvPr/>
        </p:nvSpPr>
        <p:spPr>
          <a:xfrm>
            <a:off x="8256854" y="453235"/>
            <a:ext cx="841497" cy="2389362"/>
          </a:xfrm>
          <a:prstGeom prst="round2DiagRect">
            <a:avLst/>
          </a:prstGeom>
          <a:solidFill>
            <a:srgbClr val="FFFF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タイトル 1"/>
          <p:cNvSpPr txBox="1">
            <a:spLocks/>
          </p:cNvSpPr>
          <p:nvPr/>
        </p:nvSpPr>
        <p:spPr>
          <a:xfrm>
            <a:off x="5610452" y="1278170"/>
            <a:ext cx="1920240" cy="8582004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9600" dirty="0">
                <a:solidFill>
                  <a:srgbClr val="FF000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無料クーポン券</a:t>
            </a: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4706918" y="6378741"/>
            <a:ext cx="1488292" cy="4007071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72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使えます</a:t>
            </a:r>
          </a:p>
        </p:txBody>
      </p:sp>
      <p:sp>
        <p:nvSpPr>
          <p:cNvPr id="30" name="タイトル 1"/>
          <p:cNvSpPr txBox="1">
            <a:spLocks/>
          </p:cNvSpPr>
          <p:nvPr/>
        </p:nvSpPr>
        <p:spPr>
          <a:xfrm>
            <a:off x="7277727" y="465555"/>
            <a:ext cx="1797365" cy="9737464"/>
          </a:xfrm>
          <a:prstGeom prst="rect">
            <a:avLst/>
          </a:prstGeom>
        </p:spPr>
        <p:txBody>
          <a:bodyPr vert="eaVert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000" dirty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風</a:t>
            </a:r>
            <a:r>
              <a:rPr lang="ja-JP" altLang="en-US" sz="6000" dirty="0" smtClean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しん</a:t>
            </a:r>
            <a:endParaRPr lang="en-US" altLang="ja-JP" sz="6000" dirty="0" smtClean="0">
              <a:solidFill>
                <a:srgbClr val="0070C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  <a:p>
            <a:r>
              <a:rPr lang="ja-JP" altLang="en-US" sz="7200" dirty="0" smtClean="0">
                <a:solidFill>
                  <a:srgbClr val="0070C0"/>
                </a:solidFill>
                <a:latin typeface="ＤＨＰ平成明朝体W7" panose="02020700000000000000" pitchFamily="18" charset="-128"/>
                <a:ea typeface="ＤＨＰ平成明朝体W7" panose="02020700000000000000" pitchFamily="18" charset="-128"/>
              </a:rPr>
              <a:t>抗体検査・予防接種の</a:t>
            </a:r>
            <a:endParaRPr lang="ja-JP" altLang="en-US" sz="7200" dirty="0">
              <a:solidFill>
                <a:srgbClr val="0070C0"/>
              </a:solidFill>
              <a:latin typeface="ＤＨＰ平成明朝体W7" panose="02020700000000000000" pitchFamily="18" charset="-128"/>
              <a:ea typeface="ＤＨＰ平成明朝体W7" panose="02020700000000000000" pitchFamily="18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070049" y="2094267"/>
            <a:ext cx="677108" cy="83831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/>
              <a:t>無料クーポンは、昭和３７年度から５３年度生まれの男性に市町村から順次郵送されています。</a:t>
            </a:r>
            <a:endParaRPr kumimoji="1" lang="en-US" altLang="ja-JP" sz="1600" dirty="0"/>
          </a:p>
          <a:p>
            <a:r>
              <a:rPr kumimoji="1" lang="ja-JP" altLang="en-US" sz="1600" dirty="0"/>
              <a:t>風しん</a:t>
            </a:r>
            <a:r>
              <a:rPr kumimoji="1" lang="ja-JP" altLang="en-US" sz="1600" dirty="0" err="1"/>
              <a:t>の</a:t>
            </a:r>
            <a:r>
              <a:rPr kumimoji="1" lang="ja-JP" altLang="en-US" sz="1600" dirty="0"/>
              <a:t>流行をなくすためには、この年代の男性が検査と予防接種を受けることが大切です。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50026" y="5807152"/>
            <a:ext cx="553998" cy="58191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ご希望の方はあらかじめご相談ください。</a:t>
            </a:r>
            <a:endParaRPr kumimoji="1" lang="ja-JP" altLang="en-US" sz="2400" dirty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3DEFDE07-68CB-440A-82F5-9205FBFB05D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30" y="1191339"/>
            <a:ext cx="1102292" cy="1083518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7250971-4772-4BD7-BCBF-62B496175DD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84" y="1521404"/>
            <a:ext cx="1583881" cy="42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511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2228</TotalTime>
  <Words>219</Words>
  <Application>Microsoft Office PowerPoint</Application>
  <PresentationFormat>A3 297x420 mm</PresentationFormat>
  <Paragraphs>39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6" baseType="lpstr">
      <vt:lpstr>ＤＦ平成明朝体W7</vt:lpstr>
      <vt:lpstr>ＤＨＰ平成明朝体W7</vt:lpstr>
      <vt:lpstr>Futura Lt BT</vt:lpstr>
      <vt:lpstr>Futura Md BT</vt:lpstr>
      <vt:lpstr>HGPｺﾞｼｯｸE</vt:lpstr>
      <vt:lpstr>HGPｺﾞｼｯｸM</vt:lpstr>
      <vt:lpstr>Meiryo UI</vt:lpstr>
      <vt:lpstr>ＭＳ Ｐゴシック</vt:lpstr>
      <vt:lpstr>游ゴシック</vt:lpstr>
      <vt:lpstr>Arial</vt:lpstr>
      <vt:lpstr>Calibri</vt:lpstr>
      <vt:lpstr>Calibri Light</vt:lpstr>
      <vt:lpstr>Office テーマ</vt:lpstr>
      <vt:lpstr>無料クーポン券</vt:lpstr>
      <vt:lpstr>　</vt:lpstr>
      <vt:lpstr>　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三浦 征大（内閣広報室本室）</dc:creator>
  <cp:lastModifiedBy>相原 瑶(aihara-you.7w1)</cp:lastModifiedBy>
  <cp:revision>182</cp:revision>
  <cp:lastPrinted>2019-08-07T06:27:28Z</cp:lastPrinted>
  <dcterms:created xsi:type="dcterms:W3CDTF">2016-03-08T09:49:41Z</dcterms:created>
  <dcterms:modified xsi:type="dcterms:W3CDTF">2019-08-08T00:44:11Z</dcterms:modified>
</cp:coreProperties>
</file>