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00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80" autoAdjust="0"/>
    <p:restoredTop sz="94660"/>
  </p:normalViewPr>
  <p:slideViewPr>
    <p:cSldViewPr showGuides="1">
      <p:cViewPr varScale="1">
        <p:scale>
          <a:sx n="105" d="100"/>
          <a:sy n="105" d="100"/>
        </p:scale>
        <p:origin x="1956" y="13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2B4843F-AA04-45E6-8788-95EEFFF47FFC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8350"/>
            <a:ext cx="55403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285D1B9-6EFC-41D1-9D3B-09DB86BF03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762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5D1B9-6EFC-41D1-9D3B-09DB86BF03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404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5D1B9-6EFC-41D1-9D3B-09DB86BF032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850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42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2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2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28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6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80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66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03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38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18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8453C-645E-48FA-A240-E03EB9093A2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2A6C8-F5E2-4F24-B589-274C80AEC6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9451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1786984" y="4039900"/>
            <a:ext cx="5292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1784648" y="1556792"/>
            <a:ext cx="5292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角丸四角形 2"/>
          <p:cNvSpPr/>
          <p:nvPr/>
        </p:nvSpPr>
        <p:spPr>
          <a:xfrm>
            <a:off x="1782312" y="546343"/>
            <a:ext cx="6048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55620" y="90444"/>
            <a:ext cx="6074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市区町村からクーポン券が届く</a:t>
            </a:r>
            <a:endParaRPr kumimoji="1" lang="ja-JP" altLang="en-US" sz="3600" dirty="0">
              <a:solidFill>
                <a:schemeClr val="accent2">
                  <a:lumMod val="50000"/>
                </a:schemeClr>
              </a:solidFill>
              <a:effectLst>
                <a:glow rad="228600">
                  <a:schemeClr val="tx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28" y="1831520"/>
            <a:ext cx="4926856" cy="160043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C00000"/>
                </a:solidFill>
              </a:rPr>
              <a:t>（１） 定期</a:t>
            </a:r>
            <a:r>
              <a:rPr lang="ja-JP" altLang="en-US" sz="2800" dirty="0">
                <a:solidFill>
                  <a:srgbClr val="C00000"/>
                </a:solidFill>
              </a:rPr>
              <a:t>の健康診断の</a:t>
            </a:r>
            <a:r>
              <a:rPr lang="ja-JP" altLang="en-US" sz="2800" dirty="0" smtClean="0">
                <a:solidFill>
                  <a:srgbClr val="C00000"/>
                </a:solidFill>
              </a:rPr>
              <a:t>機会に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261938" lvl="0" indent="-174625"/>
            <a:r>
              <a:rPr lang="ja-JP" altLang="en-US" dirty="0" smtClean="0">
                <a:solidFill>
                  <a:sysClr val="windowText" lastClr="000000"/>
                </a:solidFill>
              </a:rPr>
              <a:t>・ 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事業所健診や特定健診と</a:t>
            </a:r>
            <a:r>
              <a:rPr lang="ja-JP" altLang="en-US" dirty="0">
                <a:solidFill>
                  <a:sysClr val="windowText" lastClr="000000"/>
                </a:solidFill>
              </a:rPr>
              <a:t>同時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に抗体検査を</a:t>
            </a:r>
            <a:r>
              <a:rPr lang="en-US" altLang="ja-JP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dirty="0" smtClean="0">
                <a:solidFill>
                  <a:sysClr val="windowText" lastClr="000000"/>
                </a:solidFill>
              </a:rPr>
            </a:br>
            <a:r>
              <a:rPr lang="ja-JP" altLang="en-US" dirty="0" smtClean="0">
                <a:solidFill>
                  <a:sysClr val="windowText" lastClr="000000"/>
                </a:solidFill>
              </a:rPr>
              <a:t>受ける</a:t>
            </a:r>
            <a:r>
              <a:rPr lang="ja-JP" altLang="en-US" dirty="0">
                <a:solidFill>
                  <a:sysClr val="windowText" lastClr="000000"/>
                </a:solidFill>
              </a:rPr>
              <a:t>ことができます。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marL="261938" lvl="0" indent="-174625"/>
            <a:r>
              <a:rPr lang="ja-JP" altLang="en-US" dirty="0" smtClean="0">
                <a:solidFill>
                  <a:sysClr val="windowText" lastClr="000000"/>
                </a:solidFill>
              </a:rPr>
              <a:t>・ クーポン券</a:t>
            </a:r>
            <a:r>
              <a:rPr lang="ja-JP" altLang="en-US" dirty="0">
                <a:solidFill>
                  <a:sysClr val="windowText" lastClr="000000"/>
                </a:solidFill>
              </a:rPr>
              <a:t>と本人確認書類をお持ちください。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lvl="0"/>
            <a:r>
              <a:rPr lang="ja-JP" altLang="en-US" sz="1600" dirty="0" smtClean="0">
                <a:solidFill>
                  <a:sysClr val="windowText" lastClr="000000"/>
                </a:solidFill>
              </a:rPr>
              <a:t>　　（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本人確認書類の提示が不要な場合もあります。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）</a:t>
            </a:r>
            <a:endParaRPr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102585" y="1831520"/>
            <a:ext cx="4723586" cy="160043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C00000"/>
                </a:solidFill>
              </a:rPr>
              <a:t>（２） 健康診断とは別の機会に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87313" lvl="0"/>
            <a:r>
              <a:rPr lang="ja-JP" altLang="en-US" sz="2400" dirty="0">
                <a:solidFill>
                  <a:sysClr val="windowText" lastClr="000000"/>
                </a:solidFill>
              </a:rPr>
              <a:t>・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クーポン券</a:t>
            </a:r>
            <a:r>
              <a:rPr lang="ja-JP" altLang="en-US" sz="2400" u="sng" dirty="0">
                <a:solidFill>
                  <a:sysClr val="windowText" lastClr="000000"/>
                </a:solidFill>
              </a:rPr>
              <a:t>を使用できる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医療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sz="2400" dirty="0" smtClean="0">
                <a:solidFill>
                  <a:sysClr val="windowText" lastClr="000000"/>
                </a:solidFill>
              </a:rPr>
            </a:br>
            <a:r>
              <a:rPr lang="ja-JP" altLang="en-US" sz="2400" dirty="0">
                <a:solidFill>
                  <a:sysClr val="windowText" lastClr="000000"/>
                </a:solidFill>
              </a:rPr>
              <a:t> </a:t>
            </a:r>
            <a:r>
              <a:rPr lang="ja-JP" altLang="en-US" sz="2400" dirty="0" smtClean="0">
                <a:solidFill>
                  <a:sysClr val="windowText" lastClr="000000"/>
                </a:solidFill>
              </a:rPr>
              <a:t> 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機関</a:t>
            </a:r>
            <a:r>
              <a:rPr lang="en-US" altLang="ja-JP" sz="2400" u="sng" dirty="0" smtClean="0">
                <a:solidFill>
                  <a:sysClr val="windowText" lastClr="000000"/>
                </a:solidFill>
              </a:rPr>
              <a:t>/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健診機関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を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検索</a:t>
            </a:r>
            <a:r>
              <a:rPr lang="en-US" altLang="ja-JP" sz="2400" b="1" u="sng" dirty="0" smtClean="0">
                <a:solidFill>
                  <a:srgbClr val="FF0000"/>
                </a:solidFill>
              </a:rPr>
              <a:t>&amp;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電話確認</a:t>
            </a:r>
            <a:endParaRPr lang="en-US" altLang="ja-JP" sz="2000" b="1" dirty="0" smtClean="0">
              <a:solidFill>
                <a:srgbClr val="FF0000"/>
              </a:solidFill>
            </a:endParaRPr>
          </a:p>
          <a:p>
            <a:pPr marL="87313" lvl="0"/>
            <a:endParaRPr lang="en-US" altLang="ja-JP" sz="400" dirty="0" smtClean="0">
              <a:solidFill>
                <a:sysClr val="windowText" lastClr="000000"/>
              </a:solidFill>
            </a:endParaRPr>
          </a:p>
          <a:p>
            <a:pPr marL="87313" lvl="0"/>
            <a:r>
              <a:rPr lang="ja-JP" altLang="en-US" dirty="0" smtClean="0">
                <a:solidFill>
                  <a:sysClr val="windowText" lastClr="000000"/>
                </a:solidFill>
              </a:rPr>
              <a:t>・クーポン券</a:t>
            </a:r>
            <a:r>
              <a:rPr lang="ja-JP" altLang="en-US" dirty="0">
                <a:solidFill>
                  <a:sysClr val="windowText" lastClr="000000"/>
                </a:solidFill>
              </a:rPr>
              <a:t>と本人確認書類をお持ちください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。</a:t>
            </a:r>
            <a:endParaRPr lang="en-US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3868" y="90444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kumimoji="1" lang="ja-JP" altLang="en-US" sz="3600" b="1" dirty="0" smtClean="0">
                <a:solidFill>
                  <a:srgbClr val="C00000"/>
                </a:solidFill>
              </a:rPr>
              <a:t>１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1188" y="1100154"/>
            <a:ext cx="5496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風しん</a:t>
            </a:r>
            <a:r>
              <a:rPr lang="ja-JP" altLang="en-US" sz="3600" dirty="0" err="1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抗体検査を受ける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9436" y="1100154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kumimoji="1" lang="ja-JP" altLang="en-US" sz="3600" b="1" dirty="0" smtClean="0">
                <a:solidFill>
                  <a:srgbClr val="C00000"/>
                </a:solidFill>
              </a:rPr>
              <a:t>２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61188" y="3573016"/>
            <a:ext cx="5496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風しん</a:t>
            </a:r>
            <a:r>
              <a:rPr lang="ja-JP" altLang="en-US" sz="3600" dirty="0" err="1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予防接種を受ける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9436" y="3573016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lang="ja-JP" altLang="en-US" sz="3600" b="1" dirty="0" smtClean="0">
                <a:solidFill>
                  <a:srgbClr val="C00000"/>
                </a:solidFill>
              </a:rPr>
              <a:t>３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28464" y="4321562"/>
            <a:ext cx="9697706" cy="126188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87313" lvl="0"/>
            <a:r>
              <a:rPr lang="ja-JP" altLang="en-US" sz="2800" dirty="0" smtClean="0">
                <a:solidFill>
                  <a:srgbClr val="C00000"/>
                </a:solidFill>
              </a:rPr>
              <a:t>陰性の（免疫がなかった）場合は、予防接種を受けてください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87313" lvl="0"/>
            <a:r>
              <a:rPr lang="ja-JP" altLang="en-US" sz="2400" dirty="0" smtClean="0">
                <a:solidFill>
                  <a:sysClr val="windowText" lastClr="000000"/>
                </a:solidFill>
              </a:rPr>
              <a:t>・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クーポン券を使用できる医療機関を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検索＆電話確認</a:t>
            </a:r>
            <a:r>
              <a:rPr lang="ja-JP" altLang="en-US" sz="2400" b="1" dirty="0">
                <a:solidFill>
                  <a:srgbClr val="FF0000"/>
                </a:solidFill>
              </a:rPr>
              <a:t>　 </a:t>
            </a:r>
            <a:r>
              <a:rPr lang="ja-JP" altLang="en-US" sz="1600" b="1" dirty="0" smtClean="0">
                <a:solidFill>
                  <a:schemeClr val="bg1"/>
                </a:solidFill>
              </a:rPr>
              <a:t>全国</a:t>
            </a:r>
            <a:r>
              <a:rPr lang="ja-JP" altLang="en-US" sz="1600" b="1" dirty="0">
                <a:solidFill>
                  <a:schemeClr val="bg1"/>
                </a:solidFill>
              </a:rPr>
              <a:t>４万</a:t>
            </a:r>
            <a:r>
              <a:rPr lang="ja-JP" altLang="en-US" sz="1600" b="1" dirty="0" smtClean="0">
                <a:solidFill>
                  <a:schemeClr val="bg1"/>
                </a:solidFill>
              </a:rPr>
              <a:t>以上の医療機関</a:t>
            </a:r>
            <a:endParaRPr lang="en-US" altLang="ja-JP" sz="2400" b="1" dirty="0" smtClean="0">
              <a:solidFill>
                <a:schemeClr val="bg1"/>
              </a:solidFill>
            </a:endParaRPr>
          </a:p>
          <a:p>
            <a:pPr marL="87313" lvl="0"/>
            <a:r>
              <a:rPr lang="ja-JP" altLang="en-US" sz="2400" dirty="0" smtClean="0">
                <a:solidFill>
                  <a:sysClr val="windowText" lastClr="000000"/>
                </a:solidFill>
              </a:rPr>
              <a:t>・クーポン券と本人確認書類をお持ちください。</a:t>
            </a:r>
            <a:endParaRPr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31" name="四角形吹き出し 30"/>
          <p:cNvSpPr/>
          <p:nvPr/>
        </p:nvSpPr>
        <p:spPr>
          <a:xfrm>
            <a:off x="128463" y="5732694"/>
            <a:ext cx="9697707" cy="1052736"/>
          </a:xfrm>
          <a:prstGeom prst="wedgeRectCallout">
            <a:avLst>
              <a:gd name="adj1" fmla="val 26740"/>
              <a:gd name="adj2" fmla="val 43776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97000" y="6007135"/>
            <a:ext cx="3528392" cy="52322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/>
              <a:t>風しん</a:t>
            </a:r>
            <a:r>
              <a:rPr lang="ja-JP" altLang="en-US" sz="2800" dirty="0" err="1"/>
              <a:t>の</a:t>
            </a:r>
            <a:r>
              <a:rPr lang="ja-JP" altLang="en-US" sz="2800" dirty="0"/>
              <a:t>追加的対策</a:t>
            </a:r>
            <a:endParaRPr kumimoji="1" lang="ja-JP" altLang="en-US" sz="28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674228" y="6008884"/>
            <a:ext cx="1044000" cy="52322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dirty="0" smtClean="0"/>
              <a:t>検索</a:t>
            </a:r>
            <a:endParaRPr kumimoji="1" lang="ja-JP" altLang="en-US" sz="2800" dirty="0"/>
          </a:p>
        </p:txBody>
      </p:sp>
      <p:sp>
        <p:nvSpPr>
          <p:cNvPr id="34" name="四角形吹き出し 33"/>
          <p:cNvSpPr/>
          <p:nvPr/>
        </p:nvSpPr>
        <p:spPr>
          <a:xfrm>
            <a:off x="7359744" y="1103536"/>
            <a:ext cx="2484000" cy="646331"/>
          </a:xfrm>
          <a:prstGeom prst="wedgeRectCallout">
            <a:avLst>
              <a:gd name="adj1" fmla="val -59344"/>
              <a:gd name="adj2" fmla="val 6191"/>
            </a:avLst>
          </a:prstGeom>
          <a:solidFill>
            <a:srgbClr val="FFFF97"/>
          </a:solidFill>
          <a:ln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クーポン券の持参を</a:t>
            </a:r>
            <a:endParaRPr kumimoji="1" lang="en-US" altLang="ja-JP" sz="2200" dirty="0" smtClean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お忘れなく！！</a:t>
            </a:r>
            <a:endParaRPr kumimoji="1" lang="ja-JP" altLang="en-US" sz="2200" dirty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9066" y="5838363"/>
            <a:ext cx="386745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クーポン券を使用できる</a:t>
            </a:r>
            <a:endParaRPr lang="en-US" altLang="ja-JP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医療機関</a:t>
            </a:r>
            <a:r>
              <a:rPr lang="en-US" altLang="ja-JP" sz="2400" b="1" dirty="0" smtClean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健診機関</a:t>
            </a:r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はこちら</a:t>
            </a:r>
            <a:endParaRPr kumimoji="1" lang="ja-JP" alt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896" y="5877357"/>
            <a:ext cx="7810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四角形吹き出し 38"/>
          <p:cNvSpPr/>
          <p:nvPr/>
        </p:nvSpPr>
        <p:spPr>
          <a:xfrm>
            <a:off x="7354664" y="3573016"/>
            <a:ext cx="2484000" cy="646331"/>
          </a:xfrm>
          <a:prstGeom prst="wedgeRectCallout">
            <a:avLst>
              <a:gd name="adj1" fmla="val -59344"/>
              <a:gd name="adj2" fmla="val 6191"/>
            </a:avLst>
          </a:prstGeom>
          <a:solidFill>
            <a:srgbClr val="FFFF97"/>
          </a:solidFill>
          <a:ln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クーポン券の持参を</a:t>
            </a:r>
            <a:endParaRPr kumimoji="1" lang="en-US" altLang="ja-JP" sz="2200" dirty="0" smtClean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お忘れなく！！</a:t>
            </a:r>
            <a:endParaRPr kumimoji="1" lang="ja-JP" altLang="en-US" sz="2200" dirty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238" y="34152"/>
            <a:ext cx="1782306" cy="100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 1"/>
          <p:cNvSpPr/>
          <p:nvPr/>
        </p:nvSpPr>
        <p:spPr>
          <a:xfrm>
            <a:off x="8571294" y="340832"/>
            <a:ext cx="1008112" cy="432048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accent2"/>
                </a:solidFill>
              </a:rPr>
              <a:t>見本</a:t>
            </a:r>
            <a:endParaRPr kumimoji="1" lang="ja-JP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1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1786984" y="4039900"/>
            <a:ext cx="5292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1784648" y="1556792"/>
            <a:ext cx="5292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角丸四角形 2"/>
          <p:cNvSpPr/>
          <p:nvPr/>
        </p:nvSpPr>
        <p:spPr>
          <a:xfrm>
            <a:off x="1782312" y="546343"/>
            <a:ext cx="6048000" cy="216024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55620" y="90444"/>
            <a:ext cx="6074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市区町村からクーポン券が届く</a:t>
            </a:r>
            <a:endParaRPr kumimoji="1" lang="ja-JP" altLang="en-US" sz="3600" dirty="0">
              <a:solidFill>
                <a:schemeClr val="accent2">
                  <a:lumMod val="50000"/>
                </a:schemeClr>
              </a:solidFill>
              <a:effectLst>
                <a:glow rad="228600">
                  <a:schemeClr val="tx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128" y="1831520"/>
            <a:ext cx="4926856" cy="160043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C00000"/>
                </a:solidFill>
              </a:rPr>
              <a:t>（１） 定期</a:t>
            </a:r>
            <a:r>
              <a:rPr lang="ja-JP" altLang="en-US" sz="2800" dirty="0">
                <a:solidFill>
                  <a:srgbClr val="C00000"/>
                </a:solidFill>
              </a:rPr>
              <a:t>の健康診断の</a:t>
            </a:r>
            <a:r>
              <a:rPr lang="ja-JP" altLang="en-US" sz="2800" dirty="0" smtClean="0">
                <a:solidFill>
                  <a:srgbClr val="C00000"/>
                </a:solidFill>
              </a:rPr>
              <a:t>機会に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261938" lvl="0" indent="-174625"/>
            <a:r>
              <a:rPr lang="ja-JP" altLang="en-US" dirty="0" smtClean="0">
                <a:solidFill>
                  <a:sysClr val="windowText" lastClr="000000"/>
                </a:solidFill>
              </a:rPr>
              <a:t>・ 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事業所健診や特定健診と</a:t>
            </a:r>
            <a:r>
              <a:rPr lang="ja-JP" altLang="en-US" dirty="0">
                <a:solidFill>
                  <a:sysClr val="windowText" lastClr="000000"/>
                </a:solidFill>
              </a:rPr>
              <a:t>同時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に抗体検査を</a:t>
            </a:r>
            <a:r>
              <a:rPr lang="en-US" altLang="ja-JP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dirty="0" smtClean="0">
                <a:solidFill>
                  <a:sysClr val="windowText" lastClr="000000"/>
                </a:solidFill>
              </a:rPr>
            </a:br>
            <a:r>
              <a:rPr lang="ja-JP" altLang="en-US" dirty="0" smtClean="0">
                <a:solidFill>
                  <a:sysClr val="windowText" lastClr="000000"/>
                </a:solidFill>
              </a:rPr>
              <a:t>受ける</a:t>
            </a:r>
            <a:r>
              <a:rPr lang="ja-JP" altLang="en-US" dirty="0">
                <a:solidFill>
                  <a:sysClr val="windowText" lastClr="000000"/>
                </a:solidFill>
              </a:rPr>
              <a:t>ことができます。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marL="261938" lvl="0" indent="-174625"/>
            <a:r>
              <a:rPr lang="ja-JP" altLang="en-US" dirty="0" smtClean="0">
                <a:solidFill>
                  <a:sysClr val="windowText" lastClr="000000"/>
                </a:solidFill>
              </a:rPr>
              <a:t>・ クーポン券</a:t>
            </a:r>
            <a:r>
              <a:rPr lang="ja-JP" altLang="en-US" dirty="0">
                <a:solidFill>
                  <a:sysClr val="windowText" lastClr="000000"/>
                </a:solidFill>
              </a:rPr>
              <a:t>と本人確認書類をお持ちください。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lvl="0"/>
            <a:r>
              <a:rPr lang="ja-JP" altLang="en-US" sz="1600" dirty="0" smtClean="0">
                <a:solidFill>
                  <a:sysClr val="windowText" lastClr="000000"/>
                </a:solidFill>
              </a:rPr>
              <a:t>　　（</a:t>
            </a:r>
            <a:r>
              <a:rPr lang="ja-JP" altLang="en-US" sz="1600" dirty="0">
                <a:solidFill>
                  <a:sysClr val="windowText" lastClr="000000"/>
                </a:solidFill>
              </a:rPr>
              <a:t>本人確認書類の提示が不要な場合もあります。</a:t>
            </a:r>
            <a:r>
              <a:rPr lang="ja-JP" altLang="en-US" sz="1600" dirty="0" smtClean="0">
                <a:solidFill>
                  <a:sysClr val="windowText" lastClr="000000"/>
                </a:solidFill>
              </a:rPr>
              <a:t>）</a:t>
            </a:r>
            <a:endParaRPr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102585" y="1831520"/>
            <a:ext cx="4723586" cy="160043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C00000"/>
                </a:solidFill>
              </a:rPr>
              <a:t>（２） 健康診断とは別の機会に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87313" lvl="0"/>
            <a:r>
              <a:rPr lang="ja-JP" altLang="en-US" sz="2400" dirty="0">
                <a:solidFill>
                  <a:sysClr val="windowText" lastClr="000000"/>
                </a:solidFill>
              </a:rPr>
              <a:t>・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クーポン券</a:t>
            </a:r>
            <a:r>
              <a:rPr lang="ja-JP" altLang="en-US" sz="2400" u="sng" dirty="0">
                <a:solidFill>
                  <a:sysClr val="windowText" lastClr="000000"/>
                </a:solidFill>
              </a:rPr>
              <a:t>を使用できる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医療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/>
            </a:r>
            <a:br>
              <a:rPr lang="en-US" altLang="ja-JP" sz="2400" dirty="0" smtClean="0">
                <a:solidFill>
                  <a:sysClr val="windowText" lastClr="000000"/>
                </a:solidFill>
              </a:rPr>
            </a:br>
            <a:r>
              <a:rPr lang="ja-JP" altLang="en-US" sz="2400" dirty="0">
                <a:solidFill>
                  <a:sysClr val="windowText" lastClr="000000"/>
                </a:solidFill>
              </a:rPr>
              <a:t> </a:t>
            </a:r>
            <a:r>
              <a:rPr lang="ja-JP" altLang="en-US" sz="2400" dirty="0" smtClean="0">
                <a:solidFill>
                  <a:sysClr val="windowText" lastClr="000000"/>
                </a:solidFill>
              </a:rPr>
              <a:t> 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機関</a:t>
            </a:r>
            <a:r>
              <a:rPr lang="en-US" altLang="ja-JP" sz="2400" u="sng" dirty="0" smtClean="0">
                <a:solidFill>
                  <a:sysClr val="windowText" lastClr="000000"/>
                </a:solidFill>
              </a:rPr>
              <a:t>/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健診機関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を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検索</a:t>
            </a:r>
            <a:r>
              <a:rPr lang="en-US" altLang="ja-JP" sz="2400" b="1" u="sng" dirty="0" smtClean="0">
                <a:solidFill>
                  <a:srgbClr val="FF0000"/>
                </a:solidFill>
              </a:rPr>
              <a:t>&amp;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電話確認</a:t>
            </a:r>
            <a:endParaRPr lang="en-US" altLang="ja-JP" sz="2000" b="1" dirty="0" smtClean="0">
              <a:solidFill>
                <a:srgbClr val="FF0000"/>
              </a:solidFill>
            </a:endParaRPr>
          </a:p>
          <a:p>
            <a:pPr marL="87313" lvl="0"/>
            <a:endParaRPr lang="en-US" altLang="ja-JP" sz="400" dirty="0" smtClean="0">
              <a:solidFill>
                <a:sysClr val="windowText" lastClr="000000"/>
              </a:solidFill>
            </a:endParaRPr>
          </a:p>
          <a:p>
            <a:pPr marL="87313" lvl="0"/>
            <a:r>
              <a:rPr lang="ja-JP" altLang="en-US" dirty="0" smtClean="0">
                <a:solidFill>
                  <a:sysClr val="windowText" lastClr="000000"/>
                </a:solidFill>
              </a:rPr>
              <a:t>・クーポン券</a:t>
            </a:r>
            <a:r>
              <a:rPr lang="ja-JP" altLang="en-US" dirty="0">
                <a:solidFill>
                  <a:sysClr val="windowText" lastClr="000000"/>
                </a:solidFill>
              </a:rPr>
              <a:t>と本人確認書類をお持ちください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。</a:t>
            </a:r>
            <a:endParaRPr lang="en-US" altLang="ja-JP" sz="1600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3868" y="90444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kumimoji="1" lang="ja-JP" altLang="en-US" sz="3600" b="1" dirty="0" smtClean="0">
                <a:solidFill>
                  <a:srgbClr val="C00000"/>
                </a:solidFill>
              </a:rPr>
              <a:t>１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1188" y="1100154"/>
            <a:ext cx="5496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風しん</a:t>
            </a:r>
            <a:r>
              <a:rPr lang="ja-JP" altLang="en-US" sz="3600" dirty="0" err="1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抗体検査を受ける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9436" y="1100154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kumimoji="1" lang="ja-JP" altLang="en-US" sz="3600" b="1" dirty="0" smtClean="0">
                <a:solidFill>
                  <a:srgbClr val="C00000"/>
                </a:solidFill>
              </a:rPr>
              <a:t>２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61188" y="3573016"/>
            <a:ext cx="5496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風しん</a:t>
            </a:r>
            <a:r>
              <a:rPr lang="ja-JP" altLang="en-US" sz="3600" dirty="0" err="1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3600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tx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予防接種を受ける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9436" y="3573016"/>
            <a:ext cx="15037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 smtClean="0">
                <a:solidFill>
                  <a:srgbClr val="C00000"/>
                </a:solidFill>
              </a:rPr>
              <a:t>Step</a:t>
            </a:r>
            <a:r>
              <a:rPr lang="ja-JP" altLang="en-US" sz="3600" b="1" dirty="0" smtClean="0">
                <a:solidFill>
                  <a:srgbClr val="C00000"/>
                </a:solidFill>
              </a:rPr>
              <a:t>３</a:t>
            </a:r>
            <a:endParaRPr kumimoji="1" lang="ja-JP" altLang="en-US" sz="3600" b="1" dirty="0">
              <a:solidFill>
                <a:srgbClr val="C0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28464" y="4321562"/>
            <a:ext cx="9697706" cy="126188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87313" lvl="0"/>
            <a:r>
              <a:rPr lang="ja-JP" altLang="en-US" sz="2800" dirty="0" smtClean="0">
                <a:solidFill>
                  <a:srgbClr val="C00000"/>
                </a:solidFill>
              </a:rPr>
              <a:t>陰性の（免疫がなかった）場合は、予防接種を受けてください</a:t>
            </a:r>
            <a:endParaRPr lang="en-US" altLang="ja-JP" sz="2800" dirty="0" smtClean="0">
              <a:solidFill>
                <a:srgbClr val="C00000"/>
              </a:solidFill>
            </a:endParaRPr>
          </a:p>
          <a:p>
            <a:pPr marL="87313" lvl="0"/>
            <a:r>
              <a:rPr lang="ja-JP" altLang="en-US" sz="2400" dirty="0" smtClean="0">
                <a:solidFill>
                  <a:sysClr val="windowText" lastClr="000000"/>
                </a:solidFill>
              </a:rPr>
              <a:t>・</a:t>
            </a:r>
            <a:r>
              <a:rPr lang="ja-JP" altLang="en-US" sz="2400" u="sng" dirty="0" smtClean="0">
                <a:solidFill>
                  <a:sysClr val="windowText" lastClr="000000"/>
                </a:solidFill>
              </a:rPr>
              <a:t>クーポン券を使用できる医療機関を</a:t>
            </a:r>
            <a:r>
              <a:rPr lang="ja-JP" altLang="en-US" sz="2400" b="1" u="sng" dirty="0" smtClean="0">
                <a:solidFill>
                  <a:srgbClr val="FF0000"/>
                </a:solidFill>
              </a:rPr>
              <a:t>検索＆電話確認</a:t>
            </a:r>
            <a:r>
              <a:rPr lang="ja-JP" altLang="en-US" sz="2400" b="1" dirty="0">
                <a:solidFill>
                  <a:srgbClr val="FF0000"/>
                </a:solidFill>
              </a:rPr>
              <a:t>　 </a:t>
            </a:r>
            <a:r>
              <a:rPr lang="ja-JP" altLang="en-US" sz="1600" b="1" dirty="0" smtClean="0">
                <a:solidFill>
                  <a:schemeClr val="bg1"/>
                </a:solidFill>
              </a:rPr>
              <a:t>全国</a:t>
            </a:r>
            <a:r>
              <a:rPr lang="ja-JP" altLang="en-US" sz="1600" b="1" dirty="0">
                <a:solidFill>
                  <a:schemeClr val="bg1"/>
                </a:solidFill>
              </a:rPr>
              <a:t>４万</a:t>
            </a:r>
            <a:r>
              <a:rPr lang="ja-JP" altLang="en-US" sz="1600" b="1" dirty="0" smtClean="0">
                <a:solidFill>
                  <a:schemeClr val="bg1"/>
                </a:solidFill>
              </a:rPr>
              <a:t>以上の医療機関</a:t>
            </a:r>
            <a:endParaRPr lang="en-US" altLang="ja-JP" sz="2400" b="1" dirty="0" smtClean="0">
              <a:solidFill>
                <a:schemeClr val="bg1"/>
              </a:solidFill>
            </a:endParaRPr>
          </a:p>
          <a:p>
            <a:pPr marL="87313" lvl="0"/>
            <a:r>
              <a:rPr lang="ja-JP" altLang="en-US" sz="2400" dirty="0" smtClean="0">
                <a:solidFill>
                  <a:sysClr val="windowText" lastClr="000000"/>
                </a:solidFill>
              </a:rPr>
              <a:t>・クーポン券と本人確認書類をお持ちください。</a:t>
            </a:r>
            <a:endParaRPr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31" name="四角形吹き出し 30"/>
          <p:cNvSpPr/>
          <p:nvPr/>
        </p:nvSpPr>
        <p:spPr>
          <a:xfrm>
            <a:off x="128463" y="5732694"/>
            <a:ext cx="9697707" cy="1052736"/>
          </a:xfrm>
          <a:prstGeom prst="wedgeRectCallout">
            <a:avLst>
              <a:gd name="adj1" fmla="val 26740"/>
              <a:gd name="adj2" fmla="val 43776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97000" y="6007135"/>
            <a:ext cx="3528392" cy="52322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/>
              <a:t>風しん</a:t>
            </a:r>
            <a:r>
              <a:rPr lang="ja-JP" altLang="en-US" sz="2800" dirty="0" err="1"/>
              <a:t>の</a:t>
            </a:r>
            <a:r>
              <a:rPr lang="ja-JP" altLang="en-US" sz="2800" dirty="0"/>
              <a:t>追加的対策</a:t>
            </a:r>
            <a:endParaRPr kumimoji="1" lang="ja-JP" altLang="en-US" sz="28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674228" y="6008884"/>
            <a:ext cx="1044000" cy="52322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dirty="0" smtClean="0"/>
              <a:t>検索</a:t>
            </a:r>
            <a:endParaRPr kumimoji="1" lang="ja-JP" altLang="en-US" sz="2800" dirty="0"/>
          </a:p>
        </p:txBody>
      </p:sp>
      <p:sp>
        <p:nvSpPr>
          <p:cNvPr id="34" name="四角形吹き出し 33"/>
          <p:cNvSpPr/>
          <p:nvPr/>
        </p:nvSpPr>
        <p:spPr>
          <a:xfrm>
            <a:off x="7359744" y="1103536"/>
            <a:ext cx="2484000" cy="646331"/>
          </a:xfrm>
          <a:prstGeom prst="wedgeRectCallout">
            <a:avLst>
              <a:gd name="adj1" fmla="val -59344"/>
              <a:gd name="adj2" fmla="val 6191"/>
            </a:avLst>
          </a:prstGeom>
          <a:solidFill>
            <a:srgbClr val="FFFF97"/>
          </a:solidFill>
          <a:ln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クーポン券の持参を</a:t>
            </a:r>
            <a:endParaRPr kumimoji="1" lang="en-US" altLang="ja-JP" sz="2200" dirty="0" smtClean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お忘れなく！！</a:t>
            </a:r>
            <a:endParaRPr kumimoji="1" lang="ja-JP" altLang="en-US" sz="2200" dirty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09066" y="5838363"/>
            <a:ext cx="386745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クーポン券を使用できる</a:t>
            </a:r>
            <a:endParaRPr lang="en-US" altLang="ja-JP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医療機関</a:t>
            </a:r>
            <a:r>
              <a:rPr lang="en-US" altLang="ja-JP" sz="2400" b="1" dirty="0" smtClean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健診機関</a:t>
            </a:r>
            <a:r>
              <a:rPr lang="ja-JP" altLang="en-US" sz="2400" b="1" dirty="0" smtClean="0">
                <a:solidFill>
                  <a:schemeClr val="bg2">
                    <a:lumMod val="50000"/>
                  </a:schemeClr>
                </a:solidFill>
              </a:rPr>
              <a:t>はこちら</a:t>
            </a:r>
            <a:endParaRPr kumimoji="1" lang="ja-JP" alt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896" y="5877357"/>
            <a:ext cx="7810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四角形吹き出し 38"/>
          <p:cNvSpPr/>
          <p:nvPr/>
        </p:nvSpPr>
        <p:spPr>
          <a:xfrm>
            <a:off x="7354664" y="3573016"/>
            <a:ext cx="2484000" cy="646331"/>
          </a:xfrm>
          <a:prstGeom prst="wedgeRectCallout">
            <a:avLst>
              <a:gd name="adj1" fmla="val -59344"/>
              <a:gd name="adj2" fmla="val 6191"/>
            </a:avLst>
          </a:prstGeom>
          <a:solidFill>
            <a:srgbClr val="FFFF97"/>
          </a:solidFill>
          <a:ln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クーポン券の持参を</a:t>
            </a:r>
            <a:endParaRPr kumimoji="1" lang="en-US" altLang="ja-JP" sz="2200" dirty="0" smtClean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200" dirty="0" smtClean="0">
                <a:solidFill>
                  <a:srgbClr val="765A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お忘れなく！！</a:t>
            </a:r>
            <a:endParaRPr kumimoji="1" lang="ja-JP" altLang="en-US" sz="2200" dirty="0">
              <a:solidFill>
                <a:srgbClr val="765A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238" y="34152"/>
            <a:ext cx="1782306" cy="100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 1"/>
          <p:cNvSpPr/>
          <p:nvPr/>
        </p:nvSpPr>
        <p:spPr>
          <a:xfrm>
            <a:off x="8571294" y="340832"/>
            <a:ext cx="1008112" cy="432048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accent2"/>
                </a:solidFill>
              </a:rPr>
              <a:t>見本</a:t>
            </a:r>
            <a:endParaRPr kumimoji="1" lang="ja-JP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0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260</Words>
  <Application>Microsoft Office PowerPoint</Application>
  <PresentationFormat>A4 210 x 297 mm</PresentationFormat>
  <Paragraphs>54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賀登 浩章(katou-hiroaki)</cp:lastModifiedBy>
  <cp:revision>6</cp:revision>
  <cp:lastPrinted>2019-08-06T03:13:18Z</cp:lastPrinted>
  <dcterms:modified xsi:type="dcterms:W3CDTF">2019-08-08T01:45:35Z</dcterms:modified>
</cp:coreProperties>
</file>