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600"/>
    <a:srgbClr val="D35203"/>
    <a:srgbClr val="F58F14"/>
    <a:srgbClr val="FF7C03"/>
    <a:srgbClr val="E85B03"/>
    <a:srgbClr val="FFA403"/>
    <a:srgbClr val="FCA3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41" autoAdjust="0"/>
    <p:restoredTop sz="94660"/>
  </p:normalViewPr>
  <p:slideViewPr>
    <p:cSldViewPr>
      <p:cViewPr>
        <p:scale>
          <a:sx n="140" d="100"/>
          <a:sy n="140" d="100"/>
        </p:scale>
        <p:origin x="-2088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0570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itchFamily="34" charset="0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itchFamily="34" charset="0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itchFamily="34" charset="0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hyperlink" Target="https://www.mhlw.go.jp/content/000681415.pdf" TargetMode="External"/><Relationship Id="rId18" Type="http://schemas.openxmlformats.org/officeDocument/2006/relationships/image" Target="../media/image9.png"/><Relationship Id="rId3" Type="http://schemas.openxmlformats.org/officeDocument/2006/relationships/hyperlink" Target="https://kakarikata.mhlw.go.jp/corona/index.html" TargetMode="External"/><Relationship Id="rId7" Type="http://schemas.openxmlformats.org/officeDocument/2006/relationships/hyperlink" Target="https://www.mhlw.go.jp/content/000672673.pdf" TargetMode="External"/><Relationship Id="rId12" Type="http://schemas.openxmlformats.org/officeDocument/2006/relationships/image" Target="../media/image6.png"/><Relationship Id="rId17" Type="http://schemas.openxmlformats.org/officeDocument/2006/relationships/hyperlink" Target="https://www.mhlw.go.jp/stf/seisakunitsuite/bunya/0000098580_00003.html" TargetMode="External"/><Relationship Id="rId2" Type="http://schemas.openxmlformats.org/officeDocument/2006/relationships/image" Target="../media/image1.jp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hyperlink" Target="https://www.mhlw.go.jp/content/000681420.pdf" TargetMode="External"/><Relationship Id="rId5" Type="http://schemas.openxmlformats.org/officeDocument/2006/relationships/hyperlink" Target="https://www.wam.go.jp/hp/fukui_shingatacorona/" TargetMode="External"/><Relationship Id="rId15" Type="http://schemas.openxmlformats.org/officeDocument/2006/relationships/hyperlink" Target="https://www.mhlw.go.jp/content/000690449.pdf" TargetMode="External"/><Relationship Id="rId10" Type="http://schemas.openxmlformats.org/officeDocument/2006/relationships/image" Target="../media/image5.png"/><Relationship Id="rId19" Type="http://schemas.openxmlformats.org/officeDocument/2006/relationships/hyperlink" Target="https://www.mhlw.go.jp/stf/seisakunitsuite/bunya/0000098580_00004.html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www.mhlw.go.jp/content/000672663.pdf" TargetMode="Externa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-242964" y="14552"/>
            <a:ext cx="990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国民の健康と安心につなげるための医療機関等への更なる支援策</a:t>
            </a:r>
            <a:endParaRPr kumimoji="1" lang="en-US" altLang="ja-JP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令和</a:t>
            </a:r>
            <a:r>
              <a:rPr kumimoji="1" lang="en-US" altLang="ja-JP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</a:t>
            </a:r>
            <a:r>
              <a:rPr kumimoji="1" lang="en-US" altLang="ja-JP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10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月</a:t>
            </a:r>
            <a:r>
              <a:rPr kumimoji="1" lang="en-US" altLang="ja-JP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13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日時点の情報です。</a:t>
            </a:r>
            <a:endParaRPr kumimoji="1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5" name="山形 64"/>
          <p:cNvSpPr/>
          <p:nvPr/>
        </p:nvSpPr>
        <p:spPr>
          <a:xfrm>
            <a:off x="4522587" y="533801"/>
            <a:ext cx="3042390" cy="521937"/>
          </a:xfrm>
          <a:prstGeom prst="chevron">
            <a:avLst>
              <a:gd name="adj" fmla="val 107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3" name="山形 122"/>
          <p:cNvSpPr/>
          <p:nvPr/>
        </p:nvSpPr>
        <p:spPr>
          <a:xfrm>
            <a:off x="4514744" y="3061800"/>
            <a:ext cx="3086206" cy="729371"/>
          </a:xfrm>
          <a:prstGeom prst="chevron">
            <a:avLst>
              <a:gd name="adj" fmla="val 8134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2" name="山形 121"/>
          <p:cNvSpPr/>
          <p:nvPr/>
        </p:nvSpPr>
        <p:spPr>
          <a:xfrm>
            <a:off x="4509110" y="1748647"/>
            <a:ext cx="3078935" cy="664371"/>
          </a:xfrm>
          <a:prstGeom prst="chevron">
            <a:avLst>
              <a:gd name="adj" fmla="val 1072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1" name="山形 120"/>
          <p:cNvSpPr/>
          <p:nvPr/>
        </p:nvSpPr>
        <p:spPr>
          <a:xfrm>
            <a:off x="4519072" y="1092865"/>
            <a:ext cx="3054225" cy="620698"/>
          </a:xfrm>
          <a:prstGeom prst="chevron">
            <a:avLst>
              <a:gd name="adj" fmla="val 11492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4" name="山形 123"/>
          <p:cNvSpPr/>
          <p:nvPr/>
        </p:nvSpPr>
        <p:spPr>
          <a:xfrm>
            <a:off x="4509109" y="4772300"/>
            <a:ext cx="3125535" cy="1288138"/>
          </a:xfrm>
          <a:prstGeom prst="chevron">
            <a:avLst>
              <a:gd name="adj" fmla="val 8604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7" name="山形 126"/>
          <p:cNvSpPr/>
          <p:nvPr/>
        </p:nvSpPr>
        <p:spPr>
          <a:xfrm>
            <a:off x="4520480" y="3834890"/>
            <a:ext cx="3080470" cy="904326"/>
          </a:xfrm>
          <a:prstGeom prst="chevron">
            <a:avLst>
              <a:gd name="adj" fmla="val 845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8" name="山形 127"/>
          <p:cNvSpPr/>
          <p:nvPr/>
        </p:nvSpPr>
        <p:spPr>
          <a:xfrm>
            <a:off x="4509110" y="6118868"/>
            <a:ext cx="3091840" cy="626106"/>
          </a:xfrm>
          <a:prstGeom prst="chevron">
            <a:avLst>
              <a:gd name="adj" fmla="val 12323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9" name="図 7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616" y="12148"/>
            <a:ext cx="1034904" cy="367890"/>
          </a:xfrm>
          <a:prstGeom prst="rect">
            <a:avLst/>
          </a:prstGeom>
        </p:spPr>
      </p:pic>
      <p:sp>
        <p:nvSpPr>
          <p:cNvPr id="17" name="山形 16"/>
          <p:cNvSpPr/>
          <p:nvPr/>
        </p:nvSpPr>
        <p:spPr>
          <a:xfrm>
            <a:off x="463386" y="517560"/>
            <a:ext cx="1677813" cy="2861452"/>
          </a:xfrm>
          <a:prstGeom prst="chevron">
            <a:avLst>
              <a:gd name="adj" fmla="val 4981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21670" y="3540767"/>
            <a:ext cx="172608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インフルエンザ</a:t>
            </a:r>
            <a:endParaRPr kumimoji="1" lang="en-US" altLang="ja-JP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流行期に備えた</a:t>
            </a:r>
            <a:endParaRPr kumimoji="1" lang="en-US" altLang="ja-JP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医療提供体制の確保</a:t>
            </a:r>
          </a:p>
        </p:txBody>
      </p:sp>
      <p:sp>
        <p:nvSpPr>
          <p:cNvPr id="26" name="山形 25"/>
          <p:cNvSpPr/>
          <p:nvPr/>
        </p:nvSpPr>
        <p:spPr>
          <a:xfrm>
            <a:off x="2148360" y="3821931"/>
            <a:ext cx="2422262" cy="917284"/>
          </a:xfrm>
          <a:prstGeom prst="chevron">
            <a:avLst>
              <a:gd name="adj" fmla="val 849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" name="山形 38"/>
          <p:cNvSpPr/>
          <p:nvPr/>
        </p:nvSpPr>
        <p:spPr>
          <a:xfrm>
            <a:off x="2156236" y="1749341"/>
            <a:ext cx="2396525" cy="671415"/>
          </a:xfrm>
          <a:prstGeom prst="chevron">
            <a:avLst>
              <a:gd name="adj" fmla="val 1016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5" name="山形 44"/>
          <p:cNvSpPr/>
          <p:nvPr/>
        </p:nvSpPr>
        <p:spPr>
          <a:xfrm>
            <a:off x="2144772" y="6113434"/>
            <a:ext cx="2407563" cy="631540"/>
          </a:xfrm>
          <a:prstGeom prst="chevron">
            <a:avLst>
              <a:gd name="adj" fmla="val 1216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2253878" y="6228908"/>
            <a:ext cx="16002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必要な受診･健診･予防接種の広報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448944" y="4750292"/>
            <a:ext cx="3213212" cy="1038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＜福祉医療機構の優遇融資＞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indent="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・貸付限度額引き上げ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indent="265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病院は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10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億円まで、診療所は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5,000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万円まで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indent="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・無利子枠：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病院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億円、診療所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5,000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万円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indent="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・無担保枠：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病院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6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億円、診療所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5,000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万円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対象：前年同月比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3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割以上減収の月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がある医療機関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5" name="山形 54"/>
          <p:cNvSpPr/>
          <p:nvPr/>
        </p:nvSpPr>
        <p:spPr>
          <a:xfrm>
            <a:off x="2148360" y="3054146"/>
            <a:ext cx="2398899" cy="743248"/>
          </a:xfrm>
          <a:prstGeom prst="chevron">
            <a:avLst>
              <a:gd name="adj" fmla="val 886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9" name="山形 58"/>
          <p:cNvSpPr/>
          <p:nvPr/>
        </p:nvSpPr>
        <p:spPr>
          <a:xfrm>
            <a:off x="2148360" y="4764779"/>
            <a:ext cx="2422262" cy="1308425"/>
          </a:xfrm>
          <a:prstGeom prst="chevron">
            <a:avLst>
              <a:gd name="adj" fmla="val 7955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3" name="山形 62"/>
          <p:cNvSpPr/>
          <p:nvPr/>
        </p:nvSpPr>
        <p:spPr>
          <a:xfrm>
            <a:off x="2155751" y="520689"/>
            <a:ext cx="2377020" cy="533691"/>
          </a:xfrm>
          <a:prstGeom prst="chevron">
            <a:avLst>
              <a:gd name="adj" fmla="val 923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7" name="山形 66"/>
          <p:cNvSpPr/>
          <p:nvPr/>
        </p:nvSpPr>
        <p:spPr>
          <a:xfrm>
            <a:off x="8533608" y="514646"/>
            <a:ext cx="1289422" cy="546236"/>
          </a:xfrm>
          <a:prstGeom prst="chevron">
            <a:avLst>
              <a:gd name="adj" fmla="val 922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75132" y="517559"/>
            <a:ext cx="337790" cy="621792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6982" y="929406"/>
            <a:ext cx="430887" cy="54964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医療機関等に対する支援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80" name="山形 79"/>
          <p:cNvSpPr/>
          <p:nvPr/>
        </p:nvSpPr>
        <p:spPr>
          <a:xfrm>
            <a:off x="2159210" y="1083388"/>
            <a:ext cx="2393551" cy="643651"/>
          </a:xfrm>
          <a:prstGeom prst="chevron">
            <a:avLst>
              <a:gd name="adj" fmla="val 1038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163856" y="3066827"/>
            <a:ext cx="17962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インフルエンザ流行期に</a:t>
            </a:r>
            <a:endParaRPr kumimoji="1" lang="en-US" altLang="ja-JP" sz="105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新型コロナ疑い患者を受け入れる救急・周産期・小児医療機関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への支援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4532771" y="1131758"/>
            <a:ext cx="313322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一般病床でも、一定の病態に対応している場合、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手厚い対応を行っている実態にかんがみ、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救急医療管理加算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(950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点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)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を「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3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倍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→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倍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」とする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4536514" y="1757047"/>
            <a:ext cx="3027024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重点医療機関の病床確保料を更に引き上げ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-1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特定機能病院等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：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ICU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病床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301,000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円→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436,000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　　　   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その他病床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52,000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円→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74,000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一般病院　：その他病床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52,000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円→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71,000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483217" y="1643832"/>
            <a:ext cx="169136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新型コロナウイルス</a:t>
            </a:r>
            <a:endParaRPr kumimoji="1" lang="en-US" altLang="ja-JP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感染症に対応する</a:t>
            </a:r>
            <a:endParaRPr kumimoji="1" lang="en-US" altLang="ja-JP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医療機関への支援</a:t>
            </a:r>
            <a:endParaRPr kumimoji="1" lang="en-US" altLang="ja-JP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2552573" y="279754"/>
            <a:ext cx="6920312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633"/>
              </a:lnSpc>
              <a:spcBef>
                <a:spcPts val="54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2250976" y="558915"/>
            <a:ext cx="2229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新型コロナ患者の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病床・</a:t>
            </a:r>
            <a:endParaRPr kumimoji="1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宿泊療養体制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の確保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177908" y="3870430"/>
            <a:ext cx="1180586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専ら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発熱患者等を対象とした外来体制をとる医療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機関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への体制確保支援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2" name="山形 101"/>
          <p:cNvSpPr/>
          <p:nvPr/>
        </p:nvSpPr>
        <p:spPr>
          <a:xfrm>
            <a:off x="456809" y="3418155"/>
            <a:ext cx="1644602" cy="879688"/>
          </a:xfrm>
          <a:prstGeom prst="chevron">
            <a:avLst>
              <a:gd name="adj" fmla="val 5453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2161876" y="1131758"/>
            <a:ext cx="178427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「中等症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Ⅱ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」以上の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新型コロナ患者を受け入れた際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の診療報酬の特例的対応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163124" y="1800884"/>
            <a:ext cx="180682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重点医療機関である特定機能病院等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の病床確保料の更なる引き上げ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522587" y="3088222"/>
            <a:ext cx="3146876" cy="728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以下の額を上限として、感染拡大防止対策や診療体制確保等に要する費用を補助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許可病床</a:t>
            </a:r>
            <a:r>
              <a:rPr kumimoji="1" lang="en-US" altLang="ja-JP" sz="8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199</a:t>
            </a:r>
            <a:r>
              <a:rPr kumimoji="1" lang="ja-JP" altLang="en-US" sz="8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床以下</a:t>
            </a:r>
            <a:r>
              <a:rPr kumimoji="1" lang="en-US" altLang="ja-JP" sz="8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:1,000</a:t>
            </a:r>
            <a:r>
              <a:rPr kumimoji="1" lang="ja-JP" altLang="en-US" sz="8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万円</a:t>
            </a:r>
            <a:r>
              <a:rPr kumimoji="1" lang="en-US" altLang="ja-JP" sz="8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/200</a:t>
            </a:r>
            <a:r>
              <a:rPr kumimoji="1" lang="ja-JP" altLang="en-US" sz="8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床ごとに</a:t>
            </a:r>
            <a:r>
              <a:rPr kumimoji="1" lang="en-US" altLang="ja-JP" sz="8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200</a:t>
            </a:r>
            <a:r>
              <a:rPr kumimoji="1" lang="ja-JP" altLang="en-US" sz="8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万円</a:t>
            </a:r>
            <a:r>
              <a:rPr kumimoji="1" lang="ja-JP" altLang="en-US" sz="8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を追加</a:t>
            </a:r>
            <a:endParaRPr kumimoji="1" lang="en-US" altLang="ja-JP" sz="8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1" lang="en-US" altLang="ja-JP" sz="8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8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新型</a:t>
            </a:r>
            <a:r>
              <a:rPr kumimoji="1" lang="ja-JP" alt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コロナ</a:t>
            </a:r>
            <a:r>
              <a:rPr kumimoji="1" lang="ja-JP" altLang="en-US" sz="8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患者入院受入割当医療機関は</a:t>
            </a:r>
            <a:r>
              <a:rPr kumimoji="1" lang="en-US" altLang="ja-JP" sz="8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1,000</a:t>
            </a:r>
            <a:r>
              <a:rPr kumimoji="1" lang="ja-JP" alt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万</a:t>
            </a:r>
            <a:r>
              <a:rPr kumimoji="1" lang="ja-JP" altLang="en-US" sz="8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</a:t>
            </a:r>
            <a:r>
              <a:rPr kumimoji="1" lang="ja-JP" alt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を追</a:t>
            </a:r>
            <a:r>
              <a:rPr kumimoji="1" lang="ja-JP" altLang="en-US" sz="8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加</a:t>
            </a:r>
            <a:endParaRPr kumimoji="1" lang="ja-JP" alt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4493464" y="4038422"/>
            <a:ext cx="316684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・発熱患者等の受入時間、受診患者数に応じて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2075" marR="0" lvl="0" indent="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体制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確保料を補助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・発熱患者等の電話相談業務の補助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: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上限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100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万円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213790" y="5157710"/>
            <a:ext cx="17252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新型コロナ等の影響により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経営状況が悪化している医療機関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への貸し付け優遇等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9" name="山形 128"/>
          <p:cNvSpPr/>
          <p:nvPr/>
        </p:nvSpPr>
        <p:spPr>
          <a:xfrm>
            <a:off x="7554983" y="1092521"/>
            <a:ext cx="969213" cy="608728"/>
          </a:xfrm>
          <a:prstGeom prst="chevron">
            <a:avLst>
              <a:gd name="adj" fmla="val 10119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0" name="山形 129"/>
          <p:cNvSpPr/>
          <p:nvPr/>
        </p:nvSpPr>
        <p:spPr>
          <a:xfrm>
            <a:off x="7556360" y="1744082"/>
            <a:ext cx="972464" cy="666220"/>
          </a:xfrm>
          <a:prstGeom prst="chevron">
            <a:avLst>
              <a:gd name="adj" fmla="val 1010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1" name="山形 130"/>
          <p:cNvSpPr/>
          <p:nvPr/>
        </p:nvSpPr>
        <p:spPr>
          <a:xfrm>
            <a:off x="7582828" y="3063901"/>
            <a:ext cx="946030" cy="726271"/>
          </a:xfrm>
          <a:prstGeom prst="chevron">
            <a:avLst>
              <a:gd name="adj" fmla="val 8356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2" name="山形 131"/>
          <p:cNvSpPr/>
          <p:nvPr/>
        </p:nvSpPr>
        <p:spPr>
          <a:xfrm>
            <a:off x="7581376" y="3827038"/>
            <a:ext cx="955794" cy="908622"/>
          </a:xfrm>
          <a:prstGeom prst="chevron">
            <a:avLst>
              <a:gd name="adj" fmla="val 8261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3" name="山形 132"/>
          <p:cNvSpPr/>
          <p:nvPr/>
        </p:nvSpPr>
        <p:spPr>
          <a:xfrm>
            <a:off x="7581375" y="4775856"/>
            <a:ext cx="1007640" cy="1294055"/>
          </a:xfrm>
          <a:prstGeom prst="chevron">
            <a:avLst>
              <a:gd name="adj" fmla="val 10746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6" name="山形 135"/>
          <p:cNvSpPr/>
          <p:nvPr/>
        </p:nvSpPr>
        <p:spPr>
          <a:xfrm>
            <a:off x="7577175" y="6121006"/>
            <a:ext cx="987352" cy="623967"/>
          </a:xfrm>
          <a:prstGeom prst="chevron">
            <a:avLst>
              <a:gd name="adj" fmla="val 12866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7" name="山形 136"/>
          <p:cNvSpPr/>
          <p:nvPr/>
        </p:nvSpPr>
        <p:spPr>
          <a:xfrm>
            <a:off x="7554983" y="524064"/>
            <a:ext cx="966121" cy="531302"/>
          </a:xfrm>
          <a:prstGeom prst="chevron">
            <a:avLst>
              <a:gd name="adj" fmla="val 9405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8" name="山形 137"/>
          <p:cNvSpPr/>
          <p:nvPr/>
        </p:nvSpPr>
        <p:spPr>
          <a:xfrm>
            <a:off x="8524784" y="1747612"/>
            <a:ext cx="1285640" cy="670711"/>
          </a:xfrm>
          <a:prstGeom prst="chevron">
            <a:avLst>
              <a:gd name="adj" fmla="val 922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39" name="山形 138"/>
          <p:cNvSpPr/>
          <p:nvPr/>
        </p:nvSpPr>
        <p:spPr>
          <a:xfrm>
            <a:off x="8531922" y="2448050"/>
            <a:ext cx="1297878" cy="2287610"/>
          </a:xfrm>
          <a:prstGeom prst="chevron">
            <a:avLst>
              <a:gd name="adj" fmla="val 6465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1" name="山形 140"/>
          <p:cNvSpPr/>
          <p:nvPr/>
        </p:nvSpPr>
        <p:spPr>
          <a:xfrm>
            <a:off x="8521104" y="4764779"/>
            <a:ext cx="1326600" cy="1311493"/>
          </a:xfrm>
          <a:prstGeom prst="chevron">
            <a:avLst>
              <a:gd name="adj" fmla="val 863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4" name="山形 143"/>
          <p:cNvSpPr/>
          <p:nvPr/>
        </p:nvSpPr>
        <p:spPr>
          <a:xfrm>
            <a:off x="8521104" y="6113926"/>
            <a:ext cx="1318185" cy="638563"/>
          </a:xfrm>
          <a:prstGeom prst="chevron">
            <a:avLst>
              <a:gd name="adj" fmla="val 13864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5" name="山形 144"/>
          <p:cNvSpPr/>
          <p:nvPr/>
        </p:nvSpPr>
        <p:spPr>
          <a:xfrm>
            <a:off x="8521105" y="1090609"/>
            <a:ext cx="1289320" cy="620221"/>
          </a:xfrm>
          <a:prstGeom prst="chevron">
            <a:avLst>
              <a:gd name="adj" fmla="val 922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0" name="山形 69"/>
          <p:cNvSpPr/>
          <p:nvPr/>
        </p:nvSpPr>
        <p:spPr>
          <a:xfrm>
            <a:off x="449758" y="4345245"/>
            <a:ext cx="1713366" cy="2390240"/>
          </a:xfrm>
          <a:prstGeom prst="chevron">
            <a:avLst>
              <a:gd name="adj" fmla="val 6015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465607" y="6190908"/>
            <a:ext cx="318447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・医療機関の感染防止対策の周知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（日医･日歯</a:t>
            </a: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｢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安心マーク</a:t>
            </a: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｣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）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・政府広報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(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テレビ、新聞 等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)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により国民に必要な受診を行うよう呼びかけ、健診・予防接種促進の広報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522155" y="5179340"/>
            <a:ext cx="174539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地域医療の確保に必要な診療を継続する医療機関への支援</a:t>
            </a:r>
            <a:endParaRPr kumimoji="1" lang="en-US" altLang="ja-JP" sz="13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54987" y="583551"/>
            <a:ext cx="2974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10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月</a:t>
            </a: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以降の病床や宿泊療養施設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の補助予算を確保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665992" y="478045"/>
            <a:ext cx="736708" cy="152914"/>
          </a:xfrm>
          <a:prstGeom prst="rect">
            <a:avLst/>
          </a:prstGeom>
          <a:solidFill>
            <a:schemeClr val="bg1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5" name="テキスト ボックス 194"/>
          <p:cNvSpPr txBox="1"/>
          <p:nvPr/>
        </p:nvSpPr>
        <p:spPr>
          <a:xfrm>
            <a:off x="7573297" y="464172"/>
            <a:ext cx="94928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申請・給付</a:t>
            </a:r>
            <a:endParaRPr kumimoji="1" lang="ja-JP" alt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7930194" y="6358459"/>
            <a:ext cx="3164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－</a:t>
            </a:r>
            <a:endParaRPr kumimoji="1" lang="zh-TW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7612330" y="1896011"/>
            <a:ext cx="952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随時申請受付、補助</a:t>
            </a:r>
            <a:r>
              <a:rPr kumimoji="1" lang="zh-TW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実施</a:t>
            </a:r>
            <a:r>
              <a:rPr kumimoji="1" lang="en-US" altLang="zh-TW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endParaRPr kumimoji="1" lang="zh-TW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7660114" y="4000201"/>
            <a:ext cx="96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申請開始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lang="ja-JP" altLang="en-US" sz="9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申請受付中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振込開始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10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月下旬頃～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7041232" y="6684020"/>
            <a:ext cx="36284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ja-JP" altLang="en-US" sz="9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各都道府県によって時期が異なる場合があります。</a:t>
            </a:r>
            <a:endParaRPr kumimoji="1" lang="en-US" altLang="ja-JP" sz="900" b="1" i="0" u="sng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8344376" y="632379"/>
            <a:ext cx="16411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各都道府県の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窓口まで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6" name="山形 125"/>
          <p:cNvSpPr/>
          <p:nvPr/>
        </p:nvSpPr>
        <p:spPr>
          <a:xfrm>
            <a:off x="4504037" y="2447207"/>
            <a:ext cx="3077339" cy="567213"/>
          </a:xfrm>
          <a:prstGeom prst="chevron">
            <a:avLst>
              <a:gd name="adj" fmla="val 11222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9" name="山形 108"/>
          <p:cNvSpPr/>
          <p:nvPr/>
        </p:nvSpPr>
        <p:spPr>
          <a:xfrm>
            <a:off x="2144919" y="2452251"/>
            <a:ext cx="2387852" cy="575443"/>
          </a:xfrm>
          <a:prstGeom prst="chevron">
            <a:avLst>
              <a:gd name="adj" fmla="val 1038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189250" y="2484438"/>
            <a:ext cx="173737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医療資格者等の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労災給付の上乗せを行う医療機関等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への補助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4500751" y="2475385"/>
            <a:ext cx="338717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医療資格者等が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感染した際に労災給付の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上乗せ補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償を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行う民間保険に加入した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場合に保険料を補助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一人あたり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1,000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円を上限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、年間の保険料の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1/2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補助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35" name="山形 134"/>
          <p:cNvSpPr/>
          <p:nvPr/>
        </p:nvSpPr>
        <p:spPr>
          <a:xfrm>
            <a:off x="7563539" y="2451917"/>
            <a:ext cx="961476" cy="571250"/>
          </a:xfrm>
          <a:prstGeom prst="chevron">
            <a:avLst>
              <a:gd name="adj" fmla="val 10265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7657008" y="5340572"/>
            <a:ext cx="86409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申請受付中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7" name="テキスト ボックス 146"/>
          <p:cNvSpPr txBox="1"/>
          <p:nvPr/>
        </p:nvSpPr>
        <p:spPr>
          <a:xfrm>
            <a:off x="8548860" y="4907893"/>
            <a:ext cx="13681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福祉医療機構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貸付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専用ご相談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フリーダイヤル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: 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0120-343-863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携帯電話等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で</a:t>
            </a:r>
            <a:r>
              <a:rPr kumimoji="1" lang="ja-JP" altLang="en-US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つながら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ない場合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: 03-3438-0403  </a:t>
            </a:r>
            <a:endParaRPr kumimoji="1" lang="zh-TW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8389951" y="1878690"/>
            <a:ext cx="16411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各都道府県の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窓口まで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7583174" y="625816"/>
            <a:ext cx="952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随時申請受付、補助</a:t>
            </a:r>
            <a:r>
              <a:rPr kumimoji="1" lang="zh-TW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実施</a:t>
            </a:r>
            <a:r>
              <a:rPr kumimoji="1" lang="en-US" altLang="zh-TW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endParaRPr kumimoji="1" lang="zh-TW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2" name="テキスト ボックス 141"/>
          <p:cNvSpPr txBox="1"/>
          <p:nvPr/>
        </p:nvSpPr>
        <p:spPr>
          <a:xfrm>
            <a:off x="8362839" y="1151027"/>
            <a:ext cx="164111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各都道府県の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地方厚生局事務局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まで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7536667" y="1201353"/>
            <a:ext cx="952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９／１５～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適用中</a:t>
            </a:r>
            <a:endParaRPr kumimoji="1" lang="zh-TW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9" name="テキスト ボックス 148"/>
          <p:cNvSpPr txBox="1"/>
          <p:nvPr/>
        </p:nvSpPr>
        <p:spPr>
          <a:xfrm>
            <a:off x="8197025" y="6098052"/>
            <a:ext cx="164111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医政局総務課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5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85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03-3595-2189</a:t>
            </a:r>
            <a:endParaRPr kumimoji="1" lang="en-US" altLang="ja-JP" sz="8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7622797" y="2425451"/>
            <a:ext cx="9662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申請開始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申請受付中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振込開始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10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月中旬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頃～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52" name="テキスト ボックス 151"/>
          <p:cNvSpPr txBox="1"/>
          <p:nvPr/>
        </p:nvSpPr>
        <p:spPr>
          <a:xfrm>
            <a:off x="7660019" y="3121765"/>
            <a:ext cx="96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申請開始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申請受付中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振込開始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10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月中旬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頃～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55" name="正方形/長方形 154"/>
          <p:cNvSpPr/>
          <p:nvPr/>
        </p:nvSpPr>
        <p:spPr>
          <a:xfrm>
            <a:off x="8572194" y="3408736"/>
            <a:ext cx="1403590" cy="5384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厚生労働省医療提供体制支援補助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金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コールセンター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：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0120-336-933</a:t>
            </a:r>
          </a:p>
        </p:txBody>
      </p:sp>
      <p:pic>
        <p:nvPicPr>
          <p:cNvPr id="2" name="図 1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080" y="6153059"/>
            <a:ext cx="545680" cy="545680"/>
          </a:xfrm>
          <a:prstGeom prst="rect">
            <a:avLst/>
          </a:prstGeom>
        </p:spPr>
      </p:pic>
      <p:pic>
        <p:nvPicPr>
          <p:cNvPr id="6" name="図 5">
            <a:hlinkClick r:id="rId5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098" y="5196102"/>
            <a:ext cx="537154" cy="537154"/>
          </a:xfrm>
          <a:prstGeom prst="rect">
            <a:avLst/>
          </a:prstGeom>
        </p:spPr>
      </p:pic>
      <p:pic>
        <p:nvPicPr>
          <p:cNvPr id="10" name="図 9">
            <a:hlinkClick r:id="rId7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172" y="1114016"/>
            <a:ext cx="553994" cy="553994"/>
          </a:xfrm>
          <a:prstGeom prst="rect">
            <a:avLst/>
          </a:prstGeom>
        </p:spPr>
      </p:pic>
      <p:pic>
        <p:nvPicPr>
          <p:cNvPr id="15" name="図 14">
            <a:hlinkClick r:id="rId9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803" y="1813023"/>
            <a:ext cx="548800" cy="548800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8799250" y="481068"/>
            <a:ext cx="736708" cy="155694"/>
          </a:xfrm>
          <a:prstGeom prst="rect">
            <a:avLst/>
          </a:prstGeom>
          <a:solidFill>
            <a:srgbClr val="FFC000"/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8693840" y="457258"/>
            <a:ext cx="94928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照会先</a:t>
            </a:r>
            <a:endParaRPr kumimoji="1" lang="ja-JP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198006" y="4437112"/>
            <a:ext cx="26222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u="sng" dirty="0" smtClean="0"/>
              <a:t>体制確保料</a:t>
            </a:r>
            <a:r>
              <a:rPr kumimoji="1" lang="ja-JP" altLang="en-US" sz="900" b="1" dirty="0" smtClean="0"/>
              <a:t>　</a:t>
            </a:r>
            <a:r>
              <a:rPr kumimoji="1" lang="ja-JP" altLang="en-US" sz="600" b="1" dirty="0" smtClean="0"/>
              <a:t>  </a:t>
            </a:r>
            <a:r>
              <a:rPr kumimoji="1" lang="ja-JP" altLang="en-US" sz="900" b="1" u="sng" dirty="0" smtClean="0"/>
              <a:t>電話相談</a:t>
            </a:r>
            <a:endParaRPr kumimoji="1" lang="ja-JP" altLang="en-US" sz="900" b="1" u="sng" dirty="0"/>
          </a:p>
        </p:txBody>
      </p:sp>
      <p:pic>
        <p:nvPicPr>
          <p:cNvPr id="14" name="図 13">
            <a:hlinkClick r:id="rId11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877" y="3933056"/>
            <a:ext cx="537100" cy="537100"/>
          </a:xfrm>
          <a:prstGeom prst="rect">
            <a:avLst/>
          </a:prstGeom>
        </p:spPr>
      </p:pic>
      <p:pic>
        <p:nvPicPr>
          <p:cNvPr id="21" name="図 20">
            <a:hlinkClick r:id="rId13"/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936" y="3933056"/>
            <a:ext cx="531793" cy="531793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8493296" y="6350232"/>
            <a:ext cx="1963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※</a:t>
            </a:r>
            <a:r>
              <a:rPr kumimoji="1" lang="ja-JP" altLang="en-US" sz="800" dirty="0" smtClean="0"/>
              <a:t>健診・予防接種については</a:t>
            </a:r>
            <a:endParaRPr kumimoji="1" lang="en-US" altLang="ja-JP" sz="800" dirty="0" smtClean="0"/>
          </a:p>
          <a:p>
            <a:r>
              <a:rPr kumimoji="1" lang="ja-JP" altLang="en-US" sz="800" dirty="0" smtClean="0"/>
              <a:t>     健康局総務課</a:t>
            </a:r>
            <a:r>
              <a:rPr lang="en-US" altLang="ja-JP" sz="800" dirty="0" smtClean="0"/>
              <a:t> </a:t>
            </a: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8599523" y="6578033"/>
            <a:ext cx="196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03-3595-2207</a:t>
            </a:r>
          </a:p>
        </p:txBody>
      </p:sp>
      <p:sp>
        <p:nvSpPr>
          <p:cNvPr id="93" name="正方形/長方形 92"/>
          <p:cNvSpPr/>
          <p:nvPr/>
        </p:nvSpPr>
        <p:spPr>
          <a:xfrm>
            <a:off x="4554005" y="5664192"/>
            <a:ext cx="30687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前年同月からの減収額に応じて、上限額が変動する可能性有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その他、地域経済活性化支援機構</a:t>
            </a:r>
            <a:r>
              <a:rPr kumimoji="1" lang="en-US" altLang="ja-JP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(REVIC)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福祉医療機構が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連携･協力し、金融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支援や経営支援を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実施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hlinkClick r:id="rId15"/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283" y="5660"/>
            <a:ext cx="459103" cy="459103"/>
          </a:xfrm>
          <a:prstGeom prst="rect">
            <a:avLst/>
          </a:prstGeom>
        </p:spPr>
      </p:pic>
      <p:pic>
        <p:nvPicPr>
          <p:cNvPr id="18" name="図 17">
            <a:hlinkClick r:id="rId17"/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209" y="2466420"/>
            <a:ext cx="546735" cy="546735"/>
          </a:xfrm>
          <a:prstGeom prst="rect">
            <a:avLst/>
          </a:prstGeom>
        </p:spPr>
      </p:pic>
      <p:pic>
        <p:nvPicPr>
          <p:cNvPr id="20" name="図 19">
            <a:hlinkClick r:id="rId19"/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440" y="3168518"/>
            <a:ext cx="527539" cy="527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3657</TotalTime>
  <Words>746</Words>
  <Application>Microsoft Office PowerPoint</Application>
  <PresentationFormat>A4 210 x 297 mm</PresentationFormat>
  <Paragraphs>94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嶺岸 永典(minegishi-eisuke)</dc:creator>
  <cp:lastModifiedBy>澤山 悠希(sawayama-yuuki)</cp:lastModifiedBy>
  <cp:revision>298</cp:revision>
  <cp:lastPrinted>2020-12-09T04:17:40Z</cp:lastPrinted>
  <dcterms:created xsi:type="dcterms:W3CDTF">2020-05-25T07:43:02Z</dcterms:created>
  <dcterms:modified xsi:type="dcterms:W3CDTF">2020-12-09T04:20:27Z</dcterms:modified>
</cp:coreProperties>
</file>