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908" r:id="rId1"/>
    <p:sldMasterId id="2147483919" r:id="rId2"/>
    <p:sldMasterId id="2147483945" r:id="rId3"/>
    <p:sldMasterId id="2147483960" r:id="rId4"/>
  </p:sldMasterIdLst>
  <p:notesMasterIdLst>
    <p:notesMasterId r:id="rId37"/>
  </p:notesMasterIdLst>
  <p:handoutMasterIdLst>
    <p:handoutMasterId r:id="rId38"/>
  </p:handoutMasterIdLst>
  <p:sldIdLst>
    <p:sldId id="733" r:id="rId5"/>
    <p:sldId id="809" r:id="rId6"/>
    <p:sldId id="815" r:id="rId7"/>
    <p:sldId id="820" r:id="rId8"/>
    <p:sldId id="804" r:id="rId9"/>
    <p:sldId id="805" r:id="rId10"/>
    <p:sldId id="799" r:id="rId11"/>
    <p:sldId id="773" r:id="rId12"/>
    <p:sldId id="774" r:id="rId13"/>
    <p:sldId id="775" r:id="rId14"/>
    <p:sldId id="776" r:id="rId15"/>
    <p:sldId id="777" r:id="rId16"/>
    <p:sldId id="838" r:id="rId17"/>
    <p:sldId id="779" r:id="rId18"/>
    <p:sldId id="888" r:id="rId19"/>
    <p:sldId id="781" r:id="rId20"/>
    <p:sldId id="782" r:id="rId21"/>
    <p:sldId id="783" r:id="rId22"/>
    <p:sldId id="784" r:id="rId23"/>
    <p:sldId id="785" r:id="rId24"/>
    <p:sldId id="852" r:id="rId25"/>
    <p:sldId id="786" r:id="rId26"/>
    <p:sldId id="787" r:id="rId27"/>
    <p:sldId id="789" r:id="rId28"/>
    <p:sldId id="790" r:id="rId29"/>
    <p:sldId id="791" r:id="rId30"/>
    <p:sldId id="792" r:id="rId31"/>
    <p:sldId id="793" r:id="rId32"/>
    <p:sldId id="795" r:id="rId33"/>
    <p:sldId id="796" r:id="rId34"/>
    <p:sldId id="797" r:id="rId35"/>
    <p:sldId id="810" r:id="rId36"/>
  </p:sldIdLst>
  <p:sldSz cx="9906000" cy="6858000" type="A4"/>
  <p:notesSz cx="6807200" cy="9939338"/>
  <p:custDataLst>
    <p:tags r:id="rId39"/>
  </p:custDataLst>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pos="2916"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60" autoAdjust="0"/>
    <p:restoredTop sz="81031" autoAdjust="0"/>
  </p:normalViewPr>
  <p:slideViewPr>
    <p:cSldViewPr snapToGrid="0" showGuides="1">
      <p:cViewPr varScale="1">
        <p:scale>
          <a:sx n="93" d="100"/>
          <a:sy n="93" d="100"/>
        </p:scale>
        <p:origin x="2274" y="84"/>
      </p:cViewPr>
      <p:guideLst>
        <p:guide pos="2916"/>
        <p:guide orient="horz" pos="216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p:scale>
          <a:sx n="130" d="100"/>
          <a:sy n="130" d="100"/>
        </p:scale>
        <p:origin x="2940" y="-231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mn-ea"/>
                <a:ea typeface="+mn-ea"/>
              </a:defRPr>
            </a:pPr>
            <a:r>
              <a:rPr lang="ja-JP" altLang="en-US" sz="1200" dirty="0">
                <a:latin typeface="+mn-ea"/>
                <a:ea typeface="+mn-ea"/>
              </a:rPr>
              <a:t>英国公立病院組織における</a:t>
            </a:r>
            <a:endParaRPr lang="en-US" altLang="ja-JP" sz="1200" dirty="0">
              <a:latin typeface="+mn-ea"/>
              <a:ea typeface="+mn-ea"/>
            </a:endParaRPr>
          </a:p>
          <a:p>
            <a:pPr>
              <a:defRPr sz="1200">
                <a:latin typeface="+mn-ea"/>
                <a:ea typeface="+mn-ea"/>
              </a:defRPr>
            </a:pPr>
            <a:r>
              <a:rPr lang="ja-JP" altLang="en-US" sz="1200" dirty="0">
                <a:latin typeface="+mn-ea"/>
                <a:ea typeface="+mn-ea"/>
              </a:rPr>
              <a:t>コンピュータウイルスの感染状況</a:t>
            </a:r>
            <a:endParaRPr lang="en-US" altLang="ja-JP" sz="1200" dirty="0">
              <a:latin typeface="+mn-ea"/>
              <a:ea typeface="+mn-ea"/>
            </a:endParaRPr>
          </a:p>
        </c:rich>
      </c:tx>
      <c:layout/>
      <c:overlay val="0"/>
    </c:title>
    <c:autoTitleDeleted val="0"/>
    <c:plotArea>
      <c:layout/>
      <c:pieChart>
        <c:varyColors val="1"/>
        <c:ser>
          <c:idx val="0"/>
          <c:order val="0"/>
          <c:spPr>
            <a:ln w="12700">
              <a:solidFill>
                <a:schemeClr val="bg1"/>
              </a:solidFill>
            </a:ln>
          </c:spPr>
          <c:dPt>
            <c:idx val="0"/>
            <c:bubble3D val="0"/>
            <c:explosion val="10"/>
            <c:spPr>
              <a:solidFill>
                <a:schemeClr val="accent1"/>
              </a:solidFill>
              <a:ln w="12700">
                <a:solidFill>
                  <a:schemeClr val="bg1"/>
                </a:solidFill>
              </a:ln>
            </c:spPr>
            <c:extLst>
              <c:ext xmlns:c16="http://schemas.microsoft.com/office/drawing/2014/chart" uri="{C3380CC4-5D6E-409C-BE32-E72D297353CC}">
                <c16:uniqueId val="{00000001-115C-4A73-A4F8-453BCBACAD9B}"/>
              </c:ext>
            </c:extLst>
          </c:dPt>
          <c:dPt>
            <c:idx val="1"/>
            <c:bubble3D val="0"/>
            <c:spPr>
              <a:solidFill>
                <a:schemeClr val="accent1">
                  <a:lumMod val="40000"/>
                  <a:lumOff val="60000"/>
                </a:schemeClr>
              </a:solidFill>
              <a:ln w="12700">
                <a:solidFill>
                  <a:schemeClr val="bg1"/>
                </a:solidFill>
              </a:ln>
            </c:spPr>
            <c:extLst>
              <c:ext xmlns:c16="http://schemas.microsoft.com/office/drawing/2014/chart" uri="{C3380CC4-5D6E-409C-BE32-E72D297353CC}">
                <c16:uniqueId val="{00000003-115C-4A73-A4F8-453BCBACAD9B}"/>
              </c:ext>
            </c:extLst>
          </c:dPt>
          <c:dPt>
            <c:idx val="2"/>
            <c:bubble3D val="0"/>
            <c:spPr>
              <a:solidFill>
                <a:schemeClr val="accent6"/>
              </a:solidFill>
              <a:ln w="12700">
                <a:solidFill>
                  <a:schemeClr val="bg1"/>
                </a:solidFill>
              </a:ln>
            </c:spPr>
            <c:extLst>
              <c:ext xmlns:c16="http://schemas.microsoft.com/office/drawing/2014/chart" uri="{C3380CC4-5D6E-409C-BE32-E72D297353CC}">
                <c16:uniqueId val="{00000005-115C-4A73-A4F8-453BCBACAD9B}"/>
              </c:ext>
            </c:extLst>
          </c:dPt>
          <c:dPt>
            <c:idx val="3"/>
            <c:bubble3D val="0"/>
            <c:spPr>
              <a:solidFill>
                <a:schemeClr val="tx2"/>
              </a:solidFill>
              <a:ln w="12700">
                <a:solidFill>
                  <a:schemeClr val="bg1"/>
                </a:solidFill>
              </a:ln>
            </c:spPr>
            <c:extLst>
              <c:ext xmlns:c16="http://schemas.microsoft.com/office/drawing/2014/chart" uri="{C3380CC4-5D6E-409C-BE32-E72D297353CC}">
                <c16:uniqueId val="{00000007-115C-4A73-A4F8-453BCBACAD9B}"/>
              </c:ext>
            </c:extLst>
          </c:dPt>
          <c:dLbls>
            <c:dLbl>
              <c:idx val="0"/>
              <c:delete val="1"/>
              <c:extLst>
                <c:ext xmlns:c15="http://schemas.microsoft.com/office/drawing/2012/chart" uri="{CE6537A1-D6FC-4f65-9D91-7224C49458BB}"/>
                <c:ext xmlns:c16="http://schemas.microsoft.com/office/drawing/2014/chart" uri="{C3380CC4-5D6E-409C-BE32-E72D297353CC}">
                  <c16:uniqueId val="{00000001-115C-4A73-A4F8-453BCBACAD9B}"/>
                </c:ext>
              </c:extLst>
            </c:dLbl>
            <c:dLbl>
              <c:idx val="1"/>
              <c:delete val="1"/>
              <c:extLst>
                <c:ext xmlns:c15="http://schemas.microsoft.com/office/drawing/2012/chart" uri="{CE6537A1-D6FC-4f65-9D91-7224C49458BB}"/>
                <c:ext xmlns:c16="http://schemas.microsoft.com/office/drawing/2014/chart" uri="{C3380CC4-5D6E-409C-BE32-E72D297353CC}">
                  <c16:uniqueId val="{00000003-115C-4A73-A4F8-453BCBACAD9B}"/>
                </c:ext>
              </c:extLst>
            </c:dLbl>
            <c:dLbl>
              <c:idx val="2"/>
              <c:delete val="1"/>
              <c:extLst>
                <c:ext xmlns:c15="http://schemas.microsoft.com/office/drawing/2012/chart" uri="{CE6537A1-D6FC-4f65-9D91-7224C49458BB}"/>
                <c:ext xmlns:c16="http://schemas.microsoft.com/office/drawing/2014/chart" uri="{C3380CC4-5D6E-409C-BE32-E72D297353CC}">
                  <c16:uniqueId val="{00000005-115C-4A73-A4F8-453BCBACAD9B}"/>
                </c:ext>
              </c:extLst>
            </c:dLbl>
            <c:spPr>
              <a:noFill/>
              <a:ln>
                <a:noFill/>
              </a:ln>
              <a:effectLst/>
            </c:spPr>
            <c:txPr>
              <a:bodyPr/>
              <a:lstStyle/>
              <a:p>
                <a:pPr>
                  <a:defRPr b="1">
                    <a:solidFill>
                      <a:schemeClr val="bg1"/>
                    </a:solidFill>
                  </a:defRPr>
                </a:pPr>
                <a:endParaRPr lang="ja-JP"/>
              </a:p>
            </c:txPr>
            <c:dLblPos val="bestFit"/>
            <c:showLegendKey val="0"/>
            <c:showVal val="0"/>
            <c:showCatName val="1"/>
            <c:showSerName val="0"/>
            <c:showPercent val="0"/>
            <c:showBubbleSize val="0"/>
            <c:showLeaderLines val="1"/>
            <c:extLst>
              <c:ext xmlns:c15="http://schemas.microsoft.com/office/drawing/2012/chart" uri="{CE6537A1-D6FC-4f65-9D91-7224C49458BB}"/>
            </c:extLst>
          </c:dLbls>
          <c:val>
            <c:numRef>
              <c:f>Sheet1!$B$2:$B$5</c:f>
              <c:numCache>
                <c:formatCode>General</c:formatCode>
                <c:ptCount val="4"/>
                <c:pt idx="0">
                  <c:v>37</c:v>
                </c:pt>
                <c:pt idx="1">
                  <c:v>44</c:v>
                </c:pt>
                <c:pt idx="2">
                  <c:v>155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East</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感染に伴うシステム停止</c:v>
                      </c:pt>
                      <c:pt idx="1">
                        <c:v>混乱による予防的システム停止</c:v>
                      </c:pt>
                      <c:pt idx="2">
                        <c:v>影響なし</c:v>
                      </c:pt>
                    </c:strCache>
                  </c:strRef>
                </c15:cat>
              </c15:filteredCategoryTitle>
            </c:ext>
            <c:ext xmlns:c16="http://schemas.microsoft.com/office/drawing/2014/chart" uri="{C3380CC4-5D6E-409C-BE32-E72D297353CC}">
              <c16:uniqueId val="{00000008-115C-4A73-A4F8-453BCBACAD9B}"/>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200"/>
      </a:pPr>
      <a:endParaRPr lang="ja-JP"/>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cdr:x>
      <cdr:y>0.91232</cdr:y>
    </cdr:from>
    <cdr:to>
      <cdr:x>1</cdr:x>
      <cdr:y>1</cdr:y>
    </cdr:to>
    <cdr:sp macro="" textlink="">
      <cdr:nvSpPr>
        <cdr:cNvPr id="2" name="正方形/長方形 1"/>
        <cdr:cNvSpPr/>
      </cdr:nvSpPr>
      <cdr:spPr bwMode="gray">
        <a:xfrm xmlns:a="http://schemas.openxmlformats.org/drawingml/2006/main">
          <a:off x="4157133" y="6413626"/>
          <a:ext cx="5383741" cy="279275"/>
        </a:xfrm>
        <a:prstGeom xmlns:a="http://schemas.openxmlformats.org/drawingml/2006/main" prst="rect">
          <a:avLst/>
        </a:prstGeom>
        <a:noFill xmlns:a="http://schemas.openxmlformats.org/drawingml/2006/main"/>
        <a:ln xmlns:a="http://schemas.openxmlformats.org/drawingml/2006/main" w="3175">
          <a:noFill/>
          <a:headEnd/>
          <a:tailEnd/>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ot="0" spcFirstLastPara="0" vert="horz" wrap="square" lIns="72000" tIns="72000" rIns="72000" bIns="7200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sz="1900" kern="1200">
              <a:solidFill>
                <a:schemeClr val="dk1"/>
              </a:solidFill>
              <a:latin typeface="+mn-lt"/>
              <a:ea typeface="+mn-ea"/>
              <a:cs typeface="+mn-cs"/>
            </a:defRPr>
          </a:lvl1pPr>
          <a:lvl2pPr marL="429768" algn="l" rtl="0" fontAlgn="base">
            <a:spcBef>
              <a:spcPct val="0"/>
            </a:spcBef>
            <a:spcAft>
              <a:spcPct val="0"/>
            </a:spcAft>
            <a:defRPr sz="1900" kern="1200">
              <a:solidFill>
                <a:schemeClr val="dk1"/>
              </a:solidFill>
              <a:latin typeface="+mn-lt"/>
              <a:ea typeface="+mn-ea"/>
              <a:cs typeface="+mn-cs"/>
            </a:defRPr>
          </a:lvl2pPr>
          <a:lvl3pPr marL="859536" algn="l" rtl="0" fontAlgn="base">
            <a:spcBef>
              <a:spcPct val="0"/>
            </a:spcBef>
            <a:spcAft>
              <a:spcPct val="0"/>
            </a:spcAft>
            <a:defRPr sz="1900" kern="1200">
              <a:solidFill>
                <a:schemeClr val="dk1"/>
              </a:solidFill>
              <a:latin typeface="+mn-lt"/>
              <a:ea typeface="+mn-ea"/>
              <a:cs typeface="+mn-cs"/>
            </a:defRPr>
          </a:lvl3pPr>
          <a:lvl4pPr marL="1289304" algn="l" rtl="0" fontAlgn="base">
            <a:spcBef>
              <a:spcPct val="0"/>
            </a:spcBef>
            <a:spcAft>
              <a:spcPct val="0"/>
            </a:spcAft>
            <a:defRPr sz="1900" kern="1200">
              <a:solidFill>
                <a:schemeClr val="dk1"/>
              </a:solidFill>
              <a:latin typeface="+mn-lt"/>
              <a:ea typeface="+mn-ea"/>
              <a:cs typeface="+mn-cs"/>
            </a:defRPr>
          </a:lvl4pPr>
          <a:lvl5pPr marL="1719072" algn="l" rtl="0" fontAlgn="base">
            <a:spcBef>
              <a:spcPct val="0"/>
            </a:spcBef>
            <a:spcAft>
              <a:spcPct val="0"/>
            </a:spcAft>
            <a:defRPr sz="1900" kern="1200">
              <a:solidFill>
                <a:schemeClr val="dk1"/>
              </a:solidFill>
              <a:latin typeface="+mn-lt"/>
              <a:ea typeface="+mn-ea"/>
              <a:cs typeface="+mn-cs"/>
            </a:defRPr>
          </a:lvl5pPr>
          <a:lvl6pPr marL="2148840" algn="l" defTabSz="859536" rtl="0" eaLnBrk="1" latinLnBrk="0" hangingPunct="1">
            <a:defRPr sz="1900" kern="1200">
              <a:solidFill>
                <a:schemeClr val="dk1"/>
              </a:solidFill>
              <a:latin typeface="+mn-lt"/>
              <a:ea typeface="+mn-ea"/>
              <a:cs typeface="+mn-cs"/>
            </a:defRPr>
          </a:lvl6pPr>
          <a:lvl7pPr marL="2578608" algn="l" defTabSz="859536" rtl="0" eaLnBrk="1" latinLnBrk="0" hangingPunct="1">
            <a:defRPr sz="1900" kern="1200">
              <a:solidFill>
                <a:schemeClr val="dk1"/>
              </a:solidFill>
              <a:latin typeface="+mn-lt"/>
              <a:ea typeface="+mn-ea"/>
              <a:cs typeface="+mn-cs"/>
            </a:defRPr>
          </a:lvl7pPr>
          <a:lvl8pPr marL="3008376" algn="l" defTabSz="859536" rtl="0" eaLnBrk="1" latinLnBrk="0" hangingPunct="1">
            <a:defRPr sz="1900" kern="1200">
              <a:solidFill>
                <a:schemeClr val="dk1"/>
              </a:solidFill>
              <a:latin typeface="+mn-lt"/>
              <a:ea typeface="+mn-ea"/>
              <a:cs typeface="+mn-cs"/>
            </a:defRPr>
          </a:lvl8pPr>
          <a:lvl9pPr marL="3438144" algn="l" defTabSz="859536" rtl="0" eaLnBrk="1" latinLnBrk="0" hangingPunct="1">
            <a:defRPr sz="1900" kern="1200">
              <a:solidFill>
                <a:schemeClr val="dk1"/>
              </a:solidFill>
              <a:latin typeface="+mn-lt"/>
              <a:ea typeface="+mn-ea"/>
              <a:cs typeface="+mn-cs"/>
            </a:defRPr>
          </a:lvl9pPr>
        </a:lstStyle>
        <a:p xmlns:a="http://schemas.openxmlformats.org/drawingml/2006/main">
          <a:r>
            <a:rPr kumimoji="1" lang="ja-JP" altLang="en-US" sz="800" dirty="0"/>
            <a:t>（出典）</a:t>
          </a:r>
          <a:r>
            <a:rPr kumimoji="1" lang="en-US" altLang="ja-JP" sz="800" dirty="0"/>
            <a:t>Investigation: </a:t>
          </a:r>
          <a:r>
            <a:rPr kumimoji="1" lang="en-US" altLang="ja-JP" sz="800" dirty="0" err="1"/>
            <a:t>WannaCry</a:t>
          </a:r>
          <a:r>
            <a:rPr kumimoji="1" lang="en-US" altLang="ja-JP" sz="800" dirty="0"/>
            <a:t> cyber attack and the NHS, National Audit Office</a:t>
          </a:r>
          <a:r>
            <a:rPr kumimoji="1" lang="ja-JP" altLang="en-US" sz="800" dirty="0"/>
            <a:t>などに基づき作成</a:t>
          </a:r>
          <a:endParaRPr kumimoji="1" lang="en-US" altLang="ja-JP"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0"/>
            <a:ext cx="2950374" cy="498966"/>
          </a:xfrm>
          <a:prstGeom prst="rect">
            <a:avLst/>
          </a:prstGeom>
        </p:spPr>
        <p:txBody>
          <a:bodyPr vert="horz" lIns="92236" tIns="46118" rIns="92236" bIns="46118" rtlCol="0"/>
          <a:lstStyle>
            <a:lvl1pPr algn="r">
              <a:defRPr sz="1200"/>
            </a:lvl1pPr>
          </a:lstStyle>
          <a:p>
            <a:fld id="{BAA8F35F-87F7-4215-B57A-500B852C0D94}" type="datetimeFigureOut">
              <a:rPr kumimoji="1" lang="ja-JP" altLang="en-US" smtClean="0"/>
              <a:t>2021/3/29</a:t>
            </a:fld>
            <a:endParaRPr kumimoji="1" lang="ja-JP" altLang="en-US"/>
          </a:p>
        </p:txBody>
      </p:sp>
      <p:sp>
        <p:nvSpPr>
          <p:cNvPr id="4" name="フッター プレースホルダー 3"/>
          <p:cNvSpPr>
            <a:spLocks noGrp="1"/>
          </p:cNvSpPr>
          <p:nvPr>
            <p:ph type="ftr" sz="quarter" idx="2"/>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372"/>
            <a:ext cx="2950374" cy="498966"/>
          </a:xfrm>
          <a:prstGeom prst="rect">
            <a:avLst/>
          </a:prstGeom>
        </p:spPr>
        <p:txBody>
          <a:bodyPr vert="horz" lIns="92236" tIns="46118" rIns="92236" bIns="46118" rtlCol="0" anchor="b"/>
          <a:lstStyle>
            <a:lvl1pPr algn="r">
              <a:defRPr sz="1200"/>
            </a:lvl1pPr>
          </a:lstStyle>
          <a:p>
            <a:fld id="{1D309E84-9071-46E3-80A1-E6F76949115A}" type="slidenum">
              <a:rPr kumimoji="1" lang="ja-JP" altLang="en-US" smtClean="0"/>
              <a:t>‹#›</a:t>
            </a:fld>
            <a:endParaRPr kumimoji="1" lang="ja-JP" altLang="en-US"/>
          </a:p>
        </p:txBody>
      </p:sp>
    </p:spTree>
    <p:extLst>
      <p:ext uri="{BB962C8B-B14F-4D97-AF65-F5344CB8AC3E}">
        <p14:creationId xmlns:p14="http://schemas.microsoft.com/office/powerpoint/2010/main" val="1120676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36" tIns="46118" rIns="92236" bIns="46118" rtlCol="0"/>
          <a:lstStyle>
            <a:lvl1pPr algn="r">
              <a:defRPr sz="1200"/>
            </a:lvl1pPr>
          </a:lstStyle>
          <a:p>
            <a:fld id="{AAE2C4BB-DD5D-4EF0-8811-528209874544}" type="datetimeFigureOut">
              <a:rPr kumimoji="1" lang="ja-JP" altLang="en-US" smtClean="0"/>
              <a:t>2021/3/29</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2236" tIns="46118" rIns="92236" bIns="46118" rtlCol="0" anchor="ctr"/>
          <a:lstStyle/>
          <a:p>
            <a:endParaRPr lang="ja-JP" altLang="en-US" dirty="0"/>
          </a:p>
        </p:txBody>
      </p:sp>
      <p:sp>
        <p:nvSpPr>
          <p:cNvPr id="5" name="ノート プレースホルダー 4"/>
          <p:cNvSpPr>
            <a:spLocks noGrp="1"/>
          </p:cNvSpPr>
          <p:nvPr>
            <p:ph type="body" sz="quarter" idx="3"/>
          </p:nvPr>
        </p:nvSpPr>
        <p:spPr>
          <a:xfrm>
            <a:off x="680239" y="4783357"/>
            <a:ext cx="5446723" cy="3913364"/>
          </a:xfrm>
          <a:prstGeom prst="rect">
            <a:avLst/>
          </a:prstGeom>
        </p:spPr>
        <p:txBody>
          <a:bodyPr vert="horz" lIns="92236" tIns="46118" rIns="92236" bIns="46118"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36" tIns="46118" rIns="92236" bIns="46118" rtlCol="0" anchor="b"/>
          <a:lstStyle>
            <a:lvl1pPr algn="r">
              <a:defRPr sz="1200"/>
            </a:lvl1pPr>
          </a:lstStyle>
          <a:p>
            <a:fld id="{24DE13BB-FCB6-4491-A87D-1E9BA7500F8E}" type="slidenum">
              <a:rPr kumimoji="1" lang="ja-JP" altLang="en-US" smtClean="0"/>
              <a:t>‹#›</a:t>
            </a:fld>
            <a:endParaRPr kumimoji="1" lang="ja-JP" altLang="en-US"/>
          </a:p>
        </p:txBody>
      </p:sp>
    </p:spTree>
    <p:extLst>
      <p:ext uri="{BB962C8B-B14F-4D97-AF65-F5344CB8AC3E}">
        <p14:creationId xmlns:p14="http://schemas.microsoft.com/office/powerpoint/2010/main" val="9898522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a:t>
            </a:fld>
            <a:endParaRPr kumimoji="1" lang="ja-JP" altLang="en-US" dirty="0"/>
          </a:p>
        </p:txBody>
      </p:sp>
    </p:spTree>
    <p:extLst>
      <p:ext uri="{BB962C8B-B14F-4D97-AF65-F5344CB8AC3E}">
        <p14:creationId xmlns:p14="http://schemas.microsoft.com/office/powerpoint/2010/main" val="1902337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10</a:t>
            </a:fld>
            <a:endParaRPr kumimoji="1" lang="ja-JP" altLang="en-US" dirty="0"/>
          </a:p>
        </p:txBody>
      </p:sp>
    </p:spTree>
    <p:extLst>
      <p:ext uri="{BB962C8B-B14F-4D97-AF65-F5344CB8AC3E}">
        <p14:creationId xmlns:p14="http://schemas.microsoft.com/office/powerpoint/2010/main" val="4166637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11</a:t>
            </a:fld>
            <a:endParaRPr kumimoji="1" lang="ja-JP" altLang="en-US" dirty="0"/>
          </a:p>
        </p:txBody>
      </p:sp>
    </p:spTree>
    <p:extLst>
      <p:ext uri="{BB962C8B-B14F-4D97-AF65-F5344CB8AC3E}">
        <p14:creationId xmlns:p14="http://schemas.microsoft.com/office/powerpoint/2010/main" val="576170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12</a:t>
            </a:fld>
            <a:endParaRPr kumimoji="1" lang="ja-JP" altLang="en-US" dirty="0"/>
          </a:p>
        </p:txBody>
      </p:sp>
    </p:spTree>
    <p:extLst>
      <p:ext uri="{BB962C8B-B14F-4D97-AF65-F5344CB8AC3E}">
        <p14:creationId xmlns:p14="http://schemas.microsoft.com/office/powerpoint/2010/main" val="2401363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13</a:t>
            </a:fld>
            <a:endParaRPr kumimoji="1" lang="ja-JP" altLang="en-US" dirty="0"/>
          </a:p>
        </p:txBody>
      </p:sp>
    </p:spTree>
    <p:extLst>
      <p:ext uri="{BB962C8B-B14F-4D97-AF65-F5344CB8AC3E}">
        <p14:creationId xmlns:p14="http://schemas.microsoft.com/office/powerpoint/2010/main" val="320577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14</a:t>
            </a:fld>
            <a:endParaRPr kumimoji="1" lang="ja-JP" altLang="en-US" dirty="0"/>
          </a:p>
        </p:txBody>
      </p:sp>
    </p:spTree>
    <p:extLst>
      <p:ext uri="{BB962C8B-B14F-4D97-AF65-F5344CB8AC3E}">
        <p14:creationId xmlns:p14="http://schemas.microsoft.com/office/powerpoint/2010/main" val="2776225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15</a:t>
            </a:fld>
            <a:endParaRPr kumimoji="1" lang="ja-JP" altLang="en-US" dirty="0"/>
          </a:p>
        </p:txBody>
      </p:sp>
    </p:spTree>
    <p:extLst>
      <p:ext uri="{BB962C8B-B14F-4D97-AF65-F5344CB8AC3E}">
        <p14:creationId xmlns:p14="http://schemas.microsoft.com/office/powerpoint/2010/main" val="807733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16</a:t>
            </a:fld>
            <a:endParaRPr kumimoji="1" lang="ja-JP" altLang="en-US" dirty="0"/>
          </a:p>
        </p:txBody>
      </p:sp>
    </p:spTree>
    <p:extLst>
      <p:ext uri="{BB962C8B-B14F-4D97-AF65-F5344CB8AC3E}">
        <p14:creationId xmlns:p14="http://schemas.microsoft.com/office/powerpoint/2010/main" val="1636391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17</a:t>
            </a:fld>
            <a:endParaRPr kumimoji="1" lang="ja-JP" altLang="en-US" dirty="0"/>
          </a:p>
        </p:txBody>
      </p:sp>
    </p:spTree>
    <p:extLst>
      <p:ext uri="{BB962C8B-B14F-4D97-AF65-F5344CB8AC3E}">
        <p14:creationId xmlns:p14="http://schemas.microsoft.com/office/powerpoint/2010/main" val="2709532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18</a:t>
            </a:fld>
            <a:endParaRPr kumimoji="1" lang="ja-JP" altLang="en-US"/>
          </a:p>
        </p:txBody>
      </p:sp>
    </p:spTree>
    <p:extLst>
      <p:ext uri="{BB962C8B-B14F-4D97-AF65-F5344CB8AC3E}">
        <p14:creationId xmlns:p14="http://schemas.microsoft.com/office/powerpoint/2010/main" val="607850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19</a:t>
            </a:fld>
            <a:endParaRPr kumimoji="1" lang="ja-JP" altLang="en-US" dirty="0"/>
          </a:p>
        </p:txBody>
      </p:sp>
    </p:spTree>
    <p:extLst>
      <p:ext uri="{BB962C8B-B14F-4D97-AF65-F5344CB8AC3E}">
        <p14:creationId xmlns:p14="http://schemas.microsoft.com/office/powerpoint/2010/main" val="406907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a:t>
            </a:fld>
            <a:endParaRPr kumimoji="1" lang="ja-JP" altLang="en-US" dirty="0"/>
          </a:p>
        </p:txBody>
      </p:sp>
    </p:spTree>
    <p:extLst>
      <p:ext uri="{BB962C8B-B14F-4D97-AF65-F5344CB8AC3E}">
        <p14:creationId xmlns:p14="http://schemas.microsoft.com/office/powerpoint/2010/main" val="155246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20</a:t>
            </a:fld>
            <a:endParaRPr kumimoji="1" lang="ja-JP" altLang="en-US" dirty="0"/>
          </a:p>
        </p:txBody>
      </p:sp>
    </p:spTree>
    <p:extLst>
      <p:ext uri="{BB962C8B-B14F-4D97-AF65-F5344CB8AC3E}">
        <p14:creationId xmlns:p14="http://schemas.microsoft.com/office/powerpoint/2010/main" val="1598774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21</a:t>
            </a:fld>
            <a:endParaRPr kumimoji="1" lang="ja-JP" altLang="en-US" dirty="0"/>
          </a:p>
        </p:txBody>
      </p:sp>
    </p:spTree>
    <p:extLst>
      <p:ext uri="{BB962C8B-B14F-4D97-AF65-F5344CB8AC3E}">
        <p14:creationId xmlns:p14="http://schemas.microsoft.com/office/powerpoint/2010/main" val="68842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22</a:t>
            </a:fld>
            <a:endParaRPr kumimoji="1" lang="ja-JP" altLang="en-US" dirty="0"/>
          </a:p>
        </p:txBody>
      </p:sp>
    </p:spTree>
    <p:extLst>
      <p:ext uri="{BB962C8B-B14F-4D97-AF65-F5344CB8AC3E}">
        <p14:creationId xmlns:p14="http://schemas.microsoft.com/office/powerpoint/2010/main" val="1448865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23</a:t>
            </a:fld>
            <a:endParaRPr kumimoji="1" lang="ja-JP" altLang="en-US" dirty="0"/>
          </a:p>
        </p:txBody>
      </p:sp>
    </p:spTree>
    <p:extLst>
      <p:ext uri="{BB962C8B-B14F-4D97-AF65-F5344CB8AC3E}">
        <p14:creationId xmlns:p14="http://schemas.microsoft.com/office/powerpoint/2010/main" val="3248038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24</a:t>
            </a:fld>
            <a:endParaRPr kumimoji="1" lang="ja-JP" altLang="en-US" dirty="0"/>
          </a:p>
        </p:txBody>
      </p:sp>
    </p:spTree>
    <p:extLst>
      <p:ext uri="{BB962C8B-B14F-4D97-AF65-F5344CB8AC3E}">
        <p14:creationId xmlns:p14="http://schemas.microsoft.com/office/powerpoint/2010/main" val="3521176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25</a:t>
            </a:fld>
            <a:endParaRPr kumimoji="1" lang="ja-JP" altLang="en-US"/>
          </a:p>
        </p:txBody>
      </p:sp>
    </p:spTree>
    <p:extLst>
      <p:ext uri="{BB962C8B-B14F-4D97-AF65-F5344CB8AC3E}">
        <p14:creationId xmlns:p14="http://schemas.microsoft.com/office/powerpoint/2010/main" val="2020651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26</a:t>
            </a:fld>
            <a:endParaRPr kumimoji="1" lang="ja-JP" altLang="en-US"/>
          </a:p>
        </p:txBody>
      </p:sp>
    </p:spTree>
    <p:extLst>
      <p:ext uri="{BB962C8B-B14F-4D97-AF65-F5344CB8AC3E}">
        <p14:creationId xmlns:p14="http://schemas.microsoft.com/office/powerpoint/2010/main" val="3439846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27</a:t>
            </a:fld>
            <a:endParaRPr kumimoji="1" lang="ja-JP" altLang="en-US" dirty="0"/>
          </a:p>
        </p:txBody>
      </p:sp>
    </p:spTree>
    <p:extLst>
      <p:ext uri="{BB962C8B-B14F-4D97-AF65-F5344CB8AC3E}">
        <p14:creationId xmlns:p14="http://schemas.microsoft.com/office/powerpoint/2010/main" val="2503282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28</a:t>
            </a:fld>
            <a:endParaRPr kumimoji="1" lang="ja-JP" altLang="en-US" dirty="0"/>
          </a:p>
        </p:txBody>
      </p:sp>
    </p:spTree>
    <p:extLst>
      <p:ext uri="{BB962C8B-B14F-4D97-AF65-F5344CB8AC3E}">
        <p14:creationId xmlns:p14="http://schemas.microsoft.com/office/powerpoint/2010/main" val="950151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52E903-8C7A-4074-9EE3-191786697E8F}" type="slidenum">
              <a:rPr kumimoji="0" lang="ja-JP" altLang="en-US" sz="1200" b="0" i="0" u="none" strike="noStrike" kern="1200" cap="none" spc="0" normalizeH="0" baseline="0" noProof="0" smtClean="0">
                <a:ln>
                  <a:noFill/>
                </a:ln>
                <a:solidFill>
                  <a:prstClr val="black"/>
                </a:solidFill>
                <a:effectLst/>
                <a:uLnTx/>
                <a:uFillTx/>
                <a:latin typeface="Arial"/>
                <a:ea typeface="ＭＳ Ｐゴシック" panose="020B0600070205080204" pitchFamily="50"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ja-JP" sz="1200" b="0" i="0" u="none" strike="noStrike" kern="1200" cap="none" spc="0" normalizeH="0" baseline="0" noProof="0" dirty="0">
              <a:ln>
                <a:noFill/>
              </a:ln>
              <a:solidFill>
                <a:prstClr val="black"/>
              </a:solidFill>
              <a:effectLst/>
              <a:uLnTx/>
              <a:uFillTx/>
              <a:latin typeface="Arial"/>
              <a:ea typeface="ＭＳ Ｐゴシック" panose="020B0600070205080204" pitchFamily="50" charset="-128"/>
              <a:cs typeface="Arial" charset="0"/>
            </a:endParaRPr>
          </a:p>
        </p:txBody>
      </p:sp>
      <p:sp>
        <p:nvSpPr>
          <p:cNvPr id="148483" name="Rectangle 2"/>
          <p:cNvSpPr>
            <a:spLocks noGrp="1" noRot="1" noChangeAspect="1" noChangeArrowheads="1" noTextEdit="1"/>
          </p:cNvSpPr>
          <p:nvPr>
            <p:ph type="sldImg"/>
          </p:nvPr>
        </p:nvSpPr>
        <p:spPr>
          <a:xfrm>
            <a:off x="1077913" y="1176338"/>
            <a:ext cx="4779962" cy="3309937"/>
          </a:xfrm>
          <a:ln/>
        </p:spPr>
      </p:sp>
      <p:sp>
        <p:nvSpPr>
          <p:cNvPr id="148484" name="Rectangle 3"/>
          <p:cNvSpPr>
            <a:spLocks noGrp="1" noChangeArrowheads="1"/>
          </p:cNvSpPr>
          <p:nvPr>
            <p:ph type="body" idx="1"/>
          </p:nvPr>
        </p:nvSpPr>
        <p:spPr>
          <a:xfrm>
            <a:off x="627251" y="4581764"/>
            <a:ext cx="5705310" cy="3586422"/>
          </a:xfrm>
          <a:noFill/>
          <a:ln/>
        </p:spPr>
        <p:txBody>
          <a:bodyPr/>
          <a:lstStyle/>
          <a:p>
            <a:pPr eaLnBrk="1" hangingPunct="1"/>
            <a:endParaRPr lang="en-US" altLang="ja-JP" dirty="0"/>
          </a:p>
        </p:txBody>
      </p:sp>
    </p:spTree>
    <p:extLst>
      <p:ext uri="{BB962C8B-B14F-4D97-AF65-F5344CB8AC3E}">
        <p14:creationId xmlns:p14="http://schemas.microsoft.com/office/powerpoint/2010/main" val="603349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3</a:t>
            </a:fld>
            <a:endParaRPr kumimoji="1" lang="ja-JP" altLang="en-US" dirty="0"/>
          </a:p>
        </p:txBody>
      </p:sp>
    </p:spTree>
    <p:extLst>
      <p:ext uri="{BB962C8B-B14F-4D97-AF65-F5344CB8AC3E}">
        <p14:creationId xmlns:p14="http://schemas.microsoft.com/office/powerpoint/2010/main" val="557279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30</a:t>
            </a:fld>
            <a:endParaRPr kumimoji="1" lang="ja-JP" altLang="en-US"/>
          </a:p>
        </p:txBody>
      </p:sp>
    </p:spTree>
    <p:extLst>
      <p:ext uri="{BB962C8B-B14F-4D97-AF65-F5344CB8AC3E}">
        <p14:creationId xmlns:p14="http://schemas.microsoft.com/office/powerpoint/2010/main" val="1979604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31</a:t>
            </a:fld>
            <a:endParaRPr kumimoji="1" lang="ja-JP" altLang="en-US" dirty="0"/>
          </a:p>
        </p:txBody>
      </p:sp>
    </p:spTree>
    <p:extLst>
      <p:ext uri="{BB962C8B-B14F-4D97-AF65-F5344CB8AC3E}">
        <p14:creationId xmlns:p14="http://schemas.microsoft.com/office/powerpoint/2010/main" val="1998719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3388253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4</a:t>
            </a:fld>
            <a:endParaRPr kumimoji="1" lang="ja-JP" altLang="en-US" dirty="0"/>
          </a:p>
        </p:txBody>
      </p:sp>
    </p:spTree>
    <p:extLst>
      <p:ext uri="{BB962C8B-B14F-4D97-AF65-F5344CB8AC3E}">
        <p14:creationId xmlns:p14="http://schemas.microsoft.com/office/powerpoint/2010/main" val="1225944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5</a:t>
            </a:fld>
            <a:endParaRPr kumimoji="1" lang="ja-JP" altLang="en-US" dirty="0"/>
          </a:p>
        </p:txBody>
      </p:sp>
    </p:spTree>
    <p:extLst>
      <p:ext uri="{BB962C8B-B14F-4D97-AF65-F5344CB8AC3E}">
        <p14:creationId xmlns:p14="http://schemas.microsoft.com/office/powerpoint/2010/main" val="3208566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6</a:t>
            </a:fld>
            <a:endParaRPr kumimoji="1" lang="ja-JP" altLang="en-US" dirty="0"/>
          </a:p>
        </p:txBody>
      </p:sp>
    </p:spTree>
    <p:extLst>
      <p:ext uri="{BB962C8B-B14F-4D97-AF65-F5344CB8AC3E}">
        <p14:creationId xmlns:p14="http://schemas.microsoft.com/office/powerpoint/2010/main" val="3303783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7</a:t>
            </a:fld>
            <a:endParaRPr kumimoji="1" lang="ja-JP" altLang="en-US" dirty="0"/>
          </a:p>
        </p:txBody>
      </p:sp>
    </p:spTree>
    <p:extLst>
      <p:ext uri="{BB962C8B-B14F-4D97-AF65-F5344CB8AC3E}">
        <p14:creationId xmlns:p14="http://schemas.microsoft.com/office/powerpoint/2010/main" val="155195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8</a:t>
            </a:fld>
            <a:endParaRPr kumimoji="1" lang="ja-JP" altLang="en-US" dirty="0"/>
          </a:p>
        </p:txBody>
      </p:sp>
    </p:spTree>
    <p:extLst>
      <p:ext uri="{BB962C8B-B14F-4D97-AF65-F5344CB8AC3E}">
        <p14:creationId xmlns:p14="http://schemas.microsoft.com/office/powerpoint/2010/main" val="2313260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9</a:t>
            </a:fld>
            <a:endParaRPr kumimoji="1" lang="ja-JP" altLang="en-US" dirty="0"/>
          </a:p>
        </p:txBody>
      </p:sp>
    </p:spTree>
    <p:extLst>
      <p:ext uri="{BB962C8B-B14F-4D97-AF65-F5344CB8AC3E}">
        <p14:creationId xmlns:p14="http://schemas.microsoft.com/office/powerpoint/2010/main" val="1456117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ext uri="{D42A27DB-BD31-4B8C-83A1-F6EECF244321}">
                <p14:modId xmlns:p14="http://schemas.microsoft.com/office/powerpoint/2010/main" val="29491956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538" name="think-cell スライド" r:id="rId4" imgW="660" imgH="659" progId="TCLayout.ActiveDocument.1">
                  <p:embed/>
                </p:oleObj>
              </mc:Choice>
              <mc:Fallback>
                <p:oleObj name="think-cell スライド" r:id="rId4" imgW="660" imgH="659"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10581552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982" name="think-cell Slide" r:id="rId4" imgW="470" imgH="472" progId="TCLayout.ActiveDocument.1">
                  <p:embed/>
                </p:oleObj>
              </mc:Choice>
              <mc:Fallback>
                <p:oleObj name="think-cell Slide" r:id="rId4" imgW="470" imgH="472" progId="TCLayout.ActiveDocument.1">
                  <p:embed/>
                  <p:pic>
                    <p:nvPicPr>
                      <p:cNvPr id="4" name="オブジェクト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599" y="5655553"/>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209769911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補足版） タイトルのみ_Proposal">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1"/>
          </p:nvPr>
        </p:nvSpPr>
        <p:spPr bwMode="gray">
          <a:xfrm>
            <a:off x="312057" y="6588000"/>
            <a:ext cx="285543" cy="169200"/>
          </a:xfrm>
        </p:spPr>
        <p:txBody>
          <a:bodyPr/>
          <a:lstStyle>
            <a:lvl1pPr>
              <a:defRPr>
                <a:solidFill>
                  <a:schemeClr val="tx1"/>
                </a:solidFill>
              </a:defRPr>
            </a:lvl1pPr>
          </a:lstStyle>
          <a:p>
            <a:fld id="{56E56C22-CD92-4A50-AAD1-E2171E0619BD}" type="slidenum">
              <a:rPr lang="ja-JP" altLang="en-US" smtClean="0"/>
              <a:pPr/>
              <a:t>‹#›</a:t>
            </a:fld>
            <a:endParaRPr lang="ja-JP" altLang="en-US" dirty="0"/>
          </a:p>
        </p:txBody>
      </p:sp>
      <p:sp>
        <p:nvSpPr>
          <p:cNvPr id="5" name="テキスト プレースホルダ 5"/>
          <p:cNvSpPr>
            <a:spLocks noGrp="1"/>
          </p:cNvSpPr>
          <p:nvPr>
            <p:ph type="body" sz="quarter" idx="14" hasCustomPrompt="1"/>
          </p:nvPr>
        </p:nvSpPr>
        <p:spPr bwMode="gray">
          <a:xfrm>
            <a:off x="417000" y="1009580"/>
            <a:ext cx="9072000" cy="456792"/>
          </a:xfrm>
          <a:prstGeom prst="rect">
            <a:avLst/>
          </a:prstGeom>
        </p:spPr>
        <p:txBody>
          <a:bodyPr lIns="72000" tIns="0" rIns="0" bIns="0">
            <a:noAutofit/>
          </a:bodyPr>
          <a:lstStyle>
            <a:lvl1pPr marL="0" indent="0">
              <a:spcBef>
                <a:spcPts val="0"/>
              </a:spcBef>
              <a:defRPr sz="1400" baseline="0">
                <a:solidFill>
                  <a:schemeClr val="tx1"/>
                </a:solidFill>
                <a:latin typeface="Arial" pitchFamily="34" charset="0"/>
                <a:ea typeface="+mn-ea"/>
                <a:cs typeface="Arial" pitchFamily="34" charset="0"/>
              </a:defRPr>
            </a:lvl1pPr>
          </a:lstStyle>
          <a:p>
            <a:pPr lvl="0"/>
            <a:r>
              <a:rPr kumimoji="1" lang="ja-JP" altLang="en-US" dirty="0"/>
              <a:t>補足文を入力（キーメッセージを補足する内容＜</a:t>
            </a:r>
            <a:r>
              <a:rPr kumimoji="1" lang="en-US" altLang="ja-JP" dirty="0"/>
              <a:t>2</a:t>
            </a:r>
            <a:r>
              <a:rPr kumimoji="1" lang="ja-JP" altLang="en-US" dirty="0"/>
              <a:t>行以内＞）</a:t>
            </a:r>
          </a:p>
        </p:txBody>
      </p:sp>
      <p:sp>
        <p:nvSpPr>
          <p:cNvPr id="8" name="テキスト プレースホルダー 7"/>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700312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補足版） コンテンツ左サイド_レベル_Proposal">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E01102E1-88D9-4790-8615-AC810340BF51}" type="slidenum">
              <a:rPr lang="ja-JP" altLang="en-US" smtClean="0"/>
              <a:pPr/>
              <a:t>‹#›</a:t>
            </a:fld>
            <a:endParaRPr lang="ja-JP" altLang="en-US" dirty="0"/>
          </a:p>
        </p:txBody>
      </p:sp>
      <p:sp>
        <p:nvSpPr>
          <p:cNvPr id="10" name="テキスト プレースホルダ 5"/>
          <p:cNvSpPr>
            <a:spLocks noGrp="1"/>
          </p:cNvSpPr>
          <p:nvPr>
            <p:ph type="body" sz="quarter" idx="14" hasCustomPrompt="1"/>
          </p:nvPr>
        </p:nvSpPr>
        <p:spPr bwMode="gray">
          <a:xfrm>
            <a:off x="417600" y="1009580"/>
            <a:ext cx="9072000" cy="457200"/>
          </a:xfrm>
          <a:prstGeom prst="rect">
            <a:avLst/>
          </a:prstGeom>
        </p:spPr>
        <p:txBody>
          <a:bodyPr vert="horz" lIns="72000" tIns="0" rIns="0" bIns="0" rtlCol="0">
            <a:noAutofit/>
          </a:bodyPr>
          <a:lstStyle>
            <a:lvl1pPr>
              <a:defRPr lang="ja-JP" altLang="en-US" sz="1400" baseline="0" dirty="0">
                <a:latin typeface="Arial" pitchFamily="34" charset="0"/>
                <a:cs typeface="Arial"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600" y="1944000"/>
            <a:ext cx="4356000" cy="4356000"/>
          </a:xfrm>
          <a:prstGeom prst="rect">
            <a:avLst/>
          </a:prstGeom>
        </p:spPr>
        <p:txBody>
          <a:bodyPr/>
          <a:lstStyle>
            <a:lvl1pPr>
              <a:defRPr baseline="0">
                <a:latin typeface="Arial" pitchFamily="34" charset="0"/>
                <a:ea typeface="+mn-ea"/>
                <a:cs typeface="Arial" pitchFamily="34" charset="0"/>
              </a:defRPr>
            </a:lvl1pPr>
            <a:lvl2pPr>
              <a:lnSpc>
                <a:spcPct val="106000"/>
              </a:lnSpc>
              <a:spcBef>
                <a:spcPts val="1056"/>
              </a:spcBef>
              <a:defRPr baseline="0">
                <a:latin typeface="Arial" pitchFamily="34" charset="0"/>
                <a:ea typeface="+mn-ea"/>
                <a:cs typeface="Arial" pitchFamily="34" charset="0"/>
              </a:defRPr>
            </a:lvl2pPr>
            <a:lvl3pPr>
              <a:lnSpc>
                <a:spcPct val="106000"/>
              </a:lnSpc>
              <a:spcBef>
                <a:spcPts val="480"/>
              </a:spcBef>
              <a:defRPr baseline="0">
                <a:latin typeface="Arial" pitchFamily="34" charset="0"/>
                <a:ea typeface="+mn-ea"/>
                <a:cs typeface="Arial" pitchFamily="34" charset="0"/>
              </a:defRPr>
            </a:lvl3pPr>
            <a:lvl4pPr>
              <a:lnSpc>
                <a:spcPct val="106000"/>
              </a:lnSpc>
              <a:defRPr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5" hasCustomPrompt="1"/>
          </p:nvPr>
        </p:nvSpPr>
        <p:spPr bwMode="gray">
          <a:xfrm>
            <a:off x="4176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227458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補足版） コンテンツ両サイド_レベル_Proposal">
    <p:spTree>
      <p:nvGrpSpPr>
        <p:cNvPr id="1" name=""/>
        <p:cNvGrpSpPr/>
        <p:nvPr/>
      </p:nvGrpSpPr>
      <p:grpSpPr>
        <a:xfrm>
          <a:off x="0" y="0"/>
          <a:ext cx="0" cy="0"/>
          <a:chOff x="0" y="0"/>
          <a:chExt cx="0" cy="0"/>
        </a:xfrm>
      </p:grpSpPr>
      <p:sp>
        <p:nvSpPr>
          <p:cNvPr id="10" name="スライド番号プレースホルダ 9"/>
          <p:cNvSpPr>
            <a:spLocks noGrp="1"/>
          </p:cNvSpPr>
          <p:nvPr>
            <p:ph type="sldNum" sz="quarter" idx="13"/>
          </p:nvPr>
        </p:nvSpPr>
        <p:spPr bwMode="gray"/>
        <p:txBody>
          <a:bodyPr/>
          <a:lstStyle>
            <a:lvl1pPr>
              <a:defRPr>
                <a:solidFill>
                  <a:schemeClr val="tx1"/>
                </a:solidFill>
              </a:defRPr>
            </a:lvl1pPr>
          </a:lstStyle>
          <a:p>
            <a:fld id="{2917B94E-3120-478C-8085-A9F2B368A1AE}" type="slidenum">
              <a:rPr lang="ja-JP" altLang="en-US" smtClean="0"/>
              <a:pPr/>
              <a:t>‹#›</a:t>
            </a:fld>
            <a:endParaRPr lang="ja-JP" altLang="en-US" dirty="0"/>
          </a:p>
        </p:txBody>
      </p:sp>
      <p:sp>
        <p:nvSpPr>
          <p:cNvPr id="12" name="テキスト プレースホルダ 5"/>
          <p:cNvSpPr>
            <a:spLocks noGrp="1"/>
          </p:cNvSpPr>
          <p:nvPr>
            <p:ph type="body" sz="quarter" idx="15"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aseline="0" dirty="0">
                <a:latin typeface="Arial" pitchFamily="34" charset="0"/>
                <a:cs typeface="Arial"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3" name="コンテンツ プレースホルダ 2"/>
          <p:cNvSpPr>
            <a:spLocks noGrp="1"/>
          </p:cNvSpPr>
          <p:nvPr>
            <p:ph idx="1"/>
          </p:nvPr>
        </p:nvSpPr>
        <p:spPr bwMode="gray">
          <a:xfrm>
            <a:off x="417000" y="1944000"/>
            <a:ext cx="4356000" cy="4356000"/>
          </a:xfrm>
          <a:prstGeom prst="rect">
            <a:avLst/>
          </a:prstGeom>
        </p:spPr>
        <p:txBody>
          <a:bodyPr/>
          <a:lstStyle>
            <a:lvl1pPr>
              <a:defRPr baseline="0">
                <a:latin typeface="Arial" pitchFamily="34" charset="0"/>
                <a:ea typeface="+mn-ea"/>
                <a:cs typeface="Arial" pitchFamily="34" charset="0"/>
              </a:defRPr>
            </a:lvl1pPr>
            <a:lvl2pPr>
              <a:lnSpc>
                <a:spcPct val="106000"/>
              </a:lnSpc>
              <a:spcBef>
                <a:spcPts val="1056"/>
              </a:spcBef>
              <a:defRPr baseline="0">
                <a:latin typeface="Arial" pitchFamily="34" charset="0"/>
                <a:ea typeface="+mn-ea"/>
                <a:cs typeface="Arial" pitchFamily="34" charset="0"/>
              </a:defRPr>
            </a:lvl2pPr>
            <a:lvl3pPr>
              <a:lnSpc>
                <a:spcPct val="106000"/>
              </a:lnSpc>
              <a:spcBef>
                <a:spcPts val="480"/>
              </a:spcBef>
              <a:defRPr baseline="0">
                <a:latin typeface="Arial" pitchFamily="34" charset="0"/>
                <a:ea typeface="+mn-ea"/>
                <a:cs typeface="Arial" pitchFamily="34" charset="0"/>
              </a:defRPr>
            </a:lvl3pPr>
            <a:lvl4pPr>
              <a:lnSpc>
                <a:spcPct val="106000"/>
              </a:lnSpc>
              <a:defRPr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4" name="コンテンツ プレースホルダ 2"/>
          <p:cNvSpPr>
            <a:spLocks noGrp="1"/>
          </p:cNvSpPr>
          <p:nvPr>
            <p:ph idx="17"/>
          </p:nvPr>
        </p:nvSpPr>
        <p:spPr bwMode="gray">
          <a:xfrm>
            <a:off x="5132388" y="1944000"/>
            <a:ext cx="4356000" cy="4356000"/>
          </a:xfrm>
          <a:prstGeom prst="rect">
            <a:avLst/>
          </a:prstGeom>
        </p:spPr>
        <p:txBody>
          <a:bodyPr/>
          <a:lstStyle>
            <a:lvl1pPr>
              <a:defRPr baseline="0">
                <a:latin typeface="+mn-lt"/>
                <a:ea typeface="+mn-ea"/>
              </a:defRPr>
            </a:lvl1pPr>
            <a:lvl2pPr>
              <a:lnSpc>
                <a:spcPct val="106000"/>
              </a:lnSpc>
              <a:spcBef>
                <a:spcPts val="1056"/>
              </a:spcBef>
              <a:defRPr baseline="0">
                <a:latin typeface="+mn-lt"/>
                <a:ea typeface="+mn-ea"/>
              </a:defRPr>
            </a:lvl2pPr>
            <a:lvl3pPr>
              <a:lnSpc>
                <a:spcPct val="106000"/>
              </a:lnSpc>
              <a:spcBef>
                <a:spcPts val="480"/>
              </a:spcBef>
              <a:defRPr baseline="0">
                <a:latin typeface="+mn-lt"/>
                <a:ea typeface="+mn-ea"/>
              </a:defRPr>
            </a:lvl3pPr>
            <a:lvl4pPr>
              <a:lnSpc>
                <a:spcPct val="106000"/>
              </a:lnSpc>
              <a:defRPr baseline="0">
                <a:latin typeface="+mn-lt"/>
                <a:ea typeface="+mn-ea"/>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8" hasCustomPrompt="1"/>
          </p:nvPr>
        </p:nvSpPr>
        <p:spPr bwMode="gray">
          <a:xfrm>
            <a:off x="417000" y="1484312"/>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8" name="テキスト プレースホルダー 2"/>
          <p:cNvSpPr>
            <a:spLocks noGrp="1"/>
          </p:cNvSpPr>
          <p:nvPr>
            <p:ph type="body" sz="quarter" idx="19" hasCustomPrompt="1"/>
          </p:nvPr>
        </p:nvSpPr>
        <p:spPr bwMode="gray">
          <a:xfrm>
            <a:off x="5132388" y="1484312"/>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470734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補足版） コンテンツ全面_レベル_Proposal">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4D9FACC8-259C-46ED-9283-8CCF027B3826}" type="slidenum">
              <a:rPr lang="ja-JP" altLang="en-US" smtClean="0"/>
              <a:pPr/>
              <a:t>‹#›</a:t>
            </a:fld>
            <a:endParaRPr lang="ja-JP" altLang="en-US" dirty="0"/>
          </a:p>
        </p:txBody>
      </p:sp>
      <p:sp>
        <p:nvSpPr>
          <p:cNvPr id="8"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aseline="0" dirty="0">
                <a:latin typeface="Arial" pitchFamily="34" charset="0"/>
                <a:cs typeface="Arial"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599" y="1944000"/>
            <a:ext cx="9072000" cy="4356000"/>
          </a:xfrm>
          <a:prstGeom prst="rect">
            <a:avLst/>
          </a:prstGeom>
        </p:spPr>
        <p:txBody>
          <a:bodyPr/>
          <a:lstStyle>
            <a:lvl1pPr>
              <a:defRPr baseline="0">
                <a:latin typeface="+mn-lt"/>
                <a:ea typeface="+mn-ea"/>
              </a:defRPr>
            </a:lvl1pPr>
            <a:lvl2pPr>
              <a:lnSpc>
                <a:spcPct val="106000"/>
              </a:lnSpc>
              <a:spcBef>
                <a:spcPts val="1056"/>
              </a:spcBef>
              <a:defRPr baseline="0">
                <a:latin typeface="+mn-lt"/>
                <a:ea typeface="+mn-ea"/>
              </a:defRPr>
            </a:lvl2pPr>
            <a:lvl3pPr>
              <a:lnSpc>
                <a:spcPct val="106000"/>
              </a:lnSpc>
              <a:spcBef>
                <a:spcPts val="480"/>
              </a:spcBef>
              <a:defRPr baseline="0">
                <a:latin typeface="+mn-lt"/>
                <a:ea typeface="+mn-ea"/>
              </a:defRPr>
            </a:lvl3pPr>
            <a:lvl4pPr>
              <a:lnSpc>
                <a:spcPct val="106000"/>
              </a:lnSpc>
              <a:spcBef>
                <a:spcPts val="240"/>
              </a:spcBef>
              <a:defRPr baseline="0">
                <a:latin typeface="+mn-lt"/>
                <a:ea typeface="+mn-ea"/>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5" hasCustomPrompt="1"/>
          </p:nvPr>
        </p:nvSpPr>
        <p:spPr bwMode="gray">
          <a:xfrm>
            <a:off x="4176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529155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71851663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dirty="0"/>
              <a:t>マスター テキストの書式設定</a:t>
            </a:r>
          </a:p>
          <a:p>
            <a:pPr lvl="1"/>
            <a:r>
              <a:rPr lang="ja-JP" altLang="en-US" noProof="0" dirty="0"/>
              <a:t>第 </a:t>
            </a:r>
            <a:r>
              <a:rPr lang="en-US" altLang="ja-JP" noProof="0" dirty="0"/>
              <a:t>1 </a:t>
            </a:r>
            <a:r>
              <a:rPr lang="ja-JP" altLang="en-US" noProof="0" dirty="0"/>
              <a:t>レベル</a:t>
            </a:r>
          </a:p>
          <a:p>
            <a:pPr lvl="2"/>
            <a:r>
              <a:rPr lang="ja-JP" altLang="en-US" noProof="0" dirty="0"/>
              <a:t>第 </a:t>
            </a:r>
            <a:r>
              <a:rPr lang="en-US" altLang="ja-JP" noProof="0" dirty="0"/>
              <a:t>2 </a:t>
            </a:r>
            <a:r>
              <a:rPr lang="ja-JP" altLang="en-US" noProof="0" dirty="0"/>
              <a:t>レベル</a:t>
            </a:r>
          </a:p>
          <a:p>
            <a:pPr lvl="3"/>
            <a:r>
              <a:rPr lang="ja-JP" altLang="en-US" noProof="0" dirty="0"/>
              <a:t>第 </a:t>
            </a:r>
            <a:r>
              <a:rPr lang="en-US" altLang="ja-JP" noProof="0" dirty="0"/>
              <a:t>3 </a:t>
            </a:r>
            <a:r>
              <a:rPr lang="ja-JP" altLang="en-US" noProof="0" dirty="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dirty="0"/>
              <a:t>マスター テキストの書式設定</a:t>
            </a:r>
          </a:p>
          <a:p>
            <a:pPr lvl="1"/>
            <a:r>
              <a:rPr lang="ja-JP" altLang="en-US" noProof="0" dirty="0"/>
              <a:t>第 </a:t>
            </a:r>
            <a:r>
              <a:rPr lang="en-US" altLang="ja-JP" noProof="0" dirty="0"/>
              <a:t>1 </a:t>
            </a:r>
            <a:r>
              <a:rPr lang="ja-JP" altLang="en-US" noProof="0" dirty="0"/>
              <a:t>レベル</a:t>
            </a:r>
          </a:p>
          <a:p>
            <a:pPr lvl="2"/>
            <a:r>
              <a:rPr lang="ja-JP" altLang="en-US" noProof="0" dirty="0"/>
              <a:t>第 </a:t>
            </a:r>
            <a:r>
              <a:rPr lang="en-US" altLang="ja-JP" noProof="0" dirty="0"/>
              <a:t>2 </a:t>
            </a:r>
            <a:r>
              <a:rPr lang="ja-JP" altLang="en-US" noProof="0" dirty="0"/>
              <a:t>レベル</a:t>
            </a:r>
          </a:p>
          <a:p>
            <a:pPr lvl="3"/>
            <a:r>
              <a:rPr lang="ja-JP" altLang="en-US" noProof="0" dirty="0"/>
              <a:t>第 </a:t>
            </a:r>
            <a:r>
              <a:rPr lang="en-US" altLang="ja-JP" noProof="0" dirty="0"/>
              <a:t>3 </a:t>
            </a:r>
            <a:r>
              <a:rPr lang="ja-JP" altLang="en-US" noProof="0" dirty="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97702873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957699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Tree>
    <p:extLst>
      <p:ext uri="{BB962C8B-B14F-4D97-AF65-F5344CB8AC3E}">
        <p14:creationId xmlns:p14="http://schemas.microsoft.com/office/powerpoint/2010/main" val="3488884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77808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254373981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842008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0" name="スライド番号プレースホルダ 9"/>
          <p:cNvSpPr>
            <a:spLocks noGrp="1"/>
          </p:cNvSpPr>
          <p:nvPr>
            <p:ph type="sldNum" sz="quarter" idx="13"/>
          </p:nvPr>
        </p:nvSpPr>
        <p:spPr bwMode="gray"/>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54955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6999" y="1476000"/>
            <a:ext cx="9072000" cy="4824000"/>
          </a:xfrm>
          <a:prstGeom prst="rect">
            <a:avLst/>
          </a:prstGeom>
        </p:spPr>
        <p:txBody>
          <a:bodyPr/>
          <a:lstStyle>
            <a:lvl1pPr>
              <a:buFont typeface="Arial" pitchFamily="34" charset="0"/>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671656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3977914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dirty="0"/>
              <a:t>マスター テキストの書式設定</a:t>
            </a:r>
          </a:p>
          <a:p>
            <a:pPr lvl="1"/>
            <a:r>
              <a:rPr lang="ja-JP" altLang="en-US" noProof="0" dirty="0"/>
              <a:t>第 </a:t>
            </a:r>
            <a:r>
              <a:rPr lang="en-US" altLang="ja-JP" noProof="0" dirty="0"/>
              <a:t>1 </a:t>
            </a:r>
            <a:r>
              <a:rPr lang="ja-JP" altLang="en-US" noProof="0" dirty="0"/>
              <a:t>レベル</a:t>
            </a:r>
          </a:p>
          <a:p>
            <a:pPr lvl="2"/>
            <a:r>
              <a:rPr lang="ja-JP" altLang="en-US" noProof="0" dirty="0"/>
              <a:t>第 </a:t>
            </a:r>
            <a:r>
              <a:rPr lang="en-US" altLang="ja-JP" noProof="0" dirty="0"/>
              <a:t>2 </a:t>
            </a:r>
            <a:r>
              <a:rPr lang="ja-JP" altLang="en-US" noProof="0" dirty="0"/>
              <a:t>レベル</a:t>
            </a:r>
          </a:p>
          <a:p>
            <a:pPr lvl="3"/>
            <a:r>
              <a:rPr lang="ja-JP" altLang="en-US" noProof="0" dirty="0"/>
              <a:t>第 </a:t>
            </a:r>
            <a:r>
              <a:rPr lang="en-US" altLang="ja-JP" noProof="0" dirty="0"/>
              <a:t>3 </a:t>
            </a:r>
            <a:r>
              <a:rPr lang="ja-JP" altLang="en-US" noProof="0" dirty="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dirty="0"/>
              <a:t>マスター テキストの書式設定</a:t>
            </a:r>
          </a:p>
          <a:p>
            <a:pPr lvl="1"/>
            <a:r>
              <a:rPr lang="ja-JP" altLang="en-US" noProof="0" dirty="0"/>
              <a:t>第 </a:t>
            </a:r>
            <a:r>
              <a:rPr lang="en-US" altLang="ja-JP" noProof="0" dirty="0"/>
              <a:t>1 </a:t>
            </a:r>
            <a:r>
              <a:rPr lang="ja-JP" altLang="en-US" noProof="0" dirty="0"/>
              <a:t>レベル</a:t>
            </a:r>
          </a:p>
          <a:p>
            <a:pPr lvl="2"/>
            <a:r>
              <a:rPr lang="ja-JP" altLang="en-US" noProof="0" dirty="0"/>
              <a:t>第 </a:t>
            </a:r>
            <a:r>
              <a:rPr lang="en-US" altLang="ja-JP" noProof="0" dirty="0"/>
              <a:t>2 </a:t>
            </a:r>
            <a:r>
              <a:rPr lang="ja-JP" altLang="en-US" noProof="0" dirty="0"/>
              <a:t>レベル</a:t>
            </a:r>
          </a:p>
          <a:p>
            <a:pPr lvl="3"/>
            <a:r>
              <a:rPr lang="ja-JP" altLang="en-US" noProof="0" dirty="0"/>
              <a:t>第 </a:t>
            </a:r>
            <a:r>
              <a:rPr lang="en-US" altLang="ja-JP" noProof="0" dirty="0"/>
              <a:t>3 </a:t>
            </a:r>
            <a:r>
              <a:rPr lang="ja-JP" altLang="en-US" noProof="0" dirty="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98484826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2219299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Tree>
    <p:extLst>
      <p:ext uri="{BB962C8B-B14F-4D97-AF65-F5344CB8AC3E}">
        <p14:creationId xmlns:p14="http://schemas.microsoft.com/office/powerpoint/2010/main" val="2372236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31077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209209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0" name="スライド番号プレースホルダ 9"/>
          <p:cNvSpPr>
            <a:spLocks noGrp="1"/>
          </p:cNvSpPr>
          <p:nvPr>
            <p:ph type="sldNum" sz="quarter" idx="13"/>
          </p:nvPr>
        </p:nvSpPr>
        <p:spPr bwMode="gray"/>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nchor="t"/>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423668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dirty="0"/>
              <a:t>マスター テキストの書式設定</a:t>
            </a:r>
          </a:p>
          <a:p>
            <a:pPr lvl="1"/>
            <a:r>
              <a:rPr lang="ja-JP" altLang="en-US" noProof="0" dirty="0"/>
              <a:t>第 </a:t>
            </a:r>
            <a:r>
              <a:rPr lang="en-US" altLang="ja-JP" noProof="0" dirty="0"/>
              <a:t>1 </a:t>
            </a:r>
            <a:r>
              <a:rPr lang="ja-JP" altLang="en-US" noProof="0" dirty="0"/>
              <a:t>レベル</a:t>
            </a:r>
          </a:p>
          <a:p>
            <a:pPr lvl="2"/>
            <a:r>
              <a:rPr lang="ja-JP" altLang="en-US" noProof="0" dirty="0"/>
              <a:t>第 </a:t>
            </a:r>
            <a:r>
              <a:rPr lang="en-US" altLang="ja-JP" noProof="0" dirty="0"/>
              <a:t>2 </a:t>
            </a:r>
            <a:r>
              <a:rPr lang="ja-JP" altLang="en-US" noProof="0" dirty="0"/>
              <a:t>レベル</a:t>
            </a:r>
          </a:p>
          <a:p>
            <a:pPr lvl="3"/>
            <a:r>
              <a:rPr lang="ja-JP" altLang="en-US" noProof="0" dirty="0"/>
              <a:t>第 </a:t>
            </a:r>
            <a:r>
              <a:rPr lang="en-US" altLang="ja-JP" noProof="0" dirty="0"/>
              <a:t>3 </a:t>
            </a:r>
            <a:r>
              <a:rPr lang="ja-JP" altLang="en-US" noProof="0" dirty="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dirty="0"/>
              <a:t>マスター テキストの書式設定</a:t>
            </a:r>
          </a:p>
          <a:p>
            <a:pPr lvl="1"/>
            <a:r>
              <a:rPr lang="ja-JP" altLang="en-US" noProof="0" dirty="0"/>
              <a:t>第 </a:t>
            </a:r>
            <a:r>
              <a:rPr lang="en-US" altLang="ja-JP" noProof="0" dirty="0"/>
              <a:t>1 </a:t>
            </a:r>
            <a:r>
              <a:rPr lang="ja-JP" altLang="en-US" noProof="0" dirty="0"/>
              <a:t>レベル</a:t>
            </a:r>
          </a:p>
          <a:p>
            <a:pPr lvl="2"/>
            <a:r>
              <a:rPr lang="ja-JP" altLang="en-US" noProof="0" dirty="0"/>
              <a:t>第 </a:t>
            </a:r>
            <a:r>
              <a:rPr lang="en-US" altLang="ja-JP" noProof="0" dirty="0"/>
              <a:t>2 </a:t>
            </a:r>
            <a:r>
              <a:rPr lang="ja-JP" altLang="en-US" noProof="0" dirty="0"/>
              <a:t>レベル</a:t>
            </a:r>
          </a:p>
          <a:p>
            <a:pPr lvl="3"/>
            <a:r>
              <a:rPr lang="ja-JP" altLang="en-US" noProof="0" dirty="0"/>
              <a:t>第 </a:t>
            </a:r>
            <a:r>
              <a:rPr lang="en-US" altLang="ja-JP" noProof="0" dirty="0"/>
              <a:t>3 </a:t>
            </a:r>
            <a:r>
              <a:rPr lang="ja-JP" altLang="en-US" noProof="0" dirty="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98290319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6999" y="1476000"/>
            <a:ext cx="9072000" cy="4824000"/>
          </a:xfrm>
          <a:prstGeom prst="rect">
            <a:avLst/>
          </a:prstGeom>
        </p:spPr>
        <p:txBody>
          <a:bodyPr/>
          <a:lstStyle>
            <a:lvl1pPr>
              <a:buFont typeface="Arial" pitchFamily="34" charset="0"/>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67292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289402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Tree>
    <p:extLst>
      <p:ext uri="{BB962C8B-B14F-4D97-AF65-F5344CB8AC3E}">
        <p14:creationId xmlns:p14="http://schemas.microsoft.com/office/powerpoint/2010/main" val="163326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68936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25068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0" name="スライド番号プレースホルダ 9"/>
          <p:cNvSpPr>
            <a:spLocks noGrp="1"/>
          </p:cNvSpPr>
          <p:nvPr>
            <p:ph type="sldNum" sz="quarter" idx="13"/>
          </p:nvPr>
        </p:nvSpPr>
        <p:spPr bwMode="gray"/>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78493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6999" y="1476000"/>
            <a:ext cx="9072000" cy="4824000"/>
          </a:xfrm>
          <a:prstGeom prst="rect">
            <a:avLst/>
          </a:prstGeom>
        </p:spPr>
        <p:txBody>
          <a:bodyPr/>
          <a:lstStyle>
            <a:lvl1pPr>
              <a:buFont typeface="Arial" pitchFamily="34" charset="0"/>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383826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13.xml"/><Relationship Id="rId7" Type="http://schemas.openxmlformats.org/officeDocument/2006/relationships/tags" Target="../tags/tag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vmlDrawing" Target="../drawings/vmlDrawing4.vml"/><Relationship Id="rId5"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e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oleObject" Target="../embeddings/oleObject5.bin"/><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ags" Target="../tags/tag6.xml"/><Relationship Id="rId5" Type="http://schemas.openxmlformats.org/officeDocument/2006/relationships/slideLayout" Target="../slideLayouts/slideLayout19.xml"/><Relationship Id="rId10" Type="http://schemas.openxmlformats.org/officeDocument/2006/relationships/vmlDrawing" Target="../drawings/vmlDrawing5.vml"/><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oleObject" Target="../embeddings/oleObject6.bin"/><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ags" Target="../tags/tag7.xml"/><Relationship Id="rId5" Type="http://schemas.openxmlformats.org/officeDocument/2006/relationships/slideLayout" Target="../slideLayouts/slideLayout27.xml"/><Relationship Id="rId10" Type="http://schemas.openxmlformats.org/officeDocument/2006/relationships/vmlDrawing" Target="../drawings/vmlDrawing6.vml"/><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3"/>
            </p:custDataLst>
            <p:extLst>
              <p:ext uri="{D42A27DB-BD31-4B8C-83A1-F6EECF244321}">
                <p14:modId xmlns:p14="http://schemas.microsoft.com/office/powerpoint/2010/main" val="16472646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473" name="think-cell スライド" r:id="rId14" imgW="660" imgH="659" progId="TCLayout.ActiveDocument.1">
                  <p:embed/>
                </p:oleObj>
              </mc:Choice>
              <mc:Fallback>
                <p:oleObj name="think-cell スライド" r:id="rId14" imgW="660" imgH="659"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9" name="スライド番号プレースホルダ 9"/>
          <p:cNvSpPr>
            <a:spLocks noGrp="1"/>
          </p:cNvSpPr>
          <p:nvPr>
            <p:ph type="sldNum" sz="quarter" idx="4"/>
          </p:nvPr>
        </p:nvSpPr>
        <p:spPr bwMode="gray">
          <a:xfrm>
            <a:off x="417600" y="6588000"/>
            <a:ext cx="180000" cy="169200"/>
          </a:xfrm>
          <a:prstGeom prst="rect">
            <a:avLst/>
          </a:prstGeom>
        </p:spPr>
        <p:txBody>
          <a:bodyPr vert="horz" wrap="none" lIns="0" tIns="0" rIns="0" bIns="0" rtlCol="0" anchor="b" anchorCtr="0"/>
          <a:lstStyle>
            <a:lvl1pPr algn="r">
              <a:defRPr sz="900">
                <a:solidFill>
                  <a:schemeClr val="tx1"/>
                </a:solidFill>
                <a:latin typeface="+mn-lt"/>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1977651121"/>
      </p:ext>
    </p:extLst>
  </p:cSld>
  <p:clrMap bg1="lt1" tx1="dk1" bg2="lt2" tx2="dk2" accent1="accent1" accent2="accent2" accent3="accent3" accent4="accent4" accent5="accent5" accent6="accent6" hlink="hlink" folHlink="folHlink"/>
  <p:sldLayoutIdLst>
    <p:sldLayoutId id="2147483935" r:id="rId1"/>
    <p:sldLayoutId id="2147483944" r:id="rId2"/>
    <p:sldLayoutId id="2147483911" r:id="rId3"/>
    <p:sldLayoutId id="2147483912" r:id="rId4"/>
    <p:sldLayoutId id="2147483934" r:id="rId5"/>
    <p:sldLayoutId id="2147483936" r:id="rId6"/>
    <p:sldLayoutId id="2147483937" r:id="rId7"/>
    <p:sldLayoutId id="2147483938" r:id="rId8"/>
    <p:sldLayoutId id="2147483939" r:id="rId9"/>
    <p:sldLayoutId id="2147483979" r:id="rId10"/>
  </p:sldLayoutIdLst>
  <p:hf hdr="0" ftr="0" dt="0"/>
  <p:txStyles>
    <p:titleStyle>
      <a:lvl1pPr algn="l" defTabSz="990564" rtl="0" eaLnBrk="1" latinLnBrk="0" hangingPunct="1">
        <a:spcBef>
          <a:spcPct val="0"/>
        </a:spcBef>
        <a:buNone/>
        <a:defRPr kumimoji="1" sz="2000" b="1" kern="1200">
          <a:solidFill>
            <a:schemeClr val="tx1"/>
          </a:solidFill>
          <a:latin typeface="+mj-lt"/>
          <a:ea typeface="+mj-ea"/>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kern="1200">
          <a:solidFill>
            <a:schemeClr val="tx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userDrawn="1">
            <p:custDataLst>
              <p:tags r:id="rId7"/>
            </p:custDataLst>
            <p:extLst>
              <p:ext uri="{D42A27DB-BD31-4B8C-83A1-F6EECF244321}">
                <p14:modId xmlns:p14="http://schemas.microsoft.com/office/powerpoint/2010/main" val="2571185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368" name="think-cell スライド" r:id="rId8" imgW="317" imgH="318" progId="TCLayout.ActiveDocument.1">
                  <p:embed/>
                </p:oleObj>
              </mc:Choice>
              <mc:Fallback>
                <p:oleObj name="think-cell スライド" r:id="rId8" imgW="317" imgH="318"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9" name="スライド番号プレースホルダ 9"/>
          <p:cNvSpPr>
            <a:spLocks noGrp="1"/>
          </p:cNvSpPr>
          <p:nvPr>
            <p:ph type="sldNum" sz="quarter" idx="4"/>
          </p:nvPr>
        </p:nvSpPr>
        <p:spPr bwMode="gray">
          <a:xfrm>
            <a:off x="417600" y="6588000"/>
            <a:ext cx="180000" cy="169200"/>
          </a:xfrm>
          <a:prstGeom prst="rect">
            <a:avLst/>
          </a:prstGeom>
        </p:spPr>
        <p:txBody>
          <a:bodyPr vert="horz" wrap="none" lIns="0" tIns="0" rIns="0" bIns="0" rtlCol="0" anchor="b" anchorCtr="0"/>
          <a:lstStyle>
            <a:lvl1pPr algn="r">
              <a:defRPr sz="900">
                <a:solidFill>
                  <a:schemeClr val="tx1"/>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rm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253086590"/>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Lst>
  <p:hf hdr="0" ftr="0" dt="0"/>
  <p:txStyles>
    <p:titleStyle>
      <a:lvl1pPr algn="l" defTabSz="990564" rtl="0" eaLnBrk="1" latinLnBrk="0" hangingPunct="1">
        <a:spcBef>
          <a:spcPct val="0"/>
        </a:spcBef>
        <a:buNone/>
        <a:defRPr kumimoji="1" sz="2000" b="1" kern="1200">
          <a:solidFill>
            <a:schemeClr val="tx1"/>
          </a:solidFill>
          <a:latin typeface="+mj-lt"/>
          <a:ea typeface="+mj-ea"/>
          <a:cs typeface="+mj-cs"/>
        </a:defRPr>
      </a:lvl1pPr>
    </p:titleStyle>
    <p:bodyStyle>
      <a:lvl1pPr marL="0" indent="0" algn="l" defTabSz="990564" rtl="0" eaLnBrk="1" latinLnBrk="0" hangingPunct="1">
        <a:lnSpc>
          <a:spcPct val="106000"/>
        </a:lnSpc>
        <a:spcBef>
          <a:spcPts val="1056"/>
        </a:spcBef>
        <a:spcAft>
          <a:spcPts val="0"/>
        </a:spcAft>
        <a:buSzPct val="100000"/>
        <a:buFont typeface="Arial" panose="020B0604020202020204" pitchFamily="34" charset="0"/>
        <a:buNone/>
        <a:defRPr kumimoji="1" sz="1200" b="0" kern="1200">
          <a:solidFill>
            <a:schemeClr val="tx1"/>
          </a:solidFill>
          <a:latin typeface="+mn-lt"/>
          <a:ea typeface="+mn-ea"/>
          <a:cs typeface="+mn-cs"/>
        </a:defRPr>
      </a:lvl1pPr>
      <a:lvl2pPr marL="172800" indent="-172800" algn="l" defTabSz="990564" rtl="0" eaLnBrk="1" latinLnBrk="0" hangingPunct="1">
        <a:lnSpc>
          <a:spcPct val="106000"/>
        </a:lnSpc>
        <a:spcBef>
          <a:spcPts val="1056"/>
        </a:spcBef>
        <a:spcAft>
          <a:spcPts val="0"/>
        </a:spcAft>
        <a:buClrTx/>
        <a:buSzPct val="100000"/>
        <a:buFont typeface="Wingdings" panose="05000000000000000000" pitchFamily="2" charset="2"/>
        <a:buChar char="n"/>
        <a:defRPr kumimoji="1" lang="en-US" sz="1200" b="0" kern="1200" dirty="0" smtClean="0">
          <a:solidFill>
            <a:schemeClr val="tx1"/>
          </a:solidFill>
          <a:latin typeface="+mn-lt"/>
          <a:ea typeface="+mn-ea"/>
          <a:cs typeface="+mn-cs"/>
        </a:defRPr>
      </a:lvl2pPr>
      <a:lvl3pPr marL="345600" indent="-172800" algn="l" defTabSz="990564" rtl="0" eaLnBrk="1" latinLnBrk="0" hangingPunct="1">
        <a:lnSpc>
          <a:spcPct val="106000"/>
        </a:lnSpc>
        <a:spcBef>
          <a:spcPts val="480"/>
        </a:spcBef>
        <a:spcAft>
          <a:spcPts val="0"/>
        </a:spcAft>
        <a:buClrTx/>
        <a:buSzPct val="100000"/>
        <a:buFont typeface="Wingdings" panose="05000000000000000000" pitchFamily="2" charset="2"/>
        <a:buChar char="Ø"/>
        <a:defRPr kumimoji="1" lang="en-US" sz="1200" b="0" kern="1200" dirty="0" smtClean="0">
          <a:solidFill>
            <a:schemeClr val="tx1"/>
          </a:solidFill>
          <a:latin typeface="+mn-lt"/>
          <a:ea typeface="+mn-ea"/>
          <a:cs typeface="+mn-cs"/>
        </a:defRPr>
      </a:lvl3pPr>
      <a:lvl4pPr marL="518400" indent="-172800" algn="l" defTabSz="990564" rtl="0" eaLnBrk="1" latinLnBrk="0" hangingPunct="1">
        <a:lnSpc>
          <a:spcPct val="106000"/>
        </a:lnSpc>
        <a:spcBef>
          <a:spcPts val="240"/>
        </a:spcBef>
        <a:spcAft>
          <a:spcPts val="0"/>
        </a:spcAft>
        <a:buClrTx/>
        <a:buSzPct val="100000"/>
        <a:buFont typeface="Arial" panose="020B0604020202020204" pitchFamily="34" charset="0"/>
        <a:buChar char="•"/>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A4A3A4"/>
          </p15:clr>
        </p15:guide>
        <p15:guide id="2" orient="horz" pos="96">
          <p15:clr>
            <a:srgbClr val="A4A3A4"/>
          </p15:clr>
        </p15:guide>
        <p15:guide id="3" pos="3007">
          <p15:clr>
            <a:srgbClr val="A4A3A4"/>
          </p15:clr>
        </p15:guide>
        <p15:guide id="4" pos="3233">
          <p15:clr>
            <a:srgbClr val="A4A3A4"/>
          </p15:clr>
        </p15:guide>
        <p15:guide id="5" pos="5978">
          <p15:clr>
            <a:srgbClr val="A4A3A4"/>
          </p15:clr>
        </p15:guide>
        <p15:guide id="6" pos="262">
          <p15:clr>
            <a:srgbClr val="A4A3A4"/>
          </p15:clr>
        </p15:guide>
        <p15:guide id="7" orient="horz" pos="504">
          <p15:clr>
            <a:srgbClr val="A4A3A4"/>
          </p15:clr>
        </p15:guide>
        <p15:guide id="8" orient="horz" pos="640">
          <p15:clr>
            <a:srgbClr val="A4A3A4"/>
          </p15:clr>
        </p15:guide>
        <p15:guide id="9" orient="horz" pos="935">
          <p15:clr>
            <a:srgbClr val="A4A3A4"/>
          </p15:clr>
        </p15:guide>
        <p15:guide id="10" orient="horz" pos="3974">
          <p15:clr>
            <a:srgbClr val="A4A3A4"/>
          </p15:clr>
        </p15:guide>
        <p15:guide id="11" orient="horz" pos="4156">
          <p15:clr>
            <a:srgbClr val="A4A3A4"/>
          </p15:clr>
        </p15:guide>
        <p15:guide id="12" orient="horz" pos="4269">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29" name="think-cell スライド" r:id="rId12" imgW="660" imgH="659" progId="TCLayout.ActiveDocument.1">
                  <p:embed/>
                </p:oleObj>
              </mc:Choice>
              <mc:Fallback>
                <p:oleObj name="think-cell スライド" r:id="rId12" imgW="660" imgH="659" progId="TCLayout.ActiveDocument.1">
                  <p:embed/>
                  <p:pic>
                    <p:nvPicPr>
                      <p:cNvPr id="4" name="オブジェクト 3"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9" name="スライド番号プレースホルダ 9"/>
          <p:cNvSpPr>
            <a:spLocks noGrp="1"/>
          </p:cNvSpPr>
          <p:nvPr>
            <p:ph type="sldNum" sz="quarter" idx="4"/>
          </p:nvPr>
        </p:nvSpPr>
        <p:spPr bwMode="gray">
          <a:xfrm>
            <a:off x="417600" y="6588000"/>
            <a:ext cx="180000" cy="169200"/>
          </a:xfrm>
          <a:prstGeom prst="rect">
            <a:avLst/>
          </a:prstGeom>
        </p:spPr>
        <p:txBody>
          <a:bodyPr vert="horz" wrap="none" lIns="0" tIns="0" rIns="0" bIns="0" rtlCol="0" anchor="b" anchorCtr="0"/>
          <a:lstStyle>
            <a:lvl1pPr algn="r">
              <a:defRPr sz="900">
                <a:solidFill>
                  <a:schemeClr val="tx1"/>
                </a:solidFill>
                <a:latin typeface="+mn-lt"/>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15176330"/>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Lst>
  <p:hf hdr="0" ftr="0" dt="0"/>
  <p:txStyles>
    <p:titleStyle>
      <a:lvl1pPr algn="l" defTabSz="990564" rtl="0" eaLnBrk="1" latinLnBrk="0" hangingPunct="1">
        <a:spcBef>
          <a:spcPct val="0"/>
        </a:spcBef>
        <a:buNone/>
        <a:defRPr kumimoji="1" sz="2000" b="1" kern="1200">
          <a:solidFill>
            <a:schemeClr val="tx1"/>
          </a:solidFill>
          <a:latin typeface="+mj-lt"/>
          <a:ea typeface="+mj-ea"/>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kern="1200">
          <a:solidFill>
            <a:schemeClr val="tx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336" name="think-cell スライド" r:id="rId12" imgW="660" imgH="659" progId="TCLayout.ActiveDocument.1">
                  <p:embed/>
                </p:oleObj>
              </mc:Choice>
              <mc:Fallback>
                <p:oleObj name="think-cell スライド" r:id="rId12" imgW="660" imgH="659" progId="TCLayout.ActiveDocument.1">
                  <p:embed/>
                  <p:pic>
                    <p:nvPicPr>
                      <p:cNvPr id="4" name="オブジェクト 3"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9" name="スライド番号プレースホルダ 9"/>
          <p:cNvSpPr>
            <a:spLocks noGrp="1"/>
          </p:cNvSpPr>
          <p:nvPr>
            <p:ph type="sldNum" sz="quarter" idx="4"/>
          </p:nvPr>
        </p:nvSpPr>
        <p:spPr bwMode="gray">
          <a:xfrm>
            <a:off x="417600" y="6588000"/>
            <a:ext cx="180000" cy="169200"/>
          </a:xfrm>
          <a:prstGeom prst="rect">
            <a:avLst/>
          </a:prstGeom>
        </p:spPr>
        <p:txBody>
          <a:bodyPr vert="horz" wrap="none" lIns="0" tIns="0" rIns="0" bIns="0" rtlCol="0" anchor="b" anchorCtr="0"/>
          <a:lstStyle>
            <a:lvl1pPr algn="r">
              <a:defRPr sz="900">
                <a:solidFill>
                  <a:schemeClr val="tx1"/>
                </a:solidFill>
                <a:latin typeface="+mn-lt"/>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2608770838"/>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Lst>
  <p:hf hdr="0" ftr="0" dt="0"/>
  <p:txStyles>
    <p:titleStyle>
      <a:lvl1pPr algn="l" defTabSz="990564" rtl="0" eaLnBrk="1" latinLnBrk="0" hangingPunct="1">
        <a:spcBef>
          <a:spcPct val="0"/>
        </a:spcBef>
        <a:buNone/>
        <a:defRPr kumimoji="1" sz="2000" b="1" kern="1200">
          <a:solidFill>
            <a:schemeClr val="tx1"/>
          </a:solidFill>
          <a:latin typeface="+mj-lt"/>
          <a:ea typeface="+mj-ea"/>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kern="1200">
          <a:solidFill>
            <a:schemeClr val="tx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wmf"/></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849505" y="5372633"/>
            <a:ext cx="4837654" cy="615553"/>
          </a:xfrm>
        </p:spPr>
        <p:txBody>
          <a:bodyPr/>
          <a:lstStyle/>
          <a:p>
            <a:r>
              <a:rPr lang="ja-JP" altLang="en-US" dirty="0">
                <a:latin typeface="Yu Gothic UI" panose="020B0500000000000000" pitchFamily="50" charset="-128"/>
                <a:ea typeface="Yu Gothic UI" panose="020B0500000000000000" pitchFamily="50" charset="-128"/>
              </a:rPr>
              <a:t>「情報セキュリティ研修教材（経営層向け）」</a:t>
            </a:r>
            <a:endParaRPr kumimoji="1" lang="ja-JP" altLang="en-US" dirty="0">
              <a:latin typeface="Yu Gothic UI" panose="020B0500000000000000" pitchFamily="50" charset="-128"/>
              <a:ea typeface="Yu Gothic UI" panose="020B0500000000000000" pitchFamily="50" charset="-128"/>
            </a:endParaRPr>
          </a:p>
        </p:txBody>
      </p:sp>
      <p:pic>
        <p:nvPicPr>
          <p:cNvPr id="5" name="図プレースホルダー 8"/>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2634225" y="929258"/>
            <a:ext cx="4645271" cy="4645271"/>
          </a:xfrm>
        </p:spPr>
      </p:pic>
    </p:spTree>
    <p:extLst>
      <p:ext uri="{BB962C8B-B14F-4D97-AF65-F5344CB8AC3E}">
        <p14:creationId xmlns:p14="http://schemas.microsoft.com/office/powerpoint/2010/main" val="2164662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43" name="タイトル 2"/>
          <p:cNvSpPr txBox="1">
            <a:spLocks/>
          </p:cNvSpPr>
          <p:nvPr/>
        </p:nvSpPr>
        <p:spPr bwMode="gray">
          <a:xfrm>
            <a:off x="399606" y="564987"/>
            <a:ext cx="9072000" cy="53631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従来は、「職員のミス」「内部不正」に加えて、近年は外部からの攻撃である「サイバー攻撃」も増加している</a:t>
            </a:r>
          </a:p>
        </p:txBody>
      </p:sp>
      <p:sp>
        <p:nvSpPr>
          <p:cNvPr id="6" name="正方形/長方形 5"/>
          <p:cNvSpPr/>
          <p:nvPr/>
        </p:nvSpPr>
        <p:spPr bwMode="gray">
          <a:xfrm>
            <a:off x="837599" y="223110"/>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情報セキュリティインシデントの分類について</a:t>
            </a:r>
          </a:p>
        </p:txBody>
      </p:sp>
      <p:sp>
        <p:nvSpPr>
          <p:cNvPr id="7" name="角丸四角形 6"/>
          <p:cNvSpPr/>
          <p:nvPr/>
        </p:nvSpPr>
        <p:spPr bwMode="gray">
          <a:xfrm>
            <a:off x="2067875" y="4127157"/>
            <a:ext cx="2735611" cy="1899624"/>
          </a:xfrm>
          <a:prstGeom prst="round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algn="ctr">
              <a:defRPr/>
            </a:pPr>
            <a:endParaRPr lang="en-US" altLang="ja-JP" sz="3600" dirty="0">
              <a:solidFill>
                <a:schemeClr val="bg1">
                  <a:lumMod val="75000"/>
                </a:schemeClr>
              </a:solidFill>
              <a:latin typeface="Yu Gothic UI" panose="020B0500000000000000" pitchFamily="50" charset="-128"/>
              <a:ea typeface="Yu Gothic UI" panose="020B0500000000000000" pitchFamily="50" charset="-128"/>
            </a:endParaRPr>
          </a:p>
        </p:txBody>
      </p:sp>
      <p:sp>
        <p:nvSpPr>
          <p:cNvPr id="8" name="角丸四角形 7"/>
          <p:cNvSpPr/>
          <p:nvPr/>
        </p:nvSpPr>
        <p:spPr bwMode="gray">
          <a:xfrm>
            <a:off x="5123935" y="4139511"/>
            <a:ext cx="2940996" cy="1899624"/>
          </a:xfrm>
          <a:prstGeom prst="round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algn="ctr">
              <a:defRPr/>
            </a:pPr>
            <a:endParaRPr lang="en-US" altLang="ja-JP" sz="3600" dirty="0">
              <a:solidFill>
                <a:schemeClr val="bg1">
                  <a:lumMod val="75000"/>
                </a:schemeClr>
              </a:solidFill>
              <a:latin typeface="Yu Gothic UI" panose="020B0500000000000000" pitchFamily="50" charset="-128"/>
              <a:ea typeface="Yu Gothic UI" panose="020B0500000000000000" pitchFamily="50" charset="-128"/>
            </a:endParaRPr>
          </a:p>
        </p:txBody>
      </p:sp>
      <p:sp>
        <p:nvSpPr>
          <p:cNvPr id="9" name="角丸四角形 8"/>
          <p:cNvSpPr/>
          <p:nvPr/>
        </p:nvSpPr>
        <p:spPr bwMode="gray">
          <a:xfrm>
            <a:off x="5123095" y="1890162"/>
            <a:ext cx="2929579" cy="1969582"/>
          </a:xfrm>
          <a:prstGeom prst="round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algn="ctr"/>
            <a:endParaRPr lang="en-US" altLang="ja-JP" sz="3600" dirty="0">
              <a:solidFill>
                <a:schemeClr val="bg1">
                  <a:lumMod val="75000"/>
                </a:schemeClr>
              </a:solidFill>
              <a:latin typeface="Yu Gothic UI" panose="020B0500000000000000" pitchFamily="50" charset="-128"/>
              <a:ea typeface="Yu Gothic UI" panose="020B0500000000000000" pitchFamily="50" charset="-128"/>
            </a:endParaRPr>
          </a:p>
        </p:txBody>
      </p:sp>
      <p:sp>
        <p:nvSpPr>
          <p:cNvPr id="10" name="Line 3"/>
          <p:cNvSpPr>
            <a:spLocks noChangeShapeType="1"/>
          </p:cNvSpPr>
          <p:nvPr/>
        </p:nvSpPr>
        <p:spPr bwMode="gray">
          <a:xfrm flipH="1">
            <a:off x="4952082" y="1695572"/>
            <a:ext cx="1835" cy="4529044"/>
          </a:xfrm>
          <a:prstGeom prst="line">
            <a:avLst/>
          </a:prstGeom>
          <a:noFill/>
          <a:ln w="57150">
            <a:solidFill>
              <a:srgbClr val="00B0F0"/>
            </a:solidFill>
            <a:round/>
            <a:headEnd type="stealth" w="med" len="med"/>
            <a:tailEnd type="stealth" w="med" len="med"/>
          </a:ln>
        </p:spPr>
        <p:txBody>
          <a:bodyPr wrap="none" lIns="72000" tIns="72000" rIns="72000" bIns="72000" anchor="ctr"/>
          <a:lstStyle/>
          <a:p>
            <a:endParaRPr lang="en-US" sz="1200" dirty="0">
              <a:latin typeface="Yu Gothic UI" panose="020B0500000000000000" pitchFamily="50" charset="-128"/>
              <a:ea typeface="Yu Gothic UI" panose="020B0500000000000000" pitchFamily="50" charset="-128"/>
            </a:endParaRPr>
          </a:p>
        </p:txBody>
      </p:sp>
      <p:sp>
        <p:nvSpPr>
          <p:cNvPr id="11" name="Line 4"/>
          <p:cNvSpPr>
            <a:spLocks noChangeShapeType="1"/>
          </p:cNvSpPr>
          <p:nvPr/>
        </p:nvSpPr>
        <p:spPr bwMode="gray">
          <a:xfrm>
            <a:off x="1977841" y="3960094"/>
            <a:ext cx="5950319" cy="3626"/>
          </a:xfrm>
          <a:prstGeom prst="line">
            <a:avLst/>
          </a:prstGeom>
          <a:noFill/>
          <a:ln w="57150">
            <a:solidFill>
              <a:srgbClr val="009A44"/>
            </a:solidFill>
            <a:round/>
            <a:headEnd type="stealth" w="med" len="med"/>
            <a:tailEnd type="stealth" w="med" len="med"/>
          </a:ln>
        </p:spPr>
        <p:txBody>
          <a:bodyPr wrap="none" lIns="72000" tIns="72000" rIns="72000" bIns="72000" anchor="ctr"/>
          <a:lstStyle/>
          <a:p>
            <a:endParaRPr lang="en-US" sz="1200" dirty="0">
              <a:latin typeface="Yu Gothic UI" panose="020B0500000000000000" pitchFamily="50" charset="-128"/>
              <a:ea typeface="Yu Gothic UI" panose="020B0500000000000000" pitchFamily="50" charset="-128"/>
            </a:endParaRPr>
          </a:p>
        </p:txBody>
      </p:sp>
      <p:sp>
        <p:nvSpPr>
          <p:cNvPr id="12" name="Text Placeholder 12"/>
          <p:cNvSpPr>
            <a:spLocks/>
          </p:cNvSpPr>
          <p:nvPr/>
        </p:nvSpPr>
        <p:spPr bwMode="gray">
          <a:xfrm>
            <a:off x="4005824" y="6189424"/>
            <a:ext cx="1881985" cy="614766"/>
          </a:xfrm>
          <a:prstGeom prst="rect">
            <a:avLst/>
          </a:prstGeom>
          <a:noFill/>
          <a:ln w="9525">
            <a:noFill/>
            <a:miter lim="800000"/>
            <a:headEnd/>
            <a:tailEnd/>
          </a:ln>
        </p:spPr>
        <p:txBody>
          <a:bodyPr wrap="square" lIns="72000" tIns="72000" rIns="72000" bIns="72000">
            <a:spAutoFit/>
          </a:bodyPr>
          <a:lstStyle/>
          <a:p>
            <a:pPr algn="ctr" defTabSz="1019175">
              <a:spcAft>
                <a:spcPts val="300"/>
              </a:spcAft>
            </a:pPr>
            <a:r>
              <a:rPr lang="ja-JP" altLang="en-US" sz="1400" b="1" dirty="0">
                <a:solidFill>
                  <a:srgbClr val="00B0F0"/>
                </a:solidFill>
                <a:latin typeface="Yu Gothic UI" panose="020B0500000000000000" pitchFamily="50" charset="-128"/>
                <a:ea typeface="Yu Gothic UI" panose="020B0500000000000000" pitchFamily="50" charset="-128"/>
              </a:rPr>
              <a:t>内部の人的要因</a:t>
            </a:r>
            <a:endParaRPr lang="en-US" altLang="ja-JP" sz="1400" b="1" dirty="0">
              <a:solidFill>
                <a:srgbClr val="00B0F0"/>
              </a:solidFill>
              <a:latin typeface="Yu Gothic UI" panose="020B0500000000000000" pitchFamily="50" charset="-128"/>
              <a:ea typeface="Yu Gothic UI" panose="020B0500000000000000" pitchFamily="50" charset="-128"/>
            </a:endParaRPr>
          </a:p>
          <a:p>
            <a:pPr algn="ctr" defTabSz="1019175">
              <a:spcAft>
                <a:spcPts val="300"/>
              </a:spcAft>
            </a:pPr>
            <a:r>
              <a:rPr lang="ja-JP" altLang="en-US" sz="1400" b="1" dirty="0">
                <a:solidFill>
                  <a:srgbClr val="00B0F0"/>
                </a:solidFill>
                <a:latin typeface="Yu Gothic UI" panose="020B0500000000000000" pitchFamily="50" charset="-128"/>
                <a:ea typeface="Yu Gothic UI" panose="020B0500000000000000" pitchFamily="50" charset="-128"/>
              </a:rPr>
              <a:t>（内的要因）</a:t>
            </a:r>
            <a:endParaRPr lang="en-US" sz="1400" b="1" dirty="0">
              <a:solidFill>
                <a:srgbClr val="00B0F0"/>
              </a:solidFill>
              <a:latin typeface="Yu Gothic UI" panose="020B0500000000000000" pitchFamily="50" charset="-128"/>
              <a:ea typeface="Yu Gothic UI" panose="020B0500000000000000" pitchFamily="50" charset="-128"/>
            </a:endParaRPr>
          </a:p>
        </p:txBody>
      </p:sp>
      <p:sp>
        <p:nvSpPr>
          <p:cNvPr id="13" name="Text Placeholder 12"/>
          <p:cNvSpPr>
            <a:spLocks/>
          </p:cNvSpPr>
          <p:nvPr/>
        </p:nvSpPr>
        <p:spPr bwMode="gray">
          <a:xfrm>
            <a:off x="8054950" y="3260409"/>
            <a:ext cx="427068" cy="1438068"/>
          </a:xfrm>
          <a:prstGeom prst="rect">
            <a:avLst/>
          </a:prstGeom>
          <a:noFill/>
          <a:ln w="9525">
            <a:noFill/>
            <a:miter lim="800000"/>
            <a:headEnd/>
            <a:tailEnd/>
          </a:ln>
        </p:spPr>
        <p:txBody>
          <a:bodyPr wrap="square" lIns="72000" tIns="72000" rIns="72000" bIns="72000">
            <a:spAutoFit/>
          </a:bodyPr>
          <a:lstStyle/>
          <a:p>
            <a:pPr algn="ctr" defTabSz="1019175">
              <a:spcAft>
                <a:spcPts val="300"/>
              </a:spcAft>
            </a:pPr>
            <a:r>
              <a:rPr lang="ja-JP" altLang="en-US" sz="1400" b="1" dirty="0">
                <a:solidFill>
                  <a:srgbClr val="009A44"/>
                </a:solidFill>
                <a:latin typeface="Yu Gothic UI" panose="020B0500000000000000" pitchFamily="50" charset="-128"/>
                <a:ea typeface="Yu Gothic UI" panose="020B0500000000000000" pitchFamily="50" charset="-128"/>
              </a:rPr>
              <a:t>意図的な事象</a:t>
            </a:r>
            <a:endParaRPr lang="en-US" sz="1400" b="1" dirty="0">
              <a:solidFill>
                <a:srgbClr val="009A44"/>
              </a:solidFill>
              <a:latin typeface="Yu Gothic UI" panose="020B0500000000000000" pitchFamily="50" charset="-128"/>
              <a:ea typeface="Yu Gothic UI" panose="020B0500000000000000" pitchFamily="50" charset="-128"/>
            </a:endParaRPr>
          </a:p>
        </p:txBody>
      </p:sp>
      <p:sp>
        <p:nvSpPr>
          <p:cNvPr id="14" name="Text Placeholder 12"/>
          <p:cNvSpPr>
            <a:spLocks/>
          </p:cNvSpPr>
          <p:nvPr/>
        </p:nvSpPr>
        <p:spPr bwMode="gray">
          <a:xfrm>
            <a:off x="1550773" y="3260409"/>
            <a:ext cx="427068" cy="1438068"/>
          </a:xfrm>
          <a:prstGeom prst="rect">
            <a:avLst/>
          </a:prstGeom>
          <a:noFill/>
          <a:ln w="9525">
            <a:noFill/>
            <a:miter lim="800000"/>
            <a:headEnd/>
            <a:tailEnd/>
          </a:ln>
        </p:spPr>
        <p:txBody>
          <a:bodyPr wrap="square" lIns="72000" tIns="72000" rIns="72000" bIns="72000">
            <a:spAutoFit/>
          </a:bodyPr>
          <a:lstStyle/>
          <a:p>
            <a:pPr algn="ctr" defTabSz="1019175">
              <a:spcAft>
                <a:spcPts val="300"/>
              </a:spcAft>
            </a:pPr>
            <a:r>
              <a:rPr lang="ja-JP" altLang="en-US" sz="1400" b="1" dirty="0">
                <a:solidFill>
                  <a:srgbClr val="009A44"/>
                </a:solidFill>
                <a:latin typeface="Yu Gothic UI" panose="020B0500000000000000" pitchFamily="50" charset="-128"/>
                <a:ea typeface="Yu Gothic UI" panose="020B0500000000000000" pitchFamily="50" charset="-128"/>
              </a:rPr>
              <a:t>偶発的な事象</a:t>
            </a:r>
            <a:endParaRPr lang="en-US" sz="1400" b="1" dirty="0">
              <a:solidFill>
                <a:srgbClr val="009A44"/>
              </a:solidFill>
              <a:latin typeface="Yu Gothic UI" panose="020B0500000000000000" pitchFamily="50" charset="-128"/>
              <a:ea typeface="Yu Gothic UI" panose="020B0500000000000000" pitchFamily="50" charset="-128"/>
            </a:endParaRPr>
          </a:p>
        </p:txBody>
      </p:sp>
      <p:sp>
        <p:nvSpPr>
          <p:cNvPr id="16" name="Text Placeholder 12"/>
          <p:cNvSpPr>
            <a:spLocks/>
          </p:cNvSpPr>
          <p:nvPr/>
        </p:nvSpPr>
        <p:spPr bwMode="gray">
          <a:xfrm>
            <a:off x="4089917" y="1185111"/>
            <a:ext cx="1728000" cy="614766"/>
          </a:xfrm>
          <a:prstGeom prst="rect">
            <a:avLst/>
          </a:prstGeom>
          <a:noFill/>
          <a:ln w="9525">
            <a:noFill/>
            <a:miter lim="800000"/>
            <a:headEnd/>
            <a:tailEnd/>
          </a:ln>
        </p:spPr>
        <p:txBody>
          <a:bodyPr wrap="square" lIns="72000" tIns="72000" rIns="72000" bIns="72000">
            <a:spAutoFit/>
          </a:bodyPr>
          <a:lstStyle/>
          <a:p>
            <a:pPr algn="ctr" defTabSz="1019175">
              <a:spcAft>
                <a:spcPts val="300"/>
              </a:spcAft>
            </a:pPr>
            <a:r>
              <a:rPr lang="ja-JP" altLang="en-US" sz="1400" b="1" dirty="0">
                <a:solidFill>
                  <a:srgbClr val="00B0F0"/>
                </a:solidFill>
                <a:latin typeface="Yu Gothic UI" panose="020B0500000000000000" pitchFamily="50" charset="-128"/>
                <a:ea typeface="Yu Gothic UI" panose="020B0500000000000000" pitchFamily="50" charset="-128"/>
              </a:rPr>
              <a:t>外部からの攻撃</a:t>
            </a:r>
            <a:endParaRPr lang="en-US" altLang="ja-JP" sz="1400" b="1" dirty="0">
              <a:solidFill>
                <a:srgbClr val="00B0F0"/>
              </a:solidFill>
              <a:latin typeface="Yu Gothic UI" panose="020B0500000000000000" pitchFamily="50" charset="-128"/>
              <a:ea typeface="Yu Gothic UI" panose="020B0500000000000000" pitchFamily="50" charset="-128"/>
            </a:endParaRPr>
          </a:p>
          <a:p>
            <a:pPr algn="ctr" defTabSz="1019175">
              <a:spcAft>
                <a:spcPts val="300"/>
              </a:spcAft>
            </a:pPr>
            <a:r>
              <a:rPr lang="ja-JP" altLang="en-US" sz="1400" b="1" dirty="0">
                <a:solidFill>
                  <a:srgbClr val="00B0F0"/>
                </a:solidFill>
                <a:latin typeface="Yu Gothic UI" panose="020B0500000000000000" pitchFamily="50" charset="-128"/>
                <a:ea typeface="Yu Gothic UI" panose="020B0500000000000000" pitchFamily="50" charset="-128"/>
              </a:rPr>
              <a:t>（外的要因）</a:t>
            </a:r>
            <a:endParaRPr lang="en-US" altLang="ja-JP" sz="1400" b="1" dirty="0">
              <a:solidFill>
                <a:srgbClr val="00B0F0"/>
              </a:solidFill>
              <a:latin typeface="Yu Gothic UI" panose="020B0500000000000000" pitchFamily="50" charset="-128"/>
              <a:ea typeface="Yu Gothic UI" panose="020B0500000000000000" pitchFamily="50" charset="-128"/>
            </a:endParaRPr>
          </a:p>
        </p:txBody>
      </p:sp>
      <p:sp>
        <p:nvSpPr>
          <p:cNvPr id="17" name="線吹き出し 1 (枠付き) 16"/>
          <p:cNvSpPr/>
          <p:nvPr/>
        </p:nvSpPr>
        <p:spPr bwMode="gray">
          <a:xfrm>
            <a:off x="318144" y="5401334"/>
            <a:ext cx="1502416" cy="428368"/>
          </a:xfrm>
          <a:prstGeom prst="borderCallout1">
            <a:avLst>
              <a:gd name="adj1" fmla="val 47596"/>
              <a:gd name="adj2" fmla="val 103521"/>
              <a:gd name="adj3" fmla="val 12500"/>
              <a:gd name="adj4" fmla="val 125610"/>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パターン２：職員のミス</a:t>
            </a:r>
          </a:p>
        </p:txBody>
      </p:sp>
      <p:sp>
        <p:nvSpPr>
          <p:cNvPr id="18" name="線吹き出し 1 (枠付き) 17"/>
          <p:cNvSpPr/>
          <p:nvPr/>
        </p:nvSpPr>
        <p:spPr bwMode="gray">
          <a:xfrm>
            <a:off x="8141693" y="2141980"/>
            <a:ext cx="1502416" cy="428368"/>
          </a:xfrm>
          <a:prstGeom prst="borderCallout1">
            <a:avLst>
              <a:gd name="adj1" fmla="val 53365"/>
              <a:gd name="adj2" fmla="val -2850"/>
              <a:gd name="adj3" fmla="val 137500"/>
              <a:gd name="adj4" fmla="val -38882"/>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パターン４：外部からの攻撃</a:t>
            </a:r>
          </a:p>
        </p:txBody>
      </p:sp>
      <p:sp>
        <p:nvSpPr>
          <p:cNvPr id="19" name="線吹き出し 1 (枠付き) 18"/>
          <p:cNvSpPr/>
          <p:nvPr/>
        </p:nvSpPr>
        <p:spPr bwMode="gray">
          <a:xfrm>
            <a:off x="8137620" y="5360203"/>
            <a:ext cx="1502416" cy="428368"/>
          </a:xfrm>
          <a:prstGeom prst="borderCallout1">
            <a:avLst>
              <a:gd name="adj1" fmla="val 53365"/>
              <a:gd name="adj2" fmla="val -2850"/>
              <a:gd name="adj3" fmla="val -33654"/>
              <a:gd name="adj4" fmla="val -36689"/>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パターン３：内部不正</a:t>
            </a:r>
          </a:p>
        </p:txBody>
      </p:sp>
      <p:sp>
        <p:nvSpPr>
          <p:cNvPr id="20" name="テキスト ボックス 19"/>
          <p:cNvSpPr txBox="1"/>
          <p:nvPr/>
        </p:nvSpPr>
        <p:spPr>
          <a:xfrm>
            <a:off x="6667359" y="1285806"/>
            <a:ext cx="1919363" cy="257369"/>
          </a:xfrm>
          <a:prstGeom prst="rect">
            <a:avLst/>
          </a:prstGeom>
          <a:noFill/>
        </p:spPr>
        <p:txBody>
          <a:bodyPr wrap="none" lIns="36000" tIns="36000" rIns="36000" bIns="36000" rtlCol="0" anchor="ctr" anchorCtr="0">
            <a:spAutoFit/>
          </a:bodyPr>
          <a:lstStyle>
            <a:defPPr>
              <a:defRPr lang="en-US"/>
            </a:defPPr>
            <a:lvl1pPr>
              <a:spcBef>
                <a:spcPts val="0"/>
              </a:spcBef>
              <a:buSzPct val="100000"/>
              <a:defRPr kumimoji="1" sz="1200">
                <a:latin typeface="Yu Gothic UI" panose="020B0500000000000000" pitchFamily="50" charset="-128"/>
                <a:ea typeface="Yu Gothic UI" panose="020B0500000000000000" pitchFamily="50" charset="-128"/>
              </a:defRPr>
            </a:lvl1pPr>
          </a:lstStyle>
          <a:p>
            <a:r>
              <a:rPr lang="ja-JP" altLang="en-US" dirty="0"/>
              <a:t>近年増加しているサイバー攻撃</a:t>
            </a:r>
          </a:p>
        </p:txBody>
      </p:sp>
      <p:sp>
        <p:nvSpPr>
          <p:cNvPr id="23" name="フリーフォーム 22"/>
          <p:cNvSpPr/>
          <p:nvPr/>
        </p:nvSpPr>
        <p:spPr bwMode="gray">
          <a:xfrm>
            <a:off x="6384325" y="1535480"/>
            <a:ext cx="2296974" cy="360000"/>
          </a:xfrm>
          <a:custGeom>
            <a:avLst/>
            <a:gdLst>
              <a:gd name="connsiteX0" fmla="*/ 2784389 w 2784389"/>
              <a:gd name="connsiteY0" fmla="*/ 16476 h 280087"/>
              <a:gd name="connsiteX1" fmla="*/ 280087 w 2784389"/>
              <a:gd name="connsiteY1" fmla="*/ 0 h 280087"/>
              <a:gd name="connsiteX2" fmla="*/ 0 w 2784389"/>
              <a:gd name="connsiteY2" fmla="*/ 280087 h 280087"/>
              <a:gd name="connsiteX0" fmla="*/ 2784389 w 2784389"/>
              <a:gd name="connsiteY0" fmla="*/ 0 h 263611"/>
              <a:gd name="connsiteX1" fmla="*/ 271849 w 2784389"/>
              <a:gd name="connsiteY1" fmla="*/ 0 h 263611"/>
              <a:gd name="connsiteX2" fmla="*/ 0 w 2784389"/>
              <a:gd name="connsiteY2" fmla="*/ 263611 h 263611"/>
            </a:gdLst>
            <a:ahLst/>
            <a:cxnLst>
              <a:cxn ang="0">
                <a:pos x="connsiteX0" y="connsiteY0"/>
              </a:cxn>
              <a:cxn ang="0">
                <a:pos x="connsiteX1" y="connsiteY1"/>
              </a:cxn>
              <a:cxn ang="0">
                <a:pos x="connsiteX2" y="connsiteY2"/>
              </a:cxn>
            </a:cxnLst>
            <a:rect l="l" t="t" r="r" b="b"/>
            <a:pathLst>
              <a:path w="2784389" h="263611">
                <a:moveTo>
                  <a:pt x="2784389" y="0"/>
                </a:moveTo>
                <a:lnTo>
                  <a:pt x="271849" y="0"/>
                </a:lnTo>
                <a:lnTo>
                  <a:pt x="0" y="263611"/>
                </a:lnTo>
              </a:path>
            </a:pathLst>
          </a:custGeom>
          <a:noFill/>
          <a:ln w="12700" algn="ctr">
            <a:solidFill>
              <a:schemeClr val="tx1"/>
            </a:solidFill>
            <a:miter lim="800000"/>
            <a:headEnd/>
            <a:tailEnd/>
          </a:ln>
        </p:spPr>
        <p:txBody>
          <a:bodyPr rtlCol="0" anchor="ctr"/>
          <a:lstStyle/>
          <a:p>
            <a:pPr algn="ctr"/>
            <a:endParaRPr kumimoji="1" lang="ja-JP" altLang="en-US" dirty="0">
              <a:latin typeface="Yu Gothic UI" panose="020B0500000000000000" pitchFamily="50" charset="-128"/>
              <a:ea typeface="Yu Gothic UI" panose="020B0500000000000000" pitchFamily="50" charset="-128"/>
            </a:endParaRPr>
          </a:p>
        </p:txBody>
      </p:sp>
      <p:sp>
        <p:nvSpPr>
          <p:cNvPr id="24" name="四角形: 角を丸くする 5">
            <a:extLst>
              <a:ext uri="{FF2B5EF4-FFF2-40B4-BE49-F238E27FC236}">
                <a16:creationId xmlns:a16="http://schemas.microsoft.com/office/drawing/2014/main" id="{28D8B34C-3647-49F3-B786-A6020D46D09A}"/>
              </a:ext>
            </a:extLst>
          </p:cNvPr>
          <p:cNvSpPr/>
          <p:nvPr/>
        </p:nvSpPr>
        <p:spPr bwMode="gray">
          <a:xfrm>
            <a:off x="1986914" y="1828800"/>
            <a:ext cx="6150705" cy="4271530"/>
          </a:xfrm>
          <a:custGeom>
            <a:avLst/>
            <a:gdLst>
              <a:gd name="connsiteX0" fmla="*/ 0 w 5950320"/>
              <a:gd name="connsiteY0" fmla="*/ 89066 h 2036260"/>
              <a:gd name="connsiteX1" fmla="*/ 89066 w 5950320"/>
              <a:gd name="connsiteY1" fmla="*/ 0 h 2036260"/>
              <a:gd name="connsiteX2" fmla="*/ 5861254 w 5950320"/>
              <a:gd name="connsiteY2" fmla="*/ 0 h 2036260"/>
              <a:gd name="connsiteX3" fmla="*/ 5950320 w 5950320"/>
              <a:gd name="connsiteY3" fmla="*/ 89066 h 2036260"/>
              <a:gd name="connsiteX4" fmla="*/ 5950320 w 5950320"/>
              <a:gd name="connsiteY4" fmla="*/ 1947194 h 2036260"/>
              <a:gd name="connsiteX5" fmla="*/ 5861254 w 5950320"/>
              <a:gd name="connsiteY5" fmla="*/ 2036260 h 2036260"/>
              <a:gd name="connsiteX6" fmla="*/ 89066 w 5950320"/>
              <a:gd name="connsiteY6" fmla="*/ 2036260 h 2036260"/>
              <a:gd name="connsiteX7" fmla="*/ 0 w 5950320"/>
              <a:gd name="connsiteY7" fmla="*/ 1947194 h 2036260"/>
              <a:gd name="connsiteX8" fmla="*/ 0 w 5950320"/>
              <a:gd name="connsiteY8" fmla="*/ 89066 h 2036260"/>
              <a:gd name="connsiteX0" fmla="*/ 0 w 5950320"/>
              <a:gd name="connsiteY0" fmla="*/ 89136 h 2036330"/>
              <a:gd name="connsiteX1" fmla="*/ 89066 w 5950320"/>
              <a:gd name="connsiteY1" fmla="*/ 70 h 2036330"/>
              <a:gd name="connsiteX2" fmla="*/ 2932829 w 5950320"/>
              <a:gd name="connsiteY2" fmla="*/ 0 h 2036330"/>
              <a:gd name="connsiteX3" fmla="*/ 5861254 w 5950320"/>
              <a:gd name="connsiteY3" fmla="*/ 70 h 2036330"/>
              <a:gd name="connsiteX4" fmla="*/ 5950320 w 5950320"/>
              <a:gd name="connsiteY4" fmla="*/ 89136 h 2036330"/>
              <a:gd name="connsiteX5" fmla="*/ 5950320 w 5950320"/>
              <a:gd name="connsiteY5" fmla="*/ 1947264 h 2036330"/>
              <a:gd name="connsiteX6" fmla="*/ 5861254 w 5950320"/>
              <a:gd name="connsiteY6" fmla="*/ 2036330 h 2036330"/>
              <a:gd name="connsiteX7" fmla="*/ 89066 w 5950320"/>
              <a:gd name="connsiteY7" fmla="*/ 2036330 h 2036330"/>
              <a:gd name="connsiteX8" fmla="*/ 0 w 5950320"/>
              <a:gd name="connsiteY8" fmla="*/ 1947264 h 2036330"/>
              <a:gd name="connsiteX9" fmla="*/ 0 w 5950320"/>
              <a:gd name="connsiteY9" fmla="*/ 89136 h 2036330"/>
              <a:gd name="connsiteX0" fmla="*/ 0 w 5950320"/>
              <a:gd name="connsiteY0" fmla="*/ 2248136 h 4195330"/>
              <a:gd name="connsiteX1" fmla="*/ 89066 w 5950320"/>
              <a:gd name="connsiteY1" fmla="*/ 2159070 h 4195330"/>
              <a:gd name="connsiteX2" fmla="*/ 2882029 w 5950320"/>
              <a:gd name="connsiteY2" fmla="*/ 0 h 4195330"/>
              <a:gd name="connsiteX3" fmla="*/ 5861254 w 5950320"/>
              <a:gd name="connsiteY3" fmla="*/ 2159070 h 4195330"/>
              <a:gd name="connsiteX4" fmla="*/ 5950320 w 5950320"/>
              <a:gd name="connsiteY4" fmla="*/ 2248136 h 4195330"/>
              <a:gd name="connsiteX5" fmla="*/ 5950320 w 5950320"/>
              <a:gd name="connsiteY5" fmla="*/ 4106264 h 4195330"/>
              <a:gd name="connsiteX6" fmla="*/ 5861254 w 5950320"/>
              <a:gd name="connsiteY6" fmla="*/ 4195330 h 4195330"/>
              <a:gd name="connsiteX7" fmla="*/ 89066 w 5950320"/>
              <a:gd name="connsiteY7" fmla="*/ 4195330 h 4195330"/>
              <a:gd name="connsiteX8" fmla="*/ 0 w 5950320"/>
              <a:gd name="connsiteY8" fmla="*/ 4106264 h 4195330"/>
              <a:gd name="connsiteX9" fmla="*/ 0 w 5950320"/>
              <a:gd name="connsiteY9" fmla="*/ 2248136 h 4195330"/>
              <a:gd name="connsiteX0" fmla="*/ 0 w 5950320"/>
              <a:gd name="connsiteY0" fmla="*/ 2248136 h 4195330"/>
              <a:gd name="connsiteX1" fmla="*/ 89066 w 5950320"/>
              <a:gd name="connsiteY1" fmla="*/ 2159070 h 4195330"/>
              <a:gd name="connsiteX2" fmla="*/ 2882029 w 5950320"/>
              <a:gd name="connsiteY2" fmla="*/ 0 h 4195330"/>
              <a:gd name="connsiteX3" fmla="*/ 3034429 w 5950320"/>
              <a:gd name="connsiteY3" fmla="*/ 135467 h 4195330"/>
              <a:gd name="connsiteX4" fmla="*/ 5861254 w 5950320"/>
              <a:gd name="connsiteY4" fmla="*/ 2159070 h 4195330"/>
              <a:gd name="connsiteX5" fmla="*/ 5950320 w 5950320"/>
              <a:gd name="connsiteY5" fmla="*/ 2248136 h 4195330"/>
              <a:gd name="connsiteX6" fmla="*/ 5950320 w 5950320"/>
              <a:gd name="connsiteY6" fmla="*/ 4106264 h 4195330"/>
              <a:gd name="connsiteX7" fmla="*/ 5861254 w 5950320"/>
              <a:gd name="connsiteY7" fmla="*/ 4195330 h 4195330"/>
              <a:gd name="connsiteX8" fmla="*/ 89066 w 5950320"/>
              <a:gd name="connsiteY8" fmla="*/ 4195330 h 4195330"/>
              <a:gd name="connsiteX9" fmla="*/ 0 w 5950320"/>
              <a:gd name="connsiteY9" fmla="*/ 4106264 h 4195330"/>
              <a:gd name="connsiteX10" fmla="*/ 0 w 5950320"/>
              <a:gd name="connsiteY10" fmla="*/ 2248136 h 4195330"/>
              <a:gd name="connsiteX0" fmla="*/ 0 w 5950320"/>
              <a:gd name="connsiteY0" fmla="*/ 2248136 h 4195330"/>
              <a:gd name="connsiteX1" fmla="*/ 89066 w 5950320"/>
              <a:gd name="connsiteY1" fmla="*/ 2159070 h 4195330"/>
              <a:gd name="connsiteX2" fmla="*/ 2882029 w 5950320"/>
              <a:gd name="connsiteY2" fmla="*/ 0 h 4195330"/>
              <a:gd name="connsiteX3" fmla="*/ 2890495 w 5950320"/>
              <a:gd name="connsiteY3" fmla="*/ 2167467 h 4195330"/>
              <a:gd name="connsiteX4" fmla="*/ 5861254 w 5950320"/>
              <a:gd name="connsiteY4" fmla="*/ 2159070 h 4195330"/>
              <a:gd name="connsiteX5" fmla="*/ 5950320 w 5950320"/>
              <a:gd name="connsiteY5" fmla="*/ 2248136 h 4195330"/>
              <a:gd name="connsiteX6" fmla="*/ 5950320 w 5950320"/>
              <a:gd name="connsiteY6" fmla="*/ 4106264 h 4195330"/>
              <a:gd name="connsiteX7" fmla="*/ 5861254 w 5950320"/>
              <a:gd name="connsiteY7" fmla="*/ 4195330 h 4195330"/>
              <a:gd name="connsiteX8" fmla="*/ 89066 w 5950320"/>
              <a:gd name="connsiteY8" fmla="*/ 4195330 h 4195330"/>
              <a:gd name="connsiteX9" fmla="*/ 0 w 5950320"/>
              <a:gd name="connsiteY9" fmla="*/ 4106264 h 4195330"/>
              <a:gd name="connsiteX10" fmla="*/ 0 w 5950320"/>
              <a:gd name="connsiteY10" fmla="*/ 2248136 h 4195330"/>
              <a:gd name="connsiteX0" fmla="*/ 7857 w 5958177"/>
              <a:gd name="connsiteY0" fmla="*/ 2248136 h 4195330"/>
              <a:gd name="connsiteX1" fmla="*/ 29190 w 5958177"/>
              <a:gd name="connsiteY1" fmla="*/ 33937 h 4195330"/>
              <a:gd name="connsiteX2" fmla="*/ 2889886 w 5958177"/>
              <a:gd name="connsiteY2" fmla="*/ 0 h 4195330"/>
              <a:gd name="connsiteX3" fmla="*/ 2898352 w 5958177"/>
              <a:gd name="connsiteY3" fmla="*/ 2167467 h 4195330"/>
              <a:gd name="connsiteX4" fmla="*/ 5869111 w 5958177"/>
              <a:gd name="connsiteY4" fmla="*/ 2159070 h 4195330"/>
              <a:gd name="connsiteX5" fmla="*/ 5958177 w 5958177"/>
              <a:gd name="connsiteY5" fmla="*/ 2248136 h 4195330"/>
              <a:gd name="connsiteX6" fmla="*/ 5958177 w 5958177"/>
              <a:gd name="connsiteY6" fmla="*/ 4106264 h 4195330"/>
              <a:gd name="connsiteX7" fmla="*/ 5869111 w 5958177"/>
              <a:gd name="connsiteY7" fmla="*/ 4195330 h 4195330"/>
              <a:gd name="connsiteX8" fmla="*/ 96923 w 5958177"/>
              <a:gd name="connsiteY8" fmla="*/ 4195330 h 4195330"/>
              <a:gd name="connsiteX9" fmla="*/ 7857 w 5958177"/>
              <a:gd name="connsiteY9" fmla="*/ 4106264 h 4195330"/>
              <a:gd name="connsiteX10" fmla="*/ 7857 w 5958177"/>
              <a:gd name="connsiteY10" fmla="*/ 2248136 h 4195330"/>
              <a:gd name="connsiteX0" fmla="*/ 7857 w 5958177"/>
              <a:gd name="connsiteY0" fmla="*/ 2248136 h 4195330"/>
              <a:gd name="connsiteX1" fmla="*/ 29190 w 5958177"/>
              <a:gd name="connsiteY1" fmla="*/ 33937 h 4195330"/>
              <a:gd name="connsiteX2" fmla="*/ 239820 w 5958177"/>
              <a:gd name="connsiteY2" fmla="*/ 33867 h 4195330"/>
              <a:gd name="connsiteX3" fmla="*/ 2889886 w 5958177"/>
              <a:gd name="connsiteY3" fmla="*/ 0 h 4195330"/>
              <a:gd name="connsiteX4" fmla="*/ 2898352 w 5958177"/>
              <a:gd name="connsiteY4" fmla="*/ 2167467 h 4195330"/>
              <a:gd name="connsiteX5" fmla="*/ 5869111 w 5958177"/>
              <a:gd name="connsiteY5" fmla="*/ 2159070 h 4195330"/>
              <a:gd name="connsiteX6" fmla="*/ 5958177 w 5958177"/>
              <a:gd name="connsiteY6" fmla="*/ 2248136 h 4195330"/>
              <a:gd name="connsiteX7" fmla="*/ 5958177 w 5958177"/>
              <a:gd name="connsiteY7" fmla="*/ 4106264 h 4195330"/>
              <a:gd name="connsiteX8" fmla="*/ 5869111 w 5958177"/>
              <a:gd name="connsiteY8" fmla="*/ 4195330 h 4195330"/>
              <a:gd name="connsiteX9" fmla="*/ 96923 w 5958177"/>
              <a:gd name="connsiteY9" fmla="*/ 4195330 h 4195330"/>
              <a:gd name="connsiteX10" fmla="*/ 7857 w 5958177"/>
              <a:gd name="connsiteY10" fmla="*/ 4106264 h 4195330"/>
              <a:gd name="connsiteX11" fmla="*/ 7857 w 5958177"/>
              <a:gd name="connsiteY11" fmla="*/ 2248136 h 4195330"/>
              <a:gd name="connsiteX0" fmla="*/ 7857 w 5958177"/>
              <a:gd name="connsiteY0" fmla="*/ 2282002 h 4229196"/>
              <a:gd name="connsiteX1" fmla="*/ 29190 w 5958177"/>
              <a:gd name="connsiteY1" fmla="*/ 67803 h 4229196"/>
              <a:gd name="connsiteX2" fmla="*/ 95887 w 5958177"/>
              <a:gd name="connsiteY2" fmla="*/ 0 h 4229196"/>
              <a:gd name="connsiteX3" fmla="*/ 2889886 w 5958177"/>
              <a:gd name="connsiteY3" fmla="*/ 33866 h 4229196"/>
              <a:gd name="connsiteX4" fmla="*/ 2898352 w 5958177"/>
              <a:gd name="connsiteY4" fmla="*/ 2201333 h 4229196"/>
              <a:gd name="connsiteX5" fmla="*/ 5869111 w 5958177"/>
              <a:gd name="connsiteY5" fmla="*/ 2192936 h 4229196"/>
              <a:gd name="connsiteX6" fmla="*/ 5958177 w 5958177"/>
              <a:gd name="connsiteY6" fmla="*/ 2282002 h 4229196"/>
              <a:gd name="connsiteX7" fmla="*/ 5958177 w 5958177"/>
              <a:gd name="connsiteY7" fmla="*/ 4140130 h 4229196"/>
              <a:gd name="connsiteX8" fmla="*/ 5869111 w 5958177"/>
              <a:gd name="connsiteY8" fmla="*/ 4229196 h 4229196"/>
              <a:gd name="connsiteX9" fmla="*/ 96923 w 5958177"/>
              <a:gd name="connsiteY9" fmla="*/ 4229196 h 4229196"/>
              <a:gd name="connsiteX10" fmla="*/ 7857 w 5958177"/>
              <a:gd name="connsiteY10" fmla="*/ 4140130 h 4229196"/>
              <a:gd name="connsiteX11" fmla="*/ 7857 w 5958177"/>
              <a:gd name="connsiteY11" fmla="*/ 2282002 h 4229196"/>
              <a:gd name="connsiteX0" fmla="*/ 7857 w 5958177"/>
              <a:gd name="connsiteY0" fmla="*/ 2282002 h 4229196"/>
              <a:gd name="connsiteX1" fmla="*/ 29190 w 5958177"/>
              <a:gd name="connsiteY1" fmla="*/ 67803 h 4229196"/>
              <a:gd name="connsiteX2" fmla="*/ 95887 w 5958177"/>
              <a:gd name="connsiteY2" fmla="*/ 0 h 4229196"/>
              <a:gd name="connsiteX3" fmla="*/ 2669753 w 5958177"/>
              <a:gd name="connsiteY3" fmla="*/ 33866 h 4229196"/>
              <a:gd name="connsiteX4" fmla="*/ 2889886 w 5958177"/>
              <a:gd name="connsiteY4" fmla="*/ 33866 h 4229196"/>
              <a:gd name="connsiteX5" fmla="*/ 2898352 w 5958177"/>
              <a:gd name="connsiteY5" fmla="*/ 2201333 h 4229196"/>
              <a:gd name="connsiteX6" fmla="*/ 5869111 w 5958177"/>
              <a:gd name="connsiteY6" fmla="*/ 2192936 h 4229196"/>
              <a:gd name="connsiteX7" fmla="*/ 5958177 w 5958177"/>
              <a:gd name="connsiteY7" fmla="*/ 2282002 h 4229196"/>
              <a:gd name="connsiteX8" fmla="*/ 5958177 w 5958177"/>
              <a:gd name="connsiteY8" fmla="*/ 4140130 h 4229196"/>
              <a:gd name="connsiteX9" fmla="*/ 5869111 w 5958177"/>
              <a:gd name="connsiteY9" fmla="*/ 4229196 h 4229196"/>
              <a:gd name="connsiteX10" fmla="*/ 96923 w 5958177"/>
              <a:gd name="connsiteY10" fmla="*/ 4229196 h 4229196"/>
              <a:gd name="connsiteX11" fmla="*/ 7857 w 5958177"/>
              <a:gd name="connsiteY11" fmla="*/ 4140130 h 4229196"/>
              <a:gd name="connsiteX12" fmla="*/ 7857 w 5958177"/>
              <a:gd name="connsiteY12" fmla="*/ 2282002 h 4229196"/>
              <a:gd name="connsiteX0" fmla="*/ 7857 w 5958177"/>
              <a:gd name="connsiteY0" fmla="*/ 2290469 h 4237663"/>
              <a:gd name="connsiteX1" fmla="*/ 29190 w 5958177"/>
              <a:gd name="connsiteY1" fmla="*/ 76270 h 4237663"/>
              <a:gd name="connsiteX2" fmla="*/ 95887 w 5958177"/>
              <a:gd name="connsiteY2" fmla="*/ 8467 h 4237663"/>
              <a:gd name="connsiteX3" fmla="*/ 2762886 w 5958177"/>
              <a:gd name="connsiteY3" fmla="*/ 0 h 4237663"/>
              <a:gd name="connsiteX4" fmla="*/ 2889886 w 5958177"/>
              <a:gd name="connsiteY4" fmla="*/ 42333 h 4237663"/>
              <a:gd name="connsiteX5" fmla="*/ 2898352 w 5958177"/>
              <a:gd name="connsiteY5" fmla="*/ 2209800 h 4237663"/>
              <a:gd name="connsiteX6" fmla="*/ 5869111 w 5958177"/>
              <a:gd name="connsiteY6" fmla="*/ 2201403 h 4237663"/>
              <a:gd name="connsiteX7" fmla="*/ 5958177 w 5958177"/>
              <a:gd name="connsiteY7" fmla="*/ 2290469 h 4237663"/>
              <a:gd name="connsiteX8" fmla="*/ 5958177 w 5958177"/>
              <a:gd name="connsiteY8" fmla="*/ 4148597 h 4237663"/>
              <a:gd name="connsiteX9" fmla="*/ 5869111 w 5958177"/>
              <a:gd name="connsiteY9" fmla="*/ 4237663 h 4237663"/>
              <a:gd name="connsiteX10" fmla="*/ 96923 w 5958177"/>
              <a:gd name="connsiteY10" fmla="*/ 4237663 h 4237663"/>
              <a:gd name="connsiteX11" fmla="*/ 7857 w 5958177"/>
              <a:gd name="connsiteY11" fmla="*/ 4148597 h 4237663"/>
              <a:gd name="connsiteX12" fmla="*/ 7857 w 5958177"/>
              <a:gd name="connsiteY12" fmla="*/ 2290469 h 4237663"/>
              <a:gd name="connsiteX0" fmla="*/ 7857 w 5958177"/>
              <a:gd name="connsiteY0" fmla="*/ 2290469 h 4237663"/>
              <a:gd name="connsiteX1" fmla="*/ 29190 w 5958177"/>
              <a:gd name="connsiteY1" fmla="*/ 76270 h 4237663"/>
              <a:gd name="connsiteX2" fmla="*/ 95887 w 5958177"/>
              <a:gd name="connsiteY2" fmla="*/ 8467 h 4237663"/>
              <a:gd name="connsiteX3" fmla="*/ 2762886 w 5958177"/>
              <a:gd name="connsiteY3" fmla="*/ 0 h 4237663"/>
              <a:gd name="connsiteX4" fmla="*/ 2889886 w 5958177"/>
              <a:gd name="connsiteY4" fmla="*/ 109077 h 4237663"/>
              <a:gd name="connsiteX5" fmla="*/ 2898352 w 5958177"/>
              <a:gd name="connsiteY5" fmla="*/ 2209800 h 4237663"/>
              <a:gd name="connsiteX6" fmla="*/ 5869111 w 5958177"/>
              <a:gd name="connsiteY6" fmla="*/ 2201403 h 4237663"/>
              <a:gd name="connsiteX7" fmla="*/ 5958177 w 5958177"/>
              <a:gd name="connsiteY7" fmla="*/ 2290469 h 4237663"/>
              <a:gd name="connsiteX8" fmla="*/ 5958177 w 5958177"/>
              <a:gd name="connsiteY8" fmla="*/ 4148597 h 4237663"/>
              <a:gd name="connsiteX9" fmla="*/ 5869111 w 5958177"/>
              <a:gd name="connsiteY9" fmla="*/ 4237663 h 4237663"/>
              <a:gd name="connsiteX10" fmla="*/ 96923 w 5958177"/>
              <a:gd name="connsiteY10" fmla="*/ 4237663 h 4237663"/>
              <a:gd name="connsiteX11" fmla="*/ 7857 w 5958177"/>
              <a:gd name="connsiteY11" fmla="*/ 4148597 h 4237663"/>
              <a:gd name="connsiteX12" fmla="*/ 7857 w 5958177"/>
              <a:gd name="connsiteY12" fmla="*/ 2290469 h 4237663"/>
              <a:gd name="connsiteX0" fmla="*/ 7857 w 5958177"/>
              <a:gd name="connsiteY0" fmla="*/ 2290469 h 4237663"/>
              <a:gd name="connsiteX1" fmla="*/ 29190 w 5958177"/>
              <a:gd name="connsiteY1" fmla="*/ 76270 h 4237663"/>
              <a:gd name="connsiteX2" fmla="*/ 95887 w 5958177"/>
              <a:gd name="connsiteY2" fmla="*/ 8467 h 4237663"/>
              <a:gd name="connsiteX3" fmla="*/ 2805219 w 5958177"/>
              <a:gd name="connsiteY3" fmla="*/ 0 h 4237663"/>
              <a:gd name="connsiteX4" fmla="*/ 2889886 w 5958177"/>
              <a:gd name="connsiteY4" fmla="*/ 109077 h 4237663"/>
              <a:gd name="connsiteX5" fmla="*/ 2898352 w 5958177"/>
              <a:gd name="connsiteY5" fmla="*/ 2209800 h 4237663"/>
              <a:gd name="connsiteX6" fmla="*/ 5869111 w 5958177"/>
              <a:gd name="connsiteY6" fmla="*/ 2201403 h 4237663"/>
              <a:gd name="connsiteX7" fmla="*/ 5958177 w 5958177"/>
              <a:gd name="connsiteY7" fmla="*/ 2290469 h 4237663"/>
              <a:gd name="connsiteX8" fmla="*/ 5958177 w 5958177"/>
              <a:gd name="connsiteY8" fmla="*/ 4148597 h 4237663"/>
              <a:gd name="connsiteX9" fmla="*/ 5869111 w 5958177"/>
              <a:gd name="connsiteY9" fmla="*/ 4237663 h 4237663"/>
              <a:gd name="connsiteX10" fmla="*/ 96923 w 5958177"/>
              <a:gd name="connsiteY10" fmla="*/ 4237663 h 4237663"/>
              <a:gd name="connsiteX11" fmla="*/ 7857 w 5958177"/>
              <a:gd name="connsiteY11" fmla="*/ 4148597 h 4237663"/>
              <a:gd name="connsiteX12" fmla="*/ 7857 w 5958177"/>
              <a:gd name="connsiteY12" fmla="*/ 2290469 h 4237663"/>
              <a:gd name="connsiteX0" fmla="*/ 7857 w 5958177"/>
              <a:gd name="connsiteY0" fmla="*/ 2290469 h 4237663"/>
              <a:gd name="connsiteX1" fmla="*/ 29190 w 5958177"/>
              <a:gd name="connsiteY1" fmla="*/ 76270 h 4237663"/>
              <a:gd name="connsiteX2" fmla="*/ 95887 w 5958177"/>
              <a:gd name="connsiteY2" fmla="*/ 8467 h 4237663"/>
              <a:gd name="connsiteX3" fmla="*/ 2805219 w 5958177"/>
              <a:gd name="connsiteY3" fmla="*/ 0 h 4237663"/>
              <a:gd name="connsiteX4" fmla="*/ 2889886 w 5958177"/>
              <a:gd name="connsiteY4" fmla="*/ 75704 h 4237663"/>
              <a:gd name="connsiteX5" fmla="*/ 2898352 w 5958177"/>
              <a:gd name="connsiteY5" fmla="*/ 2209800 h 4237663"/>
              <a:gd name="connsiteX6" fmla="*/ 5869111 w 5958177"/>
              <a:gd name="connsiteY6" fmla="*/ 2201403 h 4237663"/>
              <a:gd name="connsiteX7" fmla="*/ 5958177 w 5958177"/>
              <a:gd name="connsiteY7" fmla="*/ 2290469 h 4237663"/>
              <a:gd name="connsiteX8" fmla="*/ 5958177 w 5958177"/>
              <a:gd name="connsiteY8" fmla="*/ 4148597 h 4237663"/>
              <a:gd name="connsiteX9" fmla="*/ 5869111 w 5958177"/>
              <a:gd name="connsiteY9" fmla="*/ 4237663 h 4237663"/>
              <a:gd name="connsiteX10" fmla="*/ 96923 w 5958177"/>
              <a:gd name="connsiteY10" fmla="*/ 4237663 h 4237663"/>
              <a:gd name="connsiteX11" fmla="*/ 7857 w 5958177"/>
              <a:gd name="connsiteY11" fmla="*/ 4148597 h 4237663"/>
              <a:gd name="connsiteX12" fmla="*/ 7857 w 5958177"/>
              <a:gd name="connsiteY12" fmla="*/ 2290469 h 423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177" h="4237663">
                <a:moveTo>
                  <a:pt x="7857" y="2290469"/>
                </a:moveTo>
                <a:cubicBezTo>
                  <a:pt x="7857" y="2241279"/>
                  <a:pt x="-20000" y="76270"/>
                  <a:pt x="29190" y="76270"/>
                </a:cubicBezTo>
                <a:lnTo>
                  <a:pt x="95887" y="8467"/>
                </a:lnTo>
                <a:lnTo>
                  <a:pt x="2805219" y="0"/>
                </a:lnTo>
                <a:lnTo>
                  <a:pt x="2889886" y="75704"/>
                </a:lnTo>
                <a:lnTo>
                  <a:pt x="2898352" y="2209800"/>
                </a:lnTo>
                <a:lnTo>
                  <a:pt x="5869111" y="2201403"/>
                </a:lnTo>
                <a:cubicBezTo>
                  <a:pt x="5918301" y="2201403"/>
                  <a:pt x="5958177" y="2241279"/>
                  <a:pt x="5958177" y="2290469"/>
                </a:cubicBezTo>
                <a:lnTo>
                  <a:pt x="5958177" y="4148597"/>
                </a:lnTo>
                <a:cubicBezTo>
                  <a:pt x="5958177" y="4197787"/>
                  <a:pt x="5918301" y="4237663"/>
                  <a:pt x="5869111" y="4237663"/>
                </a:cubicBezTo>
                <a:lnTo>
                  <a:pt x="96923" y="4237663"/>
                </a:lnTo>
                <a:cubicBezTo>
                  <a:pt x="47733" y="4237663"/>
                  <a:pt x="7857" y="4197787"/>
                  <a:pt x="7857" y="4148597"/>
                </a:cubicBezTo>
                <a:lnTo>
                  <a:pt x="7857" y="2290469"/>
                </a:lnTo>
                <a:close/>
              </a:path>
            </a:pathLst>
          </a:custGeom>
          <a:noFill/>
          <a:ln w="19050">
            <a:solidFill>
              <a:schemeClr val="tx1"/>
            </a:solidFill>
            <a:prstDash val="dash"/>
            <a:headEnd/>
            <a:tailEn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71450" indent="-171450" algn="ctr">
              <a:buFont typeface="Arial" panose="020B0604020202020204" pitchFamily="34" charset="0"/>
              <a:buChar char="•"/>
            </a:pPr>
            <a:endParaRPr kumimoji="1" lang="ja-JP" altLang="en-US" sz="1200" dirty="0">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754737C5-67C9-432B-B20A-1A514B132A32}"/>
              </a:ext>
            </a:extLst>
          </p:cNvPr>
          <p:cNvSpPr txBox="1"/>
          <p:nvPr/>
        </p:nvSpPr>
        <p:spPr>
          <a:xfrm>
            <a:off x="6749974" y="6129347"/>
            <a:ext cx="2180652"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従来多かった情報漏洩インシデント</a:t>
            </a:r>
          </a:p>
        </p:txBody>
      </p:sp>
      <p:sp>
        <p:nvSpPr>
          <p:cNvPr id="26" name="フリーフォーム 21">
            <a:extLst>
              <a:ext uri="{FF2B5EF4-FFF2-40B4-BE49-F238E27FC236}">
                <a16:creationId xmlns:a16="http://schemas.microsoft.com/office/drawing/2014/main" id="{7402012F-D83B-4F94-9968-058D94BA4D56}"/>
              </a:ext>
            </a:extLst>
          </p:cNvPr>
          <p:cNvSpPr/>
          <p:nvPr/>
        </p:nvSpPr>
        <p:spPr bwMode="gray">
          <a:xfrm flipV="1">
            <a:off x="6227805" y="6124042"/>
            <a:ext cx="2784389" cy="241980"/>
          </a:xfrm>
          <a:custGeom>
            <a:avLst/>
            <a:gdLst>
              <a:gd name="connsiteX0" fmla="*/ 2784389 w 2784389"/>
              <a:gd name="connsiteY0" fmla="*/ 16476 h 280087"/>
              <a:gd name="connsiteX1" fmla="*/ 280087 w 2784389"/>
              <a:gd name="connsiteY1" fmla="*/ 0 h 280087"/>
              <a:gd name="connsiteX2" fmla="*/ 0 w 2784389"/>
              <a:gd name="connsiteY2" fmla="*/ 280087 h 280087"/>
              <a:gd name="connsiteX0" fmla="*/ 2784389 w 2784389"/>
              <a:gd name="connsiteY0" fmla="*/ 0 h 263611"/>
              <a:gd name="connsiteX1" fmla="*/ 271849 w 2784389"/>
              <a:gd name="connsiteY1" fmla="*/ 0 h 263611"/>
              <a:gd name="connsiteX2" fmla="*/ 0 w 2784389"/>
              <a:gd name="connsiteY2" fmla="*/ 263611 h 263611"/>
            </a:gdLst>
            <a:ahLst/>
            <a:cxnLst>
              <a:cxn ang="0">
                <a:pos x="connsiteX0" y="connsiteY0"/>
              </a:cxn>
              <a:cxn ang="0">
                <a:pos x="connsiteX1" y="connsiteY1"/>
              </a:cxn>
              <a:cxn ang="0">
                <a:pos x="connsiteX2" y="connsiteY2"/>
              </a:cxn>
            </a:cxnLst>
            <a:rect l="l" t="t" r="r" b="b"/>
            <a:pathLst>
              <a:path w="2784389" h="263611">
                <a:moveTo>
                  <a:pt x="2784389" y="0"/>
                </a:moveTo>
                <a:lnTo>
                  <a:pt x="271849" y="0"/>
                </a:lnTo>
                <a:lnTo>
                  <a:pt x="0" y="263611"/>
                </a:lnTo>
              </a:path>
            </a:pathLst>
          </a:custGeom>
          <a:noFill/>
          <a:ln w="12700" algn="ctr">
            <a:solidFill>
              <a:schemeClr val="tx1"/>
            </a:solidFill>
            <a:miter lim="800000"/>
            <a:headEnd/>
            <a:tailEnd/>
          </a:ln>
        </p:spPr>
        <p:txBody>
          <a:bodyPr rtlCol="0" anchor="ctr"/>
          <a:lstStyle/>
          <a:p>
            <a:pPr algn="ctr"/>
            <a:endParaRPr kumimoji="1" lang="ja-JP" altLang="en-US" dirty="0">
              <a:latin typeface="Yu Gothic UI" panose="020B0500000000000000" pitchFamily="50" charset="-128"/>
              <a:ea typeface="Yu Gothic UI" panose="020B0500000000000000" pitchFamily="50" charset="-128"/>
            </a:endParaRPr>
          </a:p>
        </p:txBody>
      </p:sp>
      <p:sp>
        <p:nvSpPr>
          <p:cNvPr id="27" name="角丸四角形 26"/>
          <p:cNvSpPr/>
          <p:nvPr/>
        </p:nvSpPr>
        <p:spPr bwMode="gray">
          <a:xfrm>
            <a:off x="2075935" y="1908609"/>
            <a:ext cx="2735611" cy="1951135"/>
          </a:xfrm>
          <a:prstGeom prst="round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algn="ctr">
              <a:defRPr/>
            </a:pPr>
            <a:endParaRPr lang="en-US" altLang="ja-JP" sz="3600" dirty="0">
              <a:solidFill>
                <a:schemeClr val="bg1">
                  <a:lumMod val="75000"/>
                </a:schemeClr>
              </a:solidFill>
              <a:latin typeface="Yu Gothic UI" panose="020B0500000000000000" pitchFamily="50" charset="-128"/>
              <a:ea typeface="Yu Gothic UI" panose="020B0500000000000000" pitchFamily="50" charset="-128"/>
            </a:endParaRPr>
          </a:p>
        </p:txBody>
      </p:sp>
      <p:sp>
        <p:nvSpPr>
          <p:cNvPr id="28" name="正方形/長方形 27"/>
          <p:cNvSpPr/>
          <p:nvPr/>
        </p:nvSpPr>
        <p:spPr>
          <a:xfrm>
            <a:off x="2176024" y="2104352"/>
            <a:ext cx="2479645" cy="1569660"/>
          </a:xfrm>
          <a:prstGeom prst="rect">
            <a:avLst/>
          </a:prstGeom>
        </p:spPr>
        <p:txBody>
          <a:bodyPr wrap="square">
            <a:spAutoFit/>
          </a:bodyPr>
          <a:lstStyle/>
          <a:p>
            <a:pPr marL="171450" indent="-171450">
              <a:buFont typeface="Wingdings" panose="05000000000000000000" pitchFamily="2" charset="2"/>
              <a:buChar char="l"/>
              <a:defRPr/>
            </a:pPr>
            <a:r>
              <a:rPr lang="ja-JP" altLang="en-US" sz="1200" dirty="0">
                <a:latin typeface="Yu Gothic UI" panose="020B0500000000000000" pitchFamily="50" charset="-128"/>
                <a:ea typeface="Yu Gothic UI" panose="020B0500000000000000" pitchFamily="50" charset="-128"/>
              </a:rPr>
              <a:t>外部事業者等によるミス・不正</a:t>
            </a:r>
            <a:endParaRPr lang="en-US" altLang="ja-JP" sz="1200" dirty="0">
              <a:latin typeface="Yu Gothic UI" panose="020B0500000000000000" pitchFamily="50" charset="-128"/>
              <a:ea typeface="Yu Gothic UI" panose="020B0500000000000000" pitchFamily="50" charset="-128"/>
            </a:endParaRPr>
          </a:p>
          <a:p>
            <a:pPr>
              <a:defRPr/>
            </a:pP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✓委託先業者の情報紛失</a:t>
            </a: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✓委託先事業者の設定ミス </a:t>
            </a: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✓外部委託事業者による機密情　　</a:t>
            </a: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報、個人情報等の持ち出し 等</a:t>
            </a:r>
          </a:p>
          <a:p>
            <a:pPr>
              <a:defRPr/>
            </a:pP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a:t>
            </a:r>
            <a:endParaRPr lang="en-US" altLang="ja-JP" sz="1200" dirty="0">
              <a:latin typeface="Yu Gothic UI" panose="020B0500000000000000" pitchFamily="50" charset="-128"/>
              <a:ea typeface="Yu Gothic UI" panose="020B0500000000000000" pitchFamily="50" charset="-128"/>
            </a:endParaRPr>
          </a:p>
        </p:txBody>
      </p:sp>
      <p:sp>
        <p:nvSpPr>
          <p:cNvPr id="29" name="テキスト ボックス 28"/>
          <p:cNvSpPr txBox="1"/>
          <p:nvPr/>
        </p:nvSpPr>
        <p:spPr>
          <a:xfrm>
            <a:off x="5142161" y="2050011"/>
            <a:ext cx="2863193" cy="1571282"/>
          </a:xfrm>
          <a:prstGeom prst="rect">
            <a:avLst/>
          </a:prstGeom>
          <a:noFill/>
        </p:spPr>
        <p:txBody>
          <a:bodyPr wrap="square" lIns="46523" tIns="46523" rIns="46523" bIns="46523" rtlCol="0" anchor="ctr" anchorCtr="0">
            <a:spAutoFit/>
          </a:bodyPr>
          <a:lstStyle/>
          <a:p>
            <a:pPr marL="171450" indent="-171450">
              <a:buFont typeface="Wingdings" panose="05000000000000000000" pitchFamily="2" charset="2"/>
              <a:buChar char="l"/>
              <a:defRPr/>
            </a:pPr>
            <a:r>
              <a:rPr lang="ja-JP" altLang="en-US" sz="1200" dirty="0">
                <a:latin typeface="Yu Gothic UI" panose="020B0500000000000000" pitchFamily="50" charset="-128"/>
                <a:ea typeface="Yu Gothic UI" panose="020B0500000000000000" pitchFamily="50" charset="-128"/>
              </a:rPr>
              <a:t>外部からの攻撃</a:t>
            </a:r>
            <a:endParaRPr lang="en-US" altLang="ja-JP" sz="1200" dirty="0">
              <a:latin typeface="Yu Gothic UI" panose="020B0500000000000000" pitchFamily="50" charset="-128"/>
              <a:ea typeface="Yu Gothic UI" panose="020B0500000000000000" pitchFamily="50" charset="-128"/>
            </a:endParaRPr>
          </a:p>
          <a:p>
            <a:pPr>
              <a:defRPr/>
            </a:pP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✓ウェブサイトを経由した攻撃</a:t>
            </a: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✓保守端末、クラウドサービス等を経由した攻撃</a:t>
            </a: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✓標的型攻撃による機密情報の窃取等</a:t>
            </a:r>
            <a:endParaRPr lang="en-US" altLang="ja-JP" sz="1200" dirty="0">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l"/>
              <a:defRPr/>
            </a:pP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a:t>
            </a:r>
            <a:endParaRPr lang="en-US" altLang="ja-JP" sz="1200" dirty="0">
              <a:latin typeface="Yu Gothic UI" panose="020B0500000000000000" pitchFamily="50" charset="-128"/>
              <a:ea typeface="Yu Gothic UI" panose="020B0500000000000000" pitchFamily="50" charset="-128"/>
            </a:endParaRPr>
          </a:p>
        </p:txBody>
      </p:sp>
      <p:sp>
        <p:nvSpPr>
          <p:cNvPr id="30" name="正方形/長方形 29"/>
          <p:cNvSpPr/>
          <p:nvPr/>
        </p:nvSpPr>
        <p:spPr>
          <a:xfrm>
            <a:off x="2126436" y="4255593"/>
            <a:ext cx="2624795" cy="1384995"/>
          </a:xfrm>
          <a:prstGeom prst="rect">
            <a:avLst/>
          </a:prstGeom>
        </p:spPr>
        <p:txBody>
          <a:bodyPr wrap="square">
            <a:spAutoFit/>
          </a:bodyPr>
          <a:lstStyle/>
          <a:p>
            <a:pPr marL="171450" indent="-171450">
              <a:buFont typeface="Wingdings" panose="05000000000000000000" pitchFamily="2" charset="2"/>
              <a:buChar char="l"/>
              <a:defRPr/>
            </a:pPr>
            <a:r>
              <a:rPr lang="ja-JP" altLang="en-US" sz="1200" dirty="0">
                <a:latin typeface="Yu Gothic UI" panose="020B0500000000000000" pitchFamily="50" charset="-128"/>
                <a:ea typeface="Yu Gothic UI" panose="020B0500000000000000" pitchFamily="50" charset="-128"/>
              </a:rPr>
              <a:t>職員によるミス</a:t>
            </a:r>
            <a:endParaRPr lang="en-US" altLang="ja-JP" sz="1200" dirty="0">
              <a:latin typeface="Yu Gothic UI" panose="020B0500000000000000" pitchFamily="50" charset="-128"/>
              <a:ea typeface="Yu Gothic UI" panose="020B0500000000000000" pitchFamily="50" charset="-128"/>
            </a:endParaRPr>
          </a:p>
          <a:p>
            <a:pPr>
              <a:defRPr/>
            </a:pP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a:t>
            </a:r>
            <a:r>
              <a:rPr lang="en-US" altLang="ja-JP" sz="1200" dirty="0">
                <a:latin typeface="Yu Gothic UI" panose="020B0500000000000000" pitchFamily="50" charset="-128"/>
                <a:ea typeface="Yu Gothic UI" panose="020B0500000000000000" pitchFamily="50" charset="-128"/>
              </a:rPr>
              <a:t>USB</a:t>
            </a:r>
            <a:r>
              <a:rPr lang="ja-JP" altLang="en-US" sz="1200" dirty="0">
                <a:latin typeface="Yu Gothic UI" panose="020B0500000000000000" pitchFamily="50" charset="-128"/>
                <a:ea typeface="Yu Gothic UI" panose="020B0500000000000000" pitchFamily="50" charset="-128"/>
              </a:rPr>
              <a:t>機器や端末の紛失</a:t>
            </a: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✓メールの誤送信</a:t>
            </a: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✓意図しないファイルのアップロード</a:t>
            </a:r>
          </a:p>
          <a:p>
            <a:pPr>
              <a:defRPr/>
            </a:pPr>
            <a:r>
              <a:rPr lang="ja-JP" altLang="en-US" sz="1200" dirty="0">
                <a:latin typeface="Yu Gothic UI" panose="020B0500000000000000" pitchFamily="50" charset="-128"/>
                <a:ea typeface="Yu Gothic UI" panose="020B0500000000000000" pitchFamily="50" charset="-128"/>
              </a:rPr>
              <a:t>　✓外部の</a:t>
            </a:r>
            <a:r>
              <a:rPr lang="en-US" altLang="ja-JP" sz="1200" dirty="0">
                <a:latin typeface="Yu Gothic UI" panose="020B0500000000000000" pitchFamily="50" charset="-128"/>
                <a:ea typeface="Yu Gothic UI" panose="020B0500000000000000" pitchFamily="50" charset="-128"/>
              </a:rPr>
              <a:t>USB</a:t>
            </a:r>
            <a:r>
              <a:rPr lang="ja-JP" altLang="en-US" sz="1200" dirty="0">
                <a:latin typeface="Yu Gothic UI" panose="020B0500000000000000" pitchFamily="50" charset="-128"/>
                <a:ea typeface="Yu Gothic UI" panose="020B0500000000000000" pitchFamily="50" charset="-128"/>
              </a:rPr>
              <a:t>機器、端末等の誤</a:t>
            </a:r>
            <a:r>
              <a:rPr lang="en-US" altLang="ja-JP" sz="1200" dirty="0">
                <a:latin typeface="Yu Gothic UI" panose="020B0500000000000000" pitchFamily="50" charset="-128"/>
                <a:ea typeface="Yu Gothic UI" panose="020B0500000000000000" pitchFamily="50" charset="-128"/>
              </a:rPr>
              <a:t/>
            </a:r>
            <a:br>
              <a:rPr lang="en-US" altLang="ja-JP" sz="1200" dirty="0">
                <a:latin typeface="Yu Gothic UI" panose="020B0500000000000000" pitchFamily="50" charset="-128"/>
                <a:ea typeface="Yu Gothic UI" panose="020B0500000000000000" pitchFamily="50" charset="-128"/>
              </a:rPr>
            </a:br>
            <a:r>
              <a:rPr lang="ja-JP" altLang="en-US" sz="1200" dirty="0">
                <a:latin typeface="Yu Gothic UI" panose="020B0500000000000000" pitchFamily="50" charset="-128"/>
                <a:ea typeface="Yu Gothic UI" panose="020B0500000000000000" pitchFamily="50" charset="-128"/>
              </a:rPr>
              <a:t>　　 </a:t>
            </a:r>
            <a:r>
              <a:rPr lang="ja-JP" altLang="en-US" sz="1200" dirty="0" err="1">
                <a:latin typeface="Yu Gothic UI" panose="020B0500000000000000" pitchFamily="50" charset="-128"/>
                <a:ea typeface="Yu Gothic UI" panose="020B0500000000000000" pitchFamily="50" charset="-128"/>
              </a:rPr>
              <a:t>った</a:t>
            </a:r>
            <a:r>
              <a:rPr lang="ja-JP" altLang="en-US" sz="1200" dirty="0">
                <a:latin typeface="Yu Gothic UI" panose="020B0500000000000000" pitchFamily="50" charset="-128"/>
                <a:ea typeface="Yu Gothic UI" panose="020B0500000000000000" pitchFamily="50" charset="-128"/>
              </a:rPr>
              <a:t>接続 等</a:t>
            </a:r>
          </a:p>
        </p:txBody>
      </p:sp>
      <p:sp>
        <p:nvSpPr>
          <p:cNvPr id="31" name="正方形/長方形 30"/>
          <p:cNvSpPr/>
          <p:nvPr/>
        </p:nvSpPr>
        <p:spPr>
          <a:xfrm>
            <a:off x="5189247" y="4298014"/>
            <a:ext cx="2166658" cy="830997"/>
          </a:xfrm>
          <a:prstGeom prst="rect">
            <a:avLst/>
          </a:prstGeom>
        </p:spPr>
        <p:txBody>
          <a:bodyPr wrap="square">
            <a:spAutoFit/>
          </a:bodyPr>
          <a:lstStyle/>
          <a:p>
            <a:pPr marL="171450" indent="-171450">
              <a:buFont typeface="Wingdings" panose="05000000000000000000" pitchFamily="2" charset="2"/>
              <a:buChar char="l"/>
              <a:defRPr/>
            </a:pPr>
            <a:r>
              <a:rPr lang="ja-JP" altLang="en-US" sz="1200" dirty="0">
                <a:latin typeface="Yu Gothic UI" panose="020B0500000000000000" pitchFamily="50" charset="-128"/>
                <a:ea typeface="Yu Gothic UI" panose="020B0500000000000000" pitchFamily="50" charset="-128"/>
              </a:rPr>
              <a:t>内部不正</a:t>
            </a:r>
            <a:endParaRPr lang="en-US" altLang="ja-JP" sz="1200" dirty="0">
              <a:latin typeface="Yu Gothic UI" panose="020B0500000000000000" pitchFamily="50" charset="-128"/>
              <a:ea typeface="Yu Gothic UI" panose="020B0500000000000000" pitchFamily="50" charset="-128"/>
            </a:endParaRPr>
          </a:p>
          <a:p>
            <a:pPr>
              <a:defRPr/>
            </a:pP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✓職員による機密情報、個人</a:t>
            </a:r>
            <a:endParaRPr lang="en-US" altLang="ja-JP" sz="1200" dirty="0">
              <a:latin typeface="Yu Gothic UI" panose="020B0500000000000000" pitchFamily="50" charset="-128"/>
              <a:ea typeface="Yu Gothic UI" panose="020B0500000000000000" pitchFamily="50" charset="-128"/>
            </a:endParaRPr>
          </a:p>
          <a:p>
            <a:pPr>
              <a:defRPr/>
            </a:pPr>
            <a:r>
              <a:rPr lang="en-US" altLang="ja-JP" sz="1200" dirty="0">
                <a:latin typeface="Yu Gothic UI" panose="020B0500000000000000" pitchFamily="50" charset="-128"/>
                <a:ea typeface="Yu Gothic UI" panose="020B0500000000000000" pitchFamily="50" charset="-128"/>
              </a:rPr>
              <a:t>     </a:t>
            </a:r>
            <a:r>
              <a:rPr lang="ja-JP" altLang="en-US" sz="1200" dirty="0">
                <a:latin typeface="Yu Gothic UI" panose="020B0500000000000000" pitchFamily="50" charset="-128"/>
                <a:ea typeface="Yu Gothic UI" panose="020B0500000000000000" pitchFamily="50" charset="-128"/>
              </a:rPr>
              <a:t>情報等の持ち出し 等</a:t>
            </a:r>
          </a:p>
        </p:txBody>
      </p:sp>
      <p:sp>
        <p:nvSpPr>
          <p:cNvPr id="32" name="線吹き出し 1 (枠付き) 31"/>
          <p:cNvSpPr/>
          <p:nvPr/>
        </p:nvSpPr>
        <p:spPr bwMode="gray">
          <a:xfrm>
            <a:off x="318144" y="2215978"/>
            <a:ext cx="1502416" cy="428368"/>
          </a:xfrm>
          <a:prstGeom prst="borderCallout1">
            <a:avLst>
              <a:gd name="adj1" fmla="val 47596"/>
              <a:gd name="adj2" fmla="val 103521"/>
              <a:gd name="adj3" fmla="val 116346"/>
              <a:gd name="adj4" fmla="val 128901"/>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パターン１：外部業者等のミス</a:t>
            </a:r>
          </a:p>
        </p:txBody>
      </p:sp>
      <p:sp>
        <p:nvSpPr>
          <p:cNvPr id="33" name="スライド番号プレースホルダー 3"/>
          <p:cNvSpPr txBox="1">
            <a:spLocks/>
          </p:cNvSpPr>
          <p:nvPr/>
        </p:nvSpPr>
        <p:spPr bwMode="gray">
          <a:xfrm>
            <a:off x="220090"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9</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4192507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43" name="タイトル 2"/>
          <p:cNvSpPr txBox="1">
            <a:spLocks/>
          </p:cNvSpPr>
          <p:nvPr/>
        </p:nvSpPr>
        <p:spPr bwMode="gray">
          <a:xfrm>
            <a:off x="375930" y="602558"/>
            <a:ext cx="9072000" cy="53631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医療機関の情報化に伴う業務環境の変化に対して十分な対策がとれていないことや、攻撃者の手法の進歩により、情報セキュリティインシデントは増加傾向にある</a:t>
            </a:r>
          </a:p>
        </p:txBody>
      </p:sp>
      <p:sp>
        <p:nvSpPr>
          <p:cNvPr id="6" name="正方形/長方形 5"/>
          <p:cNvSpPr/>
          <p:nvPr/>
        </p:nvSpPr>
        <p:spPr bwMode="gray">
          <a:xfrm>
            <a:off x="880275" y="226767"/>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情報セキュリティインシデント増加の背景</a:t>
            </a:r>
          </a:p>
        </p:txBody>
      </p:sp>
      <p:sp>
        <p:nvSpPr>
          <p:cNvPr id="7" name="下矢印 6"/>
          <p:cNvSpPr/>
          <p:nvPr/>
        </p:nvSpPr>
        <p:spPr bwMode="gray">
          <a:xfrm>
            <a:off x="5331063" y="3966876"/>
            <a:ext cx="285733" cy="1772914"/>
          </a:xfrm>
          <a:prstGeom prst="downArrow">
            <a:avLst/>
          </a:prstGeom>
          <a:solidFill>
            <a:schemeClr val="bg1">
              <a:lumMod val="65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8" name="屈折矢印 7"/>
          <p:cNvSpPr/>
          <p:nvPr/>
        </p:nvSpPr>
        <p:spPr bwMode="gray">
          <a:xfrm rot="5400000">
            <a:off x="2964629" y="4803517"/>
            <a:ext cx="660400" cy="708348"/>
          </a:xfrm>
          <a:prstGeom prst="bentUpArrow">
            <a:avLst>
              <a:gd name="adj1" fmla="val 26939"/>
              <a:gd name="adj2" fmla="val 33376"/>
              <a:gd name="adj3" fmla="val 25578"/>
            </a:avLst>
          </a:prstGeom>
          <a:solidFill>
            <a:srgbClr val="BBBCBC"/>
          </a:solidFill>
          <a:ln w="19050" algn="ctr">
            <a:solidFill>
              <a:schemeClr val="bg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cxnSp>
        <p:nvCxnSpPr>
          <p:cNvPr id="9" name="直線コネクタ 8"/>
          <p:cNvCxnSpPr/>
          <p:nvPr/>
        </p:nvCxnSpPr>
        <p:spPr>
          <a:xfrm>
            <a:off x="422445" y="1575413"/>
            <a:ext cx="3564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980236" y="1412327"/>
            <a:ext cx="2286663" cy="304934"/>
          </a:xfrm>
          <a:prstGeom prst="rect">
            <a:avLst/>
          </a:prstGeom>
          <a:solidFill>
            <a:schemeClr val="bg1"/>
          </a:solidFill>
          <a:ln w="28575">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ja-JP" altLang="en-US" sz="1200" dirty="0">
                <a:solidFill>
                  <a:schemeClr val="tx1"/>
                </a:solidFill>
                <a:latin typeface="Yu Gothic UI" panose="020B0500000000000000" pitchFamily="50" charset="-128"/>
                <a:ea typeface="Yu Gothic UI" panose="020B0500000000000000" pitchFamily="50" charset="-128"/>
              </a:rPr>
              <a:t>医療機関における情報化の動向</a:t>
            </a:r>
          </a:p>
        </p:txBody>
      </p:sp>
      <p:sp>
        <p:nvSpPr>
          <p:cNvPr id="12" name="角丸四角形 11"/>
          <p:cNvSpPr/>
          <p:nvPr/>
        </p:nvSpPr>
        <p:spPr>
          <a:xfrm>
            <a:off x="8056944" y="4067780"/>
            <a:ext cx="1368004" cy="2150774"/>
          </a:xfrm>
          <a:prstGeom prst="roundRect">
            <a:avLst/>
          </a:prstGeom>
          <a:solidFill>
            <a:schemeClr val="bg1">
              <a:lumMod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3046" tIns="93046" rIns="93046" bIns="93046" rtlCol="0" anchor="ctr" anchorCtr="0"/>
          <a:lstStyle/>
          <a:p>
            <a:pPr algn="ctr"/>
            <a:r>
              <a:rPr lang="ja-JP" altLang="en-US" sz="1200" b="1" dirty="0">
                <a:solidFill>
                  <a:prstClr val="white"/>
                </a:solidFill>
                <a:latin typeface="Yu Gothic UI" panose="020B0500000000000000" pitchFamily="50" charset="-128"/>
                <a:ea typeface="Yu Gothic UI" panose="020B0500000000000000" pitchFamily="50" charset="-128"/>
              </a:rPr>
              <a:t>情報セキュリティインシデントの増加</a:t>
            </a:r>
          </a:p>
        </p:txBody>
      </p:sp>
      <p:sp>
        <p:nvSpPr>
          <p:cNvPr id="13" name="正方形/長方形 24"/>
          <p:cNvSpPr/>
          <p:nvPr/>
        </p:nvSpPr>
        <p:spPr bwMode="gray">
          <a:xfrm>
            <a:off x="2895468" y="5721561"/>
            <a:ext cx="437269" cy="333762"/>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14" name="テキスト ボックス 13"/>
          <p:cNvSpPr txBox="1"/>
          <p:nvPr/>
        </p:nvSpPr>
        <p:spPr>
          <a:xfrm>
            <a:off x="2781729" y="5967274"/>
            <a:ext cx="649574" cy="372575"/>
          </a:xfrm>
          <a:prstGeom prst="rect">
            <a:avLst/>
          </a:prstGeom>
          <a:noFill/>
        </p:spPr>
        <p:txBody>
          <a:bodyPr wrap="none" lIns="93046" tIns="93046" rIns="93046" bIns="93046" rtlCol="0" anchor="ctr" anchorCtr="0">
            <a:spAutoFit/>
          </a:bodyPr>
          <a:lstStyle/>
          <a:p>
            <a:pPr algn="ctr"/>
            <a:r>
              <a:rPr kumimoji="1" lang="ja-JP" altLang="en-US" sz="1200" dirty="0">
                <a:solidFill>
                  <a:prstClr val="black"/>
                </a:solidFill>
                <a:latin typeface="Yu Gothic UI" panose="020B0500000000000000" pitchFamily="50" charset="-128"/>
                <a:ea typeface="Yu Gothic UI" panose="020B0500000000000000" pitchFamily="50" charset="-128"/>
              </a:rPr>
              <a:t>攻撃者</a:t>
            </a:r>
            <a:endParaRPr kumimoji="1" lang="ja-JP" altLang="en-US" sz="1200" baseline="30000" dirty="0">
              <a:solidFill>
                <a:prstClr val="black"/>
              </a:solidFill>
              <a:latin typeface="Yu Gothic UI" panose="020B0500000000000000" pitchFamily="50" charset="-128"/>
              <a:ea typeface="Yu Gothic UI" panose="020B0500000000000000" pitchFamily="50" charset="-128"/>
            </a:endParaRPr>
          </a:p>
        </p:txBody>
      </p:sp>
      <p:sp>
        <p:nvSpPr>
          <p:cNvPr id="15" name="ホームベース 14"/>
          <p:cNvSpPr/>
          <p:nvPr/>
        </p:nvSpPr>
        <p:spPr bwMode="gray">
          <a:xfrm>
            <a:off x="3435033" y="5739790"/>
            <a:ext cx="1365839" cy="396000"/>
          </a:xfrm>
          <a:prstGeom prst="homePlate">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　攻撃手法の進歩</a:t>
            </a:r>
          </a:p>
        </p:txBody>
      </p:sp>
      <p:grpSp>
        <p:nvGrpSpPr>
          <p:cNvPr id="16" name="グループ化 15"/>
          <p:cNvGrpSpPr/>
          <p:nvPr/>
        </p:nvGrpSpPr>
        <p:grpSpPr>
          <a:xfrm>
            <a:off x="413262" y="2254253"/>
            <a:ext cx="2059970" cy="1692586"/>
            <a:chOff x="-8606573" y="-2168738"/>
            <a:chExt cx="2173829" cy="1578096"/>
          </a:xfrm>
        </p:grpSpPr>
        <p:sp>
          <p:nvSpPr>
            <p:cNvPr id="17" name="正方形/長方形 16"/>
            <p:cNvSpPr/>
            <p:nvPr/>
          </p:nvSpPr>
          <p:spPr>
            <a:xfrm>
              <a:off x="-8606573" y="-2168738"/>
              <a:ext cx="2133994" cy="1578096"/>
            </a:xfrm>
            <a:prstGeom prst="rect">
              <a:avLst/>
            </a:prstGeom>
            <a:ln w="12700">
              <a:solidFill>
                <a:schemeClr val="bg1">
                  <a:lumMod val="6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正方形/長方形 17"/>
            <p:cNvSpPr/>
            <p:nvPr/>
          </p:nvSpPr>
          <p:spPr>
            <a:xfrm>
              <a:off x="-8606573" y="-2102064"/>
              <a:ext cx="2173829" cy="9600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t" anchorCtr="0">
              <a:noAutofit/>
            </a:bodyPr>
            <a:lstStyle/>
            <a:p>
              <a:pPr marL="171450" indent="-171450" defTabSz="400050">
                <a:lnSpc>
                  <a:spcPts val="1600"/>
                </a:lnSpc>
                <a:spcAft>
                  <a:spcPct val="35000"/>
                </a:spcAft>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医療情報システムの導入に伴う業務環境の変化</a:t>
              </a:r>
              <a:r>
                <a:rPr lang="en-US" altLang="ja-JP" sz="1200" dirty="0">
                  <a:latin typeface="Yu Gothic UI" panose="020B0500000000000000" pitchFamily="50" charset="-128"/>
                  <a:ea typeface="Yu Gothic UI" panose="020B0500000000000000" pitchFamily="50" charset="-128"/>
                </a:rPr>
                <a:t/>
              </a:r>
              <a:br>
                <a:rPr lang="en-US" altLang="ja-JP" sz="1200" dirty="0">
                  <a:latin typeface="Yu Gothic UI" panose="020B0500000000000000" pitchFamily="50" charset="-128"/>
                  <a:ea typeface="Yu Gothic UI" panose="020B0500000000000000" pitchFamily="50" charset="-128"/>
                </a:rPr>
              </a:br>
              <a:r>
                <a:rPr lang="ja-JP" altLang="en-US" sz="1200" dirty="0">
                  <a:latin typeface="Yu Gothic UI" panose="020B0500000000000000" pitchFamily="50" charset="-128"/>
                  <a:ea typeface="Yu Gothic UI" panose="020B0500000000000000" pitchFamily="50" charset="-128"/>
                </a:rPr>
                <a:t>（業務端末の増加、情報</a:t>
              </a:r>
              <a:r>
                <a:rPr lang="en-US" altLang="ja-JP" sz="1200" dirty="0">
                  <a:latin typeface="Yu Gothic UI" panose="020B0500000000000000" pitchFamily="50" charset="-128"/>
                  <a:ea typeface="Yu Gothic UI" panose="020B0500000000000000" pitchFamily="50" charset="-128"/>
                </a:rPr>
                <a:t/>
              </a:r>
              <a:br>
                <a:rPr lang="en-US" altLang="ja-JP" sz="1200" dirty="0">
                  <a:latin typeface="Yu Gothic UI" panose="020B0500000000000000" pitchFamily="50" charset="-128"/>
                  <a:ea typeface="Yu Gothic UI" panose="020B0500000000000000" pitchFamily="50" charset="-128"/>
                </a:rPr>
              </a:br>
              <a:r>
                <a:rPr lang="ja-JP" altLang="en-US" sz="1200" dirty="0">
                  <a:latin typeface="Yu Gothic UI" panose="020B0500000000000000" pitchFamily="50" charset="-128"/>
                  <a:ea typeface="Yu Gothic UI" panose="020B0500000000000000" pitchFamily="50" charset="-128"/>
                </a:rPr>
                <a:t>システム規定類・マニュアル</a:t>
              </a:r>
              <a:r>
                <a:rPr lang="en-US" altLang="ja-JP" sz="1200" dirty="0">
                  <a:latin typeface="Yu Gothic UI" panose="020B0500000000000000" pitchFamily="50" charset="-128"/>
                  <a:ea typeface="Yu Gothic UI" panose="020B0500000000000000" pitchFamily="50" charset="-128"/>
                </a:rPr>
                <a:t/>
              </a:r>
              <a:br>
                <a:rPr lang="en-US" altLang="ja-JP" sz="1200" dirty="0">
                  <a:latin typeface="Yu Gothic UI" panose="020B0500000000000000" pitchFamily="50" charset="-128"/>
                  <a:ea typeface="Yu Gothic UI" panose="020B0500000000000000" pitchFamily="50" charset="-128"/>
                </a:rPr>
              </a:br>
              <a:r>
                <a:rPr lang="ja-JP" altLang="en-US" sz="1200" dirty="0">
                  <a:latin typeface="Yu Gothic UI" panose="020B0500000000000000" pitchFamily="50" charset="-128"/>
                  <a:ea typeface="Yu Gothic UI" panose="020B0500000000000000" pitchFamily="50" charset="-128"/>
                </a:rPr>
                <a:t>等の整備等）</a:t>
              </a:r>
            </a:p>
          </p:txBody>
        </p:sp>
      </p:grpSp>
      <p:sp>
        <p:nvSpPr>
          <p:cNvPr id="19" name="ホームベース 18"/>
          <p:cNvSpPr/>
          <p:nvPr/>
        </p:nvSpPr>
        <p:spPr bwMode="gray">
          <a:xfrm>
            <a:off x="375930" y="1727279"/>
            <a:ext cx="2296050" cy="468000"/>
          </a:xfrm>
          <a:prstGeom prst="homePlate">
            <a:avLst/>
          </a:prstGeom>
          <a:solidFill>
            <a:srgbClr val="BBBCBC"/>
          </a:solidFill>
          <a:ln w="19050" algn="ctr">
            <a:solidFill>
              <a:schemeClr val="bg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院内の情報化に伴う</a:t>
            </a:r>
            <a:endParaRPr kumimoji="1" lang="en-US" altLang="ja-JP" sz="1200" dirty="0">
              <a:latin typeface="Yu Gothic UI" panose="020B0500000000000000" pitchFamily="50" charset="-128"/>
              <a:ea typeface="Yu Gothic UI" panose="020B0500000000000000" pitchFamily="50" charset="-128"/>
            </a:endParaRPr>
          </a:p>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業務環境の変化</a:t>
            </a:r>
          </a:p>
        </p:txBody>
      </p:sp>
      <p:sp>
        <p:nvSpPr>
          <p:cNvPr id="20" name="山形 19"/>
          <p:cNvSpPr/>
          <p:nvPr/>
        </p:nvSpPr>
        <p:spPr bwMode="gray">
          <a:xfrm>
            <a:off x="2514374" y="1729797"/>
            <a:ext cx="2405385" cy="468000"/>
          </a:xfrm>
          <a:prstGeom prst="chevron">
            <a:avLst/>
          </a:prstGeom>
          <a:solidFill>
            <a:srgbClr val="BBBCBC"/>
          </a:solidFill>
          <a:ln w="19050" algn="ctr">
            <a:solidFill>
              <a:schemeClr val="bg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情報セキュリティ対策</a:t>
            </a:r>
            <a:endParaRPr kumimoji="1" lang="en-US" altLang="ja-JP" sz="1200" dirty="0">
              <a:latin typeface="Yu Gothic UI" panose="020B0500000000000000" pitchFamily="50" charset="-128"/>
              <a:ea typeface="Yu Gothic UI" panose="020B0500000000000000" pitchFamily="50" charset="-128"/>
            </a:endParaRPr>
          </a:p>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の不足</a:t>
            </a:r>
          </a:p>
        </p:txBody>
      </p:sp>
      <p:sp>
        <p:nvSpPr>
          <p:cNvPr id="23" name="山形 22"/>
          <p:cNvSpPr/>
          <p:nvPr/>
        </p:nvSpPr>
        <p:spPr bwMode="gray">
          <a:xfrm>
            <a:off x="4757277" y="1728938"/>
            <a:ext cx="2514721" cy="468000"/>
          </a:xfrm>
          <a:prstGeom prst="chevron">
            <a:avLst/>
          </a:prstGeom>
          <a:solidFill>
            <a:srgbClr val="BBBCBC"/>
          </a:solidFill>
          <a:ln w="19050" algn="ctr">
            <a:solidFill>
              <a:schemeClr val="bg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en-US" altLang="ja-JP" sz="1200" dirty="0">
                <a:latin typeface="Yu Gothic UI" panose="020B0500000000000000" pitchFamily="50" charset="-128"/>
                <a:ea typeface="Yu Gothic UI" panose="020B0500000000000000" pitchFamily="50" charset="-128"/>
              </a:rPr>
              <a:t>ICT</a:t>
            </a:r>
            <a:r>
              <a:rPr kumimoji="1" lang="ja-JP" altLang="en-US" sz="1200" dirty="0">
                <a:latin typeface="Yu Gothic UI" panose="020B0500000000000000" pitchFamily="50" charset="-128"/>
                <a:ea typeface="Yu Gothic UI" panose="020B0500000000000000" pitchFamily="50" charset="-128"/>
              </a:rPr>
              <a:t>技術の進展に伴う</a:t>
            </a:r>
            <a:endParaRPr kumimoji="1" lang="en-US" altLang="ja-JP" sz="1200" dirty="0">
              <a:latin typeface="Yu Gothic UI" panose="020B0500000000000000" pitchFamily="50" charset="-128"/>
              <a:ea typeface="Yu Gothic UI" panose="020B0500000000000000" pitchFamily="50" charset="-128"/>
            </a:endParaRPr>
          </a:p>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院外との接続の増加</a:t>
            </a:r>
          </a:p>
        </p:txBody>
      </p:sp>
      <p:grpSp>
        <p:nvGrpSpPr>
          <p:cNvPr id="24" name="グループ化 23"/>
          <p:cNvGrpSpPr/>
          <p:nvPr/>
        </p:nvGrpSpPr>
        <p:grpSpPr>
          <a:xfrm>
            <a:off x="4793908" y="2260394"/>
            <a:ext cx="2247030" cy="1694777"/>
            <a:chOff x="7462484" y="213719"/>
            <a:chExt cx="1588166" cy="1128737"/>
          </a:xfrm>
        </p:grpSpPr>
        <p:sp>
          <p:nvSpPr>
            <p:cNvPr id="25" name="正方形/長方形 24"/>
            <p:cNvSpPr/>
            <p:nvPr/>
          </p:nvSpPr>
          <p:spPr>
            <a:xfrm>
              <a:off x="7462484" y="213719"/>
              <a:ext cx="1557298" cy="1127278"/>
            </a:xfrm>
            <a:prstGeom prst="rect">
              <a:avLst/>
            </a:prstGeom>
            <a:ln w="12700">
              <a:solidFill>
                <a:schemeClr val="bg1">
                  <a:lumMod val="6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正方形/長方形 25"/>
            <p:cNvSpPr/>
            <p:nvPr/>
          </p:nvSpPr>
          <p:spPr>
            <a:xfrm>
              <a:off x="7493352" y="262462"/>
              <a:ext cx="1557298" cy="10799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t" anchorCtr="0">
              <a:noAutofit/>
            </a:bodyPr>
            <a:lstStyle/>
            <a:p>
              <a:pPr marL="171450" lvl="0" indent="-171450" algn="l" defTabSz="444500">
                <a:lnSpc>
                  <a:spcPts val="1600"/>
                </a:lnSpc>
                <a:spcBef>
                  <a:spcPct val="0"/>
                </a:spcBef>
                <a:spcAft>
                  <a:spcPct val="35000"/>
                </a:spcAft>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外部との診療情報の共有</a:t>
              </a:r>
              <a:endParaRPr kumimoji="1" lang="en-US" altLang="ja-JP" sz="1200" dirty="0">
                <a:latin typeface="Yu Gothic UI" panose="020B0500000000000000" pitchFamily="50" charset="-128"/>
                <a:ea typeface="Yu Gothic UI" panose="020B0500000000000000" pitchFamily="50" charset="-128"/>
              </a:endParaRPr>
            </a:p>
            <a:p>
              <a:pPr marL="171450" lvl="0" indent="-171450" algn="l" defTabSz="444500">
                <a:lnSpc>
                  <a:spcPts val="1600"/>
                </a:lnSpc>
                <a:spcBef>
                  <a:spcPct val="0"/>
                </a:spcBef>
                <a:spcAft>
                  <a:spcPct val="35000"/>
                </a:spcAft>
                <a:buFont typeface="Arial" panose="020B0604020202020204" pitchFamily="34" charset="0"/>
                <a:buChar char="•"/>
              </a:pPr>
              <a:r>
                <a:rPr kumimoji="1" lang="ja-JP" altLang="en-US" sz="1200" kern="1200" dirty="0">
                  <a:latin typeface="Yu Gothic UI" panose="020B0500000000000000" pitchFamily="50" charset="-128"/>
                  <a:ea typeface="Yu Gothic UI" panose="020B0500000000000000" pitchFamily="50" charset="-128"/>
                </a:rPr>
                <a:t>インターネットの利用</a:t>
              </a:r>
              <a:r>
                <a:rPr kumimoji="1" lang="ja-JP" altLang="en-US" sz="1200" dirty="0">
                  <a:latin typeface="Yu Gothic UI" panose="020B0500000000000000" pitchFamily="50" charset="-128"/>
                  <a:ea typeface="Yu Gothic UI" panose="020B0500000000000000" pitchFamily="50" charset="-128"/>
                </a:rPr>
                <a:t>　</a:t>
              </a:r>
              <a:endParaRPr kumimoji="1" lang="en-US" altLang="ja-JP" sz="1200" dirty="0">
                <a:latin typeface="Yu Gothic UI" panose="020B0500000000000000" pitchFamily="50" charset="-128"/>
                <a:ea typeface="Yu Gothic UI" panose="020B0500000000000000" pitchFamily="50" charset="-128"/>
              </a:endParaRPr>
            </a:p>
            <a:p>
              <a:pPr marL="171450" lvl="0" indent="-171450" algn="l" defTabSz="444500">
                <a:lnSpc>
                  <a:spcPts val="1600"/>
                </a:lnSpc>
                <a:spcBef>
                  <a:spcPct val="0"/>
                </a:spcBef>
                <a:spcAft>
                  <a:spcPct val="35000"/>
                </a:spcAft>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グループウェアサービス　（メール、共有フォルダ）　　　の利用　等</a:t>
              </a:r>
              <a:endParaRPr kumimoji="1" lang="en-US" altLang="ja-JP" sz="1200" kern="1200" dirty="0">
                <a:latin typeface="Yu Gothic UI" panose="020B0500000000000000" pitchFamily="50" charset="-128"/>
                <a:ea typeface="Yu Gothic UI" panose="020B0500000000000000" pitchFamily="50" charset="-128"/>
              </a:endParaRPr>
            </a:p>
          </p:txBody>
        </p:sp>
      </p:grpSp>
      <p:sp>
        <p:nvSpPr>
          <p:cNvPr id="27" name="ホームベース 26"/>
          <p:cNvSpPr/>
          <p:nvPr/>
        </p:nvSpPr>
        <p:spPr bwMode="gray">
          <a:xfrm>
            <a:off x="3641691" y="4584651"/>
            <a:ext cx="4415252" cy="396000"/>
          </a:xfrm>
          <a:prstGeom prst="homePlate">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職員に対する教育訓練不足による　</a:t>
            </a:r>
            <a:r>
              <a:rPr kumimoji="1" lang="ja-JP" altLang="en-US" sz="1200" b="1" dirty="0">
                <a:latin typeface="Yu Gothic UI" panose="020B0500000000000000" pitchFamily="50" charset="-128"/>
                <a:ea typeface="Yu Gothic UI" panose="020B0500000000000000" pitchFamily="50" charset="-128"/>
              </a:rPr>
              <a:t>「パターン２：職員によるミス」　</a:t>
            </a:r>
            <a:r>
              <a:rPr kumimoji="1" lang="ja-JP" altLang="en-US" sz="1200" dirty="0">
                <a:latin typeface="Yu Gothic UI" panose="020B0500000000000000" pitchFamily="50" charset="-128"/>
                <a:ea typeface="Yu Gothic UI" panose="020B0500000000000000" pitchFamily="50" charset="-128"/>
              </a:rPr>
              <a:t>の発生</a:t>
            </a:r>
          </a:p>
        </p:txBody>
      </p:sp>
      <p:sp>
        <p:nvSpPr>
          <p:cNvPr id="28" name="山形 27"/>
          <p:cNvSpPr/>
          <p:nvPr/>
        </p:nvSpPr>
        <p:spPr bwMode="gray">
          <a:xfrm>
            <a:off x="4620366" y="5721561"/>
            <a:ext cx="3458519" cy="432000"/>
          </a:xfrm>
          <a:prstGeom prst="chevron">
            <a:avLst/>
          </a:prstGeom>
          <a:solidFill>
            <a:schemeClr val="bg1">
              <a:lumMod val="65000"/>
            </a:schemeClr>
          </a:solidFill>
          <a:ln w="19050" algn="ctr">
            <a:solidFill>
              <a:schemeClr val="bg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200" b="1" dirty="0">
                <a:solidFill>
                  <a:schemeClr val="bg1"/>
                </a:solidFill>
                <a:latin typeface="Yu Gothic UI" panose="020B0500000000000000" pitchFamily="50" charset="-128"/>
                <a:ea typeface="Yu Gothic UI" panose="020B0500000000000000" pitchFamily="50" charset="-128"/>
              </a:rPr>
              <a:t>「パターン４：外部からの攻撃（サイバー攻撃）」</a:t>
            </a:r>
            <a:r>
              <a:rPr kumimoji="1" lang="ja-JP" altLang="en-US" sz="1200" dirty="0">
                <a:solidFill>
                  <a:schemeClr val="bg1"/>
                </a:solidFill>
                <a:latin typeface="Yu Gothic UI" panose="020B0500000000000000" pitchFamily="50" charset="-128"/>
                <a:ea typeface="Yu Gothic UI" panose="020B0500000000000000" pitchFamily="50" charset="-128"/>
              </a:rPr>
              <a:t>の発生</a:t>
            </a:r>
          </a:p>
        </p:txBody>
      </p:sp>
      <p:sp>
        <p:nvSpPr>
          <p:cNvPr id="29" name="ホームベース 28"/>
          <p:cNvSpPr/>
          <p:nvPr/>
        </p:nvSpPr>
        <p:spPr bwMode="gray">
          <a:xfrm>
            <a:off x="3645807" y="5041853"/>
            <a:ext cx="4415252" cy="396000"/>
          </a:xfrm>
          <a:prstGeom prst="homePlate">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システムや業務端末の管理不足による　</a:t>
            </a:r>
            <a:r>
              <a:rPr kumimoji="1" lang="ja-JP" altLang="en-US" sz="1200" b="1" dirty="0">
                <a:latin typeface="Yu Gothic UI" panose="020B0500000000000000" pitchFamily="50" charset="-128"/>
                <a:ea typeface="Yu Gothic UI" panose="020B0500000000000000" pitchFamily="50" charset="-128"/>
              </a:rPr>
              <a:t>「パターン３：内部不正」　</a:t>
            </a:r>
            <a:r>
              <a:rPr kumimoji="1" lang="ja-JP" altLang="en-US" sz="1200" dirty="0">
                <a:latin typeface="Yu Gothic UI" panose="020B0500000000000000" pitchFamily="50" charset="-128"/>
                <a:ea typeface="Yu Gothic UI" panose="020B0500000000000000" pitchFamily="50" charset="-128"/>
              </a:rPr>
              <a:t>の発生</a:t>
            </a:r>
          </a:p>
        </p:txBody>
      </p:sp>
      <p:sp>
        <p:nvSpPr>
          <p:cNvPr id="30" name="ホームベース 29"/>
          <p:cNvSpPr/>
          <p:nvPr/>
        </p:nvSpPr>
        <p:spPr bwMode="gray">
          <a:xfrm>
            <a:off x="3641691" y="4143706"/>
            <a:ext cx="4415252" cy="396000"/>
          </a:xfrm>
          <a:prstGeom prst="homePlate">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外部事業者の管理不足による</a:t>
            </a:r>
            <a:r>
              <a:rPr kumimoji="1" lang="ja-JP" altLang="en-US" sz="1200" b="1" dirty="0">
                <a:latin typeface="Yu Gothic UI" panose="020B0500000000000000" pitchFamily="50" charset="-128"/>
                <a:ea typeface="Yu Gothic UI" panose="020B0500000000000000" pitchFamily="50" charset="-128"/>
              </a:rPr>
              <a:t>　「パターン１：外部事業者等のミス」　</a:t>
            </a:r>
            <a:r>
              <a:rPr kumimoji="1" lang="ja-JP" altLang="en-US" sz="1200" dirty="0">
                <a:latin typeface="Yu Gothic UI" panose="020B0500000000000000" pitchFamily="50" charset="-128"/>
                <a:ea typeface="Yu Gothic UI" panose="020B0500000000000000" pitchFamily="50" charset="-128"/>
              </a:rPr>
              <a:t>の発生</a:t>
            </a:r>
          </a:p>
        </p:txBody>
      </p:sp>
      <p:grpSp>
        <p:nvGrpSpPr>
          <p:cNvPr id="31" name="グループ化 30"/>
          <p:cNvGrpSpPr/>
          <p:nvPr/>
        </p:nvGrpSpPr>
        <p:grpSpPr>
          <a:xfrm>
            <a:off x="2481892" y="2256608"/>
            <a:ext cx="2232045" cy="1918987"/>
            <a:chOff x="1441930" y="1584458"/>
            <a:chExt cx="1832564" cy="1430467"/>
          </a:xfrm>
        </p:grpSpPr>
        <p:sp>
          <p:nvSpPr>
            <p:cNvPr id="32" name="正方形/長方形 31"/>
            <p:cNvSpPr/>
            <p:nvPr/>
          </p:nvSpPr>
          <p:spPr>
            <a:xfrm>
              <a:off x="1441930" y="1584458"/>
              <a:ext cx="1832564" cy="1261702"/>
            </a:xfrm>
            <a:prstGeom prst="rect">
              <a:avLst/>
            </a:prstGeom>
            <a:ln w="12700">
              <a:solidFill>
                <a:schemeClr val="bg1">
                  <a:lumMod val="6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3" name="正方形/長方形 32"/>
            <p:cNvSpPr/>
            <p:nvPr/>
          </p:nvSpPr>
          <p:spPr>
            <a:xfrm>
              <a:off x="1459949" y="1636009"/>
              <a:ext cx="1799393" cy="13789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t" anchorCtr="0">
              <a:noAutofit/>
            </a:bodyPr>
            <a:lstStyle/>
            <a:p>
              <a:pPr marL="171450" lvl="0" indent="-171450" algn="l" defTabSz="400050">
                <a:lnSpc>
                  <a:spcPts val="1600"/>
                </a:lnSpc>
                <a:spcBef>
                  <a:spcPct val="0"/>
                </a:spcBef>
                <a:spcAft>
                  <a:spcPts val="100"/>
                </a:spcAft>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情報システム管理部門、担当者の不足</a:t>
              </a:r>
              <a:endParaRPr kumimoji="1" lang="en-US" altLang="ja-JP" sz="1200" dirty="0">
                <a:latin typeface="Yu Gothic UI" panose="020B0500000000000000" pitchFamily="50" charset="-128"/>
                <a:ea typeface="Yu Gothic UI" panose="020B0500000000000000" pitchFamily="50" charset="-128"/>
              </a:endParaRPr>
            </a:p>
            <a:p>
              <a:pPr marL="171450" lvl="0" indent="-171450" algn="l" defTabSz="400050">
                <a:lnSpc>
                  <a:spcPts val="1600"/>
                </a:lnSpc>
                <a:spcBef>
                  <a:spcPct val="0"/>
                </a:spcBef>
                <a:spcAft>
                  <a:spcPts val="100"/>
                </a:spcAft>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情報セキュリティ対策の不足</a:t>
              </a:r>
              <a:endParaRPr kumimoji="1" lang="en-US" altLang="ja-JP" sz="1200" dirty="0">
                <a:latin typeface="Yu Gothic UI" panose="020B0500000000000000" pitchFamily="50" charset="-128"/>
                <a:ea typeface="Yu Gothic UI" panose="020B0500000000000000" pitchFamily="50" charset="-128"/>
              </a:endParaRPr>
            </a:p>
            <a:p>
              <a:pPr marL="171450" lvl="0" indent="-171450" algn="l" defTabSz="400050">
                <a:lnSpc>
                  <a:spcPts val="1600"/>
                </a:lnSpc>
                <a:spcBef>
                  <a:spcPct val="0"/>
                </a:spcBef>
                <a:spcAft>
                  <a:spcPts val="100"/>
                </a:spcAft>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職員に対する教育訓練の不足　等</a:t>
              </a:r>
              <a:endParaRPr kumimoji="1" lang="ja-JP" altLang="en-US" sz="1200" kern="1200" dirty="0">
                <a:latin typeface="Yu Gothic UI" panose="020B0500000000000000" pitchFamily="50" charset="-128"/>
                <a:ea typeface="Yu Gothic UI" panose="020B0500000000000000" pitchFamily="50" charset="-128"/>
              </a:endParaRPr>
            </a:p>
          </p:txBody>
        </p:sp>
      </p:grpSp>
      <p:sp>
        <p:nvSpPr>
          <p:cNvPr id="34" name="山形 33"/>
          <p:cNvSpPr/>
          <p:nvPr/>
        </p:nvSpPr>
        <p:spPr bwMode="gray">
          <a:xfrm>
            <a:off x="7120364" y="1727279"/>
            <a:ext cx="2147339" cy="468000"/>
          </a:xfrm>
          <a:prstGeom prst="chevron">
            <a:avLst/>
          </a:prstGeom>
          <a:solidFill>
            <a:schemeClr val="bg1"/>
          </a:solidFill>
          <a:ln w="19050" algn="ctr">
            <a:solidFill>
              <a:schemeClr val="bg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医療等分野の更なる</a:t>
            </a:r>
            <a:endParaRPr kumimoji="1" lang="en-US" altLang="ja-JP" sz="1200" dirty="0">
              <a:latin typeface="Yu Gothic UI" panose="020B0500000000000000" pitchFamily="50" charset="-128"/>
              <a:ea typeface="Yu Gothic UI" panose="020B0500000000000000" pitchFamily="50" charset="-128"/>
            </a:endParaRPr>
          </a:p>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情報化の進展（想定）</a:t>
            </a:r>
          </a:p>
        </p:txBody>
      </p:sp>
      <p:sp>
        <p:nvSpPr>
          <p:cNvPr id="35" name="テキスト ボックス 34"/>
          <p:cNvSpPr txBox="1"/>
          <p:nvPr/>
        </p:nvSpPr>
        <p:spPr>
          <a:xfrm>
            <a:off x="7153182" y="2796419"/>
            <a:ext cx="534368" cy="442035"/>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2400" dirty="0">
                <a:latin typeface="Yu Gothic UI" panose="020B0500000000000000" pitchFamily="50" charset="-128"/>
                <a:ea typeface="Yu Gothic UI" panose="020B0500000000000000" pitchFamily="50" charset="-128"/>
              </a:rPr>
              <a:t>・・・</a:t>
            </a:r>
          </a:p>
        </p:txBody>
      </p:sp>
      <p:sp>
        <p:nvSpPr>
          <p:cNvPr id="36" name="右矢印 35"/>
          <p:cNvSpPr/>
          <p:nvPr/>
        </p:nvSpPr>
        <p:spPr bwMode="gray">
          <a:xfrm>
            <a:off x="1341529" y="4658157"/>
            <a:ext cx="2300162" cy="288626"/>
          </a:xfrm>
          <a:prstGeom prst="rightArrow">
            <a:avLst/>
          </a:prstGeom>
          <a:solidFill>
            <a:srgbClr val="BBBCBC"/>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37" name="正方形/長方形 36"/>
          <p:cNvSpPr/>
          <p:nvPr/>
        </p:nvSpPr>
        <p:spPr bwMode="gray">
          <a:xfrm>
            <a:off x="2576040" y="3946839"/>
            <a:ext cx="143934" cy="900000"/>
          </a:xfrm>
          <a:prstGeom prst="rect">
            <a:avLst/>
          </a:prstGeom>
          <a:solidFill>
            <a:srgbClr val="BBBCBC"/>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38" name="正方形/長方形 37"/>
          <p:cNvSpPr/>
          <p:nvPr/>
        </p:nvSpPr>
        <p:spPr bwMode="gray">
          <a:xfrm>
            <a:off x="1333062" y="3966876"/>
            <a:ext cx="143934" cy="900000"/>
          </a:xfrm>
          <a:prstGeom prst="rect">
            <a:avLst/>
          </a:prstGeom>
          <a:solidFill>
            <a:srgbClr val="BBBCBC"/>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39" name="二方向矢印 38"/>
          <p:cNvSpPr/>
          <p:nvPr/>
        </p:nvSpPr>
        <p:spPr bwMode="gray">
          <a:xfrm rot="10800000">
            <a:off x="2895469" y="4226065"/>
            <a:ext cx="762001" cy="694559"/>
          </a:xfrm>
          <a:prstGeom prst="leftUpArrow">
            <a:avLst>
              <a:gd name="adj1" fmla="val 18094"/>
              <a:gd name="adj2" fmla="val 18670"/>
              <a:gd name="adj3" fmla="val 25000"/>
            </a:avLst>
          </a:prstGeom>
          <a:solidFill>
            <a:srgbClr val="BBBCBC"/>
          </a:solidFill>
          <a:ln w="12700" algn="ctr">
            <a:solidFill>
              <a:schemeClr val="bg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40" name="スライド番号プレースホルダー 3"/>
          <p:cNvSpPr txBox="1">
            <a:spLocks/>
          </p:cNvSpPr>
          <p:nvPr/>
        </p:nvSpPr>
        <p:spPr bwMode="gray">
          <a:xfrm>
            <a:off x="198144"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10</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67091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bwMode="gray">
          <a:xfrm>
            <a:off x="415925" y="3078760"/>
            <a:ext cx="8976791" cy="3322040"/>
          </a:xfrm>
          <a:prstGeom prst="roundRect">
            <a:avLst>
              <a:gd name="adj" fmla="val 2687"/>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p>
        </p:txBody>
      </p:sp>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43" name="タイトル 2"/>
          <p:cNvSpPr txBox="1">
            <a:spLocks/>
          </p:cNvSpPr>
          <p:nvPr/>
        </p:nvSpPr>
        <p:spPr bwMode="gray">
          <a:xfrm>
            <a:off x="399606" y="564987"/>
            <a:ext cx="9072000" cy="53631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外部事業者に任せきりにすることはリスクであり、外部事業者に任せきりでなく、外部事業者を管理することが重要である</a:t>
            </a:r>
          </a:p>
        </p:txBody>
      </p:sp>
      <p:sp>
        <p:nvSpPr>
          <p:cNvPr id="6" name="正方形/長方形 5"/>
          <p:cNvSpPr/>
          <p:nvPr/>
        </p:nvSpPr>
        <p:spPr bwMode="gray">
          <a:xfrm>
            <a:off x="868079" y="223110"/>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外部委託先管理について（外部業者によるミス）</a:t>
            </a:r>
          </a:p>
        </p:txBody>
      </p:sp>
      <p:graphicFrame>
        <p:nvGraphicFramePr>
          <p:cNvPr id="7" name="コンテンツ プレースホルダー 6"/>
          <p:cNvGraphicFramePr>
            <a:graphicFrameLocks/>
          </p:cNvGraphicFramePr>
          <p:nvPr>
            <p:extLst>
              <p:ext uri="{D42A27DB-BD31-4B8C-83A1-F6EECF244321}">
                <p14:modId xmlns:p14="http://schemas.microsoft.com/office/powerpoint/2010/main" val="156802046"/>
              </p:ext>
            </p:extLst>
          </p:nvPr>
        </p:nvGraphicFramePr>
        <p:xfrm>
          <a:off x="399604" y="1227377"/>
          <a:ext cx="8993112" cy="1469950"/>
        </p:xfrm>
        <a:graphic>
          <a:graphicData uri="http://schemas.openxmlformats.org/drawingml/2006/table">
            <a:tbl>
              <a:tblPr firstRow="1" bandRow="1">
                <a:tableStyleId>{5C22544A-7EE6-4342-B048-85BDC9FD1C3A}</a:tableStyleId>
              </a:tblPr>
              <a:tblGrid>
                <a:gridCol w="1071314">
                  <a:extLst>
                    <a:ext uri="{9D8B030D-6E8A-4147-A177-3AD203B41FA5}">
                      <a16:colId xmlns:a16="http://schemas.microsoft.com/office/drawing/2014/main" val="20000"/>
                    </a:ext>
                  </a:extLst>
                </a:gridCol>
                <a:gridCol w="1071314">
                  <a:extLst>
                    <a:ext uri="{9D8B030D-6E8A-4147-A177-3AD203B41FA5}">
                      <a16:colId xmlns:a16="http://schemas.microsoft.com/office/drawing/2014/main" val="20001"/>
                    </a:ext>
                  </a:extLst>
                </a:gridCol>
                <a:gridCol w="1593063">
                  <a:extLst>
                    <a:ext uri="{9D8B030D-6E8A-4147-A177-3AD203B41FA5}">
                      <a16:colId xmlns:a16="http://schemas.microsoft.com/office/drawing/2014/main" val="20002"/>
                    </a:ext>
                  </a:extLst>
                </a:gridCol>
                <a:gridCol w="5257421">
                  <a:extLst>
                    <a:ext uri="{9D8B030D-6E8A-4147-A177-3AD203B41FA5}">
                      <a16:colId xmlns:a16="http://schemas.microsoft.com/office/drawing/2014/main" val="20003"/>
                    </a:ext>
                  </a:extLst>
                </a:gridCol>
              </a:tblGrid>
              <a:tr h="189790">
                <a:tc>
                  <a:txBody>
                    <a:bodyPr/>
                    <a:lstStyle/>
                    <a:p>
                      <a:pPr algn="ctr"/>
                      <a:r>
                        <a:rPr kumimoji="1" lang="ja-JP" altLang="en-US" sz="1200" dirty="0">
                          <a:latin typeface="Yu Gothic UI" panose="020B0500000000000000" pitchFamily="50" charset="-128"/>
                          <a:ea typeface="Yu Gothic UI" panose="020B0500000000000000" pitchFamily="50" charset="-128"/>
                        </a:rPr>
                        <a:t>事例</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発生国</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被害組織</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内容</a:t>
                      </a:r>
                    </a:p>
                  </a:txBody>
                  <a:tcPr anchor="ctr">
                    <a:solidFill>
                      <a:schemeClr val="accent6"/>
                    </a:solidFill>
                  </a:tcPr>
                </a:tc>
                <a:extLst>
                  <a:ext uri="{0D108BD9-81ED-4DB2-BD59-A6C34878D82A}">
                    <a16:rowId xmlns:a16="http://schemas.microsoft.com/office/drawing/2014/main" val="10000"/>
                  </a:ext>
                </a:extLst>
              </a:tr>
              <a:tr h="537262">
                <a:tc rowSpan="2">
                  <a:txBody>
                    <a:bodyPr/>
                    <a:lstStyle/>
                    <a:p>
                      <a:pPr marL="0" marR="0" indent="0" algn="ctr" defTabSz="990564" rtl="0" eaLnBrk="1" fontAlgn="auto" latinLnBrk="0" hangingPunct="1">
                        <a:lnSpc>
                          <a:spcPct val="100000"/>
                        </a:lnSpc>
                        <a:spcBef>
                          <a:spcPts val="0"/>
                        </a:spcBef>
                        <a:spcAft>
                          <a:spcPts val="0"/>
                        </a:spcAft>
                        <a:buClrTx/>
                        <a:buSzTx/>
                        <a:buFontTx/>
                        <a:buNone/>
                        <a:tabLst/>
                        <a:defRPr/>
                      </a:pPr>
                      <a:r>
                        <a:rPr lang="ja-JP" altLang="en-US" sz="1200" dirty="0">
                          <a:latin typeface="Yu Gothic UI" panose="020B0500000000000000" pitchFamily="50" charset="-128"/>
                          <a:ea typeface="Yu Gothic UI" panose="020B0500000000000000" pitchFamily="50" charset="-128"/>
                        </a:rPr>
                        <a:t>委託先業者の情報紛失・設定ミス</a:t>
                      </a:r>
                      <a:endParaRPr kumimoji="1" lang="en-US" altLang="ja-JP" sz="1200" dirty="0">
                        <a:latin typeface="Yu Gothic UI" panose="020B0500000000000000" pitchFamily="50" charset="-128"/>
                        <a:ea typeface="Yu Gothic UI" panose="020B0500000000000000" pitchFamily="50" charset="-128"/>
                      </a:endParaRPr>
                    </a:p>
                  </a:txBody>
                  <a:tcPr marR="0"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marR="0" indent="0" algn="ctr" defTabSz="990564" rtl="0" eaLnBrk="1" fontAlgn="auto" latinLnBrk="0" hangingPunct="1">
                        <a:lnSpc>
                          <a:spcPct val="1000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日本</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txBody>
                  <a:tcPr marR="0"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S</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病院</a:t>
                      </a:r>
                    </a:p>
                  </a:txBody>
                  <a:tcPr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設定ミスにより、患者</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70</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人分の個人情報が含まれたファイルがインターネットを経由しアクセス可能な状態となり、個人情報が漏えいする恐れがあった</a:t>
                      </a:r>
                    </a:p>
                  </a:txBody>
                  <a:tcPr anchor="ctr">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8368">
                <a:tc vMerge="1">
                  <a:txBody>
                    <a:bodyPr/>
                    <a:lstStyle/>
                    <a:p>
                      <a:pPr algn="ctr"/>
                      <a:endParaRPr kumimoji="1" lang="ja-JP" altLang="en-US" sz="1200" dirty="0">
                        <a:latin typeface="+mn-ea"/>
                        <a:ea typeface="+mn-ea"/>
                      </a:endParaRP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オーストラリア</a:t>
                      </a: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オーストラリア政府</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My Health Record</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txBody>
                  <a:tcPr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外部委託業者によるシステム設定不備により、システムの管理者用</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ID</a:t>
                      </a:r>
                      <a:r>
                        <a:rPr kumimoji="1" lang="ja-JP" altLang="en-US" sz="1200" dirty="0" err="1">
                          <a:latin typeface="Yu Gothic UI" panose="020B0500000000000000" pitchFamily="50" charset="-128"/>
                          <a:ea typeface="Yu Gothic UI" panose="020B0500000000000000" pitchFamily="50" charset="-128"/>
                          <a:sym typeface="Arial" panose="020B0604020202020204" pitchFamily="34" charset="0"/>
                        </a:rPr>
                        <a:t>、</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パスワードなどが公開された状態であり、個人の健康記録が漏えいする恐れがあった</a:t>
                      </a:r>
                    </a:p>
                  </a:txBody>
                  <a:tcPr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8" name="正方形/長方形 7"/>
          <p:cNvSpPr/>
          <p:nvPr/>
        </p:nvSpPr>
        <p:spPr>
          <a:xfrm>
            <a:off x="513916" y="2823405"/>
            <a:ext cx="2441426" cy="276999"/>
          </a:xfrm>
          <a:prstGeom prst="rect">
            <a:avLst/>
          </a:prstGeom>
          <a:solidFill>
            <a:srgbClr val="009A44"/>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外部委託先との責任範囲の明確化</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9" name="正方形/長方形 8"/>
          <p:cNvSpPr/>
          <p:nvPr/>
        </p:nvSpPr>
        <p:spPr bwMode="gray">
          <a:xfrm>
            <a:off x="691294" y="3197701"/>
            <a:ext cx="5314484"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ポイント　外部委託先と責任範囲や実施すべき情報セキュリティ対策を明示する</a:t>
            </a:r>
          </a:p>
        </p:txBody>
      </p:sp>
      <p:sp>
        <p:nvSpPr>
          <p:cNvPr id="4" name="正方形/長方形 3"/>
          <p:cNvSpPr/>
          <p:nvPr/>
        </p:nvSpPr>
        <p:spPr bwMode="gray">
          <a:xfrm>
            <a:off x="775414" y="3600778"/>
            <a:ext cx="863194" cy="20482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明示の例</a:t>
            </a:r>
          </a:p>
        </p:txBody>
      </p:sp>
      <p:sp>
        <p:nvSpPr>
          <p:cNvPr id="10" name="正方形/長方形 9"/>
          <p:cNvSpPr/>
          <p:nvPr/>
        </p:nvSpPr>
        <p:spPr bwMode="gray">
          <a:xfrm>
            <a:off x="868079" y="3910217"/>
            <a:ext cx="4537854" cy="24905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機密情報の利用、保管、持ち出し、消去、破棄における取り扱い</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情報へのアクセス者の限定</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定期的なバックアップの実施とバックアップ媒体の機密区分に応じた管理</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情報セキュリティ対策に係る内部点検の実施と結果の報告</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再委託の事前承認の徹底</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私用</a:t>
            </a:r>
            <a:r>
              <a:rPr lang="en-US" altLang="ja-JP" sz="1200" dirty="0">
                <a:solidFill>
                  <a:schemeClr val="tx1"/>
                </a:solidFill>
                <a:latin typeface="Yu Gothic UI" panose="020B0500000000000000" pitchFamily="50" charset="-128"/>
                <a:ea typeface="Yu Gothic UI" panose="020B0500000000000000" pitchFamily="50" charset="-128"/>
              </a:rPr>
              <a:t>PC</a:t>
            </a:r>
            <a:r>
              <a:rPr lang="ja-JP" altLang="en-US" sz="1200" dirty="0">
                <a:solidFill>
                  <a:schemeClr val="tx1"/>
                </a:solidFill>
                <a:latin typeface="Yu Gothic UI" panose="020B0500000000000000" pitchFamily="50" charset="-128"/>
                <a:ea typeface="Yu Gothic UI" panose="020B0500000000000000" pitchFamily="50" charset="-128"/>
              </a:rPr>
              <a:t>の業務利用の禁止</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機密情報を保管および扱う場所の入退室管理と施錠管理</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業務に不要な</a:t>
            </a:r>
            <a:r>
              <a:rPr lang="en-US" altLang="ja-JP" sz="1200" dirty="0">
                <a:solidFill>
                  <a:schemeClr val="tx1"/>
                </a:solidFill>
                <a:latin typeface="Yu Gothic UI" panose="020B0500000000000000" pitchFamily="50" charset="-128"/>
                <a:ea typeface="Yu Gothic UI" panose="020B0500000000000000" pitchFamily="50" charset="-128"/>
              </a:rPr>
              <a:t>WEB</a:t>
            </a:r>
            <a:r>
              <a:rPr lang="ja-JP" altLang="en-US" sz="1200" dirty="0">
                <a:solidFill>
                  <a:schemeClr val="tx1"/>
                </a:solidFill>
                <a:latin typeface="Yu Gothic UI" panose="020B0500000000000000" pitchFamily="50" charset="-128"/>
                <a:ea typeface="Yu Gothic UI" panose="020B0500000000000000" pitchFamily="50" charset="-128"/>
              </a:rPr>
              <a:t>サイトへのアクセス禁止</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定期的なウイルス検査の実施</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脆弱性の解消（アップデート等の実施）</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en-US" altLang="ja-JP" sz="1200" dirty="0">
                <a:solidFill>
                  <a:schemeClr val="tx1"/>
                </a:solidFill>
                <a:latin typeface="Yu Gothic UI" panose="020B0500000000000000" pitchFamily="50" charset="-128"/>
                <a:ea typeface="Yu Gothic UI" panose="020B0500000000000000" pitchFamily="50" charset="-128"/>
              </a:rPr>
              <a:t>ID</a:t>
            </a:r>
            <a:r>
              <a:rPr lang="ja-JP" altLang="en-US" sz="1200" dirty="0">
                <a:solidFill>
                  <a:schemeClr val="tx1"/>
                </a:solidFill>
                <a:latin typeface="Yu Gothic UI" panose="020B0500000000000000" pitchFamily="50" charset="-128"/>
                <a:ea typeface="Yu Gothic UI" panose="020B0500000000000000" pitchFamily="50" charset="-128"/>
              </a:rPr>
              <a:t>・パスワード管理　</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情報漏えいの発生時の迅速な報告義務や再発防止策の提示等　　　　　　　　　　　　　　　　</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pic>
        <p:nvPicPr>
          <p:cNvPr id="11" name="Picture 5" descr="フリーイラスト, ベクトルデータ, EPS, 建造物, 建築物, 病院, 医療, "/>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28595" y="4155035"/>
            <a:ext cx="1220012" cy="577900"/>
          </a:xfrm>
          <a:prstGeom prst="rect">
            <a:avLst/>
          </a:prstGeom>
          <a:solidFill>
            <a:schemeClr val="bg1"/>
          </a:solidFill>
        </p:spPr>
      </p:pic>
      <p:pic>
        <p:nvPicPr>
          <p:cNvPr id="12" name="Picture 96" descr="MCj043481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6451" y="4065917"/>
            <a:ext cx="1230849" cy="66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右矢印 1"/>
          <p:cNvSpPr/>
          <p:nvPr/>
        </p:nvSpPr>
        <p:spPr bwMode="gray">
          <a:xfrm>
            <a:off x="6909996" y="4286708"/>
            <a:ext cx="1047010" cy="31455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5" name="正方形/長方形 4"/>
          <p:cNvSpPr/>
          <p:nvPr/>
        </p:nvSpPr>
        <p:spPr bwMode="gray">
          <a:xfrm>
            <a:off x="5844845" y="4863651"/>
            <a:ext cx="3382455" cy="61447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同等かそれ以上のセキュリティ対策を</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ja-JP" altLang="en-US" sz="1200" dirty="0">
                <a:solidFill>
                  <a:schemeClr val="tx1"/>
                </a:solidFill>
                <a:latin typeface="Yu Gothic UI" panose="020B0500000000000000" pitchFamily="50" charset="-128"/>
                <a:ea typeface="Yu Gothic UI" panose="020B0500000000000000" pitchFamily="50" charset="-128"/>
              </a:rPr>
              <a:t>外部委託先に求めることが基本</a:t>
            </a:r>
          </a:p>
        </p:txBody>
      </p:sp>
      <p:sp>
        <p:nvSpPr>
          <p:cNvPr id="15" name="スライド番号プレースホルダー 3"/>
          <p:cNvSpPr txBox="1">
            <a:spLocks/>
          </p:cNvSpPr>
          <p:nvPr/>
        </p:nvSpPr>
        <p:spPr bwMode="gray">
          <a:xfrm>
            <a:off x="220090"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11</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05222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1-5</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43" name="タイトル 2"/>
          <p:cNvSpPr txBox="1">
            <a:spLocks/>
          </p:cNvSpPr>
          <p:nvPr/>
        </p:nvSpPr>
        <p:spPr bwMode="gray">
          <a:xfrm>
            <a:off x="392291" y="534010"/>
            <a:ext cx="9072000" cy="30394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外部媒体は情報持出のリスクだけでなく、外部媒体を介したウイルス感染も留意が必要である</a:t>
            </a:r>
          </a:p>
        </p:txBody>
      </p:sp>
      <p:sp>
        <p:nvSpPr>
          <p:cNvPr id="6" name="正方形/長方形 5"/>
          <p:cNvSpPr/>
          <p:nvPr/>
        </p:nvSpPr>
        <p:spPr bwMode="gray">
          <a:xfrm>
            <a:off x="830291" y="223110"/>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en-US" altLang="ja-JP" sz="1200" dirty="0">
                <a:solidFill>
                  <a:schemeClr val="tx1"/>
                </a:solidFill>
                <a:latin typeface="Yu Gothic UI" panose="020B0500000000000000" pitchFamily="50" charset="-128"/>
                <a:ea typeface="Yu Gothic UI" panose="020B0500000000000000" pitchFamily="50" charset="-128"/>
              </a:rPr>
              <a:t>USB</a:t>
            </a:r>
            <a:r>
              <a:rPr kumimoji="1" lang="ja-JP" altLang="en-US" sz="1200" dirty="0">
                <a:solidFill>
                  <a:schemeClr val="tx1"/>
                </a:solidFill>
                <a:latin typeface="Yu Gothic UI" panose="020B0500000000000000" pitchFamily="50" charset="-128"/>
                <a:ea typeface="Yu Gothic UI" panose="020B0500000000000000" pitchFamily="50" charset="-128"/>
              </a:rPr>
              <a:t>メモリ等外部媒体のリスクについて</a:t>
            </a:r>
          </a:p>
        </p:txBody>
      </p:sp>
      <p:graphicFrame>
        <p:nvGraphicFramePr>
          <p:cNvPr id="7" name="コンテンツ プレースホルダー 6"/>
          <p:cNvGraphicFramePr>
            <a:graphicFrameLocks/>
          </p:cNvGraphicFramePr>
          <p:nvPr/>
        </p:nvGraphicFramePr>
        <p:xfrm>
          <a:off x="392291" y="995275"/>
          <a:ext cx="8887680" cy="2828880"/>
        </p:xfrm>
        <a:graphic>
          <a:graphicData uri="http://schemas.openxmlformats.org/drawingml/2006/table">
            <a:tbl>
              <a:tblPr firstRow="1" bandRow="1">
                <a:tableStyleId>{5C22544A-7EE6-4342-B048-85BDC9FD1C3A}</a:tableStyleId>
              </a:tblPr>
              <a:tblGrid>
                <a:gridCol w="1044579">
                  <a:extLst>
                    <a:ext uri="{9D8B030D-6E8A-4147-A177-3AD203B41FA5}">
                      <a16:colId xmlns:a16="http://schemas.microsoft.com/office/drawing/2014/main" val="20000"/>
                    </a:ext>
                  </a:extLst>
                </a:gridCol>
                <a:gridCol w="1044579">
                  <a:extLst>
                    <a:ext uri="{9D8B030D-6E8A-4147-A177-3AD203B41FA5}">
                      <a16:colId xmlns:a16="http://schemas.microsoft.com/office/drawing/2014/main" val="20001"/>
                    </a:ext>
                  </a:extLst>
                </a:gridCol>
                <a:gridCol w="1672304">
                  <a:extLst>
                    <a:ext uri="{9D8B030D-6E8A-4147-A177-3AD203B41FA5}">
                      <a16:colId xmlns:a16="http://schemas.microsoft.com/office/drawing/2014/main" val="20002"/>
                    </a:ext>
                  </a:extLst>
                </a:gridCol>
                <a:gridCol w="5126218">
                  <a:extLst>
                    <a:ext uri="{9D8B030D-6E8A-4147-A177-3AD203B41FA5}">
                      <a16:colId xmlns:a16="http://schemas.microsoft.com/office/drawing/2014/main" val="20003"/>
                    </a:ext>
                  </a:extLst>
                </a:gridCol>
              </a:tblGrid>
              <a:tr h="360000">
                <a:tc>
                  <a:txBody>
                    <a:bodyPr/>
                    <a:lstStyle/>
                    <a:p>
                      <a:pPr algn="ctr"/>
                      <a:r>
                        <a:rPr kumimoji="1" lang="ja-JP" altLang="en-US" sz="1200" dirty="0">
                          <a:latin typeface="Yu Gothic UI" panose="020B0500000000000000" pitchFamily="50" charset="-128"/>
                          <a:ea typeface="Yu Gothic UI" panose="020B0500000000000000" pitchFamily="50" charset="-128"/>
                        </a:rPr>
                        <a:t>事例</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発生国</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被害組織</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内容</a:t>
                      </a:r>
                    </a:p>
                  </a:txBody>
                  <a:tcPr anchor="ctr">
                    <a:solidFill>
                      <a:schemeClr val="accent6"/>
                    </a:solidFill>
                  </a:tcPr>
                </a:tc>
                <a:extLst>
                  <a:ext uri="{0D108BD9-81ED-4DB2-BD59-A6C34878D82A}">
                    <a16:rowId xmlns:a16="http://schemas.microsoft.com/office/drawing/2014/main" val="10000"/>
                  </a:ext>
                </a:extLst>
              </a:tr>
              <a:tr h="539517">
                <a:tc rowSpan="3">
                  <a:txBody>
                    <a:bodyPr/>
                    <a:lstStyle/>
                    <a:p>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USB</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機器や端末の紛失</a:t>
                      </a:r>
                    </a:p>
                  </a:txBody>
                  <a:tcPr marR="0" anchor="ctr">
                    <a:lnB w="12700" cap="flat" cmpd="sng" algn="ctr">
                      <a:solidFill>
                        <a:schemeClr val="bg1">
                          <a:lumMod val="75000"/>
                        </a:schemeClr>
                      </a:solidFill>
                      <a:prstDash val="solid"/>
                      <a:round/>
                      <a:headEnd type="none" w="med" len="med"/>
                      <a:tailEnd type="none" w="med" len="med"/>
                    </a:lnB>
                    <a:solidFill>
                      <a:schemeClr val="bg1"/>
                    </a:solidFill>
                  </a:tcPr>
                </a:tc>
                <a:tc rowSpan="3">
                  <a:txBody>
                    <a:bodyPr/>
                    <a:lstStyle/>
                    <a:p>
                      <a:pPr algn="ct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日本</a:t>
                      </a:r>
                    </a:p>
                  </a:txBody>
                  <a:tcPr marR="0"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A</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医学部付属病院</a:t>
                      </a:r>
                    </a:p>
                  </a:txBody>
                  <a:tcPr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総合内科・総合診療科で患者約</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1</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万</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3</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千人分の個人情報を記録した</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USB</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メモリを紛失した</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持ち運びできる媒体への情報保存はマニュアルで禁止されていたが、医師はマニュアルの存在を知らなかった</a:t>
                      </a:r>
                    </a:p>
                  </a:txBody>
                  <a:tcPr anchor="ctr">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3393">
                <a:tc vMerge="1">
                  <a:txBody>
                    <a:bodyPr/>
                    <a:lstStyle/>
                    <a:p>
                      <a:endParaRPr kumimoji="1" lang="ja-JP" altLang="en-US" sz="1200" dirty="0">
                        <a:latin typeface="+mn-ea"/>
                        <a:ea typeface="+mn-ea"/>
                      </a:endParaRP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B</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市立病院</a:t>
                      </a:r>
                    </a:p>
                  </a:txBody>
                  <a:tcPr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医師が、患者約</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330</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人分の手術記録を保存した</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USB</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メモリーを紛失した</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病院は個人情報の外部への持ち出しは禁止しているが、無断で自宅に持ち帰っていた</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情報の流出や悪用は確認されていないが、警察に遺失物届を提出した</a:t>
                      </a:r>
                    </a:p>
                  </a:txBody>
                  <a:tcPr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0074">
                <a:tc vMerge="1">
                  <a:txBody>
                    <a:bodyPr/>
                    <a:lstStyle/>
                    <a:p>
                      <a:endParaRPr kumimoji="1" lang="ja-JP" altLang="en-US" dirty="0"/>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C</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医科大学病院</a:t>
                      </a:r>
                    </a:p>
                  </a:txBody>
                  <a:tcPr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薬剤師が、糖尿病・内分泌・代謝内科を受診した患者</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3,835</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人の氏名や生年月日などの個人情報が入った</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USB</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メモリーを紛失した</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情報の流出は確認されていないが、同病院は患者に文書で謝罪し、警察に遺失物届を提出した</a:t>
                      </a:r>
                    </a:p>
                  </a:txBody>
                  <a:tcPr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45" name="正方形/長方形 144"/>
          <p:cNvSpPr/>
          <p:nvPr/>
        </p:nvSpPr>
        <p:spPr bwMode="gray">
          <a:xfrm>
            <a:off x="5962457" y="4629662"/>
            <a:ext cx="3386369" cy="1754477"/>
          </a:xfrm>
          <a:prstGeom prst="rect">
            <a:avLst/>
          </a:prstGeom>
          <a:noFill/>
          <a:ln w="38100">
            <a:solidFill>
              <a:srgbClr val="009A4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従業員個人の</a:t>
            </a:r>
            <a:r>
              <a:rPr kumimoji="1" lang="en-US" altLang="ja-JP" sz="1200" dirty="0">
                <a:solidFill>
                  <a:schemeClr val="tx1"/>
                </a:solidFill>
                <a:latin typeface="Yu Gothic UI" panose="020B0500000000000000" pitchFamily="50" charset="-128"/>
                <a:ea typeface="Yu Gothic UI" panose="020B0500000000000000" pitchFamily="50" charset="-128"/>
              </a:rPr>
              <a:t>USB</a:t>
            </a:r>
            <a:r>
              <a:rPr kumimoji="1" lang="ja-JP" altLang="en-US" sz="1200" dirty="0">
                <a:solidFill>
                  <a:schemeClr val="tx1"/>
                </a:solidFill>
                <a:latin typeface="Yu Gothic UI" panose="020B0500000000000000" pitchFamily="50" charset="-128"/>
                <a:ea typeface="Yu Gothic UI" panose="020B0500000000000000" pitchFamily="50" charset="-128"/>
              </a:rPr>
              <a:t>メモリ等の外部媒体の使用を禁止する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業務上、外部媒体の使用が必要な場合は事前申請とし、法人管理の外部媒体を使用する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法人の外部媒体は、ウイルスチェック機能やパスワードロック機能、生体認証等のセキュリティ対策機能がある媒体を使用する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外部媒体の外部持出は原則禁止とし、外部媒体は予め定められた場所で保管する　　　等</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56" name="正方形/長方形 55"/>
          <p:cNvSpPr/>
          <p:nvPr/>
        </p:nvSpPr>
        <p:spPr>
          <a:xfrm>
            <a:off x="5962458" y="4302700"/>
            <a:ext cx="979668" cy="276999"/>
          </a:xfrm>
          <a:prstGeom prst="rect">
            <a:avLst/>
          </a:prstGeom>
          <a:solidFill>
            <a:srgbClr val="009A44"/>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防御策の例</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31" name="スライド番号プレースホルダー 3"/>
          <p:cNvSpPr txBox="1">
            <a:spLocks/>
          </p:cNvSpPr>
          <p:nvPr/>
        </p:nvSpPr>
        <p:spPr bwMode="gray">
          <a:xfrm>
            <a:off x="322504"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12</a:t>
            </a:r>
            <a:endParaRPr kumimoji="1" lang="ja-JP" altLang="en-US" dirty="0">
              <a:latin typeface="Yu Gothic UI" panose="020B0500000000000000" pitchFamily="50" charset="-128"/>
              <a:ea typeface="Yu Gothic UI" panose="020B0500000000000000" pitchFamily="50" charset="-128"/>
            </a:endParaRPr>
          </a:p>
        </p:txBody>
      </p:sp>
      <p:sp>
        <p:nvSpPr>
          <p:cNvPr id="33" name="フリーフォーム 32"/>
          <p:cNvSpPr>
            <a:spLocks noChangeAspect="1"/>
          </p:cNvSpPr>
          <p:nvPr/>
        </p:nvSpPr>
        <p:spPr bwMode="gray">
          <a:xfrm>
            <a:off x="2381206" y="4059051"/>
            <a:ext cx="521163" cy="521163"/>
          </a:xfrm>
          <a:custGeom>
            <a:avLst/>
            <a:gdLst>
              <a:gd name="connsiteX0" fmla="*/ 2316532 w 4428000"/>
              <a:gd name="connsiteY0" fmla="*/ 1829587 h 4428000"/>
              <a:gd name="connsiteX1" fmla="*/ 2338553 w 4428000"/>
              <a:gd name="connsiteY1" fmla="*/ 1836677 h 4428000"/>
              <a:gd name="connsiteX2" fmla="*/ 2594290 w 4428000"/>
              <a:gd name="connsiteY2" fmla="*/ 2053909 h 4428000"/>
              <a:gd name="connsiteX3" fmla="*/ 2597759 w 4428000"/>
              <a:gd name="connsiteY3" fmla="*/ 2096515 h 4428000"/>
              <a:gd name="connsiteX4" fmla="*/ 1937707 w 4428000"/>
              <a:gd name="connsiteY4" fmla="*/ 2873565 h 4428000"/>
              <a:gd name="connsiteX5" fmla="*/ 1895101 w 4428000"/>
              <a:gd name="connsiteY5" fmla="*/ 2877033 h 4428000"/>
              <a:gd name="connsiteX6" fmla="*/ 1639364 w 4428000"/>
              <a:gd name="connsiteY6" fmla="*/ 2659802 h 4428000"/>
              <a:gd name="connsiteX7" fmla="*/ 1635895 w 4428000"/>
              <a:gd name="connsiteY7" fmla="*/ 2617195 h 4428000"/>
              <a:gd name="connsiteX8" fmla="*/ 2295947 w 4428000"/>
              <a:gd name="connsiteY8" fmla="*/ 1840146 h 4428000"/>
              <a:gd name="connsiteX9" fmla="*/ 2316532 w 4428000"/>
              <a:gd name="connsiteY9" fmla="*/ 1829587 h 4428000"/>
              <a:gd name="connsiteX10" fmla="*/ 2296799 w 4428000"/>
              <a:gd name="connsiteY10" fmla="*/ 1587212 h 4428000"/>
              <a:gd name="connsiteX11" fmla="*/ 2257502 w 4428000"/>
              <a:gd name="connsiteY11" fmla="*/ 1607369 h 4428000"/>
              <a:gd name="connsiteX12" fmla="*/ 1399965 w 4428000"/>
              <a:gd name="connsiteY12" fmla="*/ 2616908 h 4428000"/>
              <a:gd name="connsiteX13" fmla="*/ 1406587 w 4428000"/>
              <a:gd name="connsiteY13" fmla="*/ 2698247 h 4428000"/>
              <a:gd name="connsiteX14" fmla="*/ 1894814 w 4428000"/>
              <a:gd name="connsiteY14" fmla="*/ 3112963 h 4428000"/>
              <a:gd name="connsiteX15" fmla="*/ 1976152 w 4428000"/>
              <a:gd name="connsiteY15" fmla="*/ 3106341 h 4428000"/>
              <a:gd name="connsiteX16" fmla="*/ 2833689 w 4428000"/>
              <a:gd name="connsiteY16" fmla="*/ 2096802 h 4428000"/>
              <a:gd name="connsiteX17" fmla="*/ 2827067 w 4428000"/>
              <a:gd name="connsiteY17" fmla="*/ 2015464 h 4428000"/>
              <a:gd name="connsiteX18" fmla="*/ 2338840 w 4428000"/>
              <a:gd name="connsiteY18" fmla="*/ 1600747 h 4428000"/>
              <a:gd name="connsiteX19" fmla="*/ 2296799 w 4428000"/>
              <a:gd name="connsiteY19" fmla="*/ 1587212 h 4428000"/>
              <a:gd name="connsiteX20" fmla="*/ 2277940 w 4428000"/>
              <a:gd name="connsiteY20" fmla="*/ 1333596 h 4428000"/>
              <a:gd name="connsiteX21" fmla="*/ 2317284 w 4428000"/>
              <a:gd name="connsiteY21" fmla="*/ 1346262 h 4428000"/>
              <a:gd name="connsiteX22" fmla="*/ 3085529 w 4428000"/>
              <a:gd name="connsiteY22" fmla="*/ 1998835 h 4428000"/>
              <a:gd name="connsiteX23" fmla="*/ 3091726 w 4428000"/>
              <a:gd name="connsiteY23" fmla="*/ 2074955 h 4428000"/>
              <a:gd name="connsiteX24" fmla="*/ 1996333 w 4428000"/>
              <a:gd name="connsiteY24" fmla="*/ 3364512 h 4428000"/>
              <a:gd name="connsiteX25" fmla="*/ 1920213 w 4428000"/>
              <a:gd name="connsiteY25" fmla="*/ 3370709 h 4428000"/>
              <a:gd name="connsiteX26" fmla="*/ 1151968 w 4428000"/>
              <a:gd name="connsiteY26" fmla="*/ 2718136 h 4428000"/>
              <a:gd name="connsiteX27" fmla="*/ 1145771 w 4428000"/>
              <a:gd name="connsiteY27" fmla="*/ 2642016 h 4428000"/>
              <a:gd name="connsiteX28" fmla="*/ 2241164 w 4428000"/>
              <a:gd name="connsiteY28" fmla="*/ 1352459 h 4428000"/>
              <a:gd name="connsiteX29" fmla="*/ 2277940 w 4428000"/>
              <a:gd name="connsiteY29" fmla="*/ 1333596 h 4428000"/>
              <a:gd name="connsiteX30" fmla="*/ 3092143 w 4428000"/>
              <a:gd name="connsiteY30" fmla="*/ 1290994 h 4428000"/>
              <a:gd name="connsiteX31" fmla="*/ 3071776 w 4428000"/>
              <a:gd name="connsiteY31" fmla="*/ 1301597 h 4428000"/>
              <a:gd name="connsiteX32" fmla="*/ 2994642 w 4428000"/>
              <a:gd name="connsiteY32" fmla="*/ 1393521 h 4428000"/>
              <a:gd name="connsiteX33" fmla="*/ 2998340 w 4428000"/>
              <a:gd name="connsiteY33" fmla="*/ 1435787 h 4428000"/>
              <a:gd name="connsiteX34" fmla="*/ 3090264 w 4428000"/>
              <a:gd name="connsiteY34" fmla="*/ 1512920 h 4428000"/>
              <a:gd name="connsiteX35" fmla="*/ 3132530 w 4428000"/>
              <a:gd name="connsiteY35" fmla="*/ 1509222 h 4428000"/>
              <a:gd name="connsiteX36" fmla="*/ 3209664 w 4428000"/>
              <a:gd name="connsiteY36" fmla="*/ 1417299 h 4428000"/>
              <a:gd name="connsiteX37" fmla="*/ 3205966 w 4428000"/>
              <a:gd name="connsiteY37" fmla="*/ 1375032 h 4428000"/>
              <a:gd name="connsiteX38" fmla="*/ 3114042 w 4428000"/>
              <a:gd name="connsiteY38" fmla="*/ 1297899 h 4428000"/>
              <a:gd name="connsiteX39" fmla="*/ 3092143 w 4428000"/>
              <a:gd name="connsiteY39" fmla="*/ 1290994 h 4428000"/>
              <a:gd name="connsiteX40" fmla="*/ 2887839 w 4428000"/>
              <a:gd name="connsiteY40" fmla="*/ 1119563 h 4428000"/>
              <a:gd name="connsiteX41" fmla="*/ 2867472 w 4428000"/>
              <a:gd name="connsiteY41" fmla="*/ 1130165 h 4428000"/>
              <a:gd name="connsiteX42" fmla="*/ 2790338 w 4428000"/>
              <a:gd name="connsiteY42" fmla="*/ 1222089 h 4428000"/>
              <a:gd name="connsiteX43" fmla="*/ 2794036 w 4428000"/>
              <a:gd name="connsiteY43" fmla="*/ 1264356 h 4428000"/>
              <a:gd name="connsiteX44" fmla="*/ 2885960 w 4428000"/>
              <a:gd name="connsiteY44" fmla="*/ 1341489 h 4428000"/>
              <a:gd name="connsiteX45" fmla="*/ 2928226 w 4428000"/>
              <a:gd name="connsiteY45" fmla="*/ 1337791 h 4428000"/>
              <a:gd name="connsiteX46" fmla="*/ 3005360 w 4428000"/>
              <a:gd name="connsiteY46" fmla="*/ 1245867 h 4428000"/>
              <a:gd name="connsiteX47" fmla="*/ 3001662 w 4428000"/>
              <a:gd name="connsiteY47" fmla="*/ 1203601 h 4428000"/>
              <a:gd name="connsiteX48" fmla="*/ 2909738 w 4428000"/>
              <a:gd name="connsiteY48" fmla="*/ 1126468 h 4428000"/>
              <a:gd name="connsiteX49" fmla="*/ 2887839 w 4428000"/>
              <a:gd name="connsiteY49" fmla="*/ 1119563 h 4428000"/>
              <a:gd name="connsiteX50" fmla="*/ 2858844 w 4428000"/>
              <a:gd name="connsiteY50" fmla="*/ 1010241 h 4428000"/>
              <a:gd name="connsiteX51" fmla="*/ 2900724 w 4428000"/>
              <a:gd name="connsiteY51" fmla="*/ 1023446 h 4428000"/>
              <a:gd name="connsiteX52" fmla="*/ 3308987 w 4428000"/>
              <a:gd name="connsiteY52" fmla="*/ 1366020 h 4428000"/>
              <a:gd name="connsiteX53" fmla="*/ 3316059 w 4428000"/>
              <a:gd name="connsiteY53" fmla="*/ 1446852 h 4428000"/>
              <a:gd name="connsiteX54" fmla="*/ 3065405 w 4428000"/>
              <a:gd name="connsiteY54" fmla="*/ 1745569 h 4428000"/>
              <a:gd name="connsiteX55" fmla="*/ 2571750 w 4428000"/>
              <a:gd name="connsiteY55" fmla="*/ 1326242 h 4428000"/>
              <a:gd name="connsiteX56" fmla="*/ 2819892 w 4428000"/>
              <a:gd name="connsiteY56" fmla="*/ 1030518 h 4428000"/>
              <a:gd name="connsiteX57" fmla="*/ 2858844 w 4428000"/>
              <a:gd name="connsiteY57" fmla="*/ 1010241 h 4428000"/>
              <a:gd name="connsiteX58" fmla="*/ 2841576 w 4428000"/>
              <a:gd name="connsiteY58" fmla="*/ 814091 h 4428000"/>
              <a:gd name="connsiteX59" fmla="*/ 2707963 w 4428000"/>
              <a:gd name="connsiteY59" fmla="*/ 883646 h 4428000"/>
              <a:gd name="connsiteX60" fmla="*/ 2434446 w 4428000"/>
              <a:gd name="connsiteY60" fmla="*/ 1209611 h 4428000"/>
              <a:gd name="connsiteX61" fmla="*/ 2338702 w 4428000"/>
              <a:gd name="connsiteY61" fmla="*/ 1128283 h 4428000"/>
              <a:gd name="connsiteX62" fmla="*/ 2184766 w 4428000"/>
              <a:gd name="connsiteY62" fmla="*/ 1140815 h 4428000"/>
              <a:gd name="connsiteX63" fmla="*/ 927790 w 4428000"/>
              <a:gd name="connsiteY63" fmla="*/ 2620596 h 4428000"/>
              <a:gd name="connsiteX64" fmla="*/ 940323 w 4428000"/>
              <a:gd name="connsiteY64" fmla="*/ 2774532 h 4428000"/>
              <a:gd name="connsiteX65" fmla="*/ 1898792 w 4428000"/>
              <a:gd name="connsiteY65" fmla="*/ 3588688 h 4428000"/>
              <a:gd name="connsiteX66" fmla="*/ 2052727 w 4428000"/>
              <a:gd name="connsiteY66" fmla="*/ 3576155 h 4428000"/>
              <a:gd name="connsiteX67" fmla="*/ 3309703 w 4428000"/>
              <a:gd name="connsiteY67" fmla="*/ 2096374 h 4428000"/>
              <a:gd name="connsiteX68" fmla="*/ 3297171 w 4428000"/>
              <a:gd name="connsiteY68" fmla="*/ 1942438 h 4428000"/>
              <a:gd name="connsiteX69" fmla="*/ 3202710 w 4428000"/>
              <a:gd name="connsiteY69" fmla="*/ 1862200 h 4428000"/>
              <a:gd name="connsiteX70" fmla="*/ 3480136 w 4428000"/>
              <a:gd name="connsiteY70" fmla="*/ 1531576 h 4428000"/>
              <a:gd name="connsiteX71" fmla="*/ 3455878 w 4428000"/>
              <a:gd name="connsiteY71" fmla="*/ 1254302 h 4428000"/>
              <a:gd name="connsiteX72" fmla="*/ 2985237 w 4428000"/>
              <a:gd name="connsiteY72" fmla="*/ 859388 h 4428000"/>
              <a:gd name="connsiteX73" fmla="*/ 2841576 w 4428000"/>
              <a:gd name="connsiteY73" fmla="*/ 814091 h 4428000"/>
              <a:gd name="connsiteX74" fmla="*/ 2214000 w 4428000"/>
              <a:gd name="connsiteY74" fmla="*/ 0 h 4428000"/>
              <a:gd name="connsiteX75" fmla="*/ 4428000 w 4428000"/>
              <a:gd name="connsiteY75" fmla="*/ 2214000 h 4428000"/>
              <a:gd name="connsiteX76" fmla="*/ 2214000 w 4428000"/>
              <a:gd name="connsiteY76" fmla="*/ 4428000 h 4428000"/>
              <a:gd name="connsiteX77" fmla="*/ 0 w 4428000"/>
              <a:gd name="connsiteY77" fmla="*/ 2214000 h 4428000"/>
              <a:gd name="connsiteX78" fmla="*/ 2214000 w 4428000"/>
              <a:gd name="connsiteY78"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428000" h="4428000">
                <a:moveTo>
                  <a:pt x="2316532" y="1829587"/>
                </a:moveTo>
                <a:cubicBezTo>
                  <a:pt x="2324242" y="1828959"/>
                  <a:pt x="2332192" y="1831273"/>
                  <a:pt x="2338553" y="1836677"/>
                </a:cubicBezTo>
                <a:lnTo>
                  <a:pt x="2594290" y="2053909"/>
                </a:lnTo>
                <a:cubicBezTo>
                  <a:pt x="2607014" y="2064716"/>
                  <a:pt x="2608567" y="2083792"/>
                  <a:pt x="2597759" y="2096515"/>
                </a:cubicBezTo>
                <a:lnTo>
                  <a:pt x="1937707" y="2873565"/>
                </a:lnTo>
                <a:cubicBezTo>
                  <a:pt x="1926900" y="2886288"/>
                  <a:pt x="1907824" y="2887841"/>
                  <a:pt x="1895101" y="2877033"/>
                </a:cubicBezTo>
                <a:lnTo>
                  <a:pt x="1639364" y="2659802"/>
                </a:lnTo>
                <a:cubicBezTo>
                  <a:pt x="1626640" y="2648994"/>
                  <a:pt x="1625087" y="2629918"/>
                  <a:pt x="1635895" y="2617195"/>
                </a:cubicBezTo>
                <a:lnTo>
                  <a:pt x="2295947" y="1840146"/>
                </a:lnTo>
                <a:cubicBezTo>
                  <a:pt x="2301351" y="1833784"/>
                  <a:pt x="2308822" y="1830215"/>
                  <a:pt x="2316532" y="1829587"/>
                </a:cubicBezTo>
                <a:close/>
                <a:moveTo>
                  <a:pt x="2296799" y="1587212"/>
                </a:moveTo>
                <a:cubicBezTo>
                  <a:pt x="2282080" y="1588411"/>
                  <a:pt x="2267818" y="1595224"/>
                  <a:pt x="2257502" y="1607369"/>
                </a:cubicBezTo>
                <a:lnTo>
                  <a:pt x="1399965" y="2616908"/>
                </a:lnTo>
                <a:cubicBezTo>
                  <a:pt x="1379333" y="2641198"/>
                  <a:pt x="1382297" y="2677614"/>
                  <a:pt x="1406587" y="2698247"/>
                </a:cubicBezTo>
                <a:lnTo>
                  <a:pt x="1894814" y="3112963"/>
                </a:lnTo>
                <a:cubicBezTo>
                  <a:pt x="1919104" y="3133596"/>
                  <a:pt x="1955520" y="3130631"/>
                  <a:pt x="1976152" y="3106341"/>
                </a:cubicBezTo>
                <a:lnTo>
                  <a:pt x="2833689" y="2096802"/>
                </a:lnTo>
                <a:cubicBezTo>
                  <a:pt x="2854321" y="2072512"/>
                  <a:pt x="2851357" y="2036096"/>
                  <a:pt x="2827067" y="2015464"/>
                </a:cubicBezTo>
                <a:lnTo>
                  <a:pt x="2338840" y="1600747"/>
                </a:lnTo>
                <a:cubicBezTo>
                  <a:pt x="2326695" y="1590431"/>
                  <a:pt x="2311519" y="1586014"/>
                  <a:pt x="2296799" y="1587212"/>
                </a:cubicBezTo>
                <a:close/>
                <a:moveTo>
                  <a:pt x="2277940" y="1333596"/>
                </a:moveTo>
                <a:cubicBezTo>
                  <a:pt x="2291715" y="1332474"/>
                  <a:pt x="2305918" y="1336608"/>
                  <a:pt x="2317284" y="1346262"/>
                </a:cubicBezTo>
                <a:lnTo>
                  <a:pt x="3085529" y="1998835"/>
                </a:lnTo>
                <a:cubicBezTo>
                  <a:pt x="3108260" y="2018144"/>
                  <a:pt x="3111035" y="2052224"/>
                  <a:pt x="3091726" y="2074955"/>
                </a:cubicBezTo>
                <a:lnTo>
                  <a:pt x="1996333" y="3364512"/>
                </a:lnTo>
                <a:cubicBezTo>
                  <a:pt x="1977024" y="3387244"/>
                  <a:pt x="1942944" y="3390018"/>
                  <a:pt x="1920213" y="3370709"/>
                </a:cubicBezTo>
                <a:lnTo>
                  <a:pt x="1151968" y="2718136"/>
                </a:lnTo>
                <a:cubicBezTo>
                  <a:pt x="1129237" y="2698828"/>
                  <a:pt x="1126462" y="2664748"/>
                  <a:pt x="1145771" y="2642016"/>
                </a:cubicBezTo>
                <a:lnTo>
                  <a:pt x="2241164" y="1352459"/>
                </a:lnTo>
                <a:cubicBezTo>
                  <a:pt x="2250818" y="1341094"/>
                  <a:pt x="2264165" y="1334717"/>
                  <a:pt x="2277940" y="1333596"/>
                </a:cubicBezTo>
                <a:close/>
                <a:moveTo>
                  <a:pt x="3092143" y="1290994"/>
                </a:moveTo>
                <a:cubicBezTo>
                  <a:pt x="3084494" y="1291664"/>
                  <a:pt x="3077101" y="1295251"/>
                  <a:pt x="3071776" y="1301597"/>
                </a:cubicBezTo>
                <a:lnTo>
                  <a:pt x="2994642" y="1393521"/>
                </a:lnTo>
                <a:cubicBezTo>
                  <a:pt x="2983992" y="1406213"/>
                  <a:pt x="2985648" y="1425137"/>
                  <a:pt x="2998340" y="1435787"/>
                </a:cubicBezTo>
                <a:lnTo>
                  <a:pt x="3090264" y="1512920"/>
                </a:lnTo>
                <a:cubicBezTo>
                  <a:pt x="3102957" y="1523571"/>
                  <a:pt x="3121880" y="1521915"/>
                  <a:pt x="3132530" y="1509222"/>
                </a:cubicBezTo>
                <a:lnTo>
                  <a:pt x="3209664" y="1417299"/>
                </a:lnTo>
                <a:cubicBezTo>
                  <a:pt x="3220314" y="1404606"/>
                  <a:pt x="3218658" y="1385683"/>
                  <a:pt x="3205966" y="1375032"/>
                </a:cubicBezTo>
                <a:lnTo>
                  <a:pt x="3114042" y="1297899"/>
                </a:lnTo>
                <a:cubicBezTo>
                  <a:pt x="3107696" y="1292574"/>
                  <a:pt x="3099792" y="1290325"/>
                  <a:pt x="3092143" y="1290994"/>
                </a:cubicBezTo>
                <a:close/>
                <a:moveTo>
                  <a:pt x="2887839" y="1119563"/>
                </a:moveTo>
                <a:cubicBezTo>
                  <a:pt x="2880190" y="1120232"/>
                  <a:pt x="2872797" y="1123819"/>
                  <a:pt x="2867472" y="1130165"/>
                </a:cubicBezTo>
                <a:lnTo>
                  <a:pt x="2790338" y="1222089"/>
                </a:lnTo>
                <a:cubicBezTo>
                  <a:pt x="2779688" y="1234782"/>
                  <a:pt x="2781344" y="1253705"/>
                  <a:pt x="2794036" y="1264356"/>
                </a:cubicBezTo>
                <a:lnTo>
                  <a:pt x="2885960" y="1341489"/>
                </a:lnTo>
                <a:cubicBezTo>
                  <a:pt x="2898653" y="1352139"/>
                  <a:pt x="2917576" y="1350484"/>
                  <a:pt x="2928226" y="1337791"/>
                </a:cubicBezTo>
                <a:lnTo>
                  <a:pt x="3005360" y="1245867"/>
                </a:lnTo>
                <a:cubicBezTo>
                  <a:pt x="3016010" y="1233175"/>
                  <a:pt x="3014354" y="1214251"/>
                  <a:pt x="3001662" y="1203601"/>
                </a:cubicBezTo>
                <a:lnTo>
                  <a:pt x="2909738" y="1126468"/>
                </a:lnTo>
                <a:cubicBezTo>
                  <a:pt x="2903392" y="1121143"/>
                  <a:pt x="2895488" y="1118894"/>
                  <a:pt x="2887839" y="1119563"/>
                </a:cubicBezTo>
                <a:close/>
                <a:moveTo>
                  <a:pt x="2858844" y="1010241"/>
                </a:moveTo>
                <a:cubicBezTo>
                  <a:pt x="2873471" y="1008962"/>
                  <a:pt x="2888587" y="1013262"/>
                  <a:pt x="2900724" y="1023446"/>
                </a:cubicBezTo>
                <a:lnTo>
                  <a:pt x="3308987" y="1366020"/>
                </a:lnTo>
                <a:cubicBezTo>
                  <a:pt x="3333261" y="1386388"/>
                  <a:pt x="3336427" y="1422578"/>
                  <a:pt x="3316059" y="1446852"/>
                </a:cubicBezTo>
                <a:lnTo>
                  <a:pt x="3065405" y="1745569"/>
                </a:lnTo>
                <a:lnTo>
                  <a:pt x="2571750" y="1326242"/>
                </a:lnTo>
                <a:lnTo>
                  <a:pt x="2819892" y="1030518"/>
                </a:lnTo>
                <a:cubicBezTo>
                  <a:pt x="2830076" y="1018381"/>
                  <a:pt x="2844216" y="1011521"/>
                  <a:pt x="2858844" y="1010241"/>
                </a:cubicBezTo>
                <a:close/>
                <a:moveTo>
                  <a:pt x="2841576" y="814091"/>
                </a:moveTo>
                <a:cubicBezTo>
                  <a:pt x="2791400" y="818481"/>
                  <a:pt x="2742898" y="842013"/>
                  <a:pt x="2707963" y="883646"/>
                </a:cubicBezTo>
                <a:lnTo>
                  <a:pt x="2434446" y="1209611"/>
                </a:lnTo>
                <a:lnTo>
                  <a:pt x="2338702" y="1128283"/>
                </a:lnTo>
                <a:cubicBezTo>
                  <a:pt x="2292733" y="1089236"/>
                  <a:pt x="2223813" y="1094847"/>
                  <a:pt x="2184766" y="1140815"/>
                </a:cubicBezTo>
                <a:lnTo>
                  <a:pt x="927790" y="2620596"/>
                </a:lnTo>
                <a:cubicBezTo>
                  <a:pt x="888743" y="2666565"/>
                  <a:pt x="894354" y="2735485"/>
                  <a:pt x="940323" y="2774532"/>
                </a:cubicBezTo>
                <a:lnTo>
                  <a:pt x="1898792" y="3588688"/>
                </a:lnTo>
                <a:cubicBezTo>
                  <a:pt x="1944760" y="3627735"/>
                  <a:pt x="2013680" y="3622124"/>
                  <a:pt x="2052727" y="3576155"/>
                </a:cubicBezTo>
                <a:lnTo>
                  <a:pt x="3309703" y="2096374"/>
                </a:lnTo>
                <a:cubicBezTo>
                  <a:pt x="3348750" y="2050406"/>
                  <a:pt x="3343139" y="1981486"/>
                  <a:pt x="3297171" y="1942438"/>
                </a:cubicBezTo>
                <a:lnTo>
                  <a:pt x="3202710" y="1862200"/>
                </a:lnTo>
                <a:lnTo>
                  <a:pt x="3480136" y="1531576"/>
                </a:lnTo>
                <a:cubicBezTo>
                  <a:pt x="3550005" y="1448310"/>
                  <a:pt x="3539144" y="1324171"/>
                  <a:pt x="3455878" y="1254302"/>
                </a:cubicBezTo>
                <a:lnTo>
                  <a:pt x="2985237" y="859388"/>
                </a:lnTo>
                <a:cubicBezTo>
                  <a:pt x="2943604" y="824453"/>
                  <a:pt x="2891753" y="809702"/>
                  <a:pt x="2841576" y="814091"/>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latin typeface="Yu Gothic UI" panose="020B0500000000000000" pitchFamily="50" charset="-128"/>
              <a:ea typeface="Yu Gothic UI" panose="020B0500000000000000" pitchFamily="50" charset="-128"/>
              <a:sym typeface="+mn-lt"/>
            </a:endParaRPr>
          </a:p>
        </p:txBody>
      </p:sp>
      <p:sp>
        <p:nvSpPr>
          <p:cNvPr id="35" name="フリーフォーム 34"/>
          <p:cNvSpPr>
            <a:spLocks noChangeAspect="1"/>
          </p:cNvSpPr>
          <p:nvPr/>
        </p:nvSpPr>
        <p:spPr bwMode="gray">
          <a:xfrm>
            <a:off x="1159117" y="5648947"/>
            <a:ext cx="535485" cy="535485"/>
          </a:xfrm>
          <a:custGeom>
            <a:avLst/>
            <a:gdLst>
              <a:gd name="connsiteX0" fmla="*/ 1208939 w 4428000"/>
              <a:gd name="connsiteY0" fmla="*/ 2212365 h 4428000"/>
              <a:gd name="connsiteX1" fmla="*/ 2252939 w 4428000"/>
              <a:gd name="connsiteY1" fmla="*/ 2212365 h 4428000"/>
              <a:gd name="connsiteX2" fmla="*/ 2342939 w 4428000"/>
              <a:gd name="connsiteY2" fmla="*/ 2302365 h 4428000"/>
              <a:gd name="connsiteX3" fmla="*/ 2252939 w 4428000"/>
              <a:gd name="connsiteY3" fmla="*/ 2392365 h 4428000"/>
              <a:gd name="connsiteX4" fmla="*/ 1297935 w 4428000"/>
              <a:gd name="connsiteY4" fmla="*/ 2392365 h 4428000"/>
              <a:gd name="connsiteX5" fmla="*/ 1297934 w 4428000"/>
              <a:gd name="connsiteY5" fmla="*/ 3401916 h 4428000"/>
              <a:gd name="connsiteX6" fmla="*/ 1208436 w 4428000"/>
              <a:gd name="connsiteY6" fmla="*/ 3491414 h 4428000"/>
              <a:gd name="connsiteX7" fmla="*/ 1208437 w 4428000"/>
              <a:gd name="connsiteY7" fmla="*/ 3491413 h 4428000"/>
              <a:gd name="connsiteX8" fmla="*/ 1118939 w 4428000"/>
              <a:gd name="connsiteY8" fmla="*/ 3401915 h 4428000"/>
              <a:gd name="connsiteX9" fmla="*/ 1118939 w 4428000"/>
              <a:gd name="connsiteY9" fmla="*/ 2305860 h 4428000"/>
              <a:gd name="connsiteX10" fmla="*/ 1119292 w 4428000"/>
              <a:gd name="connsiteY10" fmla="*/ 2304113 h 4428000"/>
              <a:gd name="connsiteX11" fmla="*/ 1118939 w 4428000"/>
              <a:gd name="connsiteY11" fmla="*/ 2302365 h 4428000"/>
              <a:gd name="connsiteX12" fmla="*/ 1208939 w 4428000"/>
              <a:gd name="connsiteY12" fmla="*/ 2212365 h 4428000"/>
              <a:gd name="connsiteX13" fmla="*/ 3275046 w 4428000"/>
              <a:gd name="connsiteY13" fmla="*/ 1859106 h 4428000"/>
              <a:gd name="connsiteX14" fmla="*/ 3310667 w 4428000"/>
              <a:gd name="connsiteY14" fmla="*/ 1862009 h 4428000"/>
              <a:gd name="connsiteX15" fmla="*/ 3372233 w 4428000"/>
              <a:gd name="connsiteY15" fmla="*/ 1973407 h 4428000"/>
              <a:gd name="connsiteX16" fmla="*/ 3123071 w 4428000"/>
              <a:gd name="connsiteY16" fmla="*/ 2838230 h 4428000"/>
              <a:gd name="connsiteX17" fmla="*/ 3122309 w 4428000"/>
              <a:gd name="connsiteY17" fmla="*/ 2839694 h 4428000"/>
              <a:gd name="connsiteX18" fmla="*/ 3119742 w 4428000"/>
              <a:gd name="connsiteY18" fmla="*/ 2852408 h 4428000"/>
              <a:gd name="connsiteX19" fmla="*/ 3036815 w 4428000"/>
              <a:gd name="connsiteY19" fmla="*/ 2907376 h 4428000"/>
              <a:gd name="connsiteX20" fmla="*/ 2802814 w 4428000"/>
              <a:gd name="connsiteY20" fmla="*/ 2907376 h 4428000"/>
              <a:gd name="connsiteX21" fmla="*/ 2802814 w 4428000"/>
              <a:gd name="connsiteY21" fmla="*/ 3311412 h 4428000"/>
              <a:gd name="connsiteX22" fmla="*/ 2818911 w 4428000"/>
              <a:gd name="connsiteY22" fmla="*/ 3311412 h 4428000"/>
              <a:gd name="connsiteX23" fmla="*/ 2908911 w 4428000"/>
              <a:gd name="connsiteY23" fmla="*/ 3401412 h 4428000"/>
              <a:gd name="connsiteX24" fmla="*/ 2818911 w 4428000"/>
              <a:gd name="connsiteY24" fmla="*/ 3491412 h 4428000"/>
              <a:gd name="connsiteX25" fmla="*/ 2712817 w 4428000"/>
              <a:gd name="connsiteY25" fmla="*/ 3491412 h 4428000"/>
              <a:gd name="connsiteX26" fmla="*/ 2712814 w 4428000"/>
              <a:gd name="connsiteY26" fmla="*/ 3491413 h 4428000"/>
              <a:gd name="connsiteX27" fmla="*/ 2712812 w 4428000"/>
              <a:gd name="connsiteY27" fmla="*/ 3491412 h 4428000"/>
              <a:gd name="connsiteX28" fmla="*/ 2606718 w 4428000"/>
              <a:gd name="connsiteY28" fmla="*/ 3491412 h 4428000"/>
              <a:gd name="connsiteX29" fmla="*/ 2516718 w 4428000"/>
              <a:gd name="connsiteY29" fmla="*/ 3401412 h 4428000"/>
              <a:gd name="connsiteX30" fmla="*/ 2606718 w 4428000"/>
              <a:gd name="connsiteY30" fmla="*/ 3311412 h 4428000"/>
              <a:gd name="connsiteX31" fmla="*/ 2622814 w 4428000"/>
              <a:gd name="connsiteY31" fmla="*/ 3311412 h 4428000"/>
              <a:gd name="connsiteX32" fmla="*/ 2622814 w 4428000"/>
              <a:gd name="connsiteY32" fmla="*/ 2907376 h 4428000"/>
              <a:gd name="connsiteX33" fmla="*/ 2388814 w 4428000"/>
              <a:gd name="connsiteY33" fmla="*/ 2907376 h 4428000"/>
              <a:gd name="connsiteX34" fmla="*/ 2298814 w 4428000"/>
              <a:gd name="connsiteY34" fmla="*/ 2817376 h 4428000"/>
              <a:gd name="connsiteX35" fmla="*/ 2388814 w 4428000"/>
              <a:gd name="connsiteY35" fmla="*/ 2727376 h 4428000"/>
              <a:gd name="connsiteX36" fmla="*/ 2967687 w 4428000"/>
              <a:gd name="connsiteY36" fmla="*/ 2727376 h 4428000"/>
              <a:gd name="connsiteX37" fmla="*/ 3199268 w 4428000"/>
              <a:gd name="connsiteY37" fmla="*/ 1923575 h 4428000"/>
              <a:gd name="connsiteX38" fmla="*/ 3275046 w 4428000"/>
              <a:gd name="connsiteY38" fmla="*/ 1859106 h 4428000"/>
              <a:gd name="connsiteX39" fmla="*/ 2833171 w 4428000"/>
              <a:gd name="connsiteY39" fmla="*/ 1543270 h 4428000"/>
              <a:gd name="connsiteX40" fmla="*/ 2923172 w 4428000"/>
              <a:gd name="connsiteY40" fmla="*/ 1633270 h 4428000"/>
              <a:gd name="connsiteX41" fmla="*/ 2923172 w 4428000"/>
              <a:gd name="connsiteY41" fmla="*/ 2547049 h 4428000"/>
              <a:gd name="connsiteX42" fmla="*/ 2896811 w 4428000"/>
              <a:gd name="connsiteY42" fmla="*/ 2610689 h 4428000"/>
              <a:gd name="connsiteX43" fmla="*/ 2895133 w 4428000"/>
              <a:gd name="connsiteY43" fmla="*/ 2611820 h 4428000"/>
              <a:gd name="connsiteX44" fmla="*/ 2891076 w 4428000"/>
              <a:gd name="connsiteY44" fmla="*/ 2617838 h 4428000"/>
              <a:gd name="connsiteX45" fmla="*/ 2827436 w 4428000"/>
              <a:gd name="connsiteY45" fmla="*/ 2644198 h 4428000"/>
              <a:gd name="connsiteX46" fmla="*/ 2232623 w 4428000"/>
              <a:gd name="connsiteY46" fmla="*/ 2644198 h 4428000"/>
              <a:gd name="connsiteX47" fmla="*/ 1999485 w 4428000"/>
              <a:gd name="connsiteY47" fmla="*/ 3405358 h 4428000"/>
              <a:gd name="connsiteX48" fmla="*/ 1887074 w 4428000"/>
              <a:gd name="connsiteY48" fmla="*/ 3465054 h 4428000"/>
              <a:gd name="connsiteX49" fmla="*/ 1827378 w 4428000"/>
              <a:gd name="connsiteY49" fmla="*/ 3352643 h 4428000"/>
              <a:gd name="connsiteX50" fmla="*/ 2080411 w 4428000"/>
              <a:gd name="connsiteY50" fmla="*/ 2526525 h 4428000"/>
              <a:gd name="connsiteX51" fmla="*/ 2157255 w 4428000"/>
              <a:gd name="connsiteY51" fmla="*/ 2463332 h 4428000"/>
              <a:gd name="connsiteX52" fmla="*/ 2743171 w 4428000"/>
              <a:gd name="connsiteY52" fmla="*/ 2464198 h 4428000"/>
              <a:gd name="connsiteX53" fmla="*/ 2743171 w 4428000"/>
              <a:gd name="connsiteY53" fmla="*/ 1820196 h 4428000"/>
              <a:gd name="connsiteX54" fmla="*/ 2465218 w 4428000"/>
              <a:gd name="connsiteY54" fmla="*/ 2041906 h 4428000"/>
              <a:gd name="connsiteX55" fmla="*/ 2358822 w 4428000"/>
              <a:gd name="connsiteY55" fmla="*/ 2044528 h 4428000"/>
              <a:gd name="connsiteX56" fmla="*/ 1940410 w 4428000"/>
              <a:gd name="connsiteY56" fmla="*/ 1919973 h 4428000"/>
              <a:gd name="connsiteX57" fmla="*/ 1879828 w 4428000"/>
              <a:gd name="connsiteY57" fmla="*/ 1808036 h 4428000"/>
              <a:gd name="connsiteX58" fmla="*/ 1991766 w 4428000"/>
              <a:gd name="connsiteY58" fmla="*/ 1747454 h 4428000"/>
              <a:gd name="connsiteX59" fmla="*/ 2395161 w 4428000"/>
              <a:gd name="connsiteY59" fmla="*/ 1867539 h 4428000"/>
              <a:gd name="connsiteX60" fmla="*/ 2775127 w 4428000"/>
              <a:gd name="connsiteY60" fmla="*/ 1564458 h 4428000"/>
              <a:gd name="connsiteX61" fmla="*/ 2783818 w 4428000"/>
              <a:gd name="connsiteY61" fmla="*/ 1559999 h 4428000"/>
              <a:gd name="connsiteX62" fmla="*/ 2798139 w 4428000"/>
              <a:gd name="connsiteY62" fmla="*/ 1550343 h 4428000"/>
              <a:gd name="connsiteX63" fmla="*/ 2805551 w 4428000"/>
              <a:gd name="connsiteY63" fmla="*/ 1548847 h 4428000"/>
              <a:gd name="connsiteX64" fmla="*/ 2806924 w 4428000"/>
              <a:gd name="connsiteY64" fmla="*/ 1548142 h 4428000"/>
              <a:gd name="connsiteX65" fmla="*/ 2810437 w 4428000"/>
              <a:gd name="connsiteY65" fmla="*/ 1547860 h 4428000"/>
              <a:gd name="connsiteX66" fmla="*/ 1143641 w 4428000"/>
              <a:gd name="connsiteY66" fmla="*/ 1436430 h 4428000"/>
              <a:gd name="connsiteX67" fmla="*/ 1225688 w 4428000"/>
              <a:gd name="connsiteY67" fmla="*/ 1492704 h 4428000"/>
              <a:gd name="connsiteX68" fmla="*/ 1424522 w 4428000"/>
              <a:gd name="connsiteY68" fmla="*/ 1984428 h 4428000"/>
              <a:gd name="connsiteX69" fmla="*/ 1938264 w 4428000"/>
              <a:gd name="connsiteY69" fmla="*/ 1984428 h 4428000"/>
              <a:gd name="connsiteX70" fmla="*/ 2028264 w 4428000"/>
              <a:gd name="connsiteY70" fmla="*/ 2074428 h 4428000"/>
              <a:gd name="connsiteX71" fmla="*/ 1938264 w 4428000"/>
              <a:gd name="connsiteY71" fmla="*/ 2164428 h 4428000"/>
              <a:gd name="connsiteX72" fmla="*/ 1362264 w 4428000"/>
              <a:gd name="connsiteY72" fmla="*/ 2164428 h 4428000"/>
              <a:gd name="connsiteX73" fmla="*/ 1279337 w 4428000"/>
              <a:gd name="connsiteY73" fmla="*/ 2109461 h 4428000"/>
              <a:gd name="connsiteX74" fmla="*/ 1058814 w 4428000"/>
              <a:gd name="connsiteY74" fmla="*/ 1560181 h 4428000"/>
              <a:gd name="connsiteX75" fmla="*/ 1108512 w 4428000"/>
              <a:gd name="connsiteY75" fmla="*/ 1443006 h 4428000"/>
              <a:gd name="connsiteX76" fmla="*/ 1143641 w 4428000"/>
              <a:gd name="connsiteY76" fmla="*/ 1436430 h 4428000"/>
              <a:gd name="connsiteX77" fmla="*/ 2833171 w 4428000"/>
              <a:gd name="connsiteY77" fmla="*/ 1116587 h 4428000"/>
              <a:gd name="connsiteX78" fmla="*/ 2743171 w 4428000"/>
              <a:gd name="connsiteY78" fmla="*/ 1206587 h 4428000"/>
              <a:gd name="connsiteX79" fmla="*/ 2833171 w 4428000"/>
              <a:gd name="connsiteY79" fmla="*/ 1296587 h 4428000"/>
              <a:gd name="connsiteX80" fmla="*/ 2923172 w 4428000"/>
              <a:gd name="connsiteY80" fmla="*/ 1206587 h 4428000"/>
              <a:gd name="connsiteX81" fmla="*/ 2833171 w 4428000"/>
              <a:gd name="connsiteY81" fmla="*/ 1116587 h 4428000"/>
              <a:gd name="connsiteX82" fmla="*/ 2833171 w 4428000"/>
              <a:gd name="connsiteY82" fmla="*/ 936587 h 4428000"/>
              <a:gd name="connsiteX83" fmla="*/ 3103172 w 4428000"/>
              <a:gd name="connsiteY83" fmla="*/ 1206587 h 4428000"/>
              <a:gd name="connsiteX84" fmla="*/ 2833171 w 4428000"/>
              <a:gd name="connsiteY84" fmla="*/ 1476587 h 4428000"/>
              <a:gd name="connsiteX85" fmla="*/ 2563171 w 4428000"/>
              <a:gd name="connsiteY85" fmla="*/ 1206587 h 4428000"/>
              <a:gd name="connsiteX86" fmla="*/ 2833171 w 4428000"/>
              <a:gd name="connsiteY86" fmla="*/ 936587 h 4428000"/>
              <a:gd name="connsiteX87" fmla="*/ 2214000 w 4428000"/>
              <a:gd name="connsiteY87" fmla="*/ 180000 h 4428000"/>
              <a:gd name="connsiteX88" fmla="*/ 180000 w 4428000"/>
              <a:gd name="connsiteY88" fmla="*/ 2214000 h 4428000"/>
              <a:gd name="connsiteX89" fmla="*/ 2214000 w 4428000"/>
              <a:gd name="connsiteY89" fmla="*/ 4248000 h 4428000"/>
              <a:gd name="connsiteX90" fmla="*/ 4248000 w 4428000"/>
              <a:gd name="connsiteY90" fmla="*/ 2214000 h 4428000"/>
              <a:gd name="connsiteX91" fmla="*/ 2214000 w 4428000"/>
              <a:gd name="connsiteY91" fmla="*/ 180000 h 4428000"/>
              <a:gd name="connsiteX92" fmla="*/ 2214000 w 4428000"/>
              <a:gd name="connsiteY92" fmla="*/ 0 h 4428000"/>
              <a:gd name="connsiteX93" fmla="*/ 4428000 w 4428000"/>
              <a:gd name="connsiteY93" fmla="*/ 2214000 h 4428000"/>
              <a:gd name="connsiteX94" fmla="*/ 2214000 w 4428000"/>
              <a:gd name="connsiteY94" fmla="*/ 4428000 h 4428000"/>
              <a:gd name="connsiteX95" fmla="*/ 0 w 4428000"/>
              <a:gd name="connsiteY95" fmla="*/ 2214000 h 4428000"/>
              <a:gd name="connsiteX96" fmla="*/ 2214000 w 4428000"/>
              <a:gd name="connsiteY96"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428000" h="4428000">
                <a:moveTo>
                  <a:pt x="1208939" y="2212365"/>
                </a:moveTo>
                <a:lnTo>
                  <a:pt x="2252939" y="2212365"/>
                </a:lnTo>
                <a:cubicBezTo>
                  <a:pt x="2302645" y="2212365"/>
                  <a:pt x="2342939" y="2252659"/>
                  <a:pt x="2342939" y="2302365"/>
                </a:cubicBezTo>
                <a:cubicBezTo>
                  <a:pt x="2342939" y="2352071"/>
                  <a:pt x="2302645" y="2392365"/>
                  <a:pt x="2252939" y="2392365"/>
                </a:cubicBezTo>
                <a:lnTo>
                  <a:pt x="1297935" y="2392365"/>
                </a:lnTo>
                <a:lnTo>
                  <a:pt x="1297934" y="3401916"/>
                </a:lnTo>
                <a:cubicBezTo>
                  <a:pt x="1297934" y="3451344"/>
                  <a:pt x="1257864" y="3491414"/>
                  <a:pt x="1208436" y="3491414"/>
                </a:cubicBezTo>
                <a:lnTo>
                  <a:pt x="1208437" y="3491413"/>
                </a:lnTo>
                <a:cubicBezTo>
                  <a:pt x="1159009" y="3491413"/>
                  <a:pt x="1118939" y="3451343"/>
                  <a:pt x="1118939" y="3401915"/>
                </a:cubicBezTo>
                <a:lnTo>
                  <a:pt x="1118939" y="2305860"/>
                </a:lnTo>
                <a:lnTo>
                  <a:pt x="1119292" y="2304113"/>
                </a:lnTo>
                <a:lnTo>
                  <a:pt x="1118939" y="2302365"/>
                </a:lnTo>
                <a:cubicBezTo>
                  <a:pt x="1118939" y="2252659"/>
                  <a:pt x="1159233" y="2212365"/>
                  <a:pt x="1208939" y="2212365"/>
                </a:cubicBezTo>
                <a:close/>
                <a:moveTo>
                  <a:pt x="3275046" y="1859106"/>
                </a:moveTo>
                <a:cubicBezTo>
                  <a:pt x="3286653" y="1857711"/>
                  <a:pt x="3298726" y="1858569"/>
                  <a:pt x="3310667" y="1862009"/>
                </a:cubicBezTo>
                <a:cubicBezTo>
                  <a:pt x="3358430" y="1875770"/>
                  <a:pt x="3385994" y="1925644"/>
                  <a:pt x="3372233" y="1973407"/>
                </a:cubicBezTo>
                <a:lnTo>
                  <a:pt x="3123071" y="2838230"/>
                </a:lnTo>
                <a:lnTo>
                  <a:pt x="3122309" y="2839694"/>
                </a:lnTo>
                <a:lnTo>
                  <a:pt x="3119742" y="2852408"/>
                </a:lnTo>
                <a:cubicBezTo>
                  <a:pt x="3106079" y="2884711"/>
                  <a:pt x="3074094" y="2907376"/>
                  <a:pt x="3036815" y="2907376"/>
                </a:cubicBezTo>
                <a:lnTo>
                  <a:pt x="2802814" y="2907376"/>
                </a:lnTo>
                <a:lnTo>
                  <a:pt x="2802814" y="3311412"/>
                </a:lnTo>
                <a:lnTo>
                  <a:pt x="2818911" y="3311412"/>
                </a:lnTo>
                <a:cubicBezTo>
                  <a:pt x="2868617" y="3311412"/>
                  <a:pt x="2908911" y="3351706"/>
                  <a:pt x="2908911" y="3401412"/>
                </a:cubicBezTo>
                <a:cubicBezTo>
                  <a:pt x="2908911" y="3451118"/>
                  <a:pt x="2868617" y="3491412"/>
                  <a:pt x="2818911" y="3491412"/>
                </a:cubicBezTo>
                <a:lnTo>
                  <a:pt x="2712817" y="3491412"/>
                </a:lnTo>
                <a:cubicBezTo>
                  <a:pt x="2712816" y="3491412"/>
                  <a:pt x="2712815" y="3491413"/>
                  <a:pt x="2712814" y="3491413"/>
                </a:cubicBezTo>
                <a:cubicBezTo>
                  <a:pt x="2712813" y="3491413"/>
                  <a:pt x="2712813" y="3491412"/>
                  <a:pt x="2712812" y="3491412"/>
                </a:cubicBezTo>
                <a:lnTo>
                  <a:pt x="2606718" y="3491412"/>
                </a:lnTo>
                <a:cubicBezTo>
                  <a:pt x="2557012" y="3491412"/>
                  <a:pt x="2516718" y="3451118"/>
                  <a:pt x="2516718" y="3401412"/>
                </a:cubicBezTo>
                <a:cubicBezTo>
                  <a:pt x="2516718" y="3351706"/>
                  <a:pt x="2557012" y="3311412"/>
                  <a:pt x="2606718" y="3311412"/>
                </a:cubicBezTo>
                <a:lnTo>
                  <a:pt x="2622814" y="3311412"/>
                </a:lnTo>
                <a:lnTo>
                  <a:pt x="2622814" y="2907376"/>
                </a:lnTo>
                <a:lnTo>
                  <a:pt x="2388814" y="2907376"/>
                </a:lnTo>
                <a:cubicBezTo>
                  <a:pt x="2339108" y="2907376"/>
                  <a:pt x="2298814" y="2867082"/>
                  <a:pt x="2298814" y="2817376"/>
                </a:cubicBezTo>
                <a:cubicBezTo>
                  <a:pt x="2298814" y="2767670"/>
                  <a:pt x="2339108" y="2727376"/>
                  <a:pt x="2388814" y="2727376"/>
                </a:cubicBezTo>
                <a:lnTo>
                  <a:pt x="2967687" y="2727376"/>
                </a:lnTo>
                <a:lnTo>
                  <a:pt x="3199268" y="1923575"/>
                </a:lnTo>
                <a:cubicBezTo>
                  <a:pt x="3209589" y="1887752"/>
                  <a:pt x="3240224" y="1863292"/>
                  <a:pt x="3275046" y="1859106"/>
                </a:cubicBezTo>
                <a:close/>
                <a:moveTo>
                  <a:pt x="2833171" y="1543270"/>
                </a:moveTo>
                <a:cubicBezTo>
                  <a:pt x="2882877" y="1543270"/>
                  <a:pt x="2923172" y="1583564"/>
                  <a:pt x="2923172" y="1633270"/>
                </a:cubicBezTo>
                <a:lnTo>
                  <a:pt x="2923172" y="2547049"/>
                </a:lnTo>
                <a:cubicBezTo>
                  <a:pt x="2923172" y="2571902"/>
                  <a:pt x="2913098" y="2594402"/>
                  <a:pt x="2896811" y="2610689"/>
                </a:cubicBezTo>
                <a:lnTo>
                  <a:pt x="2895133" y="2611820"/>
                </a:lnTo>
                <a:lnTo>
                  <a:pt x="2891076" y="2617838"/>
                </a:lnTo>
                <a:cubicBezTo>
                  <a:pt x="2874789" y="2634125"/>
                  <a:pt x="2852289" y="2644198"/>
                  <a:pt x="2827436" y="2644198"/>
                </a:cubicBezTo>
                <a:lnTo>
                  <a:pt x="2232623" y="2644198"/>
                </a:lnTo>
                <a:lnTo>
                  <a:pt x="1999485" y="3405358"/>
                </a:lnTo>
                <a:cubicBezTo>
                  <a:pt x="1984928" y="3452885"/>
                  <a:pt x="1934601" y="3479611"/>
                  <a:pt x="1887074" y="3465054"/>
                </a:cubicBezTo>
                <a:cubicBezTo>
                  <a:pt x="1839547" y="3450497"/>
                  <a:pt x="1812821" y="3400169"/>
                  <a:pt x="1827378" y="3352643"/>
                </a:cubicBezTo>
                <a:lnTo>
                  <a:pt x="2080411" y="2526525"/>
                </a:lnTo>
                <a:cubicBezTo>
                  <a:pt x="2091329" y="2490880"/>
                  <a:pt x="2122368" y="2466935"/>
                  <a:pt x="2157255" y="2463332"/>
                </a:cubicBezTo>
                <a:cubicBezTo>
                  <a:pt x="2352560" y="2463621"/>
                  <a:pt x="2547866" y="2463909"/>
                  <a:pt x="2743171" y="2464198"/>
                </a:cubicBezTo>
                <a:lnTo>
                  <a:pt x="2743171" y="1820196"/>
                </a:lnTo>
                <a:lnTo>
                  <a:pt x="2465218" y="2041906"/>
                </a:lnTo>
                <a:cubicBezTo>
                  <a:pt x="2422610" y="2068973"/>
                  <a:pt x="2394287" y="2057941"/>
                  <a:pt x="2358822" y="2044528"/>
                </a:cubicBezTo>
                <a:lnTo>
                  <a:pt x="1940410" y="1919973"/>
                </a:lnTo>
                <a:cubicBezTo>
                  <a:pt x="1892770" y="1905791"/>
                  <a:pt x="1865647" y="1855676"/>
                  <a:pt x="1879828" y="1808036"/>
                </a:cubicBezTo>
                <a:cubicBezTo>
                  <a:pt x="1894010" y="1760396"/>
                  <a:pt x="1944126" y="1733273"/>
                  <a:pt x="1991766" y="1747454"/>
                </a:cubicBezTo>
                <a:lnTo>
                  <a:pt x="2395161" y="1867539"/>
                </a:lnTo>
                <a:lnTo>
                  <a:pt x="2775127" y="1564458"/>
                </a:lnTo>
                <a:lnTo>
                  <a:pt x="2783818" y="1559999"/>
                </a:lnTo>
                <a:lnTo>
                  <a:pt x="2798139" y="1550343"/>
                </a:lnTo>
                <a:lnTo>
                  <a:pt x="2805551" y="1548847"/>
                </a:lnTo>
                <a:lnTo>
                  <a:pt x="2806924" y="1548142"/>
                </a:lnTo>
                <a:lnTo>
                  <a:pt x="2810437" y="1547860"/>
                </a:lnTo>
                <a:close/>
                <a:moveTo>
                  <a:pt x="1143641" y="1436430"/>
                </a:moveTo>
                <a:cubicBezTo>
                  <a:pt x="1178710" y="1436987"/>
                  <a:pt x="1211713" y="1458143"/>
                  <a:pt x="1225688" y="1492704"/>
                </a:cubicBezTo>
                <a:lnTo>
                  <a:pt x="1424522" y="1984428"/>
                </a:lnTo>
                <a:lnTo>
                  <a:pt x="1938264" y="1984428"/>
                </a:lnTo>
                <a:cubicBezTo>
                  <a:pt x="1987970" y="1984428"/>
                  <a:pt x="2028264" y="2024722"/>
                  <a:pt x="2028264" y="2074428"/>
                </a:cubicBezTo>
                <a:cubicBezTo>
                  <a:pt x="2028264" y="2124134"/>
                  <a:pt x="1987970" y="2164428"/>
                  <a:pt x="1938264" y="2164428"/>
                </a:cubicBezTo>
                <a:lnTo>
                  <a:pt x="1362264" y="2164428"/>
                </a:lnTo>
                <a:cubicBezTo>
                  <a:pt x="1324985" y="2164428"/>
                  <a:pt x="1293000" y="2141763"/>
                  <a:pt x="1279337" y="2109461"/>
                </a:cubicBezTo>
                <a:lnTo>
                  <a:pt x="1058814" y="1560181"/>
                </a:lnTo>
                <a:cubicBezTo>
                  <a:pt x="1040181" y="1514100"/>
                  <a:pt x="1062431" y="1461639"/>
                  <a:pt x="1108512" y="1443006"/>
                </a:cubicBezTo>
                <a:cubicBezTo>
                  <a:pt x="1120033" y="1438347"/>
                  <a:pt x="1131952" y="1436244"/>
                  <a:pt x="1143641" y="1436430"/>
                </a:cubicBezTo>
                <a:close/>
                <a:moveTo>
                  <a:pt x="2833171" y="1116587"/>
                </a:moveTo>
                <a:cubicBezTo>
                  <a:pt x="2783465" y="1116587"/>
                  <a:pt x="2743171" y="1156881"/>
                  <a:pt x="2743171" y="1206587"/>
                </a:cubicBezTo>
                <a:cubicBezTo>
                  <a:pt x="2743171" y="1256293"/>
                  <a:pt x="2783465" y="1296587"/>
                  <a:pt x="2833171" y="1296587"/>
                </a:cubicBezTo>
                <a:cubicBezTo>
                  <a:pt x="2882877" y="1296587"/>
                  <a:pt x="2923172" y="1256293"/>
                  <a:pt x="2923172" y="1206587"/>
                </a:cubicBezTo>
                <a:cubicBezTo>
                  <a:pt x="2923172" y="1156881"/>
                  <a:pt x="2882877" y="1116587"/>
                  <a:pt x="2833171" y="1116587"/>
                </a:cubicBezTo>
                <a:close/>
                <a:moveTo>
                  <a:pt x="2833171" y="936587"/>
                </a:moveTo>
                <a:cubicBezTo>
                  <a:pt x="2982289" y="936587"/>
                  <a:pt x="3103172" y="1057470"/>
                  <a:pt x="3103172" y="1206587"/>
                </a:cubicBezTo>
                <a:cubicBezTo>
                  <a:pt x="3103172" y="1355704"/>
                  <a:pt x="2982289" y="1476587"/>
                  <a:pt x="2833171" y="1476587"/>
                </a:cubicBezTo>
                <a:cubicBezTo>
                  <a:pt x="2684054" y="1476587"/>
                  <a:pt x="2563171" y="1355704"/>
                  <a:pt x="2563171" y="1206587"/>
                </a:cubicBezTo>
                <a:cubicBezTo>
                  <a:pt x="2563171" y="1057470"/>
                  <a:pt x="2684054" y="936587"/>
                  <a:pt x="2833171" y="936587"/>
                </a:cubicBezTo>
                <a:close/>
                <a:moveTo>
                  <a:pt x="2214000" y="180000"/>
                </a:moveTo>
                <a:cubicBezTo>
                  <a:pt x="1090653" y="180000"/>
                  <a:pt x="180000" y="1090653"/>
                  <a:pt x="180000" y="2214000"/>
                </a:cubicBezTo>
                <a:cubicBezTo>
                  <a:pt x="180000" y="3337347"/>
                  <a:pt x="1090653" y="4248000"/>
                  <a:pt x="2214000" y="4248000"/>
                </a:cubicBezTo>
                <a:cubicBezTo>
                  <a:pt x="3337347" y="4248000"/>
                  <a:pt x="4248000" y="3337347"/>
                  <a:pt x="4248000" y="2214000"/>
                </a:cubicBezTo>
                <a:cubicBezTo>
                  <a:pt x="4248000" y="1090653"/>
                  <a:pt x="3337347" y="180000"/>
                  <a:pt x="2214000" y="180000"/>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latin typeface="Yu Gothic UI" panose="020B0500000000000000" pitchFamily="50" charset="-128"/>
              <a:ea typeface="Yu Gothic UI" panose="020B0500000000000000" pitchFamily="50" charset="-128"/>
              <a:sym typeface="+mn-lt"/>
            </a:endParaRPr>
          </a:p>
        </p:txBody>
      </p:sp>
      <p:sp>
        <p:nvSpPr>
          <p:cNvPr id="36" name="フリーフォーム 35"/>
          <p:cNvSpPr>
            <a:spLocks noChangeAspect="1"/>
          </p:cNvSpPr>
          <p:nvPr/>
        </p:nvSpPr>
        <p:spPr bwMode="gray">
          <a:xfrm>
            <a:off x="4944984" y="4838790"/>
            <a:ext cx="509248" cy="509248"/>
          </a:xfrm>
          <a:custGeom>
            <a:avLst/>
            <a:gdLst>
              <a:gd name="connsiteX0" fmla="*/ 2326572 w 4428000"/>
              <a:gd name="connsiteY0" fmla="*/ 2911200 h 4428000"/>
              <a:gd name="connsiteX1" fmla="*/ 3212437 w 4428000"/>
              <a:gd name="connsiteY1" fmla="*/ 2911200 h 4428000"/>
              <a:gd name="connsiteX2" fmla="*/ 3327676 w 4428000"/>
              <a:gd name="connsiteY2" fmla="*/ 2911200 h 4428000"/>
              <a:gd name="connsiteX3" fmla="*/ 3419869 w 4428000"/>
              <a:gd name="connsiteY3" fmla="*/ 2939252 h 4428000"/>
              <a:gd name="connsiteX4" fmla="*/ 3419869 w 4428000"/>
              <a:gd name="connsiteY4" fmla="*/ 2960571 h 4428000"/>
              <a:gd name="connsiteX5" fmla="*/ 3417516 w 4428000"/>
              <a:gd name="connsiteY5" fmla="*/ 2964117 h 4428000"/>
              <a:gd name="connsiteX6" fmla="*/ 3425400 w 4428000"/>
              <a:gd name="connsiteY6" fmla="*/ 2976000 h 4428000"/>
              <a:gd name="connsiteX7" fmla="*/ 3212437 w 4428000"/>
              <a:gd name="connsiteY7" fmla="*/ 3040800 h 4428000"/>
              <a:gd name="connsiteX8" fmla="*/ 2312380 w 4428000"/>
              <a:gd name="connsiteY8" fmla="*/ 3040800 h 4428000"/>
              <a:gd name="connsiteX9" fmla="*/ 2330098 w 4428000"/>
              <a:gd name="connsiteY9" fmla="*/ 3014520 h 4428000"/>
              <a:gd name="connsiteX10" fmla="*/ 2340000 w 4428000"/>
              <a:gd name="connsiteY10" fmla="*/ 2965475 h 4428000"/>
              <a:gd name="connsiteX11" fmla="*/ 2330098 w 4428000"/>
              <a:gd name="connsiteY11" fmla="*/ 2916430 h 4428000"/>
              <a:gd name="connsiteX12" fmla="*/ 1094792 w 4428000"/>
              <a:gd name="connsiteY12" fmla="*/ 2911200 h 4428000"/>
              <a:gd name="connsiteX13" fmla="*/ 1221095 w 4428000"/>
              <a:gd name="connsiteY13" fmla="*/ 2911200 h 4428000"/>
              <a:gd name="connsiteX14" fmla="*/ 2101428 w 4428000"/>
              <a:gd name="connsiteY14" fmla="*/ 2911200 h 4428000"/>
              <a:gd name="connsiteX15" fmla="*/ 2097902 w 4428000"/>
              <a:gd name="connsiteY15" fmla="*/ 2916430 h 4428000"/>
              <a:gd name="connsiteX16" fmla="*/ 2088000 w 4428000"/>
              <a:gd name="connsiteY16" fmla="*/ 2965475 h 4428000"/>
              <a:gd name="connsiteX17" fmla="*/ 2097902 w 4428000"/>
              <a:gd name="connsiteY17" fmla="*/ 3014520 h 4428000"/>
              <a:gd name="connsiteX18" fmla="*/ 2115620 w 4428000"/>
              <a:gd name="connsiteY18" fmla="*/ 3040800 h 4428000"/>
              <a:gd name="connsiteX19" fmla="*/ 1221095 w 4428000"/>
              <a:gd name="connsiteY19" fmla="*/ 3040800 h 4428000"/>
              <a:gd name="connsiteX20" fmla="*/ 1008132 w 4428000"/>
              <a:gd name="connsiteY20" fmla="*/ 2976000 h 4428000"/>
              <a:gd name="connsiteX21" fmla="*/ 1010829 w 4428000"/>
              <a:gd name="connsiteY21" fmla="*/ 2971935 h 4428000"/>
              <a:gd name="connsiteX22" fmla="*/ 1009845 w 4428000"/>
              <a:gd name="connsiteY22" fmla="*/ 2971491 h 4428000"/>
              <a:gd name="connsiteX23" fmla="*/ 1002600 w 4428000"/>
              <a:gd name="connsiteY23" fmla="*/ 2960571 h 4428000"/>
              <a:gd name="connsiteX24" fmla="*/ 1002600 w 4428000"/>
              <a:gd name="connsiteY24" fmla="*/ 2939252 h 4428000"/>
              <a:gd name="connsiteX25" fmla="*/ 1094792 w 4428000"/>
              <a:gd name="connsiteY25" fmla="*/ 2911200 h 4428000"/>
              <a:gd name="connsiteX26" fmla="*/ 2505669 w 4428000"/>
              <a:gd name="connsiteY26" fmla="*/ 2323044 h 4428000"/>
              <a:gd name="connsiteX27" fmla="*/ 2524569 w 4428000"/>
              <a:gd name="connsiteY27" fmla="*/ 2336795 h 4428000"/>
              <a:gd name="connsiteX28" fmla="*/ 2517350 w 4428000"/>
              <a:gd name="connsiteY28" fmla="*/ 2359044 h 4428000"/>
              <a:gd name="connsiteX29" fmla="*/ 2493988 w 4428000"/>
              <a:gd name="connsiteY29" fmla="*/ 2359044 h 4428000"/>
              <a:gd name="connsiteX30" fmla="*/ 2486769 w 4428000"/>
              <a:gd name="connsiteY30" fmla="*/ 2336795 h 4428000"/>
              <a:gd name="connsiteX31" fmla="*/ 1902419 w 4428000"/>
              <a:gd name="connsiteY31" fmla="*/ 2323044 h 4428000"/>
              <a:gd name="connsiteX32" fmla="*/ 1921319 w 4428000"/>
              <a:gd name="connsiteY32" fmla="*/ 2336795 h 4428000"/>
              <a:gd name="connsiteX33" fmla="*/ 1914100 w 4428000"/>
              <a:gd name="connsiteY33" fmla="*/ 2359044 h 4428000"/>
              <a:gd name="connsiteX34" fmla="*/ 1890738 w 4428000"/>
              <a:gd name="connsiteY34" fmla="*/ 2359044 h 4428000"/>
              <a:gd name="connsiteX35" fmla="*/ 1883519 w 4428000"/>
              <a:gd name="connsiteY35" fmla="*/ 2336795 h 4428000"/>
              <a:gd name="connsiteX36" fmla="*/ 2494504 w 4428000"/>
              <a:gd name="connsiteY36" fmla="*/ 2048144 h 4428000"/>
              <a:gd name="connsiteX37" fmla="*/ 2392110 w 4428000"/>
              <a:gd name="connsiteY37" fmla="*/ 2178517 h 4428000"/>
              <a:gd name="connsiteX38" fmla="*/ 2315910 w 4428000"/>
              <a:gd name="connsiteY38" fmla="*/ 2407117 h 4428000"/>
              <a:gd name="connsiteX39" fmla="*/ 2508791 w 4428000"/>
              <a:gd name="connsiteY39" fmla="*/ 2542848 h 4428000"/>
              <a:gd name="connsiteX40" fmla="*/ 2699291 w 4428000"/>
              <a:gd name="connsiteY40" fmla="*/ 2399973 h 4428000"/>
              <a:gd name="connsiteX41" fmla="*/ 2625473 w 4428000"/>
              <a:gd name="connsiteY41" fmla="*/ 2185661 h 4428000"/>
              <a:gd name="connsiteX42" fmla="*/ 2494504 w 4428000"/>
              <a:gd name="connsiteY42" fmla="*/ 2048144 h 4428000"/>
              <a:gd name="connsiteX43" fmla="*/ 1891254 w 4428000"/>
              <a:gd name="connsiteY43" fmla="*/ 2048144 h 4428000"/>
              <a:gd name="connsiteX44" fmla="*/ 1788860 w 4428000"/>
              <a:gd name="connsiteY44" fmla="*/ 2178517 h 4428000"/>
              <a:gd name="connsiteX45" fmla="*/ 1712660 w 4428000"/>
              <a:gd name="connsiteY45" fmla="*/ 2407117 h 4428000"/>
              <a:gd name="connsiteX46" fmla="*/ 1905541 w 4428000"/>
              <a:gd name="connsiteY46" fmla="*/ 2542848 h 4428000"/>
              <a:gd name="connsiteX47" fmla="*/ 2096041 w 4428000"/>
              <a:gd name="connsiteY47" fmla="*/ 2399973 h 4428000"/>
              <a:gd name="connsiteX48" fmla="*/ 2022223 w 4428000"/>
              <a:gd name="connsiteY48" fmla="*/ 2185661 h 4428000"/>
              <a:gd name="connsiteX49" fmla="*/ 1891254 w 4428000"/>
              <a:gd name="connsiteY49" fmla="*/ 2048144 h 4428000"/>
              <a:gd name="connsiteX50" fmla="*/ 2807294 w 4428000"/>
              <a:gd name="connsiteY50" fmla="*/ 1802344 h 4428000"/>
              <a:gd name="connsiteX51" fmla="*/ 2826194 w 4428000"/>
              <a:gd name="connsiteY51" fmla="*/ 1816095 h 4428000"/>
              <a:gd name="connsiteX52" fmla="*/ 2818975 w 4428000"/>
              <a:gd name="connsiteY52" fmla="*/ 1838344 h 4428000"/>
              <a:gd name="connsiteX53" fmla="*/ 2795613 w 4428000"/>
              <a:gd name="connsiteY53" fmla="*/ 1838344 h 4428000"/>
              <a:gd name="connsiteX54" fmla="*/ 2788394 w 4428000"/>
              <a:gd name="connsiteY54" fmla="*/ 1816095 h 4428000"/>
              <a:gd name="connsiteX55" fmla="*/ 2204044 w 4428000"/>
              <a:gd name="connsiteY55" fmla="*/ 1802344 h 4428000"/>
              <a:gd name="connsiteX56" fmla="*/ 2222944 w 4428000"/>
              <a:gd name="connsiteY56" fmla="*/ 1816095 h 4428000"/>
              <a:gd name="connsiteX57" fmla="*/ 2215725 w 4428000"/>
              <a:gd name="connsiteY57" fmla="*/ 1838344 h 4428000"/>
              <a:gd name="connsiteX58" fmla="*/ 2192363 w 4428000"/>
              <a:gd name="connsiteY58" fmla="*/ 1838344 h 4428000"/>
              <a:gd name="connsiteX59" fmla="*/ 2185144 w 4428000"/>
              <a:gd name="connsiteY59" fmla="*/ 1816095 h 4428000"/>
              <a:gd name="connsiteX60" fmla="*/ 1600794 w 4428000"/>
              <a:gd name="connsiteY60" fmla="*/ 1802344 h 4428000"/>
              <a:gd name="connsiteX61" fmla="*/ 1619694 w 4428000"/>
              <a:gd name="connsiteY61" fmla="*/ 1816095 h 4428000"/>
              <a:gd name="connsiteX62" fmla="*/ 1612475 w 4428000"/>
              <a:gd name="connsiteY62" fmla="*/ 1838344 h 4428000"/>
              <a:gd name="connsiteX63" fmla="*/ 1589113 w 4428000"/>
              <a:gd name="connsiteY63" fmla="*/ 1838344 h 4428000"/>
              <a:gd name="connsiteX64" fmla="*/ 1581894 w 4428000"/>
              <a:gd name="connsiteY64" fmla="*/ 1816095 h 4428000"/>
              <a:gd name="connsiteX65" fmla="*/ 2796129 w 4428000"/>
              <a:gd name="connsiteY65" fmla="*/ 1527444 h 4428000"/>
              <a:gd name="connsiteX66" fmla="*/ 2693735 w 4428000"/>
              <a:gd name="connsiteY66" fmla="*/ 1657817 h 4428000"/>
              <a:gd name="connsiteX67" fmla="*/ 2617535 w 4428000"/>
              <a:gd name="connsiteY67" fmla="*/ 1886417 h 4428000"/>
              <a:gd name="connsiteX68" fmla="*/ 2810416 w 4428000"/>
              <a:gd name="connsiteY68" fmla="*/ 2022148 h 4428000"/>
              <a:gd name="connsiteX69" fmla="*/ 3000916 w 4428000"/>
              <a:gd name="connsiteY69" fmla="*/ 1879273 h 4428000"/>
              <a:gd name="connsiteX70" fmla="*/ 2927098 w 4428000"/>
              <a:gd name="connsiteY70" fmla="*/ 1664961 h 4428000"/>
              <a:gd name="connsiteX71" fmla="*/ 2796129 w 4428000"/>
              <a:gd name="connsiteY71" fmla="*/ 1527444 h 4428000"/>
              <a:gd name="connsiteX72" fmla="*/ 2192879 w 4428000"/>
              <a:gd name="connsiteY72" fmla="*/ 1527444 h 4428000"/>
              <a:gd name="connsiteX73" fmla="*/ 2090485 w 4428000"/>
              <a:gd name="connsiteY73" fmla="*/ 1657817 h 4428000"/>
              <a:gd name="connsiteX74" fmla="*/ 2014285 w 4428000"/>
              <a:gd name="connsiteY74" fmla="*/ 1886417 h 4428000"/>
              <a:gd name="connsiteX75" fmla="*/ 2207166 w 4428000"/>
              <a:gd name="connsiteY75" fmla="*/ 2022148 h 4428000"/>
              <a:gd name="connsiteX76" fmla="*/ 2397666 w 4428000"/>
              <a:gd name="connsiteY76" fmla="*/ 1879273 h 4428000"/>
              <a:gd name="connsiteX77" fmla="*/ 2323848 w 4428000"/>
              <a:gd name="connsiteY77" fmla="*/ 1664961 h 4428000"/>
              <a:gd name="connsiteX78" fmla="*/ 2192879 w 4428000"/>
              <a:gd name="connsiteY78" fmla="*/ 1527444 h 4428000"/>
              <a:gd name="connsiteX79" fmla="*/ 1589629 w 4428000"/>
              <a:gd name="connsiteY79" fmla="*/ 1527444 h 4428000"/>
              <a:gd name="connsiteX80" fmla="*/ 1487235 w 4428000"/>
              <a:gd name="connsiteY80" fmla="*/ 1657817 h 4428000"/>
              <a:gd name="connsiteX81" fmla="*/ 1411035 w 4428000"/>
              <a:gd name="connsiteY81" fmla="*/ 1886417 h 4428000"/>
              <a:gd name="connsiteX82" fmla="*/ 1603916 w 4428000"/>
              <a:gd name="connsiteY82" fmla="*/ 2022148 h 4428000"/>
              <a:gd name="connsiteX83" fmla="*/ 1794416 w 4428000"/>
              <a:gd name="connsiteY83" fmla="*/ 1879273 h 4428000"/>
              <a:gd name="connsiteX84" fmla="*/ 1720598 w 4428000"/>
              <a:gd name="connsiteY84" fmla="*/ 1664961 h 4428000"/>
              <a:gd name="connsiteX85" fmla="*/ 1589629 w 4428000"/>
              <a:gd name="connsiteY85" fmla="*/ 1527444 h 4428000"/>
              <a:gd name="connsiteX86" fmla="*/ 1274002 w 4428000"/>
              <a:gd name="connsiteY86" fmla="*/ 1387000 h 4428000"/>
              <a:gd name="connsiteX87" fmla="*/ 3153998 w 4428000"/>
              <a:gd name="connsiteY87" fmla="*/ 1387000 h 4428000"/>
              <a:gd name="connsiteX88" fmla="*/ 3268800 w 4428000"/>
              <a:gd name="connsiteY88" fmla="*/ 1501802 h 4428000"/>
              <a:gd name="connsiteX89" fmla="*/ 3268800 w 4428000"/>
              <a:gd name="connsiteY89" fmla="*/ 2722998 h 4428000"/>
              <a:gd name="connsiteX90" fmla="*/ 3267079 w 4428000"/>
              <a:gd name="connsiteY90" fmla="*/ 2731525 h 4428000"/>
              <a:gd name="connsiteX91" fmla="*/ 1160922 w 4428000"/>
              <a:gd name="connsiteY91" fmla="*/ 2731525 h 4428000"/>
              <a:gd name="connsiteX92" fmla="*/ 1159200 w 4428000"/>
              <a:gd name="connsiteY92" fmla="*/ 2722998 h 4428000"/>
              <a:gd name="connsiteX93" fmla="*/ 1159200 w 4428000"/>
              <a:gd name="connsiteY93" fmla="*/ 1501802 h 4428000"/>
              <a:gd name="connsiteX94" fmla="*/ 1274002 w 4428000"/>
              <a:gd name="connsiteY94" fmla="*/ 1387000 h 4428000"/>
              <a:gd name="connsiteX95" fmla="*/ 1280556 w 4428000"/>
              <a:gd name="connsiteY95" fmla="*/ 1207525 h 4428000"/>
              <a:gd name="connsiteX96" fmla="*/ 978925 w 4428000"/>
              <a:gd name="connsiteY96" fmla="*/ 1509156 h 4428000"/>
              <a:gd name="connsiteX97" fmla="*/ 978925 w 4428000"/>
              <a:gd name="connsiteY97" fmla="*/ 2715644 h 4428000"/>
              <a:gd name="connsiteX98" fmla="*/ 980526 w 4428000"/>
              <a:gd name="connsiteY98" fmla="*/ 2731525 h 4428000"/>
              <a:gd name="connsiteX99" fmla="*/ 929184 w 4428000"/>
              <a:gd name="connsiteY99" fmla="*/ 2731525 h 4428000"/>
              <a:gd name="connsiteX100" fmla="*/ 823350 w 4428000"/>
              <a:gd name="connsiteY100" fmla="*/ 2837359 h 4428000"/>
              <a:gd name="connsiteX101" fmla="*/ 823350 w 4428000"/>
              <a:gd name="connsiteY101" fmla="*/ 2917791 h 4428000"/>
              <a:gd name="connsiteX102" fmla="*/ 831667 w 4428000"/>
              <a:gd name="connsiteY102" fmla="*/ 2958987 h 4428000"/>
              <a:gd name="connsiteX103" fmla="*/ 832797 w 4428000"/>
              <a:gd name="connsiteY103" fmla="*/ 2960662 h 4428000"/>
              <a:gd name="connsiteX104" fmla="*/ 829700 w 4428000"/>
              <a:gd name="connsiteY104" fmla="*/ 2976000 h 4428000"/>
              <a:gd name="connsiteX105" fmla="*/ 1074175 w 4428000"/>
              <a:gd name="connsiteY105" fmla="*/ 3220475 h 4428000"/>
              <a:gd name="connsiteX106" fmla="*/ 3360175 w 4428000"/>
              <a:gd name="connsiteY106" fmla="*/ 3220475 h 4428000"/>
              <a:gd name="connsiteX107" fmla="*/ 3604650 w 4428000"/>
              <a:gd name="connsiteY107" fmla="*/ 2976000 h 4428000"/>
              <a:gd name="connsiteX108" fmla="*/ 3595599 w 4428000"/>
              <a:gd name="connsiteY108" fmla="*/ 2931169 h 4428000"/>
              <a:gd name="connsiteX109" fmla="*/ 3598300 w 4428000"/>
              <a:gd name="connsiteY109" fmla="*/ 2917791 h 4428000"/>
              <a:gd name="connsiteX110" fmla="*/ 3598300 w 4428000"/>
              <a:gd name="connsiteY110" fmla="*/ 2837359 h 4428000"/>
              <a:gd name="connsiteX111" fmla="*/ 3492466 w 4428000"/>
              <a:gd name="connsiteY111" fmla="*/ 2731525 h 4428000"/>
              <a:gd name="connsiteX112" fmla="*/ 3447474 w 4428000"/>
              <a:gd name="connsiteY112" fmla="*/ 2731525 h 4428000"/>
              <a:gd name="connsiteX113" fmla="*/ 3449075 w 4428000"/>
              <a:gd name="connsiteY113" fmla="*/ 2715644 h 4428000"/>
              <a:gd name="connsiteX114" fmla="*/ 3449075 w 4428000"/>
              <a:gd name="connsiteY114" fmla="*/ 1509156 h 4428000"/>
              <a:gd name="connsiteX115" fmla="*/ 3147444 w 4428000"/>
              <a:gd name="connsiteY115" fmla="*/ 1207525 h 4428000"/>
              <a:gd name="connsiteX116" fmla="*/ 2214000 w 4428000"/>
              <a:gd name="connsiteY116" fmla="*/ 0 h 4428000"/>
              <a:gd name="connsiteX117" fmla="*/ 4428000 w 4428000"/>
              <a:gd name="connsiteY117" fmla="*/ 2214000 h 4428000"/>
              <a:gd name="connsiteX118" fmla="*/ 2214000 w 4428000"/>
              <a:gd name="connsiteY118" fmla="*/ 4428000 h 4428000"/>
              <a:gd name="connsiteX119" fmla="*/ 0 w 4428000"/>
              <a:gd name="connsiteY119" fmla="*/ 2214000 h 4428000"/>
              <a:gd name="connsiteX120" fmla="*/ 2214000 w 4428000"/>
              <a:gd name="connsiteY120"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428000" h="4428000">
                <a:moveTo>
                  <a:pt x="2326572" y="2911200"/>
                </a:moveTo>
                <a:lnTo>
                  <a:pt x="3212437" y="2911200"/>
                </a:lnTo>
                <a:lnTo>
                  <a:pt x="3327676" y="2911200"/>
                </a:lnTo>
                <a:cubicBezTo>
                  <a:pt x="3378593" y="2911200"/>
                  <a:pt x="3419869" y="2923759"/>
                  <a:pt x="3419869" y="2939252"/>
                </a:cubicBezTo>
                <a:lnTo>
                  <a:pt x="3419869" y="2960571"/>
                </a:lnTo>
                <a:lnTo>
                  <a:pt x="3417516" y="2964117"/>
                </a:lnTo>
                <a:lnTo>
                  <a:pt x="3425400" y="2976000"/>
                </a:lnTo>
                <a:cubicBezTo>
                  <a:pt x="3425400" y="3011788"/>
                  <a:pt x="3330053" y="3040800"/>
                  <a:pt x="3212437" y="3040800"/>
                </a:cubicBezTo>
                <a:lnTo>
                  <a:pt x="2312380" y="3040800"/>
                </a:lnTo>
                <a:lnTo>
                  <a:pt x="2330098" y="3014520"/>
                </a:lnTo>
                <a:cubicBezTo>
                  <a:pt x="2336474" y="2999446"/>
                  <a:pt x="2340000" y="2982872"/>
                  <a:pt x="2340000" y="2965475"/>
                </a:cubicBezTo>
                <a:cubicBezTo>
                  <a:pt x="2340000" y="2948078"/>
                  <a:pt x="2336474" y="2931505"/>
                  <a:pt x="2330098" y="2916430"/>
                </a:cubicBezTo>
                <a:close/>
                <a:moveTo>
                  <a:pt x="1094792" y="2911200"/>
                </a:moveTo>
                <a:lnTo>
                  <a:pt x="1221095" y="2911200"/>
                </a:lnTo>
                <a:lnTo>
                  <a:pt x="2101428" y="2911200"/>
                </a:lnTo>
                <a:lnTo>
                  <a:pt x="2097902" y="2916430"/>
                </a:lnTo>
                <a:cubicBezTo>
                  <a:pt x="2091526" y="2931505"/>
                  <a:pt x="2088000" y="2948078"/>
                  <a:pt x="2088000" y="2965475"/>
                </a:cubicBezTo>
                <a:cubicBezTo>
                  <a:pt x="2088000" y="2982872"/>
                  <a:pt x="2091526" y="2999446"/>
                  <a:pt x="2097902" y="3014520"/>
                </a:cubicBezTo>
                <a:lnTo>
                  <a:pt x="2115620" y="3040800"/>
                </a:lnTo>
                <a:lnTo>
                  <a:pt x="1221095" y="3040800"/>
                </a:lnTo>
                <a:cubicBezTo>
                  <a:pt x="1103478" y="3040800"/>
                  <a:pt x="1008132" y="3011788"/>
                  <a:pt x="1008132" y="2976000"/>
                </a:cubicBezTo>
                <a:lnTo>
                  <a:pt x="1010829" y="2971935"/>
                </a:lnTo>
                <a:lnTo>
                  <a:pt x="1009845" y="2971491"/>
                </a:lnTo>
                <a:cubicBezTo>
                  <a:pt x="1005180" y="2968135"/>
                  <a:pt x="1002600" y="2964445"/>
                  <a:pt x="1002600" y="2960571"/>
                </a:cubicBezTo>
                <a:lnTo>
                  <a:pt x="1002600" y="2939252"/>
                </a:lnTo>
                <a:cubicBezTo>
                  <a:pt x="1002600" y="2923759"/>
                  <a:pt x="1043876" y="2911200"/>
                  <a:pt x="1094792" y="2911200"/>
                </a:cubicBezTo>
                <a:close/>
                <a:moveTo>
                  <a:pt x="2505669" y="2323044"/>
                </a:moveTo>
                <a:lnTo>
                  <a:pt x="2524569" y="2336795"/>
                </a:lnTo>
                <a:lnTo>
                  <a:pt x="2517350" y="2359044"/>
                </a:lnTo>
                <a:lnTo>
                  <a:pt x="2493988" y="2359044"/>
                </a:lnTo>
                <a:lnTo>
                  <a:pt x="2486769" y="2336795"/>
                </a:lnTo>
                <a:close/>
                <a:moveTo>
                  <a:pt x="1902419" y="2323044"/>
                </a:moveTo>
                <a:lnTo>
                  <a:pt x="1921319" y="2336795"/>
                </a:lnTo>
                <a:lnTo>
                  <a:pt x="1914100" y="2359044"/>
                </a:lnTo>
                <a:lnTo>
                  <a:pt x="1890738" y="2359044"/>
                </a:lnTo>
                <a:lnTo>
                  <a:pt x="1883519" y="2336795"/>
                </a:lnTo>
                <a:close/>
                <a:moveTo>
                  <a:pt x="2494504" y="2048144"/>
                </a:moveTo>
                <a:cubicBezTo>
                  <a:pt x="2448863" y="2055883"/>
                  <a:pt x="2407985" y="2108270"/>
                  <a:pt x="2392110" y="2178517"/>
                </a:cubicBezTo>
                <a:cubicBezTo>
                  <a:pt x="2203991" y="2184073"/>
                  <a:pt x="2170654" y="2289642"/>
                  <a:pt x="2315910" y="2407117"/>
                </a:cubicBezTo>
                <a:cubicBezTo>
                  <a:pt x="2262728" y="2578567"/>
                  <a:pt x="2347660" y="2657148"/>
                  <a:pt x="2508791" y="2542848"/>
                </a:cubicBezTo>
                <a:cubicBezTo>
                  <a:pt x="2661191" y="2654767"/>
                  <a:pt x="2758821" y="2585710"/>
                  <a:pt x="2699291" y="2399973"/>
                </a:cubicBezTo>
                <a:cubicBezTo>
                  <a:pt x="2837404" y="2315042"/>
                  <a:pt x="2823117" y="2175342"/>
                  <a:pt x="2625473" y="2185661"/>
                </a:cubicBezTo>
                <a:cubicBezTo>
                  <a:pt x="2590549" y="2077314"/>
                  <a:pt x="2540145" y="2040404"/>
                  <a:pt x="2494504" y="2048144"/>
                </a:cubicBezTo>
                <a:close/>
                <a:moveTo>
                  <a:pt x="1891254" y="2048144"/>
                </a:moveTo>
                <a:cubicBezTo>
                  <a:pt x="1845613" y="2055883"/>
                  <a:pt x="1804735" y="2108270"/>
                  <a:pt x="1788860" y="2178517"/>
                </a:cubicBezTo>
                <a:cubicBezTo>
                  <a:pt x="1600741" y="2184073"/>
                  <a:pt x="1567404" y="2289642"/>
                  <a:pt x="1712660" y="2407117"/>
                </a:cubicBezTo>
                <a:cubicBezTo>
                  <a:pt x="1659478" y="2578567"/>
                  <a:pt x="1744410" y="2657148"/>
                  <a:pt x="1905541" y="2542848"/>
                </a:cubicBezTo>
                <a:cubicBezTo>
                  <a:pt x="2057941" y="2654767"/>
                  <a:pt x="2155571" y="2585710"/>
                  <a:pt x="2096041" y="2399973"/>
                </a:cubicBezTo>
                <a:cubicBezTo>
                  <a:pt x="2234154" y="2315042"/>
                  <a:pt x="2219867" y="2175342"/>
                  <a:pt x="2022223" y="2185661"/>
                </a:cubicBezTo>
                <a:cubicBezTo>
                  <a:pt x="1987299" y="2077314"/>
                  <a:pt x="1936895" y="2040404"/>
                  <a:pt x="1891254" y="2048144"/>
                </a:cubicBezTo>
                <a:close/>
                <a:moveTo>
                  <a:pt x="2807294" y="1802344"/>
                </a:moveTo>
                <a:lnTo>
                  <a:pt x="2826194" y="1816095"/>
                </a:lnTo>
                <a:lnTo>
                  <a:pt x="2818975" y="1838344"/>
                </a:lnTo>
                <a:lnTo>
                  <a:pt x="2795613" y="1838344"/>
                </a:lnTo>
                <a:lnTo>
                  <a:pt x="2788394" y="1816095"/>
                </a:lnTo>
                <a:close/>
                <a:moveTo>
                  <a:pt x="2204044" y="1802344"/>
                </a:moveTo>
                <a:lnTo>
                  <a:pt x="2222944" y="1816095"/>
                </a:lnTo>
                <a:lnTo>
                  <a:pt x="2215725" y="1838344"/>
                </a:lnTo>
                <a:lnTo>
                  <a:pt x="2192363" y="1838344"/>
                </a:lnTo>
                <a:lnTo>
                  <a:pt x="2185144" y="1816095"/>
                </a:lnTo>
                <a:close/>
                <a:moveTo>
                  <a:pt x="1600794" y="1802344"/>
                </a:moveTo>
                <a:lnTo>
                  <a:pt x="1619694" y="1816095"/>
                </a:lnTo>
                <a:lnTo>
                  <a:pt x="1612475" y="1838344"/>
                </a:lnTo>
                <a:lnTo>
                  <a:pt x="1589113" y="1838344"/>
                </a:lnTo>
                <a:lnTo>
                  <a:pt x="1581894" y="1816095"/>
                </a:lnTo>
                <a:close/>
                <a:moveTo>
                  <a:pt x="2796129" y="1527444"/>
                </a:moveTo>
                <a:cubicBezTo>
                  <a:pt x="2750488" y="1535183"/>
                  <a:pt x="2709610" y="1587570"/>
                  <a:pt x="2693735" y="1657817"/>
                </a:cubicBezTo>
                <a:cubicBezTo>
                  <a:pt x="2505616" y="1663373"/>
                  <a:pt x="2472279" y="1768942"/>
                  <a:pt x="2617535" y="1886417"/>
                </a:cubicBezTo>
                <a:cubicBezTo>
                  <a:pt x="2564353" y="2057867"/>
                  <a:pt x="2649285" y="2136448"/>
                  <a:pt x="2810416" y="2022148"/>
                </a:cubicBezTo>
                <a:cubicBezTo>
                  <a:pt x="2962816" y="2134067"/>
                  <a:pt x="3060446" y="2065010"/>
                  <a:pt x="3000916" y="1879273"/>
                </a:cubicBezTo>
                <a:cubicBezTo>
                  <a:pt x="3139029" y="1794342"/>
                  <a:pt x="3124742" y="1654642"/>
                  <a:pt x="2927098" y="1664961"/>
                </a:cubicBezTo>
                <a:cubicBezTo>
                  <a:pt x="2892174" y="1556614"/>
                  <a:pt x="2841770" y="1519704"/>
                  <a:pt x="2796129" y="1527444"/>
                </a:cubicBezTo>
                <a:close/>
                <a:moveTo>
                  <a:pt x="2192879" y="1527444"/>
                </a:moveTo>
                <a:cubicBezTo>
                  <a:pt x="2147238" y="1535183"/>
                  <a:pt x="2106360" y="1587570"/>
                  <a:pt x="2090485" y="1657817"/>
                </a:cubicBezTo>
                <a:cubicBezTo>
                  <a:pt x="1902366" y="1663373"/>
                  <a:pt x="1869029" y="1768942"/>
                  <a:pt x="2014285" y="1886417"/>
                </a:cubicBezTo>
                <a:cubicBezTo>
                  <a:pt x="1961103" y="2057867"/>
                  <a:pt x="2046035" y="2136448"/>
                  <a:pt x="2207166" y="2022148"/>
                </a:cubicBezTo>
                <a:cubicBezTo>
                  <a:pt x="2359566" y="2134067"/>
                  <a:pt x="2457196" y="2065010"/>
                  <a:pt x="2397666" y="1879273"/>
                </a:cubicBezTo>
                <a:cubicBezTo>
                  <a:pt x="2535779" y="1794342"/>
                  <a:pt x="2521492" y="1654642"/>
                  <a:pt x="2323848" y="1664961"/>
                </a:cubicBezTo>
                <a:cubicBezTo>
                  <a:pt x="2288924" y="1556614"/>
                  <a:pt x="2238520" y="1519704"/>
                  <a:pt x="2192879" y="1527444"/>
                </a:cubicBezTo>
                <a:close/>
                <a:moveTo>
                  <a:pt x="1589629" y="1527444"/>
                </a:moveTo>
                <a:cubicBezTo>
                  <a:pt x="1543988" y="1535183"/>
                  <a:pt x="1503110" y="1587570"/>
                  <a:pt x="1487235" y="1657817"/>
                </a:cubicBezTo>
                <a:cubicBezTo>
                  <a:pt x="1299116" y="1663373"/>
                  <a:pt x="1265779" y="1768942"/>
                  <a:pt x="1411035" y="1886417"/>
                </a:cubicBezTo>
                <a:cubicBezTo>
                  <a:pt x="1357853" y="2057867"/>
                  <a:pt x="1442785" y="2136448"/>
                  <a:pt x="1603916" y="2022148"/>
                </a:cubicBezTo>
                <a:cubicBezTo>
                  <a:pt x="1756316" y="2134067"/>
                  <a:pt x="1853946" y="2065010"/>
                  <a:pt x="1794416" y="1879273"/>
                </a:cubicBezTo>
                <a:cubicBezTo>
                  <a:pt x="1932529" y="1794342"/>
                  <a:pt x="1918242" y="1654642"/>
                  <a:pt x="1720598" y="1664961"/>
                </a:cubicBezTo>
                <a:cubicBezTo>
                  <a:pt x="1685674" y="1556614"/>
                  <a:pt x="1635270" y="1519704"/>
                  <a:pt x="1589629" y="1527444"/>
                </a:cubicBezTo>
                <a:close/>
                <a:moveTo>
                  <a:pt x="1274002" y="1387000"/>
                </a:moveTo>
                <a:lnTo>
                  <a:pt x="3153998" y="1387000"/>
                </a:lnTo>
                <a:cubicBezTo>
                  <a:pt x="3217401" y="1387000"/>
                  <a:pt x="3268800" y="1438399"/>
                  <a:pt x="3268800" y="1501802"/>
                </a:cubicBezTo>
                <a:lnTo>
                  <a:pt x="3268800" y="2722998"/>
                </a:lnTo>
                <a:lnTo>
                  <a:pt x="3267079" y="2731525"/>
                </a:lnTo>
                <a:lnTo>
                  <a:pt x="1160922" y="2731525"/>
                </a:lnTo>
                <a:lnTo>
                  <a:pt x="1159200" y="2722998"/>
                </a:lnTo>
                <a:lnTo>
                  <a:pt x="1159200" y="1501802"/>
                </a:lnTo>
                <a:cubicBezTo>
                  <a:pt x="1159200" y="1438399"/>
                  <a:pt x="1210599" y="1387000"/>
                  <a:pt x="1274002" y="1387000"/>
                </a:cubicBezTo>
                <a:close/>
                <a:moveTo>
                  <a:pt x="1280556" y="1207525"/>
                </a:moveTo>
                <a:cubicBezTo>
                  <a:pt x="1113970" y="1207525"/>
                  <a:pt x="978925" y="1342570"/>
                  <a:pt x="978925" y="1509156"/>
                </a:cubicBezTo>
                <a:lnTo>
                  <a:pt x="978925" y="2715644"/>
                </a:lnTo>
                <a:lnTo>
                  <a:pt x="980526" y="2731525"/>
                </a:lnTo>
                <a:lnTo>
                  <a:pt x="929184" y="2731525"/>
                </a:lnTo>
                <a:cubicBezTo>
                  <a:pt x="870733" y="2731525"/>
                  <a:pt x="823350" y="2778908"/>
                  <a:pt x="823350" y="2837359"/>
                </a:cubicBezTo>
                <a:lnTo>
                  <a:pt x="823350" y="2917791"/>
                </a:lnTo>
                <a:cubicBezTo>
                  <a:pt x="823350" y="2932404"/>
                  <a:pt x="826312" y="2946325"/>
                  <a:pt x="831667" y="2958987"/>
                </a:cubicBezTo>
                <a:lnTo>
                  <a:pt x="832797" y="2960662"/>
                </a:lnTo>
                <a:lnTo>
                  <a:pt x="829700" y="2976000"/>
                </a:lnTo>
                <a:cubicBezTo>
                  <a:pt x="829700" y="3111020"/>
                  <a:pt x="939155" y="3220475"/>
                  <a:pt x="1074175" y="3220475"/>
                </a:cubicBezTo>
                <a:lnTo>
                  <a:pt x="3360175" y="3220475"/>
                </a:lnTo>
                <a:cubicBezTo>
                  <a:pt x="3495195" y="3220475"/>
                  <a:pt x="3604650" y="3111020"/>
                  <a:pt x="3604650" y="2976000"/>
                </a:cubicBezTo>
                <a:lnTo>
                  <a:pt x="3595599" y="2931169"/>
                </a:lnTo>
                <a:lnTo>
                  <a:pt x="3598300" y="2917791"/>
                </a:lnTo>
                <a:lnTo>
                  <a:pt x="3598300" y="2837359"/>
                </a:lnTo>
                <a:cubicBezTo>
                  <a:pt x="3598300" y="2778908"/>
                  <a:pt x="3550917" y="2731525"/>
                  <a:pt x="3492466" y="2731525"/>
                </a:cubicBezTo>
                <a:lnTo>
                  <a:pt x="3447474" y="2731525"/>
                </a:lnTo>
                <a:lnTo>
                  <a:pt x="3449075" y="2715644"/>
                </a:lnTo>
                <a:lnTo>
                  <a:pt x="3449075" y="1509156"/>
                </a:lnTo>
                <a:cubicBezTo>
                  <a:pt x="3449075" y="1342570"/>
                  <a:pt x="3314030" y="1207525"/>
                  <a:pt x="3147444" y="1207525"/>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sym typeface="+mn-lt"/>
            </a:endParaRPr>
          </a:p>
        </p:txBody>
      </p:sp>
      <p:sp>
        <p:nvSpPr>
          <p:cNvPr id="37" name="フリーフォーム 36"/>
          <p:cNvSpPr>
            <a:spLocks noChangeAspect="1"/>
          </p:cNvSpPr>
          <p:nvPr/>
        </p:nvSpPr>
        <p:spPr bwMode="gray">
          <a:xfrm>
            <a:off x="2372236" y="6020141"/>
            <a:ext cx="505541" cy="505541"/>
          </a:xfrm>
          <a:custGeom>
            <a:avLst/>
            <a:gdLst>
              <a:gd name="connsiteX0" fmla="*/ 2316532 w 4428000"/>
              <a:gd name="connsiteY0" fmla="*/ 1829587 h 4428000"/>
              <a:gd name="connsiteX1" fmla="*/ 2338553 w 4428000"/>
              <a:gd name="connsiteY1" fmla="*/ 1836677 h 4428000"/>
              <a:gd name="connsiteX2" fmla="*/ 2594290 w 4428000"/>
              <a:gd name="connsiteY2" fmla="*/ 2053909 h 4428000"/>
              <a:gd name="connsiteX3" fmla="*/ 2597759 w 4428000"/>
              <a:gd name="connsiteY3" fmla="*/ 2096515 h 4428000"/>
              <a:gd name="connsiteX4" fmla="*/ 1937707 w 4428000"/>
              <a:gd name="connsiteY4" fmla="*/ 2873565 h 4428000"/>
              <a:gd name="connsiteX5" fmla="*/ 1895101 w 4428000"/>
              <a:gd name="connsiteY5" fmla="*/ 2877033 h 4428000"/>
              <a:gd name="connsiteX6" fmla="*/ 1639364 w 4428000"/>
              <a:gd name="connsiteY6" fmla="*/ 2659802 h 4428000"/>
              <a:gd name="connsiteX7" fmla="*/ 1635895 w 4428000"/>
              <a:gd name="connsiteY7" fmla="*/ 2617195 h 4428000"/>
              <a:gd name="connsiteX8" fmla="*/ 2295947 w 4428000"/>
              <a:gd name="connsiteY8" fmla="*/ 1840146 h 4428000"/>
              <a:gd name="connsiteX9" fmla="*/ 2316532 w 4428000"/>
              <a:gd name="connsiteY9" fmla="*/ 1829587 h 4428000"/>
              <a:gd name="connsiteX10" fmla="*/ 2296799 w 4428000"/>
              <a:gd name="connsiteY10" fmla="*/ 1587212 h 4428000"/>
              <a:gd name="connsiteX11" fmla="*/ 2257502 w 4428000"/>
              <a:gd name="connsiteY11" fmla="*/ 1607369 h 4428000"/>
              <a:gd name="connsiteX12" fmla="*/ 1399965 w 4428000"/>
              <a:gd name="connsiteY12" fmla="*/ 2616908 h 4428000"/>
              <a:gd name="connsiteX13" fmla="*/ 1406587 w 4428000"/>
              <a:gd name="connsiteY13" fmla="*/ 2698247 h 4428000"/>
              <a:gd name="connsiteX14" fmla="*/ 1894814 w 4428000"/>
              <a:gd name="connsiteY14" fmla="*/ 3112963 h 4428000"/>
              <a:gd name="connsiteX15" fmla="*/ 1976152 w 4428000"/>
              <a:gd name="connsiteY15" fmla="*/ 3106341 h 4428000"/>
              <a:gd name="connsiteX16" fmla="*/ 2833689 w 4428000"/>
              <a:gd name="connsiteY16" fmla="*/ 2096802 h 4428000"/>
              <a:gd name="connsiteX17" fmla="*/ 2827067 w 4428000"/>
              <a:gd name="connsiteY17" fmla="*/ 2015464 h 4428000"/>
              <a:gd name="connsiteX18" fmla="*/ 2338840 w 4428000"/>
              <a:gd name="connsiteY18" fmla="*/ 1600747 h 4428000"/>
              <a:gd name="connsiteX19" fmla="*/ 2296799 w 4428000"/>
              <a:gd name="connsiteY19" fmla="*/ 1587212 h 4428000"/>
              <a:gd name="connsiteX20" fmla="*/ 2277940 w 4428000"/>
              <a:gd name="connsiteY20" fmla="*/ 1333596 h 4428000"/>
              <a:gd name="connsiteX21" fmla="*/ 2317284 w 4428000"/>
              <a:gd name="connsiteY21" fmla="*/ 1346262 h 4428000"/>
              <a:gd name="connsiteX22" fmla="*/ 3085529 w 4428000"/>
              <a:gd name="connsiteY22" fmla="*/ 1998835 h 4428000"/>
              <a:gd name="connsiteX23" fmla="*/ 3091726 w 4428000"/>
              <a:gd name="connsiteY23" fmla="*/ 2074955 h 4428000"/>
              <a:gd name="connsiteX24" fmla="*/ 1996333 w 4428000"/>
              <a:gd name="connsiteY24" fmla="*/ 3364512 h 4428000"/>
              <a:gd name="connsiteX25" fmla="*/ 1920213 w 4428000"/>
              <a:gd name="connsiteY25" fmla="*/ 3370709 h 4428000"/>
              <a:gd name="connsiteX26" fmla="*/ 1151968 w 4428000"/>
              <a:gd name="connsiteY26" fmla="*/ 2718136 h 4428000"/>
              <a:gd name="connsiteX27" fmla="*/ 1145771 w 4428000"/>
              <a:gd name="connsiteY27" fmla="*/ 2642016 h 4428000"/>
              <a:gd name="connsiteX28" fmla="*/ 2241164 w 4428000"/>
              <a:gd name="connsiteY28" fmla="*/ 1352459 h 4428000"/>
              <a:gd name="connsiteX29" fmla="*/ 2277940 w 4428000"/>
              <a:gd name="connsiteY29" fmla="*/ 1333596 h 4428000"/>
              <a:gd name="connsiteX30" fmla="*/ 3092143 w 4428000"/>
              <a:gd name="connsiteY30" fmla="*/ 1290994 h 4428000"/>
              <a:gd name="connsiteX31" fmla="*/ 3071776 w 4428000"/>
              <a:gd name="connsiteY31" fmla="*/ 1301597 h 4428000"/>
              <a:gd name="connsiteX32" fmla="*/ 2994642 w 4428000"/>
              <a:gd name="connsiteY32" fmla="*/ 1393521 h 4428000"/>
              <a:gd name="connsiteX33" fmla="*/ 2998340 w 4428000"/>
              <a:gd name="connsiteY33" fmla="*/ 1435787 h 4428000"/>
              <a:gd name="connsiteX34" fmla="*/ 3090264 w 4428000"/>
              <a:gd name="connsiteY34" fmla="*/ 1512920 h 4428000"/>
              <a:gd name="connsiteX35" fmla="*/ 3132530 w 4428000"/>
              <a:gd name="connsiteY35" fmla="*/ 1509222 h 4428000"/>
              <a:gd name="connsiteX36" fmla="*/ 3209664 w 4428000"/>
              <a:gd name="connsiteY36" fmla="*/ 1417299 h 4428000"/>
              <a:gd name="connsiteX37" fmla="*/ 3205966 w 4428000"/>
              <a:gd name="connsiteY37" fmla="*/ 1375032 h 4428000"/>
              <a:gd name="connsiteX38" fmla="*/ 3114042 w 4428000"/>
              <a:gd name="connsiteY38" fmla="*/ 1297899 h 4428000"/>
              <a:gd name="connsiteX39" fmla="*/ 3092143 w 4428000"/>
              <a:gd name="connsiteY39" fmla="*/ 1290994 h 4428000"/>
              <a:gd name="connsiteX40" fmla="*/ 2887839 w 4428000"/>
              <a:gd name="connsiteY40" fmla="*/ 1119563 h 4428000"/>
              <a:gd name="connsiteX41" fmla="*/ 2867472 w 4428000"/>
              <a:gd name="connsiteY41" fmla="*/ 1130165 h 4428000"/>
              <a:gd name="connsiteX42" fmla="*/ 2790338 w 4428000"/>
              <a:gd name="connsiteY42" fmla="*/ 1222089 h 4428000"/>
              <a:gd name="connsiteX43" fmla="*/ 2794036 w 4428000"/>
              <a:gd name="connsiteY43" fmla="*/ 1264356 h 4428000"/>
              <a:gd name="connsiteX44" fmla="*/ 2885960 w 4428000"/>
              <a:gd name="connsiteY44" fmla="*/ 1341489 h 4428000"/>
              <a:gd name="connsiteX45" fmla="*/ 2928226 w 4428000"/>
              <a:gd name="connsiteY45" fmla="*/ 1337791 h 4428000"/>
              <a:gd name="connsiteX46" fmla="*/ 3005360 w 4428000"/>
              <a:gd name="connsiteY46" fmla="*/ 1245867 h 4428000"/>
              <a:gd name="connsiteX47" fmla="*/ 3001662 w 4428000"/>
              <a:gd name="connsiteY47" fmla="*/ 1203601 h 4428000"/>
              <a:gd name="connsiteX48" fmla="*/ 2909738 w 4428000"/>
              <a:gd name="connsiteY48" fmla="*/ 1126468 h 4428000"/>
              <a:gd name="connsiteX49" fmla="*/ 2887839 w 4428000"/>
              <a:gd name="connsiteY49" fmla="*/ 1119563 h 4428000"/>
              <a:gd name="connsiteX50" fmla="*/ 2858844 w 4428000"/>
              <a:gd name="connsiteY50" fmla="*/ 1010241 h 4428000"/>
              <a:gd name="connsiteX51" fmla="*/ 2900724 w 4428000"/>
              <a:gd name="connsiteY51" fmla="*/ 1023446 h 4428000"/>
              <a:gd name="connsiteX52" fmla="*/ 3308987 w 4428000"/>
              <a:gd name="connsiteY52" fmla="*/ 1366020 h 4428000"/>
              <a:gd name="connsiteX53" fmla="*/ 3316059 w 4428000"/>
              <a:gd name="connsiteY53" fmla="*/ 1446852 h 4428000"/>
              <a:gd name="connsiteX54" fmla="*/ 3065405 w 4428000"/>
              <a:gd name="connsiteY54" fmla="*/ 1745569 h 4428000"/>
              <a:gd name="connsiteX55" fmla="*/ 2571750 w 4428000"/>
              <a:gd name="connsiteY55" fmla="*/ 1326242 h 4428000"/>
              <a:gd name="connsiteX56" fmla="*/ 2819892 w 4428000"/>
              <a:gd name="connsiteY56" fmla="*/ 1030518 h 4428000"/>
              <a:gd name="connsiteX57" fmla="*/ 2858844 w 4428000"/>
              <a:gd name="connsiteY57" fmla="*/ 1010241 h 4428000"/>
              <a:gd name="connsiteX58" fmla="*/ 2841576 w 4428000"/>
              <a:gd name="connsiteY58" fmla="*/ 814091 h 4428000"/>
              <a:gd name="connsiteX59" fmla="*/ 2707963 w 4428000"/>
              <a:gd name="connsiteY59" fmla="*/ 883646 h 4428000"/>
              <a:gd name="connsiteX60" fmla="*/ 2434446 w 4428000"/>
              <a:gd name="connsiteY60" fmla="*/ 1209611 h 4428000"/>
              <a:gd name="connsiteX61" fmla="*/ 2338702 w 4428000"/>
              <a:gd name="connsiteY61" fmla="*/ 1128283 h 4428000"/>
              <a:gd name="connsiteX62" fmla="*/ 2184766 w 4428000"/>
              <a:gd name="connsiteY62" fmla="*/ 1140815 h 4428000"/>
              <a:gd name="connsiteX63" fmla="*/ 927790 w 4428000"/>
              <a:gd name="connsiteY63" fmla="*/ 2620596 h 4428000"/>
              <a:gd name="connsiteX64" fmla="*/ 940323 w 4428000"/>
              <a:gd name="connsiteY64" fmla="*/ 2774532 h 4428000"/>
              <a:gd name="connsiteX65" fmla="*/ 1898792 w 4428000"/>
              <a:gd name="connsiteY65" fmla="*/ 3588688 h 4428000"/>
              <a:gd name="connsiteX66" fmla="*/ 2052727 w 4428000"/>
              <a:gd name="connsiteY66" fmla="*/ 3576155 h 4428000"/>
              <a:gd name="connsiteX67" fmla="*/ 3309703 w 4428000"/>
              <a:gd name="connsiteY67" fmla="*/ 2096374 h 4428000"/>
              <a:gd name="connsiteX68" fmla="*/ 3297171 w 4428000"/>
              <a:gd name="connsiteY68" fmla="*/ 1942438 h 4428000"/>
              <a:gd name="connsiteX69" fmla="*/ 3202710 w 4428000"/>
              <a:gd name="connsiteY69" fmla="*/ 1862200 h 4428000"/>
              <a:gd name="connsiteX70" fmla="*/ 3480136 w 4428000"/>
              <a:gd name="connsiteY70" fmla="*/ 1531576 h 4428000"/>
              <a:gd name="connsiteX71" fmla="*/ 3455878 w 4428000"/>
              <a:gd name="connsiteY71" fmla="*/ 1254302 h 4428000"/>
              <a:gd name="connsiteX72" fmla="*/ 2985237 w 4428000"/>
              <a:gd name="connsiteY72" fmla="*/ 859388 h 4428000"/>
              <a:gd name="connsiteX73" fmla="*/ 2841576 w 4428000"/>
              <a:gd name="connsiteY73" fmla="*/ 814091 h 4428000"/>
              <a:gd name="connsiteX74" fmla="*/ 2214000 w 4428000"/>
              <a:gd name="connsiteY74" fmla="*/ 0 h 4428000"/>
              <a:gd name="connsiteX75" fmla="*/ 4428000 w 4428000"/>
              <a:gd name="connsiteY75" fmla="*/ 2214000 h 4428000"/>
              <a:gd name="connsiteX76" fmla="*/ 2214000 w 4428000"/>
              <a:gd name="connsiteY76" fmla="*/ 4428000 h 4428000"/>
              <a:gd name="connsiteX77" fmla="*/ 0 w 4428000"/>
              <a:gd name="connsiteY77" fmla="*/ 2214000 h 4428000"/>
              <a:gd name="connsiteX78" fmla="*/ 2214000 w 4428000"/>
              <a:gd name="connsiteY78"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428000" h="4428000">
                <a:moveTo>
                  <a:pt x="2316532" y="1829587"/>
                </a:moveTo>
                <a:cubicBezTo>
                  <a:pt x="2324242" y="1828959"/>
                  <a:pt x="2332192" y="1831273"/>
                  <a:pt x="2338553" y="1836677"/>
                </a:cubicBezTo>
                <a:lnTo>
                  <a:pt x="2594290" y="2053909"/>
                </a:lnTo>
                <a:cubicBezTo>
                  <a:pt x="2607014" y="2064716"/>
                  <a:pt x="2608567" y="2083792"/>
                  <a:pt x="2597759" y="2096515"/>
                </a:cubicBezTo>
                <a:lnTo>
                  <a:pt x="1937707" y="2873565"/>
                </a:lnTo>
                <a:cubicBezTo>
                  <a:pt x="1926900" y="2886288"/>
                  <a:pt x="1907824" y="2887841"/>
                  <a:pt x="1895101" y="2877033"/>
                </a:cubicBezTo>
                <a:lnTo>
                  <a:pt x="1639364" y="2659802"/>
                </a:lnTo>
                <a:cubicBezTo>
                  <a:pt x="1626640" y="2648994"/>
                  <a:pt x="1625087" y="2629918"/>
                  <a:pt x="1635895" y="2617195"/>
                </a:cubicBezTo>
                <a:lnTo>
                  <a:pt x="2295947" y="1840146"/>
                </a:lnTo>
                <a:cubicBezTo>
                  <a:pt x="2301351" y="1833784"/>
                  <a:pt x="2308822" y="1830215"/>
                  <a:pt x="2316532" y="1829587"/>
                </a:cubicBezTo>
                <a:close/>
                <a:moveTo>
                  <a:pt x="2296799" y="1587212"/>
                </a:moveTo>
                <a:cubicBezTo>
                  <a:pt x="2282080" y="1588411"/>
                  <a:pt x="2267818" y="1595224"/>
                  <a:pt x="2257502" y="1607369"/>
                </a:cubicBezTo>
                <a:lnTo>
                  <a:pt x="1399965" y="2616908"/>
                </a:lnTo>
                <a:cubicBezTo>
                  <a:pt x="1379333" y="2641198"/>
                  <a:pt x="1382297" y="2677614"/>
                  <a:pt x="1406587" y="2698247"/>
                </a:cubicBezTo>
                <a:lnTo>
                  <a:pt x="1894814" y="3112963"/>
                </a:lnTo>
                <a:cubicBezTo>
                  <a:pt x="1919104" y="3133596"/>
                  <a:pt x="1955520" y="3130631"/>
                  <a:pt x="1976152" y="3106341"/>
                </a:cubicBezTo>
                <a:lnTo>
                  <a:pt x="2833689" y="2096802"/>
                </a:lnTo>
                <a:cubicBezTo>
                  <a:pt x="2854321" y="2072512"/>
                  <a:pt x="2851357" y="2036096"/>
                  <a:pt x="2827067" y="2015464"/>
                </a:cubicBezTo>
                <a:lnTo>
                  <a:pt x="2338840" y="1600747"/>
                </a:lnTo>
                <a:cubicBezTo>
                  <a:pt x="2326695" y="1590431"/>
                  <a:pt x="2311519" y="1586014"/>
                  <a:pt x="2296799" y="1587212"/>
                </a:cubicBezTo>
                <a:close/>
                <a:moveTo>
                  <a:pt x="2277940" y="1333596"/>
                </a:moveTo>
                <a:cubicBezTo>
                  <a:pt x="2291715" y="1332474"/>
                  <a:pt x="2305918" y="1336608"/>
                  <a:pt x="2317284" y="1346262"/>
                </a:cubicBezTo>
                <a:lnTo>
                  <a:pt x="3085529" y="1998835"/>
                </a:lnTo>
                <a:cubicBezTo>
                  <a:pt x="3108260" y="2018144"/>
                  <a:pt x="3111035" y="2052224"/>
                  <a:pt x="3091726" y="2074955"/>
                </a:cubicBezTo>
                <a:lnTo>
                  <a:pt x="1996333" y="3364512"/>
                </a:lnTo>
                <a:cubicBezTo>
                  <a:pt x="1977024" y="3387244"/>
                  <a:pt x="1942944" y="3390018"/>
                  <a:pt x="1920213" y="3370709"/>
                </a:cubicBezTo>
                <a:lnTo>
                  <a:pt x="1151968" y="2718136"/>
                </a:lnTo>
                <a:cubicBezTo>
                  <a:pt x="1129237" y="2698828"/>
                  <a:pt x="1126462" y="2664748"/>
                  <a:pt x="1145771" y="2642016"/>
                </a:cubicBezTo>
                <a:lnTo>
                  <a:pt x="2241164" y="1352459"/>
                </a:lnTo>
                <a:cubicBezTo>
                  <a:pt x="2250818" y="1341094"/>
                  <a:pt x="2264165" y="1334717"/>
                  <a:pt x="2277940" y="1333596"/>
                </a:cubicBezTo>
                <a:close/>
                <a:moveTo>
                  <a:pt x="3092143" y="1290994"/>
                </a:moveTo>
                <a:cubicBezTo>
                  <a:pt x="3084494" y="1291664"/>
                  <a:pt x="3077101" y="1295251"/>
                  <a:pt x="3071776" y="1301597"/>
                </a:cubicBezTo>
                <a:lnTo>
                  <a:pt x="2994642" y="1393521"/>
                </a:lnTo>
                <a:cubicBezTo>
                  <a:pt x="2983992" y="1406213"/>
                  <a:pt x="2985648" y="1425137"/>
                  <a:pt x="2998340" y="1435787"/>
                </a:cubicBezTo>
                <a:lnTo>
                  <a:pt x="3090264" y="1512920"/>
                </a:lnTo>
                <a:cubicBezTo>
                  <a:pt x="3102957" y="1523571"/>
                  <a:pt x="3121880" y="1521915"/>
                  <a:pt x="3132530" y="1509222"/>
                </a:cubicBezTo>
                <a:lnTo>
                  <a:pt x="3209664" y="1417299"/>
                </a:lnTo>
                <a:cubicBezTo>
                  <a:pt x="3220314" y="1404606"/>
                  <a:pt x="3218658" y="1385683"/>
                  <a:pt x="3205966" y="1375032"/>
                </a:cubicBezTo>
                <a:lnTo>
                  <a:pt x="3114042" y="1297899"/>
                </a:lnTo>
                <a:cubicBezTo>
                  <a:pt x="3107696" y="1292574"/>
                  <a:pt x="3099792" y="1290325"/>
                  <a:pt x="3092143" y="1290994"/>
                </a:cubicBezTo>
                <a:close/>
                <a:moveTo>
                  <a:pt x="2887839" y="1119563"/>
                </a:moveTo>
                <a:cubicBezTo>
                  <a:pt x="2880190" y="1120232"/>
                  <a:pt x="2872797" y="1123819"/>
                  <a:pt x="2867472" y="1130165"/>
                </a:cubicBezTo>
                <a:lnTo>
                  <a:pt x="2790338" y="1222089"/>
                </a:lnTo>
                <a:cubicBezTo>
                  <a:pt x="2779688" y="1234782"/>
                  <a:pt x="2781344" y="1253705"/>
                  <a:pt x="2794036" y="1264356"/>
                </a:cubicBezTo>
                <a:lnTo>
                  <a:pt x="2885960" y="1341489"/>
                </a:lnTo>
                <a:cubicBezTo>
                  <a:pt x="2898653" y="1352139"/>
                  <a:pt x="2917576" y="1350484"/>
                  <a:pt x="2928226" y="1337791"/>
                </a:cubicBezTo>
                <a:lnTo>
                  <a:pt x="3005360" y="1245867"/>
                </a:lnTo>
                <a:cubicBezTo>
                  <a:pt x="3016010" y="1233175"/>
                  <a:pt x="3014354" y="1214251"/>
                  <a:pt x="3001662" y="1203601"/>
                </a:cubicBezTo>
                <a:lnTo>
                  <a:pt x="2909738" y="1126468"/>
                </a:lnTo>
                <a:cubicBezTo>
                  <a:pt x="2903392" y="1121143"/>
                  <a:pt x="2895488" y="1118894"/>
                  <a:pt x="2887839" y="1119563"/>
                </a:cubicBezTo>
                <a:close/>
                <a:moveTo>
                  <a:pt x="2858844" y="1010241"/>
                </a:moveTo>
                <a:cubicBezTo>
                  <a:pt x="2873471" y="1008962"/>
                  <a:pt x="2888587" y="1013262"/>
                  <a:pt x="2900724" y="1023446"/>
                </a:cubicBezTo>
                <a:lnTo>
                  <a:pt x="3308987" y="1366020"/>
                </a:lnTo>
                <a:cubicBezTo>
                  <a:pt x="3333261" y="1386388"/>
                  <a:pt x="3336427" y="1422578"/>
                  <a:pt x="3316059" y="1446852"/>
                </a:cubicBezTo>
                <a:lnTo>
                  <a:pt x="3065405" y="1745569"/>
                </a:lnTo>
                <a:lnTo>
                  <a:pt x="2571750" y="1326242"/>
                </a:lnTo>
                <a:lnTo>
                  <a:pt x="2819892" y="1030518"/>
                </a:lnTo>
                <a:cubicBezTo>
                  <a:pt x="2830076" y="1018381"/>
                  <a:pt x="2844216" y="1011521"/>
                  <a:pt x="2858844" y="1010241"/>
                </a:cubicBezTo>
                <a:close/>
                <a:moveTo>
                  <a:pt x="2841576" y="814091"/>
                </a:moveTo>
                <a:cubicBezTo>
                  <a:pt x="2791400" y="818481"/>
                  <a:pt x="2742898" y="842013"/>
                  <a:pt x="2707963" y="883646"/>
                </a:cubicBezTo>
                <a:lnTo>
                  <a:pt x="2434446" y="1209611"/>
                </a:lnTo>
                <a:lnTo>
                  <a:pt x="2338702" y="1128283"/>
                </a:lnTo>
                <a:cubicBezTo>
                  <a:pt x="2292733" y="1089236"/>
                  <a:pt x="2223813" y="1094847"/>
                  <a:pt x="2184766" y="1140815"/>
                </a:cubicBezTo>
                <a:lnTo>
                  <a:pt x="927790" y="2620596"/>
                </a:lnTo>
                <a:cubicBezTo>
                  <a:pt x="888743" y="2666565"/>
                  <a:pt x="894354" y="2735485"/>
                  <a:pt x="940323" y="2774532"/>
                </a:cubicBezTo>
                <a:lnTo>
                  <a:pt x="1898792" y="3588688"/>
                </a:lnTo>
                <a:cubicBezTo>
                  <a:pt x="1944760" y="3627735"/>
                  <a:pt x="2013680" y="3622124"/>
                  <a:pt x="2052727" y="3576155"/>
                </a:cubicBezTo>
                <a:lnTo>
                  <a:pt x="3309703" y="2096374"/>
                </a:lnTo>
                <a:cubicBezTo>
                  <a:pt x="3348750" y="2050406"/>
                  <a:pt x="3343139" y="1981486"/>
                  <a:pt x="3297171" y="1942438"/>
                </a:cubicBezTo>
                <a:lnTo>
                  <a:pt x="3202710" y="1862200"/>
                </a:lnTo>
                <a:lnTo>
                  <a:pt x="3480136" y="1531576"/>
                </a:lnTo>
                <a:cubicBezTo>
                  <a:pt x="3550005" y="1448310"/>
                  <a:pt x="3539144" y="1324171"/>
                  <a:pt x="3455878" y="1254302"/>
                </a:cubicBezTo>
                <a:lnTo>
                  <a:pt x="2985237" y="859388"/>
                </a:lnTo>
                <a:cubicBezTo>
                  <a:pt x="2943604" y="824453"/>
                  <a:pt x="2891753" y="809702"/>
                  <a:pt x="2841576" y="814091"/>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latin typeface="Yu Gothic UI" panose="020B0500000000000000" pitchFamily="50" charset="-128"/>
              <a:ea typeface="Yu Gothic UI" panose="020B0500000000000000" pitchFamily="50" charset="-128"/>
              <a:sym typeface="+mn-lt"/>
            </a:endParaRPr>
          </a:p>
        </p:txBody>
      </p:sp>
      <p:sp>
        <p:nvSpPr>
          <p:cNvPr id="39" name="フリーフォーム 38"/>
          <p:cNvSpPr>
            <a:spLocks noChangeAspect="1"/>
          </p:cNvSpPr>
          <p:nvPr/>
        </p:nvSpPr>
        <p:spPr bwMode="gray">
          <a:xfrm>
            <a:off x="1589615" y="5369871"/>
            <a:ext cx="526692" cy="526692"/>
          </a:xfrm>
          <a:custGeom>
            <a:avLst/>
            <a:gdLst>
              <a:gd name="connsiteX0" fmla="*/ 2326572 w 4428000"/>
              <a:gd name="connsiteY0" fmla="*/ 2911200 h 4428000"/>
              <a:gd name="connsiteX1" fmla="*/ 3212437 w 4428000"/>
              <a:gd name="connsiteY1" fmla="*/ 2911200 h 4428000"/>
              <a:gd name="connsiteX2" fmla="*/ 3327676 w 4428000"/>
              <a:gd name="connsiteY2" fmla="*/ 2911200 h 4428000"/>
              <a:gd name="connsiteX3" fmla="*/ 3419869 w 4428000"/>
              <a:gd name="connsiteY3" fmla="*/ 2939252 h 4428000"/>
              <a:gd name="connsiteX4" fmla="*/ 3419869 w 4428000"/>
              <a:gd name="connsiteY4" fmla="*/ 2960571 h 4428000"/>
              <a:gd name="connsiteX5" fmla="*/ 3417516 w 4428000"/>
              <a:gd name="connsiteY5" fmla="*/ 2964117 h 4428000"/>
              <a:gd name="connsiteX6" fmla="*/ 3425400 w 4428000"/>
              <a:gd name="connsiteY6" fmla="*/ 2976000 h 4428000"/>
              <a:gd name="connsiteX7" fmla="*/ 3212437 w 4428000"/>
              <a:gd name="connsiteY7" fmla="*/ 3040800 h 4428000"/>
              <a:gd name="connsiteX8" fmla="*/ 2312380 w 4428000"/>
              <a:gd name="connsiteY8" fmla="*/ 3040800 h 4428000"/>
              <a:gd name="connsiteX9" fmla="*/ 2330098 w 4428000"/>
              <a:gd name="connsiteY9" fmla="*/ 3014520 h 4428000"/>
              <a:gd name="connsiteX10" fmla="*/ 2340000 w 4428000"/>
              <a:gd name="connsiteY10" fmla="*/ 2965475 h 4428000"/>
              <a:gd name="connsiteX11" fmla="*/ 2330098 w 4428000"/>
              <a:gd name="connsiteY11" fmla="*/ 2916430 h 4428000"/>
              <a:gd name="connsiteX12" fmla="*/ 1094792 w 4428000"/>
              <a:gd name="connsiteY12" fmla="*/ 2911200 h 4428000"/>
              <a:gd name="connsiteX13" fmla="*/ 1221095 w 4428000"/>
              <a:gd name="connsiteY13" fmla="*/ 2911200 h 4428000"/>
              <a:gd name="connsiteX14" fmla="*/ 2101428 w 4428000"/>
              <a:gd name="connsiteY14" fmla="*/ 2911200 h 4428000"/>
              <a:gd name="connsiteX15" fmla="*/ 2097902 w 4428000"/>
              <a:gd name="connsiteY15" fmla="*/ 2916430 h 4428000"/>
              <a:gd name="connsiteX16" fmla="*/ 2088000 w 4428000"/>
              <a:gd name="connsiteY16" fmla="*/ 2965475 h 4428000"/>
              <a:gd name="connsiteX17" fmla="*/ 2097902 w 4428000"/>
              <a:gd name="connsiteY17" fmla="*/ 3014520 h 4428000"/>
              <a:gd name="connsiteX18" fmla="*/ 2115620 w 4428000"/>
              <a:gd name="connsiteY18" fmla="*/ 3040800 h 4428000"/>
              <a:gd name="connsiteX19" fmla="*/ 1221095 w 4428000"/>
              <a:gd name="connsiteY19" fmla="*/ 3040800 h 4428000"/>
              <a:gd name="connsiteX20" fmla="*/ 1008132 w 4428000"/>
              <a:gd name="connsiteY20" fmla="*/ 2976000 h 4428000"/>
              <a:gd name="connsiteX21" fmla="*/ 1010829 w 4428000"/>
              <a:gd name="connsiteY21" fmla="*/ 2971935 h 4428000"/>
              <a:gd name="connsiteX22" fmla="*/ 1009845 w 4428000"/>
              <a:gd name="connsiteY22" fmla="*/ 2971491 h 4428000"/>
              <a:gd name="connsiteX23" fmla="*/ 1002600 w 4428000"/>
              <a:gd name="connsiteY23" fmla="*/ 2960571 h 4428000"/>
              <a:gd name="connsiteX24" fmla="*/ 1002600 w 4428000"/>
              <a:gd name="connsiteY24" fmla="*/ 2939252 h 4428000"/>
              <a:gd name="connsiteX25" fmla="*/ 1094792 w 4428000"/>
              <a:gd name="connsiteY25" fmla="*/ 2911200 h 4428000"/>
              <a:gd name="connsiteX26" fmla="*/ 2505669 w 4428000"/>
              <a:gd name="connsiteY26" fmla="*/ 2323044 h 4428000"/>
              <a:gd name="connsiteX27" fmla="*/ 2524569 w 4428000"/>
              <a:gd name="connsiteY27" fmla="*/ 2336795 h 4428000"/>
              <a:gd name="connsiteX28" fmla="*/ 2517350 w 4428000"/>
              <a:gd name="connsiteY28" fmla="*/ 2359044 h 4428000"/>
              <a:gd name="connsiteX29" fmla="*/ 2493988 w 4428000"/>
              <a:gd name="connsiteY29" fmla="*/ 2359044 h 4428000"/>
              <a:gd name="connsiteX30" fmla="*/ 2486769 w 4428000"/>
              <a:gd name="connsiteY30" fmla="*/ 2336795 h 4428000"/>
              <a:gd name="connsiteX31" fmla="*/ 1902419 w 4428000"/>
              <a:gd name="connsiteY31" fmla="*/ 2323044 h 4428000"/>
              <a:gd name="connsiteX32" fmla="*/ 1921319 w 4428000"/>
              <a:gd name="connsiteY32" fmla="*/ 2336795 h 4428000"/>
              <a:gd name="connsiteX33" fmla="*/ 1914100 w 4428000"/>
              <a:gd name="connsiteY33" fmla="*/ 2359044 h 4428000"/>
              <a:gd name="connsiteX34" fmla="*/ 1890738 w 4428000"/>
              <a:gd name="connsiteY34" fmla="*/ 2359044 h 4428000"/>
              <a:gd name="connsiteX35" fmla="*/ 1883519 w 4428000"/>
              <a:gd name="connsiteY35" fmla="*/ 2336795 h 4428000"/>
              <a:gd name="connsiteX36" fmla="*/ 2494504 w 4428000"/>
              <a:gd name="connsiteY36" fmla="*/ 2048144 h 4428000"/>
              <a:gd name="connsiteX37" fmla="*/ 2392110 w 4428000"/>
              <a:gd name="connsiteY37" fmla="*/ 2178517 h 4428000"/>
              <a:gd name="connsiteX38" fmla="*/ 2315910 w 4428000"/>
              <a:gd name="connsiteY38" fmla="*/ 2407117 h 4428000"/>
              <a:gd name="connsiteX39" fmla="*/ 2508791 w 4428000"/>
              <a:gd name="connsiteY39" fmla="*/ 2542848 h 4428000"/>
              <a:gd name="connsiteX40" fmla="*/ 2699291 w 4428000"/>
              <a:gd name="connsiteY40" fmla="*/ 2399973 h 4428000"/>
              <a:gd name="connsiteX41" fmla="*/ 2625473 w 4428000"/>
              <a:gd name="connsiteY41" fmla="*/ 2185661 h 4428000"/>
              <a:gd name="connsiteX42" fmla="*/ 2494504 w 4428000"/>
              <a:gd name="connsiteY42" fmla="*/ 2048144 h 4428000"/>
              <a:gd name="connsiteX43" fmla="*/ 1891254 w 4428000"/>
              <a:gd name="connsiteY43" fmla="*/ 2048144 h 4428000"/>
              <a:gd name="connsiteX44" fmla="*/ 1788860 w 4428000"/>
              <a:gd name="connsiteY44" fmla="*/ 2178517 h 4428000"/>
              <a:gd name="connsiteX45" fmla="*/ 1712660 w 4428000"/>
              <a:gd name="connsiteY45" fmla="*/ 2407117 h 4428000"/>
              <a:gd name="connsiteX46" fmla="*/ 1905541 w 4428000"/>
              <a:gd name="connsiteY46" fmla="*/ 2542848 h 4428000"/>
              <a:gd name="connsiteX47" fmla="*/ 2096041 w 4428000"/>
              <a:gd name="connsiteY47" fmla="*/ 2399973 h 4428000"/>
              <a:gd name="connsiteX48" fmla="*/ 2022223 w 4428000"/>
              <a:gd name="connsiteY48" fmla="*/ 2185661 h 4428000"/>
              <a:gd name="connsiteX49" fmla="*/ 1891254 w 4428000"/>
              <a:gd name="connsiteY49" fmla="*/ 2048144 h 4428000"/>
              <a:gd name="connsiteX50" fmla="*/ 2807294 w 4428000"/>
              <a:gd name="connsiteY50" fmla="*/ 1802344 h 4428000"/>
              <a:gd name="connsiteX51" fmla="*/ 2826194 w 4428000"/>
              <a:gd name="connsiteY51" fmla="*/ 1816095 h 4428000"/>
              <a:gd name="connsiteX52" fmla="*/ 2818975 w 4428000"/>
              <a:gd name="connsiteY52" fmla="*/ 1838344 h 4428000"/>
              <a:gd name="connsiteX53" fmla="*/ 2795613 w 4428000"/>
              <a:gd name="connsiteY53" fmla="*/ 1838344 h 4428000"/>
              <a:gd name="connsiteX54" fmla="*/ 2788394 w 4428000"/>
              <a:gd name="connsiteY54" fmla="*/ 1816095 h 4428000"/>
              <a:gd name="connsiteX55" fmla="*/ 2204044 w 4428000"/>
              <a:gd name="connsiteY55" fmla="*/ 1802344 h 4428000"/>
              <a:gd name="connsiteX56" fmla="*/ 2222944 w 4428000"/>
              <a:gd name="connsiteY56" fmla="*/ 1816095 h 4428000"/>
              <a:gd name="connsiteX57" fmla="*/ 2215725 w 4428000"/>
              <a:gd name="connsiteY57" fmla="*/ 1838344 h 4428000"/>
              <a:gd name="connsiteX58" fmla="*/ 2192363 w 4428000"/>
              <a:gd name="connsiteY58" fmla="*/ 1838344 h 4428000"/>
              <a:gd name="connsiteX59" fmla="*/ 2185144 w 4428000"/>
              <a:gd name="connsiteY59" fmla="*/ 1816095 h 4428000"/>
              <a:gd name="connsiteX60" fmla="*/ 1600794 w 4428000"/>
              <a:gd name="connsiteY60" fmla="*/ 1802344 h 4428000"/>
              <a:gd name="connsiteX61" fmla="*/ 1619694 w 4428000"/>
              <a:gd name="connsiteY61" fmla="*/ 1816095 h 4428000"/>
              <a:gd name="connsiteX62" fmla="*/ 1612475 w 4428000"/>
              <a:gd name="connsiteY62" fmla="*/ 1838344 h 4428000"/>
              <a:gd name="connsiteX63" fmla="*/ 1589113 w 4428000"/>
              <a:gd name="connsiteY63" fmla="*/ 1838344 h 4428000"/>
              <a:gd name="connsiteX64" fmla="*/ 1581894 w 4428000"/>
              <a:gd name="connsiteY64" fmla="*/ 1816095 h 4428000"/>
              <a:gd name="connsiteX65" fmla="*/ 2796129 w 4428000"/>
              <a:gd name="connsiteY65" fmla="*/ 1527444 h 4428000"/>
              <a:gd name="connsiteX66" fmla="*/ 2693735 w 4428000"/>
              <a:gd name="connsiteY66" fmla="*/ 1657817 h 4428000"/>
              <a:gd name="connsiteX67" fmla="*/ 2617535 w 4428000"/>
              <a:gd name="connsiteY67" fmla="*/ 1886417 h 4428000"/>
              <a:gd name="connsiteX68" fmla="*/ 2810416 w 4428000"/>
              <a:gd name="connsiteY68" fmla="*/ 2022148 h 4428000"/>
              <a:gd name="connsiteX69" fmla="*/ 3000916 w 4428000"/>
              <a:gd name="connsiteY69" fmla="*/ 1879273 h 4428000"/>
              <a:gd name="connsiteX70" fmla="*/ 2927098 w 4428000"/>
              <a:gd name="connsiteY70" fmla="*/ 1664961 h 4428000"/>
              <a:gd name="connsiteX71" fmla="*/ 2796129 w 4428000"/>
              <a:gd name="connsiteY71" fmla="*/ 1527444 h 4428000"/>
              <a:gd name="connsiteX72" fmla="*/ 2192879 w 4428000"/>
              <a:gd name="connsiteY72" fmla="*/ 1527444 h 4428000"/>
              <a:gd name="connsiteX73" fmla="*/ 2090485 w 4428000"/>
              <a:gd name="connsiteY73" fmla="*/ 1657817 h 4428000"/>
              <a:gd name="connsiteX74" fmla="*/ 2014285 w 4428000"/>
              <a:gd name="connsiteY74" fmla="*/ 1886417 h 4428000"/>
              <a:gd name="connsiteX75" fmla="*/ 2207166 w 4428000"/>
              <a:gd name="connsiteY75" fmla="*/ 2022148 h 4428000"/>
              <a:gd name="connsiteX76" fmla="*/ 2397666 w 4428000"/>
              <a:gd name="connsiteY76" fmla="*/ 1879273 h 4428000"/>
              <a:gd name="connsiteX77" fmla="*/ 2323848 w 4428000"/>
              <a:gd name="connsiteY77" fmla="*/ 1664961 h 4428000"/>
              <a:gd name="connsiteX78" fmla="*/ 2192879 w 4428000"/>
              <a:gd name="connsiteY78" fmla="*/ 1527444 h 4428000"/>
              <a:gd name="connsiteX79" fmla="*/ 1589629 w 4428000"/>
              <a:gd name="connsiteY79" fmla="*/ 1527444 h 4428000"/>
              <a:gd name="connsiteX80" fmla="*/ 1487235 w 4428000"/>
              <a:gd name="connsiteY80" fmla="*/ 1657817 h 4428000"/>
              <a:gd name="connsiteX81" fmla="*/ 1411035 w 4428000"/>
              <a:gd name="connsiteY81" fmla="*/ 1886417 h 4428000"/>
              <a:gd name="connsiteX82" fmla="*/ 1603916 w 4428000"/>
              <a:gd name="connsiteY82" fmla="*/ 2022148 h 4428000"/>
              <a:gd name="connsiteX83" fmla="*/ 1794416 w 4428000"/>
              <a:gd name="connsiteY83" fmla="*/ 1879273 h 4428000"/>
              <a:gd name="connsiteX84" fmla="*/ 1720598 w 4428000"/>
              <a:gd name="connsiteY84" fmla="*/ 1664961 h 4428000"/>
              <a:gd name="connsiteX85" fmla="*/ 1589629 w 4428000"/>
              <a:gd name="connsiteY85" fmla="*/ 1527444 h 4428000"/>
              <a:gd name="connsiteX86" fmla="*/ 1274002 w 4428000"/>
              <a:gd name="connsiteY86" fmla="*/ 1387000 h 4428000"/>
              <a:gd name="connsiteX87" fmla="*/ 3153998 w 4428000"/>
              <a:gd name="connsiteY87" fmla="*/ 1387000 h 4428000"/>
              <a:gd name="connsiteX88" fmla="*/ 3268800 w 4428000"/>
              <a:gd name="connsiteY88" fmla="*/ 1501802 h 4428000"/>
              <a:gd name="connsiteX89" fmla="*/ 3268800 w 4428000"/>
              <a:gd name="connsiteY89" fmla="*/ 2722998 h 4428000"/>
              <a:gd name="connsiteX90" fmla="*/ 3267079 w 4428000"/>
              <a:gd name="connsiteY90" fmla="*/ 2731525 h 4428000"/>
              <a:gd name="connsiteX91" fmla="*/ 1160922 w 4428000"/>
              <a:gd name="connsiteY91" fmla="*/ 2731525 h 4428000"/>
              <a:gd name="connsiteX92" fmla="*/ 1159200 w 4428000"/>
              <a:gd name="connsiteY92" fmla="*/ 2722998 h 4428000"/>
              <a:gd name="connsiteX93" fmla="*/ 1159200 w 4428000"/>
              <a:gd name="connsiteY93" fmla="*/ 1501802 h 4428000"/>
              <a:gd name="connsiteX94" fmla="*/ 1274002 w 4428000"/>
              <a:gd name="connsiteY94" fmla="*/ 1387000 h 4428000"/>
              <a:gd name="connsiteX95" fmla="*/ 1280556 w 4428000"/>
              <a:gd name="connsiteY95" fmla="*/ 1207525 h 4428000"/>
              <a:gd name="connsiteX96" fmla="*/ 978925 w 4428000"/>
              <a:gd name="connsiteY96" fmla="*/ 1509156 h 4428000"/>
              <a:gd name="connsiteX97" fmla="*/ 978925 w 4428000"/>
              <a:gd name="connsiteY97" fmla="*/ 2715644 h 4428000"/>
              <a:gd name="connsiteX98" fmla="*/ 980526 w 4428000"/>
              <a:gd name="connsiteY98" fmla="*/ 2731525 h 4428000"/>
              <a:gd name="connsiteX99" fmla="*/ 929184 w 4428000"/>
              <a:gd name="connsiteY99" fmla="*/ 2731525 h 4428000"/>
              <a:gd name="connsiteX100" fmla="*/ 823350 w 4428000"/>
              <a:gd name="connsiteY100" fmla="*/ 2837359 h 4428000"/>
              <a:gd name="connsiteX101" fmla="*/ 823350 w 4428000"/>
              <a:gd name="connsiteY101" fmla="*/ 2917791 h 4428000"/>
              <a:gd name="connsiteX102" fmla="*/ 831667 w 4428000"/>
              <a:gd name="connsiteY102" fmla="*/ 2958987 h 4428000"/>
              <a:gd name="connsiteX103" fmla="*/ 832797 w 4428000"/>
              <a:gd name="connsiteY103" fmla="*/ 2960662 h 4428000"/>
              <a:gd name="connsiteX104" fmla="*/ 829700 w 4428000"/>
              <a:gd name="connsiteY104" fmla="*/ 2976000 h 4428000"/>
              <a:gd name="connsiteX105" fmla="*/ 1074175 w 4428000"/>
              <a:gd name="connsiteY105" fmla="*/ 3220475 h 4428000"/>
              <a:gd name="connsiteX106" fmla="*/ 3360175 w 4428000"/>
              <a:gd name="connsiteY106" fmla="*/ 3220475 h 4428000"/>
              <a:gd name="connsiteX107" fmla="*/ 3604650 w 4428000"/>
              <a:gd name="connsiteY107" fmla="*/ 2976000 h 4428000"/>
              <a:gd name="connsiteX108" fmla="*/ 3595599 w 4428000"/>
              <a:gd name="connsiteY108" fmla="*/ 2931169 h 4428000"/>
              <a:gd name="connsiteX109" fmla="*/ 3598300 w 4428000"/>
              <a:gd name="connsiteY109" fmla="*/ 2917791 h 4428000"/>
              <a:gd name="connsiteX110" fmla="*/ 3598300 w 4428000"/>
              <a:gd name="connsiteY110" fmla="*/ 2837359 h 4428000"/>
              <a:gd name="connsiteX111" fmla="*/ 3492466 w 4428000"/>
              <a:gd name="connsiteY111" fmla="*/ 2731525 h 4428000"/>
              <a:gd name="connsiteX112" fmla="*/ 3447474 w 4428000"/>
              <a:gd name="connsiteY112" fmla="*/ 2731525 h 4428000"/>
              <a:gd name="connsiteX113" fmla="*/ 3449075 w 4428000"/>
              <a:gd name="connsiteY113" fmla="*/ 2715644 h 4428000"/>
              <a:gd name="connsiteX114" fmla="*/ 3449075 w 4428000"/>
              <a:gd name="connsiteY114" fmla="*/ 1509156 h 4428000"/>
              <a:gd name="connsiteX115" fmla="*/ 3147444 w 4428000"/>
              <a:gd name="connsiteY115" fmla="*/ 1207525 h 4428000"/>
              <a:gd name="connsiteX116" fmla="*/ 2214000 w 4428000"/>
              <a:gd name="connsiteY116" fmla="*/ 0 h 4428000"/>
              <a:gd name="connsiteX117" fmla="*/ 4428000 w 4428000"/>
              <a:gd name="connsiteY117" fmla="*/ 2214000 h 4428000"/>
              <a:gd name="connsiteX118" fmla="*/ 2214000 w 4428000"/>
              <a:gd name="connsiteY118" fmla="*/ 4428000 h 4428000"/>
              <a:gd name="connsiteX119" fmla="*/ 0 w 4428000"/>
              <a:gd name="connsiteY119" fmla="*/ 2214000 h 4428000"/>
              <a:gd name="connsiteX120" fmla="*/ 2214000 w 4428000"/>
              <a:gd name="connsiteY120"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428000" h="4428000">
                <a:moveTo>
                  <a:pt x="2326572" y="2911200"/>
                </a:moveTo>
                <a:lnTo>
                  <a:pt x="3212437" y="2911200"/>
                </a:lnTo>
                <a:lnTo>
                  <a:pt x="3327676" y="2911200"/>
                </a:lnTo>
                <a:cubicBezTo>
                  <a:pt x="3378593" y="2911200"/>
                  <a:pt x="3419869" y="2923759"/>
                  <a:pt x="3419869" y="2939252"/>
                </a:cubicBezTo>
                <a:lnTo>
                  <a:pt x="3419869" y="2960571"/>
                </a:lnTo>
                <a:lnTo>
                  <a:pt x="3417516" y="2964117"/>
                </a:lnTo>
                <a:lnTo>
                  <a:pt x="3425400" y="2976000"/>
                </a:lnTo>
                <a:cubicBezTo>
                  <a:pt x="3425400" y="3011788"/>
                  <a:pt x="3330053" y="3040800"/>
                  <a:pt x="3212437" y="3040800"/>
                </a:cubicBezTo>
                <a:lnTo>
                  <a:pt x="2312380" y="3040800"/>
                </a:lnTo>
                <a:lnTo>
                  <a:pt x="2330098" y="3014520"/>
                </a:lnTo>
                <a:cubicBezTo>
                  <a:pt x="2336474" y="2999446"/>
                  <a:pt x="2340000" y="2982872"/>
                  <a:pt x="2340000" y="2965475"/>
                </a:cubicBezTo>
                <a:cubicBezTo>
                  <a:pt x="2340000" y="2948078"/>
                  <a:pt x="2336474" y="2931505"/>
                  <a:pt x="2330098" y="2916430"/>
                </a:cubicBezTo>
                <a:close/>
                <a:moveTo>
                  <a:pt x="1094792" y="2911200"/>
                </a:moveTo>
                <a:lnTo>
                  <a:pt x="1221095" y="2911200"/>
                </a:lnTo>
                <a:lnTo>
                  <a:pt x="2101428" y="2911200"/>
                </a:lnTo>
                <a:lnTo>
                  <a:pt x="2097902" y="2916430"/>
                </a:lnTo>
                <a:cubicBezTo>
                  <a:pt x="2091526" y="2931505"/>
                  <a:pt x="2088000" y="2948078"/>
                  <a:pt x="2088000" y="2965475"/>
                </a:cubicBezTo>
                <a:cubicBezTo>
                  <a:pt x="2088000" y="2982872"/>
                  <a:pt x="2091526" y="2999446"/>
                  <a:pt x="2097902" y="3014520"/>
                </a:cubicBezTo>
                <a:lnTo>
                  <a:pt x="2115620" y="3040800"/>
                </a:lnTo>
                <a:lnTo>
                  <a:pt x="1221095" y="3040800"/>
                </a:lnTo>
                <a:cubicBezTo>
                  <a:pt x="1103478" y="3040800"/>
                  <a:pt x="1008132" y="3011788"/>
                  <a:pt x="1008132" y="2976000"/>
                </a:cubicBezTo>
                <a:lnTo>
                  <a:pt x="1010829" y="2971935"/>
                </a:lnTo>
                <a:lnTo>
                  <a:pt x="1009845" y="2971491"/>
                </a:lnTo>
                <a:cubicBezTo>
                  <a:pt x="1005180" y="2968135"/>
                  <a:pt x="1002600" y="2964445"/>
                  <a:pt x="1002600" y="2960571"/>
                </a:cubicBezTo>
                <a:lnTo>
                  <a:pt x="1002600" y="2939252"/>
                </a:lnTo>
                <a:cubicBezTo>
                  <a:pt x="1002600" y="2923759"/>
                  <a:pt x="1043876" y="2911200"/>
                  <a:pt x="1094792" y="2911200"/>
                </a:cubicBezTo>
                <a:close/>
                <a:moveTo>
                  <a:pt x="2505669" y="2323044"/>
                </a:moveTo>
                <a:lnTo>
                  <a:pt x="2524569" y="2336795"/>
                </a:lnTo>
                <a:lnTo>
                  <a:pt x="2517350" y="2359044"/>
                </a:lnTo>
                <a:lnTo>
                  <a:pt x="2493988" y="2359044"/>
                </a:lnTo>
                <a:lnTo>
                  <a:pt x="2486769" y="2336795"/>
                </a:lnTo>
                <a:close/>
                <a:moveTo>
                  <a:pt x="1902419" y="2323044"/>
                </a:moveTo>
                <a:lnTo>
                  <a:pt x="1921319" y="2336795"/>
                </a:lnTo>
                <a:lnTo>
                  <a:pt x="1914100" y="2359044"/>
                </a:lnTo>
                <a:lnTo>
                  <a:pt x="1890738" y="2359044"/>
                </a:lnTo>
                <a:lnTo>
                  <a:pt x="1883519" y="2336795"/>
                </a:lnTo>
                <a:close/>
                <a:moveTo>
                  <a:pt x="2494504" y="2048144"/>
                </a:moveTo>
                <a:cubicBezTo>
                  <a:pt x="2448863" y="2055883"/>
                  <a:pt x="2407985" y="2108270"/>
                  <a:pt x="2392110" y="2178517"/>
                </a:cubicBezTo>
                <a:cubicBezTo>
                  <a:pt x="2203991" y="2184073"/>
                  <a:pt x="2170654" y="2289642"/>
                  <a:pt x="2315910" y="2407117"/>
                </a:cubicBezTo>
                <a:cubicBezTo>
                  <a:pt x="2262728" y="2578567"/>
                  <a:pt x="2347660" y="2657148"/>
                  <a:pt x="2508791" y="2542848"/>
                </a:cubicBezTo>
                <a:cubicBezTo>
                  <a:pt x="2661191" y="2654767"/>
                  <a:pt x="2758821" y="2585710"/>
                  <a:pt x="2699291" y="2399973"/>
                </a:cubicBezTo>
                <a:cubicBezTo>
                  <a:pt x="2837404" y="2315042"/>
                  <a:pt x="2823117" y="2175342"/>
                  <a:pt x="2625473" y="2185661"/>
                </a:cubicBezTo>
                <a:cubicBezTo>
                  <a:pt x="2590549" y="2077314"/>
                  <a:pt x="2540145" y="2040404"/>
                  <a:pt x="2494504" y="2048144"/>
                </a:cubicBezTo>
                <a:close/>
                <a:moveTo>
                  <a:pt x="1891254" y="2048144"/>
                </a:moveTo>
                <a:cubicBezTo>
                  <a:pt x="1845613" y="2055883"/>
                  <a:pt x="1804735" y="2108270"/>
                  <a:pt x="1788860" y="2178517"/>
                </a:cubicBezTo>
                <a:cubicBezTo>
                  <a:pt x="1600741" y="2184073"/>
                  <a:pt x="1567404" y="2289642"/>
                  <a:pt x="1712660" y="2407117"/>
                </a:cubicBezTo>
                <a:cubicBezTo>
                  <a:pt x="1659478" y="2578567"/>
                  <a:pt x="1744410" y="2657148"/>
                  <a:pt x="1905541" y="2542848"/>
                </a:cubicBezTo>
                <a:cubicBezTo>
                  <a:pt x="2057941" y="2654767"/>
                  <a:pt x="2155571" y="2585710"/>
                  <a:pt x="2096041" y="2399973"/>
                </a:cubicBezTo>
                <a:cubicBezTo>
                  <a:pt x="2234154" y="2315042"/>
                  <a:pt x="2219867" y="2175342"/>
                  <a:pt x="2022223" y="2185661"/>
                </a:cubicBezTo>
                <a:cubicBezTo>
                  <a:pt x="1987299" y="2077314"/>
                  <a:pt x="1936895" y="2040404"/>
                  <a:pt x="1891254" y="2048144"/>
                </a:cubicBezTo>
                <a:close/>
                <a:moveTo>
                  <a:pt x="2807294" y="1802344"/>
                </a:moveTo>
                <a:lnTo>
                  <a:pt x="2826194" y="1816095"/>
                </a:lnTo>
                <a:lnTo>
                  <a:pt x="2818975" y="1838344"/>
                </a:lnTo>
                <a:lnTo>
                  <a:pt x="2795613" y="1838344"/>
                </a:lnTo>
                <a:lnTo>
                  <a:pt x="2788394" y="1816095"/>
                </a:lnTo>
                <a:close/>
                <a:moveTo>
                  <a:pt x="2204044" y="1802344"/>
                </a:moveTo>
                <a:lnTo>
                  <a:pt x="2222944" y="1816095"/>
                </a:lnTo>
                <a:lnTo>
                  <a:pt x="2215725" y="1838344"/>
                </a:lnTo>
                <a:lnTo>
                  <a:pt x="2192363" y="1838344"/>
                </a:lnTo>
                <a:lnTo>
                  <a:pt x="2185144" y="1816095"/>
                </a:lnTo>
                <a:close/>
                <a:moveTo>
                  <a:pt x="1600794" y="1802344"/>
                </a:moveTo>
                <a:lnTo>
                  <a:pt x="1619694" y="1816095"/>
                </a:lnTo>
                <a:lnTo>
                  <a:pt x="1612475" y="1838344"/>
                </a:lnTo>
                <a:lnTo>
                  <a:pt x="1589113" y="1838344"/>
                </a:lnTo>
                <a:lnTo>
                  <a:pt x="1581894" y="1816095"/>
                </a:lnTo>
                <a:close/>
                <a:moveTo>
                  <a:pt x="2796129" y="1527444"/>
                </a:moveTo>
                <a:cubicBezTo>
                  <a:pt x="2750488" y="1535183"/>
                  <a:pt x="2709610" y="1587570"/>
                  <a:pt x="2693735" y="1657817"/>
                </a:cubicBezTo>
                <a:cubicBezTo>
                  <a:pt x="2505616" y="1663373"/>
                  <a:pt x="2472279" y="1768942"/>
                  <a:pt x="2617535" y="1886417"/>
                </a:cubicBezTo>
                <a:cubicBezTo>
                  <a:pt x="2564353" y="2057867"/>
                  <a:pt x="2649285" y="2136448"/>
                  <a:pt x="2810416" y="2022148"/>
                </a:cubicBezTo>
                <a:cubicBezTo>
                  <a:pt x="2962816" y="2134067"/>
                  <a:pt x="3060446" y="2065010"/>
                  <a:pt x="3000916" y="1879273"/>
                </a:cubicBezTo>
                <a:cubicBezTo>
                  <a:pt x="3139029" y="1794342"/>
                  <a:pt x="3124742" y="1654642"/>
                  <a:pt x="2927098" y="1664961"/>
                </a:cubicBezTo>
                <a:cubicBezTo>
                  <a:pt x="2892174" y="1556614"/>
                  <a:pt x="2841770" y="1519704"/>
                  <a:pt x="2796129" y="1527444"/>
                </a:cubicBezTo>
                <a:close/>
                <a:moveTo>
                  <a:pt x="2192879" y="1527444"/>
                </a:moveTo>
                <a:cubicBezTo>
                  <a:pt x="2147238" y="1535183"/>
                  <a:pt x="2106360" y="1587570"/>
                  <a:pt x="2090485" y="1657817"/>
                </a:cubicBezTo>
                <a:cubicBezTo>
                  <a:pt x="1902366" y="1663373"/>
                  <a:pt x="1869029" y="1768942"/>
                  <a:pt x="2014285" y="1886417"/>
                </a:cubicBezTo>
                <a:cubicBezTo>
                  <a:pt x="1961103" y="2057867"/>
                  <a:pt x="2046035" y="2136448"/>
                  <a:pt x="2207166" y="2022148"/>
                </a:cubicBezTo>
                <a:cubicBezTo>
                  <a:pt x="2359566" y="2134067"/>
                  <a:pt x="2457196" y="2065010"/>
                  <a:pt x="2397666" y="1879273"/>
                </a:cubicBezTo>
                <a:cubicBezTo>
                  <a:pt x="2535779" y="1794342"/>
                  <a:pt x="2521492" y="1654642"/>
                  <a:pt x="2323848" y="1664961"/>
                </a:cubicBezTo>
                <a:cubicBezTo>
                  <a:pt x="2288924" y="1556614"/>
                  <a:pt x="2238520" y="1519704"/>
                  <a:pt x="2192879" y="1527444"/>
                </a:cubicBezTo>
                <a:close/>
                <a:moveTo>
                  <a:pt x="1589629" y="1527444"/>
                </a:moveTo>
                <a:cubicBezTo>
                  <a:pt x="1543988" y="1535183"/>
                  <a:pt x="1503110" y="1587570"/>
                  <a:pt x="1487235" y="1657817"/>
                </a:cubicBezTo>
                <a:cubicBezTo>
                  <a:pt x="1299116" y="1663373"/>
                  <a:pt x="1265779" y="1768942"/>
                  <a:pt x="1411035" y="1886417"/>
                </a:cubicBezTo>
                <a:cubicBezTo>
                  <a:pt x="1357853" y="2057867"/>
                  <a:pt x="1442785" y="2136448"/>
                  <a:pt x="1603916" y="2022148"/>
                </a:cubicBezTo>
                <a:cubicBezTo>
                  <a:pt x="1756316" y="2134067"/>
                  <a:pt x="1853946" y="2065010"/>
                  <a:pt x="1794416" y="1879273"/>
                </a:cubicBezTo>
                <a:cubicBezTo>
                  <a:pt x="1932529" y="1794342"/>
                  <a:pt x="1918242" y="1654642"/>
                  <a:pt x="1720598" y="1664961"/>
                </a:cubicBezTo>
                <a:cubicBezTo>
                  <a:pt x="1685674" y="1556614"/>
                  <a:pt x="1635270" y="1519704"/>
                  <a:pt x="1589629" y="1527444"/>
                </a:cubicBezTo>
                <a:close/>
                <a:moveTo>
                  <a:pt x="1274002" y="1387000"/>
                </a:moveTo>
                <a:lnTo>
                  <a:pt x="3153998" y="1387000"/>
                </a:lnTo>
                <a:cubicBezTo>
                  <a:pt x="3217401" y="1387000"/>
                  <a:pt x="3268800" y="1438399"/>
                  <a:pt x="3268800" y="1501802"/>
                </a:cubicBezTo>
                <a:lnTo>
                  <a:pt x="3268800" y="2722998"/>
                </a:lnTo>
                <a:lnTo>
                  <a:pt x="3267079" y="2731525"/>
                </a:lnTo>
                <a:lnTo>
                  <a:pt x="1160922" y="2731525"/>
                </a:lnTo>
                <a:lnTo>
                  <a:pt x="1159200" y="2722998"/>
                </a:lnTo>
                <a:lnTo>
                  <a:pt x="1159200" y="1501802"/>
                </a:lnTo>
                <a:cubicBezTo>
                  <a:pt x="1159200" y="1438399"/>
                  <a:pt x="1210599" y="1387000"/>
                  <a:pt x="1274002" y="1387000"/>
                </a:cubicBezTo>
                <a:close/>
                <a:moveTo>
                  <a:pt x="1280556" y="1207525"/>
                </a:moveTo>
                <a:cubicBezTo>
                  <a:pt x="1113970" y="1207525"/>
                  <a:pt x="978925" y="1342570"/>
                  <a:pt x="978925" y="1509156"/>
                </a:cubicBezTo>
                <a:lnTo>
                  <a:pt x="978925" y="2715644"/>
                </a:lnTo>
                <a:lnTo>
                  <a:pt x="980526" y="2731525"/>
                </a:lnTo>
                <a:lnTo>
                  <a:pt x="929184" y="2731525"/>
                </a:lnTo>
                <a:cubicBezTo>
                  <a:pt x="870733" y="2731525"/>
                  <a:pt x="823350" y="2778908"/>
                  <a:pt x="823350" y="2837359"/>
                </a:cubicBezTo>
                <a:lnTo>
                  <a:pt x="823350" y="2917791"/>
                </a:lnTo>
                <a:cubicBezTo>
                  <a:pt x="823350" y="2932404"/>
                  <a:pt x="826312" y="2946325"/>
                  <a:pt x="831667" y="2958987"/>
                </a:cubicBezTo>
                <a:lnTo>
                  <a:pt x="832797" y="2960662"/>
                </a:lnTo>
                <a:lnTo>
                  <a:pt x="829700" y="2976000"/>
                </a:lnTo>
                <a:cubicBezTo>
                  <a:pt x="829700" y="3111020"/>
                  <a:pt x="939155" y="3220475"/>
                  <a:pt x="1074175" y="3220475"/>
                </a:cubicBezTo>
                <a:lnTo>
                  <a:pt x="3360175" y="3220475"/>
                </a:lnTo>
                <a:cubicBezTo>
                  <a:pt x="3495195" y="3220475"/>
                  <a:pt x="3604650" y="3111020"/>
                  <a:pt x="3604650" y="2976000"/>
                </a:cubicBezTo>
                <a:lnTo>
                  <a:pt x="3595599" y="2931169"/>
                </a:lnTo>
                <a:lnTo>
                  <a:pt x="3598300" y="2917791"/>
                </a:lnTo>
                <a:lnTo>
                  <a:pt x="3598300" y="2837359"/>
                </a:lnTo>
                <a:cubicBezTo>
                  <a:pt x="3598300" y="2778908"/>
                  <a:pt x="3550917" y="2731525"/>
                  <a:pt x="3492466" y="2731525"/>
                </a:cubicBezTo>
                <a:lnTo>
                  <a:pt x="3447474" y="2731525"/>
                </a:lnTo>
                <a:lnTo>
                  <a:pt x="3449075" y="2715644"/>
                </a:lnTo>
                <a:lnTo>
                  <a:pt x="3449075" y="1509156"/>
                </a:lnTo>
                <a:cubicBezTo>
                  <a:pt x="3449075" y="1342570"/>
                  <a:pt x="3314030" y="1207525"/>
                  <a:pt x="3147444" y="1207525"/>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sym typeface="+mn-lt"/>
            </a:endParaRPr>
          </a:p>
        </p:txBody>
      </p:sp>
      <p:sp>
        <p:nvSpPr>
          <p:cNvPr id="40" name="フリーフォーム 39"/>
          <p:cNvSpPr>
            <a:spLocks noChangeAspect="1"/>
          </p:cNvSpPr>
          <p:nvPr/>
        </p:nvSpPr>
        <p:spPr bwMode="gray">
          <a:xfrm>
            <a:off x="3968931" y="4846105"/>
            <a:ext cx="502733" cy="502733"/>
          </a:xfrm>
          <a:custGeom>
            <a:avLst/>
            <a:gdLst>
              <a:gd name="connsiteX0" fmla="*/ 2326572 w 4428000"/>
              <a:gd name="connsiteY0" fmla="*/ 2911200 h 4428000"/>
              <a:gd name="connsiteX1" fmla="*/ 2330098 w 4428000"/>
              <a:gd name="connsiteY1" fmla="*/ 2916430 h 4428000"/>
              <a:gd name="connsiteX2" fmla="*/ 2340000 w 4428000"/>
              <a:gd name="connsiteY2" fmla="*/ 2965475 h 4428000"/>
              <a:gd name="connsiteX3" fmla="*/ 2330098 w 4428000"/>
              <a:gd name="connsiteY3" fmla="*/ 3014520 h 4428000"/>
              <a:gd name="connsiteX4" fmla="*/ 2312380 w 4428000"/>
              <a:gd name="connsiteY4" fmla="*/ 3040800 h 4428000"/>
              <a:gd name="connsiteX5" fmla="*/ 3212437 w 4428000"/>
              <a:gd name="connsiteY5" fmla="*/ 3040800 h 4428000"/>
              <a:gd name="connsiteX6" fmla="*/ 3425400 w 4428000"/>
              <a:gd name="connsiteY6" fmla="*/ 2976000 h 4428000"/>
              <a:gd name="connsiteX7" fmla="*/ 3417516 w 4428000"/>
              <a:gd name="connsiteY7" fmla="*/ 2964117 h 4428000"/>
              <a:gd name="connsiteX8" fmla="*/ 3419869 w 4428000"/>
              <a:gd name="connsiteY8" fmla="*/ 2960571 h 4428000"/>
              <a:gd name="connsiteX9" fmla="*/ 3419869 w 4428000"/>
              <a:gd name="connsiteY9" fmla="*/ 2939252 h 4428000"/>
              <a:gd name="connsiteX10" fmla="*/ 3327676 w 4428000"/>
              <a:gd name="connsiteY10" fmla="*/ 2911200 h 4428000"/>
              <a:gd name="connsiteX11" fmla="*/ 3212437 w 4428000"/>
              <a:gd name="connsiteY11" fmla="*/ 2911200 h 4428000"/>
              <a:gd name="connsiteX12" fmla="*/ 1094792 w 4428000"/>
              <a:gd name="connsiteY12" fmla="*/ 2911200 h 4428000"/>
              <a:gd name="connsiteX13" fmla="*/ 1002600 w 4428000"/>
              <a:gd name="connsiteY13" fmla="*/ 2939252 h 4428000"/>
              <a:gd name="connsiteX14" fmla="*/ 1002600 w 4428000"/>
              <a:gd name="connsiteY14" fmla="*/ 2960571 h 4428000"/>
              <a:gd name="connsiteX15" fmla="*/ 1009845 w 4428000"/>
              <a:gd name="connsiteY15" fmla="*/ 2971491 h 4428000"/>
              <a:gd name="connsiteX16" fmla="*/ 1010829 w 4428000"/>
              <a:gd name="connsiteY16" fmla="*/ 2971935 h 4428000"/>
              <a:gd name="connsiteX17" fmla="*/ 1008132 w 4428000"/>
              <a:gd name="connsiteY17" fmla="*/ 2976000 h 4428000"/>
              <a:gd name="connsiteX18" fmla="*/ 1221095 w 4428000"/>
              <a:gd name="connsiteY18" fmla="*/ 3040800 h 4428000"/>
              <a:gd name="connsiteX19" fmla="*/ 2115620 w 4428000"/>
              <a:gd name="connsiteY19" fmla="*/ 3040800 h 4428000"/>
              <a:gd name="connsiteX20" fmla="*/ 2097902 w 4428000"/>
              <a:gd name="connsiteY20" fmla="*/ 3014520 h 4428000"/>
              <a:gd name="connsiteX21" fmla="*/ 2088000 w 4428000"/>
              <a:gd name="connsiteY21" fmla="*/ 2965475 h 4428000"/>
              <a:gd name="connsiteX22" fmla="*/ 2097902 w 4428000"/>
              <a:gd name="connsiteY22" fmla="*/ 2916430 h 4428000"/>
              <a:gd name="connsiteX23" fmla="*/ 2101428 w 4428000"/>
              <a:gd name="connsiteY23" fmla="*/ 2911200 h 4428000"/>
              <a:gd name="connsiteX24" fmla="*/ 1221095 w 4428000"/>
              <a:gd name="connsiteY24" fmla="*/ 2911200 h 4428000"/>
              <a:gd name="connsiteX25" fmla="*/ 1274002 w 4428000"/>
              <a:gd name="connsiteY25" fmla="*/ 1387000 h 4428000"/>
              <a:gd name="connsiteX26" fmla="*/ 1159200 w 4428000"/>
              <a:gd name="connsiteY26" fmla="*/ 1501802 h 4428000"/>
              <a:gd name="connsiteX27" fmla="*/ 1159200 w 4428000"/>
              <a:gd name="connsiteY27" fmla="*/ 2722998 h 4428000"/>
              <a:gd name="connsiteX28" fmla="*/ 1160922 w 4428000"/>
              <a:gd name="connsiteY28" fmla="*/ 2731525 h 4428000"/>
              <a:gd name="connsiteX29" fmla="*/ 3267079 w 4428000"/>
              <a:gd name="connsiteY29" fmla="*/ 2731525 h 4428000"/>
              <a:gd name="connsiteX30" fmla="*/ 3268800 w 4428000"/>
              <a:gd name="connsiteY30" fmla="*/ 2722998 h 4428000"/>
              <a:gd name="connsiteX31" fmla="*/ 3268800 w 4428000"/>
              <a:gd name="connsiteY31" fmla="*/ 1501802 h 4428000"/>
              <a:gd name="connsiteX32" fmla="*/ 3153998 w 4428000"/>
              <a:gd name="connsiteY32" fmla="*/ 1387000 h 4428000"/>
              <a:gd name="connsiteX33" fmla="*/ 1280556 w 4428000"/>
              <a:gd name="connsiteY33" fmla="*/ 1207525 h 4428000"/>
              <a:gd name="connsiteX34" fmla="*/ 3147444 w 4428000"/>
              <a:gd name="connsiteY34" fmla="*/ 1207525 h 4428000"/>
              <a:gd name="connsiteX35" fmla="*/ 3449075 w 4428000"/>
              <a:gd name="connsiteY35" fmla="*/ 1509156 h 4428000"/>
              <a:gd name="connsiteX36" fmla="*/ 3449075 w 4428000"/>
              <a:gd name="connsiteY36" fmla="*/ 2715644 h 4428000"/>
              <a:gd name="connsiteX37" fmla="*/ 3447474 w 4428000"/>
              <a:gd name="connsiteY37" fmla="*/ 2731525 h 4428000"/>
              <a:gd name="connsiteX38" fmla="*/ 3492466 w 4428000"/>
              <a:gd name="connsiteY38" fmla="*/ 2731525 h 4428000"/>
              <a:gd name="connsiteX39" fmla="*/ 3598300 w 4428000"/>
              <a:gd name="connsiteY39" fmla="*/ 2837359 h 4428000"/>
              <a:gd name="connsiteX40" fmla="*/ 3598300 w 4428000"/>
              <a:gd name="connsiteY40" fmla="*/ 2917791 h 4428000"/>
              <a:gd name="connsiteX41" fmla="*/ 3595599 w 4428000"/>
              <a:gd name="connsiteY41" fmla="*/ 2931169 h 4428000"/>
              <a:gd name="connsiteX42" fmla="*/ 3604650 w 4428000"/>
              <a:gd name="connsiteY42" fmla="*/ 2976000 h 4428000"/>
              <a:gd name="connsiteX43" fmla="*/ 3360175 w 4428000"/>
              <a:gd name="connsiteY43" fmla="*/ 3220475 h 4428000"/>
              <a:gd name="connsiteX44" fmla="*/ 1074175 w 4428000"/>
              <a:gd name="connsiteY44" fmla="*/ 3220475 h 4428000"/>
              <a:gd name="connsiteX45" fmla="*/ 829700 w 4428000"/>
              <a:gd name="connsiteY45" fmla="*/ 2976000 h 4428000"/>
              <a:gd name="connsiteX46" fmla="*/ 832797 w 4428000"/>
              <a:gd name="connsiteY46" fmla="*/ 2960662 h 4428000"/>
              <a:gd name="connsiteX47" fmla="*/ 831667 w 4428000"/>
              <a:gd name="connsiteY47" fmla="*/ 2958987 h 4428000"/>
              <a:gd name="connsiteX48" fmla="*/ 823350 w 4428000"/>
              <a:gd name="connsiteY48" fmla="*/ 2917791 h 4428000"/>
              <a:gd name="connsiteX49" fmla="*/ 823350 w 4428000"/>
              <a:gd name="connsiteY49" fmla="*/ 2837359 h 4428000"/>
              <a:gd name="connsiteX50" fmla="*/ 929184 w 4428000"/>
              <a:gd name="connsiteY50" fmla="*/ 2731525 h 4428000"/>
              <a:gd name="connsiteX51" fmla="*/ 980526 w 4428000"/>
              <a:gd name="connsiteY51" fmla="*/ 2731525 h 4428000"/>
              <a:gd name="connsiteX52" fmla="*/ 978925 w 4428000"/>
              <a:gd name="connsiteY52" fmla="*/ 2715644 h 4428000"/>
              <a:gd name="connsiteX53" fmla="*/ 978925 w 4428000"/>
              <a:gd name="connsiteY53" fmla="*/ 1509156 h 4428000"/>
              <a:gd name="connsiteX54" fmla="*/ 1280556 w 4428000"/>
              <a:gd name="connsiteY54" fmla="*/ 1207525 h 4428000"/>
              <a:gd name="connsiteX55" fmla="*/ 2214000 w 4428000"/>
              <a:gd name="connsiteY55" fmla="*/ 180000 h 4428000"/>
              <a:gd name="connsiteX56" fmla="*/ 180000 w 4428000"/>
              <a:gd name="connsiteY56" fmla="*/ 2214000 h 4428000"/>
              <a:gd name="connsiteX57" fmla="*/ 2214000 w 4428000"/>
              <a:gd name="connsiteY57" fmla="*/ 4248000 h 4428000"/>
              <a:gd name="connsiteX58" fmla="*/ 4248000 w 4428000"/>
              <a:gd name="connsiteY58" fmla="*/ 2214000 h 4428000"/>
              <a:gd name="connsiteX59" fmla="*/ 2214000 w 4428000"/>
              <a:gd name="connsiteY59" fmla="*/ 180000 h 4428000"/>
              <a:gd name="connsiteX60" fmla="*/ 2214000 w 4428000"/>
              <a:gd name="connsiteY60" fmla="*/ 0 h 4428000"/>
              <a:gd name="connsiteX61" fmla="*/ 4428000 w 4428000"/>
              <a:gd name="connsiteY61" fmla="*/ 2214000 h 4428000"/>
              <a:gd name="connsiteX62" fmla="*/ 2214000 w 4428000"/>
              <a:gd name="connsiteY62" fmla="*/ 4428000 h 4428000"/>
              <a:gd name="connsiteX63" fmla="*/ 0 w 4428000"/>
              <a:gd name="connsiteY63" fmla="*/ 2214000 h 4428000"/>
              <a:gd name="connsiteX64" fmla="*/ 2214000 w 4428000"/>
              <a:gd name="connsiteY64"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428000" h="4428000">
                <a:moveTo>
                  <a:pt x="2326572" y="2911200"/>
                </a:moveTo>
                <a:lnTo>
                  <a:pt x="2330098" y="2916430"/>
                </a:lnTo>
                <a:cubicBezTo>
                  <a:pt x="2336474" y="2931505"/>
                  <a:pt x="2340000" y="2948078"/>
                  <a:pt x="2340000" y="2965475"/>
                </a:cubicBezTo>
                <a:cubicBezTo>
                  <a:pt x="2340000" y="2982872"/>
                  <a:pt x="2336474" y="2999446"/>
                  <a:pt x="2330098" y="3014520"/>
                </a:cubicBezTo>
                <a:lnTo>
                  <a:pt x="2312380" y="3040800"/>
                </a:lnTo>
                <a:lnTo>
                  <a:pt x="3212437" y="3040800"/>
                </a:lnTo>
                <a:cubicBezTo>
                  <a:pt x="3330053" y="3040800"/>
                  <a:pt x="3425400" y="3011788"/>
                  <a:pt x="3425400" y="2976000"/>
                </a:cubicBezTo>
                <a:lnTo>
                  <a:pt x="3417516" y="2964117"/>
                </a:lnTo>
                <a:lnTo>
                  <a:pt x="3419869" y="2960571"/>
                </a:lnTo>
                <a:lnTo>
                  <a:pt x="3419869" y="2939252"/>
                </a:lnTo>
                <a:cubicBezTo>
                  <a:pt x="3419869" y="2923759"/>
                  <a:pt x="3378593" y="2911200"/>
                  <a:pt x="3327676" y="2911200"/>
                </a:cubicBezTo>
                <a:lnTo>
                  <a:pt x="3212437" y="2911200"/>
                </a:lnTo>
                <a:close/>
                <a:moveTo>
                  <a:pt x="1094792" y="2911200"/>
                </a:moveTo>
                <a:cubicBezTo>
                  <a:pt x="1043876" y="2911200"/>
                  <a:pt x="1002600" y="2923759"/>
                  <a:pt x="1002600" y="2939252"/>
                </a:cubicBezTo>
                <a:lnTo>
                  <a:pt x="1002600" y="2960571"/>
                </a:lnTo>
                <a:cubicBezTo>
                  <a:pt x="1002600" y="2964445"/>
                  <a:pt x="1005180" y="2968135"/>
                  <a:pt x="1009845" y="2971491"/>
                </a:cubicBezTo>
                <a:lnTo>
                  <a:pt x="1010829" y="2971935"/>
                </a:lnTo>
                <a:lnTo>
                  <a:pt x="1008132" y="2976000"/>
                </a:lnTo>
                <a:cubicBezTo>
                  <a:pt x="1008132" y="3011788"/>
                  <a:pt x="1103478" y="3040800"/>
                  <a:pt x="1221095" y="3040800"/>
                </a:cubicBezTo>
                <a:lnTo>
                  <a:pt x="2115620" y="3040800"/>
                </a:lnTo>
                <a:lnTo>
                  <a:pt x="2097902" y="3014520"/>
                </a:lnTo>
                <a:cubicBezTo>
                  <a:pt x="2091526" y="2999446"/>
                  <a:pt x="2088000" y="2982872"/>
                  <a:pt x="2088000" y="2965475"/>
                </a:cubicBezTo>
                <a:cubicBezTo>
                  <a:pt x="2088000" y="2948078"/>
                  <a:pt x="2091526" y="2931505"/>
                  <a:pt x="2097902" y="2916430"/>
                </a:cubicBezTo>
                <a:lnTo>
                  <a:pt x="2101428" y="2911200"/>
                </a:lnTo>
                <a:lnTo>
                  <a:pt x="1221095" y="2911200"/>
                </a:lnTo>
                <a:close/>
                <a:moveTo>
                  <a:pt x="1274002" y="1387000"/>
                </a:moveTo>
                <a:cubicBezTo>
                  <a:pt x="1210599" y="1387000"/>
                  <a:pt x="1159200" y="1438399"/>
                  <a:pt x="1159200" y="1501802"/>
                </a:cubicBezTo>
                <a:lnTo>
                  <a:pt x="1159200" y="2722998"/>
                </a:lnTo>
                <a:lnTo>
                  <a:pt x="1160922" y="2731525"/>
                </a:lnTo>
                <a:lnTo>
                  <a:pt x="3267079" y="2731525"/>
                </a:lnTo>
                <a:lnTo>
                  <a:pt x="3268800" y="2722998"/>
                </a:lnTo>
                <a:lnTo>
                  <a:pt x="3268800" y="1501802"/>
                </a:lnTo>
                <a:cubicBezTo>
                  <a:pt x="3268800" y="1438399"/>
                  <a:pt x="3217401" y="1387000"/>
                  <a:pt x="3153998" y="1387000"/>
                </a:cubicBezTo>
                <a:close/>
                <a:moveTo>
                  <a:pt x="1280556" y="1207525"/>
                </a:moveTo>
                <a:lnTo>
                  <a:pt x="3147444" y="1207525"/>
                </a:lnTo>
                <a:cubicBezTo>
                  <a:pt x="3314030" y="1207525"/>
                  <a:pt x="3449075" y="1342570"/>
                  <a:pt x="3449075" y="1509156"/>
                </a:cubicBezTo>
                <a:lnTo>
                  <a:pt x="3449075" y="2715644"/>
                </a:lnTo>
                <a:lnTo>
                  <a:pt x="3447474" y="2731525"/>
                </a:lnTo>
                <a:lnTo>
                  <a:pt x="3492466" y="2731525"/>
                </a:lnTo>
                <a:cubicBezTo>
                  <a:pt x="3550917" y="2731525"/>
                  <a:pt x="3598300" y="2778908"/>
                  <a:pt x="3598300" y="2837359"/>
                </a:cubicBezTo>
                <a:lnTo>
                  <a:pt x="3598300" y="2917791"/>
                </a:lnTo>
                <a:lnTo>
                  <a:pt x="3595599" y="2931169"/>
                </a:lnTo>
                <a:lnTo>
                  <a:pt x="3604650" y="2976000"/>
                </a:lnTo>
                <a:cubicBezTo>
                  <a:pt x="3604650" y="3111020"/>
                  <a:pt x="3495195" y="3220475"/>
                  <a:pt x="3360175" y="3220475"/>
                </a:cubicBezTo>
                <a:lnTo>
                  <a:pt x="1074175" y="3220475"/>
                </a:lnTo>
                <a:cubicBezTo>
                  <a:pt x="939155" y="3220475"/>
                  <a:pt x="829700" y="3111020"/>
                  <a:pt x="829700" y="2976000"/>
                </a:cubicBezTo>
                <a:lnTo>
                  <a:pt x="832797" y="2960662"/>
                </a:lnTo>
                <a:lnTo>
                  <a:pt x="831667" y="2958987"/>
                </a:lnTo>
                <a:cubicBezTo>
                  <a:pt x="826312" y="2946325"/>
                  <a:pt x="823350" y="2932404"/>
                  <a:pt x="823350" y="2917791"/>
                </a:cubicBezTo>
                <a:lnTo>
                  <a:pt x="823350" y="2837359"/>
                </a:lnTo>
                <a:cubicBezTo>
                  <a:pt x="823350" y="2778908"/>
                  <a:pt x="870733" y="2731525"/>
                  <a:pt x="929184" y="2731525"/>
                </a:cubicBezTo>
                <a:lnTo>
                  <a:pt x="980526" y="2731525"/>
                </a:lnTo>
                <a:lnTo>
                  <a:pt x="978925" y="2715644"/>
                </a:lnTo>
                <a:lnTo>
                  <a:pt x="978925" y="1509156"/>
                </a:lnTo>
                <a:cubicBezTo>
                  <a:pt x="978925" y="1342570"/>
                  <a:pt x="1113970" y="1207525"/>
                  <a:pt x="1280556" y="1207525"/>
                </a:cubicBezTo>
                <a:close/>
                <a:moveTo>
                  <a:pt x="2214000" y="180000"/>
                </a:moveTo>
                <a:cubicBezTo>
                  <a:pt x="1090653" y="180000"/>
                  <a:pt x="180000" y="1090653"/>
                  <a:pt x="180000" y="2214000"/>
                </a:cubicBezTo>
                <a:cubicBezTo>
                  <a:pt x="180000" y="3337347"/>
                  <a:pt x="1090653" y="4248000"/>
                  <a:pt x="2214000" y="4248000"/>
                </a:cubicBezTo>
                <a:cubicBezTo>
                  <a:pt x="3337347" y="4248000"/>
                  <a:pt x="4248000" y="3337347"/>
                  <a:pt x="4248000" y="2214000"/>
                </a:cubicBezTo>
                <a:cubicBezTo>
                  <a:pt x="4248000" y="1090653"/>
                  <a:pt x="3337347" y="180000"/>
                  <a:pt x="2214000" y="180000"/>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sym typeface="+mn-lt"/>
            </a:endParaRPr>
          </a:p>
        </p:txBody>
      </p:sp>
      <p:cxnSp>
        <p:nvCxnSpPr>
          <p:cNvPr id="43" name="カギ線コネクタ 42"/>
          <p:cNvCxnSpPr>
            <a:stCxn id="39" idx="116"/>
          </p:cNvCxnSpPr>
          <p:nvPr/>
        </p:nvCxnSpPr>
        <p:spPr>
          <a:xfrm flipV="1">
            <a:off x="1852961" y="4319633"/>
            <a:ext cx="528245" cy="1050238"/>
          </a:xfrm>
          <a:prstGeom prst="bentConnector3">
            <a:avLst>
              <a:gd name="adj1" fmla="val -4561"/>
            </a:avLst>
          </a:prstGeom>
          <a:ln w="38100">
            <a:solidFill>
              <a:srgbClr val="ED8B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stCxn id="40" idx="61"/>
            <a:endCxn id="36" idx="119"/>
          </p:cNvCxnSpPr>
          <p:nvPr/>
        </p:nvCxnSpPr>
        <p:spPr>
          <a:xfrm flipV="1">
            <a:off x="4471664" y="5093414"/>
            <a:ext cx="473320" cy="4058"/>
          </a:xfrm>
          <a:prstGeom prst="straightConnector1">
            <a:avLst/>
          </a:prstGeom>
          <a:ln w="28575">
            <a:solidFill>
              <a:srgbClr val="ED8B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カギ線コネクタ 46"/>
          <p:cNvCxnSpPr>
            <a:stCxn id="33" idx="75"/>
            <a:endCxn id="40" idx="60"/>
          </p:cNvCxnSpPr>
          <p:nvPr/>
        </p:nvCxnSpPr>
        <p:spPr>
          <a:xfrm>
            <a:off x="2902369" y="4319633"/>
            <a:ext cx="1317929" cy="526472"/>
          </a:xfrm>
          <a:prstGeom prst="bentConnector3">
            <a:avLst>
              <a:gd name="adj1" fmla="val 99785"/>
            </a:avLst>
          </a:prstGeom>
          <a:ln w="38100">
            <a:solidFill>
              <a:srgbClr val="ED8B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カギ線コネクタ 47"/>
          <p:cNvCxnSpPr>
            <a:stCxn id="36" idx="118"/>
            <a:endCxn id="37" idx="75"/>
          </p:cNvCxnSpPr>
          <p:nvPr/>
        </p:nvCxnSpPr>
        <p:spPr>
          <a:xfrm flipH="1">
            <a:off x="2877777" y="5348038"/>
            <a:ext cx="2321831" cy="924874"/>
          </a:xfrm>
          <a:prstGeom prst="bentConnector3">
            <a:avLst>
              <a:gd name="adj1" fmla="val -333"/>
            </a:avLst>
          </a:prstGeom>
          <a:ln w="38100">
            <a:solidFill>
              <a:srgbClr val="ED8B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カギ線コネクタ 48"/>
          <p:cNvCxnSpPr>
            <a:stCxn id="37" idx="77"/>
            <a:endCxn id="39" idx="118"/>
          </p:cNvCxnSpPr>
          <p:nvPr/>
        </p:nvCxnSpPr>
        <p:spPr>
          <a:xfrm flipH="1" flipV="1">
            <a:off x="1852961" y="5896563"/>
            <a:ext cx="519275" cy="376349"/>
          </a:xfrm>
          <a:prstGeom prst="bentConnector3">
            <a:avLst>
              <a:gd name="adj1" fmla="val 102333"/>
            </a:avLst>
          </a:prstGeom>
          <a:ln w="38100">
            <a:solidFill>
              <a:srgbClr val="ED8B00"/>
            </a:solidFill>
            <a:tailEnd type="triangle"/>
          </a:ln>
        </p:spPr>
        <p:style>
          <a:lnRef idx="1">
            <a:schemeClr val="accent1"/>
          </a:lnRef>
          <a:fillRef idx="0">
            <a:schemeClr val="accent1"/>
          </a:fillRef>
          <a:effectRef idx="0">
            <a:schemeClr val="accent1"/>
          </a:effectRef>
          <a:fontRef idx="minor">
            <a:schemeClr val="tx1"/>
          </a:fontRef>
        </p:style>
      </p:cxnSp>
      <p:sp>
        <p:nvSpPr>
          <p:cNvPr id="50" name="雲形吹き出し 49"/>
          <p:cNvSpPr/>
          <p:nvPr/>
        </p:nvSpPr>
        <p:spPr>
          <a:xfrm>
            <a:off x="427091" y="4273440"/>
            <a:ext cx="1162524" cy="510245"/>
          </a:xfrm>
          <a:prstGeom prst="cloudCallout">
            <a:avLst>
              <a:gd name="adj1" fmla="val -9143"/>
              <a:gd name="adj2" fmla="val 13246"/>
            </a:avLst>
          </a:prstGeom>
          <a:solidFill>
            <a:srgbClr val="DCDCDC"/>
          </a:solidFill>
          <a:ln w="12700">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インターネット</a:t>
            </a:r>
          </a:p>
        </p:txBody>
      </p:sp>
      <p:sp>
        <p:nvSpPr>
          <p:cNvPr id="51" name="正方形/長方形 50"/>
          <p:cNvSpPr/>
          <p:nvPr/>
        </p:nvSpPr>
        <p:spPr bwMode="gray">
          <a:xfrm>
            <a:off x="775414" y="6099890"/>
            <a:ext cx="1442279" cy="2842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b="1" dirty="0">
                <a:solidFill>
                  <a:schemeClr val="tx1"/>
                </a:solidFill>
                <a:latin typeface="Yu Gothic UI" panose="020B0500000000000000" pitchFamily="50" charset="-128"/>
                <a:ea typeface="Yu Gothic UI" panose="020B0500000000000000" pitchFamily="50" charset="-128"/>
              </a:rPr>
              <a:t>①端末がウイルス感染</a:t>
            </a:r>
          </a:p>
        </p:txBody>
      </p:sp>
      <p:sp>
        <p:nvSpPr>
          <p:cNvPr id="52" name="正方形/長方形 51"/>
          <p:cNvSpPr/>
          <p:nvPr/>
        </p:nvSpPr>
        <p:spPr bwMode="gray">
          <a:xfrm>
            <a:off x="2138095" y="4533829"/>
            <a:ext cx="1202942" cy="4358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b="1" dirty="0">
                <a:solidFill>
                  <a:schemeClr val="tx1"/>
                </a:solidFill>
                <a:latin typeface="Yu Gothic UI" panose="020B0500000000000000" pitchFamily="50" charset="-128"/>
                <a:ea typeface="Yu Gothic UI" panose="020B0500000000000000" pitchFamily="50" charset="-128"/>
              </a:rPr>
              <a:t>②ウイルスが</a:t>
            </a:r>
            <a:r>
              <a:rPr kumimoji="1" lang="en-US" altLang="ja-JP" sz="1100" b="1" dirty="0">
                <a:solidFill>
                  <a:schemeClr val="tx1"/>
                </a:solidFill>
                <a:latin typeface="Yu Gothic UI" panose="020B0500000000000000" pitchFamily="50" charset="-128"/>
                <a:ea typeface="Yu Gothic UI" panose="020B0500000000000000" pitchFamily="50" charset="-128"/>
              </a:rPr>
              <a:t>USB</a:t>
            </a:r>
            <a:r>
              <a:rPr kumimoji="1" lang="ja-JP" altLang="en-US" sz="1100" b="1" dirty="0">
                <a:solidFill>
                  <a:schemeClr val="tx1"/>
                </a:solidFill>
                <a:latin typeface="Yu Gothic UI" panose="020B0500000000000000" pitchFamily="50" charset="-128"/>
                <a:ea typeface="Yu Gothic UI" panose="020B0500000000000000" pitchFamily="50" charset="-128"/>
              </a:rPr>
              <a:t>メモリに感染</a:t>
            </a:r>
          </a:p>
        </p:txBody>
      </p:sp>
      <p:sp>
        <p:nvSpPr>
          <p:cNvPr id="53" name="正方形/長方形 52"/>
          <p:cNvSpPr/>
          <p:nvPr/>
        </p:nvSpPr>
        <p:spPr bwMode="gray">
          <a:xfrm>
            <a:off x="3740743" y="5515605"/>
            <a:ext cx="1703790" cy="55398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b="1" dirty="0">
                <a:solidFill>
                  <a:schemeClr val="tx1"/>
                </a:solidFill>
                <a:latin typeface="Yu Gothic UI" panose="020B0500000000000000" pitchFamily="50" charset="-128"/>
                <a:ea typeface="Yu Gothic UI" panose="020B0500000000000000" pitchFamily="50" charset="-128"/>
              </a:rPr>
              <a:t>③</a:t>
            </a:r>
            <a:r>
              <a:rPr kumimoji="1" lang="en-US" altLang="ja-JP" sz="1100" b="1" dirty="0">
                <a:solidFill>
                  <a:schemeClr val="tx1"/>
                </a:solidFill>
                <a:latin typeface="Yu Gothic UI" panose="020B0500000000000000" pitchFamily="50" charset="-128"/>
                <a:ea typeface="Yu Gothic UI" panose="020B0500000000000000" pitchFamily="50" charset="-128"/>
              </a:rPr>
              <a:t>USB</a:t>
            </a:r>
            <a:r>
              <a:rPr kumimoji="1" lang="ja-JP" altLang="en-US" sz="1100" b="1" dirty="0">
                <a:solidFill>
                  <a:schemeClr val="tx1"/>
                </a:solidFill>
                <a:latin typeface="Yu Gothic UI" panose="020B0500000000000000" pitchFamily="50" charset="-128"/>
                <a:ea typeface="Yu Gothic UI" panose="020B0500000000000000" pitchFamily="50" charset="-128"/>
              </a:rPr>
              <a:t>メモリを差し込んだ端末（機密情報を扱う端末）がウイルスに感染</a:t>
            </a:r>
          </a:p>
        </p:txBody>
      </p:sp>
      <p:sp>
        <p:nvSpPr>
          <p:cNvPr id="54" name="正方形/長方形 53"/>
          <p:cNvSpPr/>
          <p:nvPr/>
        </p:nvSpPr>
        <p:spPr bwMode="gray">
          <a:xfrm>
            <a:off x="3054530" y="6125104"/>
            <a:ext cx="1342642" cy="40057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b="1" dirty="0">
                <a:solidFill>
                  <a:schemeClr val="tx1"/>
                </a:solidFill>
                <a:latin typeface="Yu Gothic UI" panose="020B0500000000000000" pitchFamily="50" charset="-128"/>
                <a:ea typeface="Yu Gothic UI" panose="020B0500000000000000" pitchFamily="50" charset="-128"/>
              </a:rPr>
              <a:t>④端末の機密情報を</a:t>
            </a:r>
            <a:r>
              <a:rPr kumimoji="1" lang="en-US" altLang="ja-JP" sz="1100" b="1" dirty="0">
                <a:solidFill>
                  <a:schemeClr val="tx1"/>
                </a:solidFill>
                <a:latin typeface="Yu Gothic UI" panose="020B0500000000000000" pitchFamily="50" charset="-128"/>
                <a:ea typeface="Yu Gothic UI" panose="020B0500000000000000" pitchFamily="50" charset="-128"/>
              </a:rPr>
              <a:t>USB</a:t>
            </a:r>
            <a:r>
              <a:rPr kumimoji="1" lang="ja-JP" altLang="en-US" sz="1100" b="1" dirty="0">
                <a:solidFill>
                  <a:schemeClr val="tx1"/>
                </a:solidFill>
                <a:latin typeface="Yu Gothic UI" panose="020B0500000000000000" pitchFamily="50" charset="-128"/>
                <a:ea typeface="Yu Gothic UI" panose="020B0500000000000000" pitchFamily="50" charset="-128"/>
              </a:rPr>
              <a:t>メモリへコピー</a:t>
            </a:r>
          </a:p>
        </p:txBody>
      </p:sp>
      <p:sp>
        <p:nvSpPr>
          <p:cNvPr id="55" name="上矢印 54"/>
          <p:cNvSpPr/>
          <p:nvPr/>
        </p:nvSpPr>
        <p:spPr bwMode="gray">
          <a:xfrm rot="19940931">
            <a:off x="1407429" y="4517476"/>
            <a:ext cx="245480" cy="101856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57" name="右矢印 56"/>
          <p:cNvSpPr/>
          <p:nvPr/>
        </p:nvSpPr>
        <p:spPr bwMode="gray">
          <a:xfrm>
            <a:off x="5555571" y="4585141"/>
            <a:ext cx="262614" cy="1338413"/>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58" name="角丸四角形 57"/>
          <p:cNvSpPr/>
          <p:nvPr/>
        </p:nvSpPr>
        <p:spPr bwMode="gray">
          <a:xfrm>
            <a:off x="1532963" y="5887310"/>
            <a:ext cx="793656" cy="182276"/>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100" b="1" dirty="0">
                <a:latin typeface="Yu Gothic UI" panose="020B0500000000000000" pitchFamily="50" charset="-128"/>
                <a:ea typeface="Yu Gothic UI" panose="020B0500000000000000" pitchFamily="50" charset="-128"/>
              </a:rPr>
              <a:t>作業端末</a:t>
            </a:r>
          </a:p>
        </p:txBody>
      </p:sp>
      <p:sp>
        <p:nvSpPr>
          <p:cNvPr id="59" name="角丸四角形 58"/>
          <p:cNvSpPr/>
          <p:nvPr/>
        </p:nvSpPr>
        <p:spPr bwMode="gray">
          <a:xfrm>
            <a:off x="3882084" y="5262835"/>
            <a:ext cx="1572148" cy="22035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100" b="1" dirty="0">
                <a:latin typeface="Yu Gothic UI" panose="020B0500000000000000" pitchFamily="50" charset="-128"/>
                <a:ea typeface="Yu Gothic UI" panose="020B0500000000000000" pitchFamily="50" charset="-128"/>
              </a:rPr>
              <a:t>機密情報を扱う端末</a:t>
            </a:r>
          </a:p>
        </p:txBody>
      </p:sp>
      <p:sp>
        <p:nvSpPr>
          <p:cNvPr id="60" name="正方形/長方形 59"/>
          <p:cNvSpPr/>
          <p:nvPr/>
        </p:nvSpPr>
        <p:spPr bwMode="gray">
          <a:xfrm>
            <a:off x="219318" y="4790536"/>
            <a:ext cx="1556434" cy="65508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b="1" dirty="0">
                <a:solidFill>
                  <a:schemeClr val="tx1"/>
                </a:solidFill>
                <a:latin typeface="Yu Gothic UI" panose="020B0500000000000000" pitchFamily="50" charset="-128"/>
                <a:ea typeface="Yu Gothic UI" panose="020B0500000000000000" pitchFamily="50" charset="-128"/>
              </a:rPr>
              <a:t>⑤作業端末に再度</a:t>
            </a:r>
            <a:r>
              <a:rPr kumimoji="1" lang="en-US" altLang="ja-JP" sz="1100" b="1" dirty="0">
                <a:solidFill>
                  <a:schemeClr val="tx1"/>
                </a:solidFill>
                <a:latin typeface="Yu Gothic UI" panose="020B0500000000000000" pitchFamily="50" charset="-128"/>
                <a:ea typeface="Yu Gothic UI" panose="020B0500000000000000" pitchFamily="50" charset="-128"/>
              </a:rPr>
              <a:t>USB</a:t>
            </a:r>
            <a:r>
              <a:rPr kumimoji="1" lang="ja-JP" altLang="en-US" sz="1100" b="1" dirty="0">
                <a:solidFill>
                  <a:schemeClr val="tx1"/>
                </a:solidFill>
                <a:latin typeface="Yu Gothic UI" panose="020B0500000000000000" pitchFamily="50" charset="-128"/>
                <a:ea typeface="Yu Gothic UI" panose="020B0500000000000000" pitchFamily="50" charset="-128"/>
              </a:rPr>
              <a:t>メモリを差し込み、外部へ機密情報が流出</a:t>
            </a:r>
          </a:p>
        </p:txBody>
      </p:sp>
    </p:spTree>
    <p:extLst>
      <p:ext uri="{BB962C8B-B14F-4D97-AF65-F5344CB8AC3E}">
        <p14:creationId xmlns:p14="http://schemas.microsoft.com/office/powerpoint/2010/main" val="1346215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bwMode="gray">
          <a:xfrm>
            <a:off x="6138639" y="4734802"/>
            <a:ext cx="3335732" cy="8247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11" name="二等辺三角形 10"/>
          <p:cNvSpPr/>
          <p:nvPr/>
        </p:nvSpPr>
        <p:spPr bwMode="gray">
          <a:xfrm>
            <a:off x="1506144" y="3671668"/>
            <a:ext cx="2504598" cy="210834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251208" y="227992"/>
            <a:ext cx="510816"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1-6</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7" name="正方形/長方形 6"/>
          <p:cNvSpPr/>
          <p:nvPr/>
        </p:nvSpPr>
        <p:spPr bwMode="gray">
          <a:xfrm>
            <a:off x="842489" y="235307"/>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内部不正について</a:t>
            </a:r>
          </a:p>
        </p:txBody>
      </p:sp>
      <p:graphicFrame>
        <p:nvGraphicFramePr>
          <p:cNvPr id="8" name="コンテンツ プレースホルダー 6"/>
          <p:cNvGraphicFramePr>
            <a:graphicFrameLocks/>
          </p:cNvGraphicFramePr>
          <p:nvPr>
            <p:extLst>
              <p:ext uri="{D42A27DB-BD31-4B8C-83A1-F6EECF244321}">
                <p14:modId xmlns:p14="http://schemas.microsoft.com/office/powerpoint/2010/main" val="2194936689"/>
              </p:ext>
            </p:extLst>
          </p:nvPr>
        </p:nvGraphicFramePr>
        <p:xfrm>
          <a:off x="424315" y="1184264"/>
          <a:ext cx="8990345" cy="1183774"/>
        </p:xfrm>
        <a:graphic>
          <a:graphicData uri="http://schemas.openxmlformats.org/drawingml/2006/table">
            <a:tbl>
              <a:tblPr firstRow="1" bandRow="1">
                <a:tableStyleId>{5C22544A-7EE6-4342-B048-85BDC9FD1C3A}</a:tableStyleId>
              </a:tblPr>
              <a:tblGrid>
                <a:gridCol w="1165118">
                  <a:extLst>
                    <a:ext uri="{9D8B030D-6E8A-4147-A177-3AD203B41FA5}">
                      <a16:colId xmlns:a16="http://schemas.microsoft.com/office/drawing/2014/main" val="20000"/>
                    </a:ext>
                  </a:extLst>
                </a:gridCol>
                <a:gridCol w="985898">
                  <a:extLst>
                    <a:ext uri="{9D8B030D-6E8A-4147-A177-3AD203B41FA5}">
                      <a16:colId xmlns:a16="http://schemas.microsoft.com/office/drawing/2014/main" val="20001"/>
                    </a:ext>
                  </a:extLst>
                </a:gridCol>
                <a:gridCol w="1653896">
                  <a:extLst>
                    <a:ext uri="{9D8B030D-6E8A-4147-A177-3AD203B41FA5}">
                      <a16:colId xmlns:a16="http://schemas.microsoft.com/office/drawing/2014/main" val="20002"/>
                    </a:ext>
                  </a:extLst>
                </a:gridCol>
                <a:gridCol w="5185433">
                  <a:extLst>
                    <a:ext uri="{9D8B030D-6E8A-4147-A177-3AD203B41FA5}">
                      <a16:colId xmlns:a16="http://schemas.microsoft.com/office/drawing/2014/main" val="20003"/>
                    </a:ext>
                  </a:extLst>
                </a:gridCol>
              </a:tblGrid>
              <a:tr h="360000">
                <a:tc>
                  <a:txBody>
                    <a:bodyPr/>
                    <a:lstStyle/>
                    <a:p>
                      <a:pPr algn="ctr"/>
                      <a:r>
                        <a:rPr kumimoji="1" lang="ja-JP" altLang="en-US" sz="1200" dirty="0">
                          <a:latin typeface="Yu Gothic UI" panose="020B0500000000000000" pitchFamily="50" charset="-128"/>
                          <a:ea typeface="Yu Gothic UI" panose="020B0500000000000000" pitchFamily="50" charset="-128"/>
                        </a:rPr>
                        <a:t>事例</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発生国</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被害組織</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内容</a:t>
                      </a:r>
                    </a:p>
                  </a:txBody>
                  <a:tcPr anchor="ctr">
                    <a:solidFill>
                      <a:schemeClr val="accent6"/>
                    </a:solidFill>
                  </a:tcPr>
                </a:tc>
                <a:extLst>
                  <a:ext uri="{0D108BD9-81ED-4DB2-BD59-A6C34878D82A}">
                    <a16:rowId xmlns:a16="http://schemas.microsoft.com/office/drawing/2014/main" val="10000"/>
                  </a:ext>
                </a:extLst>
              </a:tr>
              <a:tr h="823774">
                <a:tc>
                  <a:txBody>
                    <a:bodyPr/>
                    <a:lstStyle/>
                    <a:p>
                      <a:pPr marL="0" marR="0" indent="0" algn="l" defTabSz="990564" rtl="0" eaLnBrk="1" fontAlgn="auto" latinLnBrk="0" hangingPunct="1">
                        <a:lnSpc>
                          <a:spcPct val="1000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職員による機密情報、個人情報等の持ち出し</a:t>
                      </a:r>
                    </a:p>
                  </a:txBody>
                  <a:tcPr marR="0" anchor="ct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ctr" defTabSz="990564" rtl="0" eaLnBrk="1" fontAlgn="auto" latinLnBrk="0" hangingPunct="1">
                        <a:lnSpc>
                          <a:spcPct val="1000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日本</a:t>
                      </a:r>
                    </a:p>
                  </a:txBody>
                  <a:tcPr marR="0" anchor="ct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J</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記念病院</a:t>
                      </a:r>
                    </a:p>
                  </a:txBody>
                  <a:tcPr anchor="ct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元職員が、在職中に患者の個人情報を持ち出し、新しく開設する介護事業所の案内状送付に利用していた</a:t>
                      </a:r>
                    </a:p>
                  </a:txBody>
                  <a:tcPr anchor="ctr">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 name="タイトル 2"/>
          <p:cNvSpPr txBox="1">
            <a:spLocks/>
          </p:cNvSpPr>
          <p:nvPr/>
        </p:nvSpPr>
        <p:spPr bwMode="gray">
          <a:xfrm>
            <a:off x="424316" y="449821"/>
            <a:ext cx="9072000" cy="651600"/>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国内でも内部不正による情報漏えい事例が確認されているが、公表されていない、または、気づかないケースが多く発生している</a:t>
            </a:r>
          </a:p>
        </p:txBody>
      </p:sp>
      <p:sp>
        <p:nvSpPr>
          <p:cNvPr id="5" name="角丸四角形 4"/>
          <p:cNvSpPr/>
          <p:nvPr/>
        </p:nvSpPr>
        <p:spPr bwMode="gray">
          <a:xfrm>
            <a:off x="1866206" y="2948940"/>
            <a:ext cx="1791393" cy="91548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2000" b="1" dirty="0">
                <a:solidFill>
                  <a:schemeClr val="tx1"/>
                </a:solidFill>
                <a:latin typeface="Yu Gothic UI" panose="020B0500000000000000" pitchFamily="50" charset="-128"/>
                <a:ea typeface="Yu Gothic UI" panose="020B0500000000000000" pitchFamily="50" charset="-128"/>
              </a:rPr>
              <a:t>機会</a:t>
            </a:r>
            <a:endParaRPr kumimoji="1" lang="en-US" altLang="ja-JP" sz="20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200" b="1" dirty="0">
                <a:solidFill>
                  <a:schemeClr val="tx1"/>
                </a:solidFill>
                <a:latin typeface="Yu Gothic UI" panose="020B0500000000000000" pitchFamily="50" charset="-128"/>
                <a:ea typeface="Yu Gothic UI" panose="020B0500000000000000" pitchFamily="50" charset="-128"/>
              </a:rPr>
              <a:t>不正を起こせる</a:t>
            </a:r>
            <a:endParaRPr kumimoji="1" lang="en-US" altLang="ja-JP" sz="12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200" b="1" dirty="0">
                <a:solidFill>
                  <a:schemeClr val="tx1"/>
                </a:solidFill>
                <a:latin typeface="Yu Gothic UI" panose="020B0500000000000000" pitchFamily="50" charset="-128"/>
                <a:ea typeface="Yu Gothic UI" panose="020B0500000000000000" pitchFamily="50" charset="-128"/>
              </a:rPr>
              <a:t>機会がある</a:t>
            </a:r>
          </a:p>
        </p:txBody>
      </p:sp>
      <p:sp>
        <p:nvSpPr>
          <p:cNvPr id="14" name="角丸四角形 13"/>
          <p:cNvSpPr/>
          <p:nvPr/>
        </p:nvSpPr>
        <p:spPr bwMode="gray">
          <a:xfrm>
            <a:off x="377572" y="5707666"/>
            <a:ext cx="1751637" cy="79507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動機</a:t>
            </a:r>
            <a:endParaRPr kumimoji="1" lang="en-US" altLang="ja-JP" sz="20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200" b="1" dirty="0">
                <a:solidFill>
                  <a:schemeClr val="bg1"/>
                </a:solidFill>
                <a:latin typeface="Yu Gothic UI" panose="020B0500000000000000" pitchFamily="50" charset="-128"/>
                <a:ea typeface="Yu Gothic UI" panose="020B0500000000000000" pitchFamily="50" charset="-128"/>
              </a:rPr>
              <a:t>不正が働く動機がある</a:t>
            </a:r>
          </a:p>
        </p:txBody>
      </p:sp>
      <p:sp>
        <p:nvSpPr>
          <p:cNvPr id="15" name="角丸四角形 14"/>
          <p:cNvSpPr/>
          <p:nvPr/>
        </p:nvSpPr>
        <p:spPr bwMode="gray">
          <a:xfrm>
            <a:off x="3390104" y="5709914"/>
            <a:ext cx="1606178" cy="79283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正当性</a:t>
            </a:r>
            <a:endParaRPr kumimoji="1" lang="en-US" altLang="ja-JP" sz="20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200" b="1" dirty="0">
                <a:solidFill>
                  <a:schemeClr val="bg1"/>
                </a:solidFill>
                <a:latin typeface="Yu Gothic UI" panose="020B0500000000000000" pitchFamily="50" charset="-128"/>
                <a:ea typeface="Yu Gothic UI" panose="020B0500000000000000" pitchFamily="50" charset="-128"/>
              </a:rPr>
              <a:t>正当な行為と考える</a:t>
            </a:r>
          </a:p>
        </p:txBody>
      </p:sp>
      <p:sp>
        <p:nvSpPr>
          <p:cNvPr id="12" name="星 7 11"/>
          <p:cNvSpPr/>
          <p:nvPr/>
        </p:nvSpPr>
        <p:spPr bwMode="gray">
          <a:xfrm>
            <a:off x="1902519" y="4305853"/>
            <a:ext cx="1656960" cy="1223158"/>
          </a:xfrm>
          <a:prstGeom prst="star7">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2000" b="1" dirty="0">
                <a:solidFill>
                  <a:srgbClr val="DA291C"/>
                </a:solidFill>
                <a:latin typeface="Yu Gothic UI" panose="020B0500000000000000" pitchFamily="50" charset="-128"/>
                <a:ea typeface="Yu Gothic UI" panose="020B0500000000000000" pitchFamily="50" charset="-128"/>
              </a:rPr>
              <a:t>不正</a:t>
            </a:r>
          </a:p>
        </p:txBody>
      </p:sp>
      <p:sp>
        <p:nvSpPr>
          <p:cNvPr id="13" name="下矢印 12"/>
          <p:cNvSpPr/>
          <p:nvPr/>
        </p:nvSpPr>
        <p:spPr bwMode="gray">
          <a:xfrm>
            <a:off x="2493267" y="3718555"/>
            <a:ext cx="484632" cy="57187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16" name="右矢印 15"/>
          <p:cNvSpPr/>
          <p:nvPr/>
        </p:nvSpPr>
        <p:spPr bwMode="gray">
          <a:xfrm rot="19367161">
            <a:off x="1505005" y="5315650"/>
            <a:ext cx="746236" cy="48463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20" name="右矢印 19"/>
          <p:cNvSpPr/>
          <p:nvPr/>
        </p:nvSpPr>
        <p:spPr bwMode="gray">
          <a:xfrm rot="13259503">
            <a:off x="3197046" y="5262076"/>
            <a:ext cx="746236" cy="484632"/>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23" name="正方形/長方形 22"/>
          <p:cNvSpPr/>
          <p:nvPr/>
        </p:nvSpPr>
        <p:spPr>
          <a:xfrm>
            <a:off x="6063140" y="2472587"/>
            <a:ext cx="1144193" cy="276999"/>
          </a:xfrm>
          <a:prstGeom prst="rect">
            <a:avLst/>
          </a:prstGeom>
          <a:solidFill>
            <a:schemeClr val="bg1">
              <a:lumMod val="50000"/>
            </a:schemeClr>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不正の対策例</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pic>
        <p:nvPicPr>
          <p:cNvPr id="24" name="Picture 4" descr="C:\Users\tikuta\AppData\Local\Microsoft\Windows\Temporary Internet Files\Content.IE5\V65QPMBK\MC900389182[1].wmf"/>
          <p:cNvPicPr>
            <a:picLocks noChangeAspect="1" noChangeArrowheads="1"/>
          </p:cNvPicPr>
          <p:nvPr/>
        </p:nvPicPr>
        <p:blipFill>
          <a:blip r:embed="rId3" cstate="print"/>
          <a:srcRect/>
          <a:stretch>
            <a:fillRect/>
          </a:stretch>
        </p:blipFill>
        <p:spPr bwMode="auto">
          <a:xfrm>
            <a:off x="2991801" y="3562227"/>
            <a:ext cx="572960" cy="884534"/>
          </a:xfrm>
          <a:prstGeom prst="rect">
            <a:avLst/>
          </a:prstGeom>
          <a:noFill/>
        </p:spPr>
      </p:pic>
      <p:pic>
        <p:nvPicPr>
          <p:cNvPr id="25" name="Picture 4" descr="C:\Users\tikuta\AppData\Local\Microsoft\Windows\Temporary Internet Files\Content.IE5\V65QPMBK\MC900389182[1].wmf"/>
          <p:cNvPicPr>
            <a:picLocks noChangeAspect="1" noChangeArrowheads="1"/>
          </p:cNvPicPr>
          <p:nvPr/>
        </p:nvPicPr>
        <p:blipFill>
          <a:blip r:embed="rId3" cstate="print"/>
          <a:srcRect/>
          <a:stretch>
            <a:fillRect/>
          </a:stretch>
        </p:blipFill>
        <p:spPr bwMode="auto">
          <a:xfrm>
            <a:off x="309810" y="4956616"/>
            <a:ext cx="572960" cy="884534"/>
          </a:xfrm>
          <a:prstGeom prst="rect">
            <a:avLst/>
          </a:prstGeom>
          <a:noFill/>
        </p:spPr>
      </p:pic>
      <p:pic>
        <p:nvPicPr>
          <p:cNvPr id="26" name="Picture 4" descr="C:\Users\tikuta\AppData\Local\Microsoft\Windows\Temporary Internet Files\Content.IE5\V65QPMBK\MC900389182[1].wmf"/>
          <p:cNvPicPr>
            <a:picLocks noChangeAspect="1" noChangeArrowheads="1"/>
          </p:cNvPicPr>
          <p:nvPr/>
        </p:nvPicPr>
        <p:blipFill>
          <a:blip r:embed="rId3" cstate="print"/>
          <a:srcRect/>
          <a:stretch>
            <a:fillRect/>
          </a:stretch>
        </p:blipFill>
        <p:spPr bwMode="auto">
          <a:xfrm>
            <a:off x="3570164" y="5047506"/>
            <a:ext cx="572960" cy="884534"/>
          </a:xfrm>
          <a:prstGeom prst="rect">
            <a:avLst/>
          </a:prstGeom>
          <a:noFill/>
        </p:spPr>
      </p:pic>
      <p:sp>
        <p:nvSpPr>
          <p:cNvPr id="17" name="雲形吹き出し 16"/>
          <p:cNvSpPr/>
          <p:nvPr/>
        </p:nvSpPr>
        <p:spPr bwMode="gray">
          <a:xfrm>
            <a:off x="3390104" y="2636721"/>
            <a:ext cx="1929198" cy="925506"/>
          </a:xfrm>
          <a:prstGeom prst="cloudCallout">
            <a:avLst>
              <a:gd name="adj1" fmla="val -40377"/>
              <a:gd name="adj2" fmla="val 5684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患者の情報に直接アクセスすることができる</a:t>
            </a:r>
          </a:p>
        </p:txBody>
      </p:sp>
      <p:sp>
        <p:nvSpPr>
          <p:cNvPr id="27" name="雲形吹き出し 26"/>
          <p:cNvSpPr/>
          <p:nvPr/>
        </p:nvSpPr>
        <p:spPr bwMode="gray">
          <a:xfrm>
            <a:off x="3563754" y="3697347"/>
            <a:ext cx="2092205" cy="1395887"/>
          </a:xfrm>
          <a:prstGeom prst="cloudCallout">
            <a:avLst>
              <a:gd name="adj1" fmla="val -28489"/>
              <a:gd name="adj2" fmla="val 6051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患者情報を活用することは、介護サービスをするときに利用者にとって有用に違いない</a:t>
            </a:r>
          </a:p>
        </p:txBody>
      </p:sp>
      <p:sp>
        <p:nvSpPr>
          <p:cNvPr id="28" name="雲形吹き出し 27"/>
          <p:cNvSpPr/>
          <p:nvPr/>
        </p:nvSpPr>
        <p:spPr bwMode="gray">
          <a:xfrm>
            <a:off x="354955" y="3864425"/>
            <a:ext cx="2214833" cy="1092191"/>
          </a:xfrm>
          <a:prstGeom prst="cloudCallout">
            <a:avLst>
              <a:gd name="adj1" fmla="val -24993"/>
              <a:gd name="adj2" fmla="val 6450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今度、介護事業を新規にするときに以前勤務していた病院の情報が活用できそうだ。</a:t>
            </a:r>
          </a:p>
        </p:txBody>
      </p:sp>
      <p:sp>
        <p:nvSpPr>
          <p:cNvPr id="29" name="右矢印 28"/>
          <p:cNvSpPr/>
          <p:nvPr/>
        </p:nvSpPr>
        <p:spPr bwMode="gray">
          <a:xfrm>
            <a:off x="5712747" y="3747506"/>
            <a:ext cx="262614" cy="177419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30" name="正方形/長方形 29"/>
          <p:cNvSpPr/>
          <p:nvPr/>
        </p:nvSpPr>
        <p:spPr bwMode="gray">
          <a:xfrm>
            <a:off x="6139825" y="2904134"/>
            <a:ext cx="3335732" cy="7972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31" name="正方形/長方形 30"/>
          <p:cNvSpPr/>
          <p:nvPr/>
        </p:nvSpPr>
        <p:spPr bwMode="gray">
          <a:xfrm>
            <a:off x="6063140" y="2817266"/>
            <a:ext cx="3351521" cy="805881"/>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①権限の縮小と分離</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アクセス権限について分類して一人の職員でデータの閲覧から出力等を実施できないようにする</a:t>
            </a:r>
          </a:p>
        </p:txBody>
      </p:sp>
      <p:sp>
        <p:nvSpPr>
          <p:cNvPr id="32" name="正方形/長方形 31"/>
          <p:cNvSpPr/>
          <p:nvPr/>
        </p:nvSpPr>
        <p:spPr bwMode="gray">
          <a:xfrm>
            <a:off x="6160584" y="3850392"/>
            <a:ext cx="3335732" cy="750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33" name="正方形/長方形 32"/>
          <p:cNvSpPr/>
          <p:nvPr/>
        </p:nvSpPr>
        <p:spPr bwMode="gray">
          <a:xfrm>
            <a:off x="6076553" y="3773424"/>
            <a:ext cx="3351521" cy="77663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②アクセス時間の制限</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機密情報へのアクセスについては、予めアクセス予定時間を申請して承認を取る運用にする</a:t>
            </a:r>
          </a:p>
        </p:txBody>
      </p:sp>
      <p:sp>
        <p:nvSpPr>
          <p:cNvPr id="34" name="正方形/長方形 33"/>
          <p:cNvSpPr/>
          <p:nvPr/>
        </p:nvSpPr>
        <p:spPr bwMode="gray">
          <a:xfrm>
            <a:off x="6076552" y="4693109"/>
            <a:ext cx="3351521" cy="805881"/>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③相互点検の実施</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担当者間、部門間等で相互に運用状況の点検を実施し、相互牽制を働かせる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37" name="正方形/長方形 36"/>
          <p:cNvSpPr/>
          <p:nvPr/>
        </p:nvSpPr>
        <p:spPr bwMode="gray">
          <a:xfrm>
            <a:off x="6137423" y="5662611"/>
            <a:ext cx="3335732" cy="8247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38" name="正方形/長方形 37"/>
          <p:cNvSpPr/>
          <p:nvPr/>
        </p:nvSpPr>
        <p:spPr bwMode="gray">
          <a:xfrm>
            <a:off x="6075336" y="5620918"/>
            <a:ext cx="3351521" cy="805881"/>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④懲罰規程の整備と周知</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内部不正に関して毅然として対応することを従業員に周知する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39" name="正方形/長方形 38"/>
          <p:cNvSpPr/>
          <p:nvPr/>
        </p:nvSpPr>
        <p:spPr>
          <a:xfrm>
            <a:off x="377572" y="2457837"/>
            <a:ext cx="1663369" cy="276999"/>
          </a:xfrm>
          <a:prstGeom prst="rect">
            <a:avLst/>
          </a:prstGeom>
          <a:solidFill>
            <a:srgbClr val="009A44"/>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不正のトライアングル</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36" name="スライド番号プレースホルダー 3"/>
          <p:cNvSpPr txBox="1">
            <a:spLocks/>
          </p:cNvSpPr>
          <p:nvPr/>
        </p:nvSpPr>
        <p:spPr bwMode="gray">
          <a:xfrm>
            <a:off x="227405"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13</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723467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1-7</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843705" y="230065"/>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rPr>
              <a:t>外部攻撃（国内①）</a:t>
            </a:r>
          </a:p>
        </p:txBody>
      </p:sp>
      <p:graphicFrame>
        <p:nvGraphicFramePr>
          <p:cNvPr id="7" name="コンテンツ プレースホルダー 6"/>
          <p:cNvGraphicFramePr>
            <a:graphicFrameLocks/>
          </p:cNvGraphicFramePr>
          <p:nvPr/>
        </p:nvGraphicFramePr>
        <p:xfrm>
          <a:off x="314672" y="1335972"/>
          <a:ext cx="9241864" cy="1828800"/>
        </p:xfrm>
        <a:graphic>
          <a:graphicData uri="http://schemas.openxmlformats.org/drawingml/2006/table">
            <a:tbl>
              <a:tblPr firstRow="1" bandRow="1">
                <a:tableStyleId>{5C22544A-7EE6-4342-B048-85BDC9FD1C3A}</a:tableStyleId>
              </a:tblPr>
              <a:tblGrid>
                <a:gridCol w="1260388">
                  <a:extLst>
                    <a:ext uri="{9D8B030D-6E8A-4147-A177-3AD203B41FA5}">
                      <a16:colId xmlns:a16="http://schemas.microsoft.com/office/drawing/2014/main" val="20000"/>
                    </a:ext>
                  </a:extLst>
                </a:gridCol>
                <a:gridCol w="1402670">
                  <a:extLst>
                    <a:ext uri="{9D8B030D-6E8A-4147-A177-3AD203B41FA5}">
                      <a16:colId xmlns:a16="http://schemas.microsoft.com/office/drawing/2014/main" val="20001"/>
                    </a:ext>
                  </a:extLst>
                </a:gridCol>
                <a:gridCol w="6578806">
                  <a:extLst>
                    <a:ext uri="{9D8B030D-6E8A-4147-A177-3AD203B41FA5}">
                      <a16:colId xmlns:a16="http://schemas.microsoft.com/office/drawing/2014/main" val="20002"/>
                    </a:ext>
                  </a:extLst>
                </a:gridCol>
              </a:tblGrid>
              <a:tr h="260455">
                <a:tc>
                  <a:txBody>
                    <a:bodyPr/>
                    <a:lstStyle/>
                    <a:p>
                      <a:pPr algn="ctr"/>
                      <a:r>
                        <a:rPr kumimoji="1" lang="ja-JP" altLang="en-US" sz="1200" dirty="0">
                          <a:latin typeface="+mn-ea"/>
                          <a:ea typeface="+mn-ea"/>
                        </a:rPr>
                        <a:t>事例</a:t>
                      </a:r>
                    </a:p>
                  </a:txBody>
                  <a:tcPr anchor="ctr">
                    <a:solidFill>
                      <a:schemeClr val="accent6"/>
                    </a:solidFill>
                  </a:tcPr>
                </a:tc>
                <a:tc>
                  <a:txBody>
                    <a:bodyPr/>
                    <a:lstStyle/>
                    <a:p>
                      <a:pPr algn="ctr"/>
                      <a:r>
                        <a:rPr kumimoji="1" lang="ja-JP" altLang="en-US" sz="1200" dirty="0">
                          <a:latin typeface="+mn-ea"/>
                          <a:ea typeface="+mn-ea"/>
                        </a:rPr>
                        <a:t>被害組織</a:t>
                      </a:r>
                    </a:p>
                  </a:txBody>
                  <a:tcPr anchor="ctr">
                    <a:solidFill>
                      <a:schemeClr val="accent6"/>
                    </a:solidFill>
                  </a:tcPr>
                </a:tc>
                <a:tc>
                  <a:txBody>
                    <a:bodyPr/>
                    <a:lstStyle/>
                    <a:p>
                      <a:pPr algn="ctr"/>
                      <a:r>
                        <a:rPr kumimoji="1" lang="ja-JP" altLang="en-US" sz="1200" dirty="0">
                          <a:latin typeface="+mn-ea"/>
                          <a:ea typeface="+mn-ea"/>
                        </a:rPr>
                        <a:t>内容</a:t>
                      </a:r>
                    </a:p>
                  </a:txBody>
                  <a:tcPr anchor="ctr">
                    <a:solidFill>
                      <a:schemeClr val="accent6"/>
                    </a:solidFill>
                  </a:tcPr>
                </a:tc>
                <a:extLst>
                  <a:ext uri="{0D108BD9-81ED-4DB2-BD59-A6C34878D82A}">
                    <a16:rowId xmlns:a16="http://schemas.microsoft.com/office/drawing/2014/main" val="10000"/>
                  </a:ext>
                </a:extLst>
              </a:tr>
              <a:tr h="665607">
                <a:tc>
                  <a:txBody>
                    <a:bodyPr/>
                    <a:lstStyle/>
                    <a:p>
                      <a:r>
                        <a:rPr kumimoji="1" lang="ja-JP" altLang="en-US" sz="1200" dirty="0">
                          <a:latin typeface="+mn-ea"/>
                          <a:ea typeface="+mn-ea"/>
                        </a:rPr>
                        <a:t>外部からの標的型攻撃と想定（未特定）</a:t>
                      </a:r>
                    </a:p>
                  </a:txBody>
                  <a:tcPr marR="0"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nSpc>
                          <a:spcPts val="1200"/>
                        </a:lnSpc>
                      </a:pPr>
                      <a:r>
                        <a:rPr kumimoji="1" lang="en-US" altLang="ja-JP" sz="1200" dirty="0">
                          <a:latin typeface="+mn-ea"/>
                          <a:ea typeface="+mn-ea"/>
                          <a:sym typeface="Arial" panose="020B0604020202020204" pitchFamily="34" charset="0"/>
                        </a:rPr>
                        <a:t>D</a:t>
                      </a:r>
                      <a:r>
                        <a:rPr kumimoji="1" lang="ja-JP" altLang="en-US" sz="1200" dirty="0">
                          <a:latin typeface="+mn-ea"/>
                          <a:ea typeface="+mn-ea"/>
                          <a:sym typeface="Arial" panose="020B0604020202020204" pitchFamily="34" charset="0"/>
                        </a:rPr>
                        <a:t>大学医歯科学総合病院</a:t>
                      </a:r>
                    </a:p>
                  </a:txBody>
                  <a:tcPr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171450" indent="-171450">
                        <a:lnSpc>
                          <a:spcPts val="1200"/>
                        </a:lnSpc>
                        <a:buFont typeface="Arial" panose="020B0604020202020204" pitchFamily="34" charset="0"/>
                        <a:buChar char="•"/>
                      </a:pPr>
                      <a:r>
                        <a:rPr kumimoji="1" lang="ja-JP" altLang="en-US" sz="1200" dirty="0">
                          <a:latin typeface="+mn-ea"/>
                          <a:ea typeface="+mn-ea"/>
                          <a:sym typeface="Arial" panose="020B0604020202020204" pitchFamily="34" charset="0"/>
                        </a:rPr>
                        <a:t>ランサムウェア（コンピュータウイルス）の感染により、治験に関する個人情報が保存されていた端末が暗号化され、使用できない状態であったが、情報漏えいは確認されていない</a:t>
                      </a:r>
                      <a:endParaRPr kumimoji="1" lang="en-US" altLang="ja-JP" sz="1200" dirty="0">
                        <a:latin typeface="+mn-ea"/>
                        <a:ea typeface="+mn-ea"/>
                        <a:sym typeface="Arial" panose="020B0604020202020204" pitchFamily="34" charset="0"/>
                      </a:endParaRPr>
                    </a:p>
                    <a:p>
                      <a:pPr marL="171450" indent="-171450">
                        <a:lnSpc>
                          <a:spcPts val="1200"/>
                        </a:lnSpc>
                        <a:buFont typeface="Arial" panose="020B0604020202020204" pitchFamily="34" charset="0"/>
                        <a:buChar char="•"/>
                      </a:pPr>
                      <a:r>
                        <a:rPr kumimoji="1" lang="ja-JP" altLang="en-US" sz="1200" dirty="0">
                          <a:latin typeface="+mn-ea"/>
                          <a:ea typeface="+mn-ea"/>
                          <a:sym typeface="Arial" panose="020B0604020202020204" pitchFamily="34" charset="0"/>
                        </a:rPr>
                        <a:t>また、ウェブサイトの改ざんも発覚し、調査を行うとともに暫定ウェブサイトを準備し復旧に向けた対応を行った</a:t>
                      </a:r>
                      <a:endParaRPr kumimoji="1" lang="en-US" altLang="ja-JP" sz="1200" dirty="0">
                        <a:latin typeface="+mn-ea"/>
                        <a:ea typeface="+mn-ea"/>
                        <a:sym typeface="Arial" panose="020B0604020202020204" pitchFamily="34" charset="0"/>
                      </a:endParaRPr>
                    </a:p>
                  </a:txBody>
                  <a:tcPr anchor="ctr">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10304">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sym typeface="Arial" panose="020B0604020202020204" pitchFamily="34" charset="0"/>
                        </a:rPr>
                        <a:t>外部からのランダム攻撃と想定（未特定）</a:t>
                      </a:r>
                    </a:p>
                    <a:p>
                      <a:endParaRPr kumimoji="1" lang="ja-JP" altLang="en-US" sz="1200" dirty="0">
                        <a:latin typeface="+mn-ea"/>
                        <a:ea typeface="+mn-ea"/>
                      </a:endParaRP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nSpc>
                          <a:spcPts val="1200"/>
                        </a:lnSpc>
                      </a:pPr>
                      <a:r>
                        <a:rPr kumimoji="1" lang="en-US" altLang="ja-JP" sz="1200" dirty="0">
                          <a:latin typeface="+mn-ea"/>
                          <a:ea typeface="+mn-ea"/>
                          <a:sym typeface="Arial" panose="020B0604020202020204" pitchFamily="34" charset="0"/>
                        </a:rPr>
                        <a:t>E</a:t>
                      </a:r>
                      <a:r>
                        <a:rPr kumimoji="1" lang="ja-JP" altLang="en-US" sz="1200" dirty="0">
                          <a:latin typeface="+mn-ea"/>
                          <a:ea typeface="+mn-ea"/>
                          <a:sym typeface="Arial" panose="020B0604020202020204" pitchFamily="34" charset="0"/>
                        </a:rPr>
                        <a:t>大学病院</a:t>
                      </a:r>
                    </a:p>
                  </a:txBody>
                  <a:tcPr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171450" indent="-171450">
                        <a:lnSpc>
                          <a:spcPts val="1200"/>
                        </a:lnSpc>
                        <a:buFont typeface="Arial" panose="020B0604020202020204" pitchFamily="34" charset="0"/>
                        <a:buChar char="•"/>
                      </a:pPr>
                      <a:r>
                        <a:rPr kumimoji="1" lang="ja-JP" altLang="en-US" sz="1200" dirty="0">
                          <a:latin typeface="+mn-ea"/>
                          <a:ea typeface="+mn-ea"/>
                          <a:sym typeface="Arial" panose="020B0604020202020204" pitchFamily="34" charset="0"/>
                        </a:rPr>
                        <a:t>ログ解析用ソフトにより業務端末を解析したところ、病院内の業務端末２台がマルウェア（コンピュータウイルス）に感染し、外部と不正な通信を行っていたことが判明した</a:t>
                      </a:r>
                    </a:p>
                    <a:p>
                      <a:pPr marL="171450" indent="-171450">
                        <a:lnSpc>
                          <a:spcPts val="1200"/>
                        </a:lnSpc>
                        <a:buFont typeface="Arial" panose="020B0604020202020204" pitchFamily="34" charset="0"/>
                        <a:buChar char="•"/>
                      </a:pPr>
                      <a:r>
                        <a:rPr kumimoji="1" lang="ja-JP" altLang="en-US" sz="1200" dirty="0">
                          <a:latin typeface="+mn-ea"/>
                          <a:ea typeface="+mn-ea"/>
                          <a:sym typeface="Arial" panose="020B0604020202020204" pitchFamily="34" charset="0"/>
                        </a:rPr>
                        <a:t>業務端末の中には、患者の個人情報（計</a:t>
                      </a:r>
                      <a:r>
                        <a:rPr kumimoji="1" lang="en-US" altLang="ja-JP" sz="1200" dirty="0">
                          <a:latin typeface="+mn-ea"/>
                          <a:ea typeface="+mn-ea"/>
                          <a:sym typeface="Arial" panose="020B0604020202020204" pitchFamily="34" charset="0"/>
                        </a:rPr>
                        <a:t>2</a:t>
                      </a:r>
                      <a:r>
                        <a:rPr kumimoji="1" lang="ja-JP" altLang="en-US" sz="1200" dirty="0">
                          <a:latin typeface="+mn-ea"/>
                          <a:ea typeface="+mn-ea"/>
                          <a:sym typeface="Arial" panose="020B0604020202020204" pitchFamily="34" charset="0"/>
                        </a:rPr>
                        <a:t>名分）が保存されており、情報漏えいは確認されていないが、外部に流出した可能性があった</a:t>
                      </a:r>
                    </a:p>
                    <a:p>
                      <a:pPr marL="171450" indent="-171450">
                        <a:lnSpc>
                          <a:spcPts val="1200"/>
                        </a:lnSpc>
                        <a:buFont typeface="Arial" panose="020B0604020202020204" pitchFamily="34" charset="0"/>
                        <a:buChar char="•"/>
                      </a:pPr>
                      <a:r>
                        <a:rPr kumimoji="1" lang="ja-JP" altLang="en-US" sz="1200" dirty="0">
                          <a:latin typeface="+mn-ea"/>
                          <a:ea typeface="+mn-ea"/>
                          <a:sym typeface="Arial" panose="020B0604020202020204" pitchFamily="34" charset="0"/>
                        </a:rPr>
                        <a:t>同大学は、学長による謝罪文を公表し、情報セキュリティ対策の強化を実施した</a:t>
                      </a:r>
                    </a:p>
                  </a:txBody>
                  <a:tcPr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2" name="タイトル 2"/>
          <p:cNvSpPr txBox="1">
            <a:spLocks/>
          </p:cNvSpPr>
          <p:nvPr/>
        </p:nvSpPr>
        <p:spPr bwMode="gray">
          <a:xfrm>
            <a:off x="330816" y="487785"/>
            <a:ext cx="9072000" cy="651600"/>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mn-ea"/>
                <a:ea typeface="+mn-ea"/>
              </a:rPr>
              <a:t>日本においてサイバー攻撃の事例が報告されており、最悪の場合、システムの稼働停止などによる診療停止の可能性がある</a:t>
            </a:r>
          </a:p>
        </p:txBody>
      </p:sp>
      <p:sp>
        <p:nvSpPr>
          <p:cNvPr id="73" name="テキスト ボックス 72"/>
          <p:cNvSpPr txBox="1"/>
          <p:nvPr/>
        </p:nvSpPr>
        <p:spPr>
          <a:xfrm>
            <a:off x="231528" y="3422105"/>
            <a:ext cx="2908732" cy="267723"/>
          </a:xfrm>
          <a:prstGeom prst="roundRect">
            <a:avLst/>
          </a:prstGeom>
          <a:solidFill>
            <a:srgbClr val="00B050"/>
          </a:solidFill>
        </p:spPr>
        <p:txBody>
          <a:bodyPr wrap="square" lIns="36000" tIns="36000" rIns="36000" bIns="36000" rtlCol="0" anchor="ctr" anchorCtr="0">
            <a:spAutoFit/>
          </a:bodyPr>
          <a:lstStyle/>
          <a:p>
            <a:pPr algn="ctr">
              <a:spcBef>
                <a:spcPts val="0"/>
              </a:spcBef>
              <a:buSzPct val="100000"/>
            </a:pPr>
            <a:r>
              <a:rPr kumimoji="1" lang="ja-JP" altLang="en-US" sz="1100" b="1" dirty="0">
                <a:solidFill>
                  <a:schemeClr val="bg1"/>
                </a:solidFill>
                <a:latin typeface="Meiryo UI" panose="020B0604030504040204" pitchFamily="50" charset="-128"/>
                <a:ea typeface="Meiryo UI" panose="020B0604030504040204" pitchFamily="50" charset="-128"/>
              </a:rPr>
              <a:t>ランサムウェア（</a:t>
            </a:r>
            <a:r>
              <a:rPr kumimoji="1" lang="en-US" altLang="ja-JP" sz="1100" b="1" dirty="0" err="1">
                <a:solidFill>
                  <a:schemeClr val="bg1"/>
                </a:solidFill>
                <a:latin typeface="Meiryo UI" panose="020B0604030504040204" pitchFamily="50" charset="-128"/>
                <a:ea typeface="Meiryo UI" panose="020B0604030504040204" pitchFamily="50" charset="-128"/>
              </a:rPr>
              <a:t>WannaCry</a:t>
            </a:r>
            <a:r>
              <a:rPr kumimoji="1" lang="ja-JP" altLang="en-US" sz="1100" b="1" dirty="0">
                <a:solidFill>
                  <a:schemeClr val="bg1"/>
                </a:solidFill>
                <a:latin typeface="Meiryo UI" panose="020B0604030504040204" pitchFamily="50" charset="-128"/>
                <a:ea typeface="Meiryo UI" panose="020B0604030504040204" pitchFamily="50" charset="-128"/>
              </a:rPr>
              <a:t>）の特徴（参考）</a:t>
            </a:r>
          </a:p>
        </p:txBody>
      </p:sp>
      <p:sp>
        <p:nvSpPr>
          <p:cNvPr id="74" name="角丸四角形 73"/>
          <p:cNvSpPr/>
          <p:nvPr/>
        </p:nvSpPr>
        <p:spPr>
          <a:xfrm>
            <a:off x="3465686" y="5232932"/>
            <a:ext cx="186113" cy="79089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0"/>
          <a:lstStyle/>
          <a:p>
            <a:pPr algn="ctr"/>
            <a:endParaRPr kumimoji="1" lang="ja-JP" altLang="en-US" sz="1034" dirty="0">
              <a:solidFill>
                <a:schemeClr val="tx1"/>
              </a:solidFill>
            </a:endParaRPr>
          </a:p>
        </p:txBody>
      </p:sp>
      <p:sp>
        <p:nvSpPr>
          <p:cNvPr id="75" name="正方形/長方形 24"/>
          <p:cNvSpPr/>
          <p:nvPr/>
        </p:nvSpPr>
        <p:spPr bwMode="gray">
          <a:xfrm>
            <a:off x="368112" y="4316547"/>
            <a:ext cx="360000" cy="360000"/>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endParaRPr>
          </a:p>
        </p:txBody>
      </p:sp>
      <p:sp>
        <p:nvSpPr>
          <p:cNvPr id="76" name="テキスト ボックス 75"/>
          <p:cNvSpPr txBox="1"/>
          <p:nvPr/>
        </p:nvSpPr>
        <p:spPr>
          <a:xfrm>
            <a:off x="304154" y="4606065"/>
            <a:ext cx="495686" cy="311020"/>
          </a:xfrm>
          <a:prstGeom prst="rect">
            <a:avLst/>
          </a:prstGeom>
          <a:noFill/>
        </p:spPr>
        <p:txBody>
          <a:bodyPr wrap="none" lIns="93046" tIns="93046" rIns="93046" bIns="93046" rtlCol="0" anchor="ctr" anchorCtr="0">
            <a:spAutoFit/>
          </a:bodyPr>
          <a:lstStyle/>
          <a:p>
            <a:pPr algn="ctr"/>
            <a:r>
              <a:rPr kumimoji="1" lang="ja-JP" altLang="en-US" sz="800" dirty="0">
                <a:solidFill>
                  <a:prstClr val="black"/>
                </a:solidFill>
                <a:latin typeface="Meiryo UI" panose="020B0604030504040204" pitchFamily="50" charset="-128"/>
                <a:ea typeface="Meiryo UI" panose="020B0604030504040204" pitchFamily="50" charset="-128"/>
              </a:rPr>
              <a:t>攻撃者</a:t>
            </a:r>
            <a:endParaRPr kumimoji="1" lang="ja-JP" altLang="en-US" sz="800" baseline="30000" dirty="0">
              <a:solidFill>
                <a:prstClr val="black"/>
              </a:solidFill>
              <a:latin typeface="Meiryo UI" panose="020B0604030504040204" pitchFamily="50" charset="-128"/>
              <a:ea typeface="Meiryo UI" panose="020B0604030504040204" pitchFamily="50" charset="-128"/>
            </a:endParaRPr>
          </a:p>
        </p:txBody>
      </p:sp>
      <p:grpSp>
        <p:nvGrpSpPr>
          <p:cNvPr id="77" name="グループ化 76"/>
          <p:cNvGrpSpPr/>
          <p:nvPr/>
        </p:nvGrpSpPr>
        <p:grpSpPr>
          <a:xfrm flipH="1">
            <a:off x="1047537" y="5086158"/>
            <a:ext cx="374855" cy="312567"/>
            <a:chOff x="5856288" y="3306763"/>
            <a:chExt cx="1060450" cy="884238"/>
          </a:xfrm>
        </p:grpSpPr>
        <p:sp>
          <p:nvSpPr>
            <p:cNvPr id="78" name="Freeform 39"/>
            <p:cNvSpPr>
              <a:spLocks noEditPoints="1"/>
            </p:cNvSpPr>
            <p:nvPr/>
          </p:nvSpPr>
          <p:spPr bwMode="auto">
            <a:xfrm>
              <a:off x="5856288" y="3306763"/>
              <a:ext cx="1060450" cy="884238"/>
            </a:xfrm>
            <a:custGeom>
              <a:avLst/>
              <a:gdLst>
                <a:gd name="T0" fmla="*/ 56 w 668"/>
                <a:gd name="T1" fmla="*/ 0 h 557"/>
                <a:gd name="T2" fmla="*/ 45 w 668"/>
                <a:gd name="T3" fmla="*/ 1 h 557"/>
                <a:gd name="T4" fmla="*/ 25 w 668"/>
                <a:gd name="T5" fmla="*/ 9 h 557"/>
                <a:gd name="T6" fmla="*/ 10 w 668"/>
                <a:gd name="T7" fmla="*/ 24 h 557"/>
                <a:gd name="T8" fmla="*/ 2 w 668"/>
                <a:gd name="T9" fmla="*/ 44 h 557"/>
                <a:gd name="T10" fmla="*/ 0 w 668"/>
                <a:gd name="T11" fmla="*/ 501 h 557"/>
                <a:gd name="T12" fmla="*/ 2 w 668"/>
                <a:gd name="T13" fmla="*/ 512 h 557"/>
                <a:gd name="T14" fmla="*/ 10 w 668"/>
                <a:gd name="T15" fmla="*/ 532 h 557"/>
                <a:gd name="T16" fmla="*/ 25 w 668"/>
                <a:gd name="T17" fmla="*/ 547 h 557"/>
                <a:gd name="T18" fmla="*/ 45 w 668"/>
                <a:gd name="T19" fmla="*/ 555 h 557"/>
                <a:gd name="T20" fmla="*/ 613 w 668"/>
                <a:gd name="T21" fmla="*/ 557 h 557"/>
                <a:gd name="T22" fmla="*/ 624 w 668"/>
                <a:gd name="T23" fmla="*/ 555 h 557"/>
                <a:gd name="T24" fmla="*/ 644 w 668"/>
                <a:gd name="T25" fmla="*/ 547 h 557"/>
                <a:gd name="T26" fmla="*/ 659 w 668"/>
                <a:gd name="T27" fmla="*/ 532 h 557"/>
                <a:gd name="T28" fmla="*/ 667 w 668"/>
                <a:gd name="T29" fmla="*/ 512 h 557"/>
                <a:gd name="T30" fmla="*/ 668 w 668"/>
                <a:gd name="T31" fmla="*/ 55 h 557"/>
                <a:gd name="T32" fmla="*/ 667 w 668"/>
                <a:gd name="T33" fmla="*/ 44 h 557"/>
                <a:gd name="T34" fmla="*/ 659 w 668"/>
                <a:gd name="T35" fmla="*/ 24 h 557"/>
                <a:gd name="T36" fmla="*/ 644 w 668"/>
                <a:gd name="T37" fmla="*/ 9 h 557"/>
                <a:gd name="T38" fmla="*/ 624 w 668"/>
                <a:gd name="T39" fmla="*/ 1 h 557"/>
                <a:gd name="T40" fmla="*/ 128 w 668"/>
                <a:gd name="T41" fmla="*/ 51 h 557"/>
                <a:gd name="T42" fmla="*/ 132 w 668"/>
                <a:gd name="T43" fmla="*/ 52 h 557"/>
                <a:gd name="T44" fmla="*/ 139 w 668"/>
                <a:gd name="T45" fmla="*/ 55 h 557"/>
                <a:gd name="T46" fmla="*/ 145 w 668"/>
                <a:gd name="T47" fmla="*/ 60 h 557"/>
                <a:gd name="T48" fmla="*/ 148 w 668"/>
                <a:gd name="T49" fmla="*/ 68 h 557"/>
                <a:gd name="T50" fmla="*/ 148 w 668"/>
                <a:gd name="T51" fmla="*/ 72 h 557"/>
                <a:gd name="T52" fmla="*/ 147 w 668"/>
                <a:gd name="T53" fmla="*/ 79 h 557"/>
                <a:gd name="T54" fmla="*/ 142 w 668"/>
                <a:gd name="T55" fmla="*/ 86 h 557"/>
                <a:gd name="T56" fmla="*/ 136 w 668"/>
                <a:gd name="T57" fmla="*/ 90 h 557"/>
                <a:gd name="T58" fmla="*/ 128 w 668"/>
                <a:gd name="T59" fmla="*/ 92 h 557"/>
                <a:gd name="T60" fmla="*/ 124 w 668"/>
                <a:gd name="T61" fmla="*/ 91 h 557"/>
                <a:gd name="T62" fmla="*/ 116 w 668"/>
                <a:gd name="T63" fmla="*/ 88 h 557"/>
                <a:gd name="T64" fmla="*/ 110 w 668"/>
                <a:gd name="T65" fmla="*/ 83 h 557"/>
                <a:gd name="T66" fmla="*/ 107 w 668"/>
                <a:gd name="T67" fmla="*/ 76 h 557"/>
                <a:gd name="T68" fmla="*/ 107 w 668"/>
                <a:gd name="T69" fmla="*/ 72 h 557"/>
                <a:gd name="T70" fmla="*/ 109 w 668"/>
                <a:gd name="T71" fmla="*/ 64 h 557"/>
                <a:gd name="T72" fmla="*/ 113 w 668"/>
                <a:gd name="T73" fmla="*/ 57 h 557"/>
                <a:gd name="T74" fmla="*/ 120 w 668"/>
                <a:gd name="T75" fmla="*/ 53 h 557"/>
                <a:gd name="T76" fmla="*/ 128 w 668"/>
                <a:gd name="T77" fmla="*/ 51 h 557"/>
                <a:gd name="T78" fmla="*/ 52 w 668"/>
                <a:gd name="T79" fmla="*/ 72 h 557"/>
                <a:gd name="T80" fmla="*/ 53 w 668"/>
                <a:gd name="T81" fmla="*/ 64 h 557"/>
                <a:gd name="T82" fmla="*/ 58 w 668"/>
                <a:gd name="T83" fmla="*/ 57 h 557"/>
                <a:gd name="T84" fmla="*/ 64 w 668"/>
                <a:gd name="T85" fmla="*/ 53 h 557"/>
                <a:gd name="T86" fmla="*/ 72 w 668"/>
                <a:gd name="T87" fmla="*/ 51 h 557"/>
                <a:gd name="T88" fmla="*/ 77 w 668"/>
                <a:gd name="T89" fmla="*/ 52 h 557"/>
                <a:gd name="T90" fmla="*/ 84 w 668"/>
                <a:gd name="T91" fmla="*/ 55 h 557"/>
                <a:gd name="T92" fmla="*/ 90 w 668"/>
                <a:gd name="T93" fmla="*/ 60 h 557"/>
                <a:gd name="T94" fmla="*/ 93 w 668"/>
                <a:gd name="T95" fmla="*/ 68 h 557"/>
                <a:gd name="T96" fmla="*/ 93 w 668"/>
                <a:gd name="T97" fmla="*/ 72 h 557"/>
                <a:gd name="T98" fmla="*/ 91 w 668"/>
                <a:gd name="T99" fmla="*/ 79 h 557"/>
                <a:gd name="T100" fmla="*/ 87 w 668"/>
                <a:gd name="T101" fmla="*/ 86 h 557"/>
                <a:gd name="T102" fmla="*/ 80 w 668"/>
                <a:gd name="T103" fmla="*/ 90 h 557"/>
                <a:gd name="T104" fmla="*/ 72 w 668"/>
                <a:gd name="T105" fmla="*/ 92 h 557"/>
                <a:gd name="T106" fmla="*/ 68 w 668"/>
                <a:gd name="T107" fmla="*/ 91 h 557"/>
                <a:gd name="T108" fmla="*/ 61 w 668"/>
                <a:gd name="T109" fmla="*/ 88 h 557"/>
                <a:gd name="T110" fmla="*/ 55 w 668"/>
                <a:gd name="T111" fmla="*/ 83 h 557"/>
                <a:gd name="T112" fmla="*/ 52 w 668"/>
                <a:gd name="T113" fmla="*/ 76 h 557"/>
                <a:gd name="T114" fmla="*/ 613 w 668"/>
                <a:gd name="T115" fmla="*/ 501 h 557"/>
                <a:gd name="T116" fmla="*/ 55 w 668"/>
                <a:gd name="T117" fmla="*/ 132 h 557"/>
                <a:gd name="T118" fmla="*/ 613 w 668"/>
                <a:gd name="T119" fmla="*/ 501 h 557"/>
                <a:gd name="T120" fmla="*/ 166 w 668"/>
                <a:gd name="T121" fmla="*/ 88 h 557"/>
                <a:gd name="T122" fmla="*/ 613 w 668"/>
                <a:gd name="T123" fmla="*/ 5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close/>
                  <a:moveTo>
                    <a:pt x="128" y="51"/>
                  </a:moveTo>
                  <a:lnTo>
                    <a:pt x="128" y="51"/>
                  </a:lnTo>
                  <a:lnTo>
                    <a:pt x="132" y="52"/>
                  </a:lnTo>
                  <a:lnTo>
                    <a:pt x="136" y="53"/>
                  </a:lnTo>
                  <a:lnTo>
                    <a:pt x="139" y="55"/>
                  </a:lnTo>
                  <a:lnTo>
                    <a:pt x="142" y="57"/>
                  </a:lnTo>
                  <a:lnTo>
                    <a:pt x="145" y="60"/>
                  </a:lnTo>
                  <a:lnTo>
                    <a:pt x="147" y="64"/>
                  </a:lnTo>
                  <a:lnTo>
                    <a:pt x="148" y="68"/>
                  </a:lnTo>
                  <a:lnTo>
                    <a:pt x="148" y="72"/>
                  </a:lnTo>
                  <a:lnTo>
                    <a:pt x="148" y="72"/>
                  </a:lnTo>
                  <a:lnTo>
                    <a:pt x="148" y="76"/>
                  </a:lnTo>
                  <a:lnTo>
                    <a:pt x="147" y="79"/>
                  </a:lnTo>
                  <a:lnTo>
                    <a:pt x="145" y="83"/>
                  </a:lnTo>
                  <a:lnTo>
                    <a:pt x="142" y="86"/>
                  </a:lnTo>
                  <a:lnTo>
                    <a:pt x="139" y="88"/>
                  </a:lnTo>
                  <a:lnTo>
                    <a:pt x="136" y="90"/>
                  </a:lnTo>
                  <a:lnTo>
                    <a:pt x="132" y="91"/>
                  </a:lnTo>
                  <a:lnTo>
                    <a:pt x="128" y="92"/>
                  </a:lnTo>
                  <a:lnTo>
                    <a:pt x="128" y="92"/>
                  </a:lnTo>
                  <a:lnTo>
                    <a:pt x="124" y="91"/>
                  </a:lnTo>
                  <a:lnTo>
                    <a:pt x="120" y="90"/>
                  </a:lnTo>
                  <a:lnTo>
                    <a:pt x="116" y="88"/>
                  </a:lnTo>
                  <a:lnTo>
                    <a:pt x="113" y="86"/>
                  </a:lnTo>
                  <a:lnTo>
                    <a:pt x="110" y="83"/>
                  </a:lnTo>
                  <a:lnTo>
                    <a:pt x="109" y="79"/>
                  </a:lnTo>
                  <a:lnTo>
                    <a:pt x="107" y="76"/>
                  </a:lnTo>
                  <a:lnTo>
                    <a:pt x="107" y="72"/>
                  </a:lnTo>
                  <a:lnTo>
                    <a:pt x="107" y="72"/>
                  </a:lnTo>
                  <a:lnTo>
                    <a:pt x="107" y="68"/>
                  </a:lnTo>
                  <a:lnTo>
                    <a:pt x="109" y="64"/>
                  </a:lnTo>
                  <a:lnTo>
                    <a:pt x="110" y="60"/>
                  </a:lnTo>
                  <a:lnTo>
                    <a:pt x="113" y="57"/>
                  </a:lnTo>
                  <a:lnTo>
                    <a:pt x="116" y="55"/>
                  </a:lnTo>
                  <a:lnTo>
                    <a:pt x="120" y="53"/>
                  </a:lnTo>
                  <a:lnTo>
                    <a:pt x="124" y="52"/>
                  </a:lnTo>
                  <a:lnTo>
                    <a:pt x="128" y="51"/>
                  </a:lnTo>
                  <a:close/>
                  <a:moveTo>
                    <a:pt x="52" y="72"/>
                  </a:moveTo>
                  <a:lnTo>
                    <a:pt x="52" y="72"/>
                  </a:lnTo>
                  <a:lnTo>
                    <a:pt x="52" y="68"/>
                  </a:lnTo>
                  <a:lnTo>
                    <a:pt x="53" y="64"/>
                  </a:lnTo>
                  <a:lnTo>
                    <a:pt x="55" y="60"/>
                  </a:lnTo>
                  <a:lnTo>
                    <a:pt x="58" y="57"/>
                  </a:lnTo>
                  <a:lnTo>
                    <a:pt x="61" y="55"/>
                  </a:lnTo>
                  <a:lnTo>
                    <a:pt x="64" y="53"/>
                  </a:lnTo>
                  <a:lnTo>
                    <a:pt x="68" y="52"/>
                  </a:lnTo>
                  <a:lnTo>
                    <a:pt x="72" y="51"/>
                  </a:lnTo>
                  <a:lnTo>
                    <a:pt x="72" y="51"/>
                  </a:lnTo>
                  <a:lnTo>
                    <a:pt x="77" y="52"/>
                  </a:lnTo>
                  <a:lnTo>
                    <a:pt x="80" y="53"/>
                  </a:lnTo>
                  <a:lnTo>
                    <a:pt x="84" y="55"/>
                  </a:lnTo>
                  <a:lnTo>
                    <a:pt x="87" y="57"/>
                  </a:lnTo>
                  <a:lnTo>
                    <a:pt x="90" y="60"/>
                  </a:lnTo>
                  <a:lnTo>
                    <a:pt x="91" y="64"/>
                  </a:lnTo>
                  <a:lnTo>
                    <a:pt x="93" y="68"/>
                  </a:lnTo>
                  <a:lnTo>
                    <a:pt x="93" y="72"/>
                  </a:lnTo>
                  <a:lnTo>
                    <a:pt x="93" y="72"/>
                  </a:lnTo>
                  <a:lnTo>
                    <a:pt x="93" y="76"/>
                  </a:lnTo>
                  <a:lnTo>
                    <a:pt x="91" y="79"/>
                  </a:lnTo>
                  <a:lnTo>
                    <a:pt x="90" y="83"/>
                  </a:lnTo>
                  <a:lnTo>
                    <a:pt x="87" y="86"/>
                  </a:lnTo>
                  <a:lnTo>
                    <a:pt x="84" y="88"/>
                  </a:lnTo>
                  <a:lnTo>
                    <a:pt x="80" y="90"/>
                  </a:lnTo>
                  <a:lnTo>
                    <a:pt x="77" y="91"/>
                  </a:lnTo>
                  <a:lnTo>
                    <a:pt x="72" y="92"/>
                  </a:lnTo>
                  <a:lnTo>
                    <a:pt x="72" y="92"/>
                  </a:lnTo>
                  <a:lnTo>
                    <a:pt x="68" y="91"/>
                  </a:lnTo>
                  <a:lnTo>
                    <a:pt x="64" y="90"/>
                  </a:lnTo>
                  <a:lnTo>
                    <a:pt x="61" y="88"/>
                  </a:lnTo>
                  <a:lnTo>
                    <a:pt x="58" y="86"/>
                  </a:lnTo>
                  <a:lnTo>
                    <a:pt x="55" y="83"/>
                  </a:lnTo>
                  <a:lnTo>
                    <a:pt x="53" y="79"/>
                  </a:lnTo>
                  <a:lnTo>
                    <a:pt x="52" y="76"/>
                  </a:lnTo>
                  <a:lnTo>
                    <a:pt x="52" y="72"/>
                  </a:lnTo>
                  <a:close/>
                  <a:moveTo>
                    <a:pt x="613" y="501"/>
                  </a:moveTo>
                  <a:lnTo>
                    <a:pt x="55" y="501"/>
                  </a:lnTo>
                  <a:lnTo>
                    <a:pt x="55" y="132"/>
                  </a:lnTo>
                  <a:lnTo>
                    <a:pt x="613" y="132"/>
                  </a:lnTo>
                  <a:lnTo>
                    <a:pt x="613" y="501"/>
                  </a:lnTo>
                  <a:close/>
                  <a:moveTo>
                    <a:pt x="613" y="88"/>
                  </a:moveTo>
                  <a:lnTo>
                    <a:pt x="166" y="88"/>
                  </a:lnTo>
                  <a:lnTo>
                    <a:pt x="166" y="55"/>
                  </a:lnTo>
                  <a:lnTo>
                    <a:pt x="613" y="55"/>
                  </a:lnTo>
                  <a:lnTo>
                    <a:pt x="613" y="88"/>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p>
          </p:txBody>
        </p:sp>
        <p:sp>
          <p:nvSpPr>
            <p:cNvPr id="79" name="Freeform 40"/>
            <p:cNvSpPr>
              <a:spLocks/>
            </p:cNvSpPr>
            <p:nvPr/>
          </p:nvSpPr>
          <p:spPr bwMode="auto">
            <a:xfrm>
              <a:off x="5856288" y="3306763"/>
              <a:ext cx="1060450" cy="884238"/>
            </a:xfrm>
            <a:custGeom>
              <a:avLst/>
              <a:gdLst>
                <a:gd name="T0" fmla="*/ 613 w 668"/>
                <a:gd name="T1" fmla="*/ 0 h 557"/>
                <a:gd name="T2" fmla="*/ 56 w 668"/>
                <a:gd name="T3" fmla="*/ 0 h 557"/>
                <a:gd name="T4" fmla="*/ 56 w 668"/>
                <a:gd name="T5" fmla="*/ 0 h 557"/>
                <a:gd name="T6" fmla="*/ 45 w 668"/>
                <a:gd name="T7" fmla="*/ 1 h 557"/>
                <a:gd name="T8" fmla="*/ 34 w 668"/>
                <a:gd name="T9" fmla="*/ 4 h 557"/>
                <a:gd name="T10" fmla="*/ 25 w 668"/>
                <a:gd name="T11" fmla="*/ 9 h 557"/>
                <a:gd name="T12" fmla="*/ 17 w 668"/>
                <a:gd name="T13" fmla="*/ 16 h 557"/>
                <a:gd name="T14" fmla="*/ 10 w 668"/>
                <a:gd name="T15" fmla="*/ 24 h 557"/>
                <a:gd name="T16" fmla="*/ 5 w 668"/>
                <a:gd name="T17" fmla="*/ 34 h 557"/>
                <a:gd name="T18" fmla="*/ 2 w 668"/>
                <a:gd name="T19" fmla="*/ 44 h 557"/>
                <a:gd name="T20" fmla="*/ 0 w 668"/>
                <a:gd name="T21" fmla="*/ 55 h 557"/>
                <a:gd name="T22" fmla="*/ 0 w 668"/>
                <a:gd name="T23" fmla="*/ 501 h 557"/>
                <a:gd name="T24" fmla="*/ 0 w 668"/>
                <a:gd name="T25" fmla="*/ 501 h 557"/>
                <a:gd name="T26" fmla="*/ 2 w 668"/>
                <a:gd name="T27" fmla="*/ 512 h 557"/>
                <a:gd name="T28" fmla="*/ 5 w 668"/>
                <a:gd name="T29" fmla="*/ 523 h 557"/>
                <a:gd name="T30" fmla="*/ 10 w 668"/>
                <a:gd name="T31" fmla="*/ 532 h 557"/>
                <a:gd name="T32" fmla="*/ 17 w 668"/>
                <a:gd name="T33" fmla="*/ 540 h 557"/>
                <a:gd name="T34" fmla="*/ 25 w 668"/>
                <a:gd name="T35" fmla="*/ 547 h 557"/>
                <a:gd name="T36" fmla="*/ 34 w 668"/>
                <a:gd name="T37" fmla="*/ 552 h 557"/>
                <a:gd name="T38" fmla="*/ 45 w 668"/>
                <a:gd name="T39" fmla="*/ 555 h 557"/>
                <a:gd name="T40" fmla="*/ 56 w 668"/>
                <a:gd name="T41" fmla="*/ 557 h 557"/>
                <a:gd name="T42" fmla="*/ 613 w 668"/>
                <a:gd name="T43" fmla="*/ 557 h 557"/>
                <a:gd name="T44" fmla="*/ 613 w 668"/>
                <a:gd name="T45" fmla="*/ 557 h 557"/>
                <a:gd name="T46" fmla="*/ 624 w 668"/>
                <a:gd name="T47" fmla="*/ 555 h 557"/>
                <a:gd name="T48" fmla="*/ 634 w 668"/>
                <a:gd name="T49" fmla="*/ 552 h 557"/>
                <a:gd name="T50" fmla="*/ 644 w 668"/>
                <a:gd name="T51" fmla="*/ 547 h 557"/>
                <a:gd name="T52" fmla="*/ 652 w 668"/>
                <a:gd name="T53" fmla="*/ 540 h 557"/>
                <a:gd name="T54" fmla="*/ 659 w 668"/>
                <a:gd name="T55" fmla="*/ 532 h 557"/>
                <a:gd name="T56" fmla="*/ 664 w 668"/>
                <a:gd name="T57" fmla="*/ 523 h 557"/>
                <a:gd name="T58" fmla="*/ 667 w 668"/>
                <a:gd name="T59" fmla="*/ 512 h 557"/>
                <a:gd name="T60" fmla="*/ 668 w 668"/>
                <a:gd name="T61" fmla="*/ 501 h 557"/>
                <a:gd name="T62" fmla="*/ 668 w 668"/>
                <a:gd name="T63" fmla="*/ 55 h 557"/>
                <a:gd name="T64" fmla="*/ 668 w 668"/>
                <a:gd name="T65" fmla="*/ 55 h 557"/>
                <a:gd name="T66" fmla="*/ 667 w 668"/>
                <a:gd name="T67" fmla="*/ 44 h 557"/>
                <a:gd name="T68" fmla="*/ 664 w 668"/>
                <a:gd name="T69" fmla="*/ 34 h 557"/>
                <a:gd name="T70" fmla="*/ 659 w 668"/>
                <a:gd name="T71" fmla="*/ 24 h 557"/>
                <a:gd name="T72" fmla="*/ 652 w 668"/>
                <a:gd name="T73" fmla="*/ 16 h 557"/>
                <a:gd name="T74" fmla="*/ 644 w 668"/>
                <a:gd name="T75" fmla="*/ 9 h 557"/>
                <a:gd name="T76" fmla="*/ 634 w 668"/>
                <a:gd name="T77" fmla="*/ 4 h 557"/>
                <a:gd name="T78" fmla="*/ 624 w 668"/>
                <a:gd name="T79" fmla="*/ 1 h 557"/>
                <a:gd name="T80" fmla="*/ 613 w 668"/>
                <a:gd name="T81"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p>
          </p:txBody>
        </p:sp>
        <p:sp>
          <p:nvSpPr>
            <p:cNvPr id="80" name="Freeform 41"/>
            <p:cNvSpPr>
              <a:spLocks/>
            </p:cNvSpPr>
            <p:nvPr/>
          </p:nvSpPr>
          <p:spPr bwMode="auto">
            <a:xfrm>
              <a:off x="6026150" y="3387725"/>
              <a:ext cx="65087" cy="65088"/>
            </a:xfrm>
            <a:custGeom>
              <a:avLst/>
              <a:gdLst>
                <a:gd name="T0" fmla="*/ 21 w 41"/>
                <a:gd name="T1" fmla="*/ 0 h 41"/>
                <a:gd name="T2" fmla="*/ 21 w 41"/>
                <a:gd name="T3" fmla="*/ 0 h 41"/>
                <a:gd name="T4" fmla="*/ 25 w 41"/>
                <a:gd name="T5" fmla="*/ 1 h 41"/>
                <a:gd name="T6" fmla="*/ 29 w 41"/>
                <a:gd name="T7" fmla="*/ 2 h 41"/>
                <a:gd name="T8" fmla="*/ 32 w 41"/>
                <a:gd name="T9" fmla="*/ 4 h 41"/>
                <a:gd name="T10" fmla="*/ 35 w 41"/>
                <a:gd name="T11" fmla="*/ 6 h 41"/>
                <a:gd name="T12" fmla="*/ 38 w 41"/>
                <a:gd name="T13" fmla="*/ 9 h 41"/>
                <a:gd name="T14" fmla="*/ 40 w 41"/>
                <a:gd name="T15" fmla="*/ 13 h 41"/>
                <a:gd name="T16" fmla="*/ 41 w 41"/>
                <a:gd name="T17" fmla="*/ 17 h 41"/>
                <a:gd name="T18" fmla="*/ 41 w 41"/>
                <a:gd name="T19" fmla="*/ 21 h 41"/>
                <a:gd name="T20" fmla="*/ 41 w 41"/>
                <a:gd name="T21" fmla="*/ 21 h 41"/>
                <a:gd name="T22" fmla="*/ 41 w 41"/>
                <a:gd name="T23" fmla="*/ 25 h 41"/>
                <a:gd name="T24" fmla="*/ 40 w 41"/>
                <a:gd name="T25" fmla="*/ 28 h 41"/>
                <a:gd name="T26" fmla="*/ 38 w 41"/>
                <a:gd name="T27" fmla="*/ 32 h 41"/>
                <a:gd name="T28" fmla="*/ 35 w 41"/>
                <a:gd name="T29" fmla="*/ 35 h 41"/>
                <a:gd name="T30" fmla="*/ 32 w 41"/>
                <a:gd name="T31" fmla="*/ 37 h 41"/>
                <a:gd name="T32" fmla="*/ 29 w 41"/>
                <a:gd name="T33" fmla="*/ 39 h 41"/>
                <a:gd name="T34" fmla="*/ 25 w 41"/>
                <a:gd name="T35" fmla="*/ 40 h 41"/>
                <a:gd name="T36" fmla="*/ 21 w 41"/>
                <a:gd name="T37" fmla="*/ 41 h 41"/>
                <a:gd name="T38" fmla="*/ 21 w 41"/>
                <a:gd name="T39" fmla="*/ 41 h 41"/>
                <a:gd name="T40" fmla="*/ 17 w 41"/>
                <a:gd name="T41" fmla="*/ 40 h 41"/>
                <a:gd name="T42" fmla="*/ 13 w 41"/>
                <a:gd name="T43" fmla="*/ 39 h 41"/>
                <a:gd name="T44" fmla="*/ 9 w 41"/>
                <a:gd name="T45" fmla="*/ 37 h 41"/>
                <a:gd name="T46" fmla="*/ 6 w 41"/>
                <a:gd name="T47" fmla="*/ 35 h 41"/>
                <a:gd name="T48" fmla="*/ 3 w 41"/>
                <a:gd name="T49" fmla="*/ 32 h 41"/>
                <a:gd name="T50" fmla="*/ 2 w 41"/>
                <a:gd name="T51" fmla="*/ 28 h 41"/>
                <a:gd name="T52" fmla="*/ 0 w 41"/>
                <a:gd name="T53" fmla="*/ 25 h 41"/>
                <a:gd name="T54" fmla="*/ 0 w 41"/>
                <a:gd name="T55" fmla="*/ 21 h 41"/>
                <a:gd name="T56" fmla="*/ 0 w 41"/>
                <a:gd name="T57" fmla="*/ 21 h 41"/>
                <a:gd name="T58" fmla="*/ 0 w 41"/>
                <a:gd name="T59" fmla="*/ 17 h 41"/>
                <a:gd name="T60" fmla="*/ 2 w 41"/>
                <a:gd name="T61" fmla="*/ 13 h 41"/>
                <a:gd name="T62" fmla="*/ 3 w 41"/>
                <a:gd name="T63" fmla="*/ 9 h 41"/>
                <a:gd name="T64" fmla="*/ 6 w 41"/>
                <a:gd name="T65" fmla="*/ 6 h 41"/>
                <a:gd name="T66" fmla="*/ 9 w 41"/>
                <a:gd name="T67" fmla="*/ 4 h 41"/>
                <a:gd name="T68" fmla="*/ 13 w 41"/>
                <a:gd name="T69" fmla="*/ 2 h 41"/>
                <a:gd name="T70" fmla="*/ 17 w 41"/>
                <a:gd name="T71" fmla="*/ 1 h 41"/>
                <a:gd name="T72" fmla="*/ 21 w 41"/>
                <a:gd name="T7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21" y="0"/>
                  </a:moveTo>
                  <a:lnTo>
                    <a:pt x="21" y="0"/>
                  </a:lnTo>
                  <a:lnTo>
                    <a:pt x="25" y="1"/>
                  </a:lnTo>
                  <a:lnTo>
                    <a:pt x="29" y="2"/>
                  </a:lnTo>
                  <a:lnTo>
                    <a:pt x="32" y="4"/>
                  </a:lnTo>
                  <a:lnTo>
                    <a:pt x="35" y="6"/>
                  </a:lnTo>
                  <a:lnTo>
                    <a:pt x="38" y="9"/>
                  </a:lnTo>
                  <a:lnTo>
                    <a:pt x="40" y="13"/>
                  </a:lnTo>
                  <a:lnTo>
                    <a:pt x="41" y="17"/>
                  </a:lnTo>
                  <a:lnTo>
                    <a:pt x="41" y="21"/>
                  </a:lnTo>
                  <a:lnTo>
                    <a:pt x="41" y="21"/>
                  </a:lnTo>
                  <a:lnTo>
                    <a:pt x="41" y="25"/>
                  </a:lnTo>
                  <a:lnTo>
                    <a:pt x="40" y="28"/>
                  </a:lnTo>
                  <a:lnTo>
                    <a:pt x="38" y="32"/>
                  </a:lnTo>
                  <a:lnTo>
                    <a:pt x="35" y="35"/>
                  </a:lnTo>
                  <a:lnTo>
                    <a:pt x="32" y="37"/>
                  </a:lnTo>
                  <a:lnTo>
                    <a:pt x="29" y="39"/>
                  </a:lnTo>
                  <a:lnTo>
                    <a:pt x="25" y="40"/>
                  </a:lnTo>
                  <a:lnTo>
                    <a:pt x="21" y="41"/>
                  </a:lnTo>
                  <a:lnTo>
                    <a:pt x="21" y="41"/>
                  </a:lnTo>
                  <a:lnTo>
                    <a:pt x="17" y="40"/>
                  </a:lnTo>
                  <a:lnTo>
                    <a:pt x="13" y="39"/>
                  </a:lnTo>
                  <a:lnTo>
                    <a:pt x="9" y="37"/>
                  </a:lnTo>
                  <a:lnTo>
                    <a:pt x="6" y="35"/>
                  </a:lnTo>
                  <a:lnTo>
                    <a:pt x="3" y="32"/>
                  </a:lnTo>
                  <a:lnTo>
                    <a:pt x="2" y="28"/>
                  </a:lnTo>
                  <a:lnTo>
                    <a:pt x="0" y="25"/>
                  </a:lnTo>
                  <a:lnTo>
                    <a:pt x="0" y="21"/>
                  </a:lnTo>
                  <a:lnTo>
                    <a:pt x="0" y="21"/>
                  </a:lnTo>
                  <a:lnTo>
                    <a:pt x="0" y="17"/>
                  </a:lnTo>
                  <a:lnTo>
                    <a:pt x="2" y="13"/>
                  </a:lnTo>
                  <a:lnTo>
                    <a:pt x="3" y="9"/>
                  </a:lnTo>
                  <a:lnTo>
                    <a:pt x="6" y="6"/>
                  </a:lnTo>
                  <a:lnTo>
                    <a:pt x="9" y="4"/>
                  </a:lnTo>
                  <a:lnTo>
                    <a:pt x="13" y="2"/>
                  </a:lnTo>
                  <a:lnTo>
                    <a:pt x="17" y="1"/>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p>
          </p:txBody>
        </p:sp>
        <p:sp>
          <p:nvSpPr>
            <p:cNvPr id="81" name="Freeform 42"/>
            <p:cNvSpPr>
              <a:spLocks/>
            </p:cNvSpPr>
            <p:nvPr/>
          </p:nvSpPr>
          <p:spPr bwMode="auto">
            <a:xfrm>
              <a:off x="5938838" y="3387725"/>
              <a:ext cx="65087" cy="65088"/>
            </a:xfrm>
            <a:custGeom>
              <a:avLst/>
              <a:gdLst>
                <a:gd name="T0" fmla="*/ 0 w 41"/>
                <a:gd name="T1" fmla="*/ 21 h 41"/>
                <a:gd name="T2" fmla="*/ 0 w 41"/>
                <a:gd name="T3" fmla="*/ 21 h 41"/>
                <a:gd name="T4" fmla="*/ 0 w 41"/>
                <a:gd name="T5" fmla="*/ 17 h 41"/>
                <a:gd name="T6" fmla="*/ 1 w 41"/>
                <a:gd name="T7" fmla="*/ 13 h 41"/>
                <a:gd name="T8" fmla="*/ 3 w 41"/>
                <a:gd name="T9" fmla="*/ 9 h 41"/>
                <a:gd name="T10" fmla="*/ 6 w 41"/>
                <a:gd name="T11" fmla="*/ 6 h 41"/>
                <a:gd name="T12" fmla="*/ 9 w 41"/>
                <a:gd name="T13" fmla="*/ 4 h 41"/>
                <a:gd name="T14" fmla="*/ 12 w 41"/>
                <a:gd name="T15" fmla="*/ 2 h 41"/>
                <a:gd name="T16" fmla="*/ 16 w 41"/>
                <a:gd name="T17" fmla="*/ 1 h 41"/>
                <a:gd name="T18" fmla="*/ 20 w 41"/>
                <a:gd name="T19" fmla="*/ 0 h 41"/>
                <a:gd name="T20" fmla="*/ 20 w 41"/>
                <a:gd name="T21" fmla="*/ 0 h 41"/>
                <a:gd name="T22" fmla="*/ 25 w 41"/>
                <a:gd name="T23" fmla="*/ 1 h 41"/>
                <a:gd name="T24" fmla="*/ 28 w 41"/>
                <a:gd name="T25" fmla="*/ 2 h 41"/>
                <a:gd name="T26" fmla="*/ 32 w 41"/>
                <a:gd name="T27" fmla="*/ 4 h 41"/>
                <a:gd name="T28" fmla="*/ 35 w 41"/>
                <a:gd name="T29" fmla="*/ 6 h 41"/>
                <a:gd name="T30" fmla="*/ 38 w 41"/>
                <a:gd name="T31" fmla="*/ 9 h 41"/>
                <a:gd name="T32" fmla="*/ 39 w 41"/>
                <a:gd name="T33" fmla="*/ 13 h 41"/>
                <a:gd name="T34" fmla="*/ 41 w 41"/>
                <a:gd name="T35" fmla="*/ 17 h 41"/>
                <a:gd name="T36" fmla="*/ 41 w 41"/>
                <a:gd name="T37" fmla="*/ 21 h 41"/>
                <a:gd name="T38" fmla="*/ 41 w 41"/>
                <a:gd name="T39" fmla="*/ 21 h 41"/>
                <a:gd name="T40" fmla="*/ 41 w 41"/>
                <a:gd name="T41" fmla="*/ 25 h 41"/>
                <a:gd name="T42" fmla="*/ 39 w 41"/>
                <a:gd name="T43" fmla="*/ 28 h 41"/>
                <a:gd name="T44" fmla="*/ 38 w 41"/>
                <a:gd name="T45" fmla="*/ 32 h 41"/>
                <a:gd name="T46" fmla="*/ 35 w 41"/>
                <a:gd name="T47" fmla="*/ 35 h 41"/>
                <a:gd name="T48" fmla="*/ 32 w 41"/>
                <a:gd name="T49" fmla="*/ 37 h 41"/>
                <a:gd name="T50" fmla="*/ 28 w 41"/>
                <a:gd name="T51" fmla="*/ 39 h 41"/>
                <a:gd name="T52" fmla="*/ 25 w 41"/>
                <a:gd name="T53" fmla="*/ 40 h 41"/>
                <a:gd name="T54" fmla="*/ 20 w 41"/>
                <a:gd name="T55" fmla="*/ 41 h 41"/>
                <a:gd name="T56" fmla="*/ 20 w 41"/>
                <a:gd name="T57" fmla="*/ 41 h 41"/>
                <a:gd name="T58" fmla="*/ 16 w 41"/>
                <a:gd name="T59" fmla="*/ 40 h 41"/>
                <a:gd name="T60" fmla="*/ 12 w 41"/>
                <a:gd name="T61" fmla="*/ 39 h 41"/>
                <a:gd name="T62" fmla="*/ 9 w 41"/>
                <a:gd name="T63" fmla="*/ 37 h 41"/>
                <a:gd name="T64" fmla="*/ 6 w 41"/>
                <a:gd name="T65" fmla="*/ 35 h 41"/>
                <a:gd name="T66" fmla="*/ 3 w 41"/>
                <a:gd name="T67" fmla="*/ 32 h 41"/>
                <a:gd name="T68" fmla="*/ 1 w 41"/>
                <a:gd name="T69" fmla="*/ 28 h 41"/>
                <a:gd name="T70" fmla="*/ 0 w 41"/>
                <a:gd name="T71" fmla="*/ 25 h 41"/>
                <a:gd name="T72" fmla="*/ 0 w 41"/>
                <a:gd name="T7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0" y="21"/>
                  </a:moveTo>
                  <a:lnTo>
                    <a:pt x="0" y="21"/>
                  </a:lnTo>
                  <a:lnTo>
                    <a:pt x="0" y="17"/>
                  </a:lnTo>
                  <a:lnTo>
                    <a:pt x="1" y="13"/>
                  </a:lnTo>
                  <a:lnTo>
                    <a:pt x="3" y="9"/>
                  </a:lnTo>
                  <a:lnTo>
                    <a:pt x="6" y="6"/>
                  </a:lnTo>
                  <a:lnTo>
                    <a:pt x="9" y="4"/>
                  </a:lnTo>
                  <a:lnTo>
                    <a:pt x="12" y="2"/>
                  </a:lnTo>
                  <a:lnTo>
                    <a:pt x="16" y="1"/>
                  </a:lnTo>
                  <a:lnTo>
                    <a:pt x="20" y="0"/>
                  </a:lnTo>
                  <a:lnTo>
                    <a:pt x="20" y="0"/>
                  </a:lnTo>
                  <a:lnTo>
                    <a:pt x="25" y="1"/>
                  </a:lnTo>
                  <a:lnTo>
                    <a:pt x="28" y="2"/>
                  </a:lnTo>
                  <a:lnTo>
                    <a:pt x="32" y="4"/>
                  </a:lnTo>
                  <a:lnTo>
                    <a:pt x="35" y="6"/>
                  </a:lnTo>
                  <a:lnTo>
                    <a:pt x="38" y="9"/>
                  </a:lnTo>
                  <a:lnTo>
                    <a:pt x="39" y="13"/>
                  </a:lnTo>
                  <a:lnTo>
                    <a:pt x="41" y="17"/>
                  </a:lnTo>
                  <a:lnTo>
                    <a:pt x="41" y="21"/>
                  </a:lnTo>
                  <a:lnTo>
                    <a:pt x="41" y="21"/>
                  </a:lnTo>
                  <a:lnTo>
                    <a:pt x="41" y="25"/>
                  </a:lnTo>
                  <a:lnTo>
                    <a:pt x="39" y="28"/>
                  </a:lnTo>
                  <a:lnTo>
                    <a:pt x="38" y="32"/>
                  </a:lnTo>
                  <a:lnTo>
                    <a:pt x="35" y="35"/>
                  </a:lnTo>
                  <a:lnTo>
                    <a:pt x="32" y="37"/>
                  </a:lnTo>
                  <a:lnTo>
                    <a:pt x="28" y="39"/>
                  </a:lnTo>
                  <a:lnTo>
                    <a:pt x="25" y="40"/>
                  </a:lnTo>
                  <a:lnTo>
                    <a:pt x="20" y="41"/>
                  </a:lnTo>
                  <a:lnTo>
                    <a:pt x="20" y="41"/>
                  </a:lnTo>
                  <a:lnTo>
                    <a:pt x="16" y="40"/>
                  </a:lnTo>
                  <a:lnTo>
                    <a:pt x="12" y="39"/>
                  </a:lnTo>
                  <a:lnTo>
                    <a:pt x="9" y="37"/>
                  </a:lnTo>
                  <a:lnTo>
                    <a:pt x="6" y="35"/>
                  </a:lnTo>
                  <a:lnTo>
                    <a:pt x="3" y="32"/>
                  </a:lnTo>
                  <a:lnTo>
                    <a:pt x="1" y="28"/>
                  </a:lnTo>
                  <a:lnTo>
                    <a:pt x="0" y="25"/>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p>
          </p:txBody>
        </p:sp>
        <p:sp>
          <p:nvSpPr>
            <p:cNvPr id="82" name="Rectangle 43"/>
            <p:cNvSpPr>
              <a:spLocks noChangeArrowheads="1"/>
            </p:cNvSpPr>
            <p:nvPr/>
          </p:nvSpPr>
          <p:spPr bwMode="auto">
            <a:xfrm>
              <a:off x="5943600" y="3516313"/>
              <a:ext cx="885825" cy="585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3280"/>
            </a:p>
          </p:txBody>
        </p:sp>
        <p:sp>
          <p:nvSpPr>
            <p:cNvPr id="83" name="Rectangle 44"/>
            <p:cNvSpPr>
              <a:spLocks noChangeArrowheads="1"/>
            </p:cNvSpPr>
            <p:nvPr/>
          </p:nvSpPr>
          <p:spPr bwMode="auto">
            <a:xfrm>
              <a:off x="6119813" y="3394075"/>
              <a:ext cx="709612"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3280"/>
            </a:p>
          </p:txBody>
        </p:sp>
      </p:grpSp>
      <p:sp>
        <p:nvSpPr>
          <p:cNvPr id="84" name="星 24 83"/>
          <p:cNvSpPr/>
          <p:nvPr/>
        </p:nvSpPr>
        <p:spPr>
          <a:xfrm>
            <a:off x="352050" y="5108520"/>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en-US" altLang="ja-JP" sz="1163" dirty="0" err="1">
                <a:solidFill>
                  <a:schemeClr val="tx1"/>
                </a:solidFill>
                <a:latin typeface="Meiryo UI" panose="020B0604030504040204" pitchFamily="50" charset="-128"/>
                <a:ea typeface="Meiryo UI" panose="020B0604030504040204" pitchFamily="50" charset="-128"/>
              </a:rPr>
              <a:t>WannaCry</a:t>
            </a:r>
            <a:endParaRPr kumimoji="1" lang="en-US" altLang="ja-JP" sz="1163" dirty="0">
              <a:solidFill>
                <a:schemeClr val="tx1"/>
              </a:solidFill>
              <a:latin typeface="Meiryo UI" panose="020B0604030504040204" pitchFamily="50" charset="-128"/>
              <a:ea typeface="Meiryo UI" panose="020B0604030504040204" pitchFamily="50" charset="-128"/>
            </a:endParaRPr>
          </a:p>
        </p:txBody>
      </p:sp>
      <p:cxnSp>
        <p:nvCxnSpPr>
          <p:cNvPr id="85" name="カギ線コネクタ 84"/>
          <p:cNvCxnSpPr/>
          <p:nvPr/>
        </p:nvCxnSpPr>
        <p:spPr>
          <a:xfrm rot="16200000" flipH="1">
            <a:off x="453474" y="4955331"/>
            <a:ext cx="194439" cy="744"/>
          </a:xfrm>
          <a:prstGeom prst="bentConnector3">
            <a:avLst>
              <a:gd name="adj1" fmla="val 50000"/>
            </a:avLst>
          </a:prstGeom>
          <a:ln w="3175">
            <a:solidFill>
              <a:schemeClr val="bg1">
                <a:lumMod val="50000"/>
              </a:schemeClr>
            </a:solidFill>
            <a:prstDash val="sysDash"/>
            <a:tailEnd type="triangle" w="lg" len="sm"/>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171787" y="5373779"/>
            <a:ext cx="1120999" cy="195814"/>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800" dirty="0">
                <a:latin typeface="Meiryo UI" panose="020B0604030504040204" pitchFamily="50" charset="-128"/>
                <a:ea typeface="Meiryo UI" panose="020B0604030504040204" pitchFamily="50" charset="-128"/>
              </a:rPr>
              <a:t>コンピュータウイルス</a:t>
            </a:r>
          </a:p>
        </p:txBody>
      </p:sp>
      <p:sp>
        <p:nvSpPr>
          <p:cNvPr id="88" name="角丸四角形吹き出し 87"/>
          <p:cNvSpPr/>
          <p:nvPr/>
        </p:nvSpPr>
        <p:spPr bwMode="gray">
          <a:xfrm>
            <a:off x="1685894" y="5946948"/>
            <a:ext cx="1714897" cy="291157"/>
          </a:xfrm>
          <a:prstGeom prst="wedgeRoundRectCallout">
            <a:avLst>
              <a:gd name="adj1" fmla="val 43697"/>
              <a:gd name="adj2" fmla="val -115738"/>
              <a:gd name="adj3" fmla="val 16667"/>
            </a:avLst>
          </a:prstGeom>
          <a:solidFill>
            <a:schemeClr val="bg1"/>
          </a:solidFill>
          <a:ln w="28575" algn="ctr">
            <a:solidFill>
              <a:srgbClr val="FF0000"/>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mn-ea"/>
              </a:rPr>
              <a:t>脆弱性が放置されている</a:t>
            </a:r>
          </a:p>
        </p:txBody>
      </p:sp>
      <p:sp>
        <p:nvSpPr>
          <p:cNvPr id="89" name="Freeform 35"/>
          <p:cNvSpPr>
            <a:spLocks noChangeAspect="1" noEditPoints="1"/>
          </p:cNvSpPr>
          <p:nvPr/>
        </p:nvSpPr>
        <p:spPr bwMode="gray">
          <a:xfrm>
            <a:off x="4328353" y="5258958"/>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endParaRPr>
          </a:p>
        </p:txBody>
      </p:sp>
      <p:cxnSp>
        <p:nvCxnSpPr>
          <p:cNvPr id="90" name="直線矢印コネクタ 89"/>
          <p:cNvCxnSpPr/>
          <p:nvPr/>
        </p:nvCxnSpPr>
        <p:spPr bwMode="gray">
          <a:xfrm flipH="1">
            <a:off x="3833483" y="4959642"/>
            <a:ext cx="1728000" cy="0"/>
          </a:xfrm>
          <a:prstGeom prst="straightConnector1">
            <a:avLst/>
          </a:prstGeom>
          <a:ln w="19050">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bwMode="gray">
          <a:xfrm flipH="1">
            <a:off x="4472846" y="4969166"/>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bwMode="gray">
          <a:xfrm flipH="1">
            <a:off x="5390238" y="4969166"/>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3" name="Freeform 462"/>
          <p:cNvSpPr>
            <a:spLocks noChangeAspect="1" noEditPoints="1"/>
          </p:cNvSpPr>
          <p:nvPr/>
        </p:nvSpPr>
        <p:spPr bwMode="gray">
          <a:xfrm>
            <a:off x="3109983" y="5135649"/>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endParaRPr>
          </a:p>
        </p:txBody>
      </p:sp>
      <p:sp>
        <p:nvSpPr>
          <p:cNvPr id="94" name="Freeform 462"/>
          <p:cNvSpPr>
            <a:spLocks noChangeAspect="1" noEditPoints="1"/>
          </p:cNvSpPr>
          <p:nvPr/>
        </p:nvSpPr>
        <p:spPr bwMode="gray">
          <a:xfrm>
            <a:off x="3111717" y="4421977"/>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endParaRPr>
          </a:p>
        </p:txBody>
      </p:sp>
      <p:sp>
        <p:nvSpPr>
          <p:cNvPr id="95" name="正方形/長方形 94"/>
          <p:cNvSpPr/>
          <p:nvPr/>
        </p:nvSpPr>
        <p:spPr bwMode="gray">
          <a:xfrm>
            <a:off x="4512958" y="4007253"/>
            <a:ext cx="1046102" cy="297266"/>
          </a:xfrm>
          <a:prstGeom prst="rect">
            <a:avLst/>
          </a:prstGeom>
        </p:spPr>
        <p:txBody>
          <a:bodyPr wrap="none" anchor="b">
            <a:noAutofit/>
          </a:bodyPr>
          <a:lstStyle/>
          <a:p>
            <a:pPr algn="ctr"/>
            <a:r>
              <a:rPr kumimoji="1" lang="ja-JP" altLang="en-US" sz="800" dirty="0">
                <a:solidFill>
                  <a:prstClr val="black"/>
                </a:solidFill>
                <a:latin typeface="Meiryo UI" panose="020B0604030504040204" pitchFamily="50" charset="-128"/>
                <a:ea typeface="Meiryo UI" panose="020B0604030504040204" pitchFamily="50" charset="-128"/>
              </a:rPr>
              <a:t>電子カルテサーバ</a:t>
            </a:r>
            <a:endParaRPr kumimoji="1" lang="en-US" altLang="ja-JP" sz="800" dirty="0">
              <a:solidFill>
                <a:prstClr val="black"/>
              </a:solidFill>
              <a:latin typeface="Meiryo UI" panose="020B0604030504040204" pitchFamily="50" charset="-128"/>
              <a:ea typeface="Meiryo UI" panose="020B0604030504040204" pitchFamily="50" charset="-128"/>
            </a:endParaRPr>
          </a:p>
        </p:txBody>
      </p:sp>
      <p:sp>
        <p:nvSpPr>
          <p:cNvPr id="96" name="正方形/長方形 95"/>
          <p:cNvSpPr/>
          <p:nvPr/>
        </p:nvSpPr>
        <p:spPr bwMode="gray">
          <a:xfrm>
            <a:off x="4536689" y="5645817"/>
            <a:ext cx="1046102" cy="297266"/>
          </a:xfrm>
          <a:prstGeom prst="rect">
            <a:avLst/>
          </a:prstGeom>
        </p:spPr>
        <p:txBody>
          <a:bodyPr wrap="none" anchor="b">
            <a:noAutofit/>
          </a:bodyPr>
          <a:lstStyle/>
          <a:p>
            <a:pPr algn="ctr"/>
            <a:r>
              <a:rPr kumimoji="1" lang="ja-JP" altLang="en-US" sz="800" dirty="0">
                <a:solidFill>
                  <a:prstClr val="black"/>
                </a:solidFill>
                <a:latin typeface="Meiryo UI" panose="020B0604030504040204" pitchFamily="50" charset="-128"/>
                <a:ea typeface="Meiryo UI" panose="020B0604030504040204" pitchFamily="50" charset="-128"/>
              </a:rPr>
              <a:t>部門システムサーバ等</a:t>
            </a:r>
            <a:endParaRPr kumimoji="1" lang="en-US" altLang="ja-JP" sz="800" dirty="0">
              <a:solidFill>
                <a:prstClr val="black"/>
              </a:solidFill>
              <a:latin typeface="Meiryo UI" panose="020B0604030504040204" pitchFamily="50" charset="-128"/>
              <a:ea typeface="Meiryo UI" panose="020B0604030504040204" pitchFamily="50" charset="-128"/>
            </a:endParaRPr>
          </a:p>
        </p:txBody>
      </p:sp>
      <p:sp>
        <p:nvSpPr>
          <p:cNvPr id="97" name="Freeform 35"/>
          <p:cNvSpPr>
            <a:spLocks noChangeAspect="1" noEditPoints="1"/>
          </p:cNvSpPr>
          <p:nvPr/>
        </p:nvSpPr>
        <p:spPr bwMode="gray">
          <a:xfrm>
            <a:off x="5239252" y="5244124"/>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endParaRPr>
          </a:p>
        </p:txBody>
      </p:sp>
      <p:sp>
        <p:nvSpPr>
          <p:cNvPr id="98" name="Freeform 35"/>
          <p:cNvSpPr>
            <a:spLocks noChangeAspect="1" noEditPoints="1"/>
          </p:cNvSpPr>
          <p:nvPr/>
        </p:nvSpPr>
        <p:spPr bwMode="gray">
          <a:xfrm>
            <a:off x="4825877" y="4320449"/>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endParaRPr>
          </a:p>
        </p:txBody>
      </p:sp>
      <p:grpSp>
        <p:nvGrpSpPr>
          <p:cNvPr id="99" name="グループ化 98"/>
          <p:cNvGrpSpPr/>
          <p:nvPr/>
        </p:nvGrpSpPr>
        <p:grpSpPr bwMode="gray">
          <a:xfrm>
            <a:off x="5048230" y="4453739"/>
            <a:ext cx="222710" cy="290499"/>
            <a:chOff x="7943090" y="3757294"/>
            <a:chExt cx="172335" cy="224791"/>
          </a:xfrm>
        </p:grpSpPr>
        <p:sp>
          <p:nvSpPr>
            <p:cNvPr id="100" name="円/楕円 34"/>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endParaRPr>
            </a:p>
          </p:txBody>
        </p:sp>
        <p:sp>
          <p:nvSpPr>
            <p:cNvPr id="101"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endParaRPr>
            </a:p>
          </p:txBody>
        </p:sp>
        <p:cxnSp>
          <p:nvCxnSpPr>
            <p:cNvPr id="102" name="直線コネクタ 101"/>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04" name="円/楕円 38"/>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endParaRPr>
            </a:p>
          </p:txBody>
        </p:sp>
        <p:sp>
          <p:nvSpPr>
            <p:cNvPr id="105"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endParaRPr>
            </a:p>
          </p:txBody>
        </p:sp>
      </p:grpSp>
      <p:cxnSp>
        <p:nvCxnSpPr>
          <p:cNvPr id="106" name="直線矢印コネクタ 105"/>
          <p:cNvCxnSpPr/>
          <p:nvPr/>
        </p:nvCxnSpPr>
        <p:spPr bwMode="gray">
          <a:xfrm flipH="1">
            <a:off x="4958868" y="4703963"/>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7" name="正方形/長方形 106"/>
          <p:cNvSpPr/>
          <p:nvPr/>
        </p:nvSpPr>
        <p:spPr bwMode="gray">
          <a:xfrm>
            <a:off x="2788876" y="4717465"/>
            <a:ext cx="1046102" cy="297266"/>
          </a:xfrm>
          <a:prstGeom prst="rect">
            <a:avLst/>
          </a:prstGeom>
        </p:spPr>
        <p:txBody>
          <a:bodyPr wrap="none" anchor="b">
            <a:noAutofit/>
          </a:bodyPr>
          <a:lstStyle/>
          <a:p>
            <a:pPr algn="ctr"/>
            <a:r>
              <a:rPr kumimoji="1" lang="ja-JP" altLang="en-US" sz="800" dirty="0">
                <a:solidFill>
                  <a:prstClr val="black"/>
                </a:solidFill>
                <a:latin typeface="Meiryo UI" panose="020B0604030504040204" pitchFamily="50" charset="-128"/>
                <a:ea typeface="Meiryo UI" panose="020B0604030504040204" pitchFamily="50" charset="-128"/>
              </a:rPr>
              <a:t>業務端末</a:t>
            </a:r>
            <a:endParaRPr kumimoji="1" lang="en-US" altLang="ja-JP" sz="800" dirty="0">
              <a:solidFill>
                <a:prstClr val="black"/>
              </a:solidFill>
              <a:latin typeface="Meiryo UI" panose="020B0604030504040204" pitchFamily="50" charset="-128"/>
              <a:ea typeface="Meiryo UI" panose="020B0604030504040204" pitchFamily="50" charset="-128"/>
            </a:endParaRPr>
          </a:p>
        </p:txBody>
      </p:sp>
      <p:sp>
        <p:nvSpPr>
          <p:cNvPr id="108" name="正方形/長方形 107"/>
          <p:cNvSpPr/>
          <p:nvPr/>
        </p:nvSpPr>
        <p:spPr bwMode="gray">
          <a:xfrm>
            <a:off x="2785171" y="5445467"/>
            <a:ext cx="1046102" cy="297266"/>
          </a:xfrm>
          <a:prstGeom prst="rect">
            <a:avLst/>
          </a:prstGeom>
        </p:spPr>
        <p:txBody>
          <a:bodyPr wrap="none" anchor="b">
            <a:noAutofit/>
          </a:bodyPr>
          <a:lstStyle/>
          <a:p>
            <a:pPr algn="ctr"/>
            <a:r>
              <a:rPr kumimoji="1" lang="ja-JP" altLang="en-US" sz="800" dirty="0">
                <a:solidFill>
                  <a:prstClr val="black"/>
                </a:solidFill>
                <a:latin typeface="Meiryo UI" panose="020B0604030504040204" pitchFamily="50" charset="-128"/>
                <a:ea typeface="Meiryo UI" panose="020B0604030504040204" pitchFamily="50" charset="-128"/>
              </a:rPr>
              <a:t>業務端末</a:t>
            </a:r>
            <a:endParaRPr kumimoji="1" lang="en-US" altLang="ja-JP" sz="800" dirty="0">
              <a:solidFill>
                <a:prstClr val="black"/>
              </a:solidFill>
              <a:latin typeface="Meiryo UI" panose="020B0604030504040204" pitchFamily="50" charset="-128"/>
              <a:ea typeface="Meiryo UI" panose="020B0604030504040204" pitchFamily="50" charset="-128"/>
            </a:endParaRPr>
          </a:p>
        </p:txBody>
      </p:sp>
      <p:sp>
        <p:nvSpPr>
          <p:cNvPr id="109" name="正方形/長方形 108"/>
          <p:cNvSpPr/>
          <p:nvPr/>
        </p:nvSpPr>
        <p:spPr bwMode="gray">
          <a:xfrm>
            <a:off x="2977215" y="3950768"/>
            <a:ext cx="1046102" cy="297266"/>
          </a:xfrm>
          <a:prstGeom prst="rect">
            <a:avLst/>
          </a:prstGeom>
        </p:spPr>
        <p:txBody>
          <a:bodyPr wrap="none" anchor="b">
            <a:noAutofit/>
          </a:bodyPr>
          <a:lstStyle/>
          <a:p>
            <a:pPr algn="ctr"/>
            <a:r>
              <a:rPr kumimoji="1" lang="ja-JP" altLang="en-US" sz="800" dirty="0">
                <a:solidFill>
                  <a:prstClr val="black"/>
                </a:solidFill>
                <a:latin typeface="Meiryo UI" panose="020B0604030504040204" pitchFamily="50" charset="-128"/>
                <a:ea typeface="Meiryo UI" panose="020B0604030504040204" pitchFamily="50" charset="-128"/>
              </a:rPr>
              <a:t>院内ネットワーク</a:t>
            </a:r>
            <a:endParaRPr kumimoji="1" lang="en-US" altLang="ja-JP" sz="800" dirty="0">
              <a:solidFill>
                <a:prstClr val="black"/>
              </a:solidFill>
              <a:latin typeface="Meiryo UI" panose="020B0604030504040204" pitchFamily="50" charset="-128"/>
              <a:ea typeface="Meiryo UI" panose="020B0604030504040204" pitchFamily="50" charset="-128"/>
            </a:endParaRPr>
          </a:p>
        </p:txBody>
      </p:sp>
      <p:sp>
        <p:nvSpPr>
          <p:cNvPr id="110" name="フリーフォーム 109"/>
          <p:cNvSpPr/>
          <p:nvPr/>
        </p:nvSpPr>
        <p:spPr bwMode="gray">
          <a:xfrm>
            <a:off x="3490045" y="4660308"/>
            <a:ext cx="352425" cy="679910"/>
          </a:xfrm>
          <a:custGeom>
            <a:avLst/>
            <a:gdLst>
              <a:gd name="connsiteX0" fmla="*/ 9525 w 352425"/>
              <a:gd name="connsiteY0" fmla="*/ 0 h 952500"/>
              <a:gd name="connsiteX1" fmla="*/ 333375 w 352425"/>
              <a:gd name="connsiteY1" fmla="*/ 9525 h 952500"/>
              <a:gd name="connsiteX2" fmla="*/ 352425 w 352425"/>
              <a:gd name="connsiteY2" fmla="*/ 952500 h 952500"/>
              <a:gd name="connsiteX3" fmla="*/ 0 w 352425"/>
              <a:gd name="connsiteY3" fmla="*/ 952500 h 952500"/>
              <a:gd name="connsiteX0" fmla="*/ 9525 w 352425"/>
              <a:gd name="connsiteY0" fmla="*/ 9525 h 962025"/>
              <a:gd name="connsiteX1" fmla="*/ 352425 w 352425"/>
              <a:gd name="connsiteY1" fmla="*/ 0 h 962025"/>
              <a:gd name="connsiteX2" fmla="*/ 352425 w 352425"/>
              <a:gd name="connsiteY2" fmla="*/ 962025 h 962025"/>
              <a:gd name="connsiteX3" fmla="*/ 0 w 352425"/>
              <a:gd name="connsiteY3" fmla="*/ 962025 h 962025"/>
              <a:gd name="connsiteX0" fmla="*/ 9525 w 352425"/>
              <a:gd name="connsiteY0" fmla="*/ 0 h 952500"/>
              <a:gd name="connsiteX1" fmla="*/ 342900 w 352425"/>
              <a:gd name="connsiteY1" fmla="*/ 19050 h 952500"/>
              <a:gd name="connsiteX2" fmla="*/ 352425 w 352425"/>
              <a:gd name="connsiteY2" fmla="*/ 952500 h 952500"/>
              <a:gd name="connsiteX3" fmla="*/ 0 w 352425"/>
              <a:gd name="connsiteY3" fmla="*/ 952500 h 952500"/>
              <a:gd name="connsiteX0" fmla="*/ 9525 w 352425"/>
              <a:gd name="connsiteY0" fmla="*/ 0 h 952500"/>
              <a:gd name="connsiteX1" fmla="*/ 352425 w 352425"/>
              <a:gd name="connsiteY1" fmla="*/ 0 h 952500"/>
              <a:gd name="connsiteX2" fmla="*/ 352425 w 352425"/>
              <a:gd name="connsiteY2" fmla="*/ 952500 h 952500"/>
              <a:gd name="connsiteX3" fmla="*/ 0 w 352425"/>
              <a:gd name="connsiteY3" fmla="*/ 952500 h 952500"/>
            </a:gdLst>
            <a:ahLst/>
            <a:cxnLst>
              <a:cxn ang="0">
                <a:pos x="connsiteX0" y="connsiteY0"/>
              </a:cxn>
              <a:cxn ang="0">
                <a:pos x="connsiteX1" y="connsiteY1"/>
              </a:cxn>
              <a:cxn ang="0">
                <a:pos x="connsiteX2" y="connsiteY2"/>
              </a:cxn>
              <a:cxn ang="0">
                <a:pos x="connsiteX3" y="connsiteY3"/>
              </a:cxn>
            </a:cxnLst>
            <a:rect l="l" t="t" r="r" b="b"/>
            <a:pathLst>
              <a:path w="352425" h="952500">
                <a:moveTo>
                  <a:pt x="9525" y="0"/>
                </a:moveTo>
                <a:lnTo>
                  <a:pt x="352425" y="0"/>
                </a:lnTo>
                <a:lnTo>
                  <a:pt x="352425" y="952500"/>
                </a:lnTo>
                <a:lnTo>
                  <a:pt x="0" y="952500"/>
                </a:lnTo>
              </a:path>
            </a:pathLst>
          </a:custGeom>
          <a:noFill/>
          <a:ln w="19050" algn="ctr">
            <a:solidFill>
              <a:schemeClr val="bg1">
                <a:lumMod val="50000"/>
              </a:schemeClr>
            </a:solidFill>
            <a:miter lim="800000"/>
            <a:headEnd/>
            <a:tailEnd/>
          </a:ln>
        </p:spPr>
        <p:txBody>
          <a:bodyPr rtlCol="0" anchor="ctr"/>
          <a:lstStyle/>
          <a:p>
            <a:pPr algn="ctr"/>
            <a:endParaRPr kumimoji="1" lang="ja-JP" altLang="en-US"/>
          </a:p>
        </p:txBody>
      </p:sp>
      <p:cxnSp>
        <p:nvCxnSpPr>
          <p:cNvPr id="111" name="直線矢印コネクタ 110"/>
          <p:cNvCxnSpPr/>
          <p:nvPr/>
        </p:nvCxnSpPr>
        <p:spPr>
          <a:xfrm flipH="1">
            <a:off x="1428045" y="5248156"/>
            <a:ext cx="1620000" cy="0"/>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sp>
        <p:nvSpPr>
          <p:cNvPr id="113" name="雲形吹き出し 112"/>
          <p:cNvSpPr/>
          <p:nvPr/>
        </p:nvSpPr>
        <p:spPr>
          <a:xfrm>
            <a:off x="1714182" y="5048003"/>
            <a:ext cx="740853" cy="619596"/>
          </a:xfrm>
          <a:prstGeom prst="cloudCallout">
            <a:avLst>
              <a:gd name="adj1" fmla="val -7127"/>
              <a:gd name="adj2" fmla="val -1139"/>
            </a:avLst>
          </a:prstGeom>
          <a:solidFill>
            <a:srgbClr val="B4B4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en-US" altLang="ja-JP" sz="1034" dirty="0">
                <a:solidFill>
                  <a:schemeClr val="tx1"/>
                </a:solidFill>
                <a:latin typeface="Meiryo UI" panose="020B0604030504040204" pitchFamily="50" charset="-128"/>
                <a:ea typeface="Meiryo UI" panose="020B0604030504040204" pitchFamily="50" charset="-128"/>
              </a:rPr>
              <a:t>Internet</a:t>
            </a:r>
            <a:endParaRPr kumimoji="1" lang="ja-JP" altLang="en-US" sz="1034" dirty="0">
              <a:solidFill>
                <a:schemeClr val="tx1"/>
              </a:solidFill>
              <a:latin typeface="Meiryo UI" panose="020B0604030504040204" pitchFamily="50" charset="-128"/>
              <a:ea typeface="Meiryo UI" panose="020B0604030504040204" pitchFamily="50" charset="-128"/>
            </a:endParaRPr>
          </a:p>
        </p:txBody>
      </p:sp>
      <p:sp>
        <p:nvSpPr>
          <p:cNvPr id="114" name="星 24 113"/>
          <p:cNvSpPr/>
          <p:nvPr/>
        </p:nvSpPr>
        <p:spPr>
          <a:xfrm>
            <a:off x="3304957" y="5295722"/>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ja-JP" altLang="en-US" sz="1000" dirty="0">
                <a:solidFill>
                  <a:schemeClr val="tx1"/>
                </a:solidFill>
                <a:latin typeface="Meiryo UI" panose="020B0604030504040204" pitchFamily="50" charset="-128"/>
                <a:ea typeface="Meiryo UI" panose="020B0604030504040204" pitchFamily="50" charset="-128"/>
              </a:rPr>
              <a:t>感染</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grpSp>
        <p:nvGrpSpPr>
          <p:cNvPr id="115" name="グループ化 114"/>
          <p:cNvGrpSpPr/>
          <p:nvPr/>
        </p:nvGrpSpPr>
        <p:grpSpPr bwMode="gray">
          <a:xfrm>
            <a:off x="4535650" y="5416849"/>
            <a:ext cx="222710" cy="290499"/>
            <a:chOff x="7943090" y="3757294"/>
            <a:chExt cx="172335" cy="224791"/>
          </a:xfrm>
        </p:grpSpPr>
        <p:sp>
          <p:nvSpPr>
            <p:cNvPr id="116" name="円/楕円 51"/>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endParaRPr>
            </a:p>
          </p:txBody>
        </p:sp>
        <p:sp>
          <p:nvSpPr>
            <p:cNvPr id="117"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endParaRPr>
            </a:p>
          </p:txBody>
        </p:sp>
        <p:cxnSp>
          <p:nvCxnSpPr>
            <p:cNvPr id="118" name="直線コネクタ 117"/>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0" name="円/楕円 55"/>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endParaRPr>
            </a:p>
          </p:txBody>
        </p:sp>
        <p:sp>
          <p:nvSpPr>
            <p:cNvPr id="121"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endParaRPr>
            </a:p>
          </p:txBody>
        </p:sp>
      </p:grpSp>
      <p:grpSp>
        <p:nvGrpSpPr>
          <p:cNvPr id="122" name="グループ化 121"/>
          <p:cNvGrpSpPr/>
          <p:nvPr/>
        </p:nvGrpSpPr>
        <p:grpSpPr bwMode="gray">
          <a:xfrm>
            <a:off x="5450128" y="5434450"/>
            <a:ext cx="222710" cy="290499"/>
            <a:chOff x="7943090" y="3757294"/>
            <a:chExt cx="172335" cy="224791"/>
          </a:xfrm>
        </p:grpSpPr>
        <p:sp>
          <p:nvSpPr>
            <p:cNvPr id="123" name="円/楕円 58"/>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endParaRPr>
            </a:p>
          </p:txBody>
        </p:sp>
        <p:sp>
          <p:nvSpPr>
            <p:cNvPr id="124"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endParaRPr>
            </a:p>
          </p:txBody>
        </p:sp>
        <p:cxnSp>
          <p:nvCxnSpPr>
            <p:cNvPr id="125" name="直線コネクタ 124"/>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7" name="円/楕円 62"/>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endParaRPr>
            </a:p>
          </p:txBody>
        </p:sp>
        <p:sp>
          <p:nvSpPr>
            <p:cNvPr id="128"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endParaRPr>
            </a:p>
          </p:txBody>
        </p:sp>
      </p:grpSp>
      <p:sp>
        <p:nvSpPr>
          <p:cNvPr id="129" name="星 24 128"/>
          <p:cNvSpPr/>
          <p:nvPr/>
        </p:nvSpPr>
        <p:spPr>
          <a:xfrm>
            <a:off x="3360596" y="4390351"/>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ja-JP" altLang="en-US" sz="1000" dirty="0">
                <a:solidFill>
                  <a:schemeClr val="tx1"/>
                </a:solidFill>
                <a:latin typeface="Meiryo UI" panose="020B0604030504040204" pitchFamily="50" charset="-128"/>
                <a:ea typeface="Meiryo UI" panose="020B0604030504040204" pitchFamily="50" charset="-128"/>
              </a:rPr>
              <a:t>感染</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130" name="角丸四角形吹き出し 129"/>
          <p:cNvSpPr/>
          <p:nvPr/>
        </p:nvSpPr>
        <p:spPr bwMode="gray">
          <a:xfrm>
            <a:off x="3809203" y="5538361"/>
            <a:ext cx="303266" cy="300851"/>
          </a:xfrm>
          <a:prstGeom prst="wedgeRoundRectCallout">
            <a:avLst>
              <a:gd name="adj1" fmla="val -88899"/>
              <a:gd name="adj2" fmla="val -58316"/>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Meiryo UI" panose="020B0604030504040204" pitchFamily="50" charset="-128"/>
                <a:ea typeface="Meiryo UI" panose="020B0604030504040204" pitchFamily="50" charset="-128"/>
              </a:rPr>
              <a:t>①</a:t>
            </a:r>
          </a:p>
        </p:txBody>
      </p:sp>
      <p:sp>
        <p:nvSpPr>
          <p:cNvPr id="131" name="角丸四角形吹き出し 130"/>
          <p:cNvSpPr/>
          <p:nvPr/>
        </p:nvSpPr>
        <p:spPr bwMode="gray">
          <a:xfrm>
            <a:off x="3884779" y="4278233"/>
            <a:ext cx="303266" cy="300851"/>
          </a:xfrm>
          <a:prstGeom prst="wedgeRoundRectCallout">
            <a:avLst>
              <a:gd name="adj1" fmla="val -88899"/>
              <a:gd name="adj2" fmla="val -1328"/>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Meiryo UI" panose="020B0604030504040204" pitchFamily="50" charset="-128"/>
                <a:ea typeface="Meiryo UI" panose="020B0604030504040204" pitchFamily="50" charset="-128"/>
              </a:rPr>
              <a:t>②</a:t>
            </a:r>
          </a:p>
        </p:txBody>
      </p:sp>
      <p:sp>
        <p:nvSpPr>
          <p:cNvPr id="132" name="角丸四角形 131"/>
          <p:cNvSpPr/>
          <p:nvPr/>
        </p:nvSpPr>
        <p:spPr bwMode="gray">
          <a:xfrm>
            <a:off x="2954270" y="4021744"/>
            <a:ext cx="2866039" cy="1928466"/>
          </a:xfrm>
          <a:prstGeom prst="roundRect">
            <a:avLst/>
          </a:prstGeom>
          <a:noFill/>
          <a:ln w="12700" algn="ctr">
            <a:solidFill>
              <a:schemeClr val="bg1">
                <a:lumMod val="75000"/>
              </a:schemeClr>
            </a:solid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algn="ctr">
              <a:defRPr/>
            </a:pPr>
            <a:endParaRPr lang="en-US" altLang="ja-JP" sz="3600" dirty="0">
              <a:solidFill>
                <a:schemeClr val="bg1">
                  <a:lumMod val="75000"/>
                </a:schemeClr>
              </a:solidFill>
              <a:latin typeface="Meiryo UI" panose="020B0604030504040204" pitchFamily="50" charset="-128"/>
              <a:ea typeface="Meiryo UI" panose="020B0604030504040204" pitchFamily="50" charset="-128"/>
            </a:endParaRPr>
          </a:p>
        </p:txBody>
      </p:sp>
      <p:sp>
        <p:nvSpPr>
          <p:cNvPr id="134" name="テキスト ボックス 133"/>
          <p:cNvSpPr txBox="1"/>
          <p:nvPr/>
        </p:nvSpPr>
        <p:spPr>
          <a:xfrm>
            <a:off x="5901384" y="3521587"/>
            <a:ext cx="3917886" cy="2950414"/>
          </a:xfrm>
          <a:prstGeom prst="rect">
            <a:avLst/>
          </a:prstGeom>
          <a:noFill/>
        </p:spPr>
        <p:txBody>
          <a:bodyPr wrap="square" lIns="36000" tIns="36000" rIns="36000" bIns="36000" rtlCol="0" anchor="ctr" anchorCtr="0">
            <a:spAutoFit/>
          </a:bodyPr>
          <a:lstStyle/>
          <a:p>
            <a:r>
              <a:rPr kumimoji="1" lang="ja-JP" altLang="en-US" sz="1100" b="1" dirty="0">
                <a:latin typeface="+mn-ea"/>
              </a:rPr>
              <a:t>① 攻撃者が</a:t>
            </a:r>
            <a:r>
              <a:rPr lang="en-US" altLang="ja-JP" sz="1100" b="1" dirty="0">
                <a:latin typeface="+mn-ea"/>
              </a:rPr>
              <a:t>Windows</a:t>
            </a:r>
            <a:r>
              <a:rPr lang="ja-JP" altLang="en-US" sz="1100" b="1" dirty="0">
                <a:latin typeface="+mn-ea"/>
              </a:rPr>
              <a:t>の「脆弱（ぜいじゃく）性」を利用し、ランダムな通信先に対して攻撃の通信を送りつけ、</a:t>
            </a:r>
            <a:r>
              <a:rPr kumimoji="1" lang="en-US" altLang="ja-JP" sz="1100" b="1" dirty="0" err="1">
                <a:latin typeface="+mn-ea"/>
              </a:rPr>
              <a:t>WannaCry</a:t>
            </a:r>
            <a:r>
              <a:rPr kumimoji="1" lang="ja-JP" altLang="en-US" sz="1100" b="1" dirty="0">
                <a:latin typeface="+mn-ea"/>
              </a:rPr>
              <a:t>感染させた。</a:t>
            </a:r>
            <a:r>
              <a:rPr kumimoji="1" lang="en-US" altLang="ja-JP" sz="1100" b="1" dirty="0">
                <a:latin typeface="+mn-ea"/>
              </a:rPr>
              <a:t/>
            </a:r>
            <a:br>
              <a:rPr kumimoji="1" lang="en-US" altLang="ja-JP" sz="1100" b="1" dirty="0">
                <a:latin typeface="+mn-ea"/>
              </a:rPr>
            </a:br>
            <a:r>
              <a:rPr kumimoji="1" lang="ja-JP" altLang="en-US" sz="1100" b="1" dirty="0">
                <a:latin typeface="+mn-ea"/>
              </a:rPr>
              <a:t>端末ロックやファイル暗号化により端末が利用不能となった</a:t>
            </a:r>
            <a:endParaRPr kumimoji="1" lang="en-US" altLang="ja-JP" sz="1100" b="1" dirty="0">
              <a:latin typeface="+mn-ea"/>
            </a:endParaRPr>
          </a:p>
          <a:p>
            <a:endParaRPr kumimoji="1" lang="en-US" altLang="ja-JP" sz="1100" b="1" dirty="0">
              <a:latin typeface="+mn-ea"/>
            </a:endParaRPr>
          </a:p>
          <a:p>
            <a:r>
              <a:rPr kumimoji="1" lang="ja-JP" altLang="en-US" sz="1100" b="1" dirty="0">
                <a:latin typeface="+mn-ea"/>
              </a:rPr>
              <a:t>② </a:t>
            </a:r>
            <a:r>
              <a:rPr kumimoji="1" lang="en-US" altLang="ja-JP" sz="1100" b="1" dirty="0" err="1">
                <a:latin typeface="+mn-ea"/>
              </a:rPr>
              <a:t>WannaCry</a:t>
            </a:r>
            <a:r>
              <a:rPr kumimoji="1" lang="ja-JP" altLang="en-US" sz="1100" b="1" dirty="0">
                <a:latin typeface="+mn-ea"/>
              </a:rPr>
              <a:t>は、感染した業務端末から、攻撃可能な端末等を検索し、自ら拡散する性質を持っていることから、他の業務端末等にも感染が拡大した</a:t>
            </a:r>
            <a:endParaRPr kumimoji="1" lang="en-US" altLang="ja-JP" sz="1100" b="1" dirty="0">
              <a:latin typeface="+mn-ea"/>
            </a:endParaRPr>
          </a:p>
          <a:p>
            <a:endParaRPr kumimoji="1" lang="en-US" altLang="ja-JP" sz="1100" b="1" dirty="0">
              <a:latin typeface="+mn-ea"/>
            </a:endParaRPr>
          </a:p>
          <a:p>
            <a:r>
              <a:rPr kumimoji="1" lang="ja-JP" altLang="en-US" sz="1100" b="1" u="sng" dirty="0">
                <a:latin typeface="+mn-ea"/>
              </a:rPr>
              <a:t>要因</a:t>
            </a:r>
          </a:p>
          <a:p>
            <a:pPr marL="171450" indent="-171450">
              <a:buFont typeface="Arial" panose="020B0604020202020204" pitchFamily="34" charset="0"/>
              <a:buChar char="•"/>
            </a:pPr>
            <a:r>
              <a:rPr kumimoji="1" lang="ja-JP" altLang="en-US" sz="1100" b="1" dirty="0">
                <a:latin typeface="+mn-ea"/>
              </a:rPr>
              <a:t>更新プログラムの適用、ウイルス定義ファイルのアップデートの不徹底（技術的対策の不足）</a:t>
            </a:r>
          </a:p>
          <a:p>
            <a:pPr marL="171450" indent="-171450">
              <a:buFont typeface="Arial" panose="020B0604020202020204" pitchFamily="34" charset="0"/>
              <a:buChar char="•"/>
            </a:pPr>
            <a:r>
              <a:rPr kumimoji="1" lang="ja-JP" altLang="en-US" sz="1100" b="1" dirty="0">
                <a:latin typeface="+mn-ea"/>
              </a:rPr>
              <a:t>院内ネットワークとインターネットを利用する通信ネットワークとの分離の未実施（技術的対策の不足）</a:t>
            </a:r>
          </a:p>
          <a:p>
            <a:pPr marL="171450" indent="-171450">
              <a:buFont typeface="Arial" panose="020B0604020202020204" pitchFamily="34" charset="0"/>
              <a:buChar char="•"/>
            </a:pPr>
            <a:r>
              <a:rPr kumimoji="1" lang="ja-JP" altLang="en-US" sz="1100" b="1" dirty="0">
                <a:latin typeface="+mn-ea"/>
              </a:rPr>
              <a:t>情報セキュリティ対策に関する職員への教育訓練の未実施</a:t>
            </a:r>
            <a:r>
              <a:rPr kumimoji="1" lang="en-US" altLang="ja-JP" sz="1100" b="1" dirty="0">
                <a:latin typeface="+mn-ea"/>
              </a:rPr>
              <a:t/>
            </a:r>
            <a:br>
              <a:rPr kumimoji="1" lang="en-US" altLang="ja-JP" sz="1100" b="1" dirty="0">
                <a:latin typeface="+mn-ea"/>
              </a:rPr>
            </a:br>
            <a:r>
              <a:rPr kumimoji="1" lang="ja-JP" altLang="en-US" sz="1100" b="1" dirty="0">
                <a:latin typeface="+mn-ea"/>
              </a:rPr>
              <a:t>（人的対策の不足）</a:t>
            </a:r>
          </a:p>
          <a:p>
            <a:pPr marL="171450" indent="-171450">
              <a:buFont typeface="Arial" panose="020B0604020202020204" pitchFamily="34" charset="0"/>
              <a:buChar char="•"/>
            </a:pPr>
            <a:r>
              <a:rPr kumimoji="1" lang="ja-JP" altLang="en-US" sz="1100" b="1" dirty="0">
                <a:latin typeface="+mn-ea"/>
              </a:rPr>
              <a:t>職員への教育訓練を実施する情報システム部門や担当者の未設置（組織的対策の不足）　等</a:t>
            </a:r>
          </a:p>
        </p:txBody>
      </p:sp>
      <p:sp>
        <p:nvSpPr>
          <p:cNvPr id="69" name="スライド番号プレースホルダー 3"/>
          <p:cNvSpPr txBox="1">
            <a:spLocks/>
          </p:cNvSpPr>
          <p:nvPr/>
        </p:nvSpPr>
        <p:spPr bwMode="gray">
          <a:xfrm>
            <a:off x="307873" y="6580685"/>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mn-ea"/>
              </a:rPr>
              <a:t>14</a:t>
            </a:r>
            <a:endParaRPr kumimoji="1" lang="ja-JP" altLang="en-US" dirty="0">
              <a:latin typeface="+mn-ea"/>
            </a:endParaRPr>
          </a:p>
        </p:txBody>
      </p:sp>
      <p:sp>
        <p:nvSpPr>
          <p:cNvPr id="2" name="右矢印 1"/>
          <p:cNvSpPr/>
          <p:nvPr/>
        </p:nvSpPr>
        <p:spPr bwMode="gray">
          <a:xfrm>
            <a:off x="811980" y="4850009"/>
            <a:ext cx="2082469" cy="240077"/>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p>
        </p:txBody>
      </p:sp>
      <p:sp>
        <p:nvSpPr>
          <p:cNvPr id="4" name="正方形/長方形 3"/>
          <p:cNvSpPr/>
          <p:nvPr/>
        </p:nvSpPr>
        <p:spPr bwMode="gray">
          <a:xfrm>
            <a:off x="988075" y="4493496"/>
            <a:ext cx="1516142" cy="3244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rPr>
              <a:t>攻撃の通信を送付</a:t>
            </a:r>
          </a:p>
        </p:txBody>
      </p:sp>
      <p:sp>
        <p:nvSpPr>
          <p:cNvPr id="71" name="正方形/長方形 70"/>
          <p:cNvSpPr/>
          <p:nvPr/>
        </p:nvSpPr>
        <p:spPr bwMode="gray">
          <a:xfrm>
            <a:off x="5820309" y="3346169"/>
            <a:ext cx="556148" cy="23984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u="sng" dirty="0">
                <a:solidFill>
                  <a:schemeClr val="tx1"/>
                </a:solidFill>
                <a:latin typeface="Yu Gothic UI" panose="020B0500000000000000" pitchFamily="50" charset="-128"/>
                <a:ea typeface="Yu Gothic UI" panose="020B0500000000000000" pitchFamily="50" charset="-128"/>
              </a:rPr>
              <a:t>事象</a:t>
            </a:r>
          </a:p>
        </p:txBody>
      </p:sp>
    </p:spTree>
    <p:extLst>
      <p:ext uri="{BB962C8B-B14F-4D97-AF65-F5344CB8AC3E}">
        <p14:creationId xmlns:p14="http://schemas.microsoft.com/office/powerpoint/2010/main" val="312773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下カーブ矢印 138"/>
          <p:cNvSpPr/>
          <p:nvPr/>
        </p:nvSpPr>
        <p:spPr bwMode="gray">
          <a:xfrm rot="738228" flipH="1" flipV="1">
            <a:off x="231432" y="5126664"/>
            <a:ext cx="2813762" cy="662345"/>
          </a:xfrm>
          <a:prstGeom prst="curvedDownArrow">
            <a:avLst>
              <a:gd name="adj1" fmla="val 25000"/>
              <a:gd name="adj2" fmla="val 50000"/>
              <a:gd name="adj3" fmla="val 32000"/>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solidFill>
                <a:schemeClr val="tx1"/>
              </a:solidFill>
              <a:latin typeface="Yu Gothic UI" panose="020B0500000000000000" pitchFamily="50" charset="-128"/>
              <a:ea typeface="Yu Gothic UI" panose="020B0500000000000000" pitchFamily="50" charset="-128"/>
            </a:endParaRPr>
          </a:p>
        </p:txBody>
      </p:sp>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1-8</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843705" y="230065"/>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外部攻撃（国内②）</a:t>
            </a:r>
          </a:p>
        </p:txBody>
      </p:sp>
      <p:graphicFrame>
        <p:nvGraphicFramePr>
          <p:cNvPr id="7" name="コンテンツ プレースホルダー 6"/>
          <p:cNvGraphicFramePr>
            <a:graphicFrameLocks/>
          </p:cNvGraphicFramePr>
          <p:nvPr>
            <p:extLst>
              <p:ext uri="{D42A27DB-BD31-4B8C-83A1-F6EECF244321}">
                <p14:modId xmlns:p14="http://schemas.microsoft.com/office/powerpoint/2010/main" val="3510262471"/>
              </p:ext>
            </p:extLst>
          </p:nvPr>
        </p:nvGraphicFramePr>
        <p:xfrm>
          <a:off x="321987" y="1679784"/>
          <a:ext cx="9241864" cy="975360"/>
        </p:xfrm>
        <a:graphic>
          <a:graphicData uri="http://schemas.openxmlformats.org/drawingml/2006/table">
            <a:tbl>
              <a:tblPr firstRow="1" bandRow="1">
                <a:tableStyleId>{5C22544A-7EE6-4342-B048-85BDC9FD1C3A}</a:tableStyleId>
              </a:tblPr>
              <a:tblGrid>
                <a:gridCol w="1260388">
                  <a:extLst>
                    <a:ext uri="{9D8B030D-6E8A-4147-A177-3AD203B41FA5}">
                      <a16:colId xmlns:a16="http://schemas.microsoft.com/office/drawing/2014/main" val="20000"/>
                    </a:ext>
                  </a:extLst>
                </a:gridCol>
                <a:gridCol w="1402670">
                  <a:extLst>
                    <a:ext uri="{9D8B030D-6E8A-4147-A177-3AD203B41FA5}">
                      <a16:colId xmlns:a16="http://schemas.microsoft.com/office/drawing/2014/main" val="20001"/>
                    </a:ext>
                  </a:extLst>
                </a:gridCol>
                <a:gridCol w="6578806">
                  <a:extLst>
                    <a:ext uri="{9D8B030D-6E8A-4147-A177-3AD203B41FA5}">
                      <a16:colId xmlns:a16="http://schemas.microsoft.com/office/drawing/2014/main" val="20002"/>
                    </a:ext>
                  </a:extLst>
                </a:gridCol>
              </a:tblGrid>
              <a:tr h="260455">
                <a:tc>
                  <a:txBody>
                    <a:bodyPr/>
                    <a:lstStyle/>
                    <a:p>
                      <a:pPr algn="ctr"/>
                      <a:r>
                        <a:rPr kumimoji="1" lang="ja-JP" altLang="en-US" sz="1200" dirty="0">
                          <a:latin typeface="Yu Gothic UI" panose="020B0500000000000000" pitchFamily="50" charset="-128"/>
                          <a:ea typeface="Yu Gothic UI" panose="020B0500000000000000" pitchFamily="50" charset="-128"/>
                        </a:rPr>
                        <a:t>事例</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被害組織</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内容</a:t>
                      </a:r>
                    </a:p>
                  </a:txBody>
                  <a:tcPr anchor="ctr">
                    <a:solidFill>
                      <a:schemeClr val="accent6"/>
                    </a:solidFill>
                  </a:tcPr>
                </a:tc>
                <a:extLst>
                  <a:ext uri="{0D108BD9-81ED-4DB2-BD59-A6C34878D82A}">
                    <a16:rowId xmlns:a16="http://schemas.microsoft.com/office/drawing/2014/main" val="10000"/>
                  </a:ext>
                </a:extLst>
              </a:tr>
              <a:tr h="665607">
                <a:tc>
                  <a:txBody>
                    <a:bodyPr/>
                    <a:lstStyle/>
                    <a:p>
                      <a:r>
                        <a:rPr kumimoji="1" lang="ja-JP" altLang="en-US" sz="1200" dirty="0">
                          <a:effectLst/>
                          <a:latin typeface="Yu Gothic UI" panose="020B0500000000000000" pitchFamily="50" charset="-128"/>
                          <a:ea typeface="Yu Gothic UI" panose="020B0500000000000000" pitchFamily="50" charset="-128"/>
                        </a:rPr>
                        <a:t>外部からの標的型攻撃と想定（未特定）</a:t>
                      </a:r>
                      <a:endParaRPr kumimoji="1" lang="ja-JP" altLang="en-US" sz="1200" dirty="0">
                        <a:latin typeface="Yu Gothic UI" panose="020B0500000000000000" pitchFamily="50" charset="-128"/>
                        <a:ea typeface="Yu Gothic UI" panose="020B0500000000000000" pitchFamily="50" charset="-128"/>
                      </a:endParaRPr>
                    </a:p>
                  </a:txBody>
                  <a:tcPr marR="0"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nSpc>
                          <a:spcPts val="1200"/>
                        </a:lnSpc>
                      </a:pPr>
                      <a:r>
                        <a:rPr lang="en-US" altLang="ja-JP" sz="1200" dirty="0">
                          <a:effectLst/>
                          <a:latin typeface="Yu Gothic UI" panose="020B0500000000000000" pitchFamily="50" charset="-128"/>
                          <a:ea typeface="Yu Gothic UI" panose="020B0500000000000000" pitchFamily="50" charset="-128"/>
                        </a:rPr>
                        <a:t>A</a:t>
                      </a:r>
                      <a:r>
                        <a:rPr lang="zh-TW" altLang="en-US" sz="1200" dirty="0">
                          <a:effectLst/>
                          <a:latin typeface="Yu Gothic UI" panose="020B0500000000000000" pitchFamily="50" charset="-128"/>
                          <a:ea typeface="Yu Gothic UI" panose="020B0500000000000000" pitchFamily="50" charset="-128"/>
                        </a:rPr>
                        <a:t>法人</a:t>
                      </a:r>
                      <a:r>
                        <a:rPr lang="en-US" altLang="ja-JP" sz="1200" dirty="0">
                          <a:effectLst/>
                          <a:latin typeface="Yu Gothic UI" panose="020B0500000000000000" pitchFamily="50" charset="-128"/>
                          <a:ea typeface="Yu Gothic UI" panose="020B0500000000000000" pitchFamily="50" charset="-128"/>
                        </a:rPr>
                        <a:t>B</a:t>
                      </a:r>
                      <a:r>
                        <a:rPr lang="zh-TW" altLang="en-US" sz="1200" dirty="0">
                          <a:effectLst/>
                          <a:latin typeface="Yu Gothic UI" panose="020B0500000000000000" pitchFamily="50" charset="-128"/>
                          <a:ea typeface="Yu Gothic UI" panose="020B0500000000000000" pitchFamily="50" charset="-128"/>
                        </a:rPr>
                        <a:t>病院</a:t>
                      </a:r>
                      <a:endParaRPr kumimoji="1" lang="ja-JP" altLang="en-US" sz="1200" dirty="0">
                        <a:latin typeface="Yu Gothic UI" panose="020B0500000000000000" pitchFamily="50" charset="-128"/>
                        <a:ea typeface="Yu Gothic UI" panose="020B0500000000000000" pitchFamily="50" charset="-128"/>
                        <a:sym typeface="Arial" panose="020B0604020202020204" pitchFamily="34" charset="0"/>
                      </a:endParaRPr>
                    </a:p>
                  </a:txBody>
                  <a:tcPr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171450" indent="-171450">
                        <a:lnSpc>
                          <a:spcPts val="1200"/>
                        </a:lnSpc>
                        <a:buFont typeface="Arial" panose="020B0604020202020204" pitchFamily="34" charset="0"/>
                        <a:buChar char="•"/>
                      </a:pPr>
                      <a:r>
                        <a:rPr lang="ja-JP" altLang="en-US" sz="1200" dirty="0">
                          <a:effectLst/>
                          <a:latin typeface="Yu Gothic UI" panose="020B0500000000000000" pitchFamily="50" charset="-128"/>
                          <a:ea typeface="Yu Gothic UI" panose="020B0500000000000000" pitchFamily="50" charset="-128"/>
                        </a:rPr>
                        <a:t>病院の事務処理用パソコン</a:t>
                      </a:r>
                      <a:r>
                        <a:rPr lang="en-US" altLang="ja-JP" sz="1200" dirty="0">
                          <a:effectLst/>
                          <a:latin typeface="Yu Gothic UI" panose="020B0500000000000000" pitchFamily="50" charset="-128"/>
                          <a:ea typeface="Yu Gothic UI" panose="020B0500000000000000" pitchFamily="50" charset="-128"/>
                        </a:rPr>
                        <a:t>1</a:t>
                      </a:r>
                      <a:r>
                        <a:rPr lang="ja-JP" altLang="en-US" sz="1200" dirty="0">
                          <a:effectLst/>
                          <a:latin typeface="Yu Gothic UI" panose="020B0500000000000000" pitchFamily="50" charset="-128"/>
                          <a:ea typeface="Yu Gothic UI" panose="020B0500000000000000" pitchFamily="50" charset="-128"/>
                        </a:rPr>
                        <a:t>台が不審メールを受信し、マルウエア「</a:t>
                      </a:r>
                      <a:r>
                        <a:rPr lang="en-US" altLang="ja-JP" sz="1200" dirty="0" err="1">
                          <a:effectLst/>
                          <a:latin typeface="Yu Gothic UI" panose="020B0500000000000000" pitchFamily="50" charset="-128"/>
                          <a:ea typeface="Yu Gothic UI" panose="020B0500000000000000" pitchFamily="50" charset="-128"/>
                        </a:rPr>
                        <a:t>Emotet</a:t>
                      </a:r>
                      <a:r>
                        <a:rPr lang="ja-JP" altLang="en-US" sz="1200" dirty="0">
                          <a:effectLst/>
                          <a:latin typeface="Yu Gothic UI" panose="020B0500000000000000" pitchFamily="50" charset="-128"/>
                          <a:ea typeface="Yu Gothic UI" panose="020B0500000000000000" pitchFamily="50" charset="-128"/>
                        </a:rPr>
                        <a:t>」の感染を確認。グループの他関係機関において、</a:t>
                      </a:r>
                      <a:r>
                        <a:rPr lang="en-US" altLang="ja-JP" sz="1200" dirty="0">
                          <a:effectLst/>
                          <a:latin typeface="Yu Gothic UI" panose="020B0500000000000000" pitchFamily="50" charset="-128"/>
                          <a:ea typeface="Yu Gothic UI" panose="020B0500000000000000" pitchFamily="50" charset="-128"/>
                        </a:rPr>
                        <a:t>A</a:t>
                      </a:r>
                      <a:r>
                        <a:rPr lang="ja-JP" altLang="en-US" sz="1200" dirty="0">
                          <a:effectLst/>
                          <a:latin typeface="Yu Gothic UI" panose="020B0500000000000000" pitchFamily="50" charset="-128"/>
                          <a:ea typeface="Yu Gothic UI" panose="020B0500000000000000" pitchFamily="50" charset="-128"/>
                        </a:rPr>
                        <a:t>法人</a:t>
                      </a:r>
                      <a:r>
                        <a:rPr lang="en-US" altLang="ja-JP" sz="1200" dirty="0">
                          <a:effectLst/>
                          <a:latin typeface="Yu Gothic UI" panose="020B0500000000000000" pitchFamily="50" charset="-128"/>
                          <a:ea typeface="Yu Gothic UI" panose="020B0500000000000000" pitchFamily="50" charset="-128"/>
                        </a:rPr>
                        <a:t>B</a:t>
                      </a:r>
                      <a:r>
                        <a:rPr lang="ja-JP" altLang="en-US" sz="1200" dirty="0">
                          <a:effectLst/>
                          <a:latin typeface="Yu Gothic UI" panose="020B0500000000000000" pitchFamily="50" charset="-128"/>
                          <a:ea typeface="Yu Gothic UI" panose="020B0500000000000000" pitchFamily="50" charset="-128"/>
                        </a:rPr>
                        <a:t>病院をかたる不審メールが送付されていることを確認した。</a:t>
                      </a:r>
                      <a:br>
                        <a:rPr lang="ja-JP" altLang="en-US" sz="1200" dirty="0">
                          <a:effectLst/>
                          <a:latin typeface="Yu Gothic UI" panose="020B0500000000000000" pitchFamily="50" charset="-128"/>
                          <a:ea typeface="Yu Gothic UI" panose="020B0500000000000000" pitchFamily="50" charset="-128"/>
                        </a:rPr>
                      </a:br>
                      <a:r>
                        <a:rPr lang="ja-JP" altLang="en-US" sz="1200" dirty="0">
                          <a:effectLst/>
                          <a:latin typeface="Yu Gothic UI" panose="020B0500000000000000" pitchFamily="50" charset="-128"/>
                          <a:ea typeface="Yu Gothic UI" panose="020B0500000000000000" pitchFamily="50" charset="-128"/>
                        </a:rPr>
                        <a:t>感染した事務処理用パソコンから漏洩した可能性のある情報の把握が困難な状況となっている。（個人情報の外部への漏洩は確認していない）</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txBody>
                  <a:tcPr anchor="ctr">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2" name="タイトル 2"/>
          <p:cNvSpPr txBox="1">
            <a:spLocks/>
          </p:cNvSpPr>
          <p:nvPr/>
        </p:nvSpPr>
        <p:spPr bwMode="gray">
          <a:xfrm>
            <a:off x="338131" y="736495"/>
            <a:ext cx="9072000" cy="651600"/>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en-US" altLang="ja-JP" sz="1800" dirty="0" err="1">
                <a:latin typeface="Yu Gothic UI" panose="020B0500000000000000" pitchFamily="50" charset="-128"/>
                <a:ea typeface="Yu Gothic UI" panose="020B0500000000000000" pitchFamily="50" charset="-128"/>
              </a:rPr>
              <a:t>Emotet</a:t>
            </a:r>
            <a:r>
              <a:rPr lang="ja-JP" altLang="en-US" sz="1800" dirty="0">
                <a:latin typeface="Yu Gothic UI" panose="020B0500000000000000" pitchFamily="50" charset="-128"/>
                <a:ea typeface="Yu Gothic UI" panose="020B0500000000000000" pitchFamily="50" charset="-128"/>
              </a:rPr>
              <a:t>は、感染した端末のメールの情報を窃取し、それを悪用してメール経由で感染を拡大するマルウエアである。特に実在の組織や人物になりすましたメールに、</a:t>
            </a:r>
            <a:r>
              <a:rPr lang="en-US" altLang="ja-JP" sz="1800" dirty="0">
                <a:latin typeface="Yu Gothic UI" panose="020B0500000000000000" pitchFamily="50" charset="-128"/>
                <a:ea typeface="Yu Gothic UI" panose="020B0500000000000000" pitchFamily="50" charset="-128"/>
              </a:rPr>
              <a:t>URL</a:t>
            </a:r>
            <a:r>
              <a:rPr lang="ja-JP" altLang="en-US" sz="1800" dirty="0">
                <a:latin typeface="Yu Gothic UI" panose="020B0500000000000000" pitchFamily="50" charset="-128"/>
                <a:ea typeface="Yu Gothic UI" panose="020B0500000000000000" pitchFamily="50" charset="-128"/>
              </a:rPr>
              <a:t>のリンク先の添付や</a:t>
            </a:r>
            <a:r>
              <a:rPr lang="en-US" altLang="ja-JP" sz="1800" dirty="0">
                <a:latin typeface="Yu Gothic UI" panose="020B0500000000000000" pitchFamily="50" charset="-128"/>
                <a:ea typeface="Yu Gothic UI" panose="020B0500000000000000" pitchFamily="50" charset="-128"/>
              </a:rPr>
              <a:t>Word</a:t>
            </a:r>
            <a:r>
              <a:rPr lang="ja-JP" altLang="en-US" sz="1800" dirty="0">
                <a:latin typeface="Yu Gothic UI" panose="020B0500000000000000" pitchFamily="50" charset="-128"/>
                <a:ea typeface="Yu Gothic UI" panose="020B0500000000000000" pitchFamily="50" charset="-128"/>
              </a:rPr>
              <a:t>ファイルを添付する手口で、感染を拡大させている</a:t>
            </a:r>
          </a:p>
        </p:txBody>
      </p:sp>
      <p:sp>
        <p:nvSpPr>
          <p:cNvPr id="69" name="スライド番号プレースホルダー 3"/>
          <p:cNvSpPr txBox="1">
            <a:spLocks/>
          </p:cNvSpPr>
          <p:nvPr/>
        </p:nvSpPr>
        <p:spPr bwMode="gray">
          <a:xfrm>
            <a:off x="307873" y="6580685"/>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15</a:t>
            </a:r>
            <a:endParaRPr kumimoji="1" lang="ja-JP" altLang="en-US" dirty="0">
              <a:latin typeface="Yu Gothic UI" panose="020B0500000000000000" pitchFamily="50" charset="-128"/>
              <a:ea typeface="Yu Gothic UI" panose="020B0500000000000000" pitchFamily="50" charset="-128"/>
            </a:endParaRPr>
          </a:p>
        </p:txBody>
      </p:sp>
      <p:sp>
        <p:nvSpPr>
          <p:cNvPr id="75" name="下カーブ矢印 74"/>
          <p:cNvSpPr/>
          <p:nvPr/>
        </p:nvSpPr>
        <p:spPr bwMode="gray">
          <a:xfrm rot="738228" flipH="1" flipV="1">
            <a:off x="231432" y="5126664"/>
            <a:ext cx="2813762" cy="662345"/>
          </a:xfrm>
          <a:prstGeom prst="curvedDownArrow">
            <a:avLst>
              <a:gd name="adj1" fmla="val 25000"/>
              <a:gd name="adj2" fmla="val 50000"/>
              <a:gd name="adj3" fmla="val 32000"/>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solidFill>
                <a:schemeClr val="tx1"/>
              </a:solidFill>
              <a:latin typeface="Yu Gothic UI" panose="020B0500000000000000" pitchFamily="50" charset="-128"/>
              <a:ea typeface="Yu Gothic UI" panose="020B0500000000000000" pitchFamily="50" charset="-128"/>
            </a:endParaRPr>
          </a:p>
        </p:txBody>
      </p:sp>
      <p:sp>
        <p:nvSpPr>
          <p:cNvPr id="77" name="下カーブ矢印 76"/>
          <p:cNvSpPr/>
          <p:nvPr/>
        </p:nvSpPr>
        <p:spPr bwMode="gray">
          <a:xfrm rot="21418736" flipH="1">
            <a:off x="532022" y="3845125"/>
            <a:ext cx="2813762" cy="756346"/>
          </a:xfrm>
          <a:prstGeom prst="curvedDownArrow">
            <a:avLst>
              <a:gd name="adj1" fmla="val 25000"/>
              <a:gd name="adj2" fmla="val 50000"/>
              <a:gd name="adj3" fmla="val 32000"/>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solidFill>
                <a:schemeClr val="tx1"/>
              </a:solidFill>
              <a:latin typeface="Yu Gothic UI" panose="020B0500000000000000" pitchFamily="50" charset="-128"/>
              <a:ea typeface="Yu Gothic UI" panose="020B0500000000000000" pitchFamily="50" charset="-128"/>
            </a:endParaRPr>
          </a:p>
        </p:txBody>
      </p:sp>
      <p:sp>
        <p:nvSpPr>
          <p:cNvPr id="78" name="テキスト ボックス 77"/>
          <p:cNvSpPr txBox="1"/>
          <p:nvPr/>
        </p:nvSpPr>
        <p:spPr>
          <a:xfrm>
            <a:off x="397874" y="3031724"/>
            <a:ext cx="2301372" cy="284749"/>
          </a:xfrm>
          <a:prstGeom prst="roundRect">
            <a:avLst/>
          </a:prstGeom>
          <a:solidFill>
            <a:srgbClr val="00B050"/>
          </a:solidFill>
        </p:spPr>
        <p:txBody>
          <a:bodyPr wrap="square" lIns="36000" tIns="36000" rIns="36000" bIns="36000" rtlCol="0" anchor="ctr" anchorCtr="0">
            <a:spAutoFit/>
          </a:bodyPr>
          <a:lstStyle>
            <a:defPPr>
              <a:defRPr lang="en-US"/>
            </a:defPPr>
            <a:lvl1pPr algn="ctr">
              <a:spcBef>
                <a:spcPts val="0"/>
              </a:spcBef>
              <a:buSzPct val="100000"/>
              <a:defRPr kumimoji="1" sz="1200" b="1">
                <a:solidFill>
                  <a:schemeClr val="bg1"/>
                </a:solidFill>
                <a:latin typeface="Yu Gothic UI" panose="020B0500000000000000" pitchFamily="50" charset="-128"/>
                <a:ea typeface="Yu Gothic UI" panose="020B0500000000000000" pitchFamily="50" charset="-128"/>
              </a:defRPr>
            </a:lvl1pPr>
          </a:lstStyle>
          <a:p>
            <a:r>
              <a:rPr lang="en-US" altLang="ja-JP" dirty="0" err="1"/>
              <a:t>Emotet</a:t>
            </a:r>
            <a:r>
              <a:rPr lang="ja-JP" altLang="en-US" dirty="0"/>
              <a:t>の特徴（参考）</a:t>
            </a:r>
          </a:p>
        </p:txBody>
      </p:sp>
      <p:sp>
        <p:nvSpPr>
          <p:cNvPr id="79" name="角丸四角形 78"/>
          <p:cNvSpPr/>
          <p:nvPr/>
        </p:nvSpPr>
        <p:spPr>
          <a:xfrm>
            <a:off x="3187716" y="4925694"/>
            <a:ext cx="186113" cy="79089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0"/>
          <a:lstStyle/>
          <a:p>
            <a:pPr algn="ctr"/>
            <a:endParaRPr kumimoji="1" lang="ja-JP" altLang="en-US" sz="1034" dirty="0">
              <a:solidFill>
                <a:schemeClr val="tx1"/>
              </a:solidFill>
              <a:latin typeface="Yu Gothic UI" panose="020B0500000000000000" pitchFamily="50" charset="-128"/>
              <a:ea typeface="Yu Gothic UI" panose="020B0500000000000000" pitchFamily="50" charset="-128"/>
            </a:endParaRPr>
          </a:p>
        </p:txBody>
      </p:sp>
      <p:sp>
        <p:nvSpPr>
          <p:cNvPr id="80" name="テキスト ボックス 79"/>
          <p:cNvSpPr txBox="1"/>
          <p:nvPr/>
        </p:nvSpPr>
        <p:spPr>
          <a:xfrm>
            <a:off x="424371" y="3521488"/>
            <a:ext cx="649574" cy="372575"/>
          </a:xfrm>
          <a:prstGeom prst="rect">
            <a:avLst/>
          </a:prstGeom>
          <a:noFill/>
        </p:spPr>
        <p:txBody>
          <a:bodyPr wrap="none" lIns="93046" tIns="93046" rIns="93046" bIns="93046" rtlCol="0" anchor="ctr" anchorCtr="0">
            <a:spAutoFit/>
          </a:bodyPr>
          <a:lstStyle/>
          <a:p>
            <a:pPr algn="ctr"/>
            <a:r>
              <a:rPr kumimoji="1" lang="ja-JP" altLang="en-US" sz="1200" dirty="0">
                <a:solidFill>
                  <a:prstClr val="black"/>
                </a:solidFill>
                <a:latin typeface="Yu Gothic UI" panose="020B0500000000000000" pitchFamily="50" charset="-128"/>
                <a:ea typeface="Yu Gothic UI" panose="020B0500000000000000" pitchFamily="50" charset="-128"/>
              </a:rPr>
              <a:t>攻撃者</a:t>
            </a:r>
            <a:endParaRPr kumimoji="1" lang="ja-JP" altLang="en-US" sz="1200" baseline="30000" dirty="0">
              <a:solidFill>
                <a:prstClr val="black"/>
              </a:solidFill>
              <a:latin typeface="Yu Gothic UI" panose="020B0500000000000000" pitchFamily="50" charset="-128"/>
              <a:ea typeface="Yu Gothic UI" panose="020B0500000000000000" pitchFamily="50" charset="-128"/>
            </a:endParaRPr>
          </a:p>
        </p:txBody>
      </p:sp>
      <p:sp>
        <p:nvSpPr>
          <p:cNvPr id="81" name="テキスト ボックス 80"/>
          <p:cNvSpPr txBox="1"/>
          <p:nvPr/>
        </p:nvSpPr>
        <p:spPr>
          <a:xfrm>
            <a:off x="487873" y="5337526"/>
            <a:ext cx="2132965" cy="1180699"/>
          </a:xfrm>
          <a:prstGeom prst="rect">
            <a:avLst/>
          </a:prstGeom>
          <a:solidFill>
            <a:schemeClr val="bg1"/>
          </a:solidFill>
          <a:ln>
            <a:solidFill>
              <a:schemeClr val="bg1">
                <a:lumMod val="50000"/>
              </a:schemeClr>
            </a:solidFill>
          </a:ln>
        </p:spPr>
        <p:txBody>
          <a:bodyPr wrap="squar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メールの主な特徴</a:t>
            </a: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Wingdings" panose="05000000000000000000" pitchFamily="2" charset="2"/>
              <a:buChar char="n"/>
            </a:pPr>
            <a:r>
              <a:rPr kumimoji="1" lang="ja-JP" altLang="en-US" sz="1200" dirty="0">
                <a:latin typeface="Yu Gothic UI" panose="020B0500000000000000" pitchFamily="50" charset="-128"/>
                <a:ea typeface="Yu Gothic UI" panose="020B0500000000000000" pitchFamily="50" charset="-128"/>
              </a:rPr>
              <a:t>実在する企業やユーザーのメールを装う</a:t>
            </a: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Wingdings" panose="05000000000000000000" pitchFamily="2" charset="2"/>
              <a:buChar char="n"/>
            </a:pPr>
            <a:r>
              <a:rPr kumimoji="1" lang="en-US" altLang="ja-JP" sz="1200" dirty="0">
                <a:latin typeface="Yu Gothic UI" panose="020B0500000000000000" pitchFamily="50" charset="-128"/>
                <a:ea typeface="Yu Gothic UI" panose="020B0500000000000000" pitchFamily="50" charset="-128"/>
              </a:rPr>
              <a:t>Word</a:t>
            </a:r>
            <a:r>
              <a:rPr kumimoji="1" lang="ja-JP" altLang="en-US" sz="1200" dirty="0">
                <a:latin typeface="Yu Gothic UI" panose="020B0500000000000000" pitchFamily="50" charset="-128"/>
                <a:ea typeface="Yu Gothic UI" panose="020B0500000000000000" pitchFamily="50" charset="-128"/>
              </a:rPr>
              <a:t>や</a:t>
            </a:r>
            <a:r>
              <a:rPr kumimoji="1" lang="en-US" altLang="ja-JP" sz="1200" dirty="0">
                <a:latin typeface="Yu Gothic UI" panose="020B0500000000000000" pitchFamily="50" charset="-128"/>
                <a:ea typeface="Yu Gothic UI" panose="020B0500000000000000" pitchFamily="50" charset="-128"/>
              </a:rPr>
              <a:t>PDF</a:t>
            </a:r>
            <a:r>
              <a:rPr kumimoji="1" lang="ja-JP" altLang="en-US" sz="1200" dirty="0">
                <a:latin typeface="Yu Gothic UI" panose="020B0500000000000000" pitchFamily="50" charset="-128"/>
                <a:ea typeface="Yu Gothic UI" panose="020B0500000000000000" pitchFamily="50" charset="-128"/>
              </a:rPr>
              <a:t>ファイル等を添付</a:t>
            </a: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Wingdings" panose="05000000000000000000" pitchFamily="2" charset="2"/>
              <a:buChar char="n"/>
            </a:pPr>
            <a:r>
              <a:rPr kumimoji="1" lang="ja-JP" altLang="en-US" sz="1200" dirty="0">
                <a:latin typeface="Yu Gothic UI" panose="020B0500000000000000" pitchFamily="50" charset="-128"/>
                <a:ea typeface="Yu Gothic UI" panose="020B0500000000000000" pitchFamily="50" charset="-128"/>
              </a:rPr>
              <a:t>ファイルをダウンロードする</a:t>
            </a:r>
            <a:r>
              <a:rPr kumimoji="1" lang="en-US" altLang="ja-JP" sz="1200" dirty="0">
                <a:latin typeface="Yu Gothic UI" panose="020B0500000000000000" pitchFamily="50" charset="-128"/>
                <a:ea typeface="Yu Gothic UI" panose="020B0500000000000000" pitchFamily="50" charset="-128"/>
              </a:rPr>
              <a:t>Web</a:t>
            </a:r>
            <a:r>
              <a:rPr kumimoji="1" lang="ja-JP" altLang="en-US" sz="1200" dirty="0">
                <a:latin typeface="Yu Gothic UI" panose="020B0500000000000000" pitchFamily="50" charset="-128"/>
                <a:ea typeface="Yu Gothic UI" panose="020B0500000000000000" pitchFamily="50" charset="-128"/>
              </a:rPr>
              <a:t>リンク先を記載</a:t>
            </a:r>
          </a:p>
        </p:txBody>
      </p:sp>
      <p:sp>
        <p:nvSpPr>
          <p:cNvPr id="82" name="角丸四角形吹き出し 81"/>
          <p:cNvSpPr/>
          <p:nvPr/>
        </p:nvSpPr>
        <p:spPr bwMode="gray">
          <a:xfrm>
            <a:off x="624503" y="5079493"/>
            <a:ext cx="1883550" cy="242410"/>
          </a:xfrm>
          <a:prstGeom prst="wedgeRoundRectCallout">
            <a:avLst>
              <a:gd name="adj1" fmla="val 46889"/>
              <a:gd name="adj2" fmla="val -160355"/>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標的型メール</a:t>
            </a:r>
          </a:p>
        </p:txBody>
      </p:sp>
      <p:sp>
        <p:nvSpPr>
          <p:cNvPr id="83" name="Freeform 35"/>
          <p:cNvSpPr>
            <a:spLocks noChangeAspect="1" noEditPoints="1"/>
          </p:cNvSpPr>
          <p:nvPr/>
        </p:nvSpPr>
        <p:spPr bwMode="gray">
          <a:xfrm>
            <a:off x="4160108" y="4951720"/>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84" name="直線矢印コネクタ 83"/>
          <p:cNvCxnSpPr/>
          <p:nvPr/>
        </p:nvCxnSpPr>
        <p:spPr bwMode="gray">
          <a:xfrm flipH="1">
            <a:off x="3555513" y="4652404"/>
            <a:ext cx="1728000" cy="0"/>
          </a:xfrm>
          <a:prstGeom prst="straightConnector1">
            <a:avLst/>
          </a:prstGeom>
          <a:ln w="19050">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bwMode="gray">
          <a:xfrm flipH="1">
            <a:off x="4311917" y="4661928"/>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bwMode="gray">
          <a:xfrm flipH="1">
            <a:off x="5112268" y="4661928"/>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1" name="Freeform 462"/>
          <p:cNvSpPr>
            <a:spLocks noChangeAspect="1" noEditPoints="1"/>
          </p:cNvSpPr>
          <p:nvPr/>
        </p:nvSpPr>
        <p:spPr bwMode="gray">
          <a:xfrm>
            <a:off x="2832013" y="4828411"/>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112" name="Freeform 462"/>
          <p:cNvSpPr>
            <a:spLocks noChangeAspect="1" noEditPoints="1"/>
          </p:cNvSpPr>
          <p:nvPr/>
        </p:nvSpPr>
        <p:spPr bwMode="gray">
          <a:xfrm>
            <a:off x="2833747" y="4114739"/>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141" name="正方形/長方形 140"/>
          <p:cNvSpPr/>
          <p:nvPr/>
        </p:nvSpPr>
        <p:spPr bwMode="gray">
          <a:xfrm>
            <a:off x="4234988" y="3700015"/>
            <a:ext cx="1046102" cy="297266"/>
          </a:xfrm>
          <a:prstGeom prst="rect">
            <a:avLst/>
          </a:prstGeom>
        </p:spPr>
        <p:txBody>
          <a:bodyPr wrap="none" anchor="b">
            <a:noAutofit/>
          </a:bodyPr>
          <a:lstStyle/>
          <a:p>
            <a:pPr algn="ctr"/>
            <a:r>
              <a:rPr kumimoji="1" lang="ja-JP" altLang="en-US" sz="1100" b="1" dirty="0">
                <a:solidFill>
                  <a:prstClr val="black"/>
                </a:solidFill>
                <a:latin typeface="Yu Gothic UI" panose="020B0500000000000000" pitchFamily="50" charset="-128"/>
                <a:ea typeface="Yu Gothic UI" panose="020B0500000000000000" pitchFamily="50" charset="-128"/>
              </a:rPr>
              <a:t>電子カルテサーバ</a:t>
            </a:r>
            <a:endParaRPr kumimoji="1" lang="en-US" altLang="ja-JP" sz="1100" b="1" dirty="0">
              <a:solidFill>
                <a:prstClr val="black"/>
              </a:solidFill>
              <a:latin typeface="Yu Gothic UI" panose="020B0500000000000000" pitchFamily="50" charset="-128"/>
              <a:ea typeface="Yu Gothic UI" panose="020B0500000000000000" pitchFamily="50" charset="-128"/>
            </a:endParaRPr>
          </a:p>
        </p:txBody>
      </p:sp>
      <p:sp>
        <p:nvSpPr>
          <p:cNvPr id="142" name="正方形/長方形 141"/>
          <p:cNvSpPr/>
          <p:nvPr/>
        </p:nvSpPr>
        <p:spPr bwMode="gray">
          <a:xfrm>
            <a:off x="4383665" y="5348094"/>
            <a:ext cx="1046102" cy="297266"/>
          </a:xfrm>
          <a:prstGeom prst="rect">
            <a:avLst/>
          </a:prstGeom>
        </p:spPr>
        <p:txBody>
          <a:bodyPr wrap="none" anchor="b">
            <a:noAutofit/>
          </a:bodyPr>
          <a:lstStyle/>
          <a:p>
            <a:pPr algn="ctr"/>
            <a:r>
              <a:rPr kumimoji="1" lang="ja-JP" altLang="en-US" sz="1100" b="1" dirty="0">
                <a:solidFill>
                  <a:prstClr val="black"/>
                </a:solidFill>
                <a:latin typeface="Yu Gothic UI" panose="020B0500000000000000" pitchFamily="50" charset="-128"/>
                <a:ea typeface="Yu Gothic UI" panose="020B0500000000000000" pitchFamily="50" charset="-128"/>
              </a:rPr>
              <a:t>部門システムサーバ等</a:t>
            </a:r>
            <a:endParaRPr kumimoji="1" lang="en-US" altLang="ja-JP" sz="1100" b="1" dirty="0">
              <a:solidFill>
                <a:prstClr val="black"/>
              </a:solidFill>
              <a:latin typeface="Yu Gothic UI" panose="020B0500000000000000" pitchFamily="50" charset="-128"/>
              <a:ea typeface="Yu Gothic UI" panose="020B0500000000000000" pitchFamily="50" charset="-128"/>
            </a:endParaRPr>
          </a:p>
        </p:txBody>
      </p:sp>
      <p:sp>
        <p:nvSpPr>
          <p:cNvPr id="143" name="Freeform 35"/>
          <p:cNvSpPr>
            <a:spLocks noChangeAspect="1" noEditPoints="1"/>
          </p:cNvSpPr>
          <p:nvPr/>
        </p:nvSpPr>
        <p:spPr bwMode="gray">
          <a:xfrm>
            <a:off x="4961282" y="4936886"/>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144" name="Freeform 35"/>
          <p:cNvSpPr>
            <a:spLocks noChangeAspect="1" noEditPoints="1"/>
          </p:cNvSpPr>
          <p:nvPr/>
        </p:nvSpPr>
        <p:spPr bwMode="gray">
          <a:xfrm>
            <a:off x="4547907" y="4013211"/>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nvGrpSpPr>
          <p:cNvPr id="145" name="グループ化 144"/>
          <p:cNvGrpSpPr/>
          <p:nvPr/>
        </p:nvGrpSpPr>
        <p:grpSpPr bwMode="gray">
          <a:xfrm>
            <a:off x="4770260" y="4146501"/>
            <a:ext cx="222710" cy="290499"/>
            <a:chOff x="7943090" y="3757294"/>
            <a:chExt cx="172335" cy="224791"/>
          </a:xfrm>
        </p:grpSpPr>
        <p:sp>
          <p:nvSpPr>
            <p:cNvPr id="146" name="円/楕円 34"/>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47"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148" name="直線コネクタ 147"/>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0" name="円/楕円 38"/>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51"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cxnSp>
        <p:nvCxnSpPr>
          <p:cNvPr id="152" name="直線矢印コネクタ 151"/>
          <p:cNvCxnSpPr/>
          <p:nvPr/>
        </p:nvCxnSpPr>
        <p:spPr bwMode="gray">
          <a:xfrm flipH="1">
            <a:off x="4680898" y="4396725"/>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3" name="正方形/長方形 152"/>
          <p:cNvSpPr/>
          <p:nvPr/>
        </p:nvSpPr>
        <p:spPr bwMode="gray">
          <a:xfrm>
            <a:off x="2593822" y="4467728"/>
            <a:ext cx="1046102" cy="297266"/>
          </a:xfrm>
          <a:prstGeom prst="rect">
            <a:avLst/>
          </a:prstGeom>
        </p:spPr>
        <p:txBody>
          <a:bodyPr wrap="none" anchor="b">
            <a:noAutofit/>
          </a:bodyPr>
          <a:lstStyle/>
          <a:p>
            <a:pPr algn="ctr"/>
            <a:r>
              <a:rPr kumimoji="1" lang="ja-JP" altLang="en-US" sz="1050" dirty="0">
                <a:solidFill>
                  <a:prstClr val="black"/>
                </a:solidFill>
                <a:latin typeface="Yu Gothic UI" panose="020B0500000000000000" pitchFamily="50" charset="-128"/>
                <a:ea typeface="Yu Gothic UI" panose="020B0500000000000000" pitchFamily="50" charset="-128"/>
              </a:rPr>
              <a:t>業務端末</a:t>
            </a:r>
            <a:endParaRPr kumimoji="1" lang="en-US" altLang="ja-JP" sz="1050" dirty="0">
              <a:solidFill>
                <a:prstClr val="black"/>
              </a:solidFill>
              <a:latin typeface="Yu Gothic UI" panose="020B0500000000000000" pitchFamily="50" charset="-128"/>
              <a:ea typeface="Yu Gothic UI" panose="020B0500000000000000" pitchFamily="50" charset="-128"/>
            </a:endParaRPr>
          </a:p>
        </p:txBody>
      </p:sp>
      <p:sp>
        <p:nvSpPr>
          <p:cNvPr id="154" name="正方形/長方形 153"/>
          <p:cNvSpPr/>
          <p:nvPr/>
        </p:nvSpPr>
        <p:spPr bwMode="gray">
          <a:xfrm>
            <a:off x="2507201" y="5138229"/>
            <a:ext cx="1046102" cy="297266"/>
          </a:xfrm>
          <a:prstGeom prst="rect">
            <a:avLst/>
          </a:prstGeom>
        </p:spPr>
        <p:txBody>
          <a:bodyPr wrap="none" anchor="b">
            <a:noAutofit/>
          </a:bodyPr>
          <a:lstStyle/>
          <a:p>
            <a:pPr algn="ctr"/>
            <a:r>
              <a:rPr kumimoji="1" lang="ja-JP" altLang="en-US" sz="1050" dirty="0">
                <a:solidFill>
                  <a:prstClr val="black"/>
                </a:solidFill>
                <a:latin typeface="Yu Gothic UI" panose="020B0500000000000000" pitchFamily="50" charset="-128"/>
                <a:ea typeface="Yu Gothic UI" panose="020B0500000000000000" pitchFamily="50" charset="-128"/>
              </a:rPr>
              <a:t>業務端末</a:t>
            </a:r>
            <a:endParaRPr kumimoji="1" lang="en-US" altLang="ja-JP" sz="1050" dirty="0">
              <a:solidFill>
                <a:prstClr val="black"/>
              </a:solidFill>
              <a:latin typeface="Yu Gothic UI" panose="020B0500000000000000" pitchFamily="50" charset="-128"/>
              <a:ea typeface="Yu Gothic UI" panose="020B0500000000000000" pitchFamily="50" charset="-128"/>
            </a:endParaRPr>
          </a:p>
        </p:txBody>
      </p:sp>
      <p:sp>
        <p:nvSpPr>
          <p:cNvPr id="155" name="正方形/長方形 154"/>
          <p:cNvSpPr/>
          <p:nvPr/>
        </p:nvSpPr>
        <p:spPr bwMode="gray">
          <a:xfrm>
            <a:off x="2794340" y="3665475"/>
            <a:ext cx="1046102" cy="297266"/>
          </a:xfrm>
          <a:prstGeom prst="rect">
            <a:avLst/>
          </a:prstGeom>
        </p:spPr>
        <p:txBody>
          <a:bodyPr wrap="none" anchor="b">
            <a:noAutofit/>
          </a:bodyPr>
          <a:lstStyle/>
          <a:p>
            <a:pPr algn="ctr"/>
            <a:r>
              <a:rPr kumimoji="1" lang="ja-JP" altLang="en-US" sz="1100" b="1" dirty="0">
                <a:solidFill>
                  <a:prstClr val="black"/>
                </a:solidFill>
                <a:latin typeface="Yu Gothic UI" panose="020B0500000000000000" pitchFamily="50" charset="-128"/>
                <a:ea typeface="Yu Gothic UI" panose="020B0500000000000000" pitchFamily="50" charset="-128"/>
              </a:rPr>
              <a:t>院内ネットワーク</a:t>
            </a:r>
            <a:endParaRPr kumimoji="1" lang="en-US" altLang="ja-JP" sz="1100" b="1" dirty="0">
              <a:solidFill>
                <a:prstClr val="black"/>
              </a:solidFill>
              <a:latin typeface="Yu Gothic UI" panose="020B0500000000000000" pitchFamily="50" charset="-128"/>
              <a:ea typeface="Yu Gothic UI" panose="020B0500000000000000" pitchFamily="50" charset="-128"/>
            </a:endParaRPr>
          </a:p>
        </p:txBody>
      </p:sp>
      <p:sp>
        <p:nvSpPr>
          <p:cNvPr id="156" name="フリーフォーム 155"/>
          <p:cNvSpPr/>
          <p:nvPr/>
        </p:nvSpPr>
        <p:spPr bwMode="gray">
          <a:xfrm>
            <a:off x="3212075" y="4353070"/>
            <a:ext cx="352425" cy="679910"/>
          </a:xfrm>
          <a:custGeom>
            <a:avLst/>
            <a:gdLst>
              <a:gd name="connsiteX0" fmla="*/ 9525 w 352425"/>
              <a:gd name="connsiteY0" fmla="*/ 0 h 952500"/>
              <a:gd name="connsiteX1" fmla="*/ 333375 w 352425"/>
              <a:gd name="connsiteY1" fmla="*/ 9525 h 952500"/>
              <a:gd name="connsiteX2" fmla="*/ 352425 w 352425"/>
              <a:gd name="connsiteY2" fmla="*/ 952500 h 952500"/>
              <a:gd name="connsiteX3" fmla="*/ 0 w 352425"/>
              <a:gd name="connsiteY3" fmla="*/ 952500 h 952500"/>
              <a:gd name="connsiteX0" fmla="*/ 9525 w 352425"/>
              <a:gd name="connsiteY0" fmla="*/ 9525 h 962025"/>
              <a:gd name="connsiteX1" fmla="*/ 352425 w 352425"/>
              <a:gd name="connsiteY1" fmla="*/ 0 h 962025"/>
              <a:gd name="connsiteX2" fmla="*/ 352425 w 352425"/>
              <a:gd name="connsiteY2" fmla="*/ 962025 h 962025"/>
              <a:gd name="connsiteX3" fmla="*/ 0 w 352425"/>
              <a:gd name="connsiteY3" fmla="*/ 962025 h 962025"/>
              <a:gd name="connsiteX0" fmla="*/ 9525 w 352425"/>
              <a:gd name="connsiteY0" fmla="*/ 0 h 952500"/>
              <a:gd name="connsiteX1" fmla="*/ 342900 w 352425"/>
              <a:gd name="connsiteY1" fmla="*/ 19050 h 952500"/>
              <a:gd name="connsiteX2" fmla="*/ 352425 w 352425"/>
              <a:gd name="connsiteY2" fmla="*/ 952500 h 952500"/>
              <a:gd name="connsiteX3" fmla="*/ 0 w 352425"/>
              <a:gd name="connsiteY3" fmla="*/ 952500 h 952500"/>
              <a:gd name="connsiteX0" fmla="*/ 9525 w 352425"/>
              <a:gd name="connsiteY0" fmla="*/ 0 h 952500"/>
              <a:gd name="connsiteX1" fmla="*/ 352425 w 352425"/>
              <a:gd name="connsiteY1" fmla="*/ 0 h 952500"/>
              <a:gd name="connsiteX2" fmla="*/ 352425 w 352425"/>
              <a:gd name="connsiteY2" fmla="*/ 952500 h 952500"/>
              <a:gd name="connsiteX3" fmla="*/ 0 w 352425"/>
              <a:gd name="connsiteY3" fmla="*/ 952500 h 952500"/>
            </a:gdLst>
            <a:ahLst/>
            <a:cxnLst>
              <a:cxn ang="0">
                <a:pos x="connsiteX0" y="connsiteY0"/>
              </a:cxn>
              <a:cxn ang="0">
                <a:pos x="connsiteX1" y="connsiteY1"/>
              </a:cxn>
              <a:cxn ang="0">
                <a:pos x="connsiteX2" y="connsiteY2"/>
              </a:cxn>
              <a:cxn ang="0">
                <a:pos x="connsiteX3" y="connsiteY3"/>
              </a:cxn>
            </a:cxnLst>
            <a:rect l="l" t="t" r="r" b="b"/>
            <a:pathLst>
              <a:path w="352425" h="952500">
                <a:moveTo>
                  <a:pt x="9525" y="0"/>
                </a:moveTo>
                <a:lnTo>
                  <a:pt x="352425" y="0"/>
                </a:lnTo>
                <a:lnTo>
                  <a:pt x="352425" y="952500"/>
                </a:lnTo>
                <a:lnTo>
                  <a:pt x="0" y="952500"/>
                </a:lnTo>
              </a:path>
            </a:pathLst>
          </a:custGeom>
          <a:noFill/>
          <a:ln w="19050" algn="ctr">
            <a:solidFill>
              <a:schemeClr val="bg1">
                <a:lumMod val="50000"/>
              </a:schemeClr>
            </a:solidFill>
            <a:miter lim="800000"/>
            <a:headEnd/>
            <a:tailEnd/>
          </a:ln>
        </p:spPr>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grpSp>
        <p:nvGrpSpPr>
          <p:cNvPr id="157" name="グループ化 156"/>
          <p:cNvGrpSpPr/>
          <p:nvPr/>
        </p:nvGrpSpPr>
        <p:grpSpPr bwMode="gray">
          <a:xfrm>
            <a:off x="4272310" y="5109611"/>
            <a:ext cx="222710" cy="290499"/>
            <a:chOff x="7943090" y="3757294"/>
            <a:chExt cx="172335" cy="224791"/>
          </a:xfrm>
        </p:grpSpPr>
        <p:sp>
          <p:nvSpPr>
            <p:cNvPr id="158" name="円/楕円 51"/>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59"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160" name="直線コネクタ 159"/>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62" name="円/楕円 55"/>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63"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grpSp>
        <p:nvGrpSpPr>
          <p:cNvPr id="164" name="グループ化 163"/>
          <p:cNvGrpSpPr/>
          <p:nvPr/>
        </p:nvGrpSpPr>
        <p:grpSpPr bwMode="gray">
          <a:xfrm>
            <a:off x="5172158" y="5127212"/>
            <a:ext cx="222710" cy="290499"/>
            <a:chOff x="7943090" y="3757294"/>
            <a:chExt cx="172335" cy="224791"/>
          </a:xfrm>
        </p:grpSpPr>
        <p:sp>
          <p:nvSpPr>
            <p:cNvPr id="165" name="円/楕円 58"/>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66"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167" name="直線コネクタ 166"/>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69" name="円/楕円 62"/>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70"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sp>
        <p:nvSpPr>
          <p:cNvPr id="171" name="星 24 170"/>
          <p:cNvSpPr/>
          <p:nvPr/>
        </p:nvSpPr>
        <p:spPr>
          <a:xfrm>
            <a:off x="3144597" y="4090568"/>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ja-JP" altLang="en-US" sz="1200" b="1" dirty="0">
                <a:solidFill>
                  <a:schemeClr val="tx1"/>
                </a:solidFill>
                <a:latin typeface="Yu Gothic UI" panose="020B0500000000000000" pitchFamily="50" charset="-128"/>
                <a:ea typeface="Yu Gothic UI" panose="020B0500000000000000" pitchFamily="50" charset="-128"/>
              </a:rPr>
              <a:t>感染</a:t>
            </a:r>
            <a:endParaRPr kumimoji="1" lang="en-US" altLang="ja-JP" sz="1200" b="1" dirty="0">
              <a:solidFill>
                <a:schemeClr val="tx1"/>
              </a:solidFill>
              <a:latin typeface="Yu Gothic UI" panose="020B0500000000000000" pitchFamily="50" charset="-128"/>
              <a:ea typeface="Yu Gothic UI" panose="020B0500000000000000" pitchFamily="50" charset="-128"/>
            </a:endParaRPr>
          </a:p>
        </p:txBody>
      </p:sp>
      <p:sp>
        <p:nvSpPr>
          <p:cNvPr id="172" name="角丸四角形吹き出し 171"/>
          <p:cNvSpPr/>
          <p:nvPr/>
        </p:nvSpPr>
        <p:spPr bwMode="gray">
          <a:xfrm>
            <a:off x="3445479" y="5084643"/>
            <a:ext cx="303266" cy="300851"/>
          </a:xfrm>
          <a:prstGeom prst="wedgeRoundRectCallout">
            <a:avLst>
              <a:gd name="adj1" fmla="val -127493"/>
              <a:gd name="adj2" fmla="val -63180"/>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latin typeface="Yu Gothic UI" panose="020B0500000000000000" pitchFamily="50" charset="-128"/>
                <a:ea typeface="Yu Gothic UI" panose="020B0500000000000000" pitchFamily="50" charset="-128"/>
              </a:rPr>
              <a:t>①</a:t>
            </a:r>
          </a:p>
        </p:txBody>
      </p:sp>
      <p:sp>
        <p:nvSpPr>
          <p:cNvPr id="173" name="角丸四角形吹き出し 172"/>
          <p:cNvSpPr/>
          <p:nvPr/>
        </p:nvSpPr>
        <p:spPr bwMode="gray">
          <a:xfrm>
            <a:off x="3534922" y="3992393"/>
            <a:ext cx="303266" cy="300851"/>
          </a:xfrm>
          <a:prstGeom prst="wedgeRoundRectCallout">
            <a:avLst>
              <a:gd name="adj1" fmla="val -88899"/>
              <a:gd name="adj2" fmla="val -1328"/>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latin typeface="Yu Gothic UI" panose="020B0500000000000000" pitchFamily="50" charset="-128"/>
                <a:ea typeface="Yu Gothic UI" panose="020B0500000000000000" pitchFamily="50" charset="-128"/>
              </a:rPr>
              <a:t>①</a:t>
            </a:r>
          </a:p>
        </p:txBody>
      </p:sp>
      <p:sp>
        <p:nvSpPr>
          <p:cNvPr id="174" name="角丸四角形 173"/>
          <p:cNvSpPr/>
          <p:nvPr/>
        </p:nvSpPr>
        <p:spPr bwMode="gray">
          <a:xfrm>
            <a:off x="2676300" y="3714506"/>
            <a:ext cx="2866039" cy="2144970"/>
          </a:xfrm>
          <a:prstGeom prst="roundRect">
            <a:avLst/>
          </a:prstGeom>
          <a:noFill/>
          <a:ln w="12700" algn="ctr">
            <a:solidFill>
              <a:schemeClr val="bg1">
                <a:lumMod val="75000"/>
              </a:schemeClr>
            </a:solid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algn="ctr">
              <a:defRPr/>
            </a:pPr>
            <a:endParaRPr lang="en-US" altLang="ja-JP" sz="3600" dirty="0">
              <a:solidFill>
                <a:schemeClr val="bg1">
                  <a:lumMod val="75000"/>
                </a:schemeClr>
              </a:solidFill>
              <a:latin typeface="Yu Gothic UI" panose="020B0500000000000000" pitchFamily="50" charset="-128"/>
              <a:ea typeface="Yu Gothic UI" panose="020B0500000000000000" pitchFamily="50" charset="-128"/>
            </a:endParaRPr>
          </a:p>
        </p:txBody>
      </p:sp>
      <p:sp>
        <p:nvSpPr>
          <p:cNvPr id="175" name="角丸四角形 59"/>
          <p:cNvSpPr>
            <a:spLocks noChangeAspect="1"/>
          </p:cNvSpPr>
          <p:nvPr/>
        </p:nvSpPr>
        <p:spPr bwMode="gray">
          <a:xfrm flipV="1">
            <a:off x="2446619" y="4595926"/>
            <a:ext cx="325662" cy="205761"/>
          </a:xfrm>
          <a:custGeom>
            <a:avLst/>
            <a:gdLst/>
            <a:ahLst/>
            <a:cxnLst/>
            <a:rect l="l" t="t" r="r" b="b"/>
            <a:pathLst>
              <a:path w="900000" h="503999">
                <a:moveTo>
                  <a:pt x="403632" y="305349"/>
                </a:moveTo>
                <a:lnTo>
                  <a:pt x="450001" y="336262"/>
                </a:lnTo>
                <a:lnTo>
                  <a:pt x="496369" y="305350"/>
                </a:lnTo>
                <a:lnTo>
                  <a:pt x="794343" y="503999"/>
                </a:lnTo>
                <a:lnTo>
                  <a:pt x="105657" y="503999"/>
                </a:lnTo>
                <a:close/>
                <a:moveTo>
                  <a:pt x="894895" y="39666"/>
                </a:moveTo>
                <a:cubicBezTo>
                  <a:pt x="898182" y="47437"/>
                  <a:pt x="900000" y="55981"/>
                  <a:pt x="900000" y="64949"/>
                </a:cubicBezTo>
                <a:lnTo>
                  <a:pt x="900000" y="439049"/>
                </a:lnTo>
                <a:cubicBezTo>
                  <a:pt x="900000" y="470810"/>
                  <a:pt x="877203" y="497246"/>
                  <a:pt x="846842" y="501619"/>
                </a:cubicBezTo>
                <a:lnTo>
                  <a:pt x="524404" y="286660"/>
                </a:lnTo>
                <a:close/>
                <a:moveTo>
                  <a:pt x="5106" y="39665"/>
                </a:moveTo>
                <a:lnTo>
                  <a:pt x="375597" y="286659"/>
                </a:lnTo>
                <a:lnTo>
                  <a:pt x="53158" y="501619"/>
                </a:lnTo>
                <a:cubicBezTo>
                  <a:pt x="22797" y="497246"/>
                  <a:pt x="0" y="470810"/>
                  <a:pt x="0" y="439049"/>
                </a:cubicBezTo>
                <a:lnTo>
                  <a:pt x="0" y="64949"/>
                </a:lnTo>
                <a:cubicBezTo>
                  <a:pt x="0" y="55980"/>
                  <a:pt x="1818" y="47436"/>
                  <a:pt x="5106" y="39665"/>
                </a:cubicBezTo>
                <a:close/>
                <a:moveTo>
                  <a:pt x="64951" y="0"/>
                </a:moveTo>
                <a:lnTo>
                  <a:pt x="835051" y="0"/>
                </a:lnTo>
                <a:cubicBezTo>
                  <a:pt x="850580" y="0"/>
                  <a:pt x="864837" y="5450"/>
                  <a:pt x="875416" y="15274"/>
                </a:cubicBezTo>
                <a:lnTo>
                  <a:pt x="450002" y="298883"/>
                </a:lnTo>
                <a:lnTo>
                  <a:pt x="24587" y="15273"/>
                </a:lnTo>
                <a:cubicBezTo>
                  <a:pt x="35166" y="5450"/>
                  <a:pt x="49422" y="0"/>
                  <a:pt x="64951" y="0"/>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176" name="Freeform 462"/>
          <p:cNvSpPr>
            <a:spLocks noChangeAspect="1" noEditPoints="1"/>
          </p:cNvSpPr>
          <p:nvPr/>
        </p:nvSpPr>
        <p:spPr bwMode="gray">
          <a:xfrm>
            <a:off x="425254" y="4521276"/>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pic>
        <p:nvPicPr>
          <p:cNvPr id="177" name="Picture 4" descr="C:\Users\tikuta\AppData\Local\Microsoft\Windows\Temporary Internet Files\Content.IE5\V65QPMBK\MC900389182[1].wmf"/>
          <p:cNvPicPr>
            <a:picLocks noChangeAspect="1" noChangeArrowheads="1"/>
          </p:cNvPicPr>
          <p:nvPr/>
        </p:nvPicPr>
        <p:blipFill>
          <a:blip r:embed="rId3" cstate="print"/>
          <a:srcRect/>
          <a:stretch>
            <a:fillRect/>
          </a:stretch>
        </p:blipFill>
        <p:spPr bwMode="auto">
          <a:xfrm>
            <a:off x="351570" y="3861776"/>
            <a:ext cx="579561" cy="894726"/>
          </a:xfrm>
          <a:prstGeom prst="rect">
            <a:avLst/>
          </a:prstGeom>
          <a:noFill/>
        </p:spPr>
      </p:pic>
      <p:sp>
        <p:nvSpPr>
          <p:cNvPr id="178" name="右矢印 177"/>
          <p:cNvSpPr/>
          <p:nvPr/>
        </p:nvSpPr>
        <p:spPr bwMode="gray">
          <a:xfrm>
            <a:off x="830127" y="4589201"/>
            <a:ext cx="1616492" cy="1911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179" name="雲形吹き出し 178"/>
          <p:cNvSpPr/>
          <p:nvPr/>
        </p:nvSpPr>
        <p:spPr>
          <a:xfrm>
            <a:off x="1224073" y="4404272"/>
            <a:ext cx="740853" cy="619596"/>
          </a:xfrm>
          <a:prstGeom prst="cloudCallout">
            <a:avLst>
              <a:gd name="adj1" fmla="val -7127"/>
              <a:gd name="adj2" fmla="val -1139"/>
            </a:avLst>
          </a:prstGeom>
          <a:solidFill>
            <a:srgbClr val="B4B4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Internet</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80" name="正方形/長方形 179"/>
          <p:cNvSpPr/>
          <p:nvPr/>
        </p:nvSpPr>
        <p:spPr bwMode="gray">
          <a:xfrm>
            <a:off x="3345705" y="4409541"/>
            <a:ext cx="1276205" cy="1723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編集を有効にする</a:t>
            </a:r>
          </a:p>
        </p:txBody>
      </p:sp>
      <p:sp>
        <p:nvSpPr>
          <p:cNvPr id="181" name="正方形/長方形 180"/>
          <p:cNvSpPr/>
          <p:nvPr/>
        </p:nvSpPr>
        <p:spPr bwMode="gray">
          <a:xfrm>
            <a:off x="3057809" y="5556615"/>
            <a:ext cx="1220192" cy="177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編集を有効にする</a:t>
            </a:r>
          </a:p>
        </p:txBody>
      </p:sp>
      <p:sp>
        <p:nvSpPr>
          <p:cNvPr id="182" name="上矢印 181"/>
          <p:cNvSpPr/>
          <p:nvPr/>
        </p:nvSpPr>
        <p:spPr bwMode="gray">
          <a:xfrm>
            <a:off x="3789223" y="5728069"/>
            <a:ext cx="192044" cy="235958"/>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183" name="四角形吹き出し 182"/>
          <p:cNvSpPr/>
          <p:nvPr/>
        </p:nvSpPr>
        <p:spPr bwMode="gray">
          <a:xfrm>
            <a:off x="3840520" y="5992473"/>
            <a:ext cx="654500" cy="179716"/>
          </a:xfrm>
          <a:prstGeom prst="wedgeRectCallout">
            <a:avLst>
              <a:gd name="adj1" fmla="val -43910"/>
              <a:gd name="adj2" fmla="val -113129"/>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クリック</a:t>
            </a:r>
          </a:p>
        </p:txBody>
      </p:sp>
      <p:sp>
        <p:nvSpPr>
          <p:cNvPr id="184" name="上矢印 183"/>
          <p:cNvSpPr/>
          <p:nvPr/>
        </p:nvSpPr>
        <p:spPr bwMode="gray">
          <a:xfrm>
            <a:off x="3605126" y="4538484"/>
            <a:ext cx="192044" cy="235958"/>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185" name="四角形吹き出し 184"/>
          <p:cNvSpPr/>
          <p:nvPr/>
        </p:nvSpPr>
        <p:spPr bwMode="gray">
          <a:xfrm>
            <a:off x="3612532" y="4814024"/>
            <a:ext cx="644927" cy="193587"/>
          </a:xfrm>
          <a:prstGeom prst="wedgeRectCallout">
            <a:avLst>
              <a:gd name="adj1" fmla="val -25110"/>
              <a:gd name="adj2" fmla="val -88707"/>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dirty="0">
                <a:solidFill>
                  <a:schemeClr val="tx1"/>
                </a:solidFill>
                <a:latin typeface="Yu Gothic UI" panose="020B0500000000000000" pitchFamily="50" charset="-128"/>
                <a:ea typeface="Yu Gothic UI" panose="020B0500000000000000" pitchFamily="50" charset="-128"/>
              </a:rPr>
              <a:t>クリック</a:t>
            </a:r>
          </a:p>
        </p:txBody>
      </p:sp>
      <p:sp>
        <p:nvSpPr>
          <p:cNvPr id="186" name="星 24 185"/>
          <p:cNvSpPr/>
          <p:nvPr/>
        </p:nvSpPr>
        <p:spPr>
          <a:xfrm>
            <a:off x="3144597" y="5236543"/>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ja-JP" altLang="en-US" sz="1200" b="1" dirty="0">
                <a:solidFill>
                  <a:schemeClr val="tx1"/>
                </a:solidFill>
                <a:latin typeface="Yu Gothic UI" panose="020B0500000000000000" pitchFamily="50" charset="-128"/>
                <a:ea typeface="Yu Gothic UI" panose="020B0500000000000000" pitchFamily="50" charset="-128"/>
              </a:rPr>
              <a:t>感染</a:t>
            </a:r>
            <a:endParaRPr kumimoji="1" lang="en-US" altLang="ja-JP" sz="1200" b="1" dirty="0">
              <a:solidFill>
                <a:schemeClr val="tx1"/>
              </a:solidFill>
              <a:latin typeface="Yu Gothic UI" panose="020B0500000000000000" pitchFamily="50" charset="-128"/>
              <a:ea typeface="Yu Gothic UI" panose="020B0500000000000000" pitchFamily="50" charset="-128"/>
            </a:endParaRPr>
          </a:p>
        </p:txBody>
      </p:sp>
      <p:sp>
        <p:nvSpPr>
          <p:cNvPr id="187" name="星 7 186"/>
          <p:cNvSpPr/>
          <p:nvPr/>
        </p:nvSpPr>
        <p:spPr bwMode="gray">
          <a:xfrm>
            <a:off x="1019924" y="3450476"/>
            <a:ext cx="1656376" cy="657709"/>
          </a:xfrm>
          <a:prstGeom prst="star7">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rgbClr val="DA291C"/>
                </a:solidFill>
                <a:latin typeface="Yu Gothic UI" panose="020B0500000000000000" pitchFamily="50" charset="-128"/>
                <a:ea typeface="Yu Gothic UI" panose="020B0500000000000000" pitchFamily="50" charset="-128"/>
              </a:rPr>
              <a:t>攻撃者側と通信開始</a:t>
            </a:r>
          </a:p>
        </p:txBody>
      </p:sp>
      <p:sp>
        <p:nvSpPr>
          <p:cNvPr id="189" name="テキスト ボックス 188"/>
          <p:cNvSpPr txBox="1"/>
          <p:nvPr/>
        </p:nvSpPr>
        <p:spPr>
          <a:xfrm>
            <a:off x="5669058" y="2844432"/>
            <a:ext cx="3873763" cy="3817318"/>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400" dirty="0">
                <a:latin typeface="Yu Gothic UI" panose="020B0500000000000000" pitchFamily="50" charset="-128"/>
                <a:ea typeface="Yu Gothic UI" panose="020B0500000000000000" pitchFamily="50" charset="-128"/>
              </a:rPr>
              <a:t>事象</a:t>
            </a:r>
            <a:endParaRPr kumimoji="1" lang="en-US" altLang="ja-JP" sz="1400" dirty="0">
              <a:latin typeface="Yu Gothic UI" panose="020B0500000000000000" pitchFamily="50" charset="-128"/>
              <a:ea typeface="Yu Gothic UI" panose="020B0500000000000000" pitchFamily="50" charset="-128"/>
            </a:endParaRPr>
          </a:p>
          <a:p>
            <a:pPr>
              <a:spcBef>
                <a:spcPts val="600"/>
              </a:spcBef>
            </a:pPr>
            <a:r>
              <a:rPr kumimoji="1" lang="ja-JP" altLang="en-US" sz="1200" dirty="0">
                <a:latin typeface="Yu Gothic UI" panose="020B0500000000000000" pitchFamily="50" charset="-128"/>
                <a:ea typeface="Yu Gothic UI" panose="020B0500000000000000" pitchFamily="50" charset="-128"/>
              </a:rPr>
              <a:t>① 受信したメールの添付</a:t>
            </a:r>
            <a:r>
              <a:rPr kumimoji="1" lang="en-US" altLang="ja-JP" sz="1200" dirty="0">
                <a:latin typeface="Yu Gothic UI" panose="020B0500000000000000" pitchFamily="50" charset="-128"/>
                <a:ea typeface="Yu Gothic UI" panose="020B0500000000000000" pitchFamily="50" charset="-128"/>
              </a:rPr>
              <a:t>URL</a:t>
            </a:r>
            <a:r>
              <a:rPr kumimoji="1" lang="ja-JP" altLang="en-US" sz="1200" dirty="0">
                <a:latin typeface="Yu Gothic UI" panose="020B0500000000000000" pitchFamily="50" charset="-128"/>
                <a:ea typeface="Yu Gothic UI" panose="020B0500000000000000" pitchFamily="50" charset="-128"/>
              </a:rPr>
              <a:t>のクリックや添付ファイルを開封、ダウンロードし、マクロを有効化するとマルウェアに感染し、攻撃者と通信を始める</a:t>
            </a:r>
            <a:endParaRPr kumimoji="1" lang="en-US" altLang="ja-JP" sz="1200" dirty="0">
              <a:latin typeface="Yu Gothic UI" panose="020B0500000000000000" pitchFamily="50" charset="-128"/>
              <a:ea typeface="Yu Gothic UI" panose="020B0500000000000000" pitchFamily="50" charset="-128"/>
            </a:endParaRPr>
          </a:p>
          <a:p>
            <a:pPr>
              <a:spcBef>
                <a:spcPts val="600"/>
              </a:spcBef>
            </a:pPr>
            <a:r>
              <a:rPr kumimoji="1" lang="en-US" altLang="ja-JP" sz="1200" dirty="0">
                <a:latin typeface="Yu Gothic UI" panose="020B0500000000000000" pitchFamily="50" charset="-128"/>
                <a:ea typeface="Yu Gothic UI" panose="020B0500000000000000" pitchFamily="50" charset="-128"/>
              </a:rPr>
              <a:t>※URL</a:t>
            </a:r>
            <a:r>
              <a:rPr kumimoji="1" lang="ja-JP" altLang="en-US" sz="1200" dirty="0">
                <a:latin typeface="Yu Gothic UI" panose="020B0500000000000000" pitchFamily="50" charset="-128"/>
                <a:ea typeface="Yu Gothic UI" panose="020B0500000000000000" pitchFamily="50" charset="-128"/>
              </a:rPr>
              <a:t>のリンクの添付については、ウイルス検知が無効になるケースが多く、感染のリスクが高い。</a:t>
            </a:r>
            <a:endParaRPr kumimoji="1" lang="en-US" altLang="ja-JP" sz="1200" dirty="0">
              <a:latin typeface="Yu Gothic UI" panose="020B0500000000000000" pitchFamily="50" charset="-128"/>
              <a:ea typeface="Yu Gothic UI" panose="020B0500000000000000" pitchFamily="50" charset="-128"/>
            </a:endParaRPr>
          </a:p>
          <a:p>
            <a:pPr>
              <a:spcBef>
                <a:spcPts val="200"/>
              </a:spcBef>
            </a:pPr>
            <a:r>
              <a:rPr kumimoji="1" lang="ja-JP" altLang="en-US" sz="1200" dirty="0">
                <a:latin typeface="Yu Gothic UI" panose="020B0500000000000000" pitchFamily="50" charset="-128"/>
                <a:ea typeface="Yu Gothic UI" panose="020B0500000000000000" pitchFamily="50" charset="-128"/>
              </a:rPr>
              <a:t>②　メールアカウントやパスワード、アドレス等の情報を窃取</a:t>
            </a:r>
            <a:endParaRPr kumimoji="1" lang="en-US" altLang="ja-JP" sz="1200" dirty="0">
              <a:latin typeface="Yu Gothic UI" panose="020B0500000000000000" pitchFamily="50" charset="-128"/>
              <a:ea typeface="Yu Gothic UI" panose="020B0500000000000000" pitchFamily="50" charset="-128"/>
            </a:endParaRPr>
          </a:p>
          <a:p>
            <a:pPr>
              <a:spcBef>
                <a:spcPts val="200"/>
              </a:spcBef>
            </a:pPr>
            <a:r>
              <a:rPr kumimoji="1" lang="ja-JP" altLang="en-US" sz="1200" dirty="0">
                <a:latin typeface="Yu Gothic UI" panose="020B0500000000000000" pitchFamily="50" charset="-128"/>
                <a:ea typeface="Yu Gothic UI" panose="020B0500000000000000" pitchFamily="50" charset="-128"/>
              </a:rPr>
              <a:t>③　外部にデータを暗号化して送信を実施</a:t>
            </a:r>
            <a:endParaRPr kumimoji="1" lang="en-US" altLang="ja-JP" sz="1200" dirty="0">
              <a:latin typeface="Yu Gothic UI" panose="020B0500000000000000" pitchFamily="50" charset="-128"/>
              <a:ea typeface="Yu Gothic UI" panose="020B0500000000000000" pitchFamily="50" charset="-128"/>
            </a:endParaRPr>
          </a:p>
          <a:p>
            <a:endParaRPr kumimoji="1" lang="en-US" altLang="ja-JP" sz="1200" dirty="0">
              <a:latin typeface="Yu Gothic UI" panose="020B0500000000000000" pitchFamily="50" charset="-128"/>
              <a:ea typeface="Yu Gothic UI" panose="020B0500000000000000" pitchFamily="50" charset="-128"/>
            </a:endParaRPr>
          </a:p>
          <a:p>
            <a:r>
              <a:rPr kumimoji="1" lang="ja-JP" altLang="en-US" sz="1400" dirty="0">
                <a:latin typeface="Yu Gothic UI" panose="020B0500000000000000" pitchFamily="50" charset="-128"/>
                <a:ea typeface="Yu Gothic UI" panose="020B0500000000000000" pitchFamily="50" charset="-128"/>
              </a:rPr>
              <a:t>要因</a:t>
            </a:r>
          </a:p>
          <a:p>
            <a:pPr marL="171450" indent="-171450">
              <a:spcBef>
                <a:spcPts val="600"/>
              </a:spcBef>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更新プログラムの適用、ウイルス定義ファイルのアップデートの不徹底（技術的対策の不足）</a:t>
            </a:r>
          </a:p>
          <a:p>
            <a:pPr marL="171450" indent="-171450">
              <a:spcBef>
                <a:spcPts val="200"/>
              </a:spcBef>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院内ネットワークとインターネットを利用する通信ネットワークとの分離の未実施（技術的対策の不足）</a:t>
            </a:r>
          </a:p>
          <a:p>
            <a:pPr marL="171450" indent="-171450">
              <a:spcBef>
                <a:spcPts val="200"/>
              </a:spcBef>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情報セキュリティ対策に関する職員への教育訓練の未実施</a:t>
            </a:r>
            <a:r>
              <a:rPr kumimoji="1" lang="en-US" altLang="ja-JP" sz="1200" dirty="0">
                <a:latin typeface="Yu Gothic UI" panose="020B0500000000000000" pitchFamily="50" charset="-128"/>
                <a:ea typeface="Yu Gothic UI" panose="020B0500000000000000" pitchFamily="50" charset="-128"/>
              </a:rPr>
              <a:t/>
            </a:r>
            <a:br>
              <a:rPr kumimoji="1" lang="en-US" altLang="ja-JP" sz="1200" dirty="0">
                <a:latin typeface="Yu Gothic UI" panose="020B0500000000000000" pitchFamily="50" charset="-128"/>
                <a:ea typeface="Yu Gothic UI" panose="020B0500000000000000" pitchFamily="50" charset="-128"/>
              </a:rPr>
            </a:br>
            <a:r>
              <a:rPr kumimoji="1" lang="ja-JP" altLang="en-US" sz="1200" dirty="0">
                <a:latin typeface="Yu Gothic UI" panose="020B0500000000000000" pitchFamily="50" charset="-128"/>
                <a:ea typeface="Yu Gothic UI" panose="020B0500000000000000" pitchFamily="50" charset="-128"/>
              </a:rPr>
              <a:t>（人的対策の不足）</a:t>
            </a:r>
          </a:p>
          <a:p>
            <a:pPr marL="171450" indent="-171450">
              <a:spcBef>
                <a:spcPts val="200"/>
              </a:spcBef>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職員への教育訓練を実施する情報システム部門や担当者の未設置（組織的対策の不足）　等</a:t>
            </a:r>
          </a:p>
        </p:txBody>
      </p:sp>
      <p:sp>
        <p:nvSpPr>
          <p:cNvPr id="190" name="正方形/長方形 189"/>
          <p:cNvSpPr/>
          <p:nvPr/>
        </p:nvSpPr>
        <p:spPr bwMode="gray">
          <a:xfrm>
            <a:off x="5612996" y="2907627"/>
            <a:ext cx="536632" cy="23984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p>
        </p:txBody>
      </p:sp>
      <p:sp>
        <p:nvSpPr>
          <p:cNvPr id="191" name="正方形/長方形 190"/>
          <p:cNvSpPr/>
          <p:nvPr/>
        </p:nvSpPr>
        <p:spPr bwMode="gray">
          <a:xfrm>
            <a:off x="5612996" y="4767768"/>
            <a:ext cx="556148" cy="23984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p>
        </p:txBody>
      </p:sp>
    </p:spTree>
    <p:extLst>
      <p:ext uri="{BB962C8B-B14F-4D97-AF65-F5344CB8AC3E}">
        <p14:creationId xmlns:p14="http://schemas.microsoft.com/office/powerpoint/2010/main" val="864002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1-9</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827857" y="219453"/>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外部攻撃（海外①）</a:t>
            </a:r>
          </a:p>
        </p:txBody>
      </p:sp>
      <p:graphicFrame>
        <p:nvGraphicFramePr>
          <p:cNvPr id="7" name="コンテンツ プレースホルダー 6"/>
          <p:cNvGraphicFramePr>
            <a:graphicFrameLocks/>
          </p:cNvGraphicFramePr>
          <p:nvPr>
            <p:extLst>
              <p:ext uri="{D42A27DB-BD31-4B8C-83A1-F6EECF244321}">
                <p14:modId xmlns:p14="http://schemas.microsoft.com/office/powerpoint/2010/main" val="2713788167"/>
              </p:ext>
            </p:extLst>
          </p:nvPr>
        </p:nvGraphicFramePr>
        <p:xfrm>
          <a:off x="252420" y="970627"/>
          <a:ext cx="9481750" cy="2555700"/>
        </p:xfrm>
        <a:graphic>
          <a:graphicData uri="http://schemas.openxmlformats.org/drawingml/2006/table">
            <a:tbl>
              <a:tblPr firstRow="1" bandRow="1">
                <a:tableStyleId>{5C22544A-7EE6-4342-B048-85BDC9FD1C3A}</a:tableStyleId>
              </a:tblPr>
              <a:tblGrid>
                <a:gridCol w="864972">
                  <a:extLst>
                    <a:ext uri="{9D8B030D-6E8A-4147-A177-3AD203B41FA5}">
                      <a16:colId xmlns:a16="http://schemas.microsoft.com/office/drawing/2014/main" val="20000"/>
                    </a:ext>
                  </a:extLst>
                </a:gridCol>
                <a:gridCol w="757881">
                  <a:extLst>
                    <a:ext uri="{9D8B030D-6E8A-4147-A177-3AD203B41FA5}">
                      <a16:colId xmlns:a16="http://schemas.microsoft.com/office/drawing/2014/main" val="20001"/>
                    </a:ext>
                  </a:extLst>
                </a:gridCol>
                <a:gridCol w="2126141">
                  <a:extLst>
                    <a:ext uri="{9D8B030D-6E8A-4147-A177-3AD203B41FA5}">
                      <a16:colId xmlns:a16="http://schemas.microsoft.com/office/drawing/2014/main" val="20002"/>
                    </a:ext>
                  </a:extLst>
                </a:gridCol>
                <a:gridCol w="5732756">
                  <a:extLst>
                    <a:ext uri="{9D8B030D-6E8A-4147-A177-3AD203B41FA5}">
                      <a16:colId xmlns:a16="http://schemas.microsoft.com/office/drawing/2014/main" val="20003"/>
                    </a:ext>
                  </a:extLst>
                </a:gridCol>
              </a:tblGrid>
              <a:tr h="248247">
                <a:tc>
                  <a:txBody>
                    <a:bodyPr/>
                    <a:lstStyle/>
                    <a:p>
                      <a:pPr algn="ctr"/>
                      <a:r>
                        <a:rPr kumimoji="1" lang="ja-JP" altLang="en-US" sz="1200" dirty="0">
                          <a:latin typeface="Yu Gothic UI" panose="020B0500000000000000" pitchFamily="50" charset="-128"/>
                          <a:ea typeface="Yu Gothic UI" panose="020B0500000000000000" pitchFamily="50" charset="-128"/>
                        </a:rPr>
                        <a:t>事例</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発生国</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被害組織</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内容</a:t>
                      </a:r>
                    </a:p>
                  </a:txBody>
                  <a:tcPr anchor="ctr">
                    <a:solidFill>
                      <a:schemeClr val="accent6"/>
                    </a:solidFill>
                  </a:tcPr>
                </a:tc>
                <a:extLst>
                  <a:ext uri="{0D108BD9-81ED-4DB2-BD59-A6C34878D82A}">
                    <a16:rowId xmlns:a16="http://schemas.microsoft.com/office/drawing/2014/main" val="10000"/>
                  </a:ext>
                </a:extLst>
              </a:tr>
              <a:tr h="407660">
                <a:tc rowSpan="5">
                  <a:txBody>
                    <a:bodyPr/>
                    <a:lstStyle/>
                    <a:p>
                      <a:pPr marL="0" marR="0" indent="0" algn="ctr" defTabSz="990564" rtl="0" eaLnBrk="1" fontAlgn="auto" latinLnBrk="0" hangingPunct="1">
                        <a:lnSpc>
                          <a:spcPts val="12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外部からの攻撃</a:t>
                      </a:r>
                    </a:p>
                  </a:txBody>
                  <a:tcPr marR="0"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rowSpan="3">
                  <a:txBody>
                    <a:bodyPr/>
                    <a:lstStyle/>
                    <a:p>
                      <a:pPr marL="0" marR="0" indent="0" algn="ctr" defTabSz="990564" rtl="0" eaLnBrk="1" fontAlgn="auto" latinLnBrk="0" hangingPunct="1">
                        <a:lnSpc>
                          <a:spcPts val="12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米国</a:t>
                      </a:r>
                    </a:p>
                  </a:txBody>
                  <a:tcPr marR="0"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 医療保険者</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Anthem</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p>
                  </a:txBody>
                  <a:tcPr marL="36000" marR="36000" marT="36000" marB="36000"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207450" indent="-171450">
                        <a:lnSpc>
                          <a:spcPts val="1200"/>
                        </a:lnSpc>
                        <a:buFont typeface="Arial" panose="020B0604020202020204" pitchFamily="34" charset="0"/>
                        <a:buChar char="•"/>
                      </a:pPr>
                      <a:r>
                        <a:rPr kumimoji="1" lang="ja-JP" altLang="en-US"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外部からの攻撃により、「名前、誕生日、医療</a:t>
                      </a:r>
                      <a:r>
                        <a:rPr kumimoji="1" lang="en-US" altLang="ja-JP"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ID</a:t>
                      </a:r>
                      <a:r>
                        <a:rPr kumimoji="1" lang="ja-JP" altLang="en-US" sz="1200" b="0" u="none" dirty="0" err="1">
                          <a:solidFill>
                            <a:schemeClr val="tx1"/>
                          </a:solidFill>
                          <a:latin typeface="Yu Gothic UI" panose="020B0500000000000000" pitchFamily="50" charset="-128"/>
                          <a:ea typeface="Yu Gothic UI" panose="020B0500000000000000" pitchFamily="50" charset="-128"/>
                          <a:sym typeface="Arial" panose="020B0604020202020204" pitchFamily="34" charset="0"/>
                        </a:rPr>
                        <a:t>、</a:t>
                      </a:r>
                      <a:r>
                        <a:rPr kumimoji="1" lang="ja-JP" altLang="en-US"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社会保障番号、住所、メールアドレス、雇用情報、収入データ」等の</a:t>
                      </a:r>
                      <a:r>
                        <a:rPr kumimoji="1" lang="en-US" altLang="ja-JP"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8,000</a:t>
                      </a:r>
                      <a:r>
                        <a:rPr kumimoji="1" lang="ja-JP" altLang="en-US"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万件の個人情報が漏えいした</a:t>
                      </a:r>
                    </a:p>
                  </a:txBody>
                  <a:tcPr marL="36000" marR="36000" marT="36000" marB="36000">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7660">
                <a:tc vMerge="1">
                  <a:txBody>
                    <a:bodyPr/>
                    <a:lstStyle/>
                    <a:p>
                      <a:endParaRPr kumimoji="1" lang="ja-JP" altLang="en-US"/>
                    </a:p>
                  </a:txBody>
                  <a:tcPr/>
                </a:tc>
                <a:tc vMerge="1">
                  <a:txBody>
                    <a:bodyPr/>
                    <a:lstStyle/>
                    <a:p>
                      <a:pPr marL="0" marR="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dirty="0">
                        <a:latin typeface="+mn-ea"/>
                        <a:ea typeface="+mn-ea"/>
                      </a:endParaRP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 医療機関</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Community Health Systems</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txBody>
                  <a:tcPr marL="36000" marR="36000" marT="36000" marB="3600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207450" indent="-171450">
                        <a:lnSpc>
                          <a:spcPts val="1200"/>
                        </a:lnSpc>
                        <a:buFont typeface="Arial" panose="020B0604020202020204" pitchFamily="34" charset="0"/>
                        <a:buChar char="•"/>
                      </a:pPr>
                      <a:r>
                        <a:rPr kumimoji="1" lang="ja-JP" altLang="en-US"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サーバの脆弱性を利用した外部からの攻撃により、「名前、住所、誕生日、電話番号、社会保障番号」等の</a:t>
                      </a:r>
                      <a:r>
                        <a:rPr kumimoji="1" lang="en-US" altLang="ja-JP"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450</a:t>
                      </a:r>
                      <a:r>
                        <a:rPr kumimoji="1" lang="ja-JP" altLang="en-US"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万件の個人情報が漏えいした</a:t>
                      </a:r>
                    </a:p>
                  </a:txBody>
                  <a:tcPr marL="36000" marR="36000" marT="36000" marB="36000">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7660">
                <a:tc vMerge="1">
                  <a:txBody>
                    <a:bodyPr/>
                    <a:lstStyle/>
                    <a:p>
                      <a:endParaRPr kumimoji="1" lang="ja-JP" altLang="en-US"/>
                    </a:p>
                  </a:txBody>
                  <a:tcPr/>
                </a:tc>
                <a:tc vMerge="1">
                  <a:txBody>
                    <a:bodyPr/>
                    <a:lstStyle/>
                    <a:p>
                      <a:pPr marL="0" marR="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dirty="0">
                        <a:latin typeface="+mn-ea"/>
                        <a:ea typeface="+mn-ea"/>
                      </a:endParaRP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 医療機関</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Advocate Medical Group</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p>
                  </a:txBody>
                  <a:tcPr marL="36000" marR="36000" marT="36000" marB="3600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207450" indent="-171450">
                        <a:lnSpc>
                          <a:spcPts val="1200"/>
                        </a:lnSpc>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外部からの攻撃により、「名前、住所、生年月日、</a:t>
                      </a:r>
                      <a:r>
                        <a:rPr kumimoji="1" lang="ja-JP" altLang="en-US" sz="1200" b="0" i="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社会保障番号</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、診断、電子カルテ番号、医療サービスコード、医療保険情報」等の</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403</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万件の個人情報が漏えいした</a:t>
                      </a:r>
                    </a:p>
                  </a:txBody>
                  <a:tcPr marL="36000" marR="36000" marT="36000" marB="36000">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7660">
                <a:tc vMerge="1">
                  <a:txBody>
                    <a:bodyPr/>
                    <a:lstStyle/>
                    <a:p>
                      <a:pPr marL="0" marR="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dirty="0">
                        <a:latin typeface="+mn-ea"/>
                        <a:ea typeface="+mn-ea"/>
                      </a:endParaRP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marR="0" indent="0" algn="ctr" defTabSz="990564" rtl="0" eaLnBrk="1" fontAlgn="auto" latinLnBrk="0" hangingPunct="1">
                        <a:lnSpc>
                          <a:spcPts val="12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英国</a:t>
                      </a: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 国立病院組織</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NHS</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イングランド）</a:t>
                      </a:r>
                    </a:p>
                  </a:txBody>
                  <a:tcPr marL="36000" marR="36000" marT="36000" marB="3600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207450" indent="-171450">
                        <a:lnSpc>
                          <a:spcPts val="1200"/>
                        </a:lnSpc>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ランサムウェア（コンピュータウイルス）の感染により、救急部門を含む診療業務の停止、検査結果の受領不能などが発生した</a:t>
                      </a:r>
                    </a:p>
                  </a:txBody>
                  <a:tcPr marL="36000" marR="36000" marT="36000" marB="36000">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78902">
                <a:tc vMerge="1">
                  <a:txBody>
                    <a:bodyPr/>
                    <a:lstStyle/>
                    <a:p>
                      <a:pPr marL="0" marR="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dirty="0">
                        <a:latin typeface="+mn-ea"/>
                        <a:ea typeface="+mn-ea"/>
                      </a:endParaRP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marR="0" indent="0" algn="ctr" defTabSz="990564" rtl="0" eaLnBrk="1" fontAlgn="auto" latinLnBrk="0" hangingPunct="1">
                        <a:lnSpc>
                          <a:spcPts val="12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オーストラリア</a:t>
                      </a: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 大学病院</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（ロイヤルメルボルン大学）</a:t>
                      </a:r>
                    </a:p>
                  </a:txBody>
                  <a:tcPr marL="36000" marR="36000" marT="36000" marB="3600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207450" indent="-171450">
                        <a:lnSpc>
                          <a:spcPts val="1200"/>
                        </a:lnSpc>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ウイルス感染による病理部門システムに障害が発生し</a:t>
                      </a:r>
                      <a:r>
                        <a:rPr kumimoji="1" lang="ja-JP" altLang="en-US" sz="1200"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、一部の診療業務の手動にて</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対応した</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207450" indent="-171450">
                        <a:lnSpc>
                          <a:spcPts val="1200"/>
                        </a:lnSpc>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また、外部向けウェブサイトが停止した</a:t>
                      </a:r>
                    </a:p>
                  </a:txBody>
                  <a:tcPr marL="36000" marR="36000" marT="36000" marB="36000">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8" name="タイトル 2"/>
          <p:cNvSpPr txBox="1">
            <a:spLocks/>
          </p:cNvSpPr>
          <p:nvPr/>
        </p:nvSpPr>
        <p:spPr bwMode="gray">
          <a:xfrm>
            <a:off x="336535" y="512062"/>
            <a:ext cx="9311886" cy="274591"/>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海外ではサイバー攻撃により、大規模な情報漏洩や診療停止の事例が発生している状況である</a:t>
            </a:r>
          </a:p>
        </p:txBody>
      </p:sp>
      <p:graphicFrame>
        <p:nvGraphicFramePr>
          <p:cNvPr id="13" name="コンテンツ プレースホルダ 13"/>
          <p:cNvGraphicFramePr>
            <a:graphicFrameLocks/>
          </p:cNvGraphicFramePr>
          <p:nvPr>
            <p:extLst>
              <p:ext uri="{D42A27DB-BD31-4B8C-83A1-F6EECF244321}">
                <p14:modId xmlns:p14="http://schemas.microsoft.com/office/powerpoint/2010/main" val="517708550"/>
              </p:ext>
            </p:extLst>
          </p:nvPr>
        </p:nvGraphicFramePr>
        <p:xfrm>
          <a:off x="918831" y="3588761"/>
          <a:ext cx="2797290" cy="3185114"/>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p:cNvSpPr txBox="1"/>
          <p:nvPr/>
        </p:nvSpPr>
        <p:spPr>
          <a:xfrm>
            <a:off x="1397843" y="5086220"/>
            <a:ext cx="919633" cy="903700"/>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900" b="1" dirty="0">
                <a:solidFill>
                  <a:schemeClr val="bg1"/>
                </a:solidFill>
                <a:latin typeface="Yu Gothic UI" panose="020B0500000000000000" pitchFamily="50" charset="-128"/>
                <a:ea typeface="Yu Gothic UI" panose="020B0500000000000000" pitchFamily="50" charset="-128"/>
              </a:rPr>
              <a:t>影響なし</a:t>
            </a:r>
            <a:endParaRPr kumimoji="1" lang="en-US" altLang="ja-JP" sz="900" b="1" dirty="0">
              <a:solidFill>
                <a:schemeClr val="bg1"/>
              </a:solidFill>
              <a:latin typeface="Yu Gothic UI" panose="020B0500000000000000" pitchFamily="50" charset="-128"/>
              <a:ea typeface="Yu Gothic UI" panose="020B0500000000000000" pitchFamily="50" charset="-128"/>
            </a:endParaRPr>
          </a:p>
          <a:p>
            <a:pPr>
              <a:spcBef>
                <a:spcPts val="0"/>
              </a:spcBef>
              <a:buSzPct val="100000"/>
            </a:pPr>
            <a:r>
              <a:rPr kumimoji="1" lang="ja-JP" altLang="en-US" sz="900" b="1" dirty="0">
                <a:solidFill>
                  <a:schemeClr val="bg1"/>
                </a:solidFill>
                <a:latin typeface="Yu Gothic UI" panose="020B0500000000000000" pitchFamily="50" charset="-128"/>
                <a:ea typeface="Yu Gothic UI" panose="020B0500000000000000" pitchFamily="50" charset="-128"/>
              </a:rPr>
              <a:t>（ 解除方法が発見された為、結果的に影響がなかった組織も含む ）</a:t>
            </a:r>
            <a:endParaRPr kumimoji="1" lang="en-US" altLang="ja-JP" sz="900" b="1" dirty="0">
              <a:solidFill>
                <a:schemeClr val="bg1"/>
              </a:solidFill>
              <a:latin typeface="Yu Gothic UI" panose="020B0500000000000000" pitchFamily="50" charset="-128"/>
              <a:ea typeface="Yu Gothic UI" panose="020B0500000000000000" pitchFamily="50" charset="-128"/>
            </a:endParaRPr>
          </a:p>
          <a:p>
            <a:pPr>
              <a:spcBef>
                <a:spcPts val="0"/>
              </a:spcBef>
              <a:buSzPct val="100000"/>
            </a:pPr>
            <a:r>
              <a:rPr kumimoji="1" lang="ja-JP" altLang="en-US" sz="900" b="1" dirty="0">
                <a:solidFill>
                  <a:schemeClr val="bg1"/>
                </a:solidFill>
                <a:latin typeface="Yu Gothic UI" panose="020B0500000000000000" pitchFamily="50" charset="-128"/>
                <a:ea typeface="Yu Gothic UI" panose="020B0500000000000000" pitchFamily="50" charset="-128"/>
              </a:rPr>
              <a:t>　　　</a:t>
            </a:r>
            <a:r>
              <a:rPr kumimoji="1" lang="en-US" altLang="ja-JP" sz="900" b="1" dirty="0">
                <a:solidFill>
                  <a:schemeClr val="bg1"/>
                </a:solidFill>
                <a:latin typeface="Yu Gothic UI" panose="020B0500000000000000" pitchFamily="50" charset="-128"/>
                <a:ea typeface="Yu Gothic UI" panose="020B0500000000000000" pitchFamily="50" charset="-128"/>
              </a:rPr>
              <a:t>155</a:t>
            </a:r>
            <a:r>
              <a:rPr kumimoji="1" lang="ja-JP" altLang="en-US" sz="900" b="1" dirty="0">
                <a:solidFill>
                  <a:schemeClr val="bg1"/>
                </a:solidFill>
                <a:latin typeface="Yu Gothic UI" panose="020B0500000000000000" pitchFamily="50" charset="-128"/>
                <a:ea typeface="Yu Gothic UI" panose="020B0500000000000000" pitchFamily="50" charset="-128"/>
              </a:rPr>
              <a:t>組織</a:t>
            </a:r>
          </a:p>
        </p:txBody>
      </p:sp>
      <p:sp>
        <p:nvSpPr>
          <p:cNvPr id="15" name="テキスト ボックス 14"/>
          <p:cNvSpPr txBox="1"/>
          <p:nvPr/>
        </p:nvSpPr>
        <p:spPr>
          <a:xfrm>
            <a:off x="2632550" y="5181318"/>
            <a:ext cx="1429279" cy="488201"/>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900" b="1" dirty="0">
                <a:latin typeface="Yu Gothic UI" panose="020B0500000000000000" pitchFamily="50" charset="-128"/>
                <a:ea typeface="Yu Gothic UI" panose="020B0500000000000000" pitchFamily="50" charset="-128"/>
              </a:rPr>
              <a:t>混乱による予防的</a:t>
            </a:r>
            <a:endParaRPr kumimoji="1" lang="en-US" altLang="ja-JP" sz="900" b="1"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900" b="1" dirty="0">
                <a:latin typeface="Yu Gothic UI" panose="020B0500000000000000" pitchFamily="50" charset="-128"/>
                <a:ea typeface="Yu Gothic UI" panose="020B0500000000000000" pitchFamily="50" charset="-128"/>
              </a:rPr>
              <a:t>システム停止</a:t>
            </a:r>
            <a:endParaRPr kumimoji="1" lang="en-US" altLang="ja-JP" sz="900" b="1" dirty="0">
              <a:latin typeface="Yu Gothic UI" panose="020B0500000000000000" pitchFamily="50" charset="-128"/>
              <a:ea typeface="Yu Gothic UI" panose="020B0500000000000000" pitchFamily="50" charset="-128"/>
            </a:endParaRPr>
          </a:p>
          <a:p>
            <a:pPr>
              <a:spcBef>
                <a:spcPts val="0"/>
              </a:spcBef>
              <a:buSzPct val="100000"/>
            </a:pPr>
            <a:r>
              <a:rPr kumimoji="1" lang="en-US" altLang="ja-JP" sz="900" b="1" dirty="0">
                <a:latin typeface="Yu Gothic UI" panose="020B0500000000000000" pitchFamily="50" charset="-128"/>
                <a:ea typeface="Yu Gothic UI" panose="020B0500000000000000" pitchFamily="50" charset="-128"/>
              </a:rPr>
              <a:t>44</a:t>
            </a:r>
            <a:r>
              <a:rPr kumimoji="1" lang="ja-JP" altLang="en-US" sz="900" b="1" dirty="0">
                <a:latin typeface="Yu Gothic UI" panose="020B0500000000000000" pitchFamily="50" charset="-128"/>
                <a:ea typeface="Yu Gothic UI" panose="020B0500000000000000" pitchFamily="50" charset="-128"/>
              </a:rPr>
              <a:t>組織</a:t>
            </a:r>
          </a:p>
        </p:txBody>
      </p:sp>
      <p:sp>
        <p:nvSpPr>
          <p:cNvPr id="16" name="テキスト ボックス 15"/>
          <p:cNvSpPr txBox="1"/>
          <p:nvPr/>
        </p:nvSpPr>
        <p:spPr>
          <a:xfrm>
            <a:off x="2390628" y="4509143"/>
            <a:ext cx="1082145" cy="488201"/>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900" b="1" dirty="0">
                <a:solidFill>
                  <a:schemeClr val="bg1"/>
                </a:solidFill>
                <a:latin typeface="Yu Gothic UI" panose="020B0500000000000000" pitchFamily="50" charset="-128"/>
                <a:ea typeface="Yu Gothic UI" panose="020B0500000000000000" pitchFamily="50" charset="-128"/>
              </a:rPr>
              <a:t>感染に伴う</a:t>
            </a:r>
            <a:endParaRPr kumimoji="1" lang="en-US" altLang="ja-JP" sz="900" b="1" dirty="0">
              <a:solidFill>
                <a:schemeClr val="bg1"/>
              </a:solidFill>
              <a:latin typeface="Yu Gothic UI" panose="020B0500000000000000" pitchFamily="50" charset="-128"/>
              <a:ea typeface="Yu Gothic UI" panose="020B0500000000000000" pitchFamily="50" charset="-128"/>
            </a:endParaRPr>
          </a:p>
          <a:p>
            <a:pPr>
              <a:spcBef>
                <a:spcPts val="0"/>
              </a:spcBef>
              <a:buSzPct val="100000"/>
            </a:pPr>
            <a:r>
              <a:rPr kumimoji="1" lang="ja-JP" altLang="en-US" sz="900" b="1" dirty="0">
                <a:solidFill>
                  <a:schemeClr val="bg1"/>
                </a:solidFill>
                <a:latin typeface="Yu Gothic UI" panose="020B0500000000000000" pitchFamily="50" charset="-128"/>
                <a:ea typeface="Yu Gothic UI" panose="020B0500000000000000" pitchFamily="50" charset="-128"/>
              </a:rPr>
              <a:t>システム停止</a:t>
            </a:r>
            <a:endParaRPr kumimoji="1" lang="en-US" altLang="ja-JP" sz="900" b="1" dirty="0">
              <a:solidFill>
                <a:schemeClr val="bg1"/>
              </a:solidFill>
              <a:latin typeface="Yu Gothic UI" panose="020B0500000000000000" pitchFamily="50" charset="-128"/>
              <a:ea typeface="Yu Gothic UI" panose="020B0500000000000000" pitchFamily="50" charset="-128"/>
            </a:endParaRPr>
          </a:p>
          <a:p>
            <a:pPr>
              <a:spcBef>
                <a:spcPts val="0"/>
              </a:spcBef>
              <a:buSzPct val="100000"/>
            </a:pPr>
            <a:r>
              <a:rPr kumimoji="1" lang="en-US" altLang="ja-JP" sz="900" b="1" dirty="0">
                <a:solidFill>
                  <a:schemeClr val="bg1"/>
                </a:solidFill>
                <a:latin typeface="Yu Gothic UI" panose="020B0500000000000000" pitchFamily="50" charset="-128"/>
                <a:ea typeface="Yu Gothic UI" panose="020B0500000000000000" pitchFamily="50" charset="-128"/>
              </a:rPr>
              <a:t>37</a:t>
            </a:r>
            <a:r>
              <a:rPr kumimoji="1" lang="ja-JP" altLang="en-US" sz="900" b="1" dirty="0">
                <a:solidFill>
                  <a:schemeClr val="bg1"/>
                </a:solidFill>
                <a:latin typeface="Yu Gothic UI" panose="020B0500000000000000" pitchFamily="50" charset="-128"/>
                <a:ea typeface="Yu Gothic UI" panose="020B0500000000000000" pitchFamily="50" charset="-128"/>
              </a:rPr>
              <a:t>組織</a:t>
            </a:r>
          </a:p>
        </p:txBody>
      </p:sp>
      <p:sp>
        <p:nvSpPr>
          <p:cNvPr id="17" name="テキスト ボックス 16"/>
          <p:cNvSpPr txBox="1"/>
          <p:nvPr/>
        </p:nvSpPr>
        <p:spPr>
          <a:xfrm>
            <a:off x="3195906" y="4242305"/>
            <a:ext cx="797083" cy="349702"/>
          </a:xfrm>
          <a:prstGeom prst="callout1">
            <a:avLst>
              <a:gd name="adj1" fmla="val 68096"/>
              <a:gd name="adj2" fmla="val -4186"/>
              <a:gd name="adj3" fmla="val 115540"/>
              <a:gd name="adj4" fmla="val -22793"/>
            </a:avLst>
          </a:prstGeom>
          <a:solidFill>
            <a:schemeClr val="bg1"/>
          </a:solidFill>
          <a:ln w="12700">
            <a:solidFill>
              <a:srgbClr val="000000"/>
            </a:solidFill>
          </a:ln>
        </p:spPr>
        <p:txBody>
          <a:bodyPr wrap="square" lIns="36000" tIns="36000" rIns="36000" bIns="36000" rtlCol="0" anchor="ctr" anchorCtr="0">
            <a:spAutoFit/>
          </a:bodyPr>
          <a:lstStyle/>
          <a:p>
            <a:pPr>
              <a:spcBef>
                <a:spcPts val="0"/>
              </a:spcBef>
              <a:buSzPct val="100000"/>
            </a:pPr>
            <a:r>
              <a:rPr kumimoji="1" lang="ja-JP" altLang="en-US" sz="900" b="1" dirty="0">
                <a:latin typeface="Yu Gothic UI" panose="020B0500000000000000" pitchFamily="50" charset="-128"/>
                <a:ea typeface="Yu Gothic UI" panose="020B0500000000000000" pitchFamily="50" charset="-128"/>
              </a:rPr>
              <a:t>うち</a:t>
            </a:r>
            <a:r>
              <a:rPr kumimoji="1" lang="en-US" altLang="ja-JP" sz="900" b="1" dirty="0">
                <a:latin typeface="Yu Gothic UI" panose="020B0500000000000000" pitchFamily="50" charset="-128"/>
                <a:ea typeface="Yu Gothic UI" panose="020B0500000000000000" pitchFamily="50" charset="-128"/>
              </a:rPr>
              <a:t>27</a:t>
            </a:r>
            <a:r>
              <a:rPr kumimoji="1" lang="ja-JP" altLang="en-US" sz="900" b="1" dirty="0">
                <a:latin typeface="Yu Gothic UI" panose="020B0500000000000000" pitchFamily="50" charset="-128"/>
                <a:ea typeface="Yu Gothic UI" panose="020B0500000000000000" pitchFamily="50" charset="-128"/>
              </a:rPr>
              <a:t>組織は</a:t>
            </a:r>
            <a:endParaRPr kumimoji="1" lang="en-US" altLang="ja-JP" sz="900" b="1"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900" b="1" dirty="0">
                <a:latin typeface="Yu Gothic UI" panose="020B0500000000000000" pitchFamily="50" charset="-128"/>
                <a:ea typeface="Yu Gothic UI" panose="020B0500000000000000" pitchFamily="50" charset="-128"/>
              </a:rPr>
              <a:t>急性期</a:t>
            </a:r>
            <a:endParaRPr kumimoji="1" lang="en-US" altLang="ja-JP" sz="900" b="1" dirty="0">
              <a:latin typeface="Yu Gothic UI" panose="020B0500000000000000" pitchFamily="50" charset="-128"/>
              <a:ea typeface="Yu Gothic UI" panose="020B0500000000000000" pitchFamily="50" charset="-128"/>
            </a:endParaRPr>
          </a:p>
        </p:txBody>
      </p:sp>
      <p:sp>
        <p:nvSpPr>
          <p:cNvPr id="18" name="コンテンツ プレースホルダー 46"/>
          <p:cNvSpPr txBox="1">
            <a:spLocks/>
          </p:cNvSpPr>
          <p:nvPr/>
        </p:nvSpPr>
        <p:spPr bwMode="gray">
          <a:xfrm>
            <a:off x="4195133" y="3932170"/>
            <a:ext cx="5309097" cy="2312720"/>
          </a:xfrm>
          <a:prstGeom prst="rect">
            <a:avLst/>
          </a:prstGeom>
        </p:spPr>
        <p:txBody>
          <a:bodyPr vert="horz" lIns="0" tIns="0" rIns="0" bIns="0" rtlCol="0" anchor="t" anchorCtr="0">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600" b="0" kern="1200">
                <a:solidFill>
                  <a:schemeClr val="tx1"/>
                </a:solidFill>
                <a:latin typeface="+mn-lt"/>
                <a:ea typeface="+mn-ea"/>
                <a:cs typeface="+mn-cs"/>
              </a:defRPr>
            </a:lvl1pPr>
            <a:lvl2pPr marL="495283" marR="0" indent="0" algn="ctr" defTabSz="990564" rtl="0" eaLnBrk="1" fontAlgn="auto" latinLnBrk="0" hangingPunct="1">
              <a:lnSpc>
                <a:spcPct val="106000"/>
              </a:lnSpc>
              <a:spcBef>
                <a:spcPts val="1056"/>
              </a:spcBef>
              <a:spcAft>
                <a:spcPts val="0"/>
              </a:spcAft>
              <a:buClrTx/>
              <a:buSzPct val="100000"/>
              <a:buFont typeface="Wingdings" panose="05000000000000000000" pitchFamily="2" charset="2"/>
              <a:buNone/>
              <a:tabLst/>
              <a:defRPr kumimoji="1" lang="en-US" sz="2167" b="0" kern="1200">
                <a:solidFill>
                  <a:schemeClr val="tx1"/>
                </a:solidFill>
                <a:latin typeface="+mn-lt"/>
                <a:ea typeface="+mn-ea"/>
                <a:cs typeface="+mn-cs"/>
              </a:defRPr>
            </a:lvl2pPr>
            <a:lvl3pPr marL="990564" marR="0" indent="0" algn="ctr" defTabSz="990564" rtl="0" eaLnBrk="1" fontAlgn="auto" latinLnBrk="0" hangingPunct="1">
              <a:lnSpc>
                <a:spcPct val="106000"/>
              </a:lnSpc>
              <a:spcBef>
                <a:spcPts val="480"/>
              </a:spcBef>
              <a:spcAft>
                <a:spcPts val="0"/>
              </a:spcAft>
              <a:buClrTx/>
              <a:buSzPct val="100000"/>
              <a:buFont typeface="Wingdings" panose="05000000000000000000" pitchFamily="2" charset="2"/>
              <a:buNone/>
              <a:tabLst/>
              <a:defRPr kumimoji="1" lang="en-US" sz="1950" b="0" kern="1200">
                <a:solidFill>
                  <a:schemeClr val="tx1"/>
                </a:solidFill>
                <a:latin typeface="+mn-lt"/>
                <a:ea typeface="+mn-ea"/>
                <a:cs typeface="+mn-cs"/>
              </a:defRPr>
            </a:lvl3pPr>
            <a:lvl4pPr marL="1485846" marR="0" indent="0" algn="ctr" defTabSz="990564" rtl="0" eaLnBrk="1" fontAlgn="auto" latinLnBrk="0" hangingPunct="1">
              <a:lnSpc>
                <a:spcPct val="106000"/>
              </a:lnSpc>
              <a:spcBef>
                <a:spcPts val="240"/>
              </a:spcBef>
              <a:spcAft>
                <a:spcPts val="0"/>
              </a:spcAft>
              <a:buClrTx/>
              <a:buSzPct val="100000"/>
              <a:buFont typeface="Arial" panose="020B0604020202020204" pitchFamily="34" charset="0"/>
              <a:buNone/>
              <a:tabLst/>
              <a:defRPr kumimoji="1" lang="en-US" sz="1733" b="0" kern="1200" baseline="0">
                <a:solidFill>
                  <a:schemeClr val="tx1"/>
                </a:solidFill>
                <a:latin typeface="+mn-lt"/>
                <a:ea typeface="+mn-ea"/>
                <a:cs typeface="+mn-cs"/>
              </a:defRPr>
            </a:lvl4pPr>
            <a:lvl5pPr marL="1981127" indent="0" algn="ctr" defTabSz="865024" rtl="0" eaLnBrk="1" latinLnBrk="0" hangingPunct="1">
              <a:spcBef>
                <a:spcPts val="0"/>
              </a:spcBef>
              <a:spcAft>
                <a:spcPts val="1083"/>
              </a:spcAft>
              <a:buClrTx/>
              <a:buSzPct val="100000"/>
              <a:buFont typeface="Verdana" panose="020B0604030504040204" pitchFamily="34" charset="0"/>
              <a:buNone/>
              <a:tabLst/>
              <a:defRPr kumimoji="1" lang="en-US" sz="1733" kern="1200" baseline="0">
                <a:solidFill>
                  <a:schemeClr val="tx1"/>
                </a:solidFill>
                <a:latin typeface="+mn-lt"/>
                <a:ea typeface="+mn-ea"/>
                <a:cs typeface="+mn-cs"/>
              </a:defRPr>
            </a:lvl5pPr>
            <a:lvl6pPr marL="2476410" indent="0" algn="ctr" defTabSz="990564" rtl="0" eaLnBrk="1" latinLnBrk="0" hangingPunct="1">
              <a:spcBef>
                <a:spcPts val="0"/>
              </a:spcBef>
              <a:spcAft>
                <a:spcPts val="1083"/>
              </a:spcAft>
              <a:buFont typeface="Verdana" panose="020B0604030504040204" pitchFamily="34" charset="0"/>
              <a:buNone/>
              <a:defRPr kumimoji="1" sz="1733" kern="1200" baseline="0">
                <a:solidFill>
                  <a:schemeClr val="tx1"/>
                </a:solidFill>
                <a:latin typeface="+mn-lt"/>
                <a:ea typeface="+mn-ea"/>
                <a:cs typeface="+mn-cs"/>
              </a:defRPr>
            </a:lvl6pPr>
            <a:lvl7pPr marL="2971692" indent="0" algn="ctr" defTabSz="990564" rtl="0" eaLnBrk="1" latinLnBrk="0" hangingPunct="1">
              <a:spcBef>
                <a:spcPts val="0"/>
              </a:spcBef>
              <a:spcAft>
                <a:spcPts val="1083"/>
              </a:spcAft>
              <a:buFont typeface="Verdana" panose="020B0604030504040204" pitchFamily="34" charset="0"/>
              <a:buNone/>
              <a:defRPr kumimoji="1" sz="1733" kern="1200">
                <a:solidFill>
                  <a:schemeClr val="tx1"/>
                </a:solidFill>
                <a:latin typeface="+mn-lt"/>
                <a:ea typeface="+mn-ea"/>
                <a:cs typeface="+mn-cs"/>
              </a:defRPr>
            </a:lvl7pPr>
            <a:lvl8pPr marL="3466973" indent="0" algn="ctr" defTabSz="990564" rtl="0" eaLnBrk="1" latinLnBrk="0" hangingPunct="1">
              <a:spcBef>
                <a:spcPts val="0"/>
              </a:spcBef>
              <a:spcAft>
                <a:spcPts val="1083"/>
              </a:spcAft>
              <a:buFont typeface="Verdana" panose="020B0604030504040204" pitchFamily="34" charset="0"/>
              <a:buNone/>
              <a:defRPr kumimoji="1" sz="1733" kern="1200" baseline="0">
                <a:solidFill>
                  <a:schemeClr val="tx1"/>
                </a:solidFill>
                <a:latin typeface="+mn-lt"/>
                <a:ea typeface="+mn-ea"/>
                <a:cs typeface="+mn-cs"/>
              </a:defRPr>
            </a:lvl8pPr>
            <a:lvl9pPr marL="3962255" indent="0" algn="ctr" defTabSz="990564" rtl="0" eaLnBrk="1" latinLnBrk="0" hangingPunct="1">
              <a:spcBef>
                <a:spcPts val="0"/>
              </a:spcBef>
              <a:spcAft>
                <a:spcPts val="1083"/>
              </a:spcAft>
              <a:buFont typeface="Verdana" panose="020B0604030504040204" pitchFamily="34" charset="0"/>
              <a:buNone/>
              <a:defRPr kumimoji="1" sz="1733" kern="1200" baseline="0">
                <a:solidFill>
                  <a:schemeClr val="tx1"/>
                </a:solidFill>
                <a:latin typeface="+mn-lt"/>
                <a:ea typeface="+mn-ea"/>
                <a:cs typeface="+mn-cs"/>
              </a:defRPr>
            </a:lvl9pPr>
          </a:lstStyle>
          <a:p>
            <a:r>
              <a:rPr lang="en-US" altLang="ja-JP" sz="1200" dirty="0">
                <a:latin typeface="Yu Gothic UI" panose="020B0500000000000000" pitchFamily="50" charset="-128"/>
                <a:ea typeface="Yu Gothic UI" panose="020B0500000000000000" pitchFamily="50" charset="-128"/>
              </a:rPr>
              <a:t>2017</a:t>
            </a:r>
            <a:r>
              <a:rPr lang="ja-JP" altLang="en-US" sz="1200" dirty="0">
                <a:latin typeface="Yu Gothic UI" panose="020B0500000000000000" pitchFamily="50" charset="-128"/>
                <a:ea typeface="Yu Gothic UI" panose="020B0500000000000000" pitchFamily="50" charset="-128"/>
              </a:rPr>
              <a:t>年</a:t>
            </a:r>
            <a:r>
              <a:rPr lang="en-US" altLang="ja-JP" sz="1200" dirty="0">
                <a:latin typeface="Yu Gothic UI" panose="020B0500000000000000" pitchFamily="50" charset="-128"/>
                <a:ea typeface="Yu Gothic UI" panose="020B0500000000000000" pitchFamily="50" charset="-128"/>
              </a:rPr>
              <a:t>5</a:t>
            </a:r>
            <a:r>
              <a:rPr lang="ja-JP" altLang="en-US" sz="1200" dirty="0">
                <a:latin typeface="Yu Gothic UI" panose="020B0500000000000000" pitchFamily="50" charset="-128"/>
                <a:ea typeface="Yu Gothic UI" panose="020B0500000000000000" pitchFamily="50" charset="-128"/>
              </a:rPr>
              <a:t>月、英国の複数の病院でシステムが利用不可に。原因は、</a:t>
            </a:r>
            <a:r>
              <a:rPr lang="en-US" altLang="ja-JP" sz="1200" dirty="0" err="1">
                <a:latin typeface="Yu Gothic UI" panose="020B0500000000000000" pitchFamily="50" charset="-128"/>
                <a:ea typeface="Yu Gothic UI" panose="020B0500000000000000" pitchFamily="50" charset="-128"/>
              </a:rPr>
              <a:t>WindowsOS</a:t>
            </a:r>
            <a:r>
              <a:rPr lang="ja-JP" altLang="en-US" sz="1200" dirty="0">
                <a:latin typeface="Yu Gothic UI" panose="020B0500000000000000" pitchFamily="50" charset="-128"/>
                <a:ea typeface="Yu Gothic UI" panose="020B0500000000000000" pitchFamily="50" charset="-128"/>
              </a:rPr>
              <a:t>の弱点を利用してシステムに感染したコンピュータウイルスであった</a:t>
            </a:r>
            <a:endParaRPr lang="en-US" altLang="ja-JP" sz="1200" dirty="0">
              <a:latin typeface="Yu Gothic UI" panose="020B0500000000000000" pitchFamily="50" charset="-128"/>
              <a:ea typeface="Yu Gothic UI" panose="020B0500000000000000" pitchFamily="50" charset="-128"/>
            </a:endParaRPr>
          </a:p>
          <a:p>
            <a:r>
              <a:rPr lang="ja-JP" altLang="en-US" sz="1200" dirty="0">
                <a:latin typeface="Yu Gothic UI" panose="020B0500000000000000" pitchFamily="50" charset="-128"/>
                <a:ea typeface="Yu Gothic UI" panose="020B0500000000000000" pitchFamily="50" charset="-128"/>
              </a:rPr>
              <a:t>国内に</a:t>
            </a:r>
            <a:r>
              <a:rPr lang="en-US" altLang="ja-JP" sz="1200" dirty="0">
                <a:latin typeface="Yu Gothic UI" panose="020B0500000000000000" pitchFamily="50" charset="-128"/>
                <a:ea typeface="Yu Gothic UI" panose="020B0500000000000000" pitchFamily="50" charset="-128"/>
              </a:rPr>
              <a:t>236</a:t>
            </a:r>
            <a:r>
              <a:rPr lang="ja-JP" altLang="en-US" sz="1200" dirty="0">
                <a:latin typeface="Yu Gothic UI" panose="020B0500000000000000" pitchFamily="50" charset="-128"/>
                <a:ea typeface="Yu Gothic UI" panose="020B0500000000000000" pitchFamily="50" charset="-128"/>
              </a:rPr>
              <a:t>ある公立の病院運営組織のうち、少なくとも</a:t>
            </a:r>
            <a:r>
              <a:rPr lang="en-US" altLang="ja-JP" sz="1200" dirty="0">
                <a:latin typeface="Yu Gothic UI" panose="020B0500000000000000" pitchFamily="50" charset="-128"/>
                <a:ea typeface="Yu Gothic UI" panose="020B0500000000000000" pitchFamily="50" charset="-128"/>
              </a:rPr>
              <a:t>81</a:t>
            </a:r>
            <a:r>
              <a:rPr lang="ja-JP" altLang="en-US" sz="1200" dirty="0">
                <a:latin typeface="Yu Gothic UI" panose="020B0500000000000000" pitchFamily="50" charset="-128"/>
                <a:ea typeface="Yu Gothic UI" panose="020B0500000000000000" pitchFamily="50" charset="-128"/>
              </a:rPr>
              <a:t>組織に影響した</a:t>
            </a:r>
            <a:endParaRPr lang="en-US" altLang="ja-JP" sz="1200" dirty="0">
              <a:latin typeface="Yu Gothic UI" panose="020B0500000000000000" pitchFamily="50" charset="-128"/>
              <a:ea typeface="Yu Gothic UI" panose="020B0500000000000000" pitchFamily="50" charset="-128"/>
            </a:endParaRPr>
          </a:p>
          <a:p>
            <a:endParaRPr lang="en-US" altLang="ja-JP" sz="1200" dirty="0">
              <a:latin typeface="Yu Gothic UI" panose="020B0500000000000000" pitchFamily="50" charset="-128"/>
              <a:ea typeface="Yu Gothic UI" panose="020B0500000000000000" pitchFamily="50" charset="-128"/>
            </a:endParaRPr>
          </a:p>
          <a:p>
            <a:pPr marL="285750" indent="-285750">
              <a:buFont typeface="Arial" panose="020B0604020202020204" pitchFamily="34" charset="0"/>
              <a:buChar char="•"/>
            </a:pPr>
            <a:r>
              <a:rPr lang="en-US" altLang="ja-JP" sz="1200" dirty="0">
                <a:latin typeface="Yu Gothic UI" panose="020B0500000000000000" pitchFamily="50" charset="-128"/>
                <a:ea typeface="Yu Gothic UI" panose="020B0500000000000000" pitchFamily="50" charset="-128"/>
              </a:rPr>
              <a:t>27</a:t>
            </a:r>
            <a:r>
              <a:rPr lang="ja-JP" altLang="en-US" sz="1200" dirty="0">
                <a:latin typeface="Yu Gothic UI" panose="020B0500000000000000" pitchFamily="50" charset="-128"/>
                <a:ea typeface="Yu Gothic UI" panose="020B0500000000000000" pitchFamily="50" charset="-128"/>
              </a:rPr>
              <a:t>の急性期病院で感染し、ロンドン有数の総合病院をはじめ、</a:t>
            </a:r>
            <a:r>
              <a:rPr lang="en-US" altLang="ja-JP" sz="1200" dirty="0">
                <a:latin typeface="Yu Gothic UI" panose="020B0500000000000000" pitchFamily="50" charset="-128"/>
                <a:ea typeface="Yu Gothic UI" panose="020B0500000000000000" pitchFamily="50" charset="-128"/>
              </a:rPr>
              <a:t>5</a:t>
            </a:r>
            <a:r>
              <a:rPr lang="ja-JP" altLang="en-US" sz="1200" dirty="0">
                <a:latin typeface="Yu Gothic UI" panose="020B0500000000000000" pitchFamily="50" charset="-128"/>
                <a:ea typeface="Yu Gothic UI" panose="020B0500000000000000" pitchFamily="50" charset="-128"/>
              </a:rPr>
              <a:t>病院で救急車の受け入れを停止</a:t>
            </a:r>
            <a:endParaRPr lang="en-US" altLang="ja-JP" sz="1200" dirty="0">
              <a:latin typeface="Yu Gothic UI" panose="020B0500000000000000" pitchFamily="50" charset="-128"/>
              <a:ea typeface="Yu Gothic UI" panose="020B0500000000000000" pitchFamily="50" charset="-128"/>
            </a:endParaRPr>
          </a:p>
          <a:p>
            <a:pPr marL="285750" indent="-285750">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推定で約</a:t>
            </a:r>
            <a:r>
              <a:rPr lang="en-US" altLang="ja-JP" sz="1200" dirty="0">
                <a:latin typeface="Yu Gothic UI" panose="020B0500000000000000" pitchFamily="50" charset="-128"/>
                <a:ea typeface="Yu Gothic UI" panose="020B0500000000000000" pitchFamily="50" charset="-128"/>
              </a:rPr>
              <a:t>19,000</a:t>
            </a:r>
            <a:r>
              <a:rPr lang="ja-JP" altLang="en-US" sz="1200" dirty="0">
                <a:latin typeface="Yu Gothic UI" panose="020B0500000000000000" pitchFamily="50" charset="-128"/>
                <a:ea typeface="Yu Gothic UI" panose="020B0500000000000000" pitchFamily="50" charset="-128"/>
              </a:rPr>
              <a:t>件超の予約がキャンセル</a:t>
            </a:r>
            <a:endParaRPr lang="en-US" altLang="ja-JP" sz="1200" dirty="0">
              <a:latin typeface="Yu Gothic UI" panose="020B0500000000000000" pitchFamily="50" charset="-128"/>
              <a:ea typeface="Yu Gothic UI" panose="020B0500000000000000" pitchFamily="50" charset="-128"/>
            </a:endParaRPr>
          </a:p>
          <a:p>
            <a:pPr marL="285750" indent="-285750">
              <a:buFont typeface="Arial" panose="020B0604020202020204" pitchFamily="34" charset="0"/>
              <a:buChar char="•"/>
            </a:pPr>
            <a:r>
              <a:rPr lang="en-US" altLang="ja-JP" sz="1200" dirty="0">
                <a:latin typeface="Yu Gothic UI" panose="020B0500000000000000" pitchFamily="50" charset="-128"/>
                <a:ea typeface="Yu Gothic UI" panose="020B0500000000000000" pitchFamily="50" charset="-128"/>
              </a:rPr>
              <a:t>1,220</a:t>
            </a:r>
            <a:r>
              <a:rPr lang="ja-JP" altLang="en-US" sz="1200" dirty="0">
                <a:latin typeface="Yu Gothic UI" panose="020B0500000000000000" pitchFamily="50" charset="-128"/>
                <a:ea typeface="Yu Gothic UI" panose="020B0500000000000000" pitchFamily="50" charset="-128"/>
              </a:rPr>
              <a:t>台（全体の</a:t>
            </a:r>
            <a:r>
              <a:rPr lang="en-US" altLang="ja-JP" sz="1200" dirty="0">
                <a:latin typeface="Yu Gothic UI" panose="020B0500000000000000" pitchFamily="50" charset="-128"/>
                <a:ea typeface="Yu Gothic UI" panose="020B0500000000000000" pitchFamily="50" charset="-128"/>
              </a:rPr>
              <a:t>1%</a:t>
            </a:r>
            <a:r>
              <a:rPr lang="ja-JP" altLang="en-US" sz="1200" dirty="0">
                <a:latin typeface="Yu Gothic UI" panose="020B0500000000000000" pitchFamily="50" charset="-128"/>
                <a:ea typeface="Yu Gothic UI" panose="020B0500000000000000" pitchFamily="50" charset="-128"/>
              </a:rPr>
              <a:t>）の医療機器が感染して利用不可になりましたまた感染防止に機器とシステムが分断されたことで混乱が生じた</a:t>
            </a:r>
            <a:endParaRPr lang="en-US" altLang="ja-JP" sz="1200" dirty="0">
              <a:latin typeface="Yu Gothic UI" panose="020B0500000000000000" pitchFamily="50" charset="-128"/>
              <a:ea typeface="Yu Gothic UI" panose="020B0500000000000000" pitchFamily="50" charset="-128"/>
            </a:endParaRPr>
          </a:p>
          <a:p>
            <a:pPr marL="285750" indent="-285750">
              <a:buFont typeface="Arial" panose="020B0604020202020204" pitchFamily="34" charset="0"/>
              <a:buChar char="•"/>
            </a:pPr>
            <a:r>
              <a:rPr lang="en-US" altLang="ja-JP" sz="1200" dirty="0">
                <a:latin typeface="Yu Gothic UI" panose="020B0500000000000000" pitchFamily="50" charset="-128"/>
                <a:ea typeface="Yu Gothic UI" panose="020B0500000000000000" pitchFamily="50" charset="-128"/>
              </a:rPr>
              <a:t>603</a:t>
            </a:r>
            <a:r>
              <a:rPr lang="ja-JP" altLang="en-US" sz="1200" dirty="0">
                <a:latin typeface="Yu Gothic UI" panose="020B0500000000000000" pitchFamily="50" charset="-128"/>
                <a:ea typeface="Yu Gothic UI" panose="020B0500000000000000" pitchFamily="50" charset="-128"/>
              </a:rPr>
              <a:t>のプライマリケア施設が感染</a:t>
            </a:r>
            <a:endParaRPr lang="en-US" altLang="ja-JP" sz="1200" dirty="0">
              <a:latin typeface="Yu Gothic UI" panose="020B0500000000000000" pitchFamily="50" charset="-128"/>
              <a:ea typeface="Yu Gothic UI" panose="020B0500000000000000" pitchFamily="50" charset="-128"/>
            </a:endParaRPr>
          </a:p>
          <a:p>
            <a:pPr marL="285750" indent="-285750">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感染していない施設でも、予防的システムの停止やシステムを停止した施設とシステムが共有されていたために検査結果の参照が不能になるなど、混乱が生じた</a:t>
            </a:r>
            <a:endParaRPr lang="en-US" altLang="ja-JP" sz="1200" dirty="0">
              <a:latin typeface="Yu Gothic UI" panose="020B0500000000000000" pitchFamily="50" charset="-128"/>
              <a:ea typeface="Yu Gothic UI" panose="020B0500000000000000" pitchFamily="50" charset="-128"/>
            </a:endParaRPr>
          </a:p>
          <a:p>
            <a:pPr marL="285750" indent="-285750">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感染発生から終結まで約</a:t>
            </a:r>
            <a:r>
              <a:rPr lang="en-US" altLang="ja-JP" sz="1200" dirty="0">
                <a:latin typeface="Yu Gothic UI" panose="020B0500000000000000" pitchFamily="50" charset="-128"/>
                <a:ea typeface="Yu Gothic UI" panose="020B0500000000000000" pitchFamily="50" charset="-128"/>
              </a:rPr>
              <a:t>1</a:t>
            </a:r>
            <a:r>
              <a:rPr lang="ja-JP" altLang="en-US" sz="1200" dirty="0">
                <a:latin typeface="Yu Gothic UI" panose="020B0500000000000000" pitchFamily="50" charset="-128"/>
                <a:ea typeface="Yu Gothic UI" panose="020B0500000000000000" pitchFamily="50" charset="-128"/>
              </a:rPr>
              <a:t>週間の期間を要した</a:t>
            </a:r>
            <a:endParaRPr lang="en-US" altLang="ja-JP" sz="1200" dirty="0">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l"/>
            </a:pPr>
            <a:endParaRPr lang="ja-JP" altLang="en-US" sz="1200" dirty="0">
              <a:latin typeface="Yu Gothic UI" panose="020B0500000000000000" pitchFamily="50" charset="-128"/>
              <a:ea typeface="Yu Gothic UI" panose="020B0500000000000000" pitchFamily="50" charset="-128"/>
            </a:endParaRPr>
          </a:p>
          <a:p>
            <a:endParaRPr lang="en-US" altLang="ja-JP" sz="1200" dirty="0">
              <a:latin typeface="Yu Gothic UI" panose="020B0500000000000000" pitchFamily="50" charset="-128"/>
              <a:ea typeface="Yu Gothic UI" panose="020B0500000000000000" pitchFamily="50" charset="-128"/>
            </a:endParaRPr>
          </a:p>
        </p:txBody>
      </p:sp>
      <p:sp>
        <p:nvSpPr>
          <p:cNvPr id="19" name="スライド番号プレースホルダー 3"/>
          <p:cNvSpPr txBox="1">
            <a:spLocks/>
          </p:cNvSpPr>
          <p:nvPr/>
        </p:nvSpPr>
        <p:spPr bwMode="gray">
          <a:xfrm>
            <a:off x="293243"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16</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01810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グループ化 41"/>
          <p:cNvGrpSpPr/>
          <p:nvPr/>
        </p:nvGrpSpPr>
        <p:grpSpPr bwMode="gray">
          <a:xfrm>
            <a:off x="1390665" y="4368623"/>
            <a:ext cx="7820935" cy="576000"/>
            <a:chOff x="1416665" y="4212000"/>
            <a:chExt cx="7820935" cy="576000"/>
          </a:xfrm>
        </p:grpSpPr>
        <p:sp>
          <p:nvSpPr>
            <p:cNvPr id="43" name="AutoShape 10"/>
            <p:cNvSpPr>
              <a:spLocks noChangeArrowheads="1"/>
            </p:cNvSpPr>
            <p:nvPr/>
          </p:nvSpPr>
          <p:spPr bwMode="gray">
            <a:xfrm>
              <a:off x="1416665" y="4212000"/>
              <a:ext cx="1692000" cy="576000"/>
            </a:xfrm>
            <a:prstGeom prst="chevron">
              <a:avLst>
                <a:gd name="adj" fmla="val 32555"/>
              </a:avLst>
            </a:prstGeom>
            <a:solidFill>
              <a:schemeClr val="bg1">
                <a:lumMod val="75000"/>
              </a:schemeClr>
            </a:solidFill>
            <a:ln w="12700" cap="rnd" algn="ctr">
              <a:solidFill>
                <a:schemeClr val="tx2"/>
              </a:solidFill>
              <a:miter lim="800000"/>
              <a:headEnd/>
              <a:tailEnd/>
            </a:ln>
            <a:effectLst/>
          </p:spPr>
          <p:txBody>
            <a:bodyPr wrap="none" lIns="72000" tIns="72000" rIns="72000" bIns="72000" anchor="ctr"/>
            <a:lstStyle/>
            <a:p>
              <a:pPr algn="ctr">
                <a:spcBef>
                  <a:spcPct val="0"/>
                </a:spcBef>
              </a:pPr>
              <a:r>
                <a:rPr lang="en-US" altLang="ja-JP" sz="1200" b="1" dirty="0">
                  <a:latin typeface="Yu Gothic UI" panose="020B0500000000000000" pitchFamily="50" charset="-128"/>
                  <a:ea typeface="Yu Gothic UI" panose="020B0500000000000000" pitchFamily="50" charset="-128"/>
                </a:rPr>
                <a:t>2014</a:t>
              </a:r>
              <a:r>
                <a:rPr lang="ja-JP" altLang="en-US" sz="1200" b="1" dirty="0">
                  <a:latin typeface="Yu Gothic UI" panose="020B0500000000000000" pitchFamily="50" charset="-128"/>
                  <a:ea typeface="Yu Gothic UI" panose="020B0500000000000000" pitchFamily="50" charset="-128"/>
                </a:rPr>
                <a:t>年</a:t>
              </a:r>
              <a:r>
                <a:rPr lang="en-US" altLang="ja-JP" sz="1200" b="1" dirty="0">
                  <a:latin typeface="Yu Gothic UI" panose="020B0500000000000000" pitchFamily="50" charset="-128"/>
                  <a:ea typeface="Yu Gothic UI" panose="020B0500000000000000" pitchFamily="50" charset="-128"/>
                </a:rPr>
                <a:t>4</a:t>
              </a:r>
              <a:r>
                <a:rPr lang="ja-JP" altLang="en-US" sz="1200" b="1" dirty="0">
                  <a:latin typeface="Yu Gothic UI" panose="020B0500000000000000" pitchFamily="50" charset="-128"/>
                  <a:ea typeface="Yu Gothic UI" panose="020B0500000000000000" pitchFamily="50" charset="-128"/>
                </a:rPr>
                <a:t>月</a:t>
              </a:r>
              <a:endParaRPr lang="en-US" altLang="ja-JP" sz="1200" b="1" dirty="0">
                <a:latin typeface="Yu Gothic UI" panose="020B0500000000000000" pitchFamily="50" charset="-128"/>
                <a:ea typeface="Yu Gothic UI" panose="020B0500000000000000" pitchFamily="50" charset="-128"/>
              </a:endParaRPr>
            </a:p>
          </p:txBody>
        </p:sp>
        <p:sp>
          <p:nvSpPr>
            <p:cNvPr id="44" name="AutoShape 11"/>
            <p:cNvSpPr>
              <a:spLocks noChangeArrowheads="1"/>
            </p:cNvSpPr>
            <p:nvPr/>
          </p:nvSpPr>
          <p:spPr bwMode="gray">
            <a:xfrm>
              <a:off x="2944668" y="4212000"/>
              <a:ext cx="1692000" cy="576000"/>
            </a:xfrm>
            <a:prstGeom prst="chevron">
              <a:avLst>
                <a:gd name="adj" fmla="val 32384"/>
              </a:avLst>
            </a:prstGeom>
            <a:solidFill>
              <a:schemeClr val="bg1">
                <a:lumMod val="75000"/>
              </a:schemeClr>
            </a:solidFill>
            <a:ln w="12700" cap="rnd" algn="ctr">
              <a:solidFill>
                <a:schemeClr val="tx2"/>
              </a:solidFill>
              <a:miter lim="800000"/>
              <a:headEnd/>
              <a:tailEnd/>
            </a:ln>
            <a:effectLst/>
          </p:spPr>
          <p:txBody>
            <a:bodyPr wrap="none" lIns="72000" tIns="72000" rIns="72000" bIns="72000" anchor="ctr"/>
            <a:lstStyle/>
            <a:p>
              <a:pPr algn="ctr">
                <a:spcBef>
                  <a:spcPct val="0"/>
                </a:spcBef>
              </a:pPr>
              <a:r>
                <a:rPr lang="en-US" altLang="ja-JP" sz="1200" b="1" dirty="0">
                  <a:latin typeface="Yu Gothic UI" panose="020B0500000000000000" pitchFamily="50" charset="-128"/>
                  <a:ea typeface="Yu Gothic UI" panose="020B0500000000000000" pitchFamily="50" charset="-128"/>
                </a:rPr>
                <a:t>5</a:t>
              </a:r>
              <a:r>
                <a:rPr lang="ja-JP" altLang="en-US" sz="1200" b="1" dirty="0">
                  <a:latin typeface="Yu Gothic UI" panose="020B0500000000000000" pitchFamily="50" charset="-128"/>
                  <a:ea typeface="Yu Gothic UI" panose="020B0500000000000000" pitchFamily="50" charset="-128"/>
                </a:rPr>
                <a:t>月</a:t>
              </a:r>
              <a:endParaRPr lang="en-US" altLang="ja-JP" sz="1200" b="1" dirty="0">
                <a:latin typeface="Yu Gothic UI" panose="020B0500000000000000" pitchFamily="50" charset="-128"/>
                <a:ea typeface="Yu Gothic UI" panose="020B0500000000000000" pitchFamily="50" charset="-128"/>
              </a:endParaRPr>
            </a:p>
          </p:txBody>
        </p:sp>
        <p:sp>
          <p:nvSpPr>
            <p:cNvPr id="45" name="AutoShape 12"/>
            <p:cNvSpPr>
              <a:spLocks noChangeArrowheads="1"/>
            </p:cNvSpPr>
            <p:nvPr/>
          </p:nvSpPr>
          <p:spPr bwMode="gray">
            <a:xfrm>
              <a:off x="4481135" y="4212000"/>
              <a:ext cx="1692000" cy="576000"/>
            </a:xfrm>
            <a:prstGeom prst="chevron">
              <a:avLst>
                <a:gd name="adj" fmla="val 32413"/>
              </a:avLst>
            </a:prstGeom>
            <a:solidFill>
              <a:schemeClr val="bg1">
                <a:lumMod val="75000"/>
              </a:schemeClr>
            </a:solidFill>
            <a:ln w="12700" cap="rnd" algn="ctr">
              <a:solidFill>
                <a:schemeClr val="tx2"/>
              </a:solidFill>
              <a:miter lim="800000"/>
              <a:headEnd/>
              <a:tailEnd/>
            </a:ln>
            <a:effectLst/>
          </p:spPr>
          <p:txBody>
            <a:bodyPr wrap="none" lIns="72000" tIns="72000" rIns="72000" bIns="72000" anchor="ctr"/>
            <a:lstStyle/>
            <a:p>
              <a:pPr algn="ctr">
                <a:spcBef>
                  <a:spcPct val="0"/>
                </a:spcBef>
              </a:pPr>
              <a:r>
                <a:rPr lang="en-US" altLang="ja-JP" sz="1200" b="1" dirty="0">
                  <a:latin typeface="Yu Gothic UI" panose="020B0500000000000000" pitchFamily="50" charset="-128"/>
                  <a:ea typeface="Yu Gothic UI" panose="020B0500000000000000" pitchFamily="50" charset="-128"/>
                </a:rPr>
                <a:t>6</a:t>
              </a:r>
              <a:r>
                <a:rPr lang="ja-JP" altLang="en-US" sz="1200" b="1" dirty="0">
                  <a:latin typeface="Yu Gothic UI" panose="020B0500000000000000" pitchFamily="50" charset="-128"/>
                  <a:ea typeface="Yu Gothic UI" panose="020B0500000000000000" pitchFamily="50" charset="-128"/>
                </a:rPr>
                <a:t>月</a:t>
              </a:r>
              <a:endParaRPr lang="en-US" altLang="ja-JP" sz="1200" b="1" dirty="0">
                <a:latin typeface="Yu Gothic UI" panose="020B0500000000000000" pitchFamily="50" charset="-128"/>
                <a:ea typeface="Yu Gothic UI" panose="020B0500000000000000" pitchFamily="50" charset="-128"/>
              </a:endParaRPr>
            </a:p>
          </p:txBody>
        </p:sp>
        <p:sp>
          <p:nvSpPr>
            <p:cNvPr id="46" name="AutoShape 13"/>
            <p:cNvSpPr>
              <a:spLocks noChangeArrowheads="1"/>
            </p:cNvSpPr>
            <p:nvPr/>
          </p:nvSpPr>
          <p:spPr bwMode="gray">
            <a:xfrm>
              <a:off x="6009134" y="4212000"/>
              <a:ext cx="1692000" cy="576000"/>
            </a:xfrm>
            <a:prstGeom prst="chevron">
              <a:avLst>
                <a:gd name="adj" fmla="val 32384"/>
              </a:avLst>
            </a:prstGeom>
            <a:solidFill>
              <a:schemeClr val="bg1">
                <a:lumMod val="75000"/>
              </a:schemeClr>
            </a:solidFill>
            <a:ln w="12700" cap="rnd" algn="ctr">
              <a:solidFill>
                <a:schemeClr val="tx2"/>
              </a:solidFill>
              <a:miter lim="800000"/>
              <a:headEnd/>
              <a:tailEnd/>
            </a:ln>
            <a:effectLst/>
          </p:spPr>
          <p:txBody>
            <a:bodyPr wrap="none" lIns="72000" tIns="72000" rIns="72000" bIns="72000" anchor="ctr"/>
            <a:lstStyle/>
            <a:p>
              <a:pPr algn="ctr">
                <a:spcBef>
                  <a:spcPct val="0"/>
                </a:spcBef>
              </a:pPr>
              <a:r>
                <a:rPr lang="en-US" altLang="ja-JP" sz="1200" b="1" dirty="0">
                  <a:latin typeface="Yu Gothic UI" panose="020B0500000000000000" pitchFamily="50" charset="-128"/>
                  <a:ea typeface="Yu Gothic UI" panose="020B0500000000000000" pitchFamily="50" charset="-128"/>
                </a:rPr>
                <a:t>7</a:t>
              </a:r>
              <a:r>
                <a:rPr lang="ja-JP" altLang="en-US" sz="1200" b="1" dirty="0">
                  <a:latin typeface="Yu Gothic UI" panose="020B0500000000000000" pitchFamily="50" charset="-128"/>
                  <a:ea typeface="Yu Gothic UI" panose="020B0500000000000000" pitchFamily="50" charset="-128"/>
                </a:rPr>
                <a:t>月</a:t>
              </a:r>
              <a:endParaRPr lang="en-US" altLang="ja-JP" sz="1200" b="1" dirty="0">
                <a:latin typeface="Yu Gothic UI" panose="020B0500000000000000" pitchFamily="50" charset="-128"/>
                <a:ea typeface="Yu Gothic UI" panose="020B0500000000000000" pitchFamily="50" charset="-128"/>
              </a:endParaRPr>
            </a:p>
          </p:txBody>
        </p:sp>
        <p:sp>
          <p:nvSpPr>
            <p:cNvPr id="47" name="AutoShape 14"/>
            <p:cNvSpPr>
              <a:spLocks noChangeArrowheads="1"/>
            </p:cNvSpPr>
            <p:nvPr/>
          </p:nvSpPr>
          <p:spPr bwMode="gray">
            <a:xfrm>
              <a:off x="7545600" y="4212000"/>
              <a:ext cx="1692000" cy="576000"/>
            </a:xfrm>
            <a:prstGeom prst="chevron">
              <a:avLst>
                <a:gd name="adj" fmla="val 32299"/>
              </a:avLst>
            </a:prstGeom>
            <a:solidFill>
              <a:schemeClr val="bg1">
                <a:lumMod val="75000"/>
              </a:schemeClr>
            </a:solidFill>
            <a:ln w="12700" cap="rnd" algn="ctr">
              <a:solidFill>
                <a:schemeClr val="tx2"/>
              </a:solidFill>
              <a:miter lim="800000"/>
              <a:headEnd/>
              <a:tailEnd/>
            </a:ln>
            <a:effectLst/>
          </p:spPr>
          <p:txBody>
            <a:bodyPr wrap="none" lIns="72000" tIns="72000" rIns="72000" bIns="72000" anchor="ctr"/>
            <a:lstStyle/>
            <a:p>
              <a:pPr algn="ctr">
                <a:spcBef>
                  <a:spcPct val="0"/>
                </a:spcBef>
              </a:pPr>
              <a:r>
                <a:rPr lang="en-US" altLang="ja-JP" sz="1200" b="1" dirty="0">
                  <a:latin typeface="Yu Gothic UI" panose="020B0500000000000000" pitchFamily="50" charset="-128"/>
                  <a:ea typeface="Yu Gothic UI" panose="020B0500000000000000" pitchFamily="50" charset="-128"/>
                </a:rPr>
                <a:t>8</a:t>
              </a:r>
              <a:r>
                <a:rPr lang="ja-JP" altLang="en-US" sz="1200" b="1" dirty="0">
                  <a:latin typeface="Yu Gothic UI" panose="020B0500000000000000" pitchFamily="50" charset="-128"/>
                  <a:ea typeface="Yu Gothic UI" panose="020B0500000000000000" pitchFamily="50" charset="-128"/>
                </a:rPr>
                <a:t>月</a:t>
              </a:r>
              <a:endParaRPr lang="en-US" altLang="ja-JP" sz="1200" b="1" dirty="0">
                <a:latin typeface="Yu Gothic UI" panose="020B0500000000000000" pitchFamily="50" charset="-128"/>
                <a:ea typeface="Yu Gothic UI" panose="020B0500000000000000" pitchFamily="50" charset="-128"/>
              </a:endParaRPr>
            </a:p>
          </p:txBody>
        </p:sp>
      </p:grpSp>
      <p:sp>
        <p:nvSpPr>
          <p:cNvPr id="55" name="コンテンツ プレースホルダー 54"/>
          <p:cNvSpPr>
            <a:spLocks noGrp="1"/>
          </p:cNvSpPr>
          <p:nvPr>
            <p:ph idx="1"/>
          </p:nvPr>
        </p:nvSpPr>
        <p:spPr>
          <a:xfrm>
            <a:off x="417000" y="1180422"/>
            <a:ext cx="9072000" cy="4824000"/>
          </a:xfrm>
        </p:spPr>
        <p:txBody>
          <a:bodyPr/>
          <a:lstStyle/>
          <a:p>
            <a:pPr marL="285750" indent="-285750">
              <a:buFont typeface="Arial" panose="020B0604020202020204" pitchFamily="34" charset="0"/>
              <a:buChar char="•"/>
            </a:pPr>
            <a:r>
              <a:rPr lang="en-US" altLang="ja-JP" sz="1400" dirty="0">
                <a:latin typeface="Yu Gothic UI" panose="020B0500000000000000" pitchFamily="50" charset="-128"/>
                <a:ea typeface="Yu Gothic UI" panose="020B0500000000000000" pitchFamily="50" charset="-128"/>
              </a:rPr>
              <a:t>2014</a:t>
            </a:r>
            <a:r>
              <a:rPr lang="ja-JP" altLang="en-US" sz="1400" dirty="0">
                <a:latin typeface="Yu Gothic UI" panose="020B0500000000000000" pitchFamily="50" charset="-128"/>
                <a:ea typeface="Yu Gothic UI" panose="020B0500000000000000" pitchFamily="50" charset="-128"/>
              </a:rPr>
              <a:t>年</a:t>
            </a:r>
            <a:r>
              <a:rPr lang="en-US" altLang="ja-JP" sz="1400" dirty="0">
                <a:latin typeface="Yu Gothic UI" panose="020B0500000000000000" pitchFamily="50" charset="-128"/>
                <a:ea typeface="Yu Gothic UI" panose="020B0500000000000000" pitchFamily="50" charset="-128"/>
              </a:rPr>
              <a:t>8</a:t>
            </a:r>
            <a:r>
              <a:rPr lang="ja-JP" altLang="en-US" sz="1400" dirty="0">
                <a:latin typeface="Yu Gothic UI" panose="020B0500000000000000" pitchFamily="50" charset="-128"/>
                <a:ea typeface="Yu Gothic UI" panose="020B0500000000000000" pitchFamily="50" charset="-128"/>
              </a:rPr>
              <a:t>月、米国内</a:t>
            </a:r>
            <a:r>
              <a:rPr lang="en-US" altLang="ja-JP" sz="1400" dirty="0">
                <a:latin typeface="Yu Gothic UI" panose="020B0500000000000000" pitchFamily="50" charset="-128"/>
                <a:ea typeface="Yu Gothic UI" panose="020B0500000000000000" pitchFamily="50" charset="-128"/>
              </a:rPr>
              <a:t>29</a:t>
            </a:r>
            <a:r>
              <a:rPr lang="ja-JP" altLang="en-US" sz="1400" dirty="0">
                <a:latin typeface="Yu Gothic UI" panose="020B0500000000000000" pitchFamily="50" charset="-128"/>
                <a:ea typeface="Yu Gothic UI" panose="020B0500000000000000" pitchFamily="50" charset="-128"/>
              </a:rPr>
              <a:t>州で</a:t>
            </a:r>
            <a:r>
              <a:rPr lang="ja-JP" altLang="ja-JP" sz="1400" dirty="0">
                <a:latin typeface="Yu Gothic UI" panose="020B0500000000000000" pitchFamily="50" charset="-128"/>
                <a:ea typeface="Yu Gothic UI" panose="020B0500000000000000" pitchFamily="50" charset="-128"/>
              </a:rPr>
              <a:t>20</a:t>
            </a:r>
            <a:r>
              <a:rPr lang="en-US" altLang="ja-JP" sz="1400" dirty="0">
                <a:latin typeface="Yu Gothic UI" panose="020B0500000000000000" pitchFamily="50" charset="-128"/>
                <a:ea typeface="Yu Gothic UI" panose="020B0500000000000000" pitchFamily="50" charset="-128"/>
              </a:rPr>
              <a:t>6</a:t>
            </a:r>
            <a:r>
              <a:rPr lang="ja-JP" altLang="en-US" sz="1400" dirty="0">
                <a:latin typeface="Yu Gothic UI" panose="020B0500000000000000" pitchFamily="50" charset="-128"/>
                <a:ea typeface="Yu Gothic UI" panose="020B0500000000000000" pitchFamily="50" charset="-128"/>
              </a:rPr>
              <a:t>施設</a:t>
            </a:r>
            <a:r>
              <a:rPr lang="ja-JP" altLang="ja-JP" sz="1400" dirty="0">
                <a:latin typeface="Yu Gothic UI" panose="020B0500000000000000" pitchFamily="50" charset="-128"/>
                <a:ea typeface="Yu Gothic UI" panose="020B0500000000000000" pitchFamily="50" charset="-128"/>
              </a:rPr>
              <a:t>を</a:t>
            </a:r>
            <a:r>
              <a:rPr lang="ja-JP" altLang="en-US" sz="1400" dirty="0">
                <a:latin typeface="Yu Gothic UI" panose="020B0500000000000000" pitchFamily="50" charset="-128"/>
                <a:ea typeface="Yu Gothic UI" panose="020B0500000000000000" pitchFamily="50" charset="-128"/>
              </a:rPr>
              <a:t>運営する大手民間病院グループが、外部からのサイバー攻撃により、患者約</a:t>
            </a:r>
            <a:r>
              <a:rPr lang="en-US" altLang="ja-JP" sz="1400" dirty="0">
                <a:latin typeface="Yu Gothic UI" panose="020B0500000000000000" pitchFamily="50" charset="-128"/>
                <a:ea typeface="Yu Gothic UI" panose="020B0500000000000000" pitchFamily="50" charset="-128"/>
              </a:rPr>
              <a:t>450</a:t>
            </a:r>
            <a:r>
              <a:rPr lang="ja-JP" altLang="en-US" sz="1400" dirty="0">
                <a:latin typeface="Yu Gothic UI" panose="020B0500000000000000" pitchFamily="50" charset="-128"/>
                <a:ea typeface="Yu Gothic UI" panose="020B0500000000000000" pitchFamily="50" charset="-128"/>
              </a:rPr>
              <a:t>万人分の個人情報が流出した可能性があることを外部公表した</a:t>
            </a:r>
            <a:endParaRPr kumimoji="1" lang="en-US" altLang="ja-JP" sz="1400" dirty="0">
              <a:latin typeface="Yu Gothic UI" panose="020B0500000000000000" pitchFamily="50" charset="-128"/>
              <a:ea typeface="Yu Gothic UI" panose="020B0500000000000000" pitchFamily="50" charset="-128"/>
            </a:endParaRPr>
          </a:p>
          <a:p>
            <a:pPr marL="285750" indent="-285750">
              <a:buFont typeface="Arial" panose="020B0604020202020204" pitchFamily="34" charset="0"/>
              <a:buChar char="•"/>
            </a:pPr>
            <a:r>
              <a:rPr kumimoji="1" lang="ja-JP" altLang="en-US" sz="1400" dirty="0">
                <a:latin typeface="Yu Gothic UI" panose="020B0500000000000000" pitchFamily="50" charset="-128"/>
                <a:ea typeface="Yu Gothic UI" panose="020B0500000000000000" pitchFamily="50" charset="-128"/>
              </a:rPr>
              <a:t>原因</a:t>
            </a:r>
            <a:r>
              <a:rPr lang="ja-JP" altLang="en-US" sz="1400" dirty="0">
                <a:latin typeface="Yu Gothic UI" panose="020B0500000000000000" pitchFamily="50" charset="-128"/>
                <a:ea typeface="Yu Gothic UI" panose="020B0500000000000000" pitchFamily="50" charset="-128"/>
              </a:rPr>
              <a:t>は、発見されたばかりの暗号通信技術の弱点を利用されたものであった</a:t>
            </a:r>
            <a:endParaRPr lang="en-US" altLang="ja-JP" sz="1400" dirty="0">
              <a:latin typeface="Yu Gothic UI" panose="020B0500000000000000" pitchFamily="50" charset="-128"/>
              <a:ea typeface="Yu Gothic UI" panose="020B0500000000000000" pitchFamily="50" charset="-128"/>
            </a:endParaRPr>
          </a:p>
          <a:p>
            <a:pPr marL="285750" indent="-285750">
              <a:buFont typeface="Arial" panose="020B0604020202020204" pitchFamily="34" charset="0"/>
              <a:buChar char="•"/>
            </a:pPr>
            <a:r>
              <a:rPr lang="ja-JP" altLang="en-US" sz="1400" dirty="0">
                <a:latin typeface="Yu Gothic UI" panose="020B0500000000000000" pitchFamily="50" charset="-128"/>
                <a:ea typeface="Yu Gothic UI" panose="020B0500000000000000" pitchFamily="50" charset="-128"/>
              </a:rPr>
              <a:t>英国の事例とは異なり、明確に当該グループのシステムを狙った高度な攻撃だったと考えられている</a:t>
            </a:r>
            <a:endParaRPr lang="en-US" altLang="ja-JP" sz="1400" dirty="0">
              <a:latin typeface="Yu Gothic UI" panose="020B0500000000000000" pitchFamily="50" charset="-128"/>
              <a:ea typeface="Yu Gothic UI" panose="020B0500000000000000" pitchFamily="50" charset="-128"/>
            </a:endParaRPr>
          </a:p>
          <a:p>
            <a:pPr marL="285750" indent="-285750">
              <a:buFont typeface="Arial" panose="020B0604020202020204" pitchFamily="34" charset="0"/>
              <a:buChar char="•"/>
            </a:pPr>
            <a:r>
              <a:rPr lang="ja-JP" altLang="en-US" sz="1400" dirty="0">
                <a:latin typeface="Yu Gothic UI" panose="020B0500000000000000" pitchFamily="50" charset="-128"/>
                <a:ea typeface="Yu Gothic UI" panose="020B0500000000000000" pitchFamily="50" charset="-128"/>
              </a:rPr>
              <a:t>全米規模で発生した集団訴訟は</a:t>
            </a:r>
            <a:r>
              <a:rPr lang="en-US" altLang="ja-JP" sz="1400" dirty="0">
                <a:latin typeface="Yu Gothic UI" panose="020B0500000000000000" pitchFamily="50" charset="-128"/>
                <a:ea typeface="Yu Gothic UI" panose="020B0500000000000000" pitchFamily="50" charset="-128"/>
              </a:rPr>
              <a:t>2018</a:t>
            </a:r>
            <a:r>
              <a:rPr lang="ja-JP" altLang="en-US" sz="1400" dirty="0">
                <a:latin typeface="Yu Gothic UI" panose="020B0500000000000000" pitchFamily="50" charset="-128"/>
                <a:ea typeface="Yu Gothic UI" panose="020B0500000000000000" pitchFamily="50" charset="-128"/>
              </a:rPr>
              <a:t>年</a:t>
            </a:r>
            <a:r>
              <a:rPr lang="en-US" altLang="ja-JP" sz="1400" dirty="0">
                <a:latin typeface="Yu Gothic UI" panose="020B0500000000000000" pitchFamily="50" charset="-128"/>
                <a:ea typeface="Yu Gothic UI" panose="020B0500000000000000" pitchFamily="50" charset="-128"/>
              </a:rPr>
              <a:t>3</a:t>
            </a:r>
            <a:r>
              <a:rPr lang="ja-JP" altLang="en-US" sz="1400" dirty="0">
                <a:latin typeface="Yu Gothic UI" panose="020B0500000000000000" pitchFamily="50" charset="-128"/>
                <a:ea typeface="Yu Gothic UI" panose="020B0500000000000000" pitchFamily="50" charset="-128"/>
              </a:rPr>
              <a:t>月以降も係争中であり、病院に大きな影響を与えている</a:t>
            </a:r>
            <a:endParaRPr lang="en-US" altLang="ja-JP" sz="1400" dirty="0">
              <a:latin typeface="Yu Gothic UI" panose="020B0500000000000000" pitchFamily="50" charset="-128"/>
              <a:ea typeface="Yu Gothic UI" panose="020B0500000000000000" pitchFamily="50" charset="-128"/>
            </a:endParaRPr>
          </a:p>
        </p:txBody>
      </p:sp>
      <p:sp>
        <p:nvSpPr>
          <p:cNvPr id="3" name="タイトル 2"/>
          <p:cNvSpPr>
            <a:spLocks noGrp="1"/>
          </p:cNvSpPr>
          <p:nvPr>
            <p:ph type="title"/>
          </p:nvPr>
        </p:nvSpPr>
        <p:spPr>
          <a:xfrm>
            <a:off x="423240" y="495526"/>
            <a:ext cx="9217090" cy="350824"/>
          </a:xfrm>
        </p:spPr>
        <p:txBody>
          <a:bodyPr/>
          <a:lstStyle/>
          <a:p>
            <a:r>
              <a:rPr lang="ja-JP" altLang="en-US" sz="1800" dirty="0">
                <a:latin typeface="Yu Gothic UI" panose="020B0500000000000000" pitchFamily="50" charset="-128"/>
                <a:ea typeface="Yu Gothic UI" panose="020B0500000000000000" pitchFamily="50" charset="-128"/>
              </a:rPr>
              <a:t>米国では、サイバー攻撃により大手病院グループが標的にされ、</a:t>
            </a:r>
            <a:r>
              <a:rPr lang="en-US" altLang="ja-JP" sz="1800" dirty="0">
                <a:latin typeface="Yu Gothic UI" panose="020B0500000000000000" pitchFamily="50" charset="-128"/>
                <a:ea typeface="Yu Gothic UI" panose="020B0500000000000000" pitchFamily="50" charset="-128"/>
              </a:rPr>
              <a:t>450</a:t>
            </a:r>
            <a:r>
              <a:rPr lang="ja-JP" altLang="en-US" sz="1800" dirty="0">
                <a:latin typeface="Yu Gothic UI" panose="020B0500000000000000" pitchFamily="50" charset="-128"/>
                <a:ea typeface="Yu Gothic UI" panose="020B0500000000000000" pitchFamily="50" charset="-128"/>
              </a:rPr>
              <a:t>万人分の患者情報が流出</a:t>
            </a:r>
            <a:endParaRPr kumimoji="1" lang="ja-JP" altLang="en-US" sz="1800" dirty="0">
              <a:latin typeface="Yu Gothic UI" panose="020B0500000000000000" pitchFamily="50" charset="-128"/>
              <a:ea typeface="Yu Gothic UI" panose="020B0500000000000000" pitchFamily="50" charset="-128"/>
            </a:endParaRPr>
          </a:p>
        </p:txBody>
      </p:sp>
      <p:sp>
        <p:nvSpPr>
          <p:cNvPr id="4" name="スライド番号プレースホルダー 3"/>
          <p:cNvSpPr>
            <a:spLocks noGrp="1"/>
          </p:cNvSpPr>
          <p:nvPr>
            <p:ph type="sldNum" sz="quarter" idx="4294967295"/>
          </p:nvPr>
        </p:nvSpPr>
        <p:spPr>
          <a:xfrm>
            <a:off x="249351" y="6588000"/>
            <a:ext cx="180000" cy="169200"/>
          </a:xfrm>
          <a:prstGeom prst="rect">
            <a:avLst/>
          </a:prstGeom>
        </p:spPr>
        <p:txBody>
          <a:body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17</a:t>
            </a:r>
            <a:endParaRPr kumimoji="1" lang="ja-JP" altLang="en-US" dirty="0">
              <a:latin typeface="Yu Gothic UI" panose="020B0500000000000000" pitchFamily="50" charset="-128"/>
              <a:ea typeface="Yu Gothic UI" panose="020B0500000000000000" pitchFamily="50" charset="-128"/>
            </a:endParaRPr>
          </a:p>
        </p:txBody>
      </p:sp>
      <p:sp>
        <p:nvSpPr>
          <p:cNvPr id="40" name="線吹き出し 1 (枠付き) 39"/>
          <p:cNvSpPr/>
          <p:nvPr/>
        </p:nvSpPr>
        <p:spPr bwMode="gray">
          <a:xfrm>
            <a:off x="2862227" y="3425189"/>
            <a:ext cx="1102611" cy="792000"/>
          </a:xfrm>
          <a:prstGeom prst="borderCallout1">
            <a:avLst>
              <a:gd name="adj1" fmla="val 100427"/>
              <a:gd name="adj2" fmla="val 11956"/>
              <a:gd name="adj3" fmla="val 130433"/>
              <a:gd name="adj4" fmla="val -77981"/>
            </a:avLst>
          </a:prstGeom>
          <a:solidFill>
            <a:schemeClr val="bg1">
              <a:lumMod val="95000"/>
            </a:schemeClr>
          </a:solidFill>
          <a:ln w="19050">
            <a:solidFill>
              <a:schemeClr val="bg1">
                <a:lumMod val="50000"/>
              </a:schemeClr>
            </a:solidFill>
            <a:headEnd type="none"/>
            <a:tailEnd type="ova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altLang="ja-JP" sz="1200" dirty="0">
                <a:latin typeface="Yu Gothic UI" panose="020B0500000000000000" pitchFamily="50" charset="-128"/>
                <a:ea typeface="Yu Gothic UI" panose="020B0500000000000000" pitchFamily="50" charset="-128"/>
              </a:rPr>
              <a:t>4</a:t>
            </a:r>
            <a:r>
              <a:rPr lang="ja-JP" altLang="ja-JP" sz="1200" dirty="0">
                <a:latin typeface="Yu Gothic UI" panose="020B0500000000000000" pitchFamily="50" charset="-128"/>
                <a:ea typeface="Yu Gothic UI" panose="020B0500000000000000" pitchFamily="50" charset="-128"/>
              </a:rPr>
              <a:t>月</a:t>
            </a:r>
            <a:r>
              <a:rPr lang="en-US" altLang="ja-JP" sz="1200" dirty="0">
                <a:latin typeface="Yu Gothic UI" panose="020B0500000000000000" pitchFamily="50" charset="-128"/>
                <a:ea typeface="Yu Gothic UI" panose="020B0500000000000000" pitchFamily="50" charset="-128"/>
              </a:rPr>
              <a:t>7</a:t>
            </a:r>
            <a:r>
              <a:rPr lang="ja-JP" altLang="en-US" sz="1200" dirty="0">
                <a:latin typeface="Yu Gothic UI" panose="020B0500000000000000" pitchFamily="50" charset="-128"/>
                <a:ea typeface="Yu Gothic UI" panose="020B0500000000000000" pitchFamily="50" charset="-128"/>
              </a:rPr>
              <a:t>日</a:t>
            </a:r>
            <a:endParaRPr lang="en-US" altLang="ja-JP" sz="1200" dirty="0">
              <a:latin typeface="Yu Gothic UI" panose="020B0500000000000000" pitchFamily="50" charset="-128"/>
              <a:ea typeface="Yu Gothic UI" panose="020B0500000000000000" pitchFamily="50" charset="-128"/>
            </a:endParaRPr>
          </a:p>
          <a:p>
            <a:r>
              <a:rPr lang="ja-JP" altLang="ja-JP" sz="1200" dirty="0">
                <a:latin typeface="Yu Gothic UI" panose="020B0500000000000000" pitchFamily="50" charset="-128"/>
                <a:ea typeface="Yu Gothic UI" panose="020B0500000000000000" pitchFamily="50" charset="-128"/>
              </a:rPr>
              <a:t>修正</a:t>
            </a:r>
            <a:r>
              <a:rPr lang="ja-JP" altLang="en-US" sz="1200" dirty="0">
                <a:latin typeface="Yu Gothic UI" panose="020B0500000000000000" pitchFamily="50" charset="-128"/>
                <a:ea typeface="Yu Gothic UI" panose="020B0500000000000000" pitchFamily="50" charset="-128"/>
              </a:rPr>
              <a:t>プログラムが公開される</a:t>
            </a:r>
            <a:endParaRPr kumimoji="1" lang="ja-JP" altLang="en-US" sz="1200" dirty="0">
              <a:latin typeface="Yu Gothic UI" panose="020B0500000000000000" pitchFamily="50" charset="-128"/>
              <a:ea typeface="Yu Gothic UI" panose="020B0500000000000000" pitchFamily="50" charset="-128"/>
            </a:endParaRPr>
          </a:p>
        </p:txBody>
      </p:sp>
      <p:sp>
        <p:nvSpPr>
          <p:cNvPr id="41" name="線吹き出し 1 (枠付き) 40"/>
          <p:cNvSpPr/>
          <p:nvPr/>
        </p:nvSpPr>
        <p:spPr bwMode="gray">
          <a:xfrm>
            <a:off x="1495071" y="3425189"/>
            <a:ext cx="1123771" cy="792000"/>
          </a:xfrm>
          <a:prstGeom prst="borderCallout1">
            <a:avLst>
              <a:gd name="adj1" fmla="val 98289"/>
              <a:gd name="adj2" fmla="val 18524"/>
              <a:gd name="adj3" fmla="val 130822"/>
              <a:gd name="adj4" fmla="val 8012"/>
            </a:avLst>
          </a:prstGeom>
          <a:solidFill>
            <a:schemeClr val="bg1">
              <a:lumMod val="95000"/>
            </a:schemeClr>
          </a:solidFill>
          <a:ln w="19050">
            <a:solidFill>
              <a:schemeClr val="bg1">
                <a:lumMod val="50000"/>
              </a:schemeClr>
            </a:solidFill>
            <a:headEnd type="none"/>
            <a:tailEnd type="ova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altLang="ja-JP" sz="1200" dirty="0">
                <a:latin typeface="Yu Gothic UI" panose="020B0500000000000000" pitchFamily="50" charset="-128"/>
                <a:ea typeface="Yu Gothic UI" panose="020B0500000000000000" pitchFamily="50" charset="-128"/>
              </a:rPr>
              <a:t>4</a:t>
            </a:r>
            <a:r>
              <a:rPr lang="ja-JP" altLang="ja-JP" sz="1200" dirty="0">
                <a:latin typeface="Yu Gothic UI" panose="020B0500000000000000" pitchFamily="50" charset="-128"/>
                <a:ea typeface="Yu Gothic UI" panose="020B0500000000000000" pitchFamily="50" charset="-128"/>
              </a:rPr>
              <a:t>月</a:t>
            </a:r>
            <a:r>
              <a:rPr lang="en-US" altLang="ja-JP" sz="1200" dirty="0">
                <a:latin typeface="Yu Gothic UI" panose="020B0500000000000000" pitchFamily="50" charset="-128"/>
                <a:ea typeface="Yu Gothic UI" panose="020B0500000000000000" pitchFamily="50" charset="-128"/>
              </a:rPr>
              <a:t>1</a:t>
            </a:r>
            <a:r>
              <a:rPr lang="ja-JP" altLang="en-US" sz="1200" dirty="0">
                <a:latin typeface="Yu Gothic UI" panose="020B0500000000000000" pitchFamily="50" charset="-128"/>
                <a:ea typeface="Yu Gothic UI" panose="020B0500000000000000" pitchFamily="50" charset="-128"/>
              </a:rPr>
              <a:t>日</a:t>
            </a:r>
            <a:endParaRPr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システムの弱点が発見される</a:t>
            </a:r>
          </a:p>
        </p:txBody>
      </p:sp>
      <p:sp>
        <p:nvSpPr>
          <p:cNvPr id="49" name="線吹き出し 1 (枠付き) 48"/>
          <p:cNvSpPr/>
          <p:nvPr/>
        </p:nvSpPr>
        <p:spPr bwMode="gray">
          <a:xfrm>
            <a:off x="6197599" y="5160446"/>
            <a:ext cx="1259971" cy="843976"/>
          </a:xfrm>
          <a:prstGeom prst="borderCallout1">
            <a:avLst>
              <a:gd name="adj1" fmla="val -1734"/>
              <a:gd name="adj2" fmla="val 51295"/>
              <a:gd name="adj3" fmla="val -45885"/>
              <a:gd name="adj4" fmla="val 32686"/>
            </a:avLst>
          </a:prstGeom>
          <a:solidFill>
            <a:schemeClr val="bg1">
              <a:lumMod val="95000"/>
            </a:schemeClr>
          </a:solidFill>
          <a:ln w="19050">
            <a:solidFill>
              <a:schemeClr val="bg1">
                <a:lumMod val="50000"/>
              </a:schemeClr>
            </a:solidFill>
            <a:headEnd type="none"/>
            <a:tailEnd type="ova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altLang="ja-JP" sz="1200" dirty="0">
                <a:latin typeface="Yu Gothic UI" panose="020B0500000000000000" pitchFamily="50" charset="-128"/>
                <a:ea typeface="Yu Gothic UI" panose="020B0500000000000000" pitchFamily="50" charset="-128"/>
              </a:rPr>
              <a:t>7</a:t>
            </a:r>
            <a:r>
              <a:rPr lang="ja-JP" altLang="en-US" sz="1200" dirty="0">
                <a:latin typeface="Yu Gothic UI" panose="020B0500000000000000" pitchFamily="50" charset="-128"/>
                <a:ea typeface="Yu Gothic UI" panose="020B0500000000000000" pitchFamily="50" charset="-128"/>
              </a:rPr>
              <a:t>月</a:t>
            </a:r>
            <a:endParaRPr lang="en-US" altLang="ja-JP" sz="1200" dirty="0">
              <a:latin typeface="Yu Gothic UI" panose="020B0500000000000000" pitchFamily="50" charset="-128"/>
              <a:ea typeface="Yu Gothic UI" panose="020B0500000000000000" pitchFamily="50" charset="-128"/>
            </a:endParaRPr>
          </a:p>
          <a:p>
            <a:r>
              <a:rPr lang="ja-JP" altLang="en-US" sz="1200" dirty="0">
                <a:latin typeface="Yu Gothic UI" panose="020B0500000000000000" pitchFamily="50" charset="-128"/>
                <a:ea typeface="Yu Gothic UI" panose="020B0500000000000000" pitchFamily="50" charset="-128"/>
              </a:rPr>
              <a:t>病院が外部からの攻撃を受けていたことを認知</a:t>
            </a:r>
            <a:endParaRPr lang="en-US" altLang="ja-JP" sz="1200" dirty="0">
              <a:latin typeface="Yu Gothic UI" panose="020B0500000000000000" pitchFamily="50" charset="-128"/>
              <a:ea typeface="Yu Gothic UI" panose="020B0500000000000000" pitchFamily="50" charset="-128"/>
            </a:endParaRPr>
          </a:p>
        </p:txBody>
      </p:sp>
      <p:sp>
        <p:nvSpPr>
          <p:cNvPr id="50" name="線吹き出し 1 (枠付き) 49"/>
          <p:cNvSpPr/>
          <p:nvPr/>
        </p:nvSpPr>
        <p:spPr bwMode="gray">
          <a:xfrm>
            <a:off x="7590625" y="5160445"/>
            <a:ext cx="1399756" cy="843977"/>
          </a:xfrm>
          <a:prstGeom prst="borderCallout1">
            <a:avLst>
              <a:gd name="adj1" fmla="val -2617"/>
              <a:gd name="adj2" fmla="val 51014"/>
              <a:gd name="adj3" fmla="val -47265"/>
              <a:gd name="adj4" fmla="val 38906"/>
            </a:avLst>
          </a:prstGeom>
          <a:solidFill>
            <a:schemeClr val="bg1">
              <a:lumMod val="95000"/>
            </a:schemeClr>
          </a:solidFill>
          <a:ln w="19050">
            <a:solidFill>
              <a:schemeClr val="bg1">
                <a:lumMod val="50000"/>
              </a:schemeClr>
            </a:solidFill>
            <a:headEnd type="none"/>
            <a:tailEnd type="ova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altLang="ja-JP" sz="1200" dirty="0">
                <a:latin typeface="Yu Gothic UI" panose="020B0500000000000000" pitchFamily="50" charset="-128"/>
                <a:ea typeface="Yu Gothic UI" panose="020B0500000000000000" pitchFamily="50" charset="-128"/>
              </a:rPr>
              <a:t>8</a:t>
            </a:r>
            <a:r>
              <a:rPr lang="ja-JP" altLang="en-US" sz="1200" dirty="0">
                <a:latin typeface="Yu Gothic UI" panose="020B0500000000000000" pitchFamily="50" charset="-128"/>
                <a:ea typeface="Yu Gothic UI" panose="020B0500000000000000" pitchFamily="50" charset="-128"/>
              </a:rPr>
              <a:t>月</a:t>
            </a:r>
            <a:endParaRPr lang="en-US" altLang="ja-JP" sz="1200" dirty="0">
              <a:latin typeface="Yu Gothic UI" panose="020B0500000000000000" pitchFamily="50" charset="-128"/>
              <a:ea typeface="Yu Gothic UI" panose="020B0500000000000000" pitchFamily="50" charset="-128"/>
            </a:endParaRPr>
          </a:p>
          <a:p>
            <a:r>
              <a:rPr lang="ja-JP" altLang="en-US" sz="1200" dirty="0">
                <a:latin typeface="Yu Gothic UI" panose="020B0500000000000000" pitchFamily="50" charset="-128"/>
                <a:ea typeface="Yu Gothic UI" panose="020B0500000000000000" pitchFamily="50" charset="-128"/>
              </a:rPr>
              <a:t>病院が、被害詳細と駆除の完了を行政に報告</a:t>
            </a:r>
            <a:endParaRPr lang="en-US" altLang="ja-JP" sz="1200" dirty="0">
              <a:latin typeface="Yu Gothic UI" panose="020B0500000000000000" pitchFamily="50" charset="-128"/>
              <a:ea typeface="Yu Gothic UI" panose="020B0500000000000000" pitchFamily="50" charset="-128"/>
            </a:endParaRPr>
          </a:p>
        </p:txBody>
      </p:sp>
      <p:sp>
        <p:nvSpPr>
          <p:cNvPr id="51" name="爆発 1 50"/>
          <p:cNvSpPr/>
          <p:nvPr/>
        </p:nvSpPr>
        <p:spPr>
          <a:xfrm>
            <a:off x="1513447" y="5033082"/>
            <a:ext cx="1258166" cy="864464"/>
          </a:xfrm>
          <a:prstGeom prst="irregularSeal1">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ja-JP" altLang="en-US" sz="1600" b="1" dirty="0">
                <a:solidFill>
                  <a:srgbClr val="DA291C"/>
                </a:solidFill>
                <a:latin typeface="Yu Gothic UI" panose="020B0500000000000000" pitchFamily="50" charset="-128"/>
                <a:ea typeface="Yu Gothic UI" panose="020B0500000000000000" pitchFamily="50" charset="-128"/>
              </a:rPr>
              <a:t>攻撃</a:t>
            </a:r>
          </a:p>
        </p:txBody>
      </p:sp>
      <p:sp>
        <p:nvSpPr>
          <p:cNvPr id="52" name="爆発 1 51"/>
          <p:cNvSpPr/>
          <p:nvPr/>
        </p:nvSpPr>
        <p:spPr>
          <a:xfrm>
            <a:off x="4599812" y="5033082"/>
            <a:ext cx="1258166" cy="864464"/>
          </a:xfrm>
          <a:prstGeom prst="irregularSeal1">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ja-JP" altLang="en-US" sz="1600" b="1" dirty="0">
                <a:solidFill>
                  <a:srgbClr val="DA291C"/>
                </a:solidFill>
                <a:latin typeface="Yu Gothic UI" panose="020B0500000000000000" pitchFamily="50" charset="-128"/>
                <a:ea typeface="Yu Gothic UI" panose="020B0500000000000000" pitchFamily="50" charset="-128"/>
              </a:rPr>
              <a:t>攻撃</a:t>
            </a:r>
          </a:p>
        </p:txBody>
      </p:sp>
      <p:sp>
        <p:nvSpPr>
          <p:cNvPr id="53" name="Freeform 5"/>
          <p:cNvSpPr>
            <a:spLocks/>
          </p:cNvSpPr>
          <p:nvPr/>
        </p:nvSpPr>
        <p:spPr bwMode="gray">
          <a:xfrm>
            <a:off x="8263468" y="3285729"/>
            <a:ext cx="1358586" cy="1082894"/>
          </a:xfrm>
          <a:custGeom>
            <a:avLst/>
            <a:gdLst>
              <a:gd name="T0" fmla="*/ 0 w 1352"/>
              <a:gd name="T1" fmla="*/ 1109 h 1000"/>
              <a:gd name="T2" fmla="*/ 0 w 1352"/>
              <a:gd name="T3" fmla="*/ 618 h 1000"/>
              <a:gd name="T4" fmla="*/ 2788 w 1352"/>
              <a:gd name="T5" fmla="*/ 258 h 1000"/>
              <a:gd name="T6" fmla="*/ 2788 w 1352"/>
              <a:gd name="T7" fmla="*/ 0 h 1000"/>
              <a:gd name="T8" fmla="*/ 3685 w 1352"/>
              <a:gd name="T9" fmla="*/ 673 h 1000"/>
              <a:gd name="T10" fmla="*/ 2788 w 1352"/>
              <a:gd name="T11" fmla="*/ 1402 h 1000"/>
              <a:gd name="T12" fmla="*/ 2788 w 1352"/>
              <a:gd name="T13" fmla="*/ 1109 h 1000"/>
              <a:gd name="T14" fmla="*/ 0 w 1352"/>
              <a:gd name="T15" fmla="*/ 1109 h 1000"/>
              <a:gd name="T16" fmla="*/ 0 60000 65536"/>
              <a:gd name="T17" fmla="*/ 0 60000 65536"/>
              <a:gd name="T18" fmla="*/ 0 60000 65536"/>
              <a:gd name="T19" fmla="*/ 0 60000 65536"/>
              <a:gd name="T20" fmla="*/ 0 60000 65536"/>
              <a:gd name="T21" fmla="*/ 0 60000 65536"/>
              <a:gd name="T22" fmla="*/ 0 60000 65536"/>
              <a:gd name="T23" fmla="*/ 0 60000 65536"/>
              <a:gd name="T24" fmla="*/ 0 w 1352"/>
              <a:gd name="T25" fmla="*/ 0 h 1000"/>
              <a:gd name="T26" fmla="*/ 1352 w 1352"/>
              <a:gd name="T27" fmla="*/ 1000 h 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2" h="1000">
                <a:moveTo>
                  <a:pt x="0" y="791"/>
                </a:moveTo>
                <a:lnTo>
                  <a:pt x="0" y="440"/>
                </a:lnTo>
                <a:lnTo>
                  <a:pt x="1023" y="184"/>
                </a:lnTo>
                <a:lnTo>
                  <a:pt x="1023" y="0"/>
                </a:lnTo>
                <a:lnTo>
                  <a:pt x="1351" y="480"/>
                </a:lnTo>
                <a:lnTo>
                  <a:pt x="1023" y="999"/>
                </a:lnTo>
                <a:lnTo>
                  <a:pt x="1023" y="791"/>
                </a:lnTo>
                <a:lnTo>
                  <a:pt x="0" y="791"/>
                </a:lnTo>
              </a:path>
            </a:pathLst>
          </a:cu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kumimoji="1" lang="ja-JP" altLang="en-US" sz="1600" b="1" dirty="0">
              <a:solidFill>
                <a:srgbClr val="FF0000"/>
              </a:solidFill>
              <a:latin typeface="Yu Gothic UI" panose="020B0500000000000000" pitchFamily="50" charset="-128"/>
              <a:ea typeface="Yu Gothic UI" panose="020B0500000000000000" pitchFamily="50" charset="-128"/>
              <a:cs typeface="+mn-cs"/>
            </a:endParaRPr>
          </a:p>
        </p:txBody>
      </p:sp>
      <p:sp>
        <p:nvSpPr>
          <p:cNvPr id="54" name="Rectangle 6"/>
          <p:cNvSpPr>
            <a:spLocks noChangeArrowheads="1"/>
          </p:cNvSpPr>
          <p:nvPr/>
        </p:nvSpPr>
        <p:spPr bwMode="gray">
          <a:xfrm>
            <a:off x="8352576" y="3672756"/>
            <a:ext cx="1136424" cy="406375"/>
          </a:xfrm>
          <a:prstGeom prst="rect">
            <a:avLst/>
          </a:prstGeom>
          <a:noFill/>
          <a:ln w="9525">
            <a:noFill/>
            <a:miter lim="800000"/>
            <a:headEnd/>
            <a:tailEnd/>
          </a:ln>
        </p:spPr>
        <p:txBody>
          <a:bodyPr wrap="square" lIns="72000" tIns="72000" rIns="72000" bIns="72000" anchor="ctr">
            <a:spAutoFit/>
          </a:bodyPr>
          <a:lstStyle/>
          <a:p>
            <a:pPr defTabSz="787400">
              <a:lnSpc>
                <a:spcPct val="106000"/>
              </a:lnSpc>
              <a:spcBef>
                <a:spcPct val="80000"/>
              </a:spcBef>
              <a:buClr>
                <a:schemeClr val="tx1"/>
              </a:buClr>
              <a:buSzPct val="80000"/>
              <a:buFont typeface="Wingdings" pitchFamily="2" charset="2"/>
              <a:buNone/>
            </a:pPr>
            <a:r>
              <a:rPr lang="ja-JP" altLang="en-US" sz="1600" b="1" dirty="0">
                <a:solidFill>
                  <a:srgbClr val="FF0000"/>
                </a:solidFill>
                <a:latin typeface="Yu Gothic UI" panose="020B0500000000000000" pitchFamily="50" charset="-128"/>
                <a:ea typeface="Yu Gothic UI" panose="020B0500000000000000" pitchFamily="50" charset="-128"/>
              </a:rPr>
              <a:t>訴訟拡大へ</a:t>
            </a:r>
            <a:endParaRPr kumimoji="0" lang="de-DE" altLang="ja-JP" sz="1600" b="1" dirty="0">
              <a:solidFill>
                <a:srgbClr val="FF0000"/>
              </a:solidFill>
              <a:latin typeface="Yu Gothic UI" panose="020B0500000000000000" pitchFamily="50" charset="-128"/>
              <a:ea typeface="Yu Gothic UI" panose="020B0500000000000000" pitchFamily="50" charset="-128"/>
            </a:endParaRPr>
          </a:p>
        </p:txBody>
      </p:sp>
      <p:sp>
        <p:nvSpPr>
          <p:cNvPr id="56" name="テキスト ボックス 55"/>
          <p:cNvSpPr txBox="1"/>
          <p:nvPr/>
        </p:nvSpPr>
        <p:spPr>
          <a:xfrm>
            <a:off x="515271" y="5160446"/>
            <a:ext cx="833579" cy="442035"/>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b="1" dirty="0">
                <a:latin typeface="Yu Gothic UI" panose="020B0500000000000000" pitchFamily="50" charset="-128"/>
                <a:ea typeface="Yu Gothic UI" panose="020B0500000000000000" pitchFamily="50" charset="-128"/>
              </a:rPr>
              <a:t>病院内での</a:t>
            </a:r>
            <a:endParaRPr kumimoji="1" lang="en-US" altLang="ja-JP" sz="1200" b="1"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b="1" dirty="0">
                <a:latin typeface="Yu Gothic UI" panose="020B0500000000000000" pitchFamily="50" charset="-128"/>
                <a:ea typeface="Yu Gothic UI" panose="020B0500000000000000" pitchFamily="50" charset="-128"/>
              </a:rPr>
              <a:t>出来事</a:t>
            </a:r>
          </a:p>
        </p:txBody>
      </p:sp>
      <p:sp>
        <p:nvSpPr>
          <p:cNvPr id="57" name="テキスト ボックス 56"/>
          <p:cNvSpPr txBox="1"/>
          <p:nvPr/>
        </p:nvSpPr>
        <p:spPr>
          <a:xfrm>
            <a:off x="515271" y="3592422"/>
            <a:ext cx="833579" cy="442035"/>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b="1" dirty="0">
                <a:latin typeface="Yu Gothic UI" panose="020B0500000000000000" pitchFamily="50" charset="-128"/>
                <a:ea typeface="Yu Gothic UI" panose="020B0500000000000000" pitchFamily="50" charset="-128"/>
              </a:rPr>
              <a:t>米国内の</a:t>
            </a:r>
            <a:endParaRPr kumimoji="1" lang="en-US" altLang="ja-JP" sz="1200" b="1"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b="1" dirty="0">
                <a:latin typeface="Yu Gothic UI" panose="020B0500000000000000" pitchFamily="50" charset="-128"/>
                <a:ea typeface="Yu Gothic UI" panose="020B0500000000000000" pitchFamily="50" charset="-128"/>
              </a:rPr>
              <a:t>出来事</a:t>
            </a:r>
          </a:p>
        </p:txBody>
      </p:sp>
      <p:sp>
        <p:nvSpPr>
          <p:cNvPr id="24" name="正方形/長方形 23"/>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1-10</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5" name="正方形/長方形 24"/>
          <p:cNvSpPr/>
          <p:nvPr/>
        </p:nvSpPr>
        <p:spPr bwMode="gray">
          <a:xfrm>
            <a:off x="827857" y="219453"/>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外部攻撃（海外②）</a:t>
            </a:r>
          </a:p>
        </p:txBody>
      </p:sp>
      <p:sp>
        <p:nvSpPr>
          <p:cNvPr id="27" name="正方形/長方形 26"/>
          <p:cNvSpPr/>
          <p:nvPr/>
        </p:nvSpPr>
        <p:spPr bwMode="gray">
          <a:xfrm>
            <a:off x="325742" y="6301411"/>
            <a:ext cx="9074150" cy="279275"/>
          </a:xfrm>
          <a:prstGeom prst="rect">
            <a:avLst/>
          </a:prstGeom>
          <a:noFill/>
          <a:ln w="3175">
            <a:noFill/>
            <a:headEnd/>
            <a:tailEn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ja-JP" altLang="en-US" sz="1100" dirty="0">
                <a:latin typeface="Yu Gothic UI" panose="020B0500000000000000" pitchFamily="50" charset="-128"/>
                <a:ea typeface="Yu Gothic UI" panose="020B0500000000000000" pitchFamily="50" charset="-128"/>
              </a:rPr>
              <a:t>（出典）</a:t>
            </a:r>
            <a:r>
              <a:rPr kumimoji="1" lang="en-US" altLang="ja-JP" sz="1100" dirty="0">
                <a:latin typeface="Yu Gothic UI" panose="020B0500000000000000" pitchFamily="50" charset="-128"/>
                <a:ea typeface="Yu Gothic UI" panose="020B0500000000000000" pitchFamily="50" charset="-128"/>
              </a:rPr>
              <a:t>Data Breach Notification, Community Health Systems</a:t>
            </a:r>
            <a:r>
              <a:rPr kumimoji="1" lang="ja-JP" altLang="en-US" sz="1100" dirty="0">
                <a:latin typeface="Yu Gothic UI" panose="020B0500000000000000" pitchFamily="50" charset="-128"/>
                <a:ea typeface="Yu Gothic UI" panose="020B0500000000000000" pitchFamily="50" charset="-128"/>
              </a:rPr>
              <a:t> （</a:t>
            </a:r>
            <a:r>
              <a:rPr kumimoji="1" lang="en-US" altLang="ja-JP" sz="1100" dirty="0">
                <a:latin typeface="Yu Gothic UI" panose="020B0500000000000000" pitchFamily="50" charset="-128"/>
                <a:ea typeface="Yu Gothic UI" panose="020B0500000000000000" pitchFamily="50" charset="-128"/>
              </a:rPr>
              <a:t>http://www.chs.net/media-notice/</a:t>
            </a:r>
            <a:r>
              <a:rPr kumimoji="1" lang="ja-JP" altLang="en-US" sz="1100" dirty="0">
                <a:latin typeface="Yu Gothic UI" panose="020B0500000000000000" pitchFamily="50" charset="-128"/>
                <a:ea typeface="Yu Gothic UI" panose="020B0500000000000000" pitchFamily="50" charset="-128"/>
              </a:rPr>
              <a:t>）ほか公表資料に基づき作成</a:t>
            </a:r>
            <a:endParaRPr kumimoji="1" lang="en-US" altLang="ja-JP" sz="11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91406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1-11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 name="正方形/長方形 21"/>
          <p:cNvSpPr/>
          <p:nvPr/>
        </p:nvSpPr>
        <p:spPr bwMode="gray">
          <a:xfrm>
            <a:off x="848564" y="226768"/>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標的型攻撃と対策について</a:t>
            </a:r>
          </a:p>
        </p:txBody>
      </p:sp>
      <p:sp>
        <p:nvSpPr>
          <p:cNvPr id="143" name="タイトル 2"/>
          <p:cNvSpPr txBox="1">
            <a:spLocks/>
          </p:cNvSpPr>
          <p:nvPr/>
        </p:nvSpPr>
        <p:spPr bwMode="gray">
          <a:xfrm>
            <a:off x="399606" y="555956"/>
            <a:ext cx="9072000" cy="28931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近年は標的型攻撃（</a:t>
            </a:r>
            <a:r>
              <a:rPr lang="en-US" altLang="ja-JP" sz="1800" dirty="0">
                <a:latin typeface="Yu Gothic UI" panose="020B0500000000000000" pitchFamily="50" charset="-128"/>
                <a:ea typeface="Yu Gothic UI" panose="020B0500000000000000" pitchFamily="50" charset="-128"/>
              </a:rPr>
              <a:t>※1</a:t>
            </a:r>
            <a:r>
              <a:rPr lang="ja-JP" altLang="en-US" sz="1800" dirty="0">
                <a:latin typeface="Yu Gothic UI" panose="020B0500000000000000" pitchFamily="50" charset="-128"/>
                <a:ea typeface="Yu Gothic UI" panose="020B0500000000000000" pitchFamily="50" charset="-128"/>
              </a:rPr>
              <a:t>）のリスクが非常に高くなっている</a:t>
            </a:r>
          </a:p>
        </p:txBody>
      </p:sp>
      <p:sp>
        <p:nvSpPr>
          <p:cNvPr id="2" name="正方形/長方形 1"/>
          <p:cNvSpPr/>
          <p:nvPr/>
        </p:nvSpPr>
        <p:spPr>
          <a:xfrm>
            <a:off x="475490" y="978558"/>
            <a:ext cx="8996116" cy="461665"/>
          </a:xfrm>
          <a:prstGeom prst="rect">
            <a:avLst/>
          </a:prstGeom>
        </p:spPr>
        <p:txBody>
          <a:bodyPr wrap="square">
            <a:spAutoFit/>
          </a:bodyPr>
          <a:lstStyle/>
          <a:p>
            <a:r>
              <a:rPr lang="en-US" altLang="ja-JP" sz="1200" dirty="0">
                <a:latin typeface="Yu Gothic UI" panose="020B0500000000000000" pitchFamily="50" charset="-128"/>
                <a:ea typeface="Yu Gothic UI" panose="020B0500000000000000" pitchFamily="50" charset="-128"/>
              </a:rPr>
              <a:t>※1</a:t>
            </a:r>
            <a:r>
              <a:rPr lang="ja-JP" altLang="en-US" sz="1200" dirty="0">
                <a:latin typeface="Yu Gothic UI" panose="020B0500000000000000" pitchFamily="50" charset="-128"/>
                <a:ea typeface="Yu Gothic UI" panose="020B0500000000000000" pitchFamily="50" charset="-128"/>
              </a:rPr>
              <a:t>　標的型攻撃は、マルウェアを含む添付ファイル付の標的型メールをターゲット組織に送り、</a:t>
            </a:r>
            <a:r>
              <a:rPr lang="en-US" altLang="ja-JP" sz="1200" dirty="0">
                <a:latin typeface="Yu Gothic UI" panose="020B0500000000000000" pitchFamily="50" charset="-128"/>
                <a:ea typeface="Yu Gothic UI" panose="020B0500000000000000" pitchFamily="50" charset="-128"/>
              </a:rPr>
              <a:t>PC</a:t>
            </a:r>
            <a:r>
              <a:rPr lang="ja-JP" altLang="en-US" sz="1200" dirty="0">
                <a:latin typeface="Yu Gothic UI" panose="020B0500000000000000" pitchFamily="50" charset="-128"/>
                <a:ea typeface="Yu Gothic UI" panose="020B0500000000000000" pitchFamily="50" charset="-128"/>
              </a:rPr>
              <a:t>やサーバをマルウェアに感染させ、遠隔操作などを行いシステム破壊や機密情報の詐取を行う攻撃をいう</a:t>
            </a:r>
          </a:p>
        </p:txBody>
      </p:sp>
      <p:sp>
        <p:nvSpPr>
          <p:cNvPr id="6" name="正方形/長方形 5"/>
          <p:cNvSpPr/>
          <p:nvPr/>
        </p:nvSpPr>
        <p:spPr bwMode="gray">
          <a:xfrm>
            <a:off x="473237" y="4520791"/>
            <a:ext cx="1509350" cy="422891"/>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①　初期侵入</a:t>
            </a:r>
          </a:p>
        </p:txBody>
      </p:sp>
      <p:sp>
        <p:nvSpPr>
          <p:cNvPr id="71" name="正方形/長方形 70"/>
          <p:cNvSpPr/>
          <p:nvPr/>
        </p:nvSpPr>
        <p:spPr bwMode="gray">
          <a:xfrm>
            <a:off x="2040337" y="4520790"/>
            <a:ext cx="3707735" cy="42289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悪意ある</a:t>
            </a:r>
            <a:r>
              <a:rPr kumimoji="1" lang="en-US" altLang="ja-JP" sz="1200" dirty="0">
                <a:solidFill>
                  <a:schemeClr val="tx1"/>
                </a:solidFill>
                <a:latin typeface="Yu Gothic UI" panose="020B0500000000000000" pitchFamily="50" charset="-128"/>
                <a:ea typeface="Yu Gothic UI" panose="020B0500000000000000" pitchFamily="50" charset="-128"/>
              </a:rPr>
              <a:t>WEB</a:t>
            </a:r>
            <a:r>
              <a:rPr kumimoji="1" lang="ja-JP" altLang="en-US" sz="1200" dirty="0">
                <a:solidFill>
                  <a:schemeClr val="tx1"/>
                </a:solidFill>
                <a:latin typeface="Yu Gothic UI" panose="020B0500000000000000" pitchFamily="50" charset="-128"/>
                <a:ea typeface="Yu Gothic UI" panose="020B0500000000000000" pitchFamily="50" charset="-128"/>
              </a:rPr>
              <a:t>サイトや添付ファイル付きメール等を経由してマルウェアが組織内部に侵入する</a:t>
            </a:r>
          </a:p>
        </p:txBody>
      </p:sp>
      <p:sp>
        <p:nvSpPr>
          <p:cNvPr id="73" name="正方形/長方形 72"/>
          <p:cNvSpPr/>
          <p:nvPr/>
        </p:nvSpPr>
        <p:spPr bwMode="gray">
          <a:xfrm>
            <a:off x="473237" y="4997903"/>
            <a:ext cx="1509350" cy="422891"/>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②　攻撃基盤構築</a:t>
            </a:r>
          </a:p>
        </p:txBody>
      </p:sp>
      <p:sp>
        <p:nvSpPr>
          <p:cNvPr id="74" name="正方形/長方形 73"/>
          <p:cNvSpPr/>
          <p:nvPr/>
        </p:nvSpPr>
        <p:spPr bwMode="gray">
          <a:xfrm>
            <a:off x="2043996" y="4997903"/>
            <a:ext cx="3707735" cy="42289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攻撃指令に基づき、攻撃基盤を構築する（バックドアの構築等）、組織内部の調査</a:t>
            </a:r>
          </a:p>
        </p:txBody>
      </p:sp>
      <p:sp>
        <p:nvSpPr>
          <p:cNvPr id="77" name="正方形/長方形 76"/>
          <p:cNvSpPr/>
          <p:nvPr/>
        </p:nvSpPr>
        <p:spPr bwMode="gray">
          <a:xfrm>
            <a:off x="473237" y="5475015"/>
            <a:ext cx="1509350" cy="422891"/>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③　内部侵入・調査</a:t>
            </a:r>
          </a:p>
        </p:txBody>
      </p:sp>
      <p:sp>
        <p:nvSpPr>
          <p:cNvPr id="78" name="正方形/長方形 77"/>
          <p:cNvSpPr/>
          <p:nvPr/>
        </p:nvSpPr>
        <p:spPr bwMode="gray">
          <a:xfrm>
            <a:off x="2036679" y="5475016"/>
            <a:ext cx="3707735" cy="42289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他の</a:t>
            </a:r>
            <a:r>
              <a:rPr kumimoji="1" lang="en-US" altLang="ja-JP" sz="1200" dirty="0">
                <a:solidFill>
                  <a:schemeClr val="tx1"/>
                </a:solidFill>
                <a:latin typeface="Yu Gothic UI" panose="020B0500000000000000" pitchFamily="50" charset="-128"/>
                <a:ea typeface="Yu Gothic UI" panose="020B0500000000000000" pitchFamily="50" charset="-128"/>
              </a:rPr>
              <a:t>PC</a:t>
            </a:r>
            <a:r>
              <a:rPr kumimoji="1" lang="ja-JP" altLang="en-US" sz="1200" dirty="0">
                <a:solidFill>
                  <a:schemeClr val="tx1"/>
                </a:solidFill>
                <a:latin typeface="Yu Gothic UI" panose="020B0500000000000000" pitchFamily="50" charset="-128"/>
                <a:ea typeface="Yu Gothic UI" panose="020B0500000000000000" pitchFamily="50" charset="-128"/>
              </a:rPr>
              <a:t>やサーバー等へ侵入する</a:t>
            </a:r>
          </a:p>
        </p:txBody>
      </p:sp>
      <p:sp>
        <p:nvSpPr>
          <p:cNvPr id="79" name="正方形/長方形 78"/>
          <p:cNvSpPr/>
          <p:nvPr/>
        </p:nvSpPr>
        <p:spPr bwMode="gray">
          <a:xfrm>
            <a:off x="473237" y="5952128"/>
            <a:ext cx="1509350" cy="422891"/>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④　目的遂行</a:t>
            </a:r>
          </a:p>
        </p:txBody>
      </p:sp>
      <p:sp>
        <p:nvSpPr>
          <p:cNvPr id="80" name="正方形/長方形 79"/>
          <p:cNvSpPr/>
          <p:nvPr/>
        </p:nvSpPr>
        <p:spPr bwMode="gray">
          <a:xfrm>
            <a:off x="2028146" y="5952128"/>
            <a:ext cx="3707735" cy="42289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機密データの外部送信</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データの破壊、業務妨害、バックドアを通じた再侵入等</a:t>
            </a:r>
          </a:p>
        </p:txBody>
      </p:sp>
      <p:sp>
        <p:nvSpPr>
          <p:cNvPr id="93" name="正方形/長方形 92"/>
          <p:cNvSpPr/>
          <p:nvPr/>
        </p:nvSpPr>
        <p:spPr bwMode="gray">
          <a:xfrm>
            <a:off x="2039002" y="4252914"/>
            <a:ext cx="3721262"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攻撃の説明</a:t>
            </a:r>
          </a:p>
        </p:txBody>
      </p:sp>
      <p:sp>
        <p:nvSpPr>
          <p:cNvPr id="94" name="正方形/長方形 93"/>
          <p:cNvSpPr/>
          <p:nvPr/>
        </p:nvSpPr>
        <p:spPr bwMode="gray">
          <a:xfrm>
            <a:off x="5805822" y="4253968"/>
            <a:ext cx="3627742" cy="216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対策例（多層防御の考え方）</a:t>
            </a:r>
          </a:p>
        </p:txBody>
      </p:sp>
      <p:sp>
        <p:nvSpPr>
          <p:cNvPr id="95" name="正方形/長方形 94"/>
          <p:cNvSpPr/>
          <p:nvPr/>
        </p:nvSpPr>
        <p:spPr bwMode="gray">
          <a:xfrm>
            <a:off x="5805823" y="4520789"/>
            <a:ext cx="3627742" cy="1854229"/>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ユーザーである職員への教育を適切に実施し、不自然なメールの開封やダウンロード等を防止する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ファイアーウォール</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最新のウイルス対策、アップデート</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脆弱性診断</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侵入検知、ログ分析</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負荷監視　　　等</a:t>
            </a:r>
          </a:p>
        </p:txBody>
      </p:sp>
      <p:sp>
        <p:nvSpPr>
          <p:cNvPr id="97" name="スライド番号プレースホルダー 3"/>
          <p:cNvSpPr txBox="1">
            <a:spLocks/>
          </p:cNvSpPr>
          <p:nvPr/>
        </p:nvSpPr>
        <p:spPr bwMode="gray">
          <a:xfrm>
            <a:off x="263984"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18</a:t>
            </a:r>
            <a:endParaRPr kumimoji="1" lang="ja-JP" altLang="en-US" dirty="0">
              <a:latin typeface="Yu Gothic UI" panose="020B0500000000000000" pitchFamily="50" charset="-128"/>
              <a:ea typeface="Yu Gothic UI" panose="020B0500000000000000" pitchFamily="50" charset="-128"/>
            </a:endParaRPr>
          </a:p>
        </p:txBody>
      </p:sp>
      <p:sp>
        <p:nvSpPr>
          <p:cNvPr id="87" name="角丸四角形 86"/>
          <p:cNvSpPr/>
          <p:nvPr/>
        </p:nvSpPr>
        <p:spPr bwMode="gray">
          <a:xfrm>
            <a:off x="4761117" y="1695367"/>
            <a:ext cx="4097590" cy="2110338"/>
          </a:xfrm>
          <a:prstGeom prst="roundRect">
            <a:avLst/>
          </a:prstGeom>
          <a:noFill/>
          <a:ln w="12700" algn="ctr">
            <a:solidFill>
              <a:schemeClr val="bg1">
                <a:lumMod val="75000"/>
              </a:schemeClr>
            </a:solid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algn="ctr">
              <a:defRPr/>
            </a:pPr>
            <a:endParaRPr lang="en-US" altLang="ja-JP" sz="3600" dirty="0">
              <a:solidFill>
                <a:schemeClr val="bg1">
                  <a:lumMod val="75000"/>
                </a:schemeClr>
              </a:solidFill>
              <a:latin typeface="Yu Gothic UI" panose="020B0500000000000000" pitchFamily="50" charset="-128"/>
              <a:ea typeface="Yu Gothic UI" panose="020B0500000000000000" pitchFamily="50" charset="-128"/>
            </a:endParaRPr>
          </a:p>
        </p:txBody>
      </p:sp>
      <p:sp>
        <p:nvSpPr>
          <p:cNvPr id="88" name="左矢印 87"/>
          <p:cNvSpPr/>
          <p:nvPr/>
        </p:nvSpPr>
        <p:spPr bwMode="gray">
          <a:xfrm rot="2359382">
            <a:off x="1338223" y="2659419"/>
            <a:ext cx="498497" cy="196265"/>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89" name="角丸四角形 88"/>
          <p:cNvSpPr/>
          <p:nvPr/>
        </p:nvSpPr>
        <p:spPr>
          <a:xfrm>
            <a:off x="5272533" y="2994490"/>
            <a:ext cx="186113" cy="79089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0"/>
          <a:lstStyle/>
          <a:p>
            <a:pPr algn="ctr"/>
            <a:endParaRPr kumimoji="1" lang="ja-JP" altLang="en-US" sz="1034" dirty="0">
              <a:solidFill>
                <a:schemeClr val="tx1"/>
              </a:solidFill>
              <a:latin typeface="Yu Gothic UI" panose="020B0500000000000000" pitchFamily="50" charset="-128"/>
              <a:ea typeface="Yu Gothic UI" panose="020B0500000000000000" pitchFamily="50" charset="-128"/>
            </a:endParaRPr>
          </a:p>
        </p:txBody>
      </p:sp>
      <p:sp>
        <p:nvSpPr>
          <p:cNvPr id="90" name="正方形/長方形 24"/>
          <p:cNvSpPr/>
          <p:nvPr/>
        </p:nvSpPr>
        <p:spPr bwMode="gray">
          <a:xfrm>
            <a:off x="1019162" y="2045081"/>
            <a:ext cx="360000" cy="360000"/>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91" name="テキスト ボックス 90"/>
          <p:cNvSpPr txBox="1"/>
          <p:nvPr/>
        </p:nvSpPr>
        <p:spPr>
          <a:xfrm>
            <a:off x="897496" y="2344540"/>
            <a:ext cx="611102" cy="357186"/>
          </a:xfrm>
          <a:prstGeom prst="rect">
            <a:avLst/>
          </a:prstGeom>
          <a:noFill/>
        </p:spPr>
        <p:txBody>
          <a:bodyPr wrap="none" lIns="93046" tIns="93046" rIns="93046" bIns="93046" rtlCol="0" anchor="ctr" anchorCtr="0">
            <a:spAutoFit/>
          </a:bodyPr>
          <a:lstStyle>
            <a:defPPr>
              <a:defRPr lang="en-US"/>
            </a:defPPr>
            <a:lvl1pPr algn="ctr">
              <a:defRPr kumimoji="1" sz="1100">
                <a:solidFill>
                  <a:prstClr val="black"/>
                </a:solidFill>
                <a:latin typeface="Yu Gothic UI" panose="020B0500000000000000" pitchFamily="50" charset="-128"/>
                <a:ea typeface="Yu Gothic UI" panose="020B0500000000000000" pitchFamily="50" charset="-128"/>
              </a:defRPr>
            </a:lvl1pPr>
          </a:lstStyle>
          <a:p>
            <a:r>
              <a:rPr lang="ja-JP" altLang="en-US" dirty="0"/>
              <a:t>攻撃者</a:t>
            </a:r>
          </a:p>
        </p:txBody>
      </p:sp>
      <p:grpSp>
        <p:nvGrpSpPr>
          <p:cNvPr id="92" name="グループ化 91"/>
          <p:cNvGrpSpPr/>
          <p:nvPr/>
        </p:nvGrpSpPr>
        <p:grpSpPr>
          <a:xfrm flipH="1">
            <a:off x="1844888" y="2847716"/>
            <a:ext cx="374855" cy="312567"/>
            <a:chOff x="5856288" y="3306763"/>
            <a:chExt cx="1060450" cy="884238"/>
          </a:xfrm>
        </p:grpSpPr>
        <p:sp>
          <p:nvSpPr>
            <p:cNvPr id="96" name="Freeform 39"/>
            <p:cNvSpPr>
              <a:spLocks noEditPoints="1"/>
            </p:cNvSpPr>
            <p:nvPr/>
          </p:nvSpPr>
          <p:spPr bwMode="auto">
            <a:xfrm>
              <a:off x="5856288" y="3306763"/>
              <a:ext cx="1060450" cy="884238"/>
            </a:xfrm>
            <a:custGeom>
              <a:avLst/>
              <a:gdLst>
                <a:gd name="T0" fmla="*/ 56 w 668"/>
                <a:gd name="T1" fmla="*/ 0 h 557"/>
                <a:gd name="T2" fmla="*/ 45 w 668"/>
                <a:gd name="T3" fmla="*/ 1 h 557"/>
                <a:gd name="T4" fmla="*/ 25 w 668"/>
                <a:gd name="T5" fmla="*/ 9 h 557"/>
                <a:gd name="T6" fmla="*/ 10 w 668"/>
                <a:gd name="T7" fmla="*/ 24 h 557"/>
                <a:gd name="T8" fmla="*/ 2 w 668"/>
                <a:gd name="T9" fmla="*/ 44 h 557"/>
                <a:gd name="T10" fmla="*/ 0 w 668"/>
                <a:gd name="T11" fmla="*/ 501 h 557"/>
                <a:gd name="T12" fmla="*/ 2 w 668"/>
                <a:gd name="T13" fmla="*/ 512 h 557"/>
                <a:gd name="T14" fmla="*/ 10 w 668"/>
                <a:gd name="T15" fmla="*/ 532 h 557"/>
                <a:gd name="T16" fmla="*/ 25 w 668"/>
                <a:gd name="T17" fmla="*/ 547 h 557"/>
                <a:gd name="T18" fmla="*/ 45 w 668"/>
                <a:gd name="T19" fmla="*/ 555 h 557"/>
                <a:gd name="T20" fmla="*/ 613 w 668"/>
                <a:gd name="T21" fmla="*/ 557 h 557"/>
                <a:gd name="T22" fmla="*/ 624 w 668"/>
                <a:gd name="T23" fmla="*/ 555 h 557"/>
                <a:gd name="T24" fmla="*/ 644 w 668"/>
                <a:gd name="T25" fmla="*/ 547 h 557"/>
                <a:gd name="T26" fmla="*/ 659 w 668"/>
                <a:gd name="T27" fmla="*/ 532 h 557"/>
                <a:gd name="T28" fmla="*/ 667 w 668"/>
                <a:gd name="T29" fmla="*/ 512 h 557"/>
                <a:gd name="T30" fmla="*/ 668 w 668"/>
                <a:gd name="T31" fmla="*/ 55 h 557"/>
                <a:gd name="T32" fmla="*/ 667 w 668"/>
                <a:gd name="T33" fmla="*/ 44 h 557"/>
                <a:gd name="T34" fmla="*/ 659 w 668"/>
                <a:gd name="T35" fmla="*/ 24 h 557"/>
                <a:gd name="T36" fmla="*/ 644 w 668"/>
                <a:gd name="T37" fmla="*/ 9 h 557"/>
                <a:gd name="T38" fmla="*/ 624 w 668"/>
                <a:gd name="T39" fmla="*/ 1 h 557"/>
                <a:gd name="T40" fmla="*/ 128 w 668"/>
                <a:gd name="T41" fmla="*/ 51 h 557"/>
                <a:gd name="T42" fmla="*/ 132 w 668"/>
                <a:gd name="T43" fmla="*/ 52 h 557"/>
                <a:gd name="T44" fmla="*/ 139 w 668"/>
                <a:gd name="T45" fmla="*/ 55 h 557"/>
                <a:gd name="T46" fmla="*/ 145 w 668"/>
                <a:gd name="T47" fmla="*/ 60 h 557"/>
                <a:gd name="T48" fmla="*/ 148 w 668"/>
                <a:gd name="T49" fmla="*/ 68 h 557"/>
                <a:gd name="T50" fmla="*/ 148 w 668"/>
                <a:gd name="T51" fmla="*/ 72 h 557"/>
                <a:gd name="T52" fmla="*/ 147 w 668"/>
                <a:gd name="T53" fmla="*/ 79 h 557"/>
                <a:gd name="T54" fmla="*/ 142 w 668"/>
                <a:gd name="T55" fmla="*/ 86 h 557"/>
                <a:gd name="T56" fmla="*/ 136 w 668"/>
                <a:gd name="T57" fmla="*/ 90 h 557"/>
                <a:gd name="T58" fmla="*/ 128 w 668"/>
                <a:gd name="T59" fmla="*/ 92 h 557"/>
                <a:gd name="T60" fmla="*/ 124 w 668"/>
                <a:gd name="T61" fmla="*/ 91 h 557"/>
                <a:gd name="T62" fmla="*/ 116 w 668"/>
                <a:gd name="T63" fmla="*/ 88 h 557"/>
                <a:gd name="T64" fmla="*/ 110 w 668"/>
                <a:gd name="T65" fmla="*/ 83 h 557"/>
                <a:gd name="T66" fmla="*/ 107 w 668"/>
                <a:gd name="T67" fmla="*/ 76 h 557"/>
                <a:gd name="T68" fmla="*/ 107 w 668"/>
                <a:gd name="T69" fmla="*/ 72 h 557"/>
                <a:gd name="T70" fmla="*/ 109 w 668"/>
                <a:gd name="T71" fmla="*/ 64 h 557"/>
                <a:gd name="T72" fmla="*/ 113 w 668"/>
                <a:gd name="T73" fmla="*/ 57 h 557"/>
                <a:gd name="T74" fmla="*/ 120 w 668"/>
                <a:gd name="T75" fmla="*/ 53 h 557"/>
                <a:gd name="T76" fmla="*/ 128 w 668"/>
                <a:gd name="T77" fmla="*/ 51 h 557"/>
                <a:gd name="T78" fmla="*/ 52 w 668"/>
                <a:gd name="T79" fmla="*/ 72 h 557"/>
                <a:gd name="T80" fmla="*/ 53 w 668"/>
                <a:gd name="T81" fmla="*/ 64 h 557"/>
                <a:gd name="T82" fmla="*/ 58 w 668"/>
                <a:gd name="T83" fmla="*/ 57 h 557"/>
                <a:gd name="T84" fmla="*/ 64 w 668"/>
                <a:gd name="T85" fmla="*/ 53 h 557"/>
                <a:gd name="T86" fmla="*/ 72 w 668"/>
                <a:gd name="T87" fmla="*/ 51 h 557"/>
                <a:gd name="T88" fmla="*/ 77 w 668"/>
                <a:gd name="T89" fmla="*/ 52 h 557"/>
                <a:gd name="T90" fmla="*/ 84 w 668"/>
                <a:gd name="T91" fmla="*/ 55 h 557"/>
                <a:gd name="T92" fmla="*/ 90 w 668"/>
                <a:gd name="T93" fmla="*/ 60 h 557"/>
                <a:gd name="T94" fmla="*/ 93 w 668"/>
                <a:gd name="T95" fmla="*/ 68 h 557"/>
                <a:gd name="T96" fmla="*/ 93 w 668"/>
                <a:gd name="T97" fmla="*/ 72 h 557"/>
                <a:gd name="T98" fmla="*/ 91 w 668"/>
                <a:gd name="T99" fmla="*/ 79 h 557"/>
                <a:gd name="T100" fmla="*/ 87 w 668"/>
                <a:gd name="T101" fmla="*/ 86 h 557"/>
                <a:gd name="T102" fmla="*/ 80 w 668"/>
                <a:gd name="T103" fmla="*/ 90 h 557"/>
                <a:gd name="T104" fmla="*/ 72 w 668"/>
                <a:gd name="T105" fmla="*/ 92 h 557"/>
                <a:gd name="T106" fmla="*/ 68 w 668"/>
                <a:gd name="T107" fmla="*/ 91 h 557"/>
                <a:gd name="T108" fmla="*/ 61 w 668"/>
                <a:gd name="T109" fmla="*/ 88 h 557"/>
                <a:gd name="T110" fmla="*/ 55 w 668"/>
                <a:gd name="T111" fmla="*/ 83 h 557"/>
                <a:gd name="T112" fmla="*/ 52 w 668"/>
                <a:gd name="T113" fmla="*/ 76 h 557"/>
                <a:gd name="T114" fmla="*/ 613 w 668"/>
                <a:gd name="T115" fmla="*/ 501 h 557"/>
                <a:gd name="T116" fmla="*/ 55 w 668"/>
                <a:gd name="T117" fmla="*/ 132 h 557"/>
                <a:gd name="T118" fmla="*/ 613 w 668"/>
                <a:gd name="T119" fmla="*/ 501 h 557"/>
                <a:gd name="T120" fmla="*/ 166 w 668"/>
                <a:gd name="T121" fmla="*/ 88 h 557"/>
                <a:gd name="T122" fmla="*/ 613 w 668"/>
                <a:gd name="T123" fmla="*/ 5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close/>
                  <a:moveTo>
                    <a:pt x="128" y="51"/>
                  </a:moveTo>
                  <a:lnTo>
                    <a:pt x="128" y="51"/>
                  </a:lnTo>
                  <a:lnTo>
                    <a:pt x="132" y="52"/>
                  </a:lnTo>
                  <a:lnTo>
                    <a:pt x="136" y="53"/>
                  </a:lnTo>
                  <a:lnTo>
                    <a:pt x="139" y="55"/>
                  </a:lnTo>
                  <a:lnTo>
                    <a:pt x="142" y="57"/>
                  </a:lnTo>
                  <a:lnTo>
                    <a:pt x="145" y="60"/>
                  </a:lnTo>
                  <a:lnTo>
                    <a:pt x="147" y="64"/>
                  </a:lnTo>
                  <a:lnTo>
                    <a:pt x="148" y="68"/>
                  </a:lnTo>
                  <a:lnTo>
                    <a:pt x="148" y="72"/>
                  </a:lnTo>
                  <a:lnTo>
                    <a:pt x="148" y="72"/>
                  </a:lnTo>
                  <a:lnTo>
                    <a:pt x="148" y="76"/>
                  </a:lnTo>
                  <a:lnTo>
                    <a:pt x="147" y="79"/>
                  </a:lnTo>
                  <a:lnTo>
                    <a:pt x="145" y="83"/>
                  </a:lnTo>
                  <a:lnTo>
                    <a:pt x="142" y="86"/>
                  </a:lnTo>
                  <a:lnTo>
                    <a:pt x="139" y="88"/>
                  </a:lnTo>
                  <a:lnTo>
                    <a:pt x="136" y="90"/>
                  </a:lnTo>
                  <a:lnTo>
                    <a:pt x="132" y="91"/>
                  </a:lnTo>
                  <a:lnTo>
                    <a:pt x="128" y="92"/>
                  </a:lnTo>
                  <a:lnTo>
                    <a:pt x="128" y="92"/>
                  </a:lnTo>
                  <a:lnTo>
                    <a:pt x="124" y="91"/>
                  </a:lnTo>
                  <a:lnTo>
                    <a:pt x="120" y="90"/>
                  </a:lnTo>
                  <a:lnTo>
                    <a:pt x="116" y="88"/>
                  </a:lnTo>
                  <a:lnTo>
                    <a:pt x="113" y="86"/>
                  </a:lnTo>
                  <a:lnTo>
                    <a:pt x="110" y="83"/>
                  </a:lnTo>
                  <a:lnTo>
                    <a:pt x="109" y="79"/>
                  </a:lnTo>
                  <a:lnTo>
                    <a:pt x="107" y="76"/>
                  </a:lnTo>
                  <a:lnTo>
                    <a:pt x="107" y="72"/>
                  </a:lnTo>
                  <a:lnTo>
                    <a:pt x="107" y="72"/>
                  </a:lnTo>
                  <a:lnTo>
                    <a:pt x="107" y="68"/>
                  </a:lnTo>
                  <a:lnTo>
                    <a:pt x="109" y="64"/>
                  </a:lnTo>
                  <a:lnTo>
                    <a:pt x="110" y="60"/>
                  </a:lnTo>
                  <a:lnTo>
                    <a:pt x="113" y="57"/>
                  </a:lnTo>
                  <a:lnTo>
                    <a:pt x="116" y="55"/>
                  </a:lnTo>
                  <a:lnTo>
                    <a:pt x="120" y="53"/>
                  </a:lnTo>
                  <a:lnTo>
                    <a:pt x="124" y="52"/>
                  </a:lnTo>
                  <a:lnTo>
                    <a:pt x="128" y="51"/>
                  </a:lnTo>
                  <a:close/>
                  <a:moveTo>
                    <a:pt x="52" y="72"/>
                  </a:moveTo>
                  <a:lnTo>
                    <a:pt x="52" y="72"/>
                  </a:lnTo>
                  <a:lnTo>
                    <a:pt x="52" y="68"/>
                  </a:lnTo>
                  <a:lnTo>
                    <a:pt x="53" y="64"/>
                  </a:lnTo>
                  <a:lnTo>
                    <a:pt x="55" y="60"/>
                  </a:lnTo>
                  <a:lnTo>
                    <a:pt x="58" y="57"/>
                  </a:lnTo>
                  <a:lnTo>
                    <a:pt x="61" y="55"/>
                  </a:lnTo>
                  <a:lnTo>
                    <a:pt x="64" y="53"/>
                  </a:lnTo>
                  <a:lnTo>
                    <a:pt x="68" y="52"/>
                  </a:lnTo>
                  <a:lnTo>
                    <a:pt x="72" y="51"/>
                  </a:lnTo>
                  <a:lnTo>
                    <a:pt x="72" y="51"/>
                  </a:lnTo>
                  <a:lnTo>
                    <a:pt x="77" y="52"/>
                  </a:lnTo>
                  <a:lnTo>
                    <a:pt x="80" y="53"/>
                  </a:lnTo>
                  <a:lnTo>
                    <a:pt x="84" y="55"/>
                  </a:lnTo>
                  <a:lnTo>
                    <a:pt x="87" y="57"/>
                  </a:lnTo>
                  <a:lnTo>
                    <a:pt x="90" y="60"/>
                  </a:lnTo>
                  <a:lnTo>
                    <a:pt x="91" y="64"/>
                  </a:lnTo>
                  <a:lnTo>
                    <a:pt x="93" y="68"/>
                  </a:lnTo>
                  <a:lnTo>
                    <a:pt x="93" y="72"/>
                  </a:lnTo>
                  <a:lnTo>
                    <a:pt x="93" y="72"/>
                  </a:lnTo>
                  <a:lnTo>
                    <a:pt x="93" y="76"/>
                  </a:lnTo>
                  <a:lnTo>
                    <a:pt x="91" y="79"/>
                  </a:lnTo>
                  <a:lnTo>
                    <a:pt x="90" y="83"/>
                  </a:lnTo>
                  <a:lnTo>
                    <a:pt x="87" y="86"/>
                  </a:lnTo>
                  <a:lnTo>
                    <a:pt x="84" y="88"/>
                  </a:lnTo>
                  <a:lnTo>
                    <a:pt x="80" y="90"/>
                  </a:lnTo>
                  <a:lnTo>
                    <a:pt x="77" y="91"/>
                  </a:lnTo>
                  <a:lnTo>
                    <a:pt x="72" y="92"/>
                  </a:lnTo>
                  <a:lnTo>
                    <a:pt x="72" y="92"/>
                  </a:lnTo>
                  <a:lnTo>
                    <a:pt x="68" y="91"/>
                  </a:lnTo>
                  <a:lnTo>
                    <a:pt x="64" y="90"/>
                  </a:lnTo>
                  <a:lnTo>
                    <a:pt x="61" y="88"/>
                  </a:lnTo>
                  <a:lnTo>
                    <a:pt x="58" y="86"/>
                  </a:lnTo>
                  <a:lnTo>
                    <a:pt x="55" y="83"/>
                  </a:lnTo>
                  <a:lnTo>
                    <a:pt x="53" y="79"/>
                  </a:lnTo>
                  <a:lnTo>
                    <a:pt x="52" y="76"/>
                  </a:lnTo>
                  <a:lnTo>
                    <a:pt x="52" y="72"/>
                  </a:lnTo>
                  <a:close/>
                  <a:moveTo>
                    <a:pt x="613" y="501"/>
                  </a:moveTo>
                  <a:lnTo>
                    <a:pt x="55" y="501"/>
                  </a:lnTo>
                  <a:lnTo>
                    <a:pt x="55" y="132"/>
                  </a:lnTo>
                  <a:lnTo>
                    <a:pt x="613" y="132"/>
                  </a:lnTo>
                  <a:lnTo>
                    <a:pt x="613" y="501"/>
                  </a:lnTo>
                  <a:close/>
                  <a:moveTo>
                    <a:pt x="613" y="88"/>
                  </a:moveTo>
                  <a:lnTo>
                    <a:pt x="166" y="88"/>
                  </a:lnTo>
                  <a:lnTo>
                    <a:pt x="166" y="55"/>
                  </a:lnTo>
                  <a:lnTo>
                    <a:pt x="613" y="55"/>
                  </a:lnTo>
                  <a:lnTo>
                    <a:pt x="613" y="88"/>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98" name="Freeform 40"/>
            <p:cNvSpPr>
              <a:spLocks/>
            </p:cNvSpPr>
            <p:nvPr/>
          </p:nvSpPr>
          <p:spPr bwMode="auto">
            <a:xfrm>
              <a:off x="5856288" y="3306763"/>
              <a:ext cx="1060450" cy="884238"/>
            </a:xfrm>
            <a:custGeom>
              <a:avLst/>
              <a:gdLst>
                <a:gd name="T0" fmla="*/ 613 w 668"/>
                <a:gd name="T1" fmla="*/ 0 h 557"/>
                <a:gd name="T2" fmla="*/ 56 w 668"/>
                <a:gd name="T3" fmla="*/ 0 h 557"/>
                <a:gd name="T4" fmla="*/ 56 w 668"/>
                <a:gd name="T5" fmla="*/ 0 h 557"/>
                <a:gd name="T6" fmla="*/ 45 w 668"/>
                <a:gd name="T7" fmla="*/ 1 h 557"/>
                <a:gd name="T8" fmla="*/ 34 w 668"/>
                <a:gd name="T9" fmla="*/ 4 h 557"/>
                <a:gd name="T10" fmla="*/ 25 w 668"/>
                <a:gd name="T11" fmla="*/ 9 h 557"/>
                <a:gd name="T12" fmla="*/ 17 w 668"/>
                <a:gd name="T13" fmla="*/ 16 h 557"/>
                <a:gd name="T14" fmla="*/ 10 w 668"/>
                <a:gd name="T15" fmla="*/ 24 h 557"/>
                <a:gd name="T16" fmla="*/ 5 w 668"/>
                <a:gd name="T17" fmla="*/ 34 h 557"/>
                <a:gd name="T18" fmla="*/ 2 w 668"/>
                <a:gd name="T19" fmla="*/ 44 h 557"/>
                <a:gd name="T20" fmla="*/ 0 w 668"/>
                <a:gd name="T21" fmla="*/ 55 h 557"/>
                <a:gd name="T22" fmla="*/ 0 w 668"/>
                <a:gd name="T23" fmla="*/ 501 h 557"/>
                <a:gd name="T24" fmla="*/ 0 w 668"/>
                <a:gd name="T25" fmla="*/ 501 h 557"/>
                <a:gd name="T26" fmla="*/ 2 w 668"/>
                <a:gd name="T27" fmla="*/ 512 h 557"/>
                <a:gd name="T28" fmla="*/ 5 w 668"/>
                <a:gd name="T29" fmla="*/ 523 h 557"/>
                <a:gd name="T30" fmla="*/ 10 w 668"/>
                <a:gd name="T31" fmla="*/ 532 h 557"/>
                <a:gd name="T32" fmla="*/ 17 w 668"/>
                <a:gd name="T33" fmla="*/ 540 h 557"/>
                <a:gd name="T34" fmla="*/ 25 w 668"/>
                <a:gd name="T35" fmla="*/ 547 h 557"/>
                <a:gd name="T36" fmla="*/ 34 w 668"/>
                <a:gd name="T37" fmla="*/ 552 h 557"/>
                <a:gd name="T38" fmla="*/ 45 w 668"/>
                <a:gd name="T39" fmla="*/ 555 h 557"/>
                <a:gd name="T40" fmla="*/ 56 w 668"/>
                <a:gd name="T41" fmla="*/ 557 h 557"/>
                <a:gd name="T42" fmla="*/ 613 w 668"/>
                <a:gd name="T43" fmla="*/ 557 h 557"/>
                <a:gd name="T44" fmla="*/ 613 w 668"/>
                <a:gd name="T45" fmla="*/ 557 h 557"/>
                <a:gd name="T46" fmla="*/ 624 w 668"/>
                <a:gd name="T47" fmla="*/ 555 h 557"/>
                <a:gd name="T48" fmla="*/ 634 w 668"/>
                <a:gd name="T49" fmla="*/ 552 h 557"/>
                <a:gd name="T50" fmla="*/ 644 w 668"/>
                <a:gd name="T51" fmla="*/ 547 h 557"/>
                <a:gd name="T52" fmla="*/ 652 w 668"/>
                <a:gd name="T53" fmla="*/ 540 h 557"/>
                <a:gd name="T54" fmla="*/ 659 w 668"/>
                <a:gd name="T55" fmla="*/ 532 h 557"/>
                <a:gd name="T56" fmla="*/ 664 w 668"/>
                <a:gd name="T57" fmla="*/ 523 h 557"/>
                <a:gd name="T58" fmla="*/ 667 w 668"/>
                <a:gd name="T59" fmla="*/ 512 h 557"/>
                <a:gd name="T60" fmla="*/ 668 w 668"/>
                <a:gd name="T61" fmla="*/ 501 h 557"/>
                <a:gd name="T62" fmla="*/ 668 w 668"/>
                <a:gd name="T63" fmla="*/ 55 h 557"/>
                <a:gd name="T64" fmla="*/ 668 w 668"/>
                <a:gd name="T65" fmla="*/ 55 h 557"/>
                <a:gd name="T66" fmla="*/ 667 w 668"/>
                <a:gd name="T67" fmla="*/ 44 h 557"/>
                <a:gd name="T68" fmla="*/ 664 w 668"/>
                <a:gd name="T69" fmla="*/ 34 h 557"/>
                <a:gd name="T70" fmla="*/ 659 w 668"/>
                <a:gd name="T71" fmla="*/ 24 h 557"/>
                <a:gd name="T72" fmla="*/ 652 w 668"/>
                <a:gd name="T73" fmla="*/ 16 h 557"/>
                <a:gd name="T74" fmla="*/ 644 w 668"/>
                <a:gd name="T75" fmla="*/ 9 h 557"/>
                <a:gd name="T76" fmla="*/ 634 w 668"/>
                <a:gd name="T77" fmla="*/ 4 h 557"/>
                <a:gd name="T78" fmla="*/ 624 w 668"/>
                <a:gd name="T79" fmla="*/ 1 h 557"/>
                <a:gd name="T80" fmla="*/ 613 w 668"/>
                <a:gd name="T81"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99" name="Freeform 41"/>
            <p:cNvSpPr>
              <a:spLocks/>
            </p:cNvSpPr>
            <p:nvPr/>
          </p:nvSpPr>
          <p:spPr bwMode="auto">
            <a:xfrm>
              <a:off x="6026150" y="3387725"/>
              <a:ext cx="65087" cy="65088"/>
            </a:xfrm>
            <a:custGeom>
              <a:avLst/>
              <a:gdLst>
                <a:gd name="T0" fmla="*/ 21 w 41"/>
                <a:gd name="T1" fmla="*/ 0 h 41"/>
                <a:gd name="T2" fmla="*/ 21 w 41"/>
                <a:gd name="T3" fmla="*/ 0 h 41"/>
                <a:gd name="T4" fmla="*/ 25 w 41"/>
                <a:gd name="T5" fmla="*/ 1 h 41"/>
                <a:gd name="T6" fmla="*/ 29 w 41"/>
                <a:gd name="T7" fmla="*/ 2 h 41"/>
                <a:gd name="T8" fmla="*/ 32 w 41"/>
                <a:gd name="T9" fmla="*/ 4 h 41"/>
                <a:gd name="T10" fmla="*/ 35 w 41"/>
                <a:gd name="T11" fmla="*/ 6 h 41"/>
                <a:gd name="T12" fmla="*/ 38 w 41"/>
                <a:gd name="T13" fmla="*/ 9 h 41"/>
                <a:gd name="T14" fmla="*/ 40 w 41"/>
                <a:gd name="T15" fmla="*/ 13 h 41"/>
                <a:gd name="T16" fmla="*/ 41 w 41"/>
                <a:gd name="T17" fmla="*/ 17 h 41"/>
                <a:gd name="T18" fmla="*/ 41 w 41"/>
                <a:gd name="T19" fmla="*/ 21 h 41"/>
                <a:gd name="T20" fmla="*/ 41 w 41"/>
                <a:gd name="T21" fmla="*/ 21 h 41"/>
                <a:gd name="T22" fmla="*/ 41 w 41"/>
                <a:gd name="T23" fmla="*/ 25 h 41"/>
                <a:gd name="T24" fmla="*/ 40 w 41"/>
                <a:gd name="T25" fmla="*/ 28 h 41"/>
                <a:gd name="T26" fmla="*/ 38 w 41"/>
                <a:gd name="T27" fmla="*/ 32 h 41"/>
                <a:gd name="T28" fmla="*/ 35 w 41"/>
                <a:gd name="T29" fmla="*/ 35 h 41"/>
                <a:gd name="T30" fmla="*/ 32 w 41"/>
                <a:gd name="T31" fmla="*/ 37 h 41"/>
                <a:gd name="T32" fmla="*/ 29 w 41"/>
                <a:gd name="T33" fmla="*/ 39 h 41"/>
                <a:gd name="T34" fmla="*/ 25 w 41"/>
                <a:gd name="T35" fmla="*/ 40 h 41"/>
                <a:gd name="T36" fmla="*/ 21 w 41"/>
                <a:gd name="T37" fmla="*/ 41 h 41"/>
                <a:gd name="T38" fmla="*/ 21 w 41"/>
                <a:gd name="T39" fmla="*/ 41 h 41"/>
                <a:gd name="T40" fmla="*/ 17 w 41"/>
                <a:gd name="T41" fmla="*/ 40 h 41"/>
                <a:gd name="T42" fmla="*/ 13 w 41"/>
                <a:gd name="T43" fmla="*/ 39 h 41"/>
                <a:gd name="T44" fmla="*/ 9 w 41"/>
                <a:gd name="T45" fmla="*/ 37 h 41"/>
                <a:gd name="T46" fmla="*/ 6 w 41"/>
                <a:gd name="T47" fmla="*/ 35 h 41"/>
                <a:gd name="T48" fmla="*/ 3 w 41"/>
                <a:gd name="T49" fmla="*/ 32 h 41"/>
                <a:gd name="T50" fmla="*/ 2 w 41"/>
                <a:gd name="T51" fmla="*/ 28 h 41"/>
                <a:gd name="T52" fmla="*/ 0 w 41"/>
                <a:gd name="T53" fmla="*/ 25 h 41"/>
                <a:gd name="T54" fmla="*/ 0 w 41"/>
                <a:gd name="T55" fmla="*/ 21 h 41"/>
                <a:gd name="T56" fmla="*/ 0 w 41"/>
                <a:gd name="T57" fmla="*/ 21 h 41"/>
                <a:gd name="T58" fmla="*/ 0 w 41"/>
                <a:gd name="T59" fmla="*/ 17 h 41"/>
                <a:gd name="T60" fmla="*/ 2 w 41"/>
                <a:gd name="T61" fmla="*/ 13 h 41"/>
                <a:gd name="T62" fmla="*/ 3 w 41"/>
                <a:gd name="T63" fmla="*/ 9 h 41"/>
                <a:gd name="T64" fmla="*/ 6 w 41"/>
                <a:gd name="T65" fmla="*/ 6 h 41"/>
                <a:gd name="T66" fmla="*/ 9 w 41"/>
                <a:gd name="T67" fmla="*/ 4 h 41"/>
                <a:gd name="T68" fmla="*/ 13 w 41"/>
                <a:gd name="T69" fmla="*/ 2 h 41"/>
                <a:gd name="T70" fmla="*/ 17 w 41"/>
                <a:gd name="T71" fmla="*/ 1 h 41"/>
                <a:gd name="T72" fmla="*/ 21 w 41"/>
                <a:gd name="T7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21" y="0"/>
                  </a:moveTo>
                  <a:lnTo>
                    <a:pt x="21" y="0"/>
                  </a:lnTo>
                  <a:lnTo>
                    <a:pt x="25" y="1"/>
                  </a:lnTo>
                  <a:lnTo>
                    <a:pt x="29" y="2"/>
                  </a:lnTo>
                  <a:lnTo>
                    <a:pt x="32" y="4"/>
                  </a:lnTo>
                  <a:lnTo>
                    <a:pt x="35" y="6"/>
                  </a:lnTo>
                  <a:lnTo>
                    <a:pt x="38" y="9"/>
                  </a:lnTo>
                  <a:lnTo>
                    <a:pt x="40" y="13"/>
                  </a:lnTo>
                  <a:lnTo>
                    <a:pt x="41" y="17"/>
                  </a:lnTo>
                  <a:lnTo>
                    <a:pt x="41" y="21"/>
                  </a:lnTo>
                  <a:lnTo>
                    <a:pt x="41" y="21"/>
                  </a:lnTo>
                  <a:lnTo>
                    <a:pt x="41" y="25"/>
                  </a:lnTo>
                  <a:lnTo>
                    <a:pt x="40" y="28"/>
                  </a:lnTo>
                  <a:lnTo>
                    <a:pt x="38" y="32"/>
                  </a:lnTo>
                  <a:lnTo>
                    <a:pt x="35" y="35"/>
                  </a:lnTo>
                  <a:lnTo>
                    <a:pt x="32" y="37"/>
                  </a:lnTo>
                  <a:lnTo>
                    <a:pt x="29" y="39"/>
                  </a:lnTo>
                  <a:lnTo>
                    <a:pt x="25" y="40"/>
                  </a:lnTo>
                  <a:lnTo>
                    <a:pt x="21" y="41"/>
                  </a:lnTo>
                  <a:lnTo>
                    <a:pt x="21" y="41"/>
                  </a:lnTo>
                  <a:lnTo>
                    <a:pt x="17" y="40"/>
                  </a:lnTo>
                  <a:lnTo>
                    <a:pt x="13" y="39"/>
                  </a:lnTo>
                  <a:lnTo>
                    <a:pt x="9" y="37"/>
                  </a:lnTo>
                  <a:lnTo>
                    <a:pt x="6" y="35"/>
                  </a:lnTo>
                  <a:lnTo>
                    <a:pt x="3" y="32"/>
                  </a:lnTo>
                  <a:lnTo>
                    <a:pt x="2" y="28"/>
                  </a:lnTo>
                  <a:lnTo>
                    <a:pt x="0" y="25"/>
                  </a:lnTo>
                  <a:lnTo>
                    <a:pt x="0" y="21"/>
                  </a:lnTo>
                  <a:lnTo>
                    <a:pt x="0" y="21"/>
                  </a:lnTo>
                  <a:lnTo>
                    <a:pt x="0" y="17"/>
                  </a:lnTo>
                  <a:lnTo>
                    <a:pt x="2" y="13"/>
                  </a:lnTo>
                  <a:lnTo>
                    <a:pt x="3" y="9"/>
                  </a:lnTo>
                  <a:lnTo>
                    <a:pt x="6" y="6"/>
                  </a:lnTo>
                  <a:lnTo>
                    <a:pt x="9" y="4"/>
                  </a:lnTo>
                  <a:lnTo>
                    <a:pt x="13" y="2"/>
                  </a:lnTo>
                  <a:lnTo>
                    <a:pt x="17" y="1"/>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100" name="Freeform 42"/>
            <p:cNvSpPr>
              <a:spLocks/>
            </p:cNvSpPr>
            <p:nvPr/>
          </p:nvSpPr>
          <p:spPr bwMode="auto">
            <a:xfrm>
              <a:off x="5938838" y="3387725"/>
              <a:ext cx="65087" cy="65088"/>
            </a:xfrm>
            <a:custGeom>
              <a:avLst/>
              <a:gdLst>
                <a:gd name="T0" fmla="*/ 0 w 41"/>
                <a:gd name="T1" fmla="*/ 21 h 41"/>
                <a:gd name="T2" fmla="*/ 0 w 41"/>
                <a:gd name="T3" fmla="*/ 21 h 41"/>
                <a:gd name="T4" fmla="*/ 0 w 41"/>
                <a:gd name="T5" fmla="*/ 17 h 41"/>
                <a:gd name="T6" fmla="*/ 1 w 41"/>
                <a:gd name="T7" fmla="*/ 13 h 41"/>
                <a:gd name="T8" fmla="*/ 3 w 41"/>
                <a:gd name="T9" fmla="*/ 9 h 41"/>
                <a:gd name="T10" fmla="*/ 6 w 41"/>
                <a:gd name="T11" fmla="*/ 6 h 41"/>
                <a:gd name="T12" fmla="*/ 9 w 41"/>
                <a:gd name="T13" fmla="*/ 4 h 41"/>
                <a:gd name="T14" fmla="*/ 12 w 41"/>
                <a:gd name="T15" fmla="*/ 2 h 41"/>
                <a:gd name="T16" fmla="*/ 16 w 41"/>
                <a:gd name="T17" fmla="*/ 1 h 41"/>
                <a:gd name="T18" fmla="*/ 20 w 41"/>
                <a:gd name="T19" fmla="*/ 0 h 41"/>
                <a:gd name="T20" fmla="*/ 20 w 41"/>
                <a:gd name="T21" fmla="*/ 0 h 41"/>
                <a:gd name="T22" fmla="*/ 25 w 41"/>
                <a:gd name="T23" fmla="*/ 1 h 41"/>
                <a:gd name="T24" fmla="*/ 28 w 41"/>
                <a:gd name="T25" fmla="*/ 2 h 41"/>
                <a:gd name="T26" fmla="*/ 32 w 41"/>
                <a:gd name="T27" fmla="*/ 4 h 41"/>
                <a:gd name="T28" fmla="*/ 35 w 41"/>
                <a:gd name="T29" fmla="*/ 6 h 41"/>
                <a:gd name="T30" fmla="*/ 38 w 41"/>
                <a:gd name="T31" fmla="*/ 9 h 41"/>
                <a:gd name="T32" fmla="*/ 39 w 41"/>
                <a:gd name="T33" fmla="*/ 13 h 41"/>
                <a:gd name="T34" fmla="*/ 41 w 41"/>
                <a:gd name="T35" fmla="*/ 17 h 41"/>
                <a:gd name="T36" fmla="*/ 41 w 41"/>
                <a:gd name="T37" fmla="*/ 21 h 41"/>
                <a:gd name="T38" fmla="*/ 41 w 41"/>
                <a:gd name="T39" fmla="*/ 21 h 41"/>
                <a:gd name="T40" fmla="*/ 41 w 41"/>
                <a:gd name="T41" fmla="*/ 25 h 41"/>
                <a:gd name="T42" fmla="*/ 39 w 41"/>
                <a:gd name="T43" fmla="*/ 28 h 41"/>
                <a:gd name="T44" fmla="*/ 38 w 41"/>
                <a:gd name="T45" fmla="*/ 32 h 41"/>
                <a:gd name="T46" fmla="*/ 35 w 41"/>
                <a:gd name="T47" fmla="*/ 35 h 41"/>
                <a:gd name="T48" fmla="*/ 32 w 41"/>
                <a:gd name="T49" fmla="*/ 37 h 41"/>
                <a:gd name="T50" fmla="*/ 28 w 41"/>
                <a:gd name="T51" fmla="*/ 39 h 41"/>
                <a:gd name="T52" fmla="*/ 25 w 41"/>
                <a:gd name="T53" fmla="*/ 40 h 41"/>
                <a:gd name="T54" fmla="*/ 20 w 41"/>
                <a:gd name="T55" fmla="*/ 41 h 41"/>
                <a:gd name="T56" fmla="*/ 20 w 41"/>
                <a:gd name="T57" fmla="*/ 41 h 41"/>
                <a:gd name="T58" fmla="*/ 16 w 41"/>
                <a:gd name="T59" fmla="*/ 40 h 41"/>
                <a:gd name="T60" fmla="*/ 12 w 41"/>
                <a:gd name="T61" fmla="*/ 39 h 41"/>
                <a:gd name="T62" fmla="*/ 9 w 41"/>
                <a:gd name="T63" fmla="*/ 37 h 41"/>
                <a:gd name="T64" fmla="*/ 6 w 41"/>
                <a:gd name="T65" fmla="*/ 35 h 41"/>
                <a:gd name="T66" fmla="*/ 3 w 41"/>
                <a:gd name="T67" fmla="*/ 32 h 41"/>
                <a:gd name="T68" fmla="*/ 1 w 41"/>
                <a:gd name="T69" fmla="*/ 28 h 41"/>
                <a:gd name="T70" fmla="*/ 0 w 41"/>
                <a:gd name="T71" fmla="*/ 25 h 41"/>
                <a:gd name="T72" fmla="*/ 0 w 41"/>
                <a:gd name="T7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0" y="21"/>
                  </a:moveTo>
                  <a:lnTo>
                    <a:pt x="0" y="21"/>
                  </a:lnTo>
                  <a:lnTo>
                    <a:pt x="0" y="17"/>
                  </a:lnTo>
                  <a:lnTo>
                    <a:pt x="1" y="13"/>
                  </a:lnTo>
                  <a:lnTo>
                    <a:pt x="3" y="9"/>
                  </a:lnTo>
                  <a:lnTo>
                    <a:pt x="6" y="6"/>
                  </a:lnTo>
                  <a:lnTo>
                    <a:pt x="9" y="4"/>
                  </a:lnTo>
                  <a:lnTo>
                    <a:pt x="12" y="2"/>
                  </a:lnTo>
                  <a:lnTo>
                    <a:pt x="16" y="1"/>
                  </a:lnTo>
                  <a:lnTo>
                    <a:pt x="20" y="0"/>
                  </a:lnTo>
                  <a:lnTo>
                    <a:pt x="20" y="0"/>
                  </a:lnTo>
                  <a:lnTo>
                    <a:pt x="25" y="1"/>
                  </a:lnTo>
                  <a:lnTo>
                    <a:pt x="28" y="2"/>
                  </a:lnTo>
                  <a:lnTo>
                    <a:pt x="32" y="4"/>
                  </a:lnTo>
                  <a:lnTo>
                    <a:pt x="35" y="6"/>
                  </a:lnTo>
                  <a:lnTo>
                    <a:pt x="38" y="9"/>
                  </a:lnTo>
                  <a:lnTo>
                    <a:pt x="39" y="13"/>
                  </a:lnTo>
                  <a:lnTo>
                    <a:pt x="41" y="17"/>
                  </a:lnTo>
                  <a:lnTo>
                    <a:pt x="41" y="21"/>
                  </a:lnTo>
                  <a:lnTo>
                    <a:pt x="41" y="21"/>
                  </a:lnTo>
                  <a:lnTo>
                    <a:pt x="41" y="25"/>
                  </a:lnTo>
                  <a:lnTo>
                    <a:pt x="39" y="28"/>
                  </a:lnTo>
                  <a:lnTo>
                    <a:pt x="38" y="32"/>
                  </a:lnTo>
                  <a:lnTo>
                    <a:pt x="35" y="35"/>
                  </a:lnTo>
                  <a:lnTo>
                    <a:pt x="32" y="37"/>
                  </a:lnTo>
                  <a:lnTo>
                    <a:pt x="28" y="39"/>
                  </a:lnTo>
                  <a:lnTo>
                    <a:pt x="25" y="40"/>
                  </a:lnTo>
                  <a:lnTo>
                    <a:pt x="20" y="41"/>
                  </a:lnTo>
                  <a:lnTo>
                    <a:pt x="20" y="41"/>
                  </a:lnTo>
                  <a:lnTo>
                    <a:pt x="16" y="40"/>
                  </a:lnTo>
                  <a:lnTo>
                    <a:pt x="12" y="39"/>
                  </a:lnTo>
                  <a:lnTo>
                    <a:pt x="9" y="37"/>
                  </a:lnTo>
                  <a:lnTo>
                    <a:pt x="6" y="35"/>
                  </a:lnTo>
                  <a:lnTo>
                    <a:pt x="3" y="32"/>
                  </a:lnTo>
                  <a:lnTo>
                    <a:pt x="1" y="28"/>
                  </a:lnTo>
                  <a:lnTo>
                    <a:pt x="0" y="25"/>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101" name="Rectangle 43"/>
            <p:cNvSpPr>
              <a:spLocks noChangeArrowheads="1"/>
            </p:cNvSpPr>
            <p:nvPr/>
          </p:nvSpPr>
          <p:spPr bwMode="auto">
            <a:xfrm>
              <a:off x="5943600" y="3516313"/>
              <a:ext cx="885825" cy="585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102" name="Rectangle 44"/>
            <p:cNvSpPr>
              <a:spLocks noChangeArrowheads="1"/>
            </p:cNvSpPr>
            <p:nvPr/>
          </p:nvSpPr>
          <p:spPr bwMode="auto">
            <a:xfrm>
              <a:off x="6119813" y="3394075"/>
              <a:ext cx="709612"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grpSp>
      <p:cxnSp>
        <p:nvCxnSpPr>
          <p:cNvPr id="103" name="カギ線コネクタ 102"/>
          <p:cNvCxnSpPr>
            <a:stCxn id="91" idx="1"/>
            <a:endCxn id="104" idx="1"/>
          </p:cNvCxnSpPr>
          <p:nvPr/>
        </p:nvCxnSpPr>
        <p:spPr>
          <a:xfrm rot="10800000" flipH="1" flipV="1">
            <a:off x="897496" y="2523132"/>
            <a:ext cx="108022" cy="834113"/>
          </a:xfrm>
          <a:prstGeom prst="bentConnector3">
            <a:avLst>
              <a:gd name="adj1" fmla="val -211624"/>
            </a:avLst>
          </a:prstGeom>
          <a:ln w="3175">
            <a:solidFill>
              <a:schemeClr val="bg1">
                <a:lumMod val="50000"/>
              </a:schemeClr>
            </a:solidFill>
            <a:prstDash val="sysDash"/>
            <a:tailEnd type="triangle" w="lg" len="sm"/>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1005518" y="3151617"/>
            <a:ext cx="867688" cy="411257"/>
          </a:xfrm>
          <a:prstGeom prst="rect">
            <a:avLst/>
          </a:prstGeom>
          <a:noFill/>
        </p:spPr>
        <p:txBody>
          <a:bodyPr wrap="square" lIns="36000" tIns="36000" rIns="36000" bIns="36000" rtlCol="0" anchor="ctr" anchorCtr="0">
            <a:spAutoFit/>
          </a:bodyPr>
          <a:lstStyle>
            <a:defPPr>
              <a:defRPr lang="en-US"/>
            </a:defPPr>
            <a:lvl1pPr algn="ctr">
              <a:spcBef>
                <a:spcPts val="0"/>
              </a:spcBef>
              <a:buSzPct val="100000"/>
              <a:defRPr kumimoji="1" sz="1100">
                <a:latin typeface="Yu Gothic UI" panose="020B0500000000000000" pitchFamily="50" charset="-128"/>
                <a:ea typeface="Yu Gothic UI" panose="020B0500000000000000" pitchFamily="50" charset="-128"/>
              </a:defRPr>
            </a:lvl1pPr>
          </a:lstStyle>
          <a:p>
            <a:r>
              <a:rPr lang="ja-JP" altLang="en-US" dirty="0"/>
              <a:t>コンピュータ</a:t>
            </a:r>
            <a:endParaRPr lang="en-US" altLang="ja-JP" dirty="0"/>
          </a:p>
          <a:p>
            <a:r>
              <a:rPr lang="ja-JP" altLang="en-US" dirty="0"/>
              <a:t>ウイルス</a:t>
            </a:r>
          </a:p>
        </p:txBody>
      </p:sp>
      <p:sp>
        <p:nvSpPr>
          <p:cNvPr id="105" name="角丸四角形吹き出し 104"/>
          <p:cNvSpPr/>
          <p:nvPr/>
        </p:nvSpPr>
        <p:spPr bwMode="gray">
          <a:xfrm>
            <a:off x="1589424" y="2362389"/>
            <a:ext cx="1112093" cy="272348"/>
          </a:xfrm>
          <a:prstGeom prst="wedgeRoundRectCallout">
            <a:avLst>
              <a:gd name="adj1" fmla="val 12397"/>
              <a:gd name="adj2" fmla="val 118475"/>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100" dirty="0">
                <a:latin typeface="Yu Gothic UI" panose="020B0500000000000000" pitchFamily="50" charset="-128"/>
                <a:ea typeface="Yu Gothic UI" panose="020B0500000000000000" pitchFamily="50" charset="-128"/>
              </a:rPr>
              <a:t>インターネット検索</a:t>
            </a:r>
          </a:p>
        </p:txBody>
      </p:sp>
      <p:sp>
        <p:nvSpPr>
          <p:cNvPr id="106" name="角丸四角形吹き出し 105"/>
          <p:cNvSpPr/>
          <p:nvPr/>
        </p:nvSpPr>
        <p:spPr bwMode="gray">
          <a:xfrm>
            <a:off x="2854384" y="3579977"/>
            <a:ext cx="1749330" cy="242356"/>
          </a:xfrm>
          <a:prstGeom prst="wedgeRoundRectCallout">
            <a:avLst>
              <a:gd name="adj1" fmla="val 54171"/>
              <a:gd name="adj2" fmla="val -104522"/>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dirty="0">
                <a:latin typeface="Yu Gothic UI" panose="020B0500000000000000" pitchFamily="50" charset="-128"/>
                <a:ea typeface="Yu Gothic UI" panose="020B0500000000000000" pitchFamily="50" charset="-128"/>
              </a:rPr>
              <a:t>添付ファイル付きメール受信</a:t>
            </a:r>
          </a:p>
        </p:txBody>
      </p:sp>
      <p:sp>
        <p:nvSpPr>
          <p:cNvPr id="107" name="Freeform 35"/>
          <p:cNvSpPr>
            <a:spLocks noChangeAspect="1" noEditPoints="1"/>
          </p:cNvSpPr>
          <p:nvPr/>
        </p:nvSpPr>
        <p:spPr bwMode="gray">
          <a:xfrm>
            <a:off x="6727731" y="3020516"/>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108" name="直線矢印コネクタ 107"/>
          <p:cNvCxnSpPr/>
          <p:nvPr/>
        </p:nvCxnSpPr>
        <p:spPr bwMode="gray">
          <a:xfrm flipH="1" flipV="1">
            <a:off x="5640330" y="2721200"/>
            <a:ext cx="3006236" cy="9524"/>
          </a:xfrm>
          <a:prstGeom prst="straightConnector1">
            <a:avLst/>
          </a:prstGeom>
          <a:ln w="19050">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bwMode="gray">
          <a:xfrm flipH="1">
            <a:off x="6872221" y="2730724"/>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bwMode="gray">
          <a:xfrm flipH="1">
            <a:off x="8045646" y="2730724"/>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1" name="Freeform 462"/>
          <p:cNvSpPr>
            <a:spLocks noChangeAspect="1" noEditPoints="1"/>
          </p:cNvSpPr>
          <p:nvPr/>
        </p:nvSpPr>
        <p:spPr bwMode="gray">
          <a:xfrm>
            <a:off x="4916830" y="2897207"/>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112" name="Freeform 462"/>
          <p:cNvSpPr>
            <a:spLocks noChangeAspect="1" noEditPoints="1"/>
          </p:cNvSpPr>
          <p:nvPr/>
        </p:nvSpPr>
        <p:spPr bwMode="gray">
          <a:xfrm>
            <a:off x="4918564" y="2183535"/>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113" name="正方形/長方形 112"/>
          <p:cNvSpPr/>
          <p:nvPr/>
        </p:nvSpPr>
        <p:spPr bwMode="gray">
          <a:xfrm>
            <a:off x="6883075" y="1724921"/>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電子カルテサーバ</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114" name="正方形/長方形 113"/>
          <p:cNvSpPr/>
          <p:nvPr/>
        </p:nvSpPr>
        <p:spPr bwMode="gray">
          <a:xfrm>
            <a:off x="6987554" y="3497473"/>
            <a:ext cx="1222223"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部門システムサーバ等</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115" name="Freeform 35"/>
          <p:cNvSpPr>
            <a:spLocks noChangeAspect="1" noEditPoints="1"/>
          </p:cNvSpPr>
          <p:nvPr/>
        </p:nvSpPr>
        <p:spPr bwMode="gray">
          <a:xfrm>
            <a:off x="7916607" y="3005682"/>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116" name="Freeform 35"/>
          <p:cNvSpPr>
            <a:spLocks noChangeAspect="1" noEditPoints="1"/>
          </p:cNvSpPr>
          <p:nvPr/>
        </p:nvSpPr>
        <p:spPr bwMode="gray">
          <a:xfrm>
            <a:off x="7195994" y="2074692"/>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nvGrpSpPr>
          <p:cNvPr id="117" name="グループ化 116"/>
          <p:cNvGrpSpPr/>
          <p:nvPr/>
        </p:nvGrpSpPr>
        <p:grpSpPr bwMode="gray">
          <a:xfrm>
            <a:off x="7418347" y="2207982"/>
            <a:ext cx="222710" cy="290499"/>
            <a:chOff x="7943090" y="3757294"/>
            <a:chExt cx="172335" cy="224791"/>
          </a:xfrm>
        </p:grpSpPr>
        <p:sp>
          <p:nvSpPr>
            <p:cNvPr id="118" name="円/楕円 34"/>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19"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120" name="直線コネクタ 119"/>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2" name="円/楕円 38"/>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23"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cxnSp>
        <p:nvCxnSpPr>
          <p:cNvPr id="124" name="直線矢印コネクタ 123"/>
          <p:cNvCxnSpPr/>
          <p:nvPr/>
        </p:nvCxnSpPr>
        <p:spPr bwMode="gray">
          <a:xfrm flipH="1">
            <a:off x="7402133" y="2465521"/>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5" name="正方形/長方形 124"/>
          <p:cNvSpPr/>
          <p:nvPr/>
        </p:nvSpPr>
        <p:spPr bwMode="gray">
          <a:xfrm>
            <a:off x="4628499" y="2512295"/>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業務端末</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126" name="正方形/長方形 125"/>
          <p:cNvSpPr/>
          <p:nvPr/>
        </p:nvSpPr>
        <p:spPr bwMode="gray">
          <a:xfrm>
            <a:off x="4610397" y="3329540"/>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業務端末</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127" name="正方形/長方形 126"/>
          <p:cNvSpPr/>
          <p:nvPr/>
        </p:nvSpPr>
        <p:spPr bwMode="gray">
          <a:xfrm>
            <a:off x="4892398" y="1723409"/>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院内ネットワーク</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128" name="フリーフォーム 127"/>
          <p:cNvSpPr/>
          <p:nvPr/>
        </p:nvSpPr>
        <p:spPr bwMode="gray">
          <a:xfrm>
            <a:off x="5296892" y="2421866"/>
            <a:ext cx="352425" cy="679910"/>
          </a:xfrm>
          <a:custGeom>
            <a:avLst/>
            <a:gdLst>
              <a:gd name="connsiteX0" fmla="*/ 9525 w 352425"/>
              <a:gd name="connsiteY0" fmla="*/ 0 h 952500"/>
              <a:gd name="connsiteX1" fmla="*/ 333375 w 352425"/>
              <a:gd name="connsiteY1" fmla="*/ 9525 h 952500"/>
              <a:gd name="connsiteX2" fmla="*/ 352425 w 352425"/>
              <a:gd name="connsiteY2" fmla="*/ 952500 h 952500"/>
              <a:gd name="connsiteX3" fmla="*/ 0 w 352425"/>
              <a:gd name="connsiteY3" fmla="*/ 952500 h 952500"/>
              <a:gd name="connsiteX0" fmla="*/ 9525 w 352425"/>
              <a:gd name="connsiteY0" fmla="*/ 9525 h 962025"/>
              <a:gd name="connsiteX1" fmla="*/ 352425 w 352425"/>
              <a:gd name="connsiteY1" fmla="*/ 0 h 962025"/>
              <a:gd name="connsiteX2" fmla="*/ 352425 w 352425"/>
              <a:gd name="connsiteY2" fmla="*/ 962025 h 962025"/>
              <a:gd name="connsiteX3" fmla="*/ 0 w 352425"/>
              <a:gd name="connsiteY3" fmla="*/ 962025 h 962025"/>
              <a:gd name="connsiteX0" fmla="*/ 9525 w 352425"/>
              <a:gd name="connsiteY0" fmla="*/ 0 h 952500"/>
              <a:gd name="connsiteX1" fmla="*/ 342900 w 352425"/>
              <a:gd name="connsiteY1" fmla="*/ 19050 h 952500"/>
              <a:gd name="connsiteX2" fmla="*/ 352425 w 352425"/>
              <a:gd name="connsiteY2" fmla="*/ 952500 h 952500"/>
              <a:gd name="connsiteX3" fmla="*/ 0 w 352425"/>
              <a:gd name="connsiteY3" fmla="*/ 952500 h 952500"/>
              <a:gd name="connsiteX0" fmla="*/ 9525 w 352425"/>
              <a:gd name="connsiteY0" fmla="*/ 0 h 952500"/>
              <a:gd name="connsiteX1" fmla="*/ 352425 w 352425"/>
              <a:gd name="connsiteY1" fmla="*/ 0 h 952500"/>
              <a:gd name="connsiteX2" fmla="*/ 352425 w 352425"/>
              <a:gd name="connsiteY2" fmla="*/ 952500 h 952500"/>
              <a:gd name="connsiteX3" fmla="*/ 0 w 352425"/>
              <a:gd name="connsiteY3" fmla="*/ 952500 h 952500"/>
            </a:gdLst>
            <a:ahLst/>
            <a:cxnLst>
              <a:cxn ang="0">
                <a:pos x="connsiteX0" y="connsiteY0"/>
              </a:cxn>
              <a:cxn ang="0">
                <a:pos x="connsiteX1" y="connsiteY1"/>
              </a:cxn>
              <a:cxn ang="0">
                <a:pos x="connsiteX2" y="connsiteY2"/>
              </a:cxn>
              <a:cxn ang="0">
                <a:pos x="connsiteX3" y="connsiteY3"/>
              </a:cxn>
            </a:cxnLst>
            <a:rect l="l" t="t" r="r" b="b"/>
            <a:pathLst>
              <a:path w="352425" h="952500">
                <a:moveTo>
                  <a:pt x="9525" y="0"/>
                </a:moveTo>
                <a:lnTo>
                  <a:pt x="352425" y="0"/>
                </a:lnTo>
                <a:lnTo>
                  <a:pt x="352425" y="952500"/>
                </a:lnTo>
                <a:lnTo>
                  <a:pt x="0" y="952500"/>
                </a:lnTo>
              </a:path>
            </a:pathLst>
          </a:custGeom>
          <a:noFill/>
          <a:ln w="19050" algn="ctr">
            <a:solidFill>
              <a:schemeClr val="bg1">
                <a:lumMod val="50000"/>
              </a:schemeClr>
            </a:solidFill>
            <a:miter lim="800000"/>
            <a:headEnd/>
            <a:tailEnd/>
          </a:ln>
        </p:spPr>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cxnSp>
        <p:nvCxnSpPr>
          <p:cNvPr id="129" name="直線矢印コネクタ 128"/>
          <p:cNvCxnSpPr/>
          <p:nvPr/>
        </p:nvCxnSpPr>
        <p:spPr>
          <a:xfrm flipH="1" flipV="1">
            <a:off x="2281135" y="2982724"/>
            <a:ext cx="2573757" cy="26990"/>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a:endCxn id="111" idx="47"/>
          </p:cNvCxnSpPr>
          <p:nvPr/>
        </p:nvCxnSpPr>
        <p:spPr>
          <a:xfrm flipV="1">
            <a:off x="2302427" y="3227465"/>
            <a:ext cx="2652064" cy="6458"/>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sp>
        <p:nvSpPr>
          <p:cNvPr id="131" name="雲形吹き出し 130"/>
          <p:cNvSpPr/>
          <p:nvPr/>
        </p:nvSpPr>
        <p:spPr>
          <a:xfrm>
            <a:off x="3177216" y="2809561"/>
            <a:ext cx="740853" cy="619596"/>
          </a:xfrm>
          <a:prstGeom prst="cloudCallout">
            <a:avLst>
              <a:gd name="adj1" fmla="val -7127"/>
              <a:gd name="adj2" fmla="val -1139"/>
            </a:avLst>
          </a:prstGeom>
          <a:solidFill>
            <a:srgbClr val="B4B4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Internet</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32" name="星 24 131"/>
          <p:cNvSpPr/>
          <p:nvPr/>
        </p:nvSpPr>
        <p:spPr>
          <a:xfrm>
            <a:off x="5111804" y="3057280"/>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ja-JP" altLang="en-US" sz="1200" b="1" dirty="0">
                <a:solidFill>
                  <a:schemeClr val="tx1"/>
                </a:solidFill>
                <a:latin typeface="Yu Gothic UI" panose="020B0500000000000000" pitchFamily="50" charset="-128"/>
                <a:ea typeface="Yu Gothic UI" panose="020B0500000000000000" pitchFamily="50" charset="-128"/>
              </a:rPr>
              <a:t>感染</a:t>
            </a:r>
            <a:endParaRPr kumimoji="1" lang="en-US" altLang="ja-JP" sz="1200" b="1" dirty="0">
              <a:solidFill>
                <a:schemeClr val="tx1"/>
              </a:solidFill>
              <a:latin typeface="Yu Gothic UI" panose="020B0500000000000000" pitchFamily="50" charset="-128"/>
              <a:ea typeface="Yu Gothic UI" panose="020B0500000000000000" pitchFamily="50" charset="-128"/>
            </a:endParaRPr>
          </a:p>
        </p:txBody>
      </p:sp>
      <p:grpSp>
        <p:nvGrpSpPr>
          <p:cNvPr id="133" name="グループ化 132"/>
          <p:cNvGrpSpPr/>
          <p:nvPr/>
        </p:nvGrpSpPr>
        <p:grpSpPr bwMode="gray">
          <a:xfrm>
            <a:off x="6935028" y="3178407"/>
            <a:ext cx="222710" cy="290499"/>
            <a:chOff x="7943090" y="3757294"/>
            <a:chExt cx="172335" cy="224791"/>
          </a:xfrm>
        </p:grpSpPr>
        <p:sp>
          <p:nvSpPr>
            <p:cNvPr id="134" name="円/楕円 51"/>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35"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136" name="直線コネクタ 135"/>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38" name="円/楕円 55"/>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39"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grpSp>
        <p:nvGrpSpPr>
          <p:cNvPr id="140" name="グループ化 139"/>
          <p:cNvGrpSpPr/>
          <p:nvPr/>
        </p:nvGrpSpPr>
        <p:grpSpPr bwMode="gray">
          <a:xfrm>
            <a:off x="8127483" y="3196008"/>
            <a:ext cx="222710" cy="290499"/>
            <a:chOff x="7943090" y="3757294"/>
            <a:chExt cx="172335" cy="224791"/>
          </a:xfrm>
        </p:grpSpPr>
        <p:sp>
          <p:nvSpPr>
            <p:cNvPr id="141" name="円/楕円 58"/>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42"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144" name="直線コネクタ 143"/>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46" name="円/楕円 62"/>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47"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sp>
        <p:nvSpPr>
          <p:cNvPr id="148" name="星 24 147"/>
          <p:cNvSpPr/>
          <p:nvPr/>
        </p:nvSpPr>
        <p:spPr>
          <a:xfrm>
            <a:off x="5167443" y="2151909"/>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ja-JP" altLang="en-US" sz="1200" b="1" dirty="0">
                <a:solidFill>
                  <a:schemeClr val="tx1"/>
                </a:solidFill>
                <a:latin typeface="Yu Gothic UI" panose="020B0500000000000000" pitchFamily="50" charset="-128"/>
                <a:ea typeface="Yu Gothic UI" panose="020B0500000000000000" pitchFamily="50" charset="-128"/>
              </a:rPr>
              <a:t>感染</a:t>
            </a:r>
            <a:endParaRPr kumimoji="1" lang="en-US" altLang="ja-JP" sz="1200" b="1" dirty="0">
              <a:solidFill>
                <a:schemeClr val="tx1"/>
              </a:solidFill>
              <a:latin typeface="Yu Gothic UI" panose="020B0500000000000000" pitchFamily="50" charset="-128"/>
              <a:ea typeface="Yu Gothic UI" panose="020B0500000000000000" pitchFamily="50" charset="-128"/>
            </a:endParaRPr>
          </a:p>
        </p:txBody>
      </p:sp>
      <p:sp>
        <p:nvSpPr>
          <p:cNvPr id="149" name="角丸四角形 148"/>
          <p:cNvSpPr/>
          <p:nvPr/>
        </p:nvSpPr>
        <p:spPr bwMode="gray">
          <a:xfrm>
            <a:off x="4761117" y="1783302"/>
            <a:ext cx="4097590" cy="1928466"/>
          </a:xfrm>
          <a:prstGeom prst="roundRect">
            <a:avLst/>
          </a:prstGeom>
        </p:spPr>
        <p:txBody>
          <a:bodyPr wrap="none" anchor="b">
            <a:noAutofit/>
          </a:bodyPr>
          <a:lstStyle/>
          <a:p>
            <a:pPr algn="ct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150" name="角丸四角形 59"/>
          <p:cNvSpPr>
            <a:spLocks noChangeAspect="1"/>
          </p:cNvSpPr>
          <p:nvPr/>
        </p:nvSpPr>
        <p:spPr bwMode="gray">
          <a:xfrm flipV="1">
            <a:off x="4531436" y="3169464"/>
            <a:ext cx="325662" cy="205761"/>
          </a:xfrm>
          <a:custGeom>
            <a:avLst/>
            <a:gdLst/>
            <a:ahLst/>
            <a:cxnLst/>
            <a:rect l="l" t="t" r="r" b="b"/>
            <a:pathLst>
              <a:path w="900000" h="503999">
                <a:moveTo>
                  <a:pt x="403632" y="305349"/>
                </a:moveTo>
                <a:lnTo>
                  <a:pt x="450001" y="336262"/>
                </a:lnTo>
                <a:lnTo>
                  <a:pt x="496369" y="305350"/>
                </a:lnTo>
                <a:lnTo>
                  <a:pt x="794343" y="503999"/>
                </a:lnTo>
                <a:lnTo>
                  <a:pt x="105657" y="503999"/>
                </a:lnTo>
                <a:close/>
                <a:moveTo>
                  <a:pt x="894895" y="39666"/>
                </a:moveTo>
                <a:cubicBezTo>
                  <a:pt x="898182" y="47437"/>
                  <a:pt x="900000" y="55981"/>
                  <a:pt x="900000" y="64949"/>
                </a:cubicBezTo>
                <a:lnTo>
                  <a:pt x="900000" y="439049"/>
                </a:lnTo>
                <a:cubicBezTo>
                  <a:pt x="900000" y="470810"/>
                  <a:pt x="877203" y="497246"/>
                  <a:pt x="846842" y="501619"/>
                </a:cubicBezTo>
                <a:lnTo>
                  <a:pt x="524404" y="286660"/>
                </a:lnTo>
                <a:close/>
                <a:moveTo>
                  <a:pt x="5106" y="39665"/>
                </a:moveTo>
                <a:lnTo>
                  <a:pt x="375597" y="286659"/>
                </a:lnTo>
                <a:lnTo>
                  <a:pt x="53158" y="501619"/>
                </a:lnTo>
                <a:cubicBezTo>
                  <a:pt x="22797" y="497246"/>
                  <a:pt x="0" y="470810"/>
                  <a:pt x="0" y="439049"/>
                </a:cubicBezTo>
                <a:lnTo>
                  <a:pt x="0" y="64949"/>
                </a:lnTo>
                <a:cubicBezTo>
                  <a:pt x="0" y="55980"/>
                  <a:pt x="1818" y="47436"/>
                  <a:pt x="5106" y="39665"/>
                </a:cubicBezTo>
                <a:close/>
                <a:moveTo>
                  <a:pt x="64951" y="0"/>
                </a:moveTo>
                <a:lnTo>
                  <a:pt x="835051" y="0"/>
                </a:lnTo>
                <a:cubicBezTo>
                  <a:pt x="850580" y="0"/>
                  <a:pt x="864837" y="5450"/>
                  <a:pt x="875416" y="15274"/>
                </a:cubicBezTo>
                <a:lnTo>
                  <a:pt x="450002" y="298883"/>
                </a:lnTo>
                <a:lnTo>
                  <a:pt x="24587" y="15273"/>
                </a:lnTo>
                <a:cubicBezTo>
                  <a:pt x="35166" y="5450"/>
                  <a:pt x="49422" y="0"/>
                  <a:pt x="64951" y="0"/>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151" name="角丸四角形吹き出し 150"/>
          <p:cNvSpPr/>
          <p:nvPr/>
        </p:nvSpPr>
        <p:spPr bwMode="gray">
          <a:xfrm>
            <a:off x="2741369" y="2309696"/>
            <a:ext cx="1947670" cy="302545"/>
          </a:xfrm>
          <a:prstGeom prst="wedgeRoundRectCallout">
            <a:avLst>
              <a:gd name="adj1" fmla="val 63127"/>
              <a:gd name="adj2" fmla="val -49452"/>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lgn="ctr">
              <a:buFont typeface="Wingdings" panose="05000000000000000000" pitchFamily="2" charset="2"/>
              <a:buChar char="n"/>
            </a:pPr>
            <a:r>
              <a:rPr kumimoji="1" lang="ja-JP" altLang="en-US" sz="1100" dirty="0">
                <a:latin typeface="Yu Gothic UI" panose="020B0500000000000000" pitchFamily="50" charset="-128"/>
                <a:ea typeface="Yu Gothic UI" panose="020B0500000000000000" pitchFamily="50" charset="-128"/>
              </a:rPr>
              <a:t>悪意のある</a:t>
            </a:r>
            <a:r>
              <a:rPr kumimoji="1" lang="en-US" altLang="ja-JP" sz="1100" dirty="0">
                <a:latin typeface="Yu Gothic UI" panose="020B0500000000000000" pitchFamily="50" charset="-128"/>
                <a:ea typeface="Yu Gothic UI" panose="020B0500000000000000" pitchFamily="50" charset="-128"/>
              </a:rPr>
              <a:t>WEB</a:t>
            </a:r>
            <a:r>
              <a:rPr kumimoji="1" lang="ja-JP" altLang="en-US" sz="1100" dirty="0">
                <a:latin typeface="Yu Gothic UI" panose="020B0500000000000000" pitchFamily="50" charset="-128"/>
                <a:ea typeface="Yu Gothic UI" panose="020B0500000000000000" pitchFamily="50" charset="-128"/>
              </a:rPr>
              <a:t>サイト</a:t>
            </a:r>
          </a:p>
        </p:txBody>
      </p:sp>
      <p:sp>
        <p:nvSpPr>
          <p:cNvPr id="152" name="角丸四角形吹き出し 151"/>
          <p:cNvSpPr/>
          <p:nvPr/>
        </p:nvSpPr>
        <p:spPr bwMode="gray">
          <a:xfrm>
            <a:off x="2735886" y="1779817"/>
            <a:ext cx="1976418" cy="428850"/>
          </a:xfrm>
          <a:prstGeom prst="wedgeRoundRectCallout">
            <a:avLst>
              <a:gd name="adj1" fmla="val 63127"/>
              <a:gd name="adj2" fmla="val 54517"/>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lgn="ctr">
              <a:buFont typeface="Wingdings" panose="05000000000000000000" pitchFamily="2" charset="2"/>
              <a:buChar char="n"/>
            </a:pPr>
            <a:r>
              <a:rPr kumimoji="1" lang="ja-JP" altLang="en-US" sz="1100" dirty="0">
                <a:latin typeface="Yu Gothic UI" panose="020B0500000000000000" pitchFamily="50" charset="-128"/>
                <a:ea typeface="Yu Gothic UI" panose="020B0500000000000000" pitchFamily="50" charset="-128"/>
              </a:rPr>
              <a:t>ウイルス感染した外部媒体等を経由</a:t>
            </a:r>
          </a:p>
        </p:txBody>
      </p:sp>
      <p:sp>
        <p:nvSpPr>
          <p:cNvPr id="153" name="爆発 1 152"/>
          <p:cNvSpPr/>
          <p:nvPr/>
        </p:nvSpPr>
        <p:spPr>
          <a:xfrm>
            <a:off x="4393373" y="2562704"/>
            <a:ext cx="562984" cy="458944"/>
          </a:xfrm>
          <a:prstGeom prst="irregularSeal1">
            <a:avLst/>
          </a:prstGeom>
          <a:solidFill>
            <a:srgbClr val="FFFF0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ja-JP" altLang="en-US" sz="1800" b="1" dirty="0">
                <a:solidFill>
                  <a:srgbClr val="DA291C"/>
                </a:solidFill>
                <a:latin typeface="Yu Gothic UI" panose="020B0500000000000000" pitchFamily="50" charset="-128"/>
                <a:ea typeface="Yu Gothic UI" panose="020B0500000000000000" pitchFamily="50" charset="-128"/>
              </a:rPr>
              <a:t>①</a:t>
            </a:r>
          </a:p>
        </p:txBody>
      </p:sp>
      <p:sp>
        <p:nvSpPr>
          <p:cNvPr id="154" name="爆発 1 153"/>
          <p:cNvSpPr/>
          <p:nvPr/>
        </p:nvSpPr>
        <p:spPr>
          <a:xfrm>
            <a:off x="5455432" y="2448690"/>
            <a:ext cx="522912" cy="500397"/>
          </a:xfrm>
          <a:prstGeom prst="irregularSeal1">
            <a:avLst/>
          </a:prstGeom>
          <a:solidFill>
            <a:srgbClr val="FFFF0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ja-JP" altLang="en-US" sz="1800" b="1" dirty="0">
                <a:solidFill>
                  <a:srgbClr val="DA291C"/>
                </a:solidFill>
                <a:latin typeface="Yu Gothic UI" panose="020B0500000000000000" pitchFamily="50" charset="-128"/>
                <a:ea typeface="Yu Gothic UI" panose="020B0500000000000000" pitchFamily="50" charset="-128"/>
              </a:rPr>
              <a:t>②</a:t>
            </a:r>
          </a:p>
        </p:txBody>
      </p:sp>
      <p:sp>
        <p:nvSpPr>
          <p:cNvPr id="155" name="爆発 1 154"/>
          <p:cNvSpPr/>
          <p:nvPr/>
        </p:nvSpPr>
        <p:spPr>
          <a:xfrm>
            <a:off x="7104798" y="2513436"/>
            <a:ext cx="535357" cy="469288"/>
          </a:xfrm>
          <a:prstGeom prst="irregularSeal1">
            <a:avLst/>
          </a:prstGeom>
          <a:solidFill>
            <a:srgbClr val="FFFF0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ja-JP" altLang="en-US" sz="1800" b="1" dirty="0">
                <a:solidFill>
                  <a:srgbClr val="DA291C"/>
                </a:solidFill>
                <a:latin typeface="Yu Gothic UI" panose="020B0500000000000000" pitchFamily="50" charset="-128"/>
                <a:ea typeface="Yu Gothic UI" panose="020B0500000000000000" pitchFamily="50" charset="-128"/>
              </a:rPr>
              <a:t>③</a:t>
            </a:r>
          </a:p>
        </p:txBody>
      </p:sp>
      <p:sp>
        <p:nvSpPr>
          <p:cNvPr id="156" name="爆発 1 155"/>
          <p:cNvSpPr/>
          <p:nvPr/>
        </p:nvSpPr>
        <p:spPr>
          <a:xfrm>
            <a:off x="1054332" y="2659600"/>
            <a:ext cx="560496" cy="481831"/>
          </a:xfrm>
          <a:prstGeom prst="irregularSeal1">
            <a:avLst/>
          </a:prstGeom>
          <a:solidFill>
            <a:srgbClr val="FFFF0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ja-JP" altLang="en-US" sz="1800" b="1" dirty="0">
                <a:solidFill>
                  <a:srgbClr val="DA291C"/>
                </a:solidFill>
                <a:latin typeface="Yu Gothic UI" panose="020B0500000000000000" pitchFamily="50" charset="-128"/>
                <a:ea typeface="Yu Gothic UI" panose="020B0500000000000000" pitchFamily="50" charset="-128"/>
              </a:rPr>
              <a:t>④</a:t>
            </a:r>
          </a:p>
        </p:txBody>
      </p:sp>
    </p:spTree>
    <p:extLst>
      <p:ext uri="{BB962C8B-B14F-4D97-AF65-F5344CB8AC3E}">
        <p14:creationId xmlns:p14="http://schemas.microsoft.com/office/powerpoint/2010/main" val="129333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gray">
          <a:xfrm>
            <a:off x="435249" y="1574380"/>
            <a:ext cx="5266944" cy="555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3200" u="sng" dirty="0">
                <a:solidFill>
                  <a:schemeClr val="tx1"/>
                </a:solidFill>
                <a:latin typeface="Yu Gothic UI" panose="020B0500000000000000" pitchFamily="50" charset="-128"/>
                <a:ea typeface="Yu Gothic UI" panose="020B0500000000000000" pitchFamily="50" charset="-128"/>
              </a:rPr>
              <a:t>本日お伝えしたいこと</a:t>
            </a:r>
          </a:p>
        </p:txBody>
      </p:sp>
      <p:sp>
        <p:nvSpPr>
          <p:cNvPr id="93" name="正方形/長方形 92"/>
          <p:cNvSpPr/>
          <p:nvPr/>
        </p:nvSpPr>
        <p:spPr bwMode="gray">
          <a:xfrm>
            <a:off x="669340" y="2437952"/>
            <a:ext cx="4901466" cy="437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en-US" altLang="ja-JP" sz="1800" dirty="0">
                <a:solidFill>
                  <a:schemeClr val="tx1"/>
                </a:solidFill>
                <a:latin typeface="Yu Gothic UI" panose="020B0500000000000000" pitchFamily="50" charset="-128"/>
                <a:ea typeface="Yu Gothic UI" panose="020B0500000000000000" pitchFamily="50" charset="-128"/>
              </a:rPr>
              <a:t>1</a:t>
            </a:r>
            <a:r>
              <a:rPr kumimoji="1" lang="ja-JP" altLang="en-US" sz="1800" dirty="0">
                <a:solidFill>
                  <a:schemeClr val="tx1"/>
                </a:solidFill>
                <a:latin typeface="Yu Gothic UI" panose="020B0500000000000000" pitchFamily="50" charset="-128"/>
                <a:ea typeface="Yu Gothic UI" panose="020B0500000000000000" pitchFamily="50" charset="-128"/>
              </a:rPr>
              <a:t>　正しく危機意識をもつこと（第</a:t>
            </a:r>
            <a:r>
              <a:rPr kumimoji="1" lang="en-US" altLang="ja-JP" sz="1800" dirty="0">
                <a:solidFill>
                  <a:schemeClr val="tx1"/>
                </a:solidFill>
                <a:latin typeface="Yu Gothic UI" panose="020B0500000000000000" pitchFamily="50" charset="-128"/>
                <a:ea typeface="Yu Gothic UI" panose="020B0500000000000000" pitchFamily="50" charset="-128"/>
              </a:rPr>
              <a:t>1</a:t>
            </a:r>
            <a:r>
              <a:rPr kumimoji="1" lang="ja-JP" altLang="en-US" sz="1800" dirty="0">
                <a:solidFill>
                  <a:schemeClr val="tx1"/>
                </a:solidFill>
                <a:latin typeface="Yu Gothic UI" panose="020B0500000000000000" pitchFamily="50" charset="-128"/>
                <a:ea typeface="Yu Gothic UI" panose="020B0500000000000000" pitchFamily="50" charset="-128"/>
              </a:rPr>
              <a:t>章）</a:t>
            </a:r>
          </a:p>
        </p:txBody>
      </p:sp>
      <p:sp>
        <p:nvSpPr>
          <p:cNvPr id="95" name="正方形/長方形 94"/>
          <p:cNvSpPr/>
          <p:nvPr/>
        </p:nvSpPr>
        <p:spPr bwMode="gray">
          <a:xfrm>
            <a:off x="8089992" y="2499707"/>
            <a:ext cx="1278940" cy="316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dirty="0">
                <a:solidFill>
                  <a:schemeClr val="tx1"/>
                </a:solidFill>
                <a:latin typeface="Yu Gothic UI" panose="020B0500000000000000" pitchFamily="50" charset="-128"/>
                <a:ea typeface="Yu Gothic UI" panose="020B0500000000000000" pitchFamily="50" charset="-128"/>
              </a:rPr>
              <a:t>2</a:t>
            </a:r>
            <a:r>
              <a:rPr kumimoji="1" lang="ja-JP" altLang="en-US" sz="1400" dirty="0">
                <a:solidFill>
                  <a:schemeClr val="tx1"/>
                </a:solidFill>
                <a:latin typeface="Yu Gothic UI" panose="020B0500000000000000" pitchFamily="50" charset="-128"/>
                <a:ea typeface="Yu Gothic UI" panose="020B0500000000000000" pitchFamily="50" charset="-128"/>
              </a:rPr>
              <a:t>頁</a:t>
            </a:r>
          </a:p>
        </p:txBody>
      </p:sp>
      <p:sp>
        <p:nvSpPr>
          <p:cNvPr id="96" name="正方形/長方形 95"/>
          <p:cNvSpPr/>
          <p:nvPr/>
        </p:nvSpPr>
        <p:spPr bwMode="gray">
          <a:xfrm>
            <a:off x="8499647" y="4319260"/>
            <a:ext cx="607164" cy="555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en-US" altLang="ja-JP" sz="1400" dirty="0">
                <a:solidFill>
                  <a:schemeClr val="tx1"/>
                </a:solidFill>
                <a:latin typeface="Yu Gothic UI" panose="020B0500000000000000" pitchFamily="50" charset="-128"/>
                <a:ea typeface="Yu Gothic UI" panose="020B0500000000000000" pitchFamily="50" charset="-128"/>
              </a:rPr>
              <a:t>5</a:t>
            </a:r>
            <a:r>
              <a:rPr kumimoji="1" lang="ja-JP" altLang="en-US" sz="1400" dirty="0">
                <a:solidFill>
                  <a:schemeClr val="tx1"/>
                </a:solidFill>
                <a:latin typeface="Yu Gothic UI" panose="020B0500000000000000" pitchFamily="50" charset="-128"/>
                <a:ea typeface="Yu Gothic UI" panose="020B0500000000000000" pitchFamily="50" charset="-128"/>
              </a:rPr>
              <a:t>頁</a:t>
            </a:r>
          </a:p>
        </p:txBody>
      </p:sp>
      <p:sp>
        <p:nvSpPr>
          <p:cNvPr id="97" name="正方形/長方形 96"/>
          <p:cNvSpPr/>
          <p:nvPr/>
        </p:nvSpPr>
        <p:spPr bwMode="gray">
          <a:xfrm>
            <a:off x="669340" y="2973005"/>
            <a:ext cx="7133540" cy="555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en-US" altLang="ja-JP" sz="1800" dirty="0">
                <a:solidFill>
                  <a:schemeClr val="tx1"/>
                </a:solidFill>
                <a:latin typeface="Yu Gothic UI" panose="020B0500000000000000" pitchFamily="50" charset="-128"/>
                <a:ea typeface="Yu Gothic UI" panose="020B0500000000000000" pitchFamily="50" charset="-128"/>
              </a:rPr>
              <a:t>2</a:t>
            </a:r>
            <a:r>
              <a:rPr kumimoji="1" lang="ja-JP" altLang="en-US" sz="1800" dirty="0">
                <a:solidFill>
                  <a:schemeClr val="tx1"/>
                </a:solidFill>
                <a:latin typeface="Yu Gothic UI" panose="020B0500000000000000" pitchFamily="50" charset="-128"/>
                <a:ea typeface="Yu Gothic UI" panose="020B0500000000000000" pitchFamily="50" charset="-128"/>
              </a:rPr>
              <a:t>　サイバーセキュリティ対策について現状調査をすること（第</a:t>
            </a:r>
            <a:r>
              <a:rPr kumimoji="1" lang="en-US" altLang="ja-JP" sz="1800" dirty="0">
                <a:solidFill>
                  <a:schemeClr val="tx1"/>
                </a:solidFill>
                <a:latin typeface="Yu Gothic UI" panose="020B0500000000000000" pitchFamily="50" charset="-128"/>
                <a:ea typeface="Yu Gothic UI" panose="020B0500000000000000" pitchFamily="50" charset="-128"/>
              </a:rPr>
              <a:t>2</a:t>
            </a:r>
            <a:r>
              <a:rPr kumimoji="1" lang="ja-JP" altLang="en-US" sz="1800" dirty="0">
                <a:solidFill>
                  <a:schemeClr val="tx1"/>
                </a:solidFill>
                <a:latin typeface="Yu Gothic UI" panose="020B0500000000000000" pitchFamily="50" charset="-128"/>
                <a:ea typeface="Yu Gothic UI" panose="020B0500000000000000" pitchFamily="50" charset="-128"/>
              </a:rPr>
              <a:t>章）</a:t>
            </a:r>
          </a:p>
        </p:txBody>
      </p:sp>
      <p:sp>
        <p:nvSpPr>
          <p:cNvPr id="98" name="正方形/長方形 97"/>
          <p:cNvSpPr/>
          <p:nvPr/>
        </p:nvSpPr>
        <p:spPr bwMode="gray">
          <a:xfrm>
            <a:off x="8134499" y="2977686"/>
            <a:ext cx="1191159" cy="555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dirty="0">
                <a:solidFill>
                  <a:schemeClr val="tx1"/>
                </a:solidFill>
                <a:latin typeface="Yu Gothic UI" panose="020B0500000000000000" pitchFamily="50" charset="-128"/>
                <a:ea typeface="Yu Gothic UI" panose="020B0500000000000000" pitchFamily="50" charset="-128"/>
              </a:rPr>
              <a:t>3</a:t>
            </a:r>
            <a:r>
              <a:rPr kumimoji="1" lang="ja-JP" altLang="en-US" sz="1400" dirty="0">
                <a:solidFill>
                  <a:schemeClr val="tx1"/>
                </a:solidFill>
                <a:latin typeface="Yu Gothic UI" panose="020B0500000000000000" pitchFamily="50" charset="-128"/>
                <a:ea typeface="Yu Gothic UI" panose="020B0500000000000000" pitchFamily="50" charset="-128"/>
              </a:rPr>
              <a:t>頁</a:t>
            </a:r>
          </a:p>
        </p:txBody>
      </p:sp>
      <p:sp>
        <p:nvSpPr>
          <p:cNvPr id="99" name="正方形/長方形 98"/>
          <p:cNvSpPr/>
          <p:nvPr/>
        </p:nvSpPr>
        <p:spPr bwMode="gray">
          <a:xfrm>
            <a:off x="669340" y="3579836"/>
            <a:ext cx="7669988" cy="555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en-US" altLang="ja-JP" sz="1800" dirty="0">
                <a:solidFill>
                  <a:schemeClr val="tx1"/>
                </a:solidFill>
                <a:latin typeface="Yu Gothic UI" panose="020B0500000000000000" pitchFamily="50" charset="-128"/>
                <a:ea typeface="Yu Gothic UI" panose="020B0500000000000000" pitchFamily="50" charset="-128"/>
              </a:rPr>
              <a:t>3</a:t>
            </a:r>
            <a:r>
              <a:rPr kumimoji="1" lang="ja-JP" altLang="en-US" sz="1800" dirty="0">
                <a:solidFill>
                  <a:schemeClr val="tx1"/>
                </a:solidFill>
                <a:latin typeface="Yu Gothic UI" panose="020B0500000000000000" pitchFamily="50" charset="-128"/>
                <a:ea typeface="Yu Gothic UI" panose="020B0500000000000000" pitchFamily="50" charset="-128"/>
              </a:rPr>
              <a:t>　サイバーセキュリティ対策のための予算確保と担当者・窓口の設置（第</a:t>
            </a:r>
            <a:r>
              <a:rPr kumimoji="1" lang="en-US" altLang="ja-JP" sz="1800" dirty="0">
                <a:solidFill>
                  <a:schemeClr val="tx1"/>
                </a:solidFill>
                <a:latin typeface="Yu Gothic UI" panose="020B0500000000000000" pitchFamily="50" charset="-128"/>
                <a:ea typeface="Yu Gothic UI" panose="020B0500000000000000" pitchFamily="50" charset="-128"/>
              </a:rPr>
              <a:t>3</a:t>
            </a:r>
            <a:r>
              <a:rPr kumimoji="1" lang="ja-JP" altLang="en-US" sz="1800" dirty="0">
                <a:solidFill>
                  <a:schemeClr val="tx1"/>
                </a:solidFill>
                <a:latin typeface="Yu Gothic UI" panose="020B0500000000000000" pitchFamily="50" charset="-128"/>
                <a:ea typeface="Yu Gothic UI" panose="020B0500000000000000" pitchFamily="50" charset="-128"/>
              </a:rPr>
              <a:t>章）</a:t>
            </a:r>
          </a:p>
        </p:txBody>
      </p:sp>
      <p:sp>
        <p:nvSpPr>
          <p:cNvPr id="100" name="正方形/長方形 99"/>
          <p:cNvSpPr/>
          <p:nvPr/>
        </p:nvSpPr>
        <p:spPr bwMode="gray">
          <a:xfrm>
            <a:off x="8090607" y="3602320"/>
            <a:ext cx="1278941" cy="555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dirty="0">
                <a:solidFill>
                  <a:schemeClr val="tx1"/>
                </a:solidFill>
                <a:latin typeface="Yu Gothic UI" panose="020B0500000000000000" pitchFamily="50" charset="-128"/>
                <a:ea typeface="Yu Gothic UI" panose="020B0500000000000000" pitchFamily="50" charset="-128"/>
              </a:rPr>
              <a:t>4</a:t>
            </a:r>
            <a:r>
              <a:rPr kumimoji="1" lang="ja-JP" altLang="en-US" sz="1400" dirty="0">
                <a:solidFill>
                  <a:schemeClr val="tx1"/>
                </a:solidFill>
                <a:latin typeface="Yu Gothic UI" panose="020B0500000000000000" pitchFamily="50" charset="-128"/>
                <a:ea typeface="Yu Gothic UI" panose="020B0500000000000000" pitchFamily="50" charset="-128"/>
              </a:rPr>
              <a:t>頁</a:t>
            </a:r>
          </a:p>
        </p:txBody>
      </p:sp>
      <p:sp>
        <p:nvSpPr>
          <p:cNvPr id="101" name="正方形/長方形 100"/>
          <p:cNvSpPr/>
          <p:nvPr/>
        </p:nvSpPr>
        <p:spPr bwMode="gray">
          <a:xfrm>
            <a:off x="669340" y="4242201"/>
            <a:ext cx="7133540" cy="555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en-US" altLang="ja-JP" sz="1800" dirty="0">
                <a:solidFill>
                  <a:schemeClr val="tx1"/>
                </a:solidFill>
                <a:latin typeface="Yu Gothic UI" panose="020B0500000000000000" pitchFamily="50" charset="-128"/>
                <a:ea typeface="Yu Gothic UI" panose="020B0500000000000000" pitchFamily="50" charset="-128"/>
              </a:rPr>
              <a:t>4</a:t>
            </a:r>
            <a:r>
              <a:rPr kumimoji="1" lang="ja-JP" altLang="en-US" sz="1800" dirty="0">
                <a:solidFill>
                  <a:schemeClr val="tx1"/>
                </a:solidFill>
                <a:latin typeface="Yu Gothic UI" panose="020B0500000000000000" pitchFamily="50" charset="-128"/>
                <a:ea typeface="Yu Gothic UI" panose="020B0500000000000000" pitchFamily="50" charset="-128"/>
              </a:rPr>
              <a:t>　その他</a:t>
            </a:r>
          </a:p>
        </p:txBody>
      </p:sp>
      <p:sp>
        <p:nvSpPr>
          <p:cNvPr id="103" name="正方形/長方形 102"/>
          <p:cNvSpPr/>
          <p:nvPr/>
        </p:nvSpPr>
        <p:spPr bwMode="gray">
          <a:xfrm>
            <a:off x="8046718" y="1675726"/>
            <a:ext cx="1278941" cy="45461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400" dirty="0">
                <a:solidFill>
                  <a:schemeClr val="tx1"/>
                </a:solidFill>
                <a:latin typeface="Yu Gothic UI" panose="020B0500000000000000" pitchFamily="50" charset="-128"/>
                <a:ea typeface="Yu Gothic UI" panose="020B0500000000000000" pitchFamily="50" charset="-128"/>
              </a:rPr>
              <a:t>特に重要なページ</a:t>
            </a:r>
          </a:p>
        </p:txBody>
      </p:sp>
      <p:sp>
        <p:nvSpPr>
          <p:cNvPr id="13" name="スライド番号プレースホルダー 3"/>
          <p:cNvSpPr txBox="1">
            <a:spLocks/>
          </p:cNvSpPr>
          <p:nvPr/>
        </p:nvSpPr>
        <p:spPr bwMode="gray">
          <a:xfrm>
            <a:off x="183514"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356116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2245761" y="2771243"/>
            <a:ext cx="5514445" cy="10753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endParaRPr>
          </a:p>
        </p:txBody>
      </p:sp>
      <p:sp>
        <p:nvSpPr>
          <p:cNvPr id="7" name="正方形/長方形 6"/>
          <p:cNvSpPr/>
          <p:nvPr/>
        </p:nvSpPr>
        <p:spPr bwMode="gray">
          <a:xfrm>
            <a:off x="2070197" y="2618843"/>
            <a:ext cx="5537609" cy="107533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800" dirty="0">
                <a:solidFill>
                  <a:schemeClr val="tx1"/>
                </a:solidFill>
                <a:latin typeface="Yu Gothic UI" panose="020B0500000000000000" pitchFamily="50" charset="-128"/>
                <a:ea typeface="Yu Gothic UI" panose="020B0500000000000000" pitchFamily="50" charset="-128"/>
              </a:rPr>
              <a:t>第</a:t>
            </a:r>
            <a:r>
              <a:rPr kumimoji="1" lang="en-US" altLang="ja-JP" sz="1800" dirty="0">
                <a:solidFill>
                  <a:schemeClr val="tx1"/>
                </a:solidFill>
                <a:latin typeface="Yu Gothic UI" panose="020B0500000000000000" pitchFamily="50" charset="-128"/>
                <a:ea typeface="Yu Gothic UI" panose="020B0500000000000000" pitchFamily="50" charset="-128"/>
              </a:rPr>
              <a:t>2</a:t>
            </a:r>
            <a:r>
              <a:rPr kumimoji="1" lang="ja-JP" altLang="en-US" sz="1800" dirty="0">
                <a:solidFill>
                  <a:schemeClr val="tx1"/>
                </a:solidFill>
                <a:latin typeface="Yu Gothic UI" panose="020B0500000000000000" pitchFamily="50" charset="-128"/>
                <a:ea typeface="Yu Gothic UI" panose="020B0500000000000000" pitchFamily="50" charset="-128"/>
              </a:rPr>
              <a:t>章　セキュリティ対策について現状調査をする</a:t>
            </a:r>
          </a:p>
        </p:txBody>
      </p:sp>
      <p:sp>
        <p:nvSpPr>
          <p:cNvPr id="5" name="スライド番号プレースホルダー 3"/>
          <p:cNvSpPr txBox="1">
            <a:spLocks/>
          </p:cNvSpPr>
          <p:nvPr/>
        </p:nvSpPr>
        <p:spPr bwMode="gray">
          <a:xfrm>
            <a:off x="277033"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19</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4284287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43" name="タイトル 2"/>
          <p:cNvSpPr txBox="1">
            <a:spLocks/>
          </p:cNvSpPr>
          <p:nvPr/>
        </p:nvSpPr>
        <p:spPr bwMode="gray">
          <a:xfrm>
            <a:off x="350576" y="960752"/>
            <a:ext cx="9072000" cy="369779"/>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職員のセキュリティに対する意識の現状を把握し、現状に合わせた対応策を取る必要がある</a:t>
            </a:r>
            <a:endParaRPr lang="en-US" altLang="ja-JP" sz="1800" dirty="0">
              <a:latin typeface="Yu Gothic UI" panose="020B0500000000000000" pitchFamily="50" charset="-128"/>
              <a:ea typeface="Yu Gothic UI" panose="020B0500000000000000" pitchFamily="50" charset="-128"/>
            </a:endParaRPr>
          </a:p>
          <a:p>
            <a:pPr fontAlgn="auto"/>
            <a:r>
              <a:rPr lang="ja-JP" altLang="en-US" sz="1800" dirty="0">
                <a:latin typeface="Yu Gothic UI" panose="020B0500000000000000" pitchFamily="50" charset="-128"/>
                <a:ea typeface="Yu Gothic UI" panose="020B0500000000000000" pitchFamily="50" charset="-128"/>
              </a:rPr>
              <a:t>高度なセキュリティ人材を育成することではなく、一般的なセキュリティ意識を持ち、仕事を進めることが出来る人材を育成していくことが重要である</a:t>
            </a:r>
          </a:p>
        </p:txBody>
      </p:sp>
      <p:sp>
        <p:nvSpPr>
          <p:cNvPr id="6" name="正方形/長方形 5"/>
          <p:cNvSpPr/>
          <p:nvPr/>
        </p:nvSpPr>
        <p:spPr bwMode="gray">
          <a:xfrm>
            <a:off x="836389" y="229209"/>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職員へのルールの周知や遵守について</a:t>
            </a:r>
          </a:p>
        </p:txBody>
      </p:sp>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34732" y="2924848"/>
            <a:ext cx="741869" cy="1058364"/>
          </a:xfrm>
          <a:prstGeom prst="rect">
            <a:avLst/>
          </a:prstGeom>
        </p:spPr>
      </p:pic>
      <p:sp>
        <p:nvSpPr>
          <p:cNvPr id="9" name="右矢印 8"/>
          <p:cNvSpPr/>
          <p:nvPr/>
        </p:nvSpPr>
        <p:spPr>
          <a:xfrm rot="20887827">
            <a:off x="3776689" y="1835115"/>
            <a:ext cx="3583745" cy="450367"/>
          </a:xfrm>
          <a:prstGeom prst="rightArrow">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cxnSp>
        <p:nvCxnSpPr>
          <p:cNvPr id="10" name="直線矢印コネクタ 9"/>
          <p:cNvCxnSpPr/>
          <p:nvPr/>
        </p:nvCxnSpPr>
        <p:spPr bwMode="gray">
          <a:xfrm>
            <a:off x="446589" y="6308725"/>
            <a:ext cx="8879974" cy="0"/>
          </a:xfrm>
          <a:prstGeom prst="straightConnector1">
            <a:avLst/>
          </a:prstGeom>
          <a:ln w="19050">
            <a:solidFill>
              <a:srgbClr val="8C8C8C"/>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bwMode="gray">
          <a:xfrm flipV="1">
            <a:off x="456115" y="1719072"/>
            <a:ext cx="4946" cy="4589654"/>
          </a:xfrm>
          <a:prstGeom prst="straightConnector1">
            <a:avLst/>
          </a:prstGeom>
          <a:ln w="19050">
            <a:solidFill>
              <a:srgbClr val="8C8C8C"/>
            </a:solidFill>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7634689" y="6383740"/>
            <a:ext cx="2009665" cy="184666"/>
          </a:xfrm>
          <a:prstGeom prst="rect">
            <a:avLst/>
          </a:prstGeom>
        </p:spPr>
        <p:txBody>
          <a:bodyPr wrap="square" lIns="0" tIns="0" rIns="0" bIns="0">
            <a:spAutoFit/>
          </a:bodyPr>
          <a:lstStyle/>
          <a:p>
            <a:r>
              <a:rPr lang="ja-JP" altLang="en-US" sz="1200" dirty="0">
                <a:latin typeface="Yu Gothic UI" panose="020B0500000000000000" pitchFamily="50" charset="-128"/>
                <a:ea typeface="Yu Gothic UI" panose="020B0500000000000000" pitchFamily="50" charset="-128"/>
              </a:rPr>
              <a:t>成熟度（意識・価値観等）</a:t>
            </a:r>
          </a:p>
        </p:txBody>
      </p:sp>
      <p:sp>
        <p:nvSpPr>
          <p:cNvPr id="13" name="Flowchart: Manual Input 25"/>
          <p:cNvSpPr/>
          <p:nvPr/>
        </p:nvSpPr>
        <p:spPr bwMode="gray">
          <a:xfrm>
            <a:off x="2319067" y="4157435"/>
            <a:ext cx="1543548" cy="2085802"/>
          </a:xfrm>
          <a:prstGeom prst="flowChartManualInput">
            <a:avLst/>
          </a:prstGeom>
          <a:noFill/>
          <a:ln w="12700" cap="flat" cmpd="sng" algn="ctr">
            <a:solidFill>
              <a:schemeClr val="bg1">
                <a:lumMod val="50000"/>
              </a:schemeClr>
            </a:solidFill>
            <a:prstDash val="solid"/>
            <a:round/>
            <a:headEnd type="none" w="med" len="med"/>
            <a:tailEnd type="none" w="med" len="med"/>
          </a:ln>
          <a:effectLst/>
        </p:spPr>
        <p:txBody>
          <a:bodyPr lIns="36000" tIns="0" rIns="36000" bIns="72000" anchor="ctr" anchorCtr="0"/>
          <a:lstStyle/>
          <a:p>
            <a:pPr marL="171450" indent="-171450">
              <a:buSzPct val="80000"/>
              <a:buFont typeface="Wingdings" pitchFamily="2" charset="2"/>
              <a:buChar char="n"/>
              <a:defRPr/>
            </a:pPr>
            <a:r>
              <a:rPr lang="ja-JP" altLang="en-US" sz="1200" dirty="0">
                <a:latin typeface="Yu Gothic UI" panose="020B0500000000000000" pitchFamily="50" charset="-128"/>
                <a:ea typeface="Yu Gothic UI" panose="020B0500000000000000" pitchFamily="50" charset="-128"/>
                <a:sym typeface="Arial"/>
              </a:rPr>
              <a:t>ルールの存在は知っているが、内容の詳細についてはわからない</a:t>
            </a:r>
            <a:endParaRPr lang="en-US" altLang="ja-JP" sz="1200" dirty="0">
              <a:latin typeface="Yu Gothic UI" panose="020B0500000000000000" pitchFamily="50" charset="-128"/>
              <a:ea typeface="Yu Gothic UI" panose="020B0500000000000000" pitchFamily="50" charset="-128"/>
              <a:sym typeface="Arial"/>
            </a:endParaRPr>
          </a:p>
          <a:p>
            <a:pPr>
              <a:buSzPct val="80000"/>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a:buSzPct val="80000"/>
              <a:defRPr/>
            </a:pPr>
            <a:endParaRPr lang="ja-JP" altLang="en-US" sz="1200" dirty="0">
              <a:latin typeface="Yu Gothic UI" panose="020B0500000000000000" pitchFamily="50" charset="-128"/>
              <a:ea typeface="Yu Gothic UI" panose="020B0500000000000000" pitchFamily="50" charset="-128"/>
              <a:sym typeface="Arial"/>
            </a:endParaRPr>
          </a:p>
        </p:txBody>
      </p:sp>
      <p:sp>
        <p:nvSpPr>
          <p:cNvPr id="14" name="Flowchart: Manual Input 26"/>
          <p:cNvSpPr/>
          <p:nvPr/>
        </p:nvSpPr>
        <p:spPr bwMode="gray">
          <a:xfrm>
            <a:off x="3976871" y="3595737"/>
            <a:ext cx="1543548" cy="2647500"/>
          </a:xfrm>
          <a:prstGeom prst="flowChartManualInput">
            <a:avLst/>
          </a:prstGeom>
          <a:noFill/>
          <a:ln w="12700" cap="flat" cmpd="sng" algn="ctr">
            <a:solidFill>
              <a:schemeClr val="bg1">
                <a:lumMod val="50000"/>
              </a:schemeClr>
            </a:solidFill>
            <a:prstDash val="solid"/>
            <a:round/>
            <a:headEnd type="none" w="med" len="med"/>
            <a:tailEnd type="none" w="med" len="med"/>
          </a:ln>
          <a:effectLst/>
        </p:spPr>
        <p:txBody>
          <a:bodyPr lIns="36000" tIns="0" rIns="0" bIns="72000" anchor="ctr" anchorCtr="0"/>
          <a:lstStyle/>
          <a:p>
            <a:pPr marL="171450" indent="-171450">
              <a:buSzPct val="80000"/>
              <a:buFont typeface="Wingdings" pitchFamily="2" charset="2"/>
              <a:buChar char="n"/>
              <a:defRPr/>
            </a:pPr>
            <a:r>
              <a:rPr lang="ja-JP" altLang="en-US" sz="1200" dirty="0">
                <a:latin typeface="Yu Gothic UI" panose="020B0500000000000000" pitchFamily="50" charset="-128"/>
                <a:ea typeface="Yu Gothic UI" panose="020B0500000000000000" pitchFamily="50" charset="-128"/>
                <a:sym typeface="Arial"/>
              </a:rPr>
              <a:t>ルールの内容を理解している（ルールの重要性や日々の業務で遵守することが有効であることの理解は不十分）</a:t>
            </a:r>
            <a:endParaRPr lang="en-US" altLang="ja-JP" sz="1200" dirty="0">
              <a:latin typeface="Yu Gothic UI" panose="020B0500000000000000" pitchFamily="50" charset="-128"/>
              <a:ea typeface="Yu Gothic UI" panose="020B0500000000000000" pitchFamily="50" charset="-128"/>
              <a:sym typeface="Arial"/>
            </a:endParaRPr>
          </a:p>
          <a:p>
            <a:pPr>
              <a:buSzPct val="80000"/>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a:buSzPct val="80000"/>
              <a:defRPr/>
            </a:pPr>
            <a:endParaRPr lang="en-US" altLang="ja-JP" sz="1200" dirty="0">
              <a:latin typeface="Yu Gothic UI" panose="020B0500000000000000" pitchFamily="50" charset="-128"/>
              <a:ea typeface="Yu Gothic UI" panose="020B0500000000000000" pitchFamily="50" charset="-128"/>
              <a:sym typeface="Arial"/>
            </a:endParaRPr>
          </a:p>
          <a:p>
            <a:pPr>
              <a:buSzPct val="80000"/>
              <a:defRPr/>
            </a:pPr>
            <a:endParaRPr lang="ja-JP" altLang="en-US" sz="1200" dirty="0">
              <a:latin typeface="Yu Gothic UI" panose="020B0500000000000000" pitchFamily="50" charset="-128"/>
              <a:ea typeface="Yu Gothic UI" panose="020B0500000000000000" pitchFamily="50" charset="-128"/>
              <a:sym typeface="Arial"/>
            </a:endParaRPr>
          </a:p>
        </p:txBody>
      </p:sp>
      <p:sp>
        <p:nvSpPr>
          <p:cNvPr id="15" name="Flowchart: Manual Input 27"/>
          <p:cNvSpPr/>
          <p:nvPr/>
        </p:nvSpPr>
        <p:spPr bwMode="gray">
          <a:xfrm>
            <a:off x="5634675" y="2910098"/>
            <a:ext cx="1543548" cy="3273764"/>
          </a:xfrm>
          <a:prstGeom prst="flowChartManualInput">
            <a:avLst/>
          </a:prstGeom>
          <a:solidFill>
            <a:schemeClr val="bg1"/>
          </a:solidFill>
          <a:ln w="12700" cap="flat" cmpd="sng" algn="ctr">
            <a:solidFill>
              <a:schemeClr val="bg1">
                <a:lumMod val="50000"/>
              </a:schemeClr>
            </a:solidFill>
            <a:prstDash val="solid"/>
            <a:round/>
            <a:headEnd type="none" w="med" len="med"/>
            <a:tailEnd type="none" w="med" len="med"/>
          </a:ln>
          <a:effectLst/>
        </p:spPr>
        <p:txBody>
          <a:bodyPr lIns="36000" tIns="0" rIns="36000" bIns="72000" anchor="ctr" anchorCtr="0"/>
          <a:lstStyle/>
          <a:p>
            <a:pPr marL="171450" indent="-171450">
              <a:buSzPct val="80000"/>
              <a:buFont typeface="Wingdings" pitchFamily="2" charset="2"/>
              <a:buChar char="n"/>
              <a:defRPr/>
            </a:pPr>
            <a:r>
              <a:rPr lang="ja-JP" altLang="en-US" sz="1200" dirty="0">
                <a:latin typeface="Yu Gothic UI" panose="020B0500000000000000" pitchFamily="50" charset="-128"/>
                <a:ea typeface="Yu Gothic UI" panose="020B0500000000000000" pitchFamily="50" charset="-128"/>
                <a:sym typeface="Arial"/>
              </a:rPr>
              <a:t>ルールの重要性や日々の業務で遵守することが有用であることを十分に理解している</a:t>
            </a: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r>
              <a:rPr lang="en-US" altLang="ja-JP" sz="1200" dirty="0">
                <a:latin typeface="Yu Gothic UI" panose="020B0500000000000000" pitchFamily="50" charset="-128"/>
                <a:ea typeface="Yu Gothic UI" panose="020B0500000000000000" pitchFamily="50" charset="-128"/>
                <a:sym typeface="Arial"/>
              </a:rPr>
              <a:t/>
            </a:r>
            <a:br>
              <a:rPr lang="en-US" altLang="ja-JP" sz="1200" dirty="0">
                <a:latin typeface="Yu Gothic UI" panose="020B0500000000000000" pitchFamily="50" charset="-128"/>
                <a:ea typeface="Yu Gothic UI" panose="020B0500000000000000" pitchFamily="50" charset="-128"/>
                <a:sym typeface="Arial"/>
              </a:rPr>
            </a:br>
            <a:endParaRPr lang="ja-JP" altLang="en-US" sz="1200" dirty="0">
              <a:latin typeface="Yu Gothic UI" panose="020B0500000000000000" pitchFamily="50" charset="-128"/>
              <a:ea typeface="Yu Gothic UI" panose="020B0500000000000000" pitchFamily="50" charset="-128"/>
              <a:sym typeface="Arial"/>
            </a:endParaRPr>
          </a:p>
        </p:txBody>
      </p:sp>
      <p:sp>
        <p:nvSpPr>
          <p:cNvPr id="16" name="Flowchart: Manual Input 28"/>
          <p:cNvSpPr/>
          <p:nvPr/>
        </p:nvSpPr>
        <p:spPr bwMode="gray">
          <a:xfrm>
            <a:off x="7292477" y="2139129"/>
            <a:ext cx="1543548" cy="4094582"/>
          </a:xfrm>
          <a:prstGeom prst="flowChartManualInput">
            <a:avLst/>
          </a:prstGeom>
          <a:solidFill>
            <a:schemeClr val="bg1"/>
          </a:solidFill>
          <a:ln w="12700" cap="flat" cmpd="sng" algn="ctr">
            <a:solidFill>
              <a:schemeClr val="bg1">
                <a:lumMod val="50000"/>
              </a:schemeClr>
            </a:solidFill>
            <a:prstDash val="solid"/>
            <a:round/>
            <a:headEnd type="none" w="med" len="med"/>
            <a:tailEnd type="none" w="med" len="med"/>
          </a:ln>
          <a:effectLst/>
        </p:spPr>
        <p:txBody>
          <a:bodyPr lIns="36000" tIns="0" rIns="36000" bIns="72000" anchor="ctr" anchorCtr="0"/>
          <a:lstStyle/>
          <a:p>
            <a:pPr marL="171450" indent="-171450">
              <a:buSzPct val="80000"/>
              <a:buFont typeface="Wingdings" pitchFamily="2" charset="2"/>
              <a:buChar char="n"/>
              <a:defRPr/>
            </a:pPr>
            <a:r>
              <a:rPr lang="ja-JP" altLang="en-US" sz="1200" dirty="0">
                <a:latin typeface="Yu Gothic UI" panose="020B0500000000000000" pitchFamily="50" charset="-128"/>
                <a:ea typeface="Yu Gothic UI" panose="020B0500000000000000" pitchFamily="50" charset="-128"/>
                <a:sym typeface="Arial"/>
              </a:rPr>
              <a:t>ルールを日々の業務にて遵守している</a:t>
            </a: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r>
              <a:rPr lang="ja-JP" altLang="en-US" sz="1200" dirty="0">
                <a:latin typeface="Yu Gothic UI" panose="020B0500000000000000" pitchFamily="50" charset="-128"/>
                <a:ea typeface="Yu Gothic UI" panose="020B0500000000000000" pitchFamily="50" charset="-128"/>
                <a:sym typeface="Arial"/>
              </a:rPr>
              <a:t>セキュリティ等の情報を収集</a:t>
            </a: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a:buSzPct val="80000"/>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p:txBody>
      </p:sp>
      <p:sp>
        <p:nvSpPr>
          <p:cNvPr id="17" name="Flowchart: Manual Input 31"/>
          <p:cNvSpPr/>
          <p:nvPr/>
        </p:nvSpPr>
        <p:spPr bwMode="gray">
          <a:xfrm>
            <a:off x="661263" y="4581231"/>
            <a:ext cx="1543548" cy="1662003"/>
          </a:xfrm>
          <a:prstGeom prst="flowChartManualInput">
            <a:avLst/>
          </a:prstGeom>
          <a:solidFill>
            <a:schemeClr val="bg1"/>
          </a:solidFill>
          <a:ln w="12700" cap="flat" cmpd="sng" algn="ctr">
            <a:solidFill>
              <a:schemeClr val="bg1">
                <a:lumMod val="50000"/>
              </a:schemeClr>
            </a:solidFill>
            <a:prstDash val="solid"/>
            <a:round/>
            <a:headEnd type="none" w="med" len="med"/>
            <a:tailEnd type="none" w="med" len="med"/>
          </a:ln>
          <a:effectLst/>
        </p:spPr>
        <p:txBody>
          <a:bodyPr lIns="36000" tIns="0" rIns="36000" bIns="72000" anchor="ctr" anchorCtr="0"/>
          <a:lstStyle/>
          <a:p>
            <a:pPr marL="171450" indent="-171450">
              <a:buSzPct val="80000"/>
              <a:buFont typeface="Wingdings" panose="05000000000000000000" pitchFamily="2" charset="2"/>
              <a:buChar char="n"/>
              <a:defRPr/>
            </a:pPr>
            <a:r>
              <a:rPr lang="en-US" altLang="ja-JP" sz="1200" dirty="0">
                <a:latin typeface="Yu Gothic UI" panose="020B0500000000000000" pitchFamily="50" charset="-128"/>
                <a:ea typeface="Yu Gothic UI" panose="020B0500000000000000" pitchFamily="50" charset="-128"/>
                <a:sym typeface="Arial"/>
              </a:rPr>
              <a:t> </a:t>
            </a:r>
            <a:r>
              <a:rPr lang="ja-JP" altLang="en-US" sz="1200" dirty="0">
                <a:latin typeface="Yu Gothic UI" panose="020B0500000000000000" pitchFamily="50" charset="-128"/>
                <a:ea typeface="Yu Gothic UI" panose="020B0500000000000000" pitchFamily="50" charset="-128"/>
                <a:sym typeface="Arial"/>
              </a:rPr>
              <a:t>ルール自体なし</a:t>
            </a:r>
          </a:p>
          <a:p>
            <a:pPr marL="171450" indent="-171450">
              <a:buSzPct val="80000"/>
              <a:buFont typeface="Wingdings" panose="05000000000000000000" pitchFamily="2" charset="2"/>
              <a:buChar char="n"/>
              <a:defRPr/>
            </a:pPr>
            <a:r>
              <a:rPr lang="en-US" altLang="ja-JP" sz="1200" dirty="0">
                <a:latin typeface="Yu Gothic UI" panose="020B0500000000000000" pitchFamily="50" charset="-128"/>
                <a:ea typeface="Yu Gothic UI" panose="020B0500000000000000" pitchFamily="50" charset="-128"/>
                <a:sym typeface="Arial"/>
              </a:rPr>
              <a:t> </a:t>
            </a:r>
            <a:r>
              <a:rPr lang="ja-JP" altLang="en-US" sz="1200" dirty="0">
                <a:latin typeface="Yu Gothic UI" panose="020B0500000000000000" pitchFamily="50" charset="-128"/>
                <a:ea typeface="Yu Gothic UI" panose="020B0500000000000000" pitchFamily="50" charset="-128"/>
                <a:sym typeface="Arial"/>
              </a:rPr>
              <a:t>ルールはあるが、まだ知られていない</a:t>
            </a: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anose="05000000000000000000" pitchFamily="2" charset="2"/>
              <a:buChar char="n"/>
              <a:defRPr/>
            </a:pPr>
            <a:endParaRPr kumimoji="0" lang="en-US"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anose="05000000000000000000" pitchFamily="2" charset="2"/>
              <a:buChar char="n"/>
              <a:defRPr/>
            </a:pPr>
            <a:endParaRPr lang="en-US" sz="1200" dirty="0">
              <a:latin typeface="Yu Gothic UI" panose="020B0500000000000000" pitchFamily="50" charset="-128"/>
              <a:ea typeface="Yu Gothic UI" panose="020B0500000000000000" pitchFamily="50" charset="-128"/>
              <a:sym typeface="Arial"/>
            </a:endParaRPr>
          </a:p>
          <a:p>
            <a:pPr>
              <a:buSzPct val="80000"/>
              <a:defRPr/>
            </a:pPr>
            <a:endParaRPr kumimoji="0" lang="en-US" sz="1200" dirty="0">
              <a:latin typeface="Yu Gothic UI" panose="020B0500000000000000" pitchFamily="50" charset="-128"/>
              <a:ea typeface="Yu Gothic UI" panose="020B0500000000000000" pitchFamily="50" charset="-128"/>
              <a:sym typeface="Arial"/>
            </a:endParaRPr>
          </a:p>
        </p:txBody>
      </p:sp>
      <p:sp>
        <p:nvSpPr>
          <p:cNvPr id="18" name="正方形/長方形 17"/>
          <p:cNvSpPr/>
          <p:nvPr/>
        </p:nvSpPr>
        <p:spPr bwMode="gray">
          <a:xfrm>
            <a:off x="661263" y="4419894"/>
            <a:ext cx="1428222" cy="43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ja-JP" altLang="en-US" sz="1200" b="1" dirty="0">
                <a:solidFill>
                  <a:schemeClr val="bg1"/>
                </a:solidFill>
                <a:latin typeface="Yu Gothic UI" panose="020B0500000000000000" pitchFamily="50" charset="-128"/>
                <a:ea typeface="Yu Gothic UI" panose="020B0500000000000000" pitchFamily="50" charset="-128"/>
                <a:sym typeface="Arial"/>
              </a:rPr>
              <a:t>ステージ</a:t>
            </a:r>
            <a:r>
              <a:rPr lang="en-US" altLang="ja-JP" sz="1200" b="1" dirty="0">
                <a:solidFill>
                  <a:schemeClr val="bg1"/>
                </a:solidFill>
                <a:latin typeface="Yu Gothic UI" panose="020B0500000000000000" pitchFamily="50" charset="-128"/>
                <a:ea typeface="Yu Gothic UI" panose="020B0500000000000000" pitchFamily="50" charset="-128"/>
                <a:sym typeface="Arial"/>
              </a:rPr>
              <a:t>1</a:t>
            </a:r>
          </a:p>
          <a:p>
            <a:pPr algn="ctr"/>
            <a:r>
              <a:rPr lang="ja-JP" altLang="en-US" sz="1200" b="1" dirty="0">
                <a:solidFill>
                  <a:schemeClr val="bg1"/>
                </a:solidFill>
                <a:latin typeface="Yu Gothic UI" panose="020B0500000000000000" pitchFamily="50" charset="-128"/>
                <a:ea typeface="Yu Gothic UI" panose="020B0500000000000000" pitchFamily="50" charset="-128"/>
                <a:sym typeface="Arial"/>
              </a:rPr>
              <a:t>未整備又は未知</a:t>
            </a:r>
            <a:endParaRPr lang="en-US" altLang="ja-JP" sz="1200" b="1" dirty="0">
              <a:solidFill>
                <a:schemeClr val="bg1"/>
              </a:solidFill>
              <a:latin typeface="Yu Gothic UI" panose="020B0500000000000000" pitchFamily="50" charset="-128"/>
              <a:ea typeface="Yu Gothic UI" panose="020B0500000000000000" pitchFamily="50" charset="-128"/>
              <a:sym typeface="Arial"/>
            </a:endParaRPr>
          </a:p>
        </p:txBody>
      </p:sp>
      <p:sp>
        <p:nvSpPr>
          <p:cNvPr id="19" name="正方形/長方形 18"/>
          <p:cNvSpPr/>
          <p:nvPr/>
        </p:nvSpPr>
        <p:spPr bwMode="gray">
          <a:xfrm>
            <a:off x="2303369" y="4015957"/>
            <a:ext cx="1428222" cy="43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ja-JP" altLang="en-US" sz="1200" b="1" dirty="0">
                <a:solidFill>
                  <a:schemeClr val="bg1"/>
                </a:solidFill>
                <a:latin typeface="Yu Gothic UI" panose="020B0500000000000000" pitchFamily="50" charset="-128"/>
                <a:ea typeface="Yu Gothic UI" panose="020B0500000000000000" pitchFamily="50" charset="-128"/>
                <a:sym typeface="Arial"/>
              </a:rPr>
              <a:t>ステージ</a:t>
            </a:r>
            <a:r>
              <a:rPr lang="en-US" altLang="ja-JP" sz="1200" b="1" dirty="0">
                <a:solidFill>
                  <a:schemeClr val="bg1"/>
                </a:solidFill>
                <a:latin typeface="Yu Gothic UI" panose="020B0500000000000000" pitchFamily="50" charset="-128"/>
                <a:ea typeface="Yu Gothic UI" panose="020B0500000000000000" pitchFamily="50" charset="-128"/>
                <a:sym typeface="Arial"/>
              </a:rPr>
              <a:t>2 </a:t>
            </a:r>
          </a:p>
          <a:p>
            <a:pPr algn="ctr"/>
            <a:r>
              <a:rPr lang="ja-JP" altLang="en-US" sz="1200" b="1" dirty="0">
                <a:solidFill>
                  <a:schemeClr val="bg1"/>
                </a:solidFill>
                <a:latin typeface="Yu Gothic UI" panose="020B0500000000000000" pitchFamily="50" charset="-128"/>
                <a:ea typeface="Yu Gothic UI" panose="020B0500000000000000" pitchFamily="50" charset="-128"/>
                <a:sym typeface="Arial"/>
              </a:rPr>
              <a:t>断片的に認知</a:t>
            </a:r>
          </a:p>
        </p:txBody>
      </p:sp>
      <p:sp>
        <p:nvSpPr>
          <p:cNvPr id="20" name="正方形/長方形 19"/>
          <p:cNvSpPr/>
          <p:nvPr/>
        </p:nvSpPr>
        <p:spPr bwMode="gray">
          <a:xfrm>
            <a:off x="3967694" y="3450101"/>
            <a:ext cx="1428222" cy="43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ja-JP" altLang="en-US" sz="1200" b="1" dirty="0">
                <a:solidFill>
                  <a:schemeClr val="bg1"/>
                </a:solidFill>
                <a:latin typeface="Yu Gothic UI" panose="020B0500000000000000" pitchFamily="50" charset="-128"/>
                <a:ea typeface="Yu Gothic UI" panose="020B0500000000000000" pitchFamily="50" charset="-128"/>
                <a:sym typeface="Arial"/>
              </a:rPr>
              <a:t>ステージ</a:t>
            </a:r>
            <a:r>
              <a:rPr lang="en-US" altLang="ja-JP" sz="1200" b="1" dirty="0">
                <a:solidFill>
                  <a:schemeClr val="bg1"/>
                </a:solidFill>
                <a:latin typeface="Yu Gothic UI" panose="020B0500000000000000" pitchFamily="50" charset="-128"/>
                <a:ea typeface="Yu Gothic UI" panose="020B0500000000000000" pitchFamily="50" charset="-128"/>
                <a:sym typeface="Arial"/>
              </a:rPr>
              <a:t>3</a:t>
            </a:r>
          </a:p>
          <a:p>
            <a:pPr algn="ctr"/>
            <a:r>
              <a:rPr lang="ja-JP" altLang="en-US" sz="1200" b="1" dirty="0">
                <a:solidFill>
                  <a:schemeClr val="bg1"/>
                </a:solidFill>
                <a:latin typeface="Yu Gothic UI" panose="020B0500000000000000" pitchFamily="50" charset="-128"/>
                <a:ea typeface="Yu Gothic UI" panose="020B0500000000000000" pitchFamily="50" charset="-128"/>
                <a:sym typeface="Arial"/>
              </a:rPr>
              <a:t>一定の理解</a:t>
            </a:r>
          </a:p>
        </p:txBody>
      </p:sp>
      <p:sp>
        <p:nvSpPr>
          <p:cNvPr id="23" name="正方形/長方形 22"/>
          <p:cNvSpPr/>
          <p:nvPr/>
        </p:nvSpPr>
        <p:spPr bwMode="gray">
          <a:xfrm>
            <a:off x="5618980" y="2870428"/>
            <a:ext cx="1428222" cy="43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ja-JP" altLang="en-US" sz="1200" b="1" dirty="0">
                <a:solidFill>
                  <a:schemeClr val="bg1"/>
                </a:solidFill>
                <a:latin typeface="Yu Gothic UI" panose="020B0500000000000000" pitchFamily="50" charset="-128"/>
                <a:ea typeface="Yu Gothic UI" panose="020B0500000000000000" pitchFamily="50" charset="-128"/>
                <a:sym typeface="Arial"/>
              </a:rPr>
              <a:t>ステージ</a:t>
            </a:r>
            <a:r>
              <a:rPr lang="en-US" altLang="ja-JP" sz="1200" b="1" dirty="0">
                <a:solidFill>
                  <a:schemeClr val="bg1"/>
                </a:solidFill>
                <a:latin typeface="Yu Gothic UI" panose="020B0500000000000000" pitchFamily="50" charset="-128"/>
                <a:ea typeface="Yu Gothic UI" panose="020B0500000000000000" pitchFamily="50" charset="-128"/>
                <a:sym typeface="Arial"/>
              </a:rPr>
              <a:t>4</a:t>
            </a:r>
          </a:p>
          <a:p>
            <a:pPr algn="ctr"/>
            <a:r>
              <a:rPr lang="ja-JP" altLang="en-US" sz="1200" b="1" dirty="0">
                <a:solidFill>
                  <a:schemeClr val="bg1"/>
                </a:solidFill>
                <a:latin typeface="Yu Gothic UI" panose="020B0500000000000000" pitchFamily="50" charset="-128"/>
                <a:ea typeface="Yu Gothic UI" panose="020B0500000000000000" pitchFamily="50" charset="-128"/>
                <a:sym typeface="Arial"/>
              </a:rPr>
              <a:t>確信</a:t>
            </a:r>
          </a:p>
        </p:txBody>
      </p:sp>
      <p:sp>
        <p:nvSpPr>
          <p:cNvPr id="24" name="正方形/長方形 23"/>
          <p:cNvSpPr/>
          <p:nvPr/>
        </p:nvSpPr>
        <p:spPr bwMode="gray">
          <a:xfrm>
            <a:off x="7292477" y="2047425"/>
            <a:ext cx="1428222" cy="43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ja-JP" altLang="en-US" sz="1200" b="1" dirty="0">
                <a:solidFill>
                  <a:schemeClr val="bg1"/>
                </a:solidFill>
                <a:latin typeface="Yu Gothic UI" panose="020B0500000000000000" pitchFamily="50" charset="-128"/>
                <a:ea typeface="Yu Gothic UI" panose="020B0500000000000000" pitchFamily="50" charset="-128"/>
                <a:sym typeface="Arial"/>
              </a:rPr>
              <a:t>ステージ</a:t>
            </a:r>
            <a:r>
              <a:rPr lang="en-US" altLang="ja-JP" sz="1200" b="1" dirty="0">
                <a:solidFill>
                  <a:schemeClr val="bg1"/>
                </a:solidFill>
                <a:latin typeface="Yu Gothic UI" panose="020B0500000000000000" pitchFamily="50" charset="-128"/>
                <a:ea typeface="Yu Gothic UI" panose="020B0500000000000000" pitchFamily="50" charset="-128"/>
                <a:sym typeface="Arial"/>
              </a:rPr>
              <a:t>5</a:t>
            </a:r>
          </a:p>
          <a:p>
            <a:pPr algn="ctr"/>
            <a:r>
              <a:rPr lang="ja-JP" altLang="en-US" sz="1200" b="1" dirty="0">
                <a:solidFill>
                  <a:schemeClr val="bg1"/>
                </a:solidFill>
                <a:latin typeface="Yu Gothic UI" panose="020B0500000000000000" pitchFamily="50" charset="-128"/>
                <a:ea typeface="Yu Gothic UI" panose="020B0500000000000000" pitchFamily="50" charset="-128"/>
                <a:sym typeface="Arial"/>
              </a:rPr>
              <a:t>遵守</a:t>
            </a:r>
          </a:p>
        </p:txBody>
      </p:sp>
      <p:sp>
        <p:nvSpPr>
          <p:cNvPr id="25" name="正方形/長方形 24"/>
          <p:cNvSpPr/>
          <p:nvPr/>
        </p:nvSpPr>
        <p:spPr>
          <a:xfrm>
            <a:off x="241071" y="1475941"/>
            <a:ext cx="1499593" cy="184666"/>
          </a:xfrm>
          <a:prstGeom prst="rect">
            <a:avLst/>
          </a:prstGeom>
        </p:spPr>
        <p:txBody>
          <a:bodyPr wrap="square" lIns="0" tIns="0" rIns="0" bIns="0">
            <a:spAutoFit/>
          </a:bodyPr>
          <a:lstStyle/>
          <a:p>
            <a:r>
              <a:rPr lang="ja-JP" altLang="en-US" sz="1200" dirty="0">
                <a:latin typeface="Yu Gothic UI" panose="020B0500000000000000" pitchFamily="50" charset="-128"/>
                <a:ea typeface="Yu Gothic UI" panose="020B0500000000000000" pitchFamily="50" charset="-128"/>
              </a:rPr>
              <a:t>組織（ガバナンス）</a:t>
            </a:r>
          </a:p>
        </p:txBody>
      </p:sp>
      <p:sp>
        <p:nvSpPr>
          <p:cNvPr id="26" name="二等辺三角形 25"/>
          <p:cNvSpPr/>
          <p:nvPr/>
        </p:nvSpPr>
        <p:spPr>
          <a:xfrm flipV="1">
            <a:off x="2739234" y="2616189"/>
            <a:ext cx="692581" cy="180768"/>
          </a:xfrm>
          <a:prstGeom prst="triangl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7" name="角丸四角形 26"/>
          <p:cNvSpPr/>
          <p:nvPr/>
        </p:nvSpPr>
        <p:spPr bwMode="gray">
          <a:xfrm>
            <a:off x="2405013" y="2183914"/>
            <a:ext cx="1428222" cy="361536"/>
          </a:xfrm>
          <a:prstGeom prst="round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ja-JP" altLang="en-US" sz="1400" b="1" dirty="0">
                <a:solidFill>
                  <a:schemeClr val="bg1"/>
                </a:solidFill>
                <a:latin typeface="Yu Gothic UI" panose="020B0500000000000000" pitchFamily="50" charset="-128"/>
                <a:ea typeface="Yu Gothic UI" panose="020B0500000000000000" pitchFamily="50" charset="-128"/>
                <a:sym typeface="Arial"/>
              </a:rPr>
              <a:t>現状（例）</a:t>
            </a:r>
          </a:p>
        </p:txBody>
      </p:sp>
      <p:sp>
        <p:nvSpPr>
          <p:cNvPr id="28" name="角丸四角形 27"/>
          <p:cNvSpPr/>
          <p:nvPr/>
        </p:nvSpPr>
        <p:spPr bwMode="gray">
          <a:xfrm>
            <a:off x="7327865" y="1415805"/>
            <a:ext cx="1428222" cy="544944"/>
          </a:xfrm>
          <a:prstGeom prst="round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ja-JP" altLang="en-US" sz="1400" b="1" dirty="0">
                <a:solidFill>
                  <a:schemeClr val="bg1"/>
                </a:solidFill>
                <a:latin typeface="Yu Gothic UI" panose="020B0500000000000000" pitchFamily="50" charset="-128"/>
                <a:ea typeface="Yu Gothic UI" panose="020B0500000000000000" pitchFamily="50" charset="-128"/>
                <a:sym typeface="Arial"/>
              </a:rPr>
              <a:t>今後目指す姿（例）</a:t>
            </a:r>
          </a:p>
        </p:txBody>
      </p:sp>
      <p:sp>
        <p:nvSpPr>
          <p:cNvPr id="29" name="正方形/長方形 28"/>
          <p:cNvSpPr/>
          <p:nvPr/>
        </p:nvSpPr>
        <p:spPr>
          <a:xfrm>
            <a:off x="750226" y="5718126"/>
            <a:ext cx="1319973" cy="461665"/>
          </a:xfrm>
          <a:prstGeom prst="rect">
            <a:avLst/>
          </a:prstGeom>
          <a:solidFill>
            <a:srgbClr val="009A44"/>
          </a:solidFill>
          <a:ln>
            <a:noFill/>
          </a:ln>
        </p:spPr>
        <p:txBody>
          <a:bodyPr wrap="square">
            <a:spAutoFit/>
          </a:bodyPr>
          <a:lstStyle/>
          <a:p>
            <a:pPr marL="171450" indent="-171450" algn="ctr">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ルールの策定</a:t>
            </a:r>
            <a:endParaRPr lang="en-US" altLang="ja-JP" sz="1200" b="1" dirty="0">
              <a:solidFill>
                <a:schemeClr val="bg1"/>
              </a:solidFill>
              <a:latin typeface="Yu Gothic UI" panose="020B0500000000000000" pitchFamily="50" charset="-128"/>
              <a:ea typeface="Yu Gothic UI" panose="020B0500000000000000" pitchFamily="50" charset="-128"/>
            </a:endParaRPr>
          </a:p>
          <a:p>
            <a:pPr marL="171450" indent="-171450" algn="ctr">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職員への周知</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30" name="正方形/長方形 29"/>
          <p:cNvSpPr/>
          <p:nvPr/>
        </p:nvSpPr>
        <p:spPr>
          <a:xfrm>
            <a:off x="2405013" y="5500740"/>
            <a:ext cx="1407634" cy="646331"/>
          </a:xfrm>
          <a:prstGeom prst="rect">
            <a:avLst/>
          </a:prstGeom>
          <a:solidFill>
            <a:srgbClr val="009A44"/>
          </a:solidFill>
          <a:ln>
            <a:noFill/>
          </a:ln>
        </p:spPr>
        <p:txBody>
          <a:bodyPr wrap="square">
            <a:spAutoFit/>
          </a:bodyPr>
          <a:lstStyle/>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ルールの周知</a:t>
            </a:r>
            <a:endParaRPr lang="en-US" altLang="ja-JP" sz="1200" b="1" dirty="0">
              <a:solidFill>
                <a:schemeClr val="bg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ルールの内容の解説・研修</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31" name="正方形/長方形 30"/>
          <p:cNvSpPr/>
          <p:nvPr/>
        </p:nvSpPr>
        <p:spPr>
          <a:xfrm>
            <a:off x="4065364" y="5286248"/>
            <a:ext cx="1407634" cy="830997"/>
          </a:xfrm>
          <a:prstGeom prst="rect">
            <a:avLst/>
          </a:prstGeom>
          <a:solidFill>
            <a:srgbClr val="009A44"/>
          </a:solidFill>
          <a:ln>
            <a:noFill/>
          </a:ln>
        </p:spPr>
        <p:txBody>
          <a:bodyPr wrap="square" anchor="ctr">
            <a:spAutoFit/>
          </a:bodyPr>
          <a:lstStyle/>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重要性の周知</a:t>
            </a:r>
            <a:endParaRPr lang="en-US" altLang="ja-JP" sz="1200" b="1" dirty="0">
              <a:solidFill>
                <a:schemeClr val="bg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懲罰等の整備</a:t>
            </a:r>
            <a:endParaRPr lang="en-US" altLang="ja-JP" sz="1200" b="1" dirty="0">
              <a:solidFill>
                <a:schemeClr val="bg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研修及び理解度テストの実施</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32" name="正方形/長方形 31"/>
          <p:cNvSpPr/>
          <p:nvPr/>
        </p:nvSpPr>
        <p:spPr>
          <a:xfrm>
            <a:off x="5676132" y="5117974"/>
            <a:ext cx="1466466" cy="830997"/>
          </a:xfrm>
          <a:prstGeom prst="rect">
            <a:avLst/>
          </a:prstGeom>
          <a:solidFill>
            <a:srgbClr val="009A44"/>
          </a:solidFill>
          <a:ln>
            <a:noFill/>
          </a:ln>
        </p:spPr>
        <p:txBody>
          <a:bodyPr wrap="square" anchor="ctr">
            <a:spAutoFit/>
          </a:bodyPr>
          <a:lstStyle/>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情報発信・報告</a:t>
            </a:r>
            <a:endParaRPr lang="en-US" altLang="ja-JP" sz="1200" b="1" dirty="0">
              <a:solidFill>
                <a:schemeClr val="bg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定期的な訓練</a:t>
            </a:r>
            <a:endParaRPr lang="en-US" altLang="ja-JP" sz="1200" b="1" dirty="0">
              <a:solidFill>
                <a:schemeClr val="bg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自己点検の実施</a:t>
            </a:r>
            <a:endParaRPr lang="en-US" altLang="ja-JP" sz="1200" b="1" dirty="0">
              <a:solidFill>
                <a:schemeClr val="bg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倫理観の共有</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33" name="正方形/長方形 32"/>
          <p:cNvSpPr/>
          <p:nvPr/>
        </p:nvSpPr>
        <p:spPr>
          <a:xfrm>
            <a:off x="7327865" y="4860108"/>
            <a:ext cx="1466466" cy="830997"/>
          </a:xfrm>
          <a:prstGeom prst="rect">
            <a:avLst/>
          </a:prstGeom>
          <a:solidFill>
            <a:srgbClr val="009A44"/>
          </a:solidFill>
          <a:ln>
            <a:noFill/>
          </a:ln>
        </p:spPr>
        <p:txBody>
          <a:bodyPr wrap="square" anchor="ctr">
            <a:spAutoFit/>
          </a:bodyPr>
          <a:lstStyle/>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モニタリング</a:t>
            </a:r>
            <a:endParaRPr lang="en-US" altLang="ja-JP" sz="1200" b="1" dirty="0">
              <a:solidFill>
                <a:schemeClr val="bg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体制強化</a:t>
            </a:r>
            <a:endParaRPr lang="en-US" altLang="ja-JP" sz="1200" b="1" dirty="0">
              <a:solidFill>
                <a:schemeClr val="bg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人材育成</a:t>
            </a:r>
            <a:endParaRPr lang="en-US" altLang="ja-JP" sz="1200" b="1" dirty="0">
              <a:solidFill>
                <a:schemeClr val="bg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外部監査の実施</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34" name="スライド番号プレースホルダー 3"/>
          <p:cNvSpPr txBox="1">
            <a:spLocks/>
          </p:cNvSpPr>
          <p:nvPr/>
        </p:nvSpPr>
        <p:spPr bwMode="gray">
          <a:xfrm>
            <a:off x="278612"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20</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870049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 name="正方形/長方形 21"/>
          <p:cNvSpPr/>
          <p:nvPr/>
        </p:nvSpPr>
        <p:spPr bwMode="gray">
          <a:xfrm>
            <a:off x="848564" y="226768"/>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医療機関における情報システムの構成と接続について</a:t>
            </a:r>
          </a:p>
        </p:txBody>
      </p:sp>
      <p:sp>
        <p:nvSpPr>
          <p:cNvPr id="66" name="正方形/長方形 65"/>
          <p:cNvSpPr/>
          <p:nvPr/>
        </p:nvSpPr>
        <p:spPr>
          <a:xfrm>
            <a:off x="531278" y="1496982"/>
            <a:ext cx="8773651" cy="2716580"/>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endParaRPr kumimoji="1" lang="ja-JP" altLang="en-US" sz="1200" b="1"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67" name="正方形/長方形 66"/>
          <p:cNvSpPr/>
          <p:nvPr/>
        </p:nvSpPr>
        <p:spPr>
          <a:xfrm>
            <a:off x="683374" y="1696435"/>
            <a:ext cx="2848009" cy="2388295"/>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診療系ネットワーク</a:t>
            </a:r>
          </a:p>
        </p:txBody>
      </p:sp>
      <p:sp>
        <p:nvSpPr>
          <p:cNvPr id="68" name="角丸四角形 67"/>
          <p:cNvSpPr/>
          <p:nvPr/>
        </p:nvSpPr>
        <p:spPr>
          <a:xfrm>
            <a:off x="1108619" y="3577919"/>
            <a:ext cx="2344149"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医療機器や業務端末等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69" name="角丸四角形 68"/>
          <p:cNvSpPr/>
          <p:nvPr/>
        </p:nvSpPr>
        <p:spPr>
          <a:xfrm>
            <a:off x="1104887" y="2201678"/>
            <a:ext cx="2347881"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電子カルテシステム</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70" name="角丸四角形 22"/>
          <p:cNvSpPr>
            <a:spLocks noChangeAspect="1"/>
          </p:cNvSpPr>
          <p:nvPr/>
        </p:nvSpPr>
        <p:spPr bwMode="gray">
          <a:xfrm>
            <a:off x="1298697" y="3646537"/>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71" name="Freeform 35"/>
          <p:cNvSpPr>
            <a:spLocks noChangeAspect="1" noEditPoints="1"/>
          </p:cNvSpPr>
          <p:nvPr/>
        </p:nvSpPr>
        <p:spPr bwMode="gray">
          <a:xfrm>
            <a:off x="1286598" y="2226296"/>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72" name="グループ化 71"/>
          <p:cNvGrpSpPr/>
          <p:nvPr/>
        </p:nvGrpSpPr>
        <p:grpSpPr bwMode="gray">
          <a:xfrm>
            <a:off x="1401858" y="2326632"/>
            <a:ext cx="180000" cy="252000"/>
            <a:chOff x="7943090" y="3757294"/>
            <a:chExt cx="172335" cy="224791"/>
          </a:xfrm>
        </p:grpSpPr>
        <p:sp>
          <p:nvSpPr>
            <p:cNvPr id="73" name="円/楕円 26"/>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74"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75" name="直線コネクタ 74"/>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77" name="円/楕円 30"/>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78"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sp>
        <p:nvSpPr>
          <p:cNvPr id="79" name="角丸四角形 78"/>
          <p:cNvSpPr/>
          <p:nvPr/>
        </p:nvSpPr>
        <p:spPr>
          <a:xfrm>
            <a:off x="1108776" y="2657275"/>
            <a:ext cx="2343992"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医事会計システム</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80" name="Freeform 35"/>
          <p:cNvSpPr>
            <a:spLocks noChangeAspect="1" noEditPoints="1"/>
          </p:cNvSpPr>
          <p:nvPr/>
        </p:nvSpPr>
        <p:spPr bwMode="gray">
          <a:xfrm>
            <a:off x="1298953" y="2690360"/>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81" name="グループ化 80"/>
          <p:cNvGrpSpPr/>
          <p:nvPr/>
        </p:nvGrpSpPr>
        <p:grpSpPr bwMode="gray">
          <a:xfrm>
            <a:off x="1414213" y="2790696"/>
            <a:ext cx="180000" cy="252000"/>
            <a:chOff x="7943090" y="3757294"/>
            <a:chExt cx="172335" cy="224791"/>
          </a:xfrm>
        </p:grpSpPr>
        <p:sp>
          <p:nvSpPr>
            <p:cNvPr id="82" name="円/楕円 58"/>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83"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84" name="直線コネクタ 83"/>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86" name="円/楕円 64"/>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87"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sp>
        <p:nvSpPr>
          <p:cNvPr id="88" name="角丸四角形 87"/>
          <p:cNvSpPr/>
          <p:nvPr/>
        </p:nvSpPr>
        <p:spPr>
          <a:xfrm>
            <a:off x="1108776" y="3116263"/>
            <a:ext cx="2343992"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部門システム</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（画像、検査等）</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89" name="Freeform 35"/>
          <p:cNvSpPr>
            <a:spLocks noChangeAspect="1" noEditPoints="1"/>
          </p:cNvSpPr>
          <p:nvPr/>
        </p:nvSpPr>
        <p:spPr bwMode="gray">
          <a:xfrm>
            <a:off x="1298953" y="3140881"/>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90" name="グループ化 89"/>
          <p:cNvGrpSpPr/>
          <p:nvPr/>
        </p:nvGrpSpPr>
        <p:grpSpPr bwMode="gray">
          <a:xfrm>
            <a:off x="1414213" y="3241217"/>
            <a:ext cx="180000" cy="252000"/>
            <a:chOff x="7943090" y="3757294"/>
            <a:chExt cx="172335" cy="224791"/>
          </a:xfrm>
        </p:grpSpPr>
        <p:sp>
          <p:nvSpPr>
            <p:cNvPr id="91" name="円/楕円 73"/>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92"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93" name="直線コネクタ 92"/>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95" name="円/楕円 77"/>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96"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sp>
        <p:nvSpPr>
          <p:cNvPr id="102" name="円/楕円 18"/>
          <p:cNvSpPr/>
          <p:nvPr/>
        </p:nvSpPr>
        <p:spPr bwMode="gray">
          <a:xfrm>
            <a:off x="761840" y="1970230"/>
            <a:ext cx="108000" cy="108000"/>
          </a:xfrm>
          <a:prstGeom prst="ellipse">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109" name="正方形/長方形 108"/>
          <p:cNvSpPr/>
          <p:nvPr/>
        </p:nvSpPr>
        <p:spPr>
          <a:xfrm>
            <a:off x="3616776" y="1713414"/>
            <a:ext cx="2806018" cy="2355410"/>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情報系ネットワーク</a:t>
            </a:r>
            <a:endParaRPr lang="en-US" altLang="ja-JP"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p:txBody>
      </p:sp>
      <p:sp>
        <p:nvSpPr>
          <p:cNvPr id="110" name="角丸四角形 109"/>
          <p:cNvSpPr/>
          <p:nvPr/>
        </p:nvSpPr>
        <p:spPr>
          <a:xfrm>
            <a:off x="4024416" y="2658433"/>
            <a:ext cx="2281281"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医療機器や業務端末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11" name="角丸四角形 22"/>
          <p:cNvSpPr>
            <a:spLocks noChangeAspect="1"/>
          </p:cNvSpPr>
          <p:nvPr/>
        </p:nvSpPr>
        <p:spPr bwMode="gray">
          <a:xfrm>
            <a:off x="4206027" y="2701650"/>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12" name="角丸四角形 111"/>
          <p:cNvSpPr/>
          <p:nvPr/>
        </p:nvSpPr>
        <p:spPr>
          <a:xfrm>
            <a:off x="4024573" y="2188082"/>
            <a:ext cx="2281124"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事務システム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人事管理、経理、物流等</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13" name="Freeform 35"/>
          <p:cNvSpPr>
            <a:spLocks noChangeAspect="1" noEditPoints="1"/>
          </p:cNvSpPr>
          <p:nvPr/>
        </p:nvSpPr>
        <p:spPr bwMode="gray">
          <a:xfrm>
            <a:off x="4214750" y="2212700"/>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114" name="グループ化 113"/>
          <p:cNvGrpSpPr/>
          <p:nvPr/>
        </p:nvGrpSpPr>
        <p:grpSpPr bwMode="gray">
          <a:xfrm>
            <a:off x="4330010" y="2313036"/>
            <a:ext cx="180000" cy="252000"/>
            <a:chOff x="7943090" y="3757294"/>
            <a:chExt cx="172335" cy="224791"/>
          </a:xfrm>
        </p:grpSpPr>
        <p:sp>
          <p:nvSpPr>
            <p:cNvPr id="115" name="円/楕円 89"/>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116"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117" name="直線コネクタ 116"/>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19" name="円/楕円 93"/>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120"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sp>
        <p:nvSpPr>
          <p:cNvPr id="124" name="円/楕円 98"/>
          <p:cNvSpPr/>
          <p:nvPr/>
        </p:nvSpPr>
        <p:spPr bwMode="gray">
          <a:xfrm>
            <a:off x="3677408" y="1978631"/>
            <a:ext cx="108000" cy="108000"/>
          </a:xfrm>
          <a:prstGeom prst="ellipse">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130" name="角丸四角形 129"/>
          <p:cNvSpPr/>
          <p:nvPr/>
        </p:nvSpPr>
        <p:spPr>
          <a:xfrm>
            <a:off x="4024416" y="3122298"/>
            <a:ext cx="2281281"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研究者（学会用）端末</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a:t>
            </a:r>
            <a:r>
              <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DB</a:t>
            </a: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等）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cxnSp>
        <p:nvCxnSpPr>
          <p:cNvPr id="131" name="カギ線コネクタ 130"/>
          <p:cNvCxnSpPr>
            <a:stCxn id="102" idx="6"/>
            <a:endCxn id="68" idx="1"/>
          </p:cNvCxnSpPr>
          <p:nvPr/>
        </p:nvCxnSpPr>
        <p:spPr>
          <a:xfrm>
            <a:off x="869840" y="2024230"/>
            <a:ext cx="238779" cy="1751689"/>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2" name="角丸四角形 22"/>
          <p:cNvSpPr>
            <a:spLocks noChangeAspect="1"/>
          </p:cNvSpPr>
          <p:nvPr/>
        </p:nvSpPr>
        <p:spPr bwMode="gray">
          <a:xfrm>
            <a:off x="4212004" y="3166058"/>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33" name="角丸四角形 132"/>
          <p:cNvSpPr/>
          <p:nvPr/>
        </p:nvSpPr>
        <p:spPr>
          <a:xfrm>
            <a:off x="6521349" y="1729709"/>
            <a:ext cx="2673852" cy="846668"/>
          </a:xfrm>
          <a:prstGeom prst="roundRect">
            <a:avLst>
              <a:gd name="adj" fmla="val 4830"/>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34" name="テキスト ボックス 133"/>
          <p:cNvSpPr txBox="1"/>
          <p:nvPr/>
        </p:nvSpPr>
        <p:spPr>
          <a:xfrm>
            <a:off x="6552446" y="1713134"/>
            <a:ext cx="1199615" cy="257369"/>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用途別ネットワーク</a:t>
            </a:r>
          </a:p>
        </p:txBody>
      </p:sp>
      <p:sp>
        <p:nvSpPr>
          <p:cNvPr id="141" name="角丸四角形 140"/>
          <p:cNvSpPr/>
          <p:nvPr/>
        </p:nvSpPr>
        <p:spPr>
          <a:xfrm>
            <a:off x="6947076" y="2107830"/>
            <a:ext cx="2057932"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参照端末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42" name="角丸四角形 22"/>
          <p:cNvSpPr>
            <a:spLocks noChangeAspect="1"/>
          </p:cNvSpPr>
          <p:nvPr/>
        </p:nvSpPr>
        <p:spPr bwMode="gray">
          <a:xfrm>
            <a:off x="7128687" y="2142580"/>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45" name="円/楕円 167"/>
          <p:cNvSpPr/>
          <p:nvPr/>
        </p:nvSpPr>
        <p:spPr bwMode="gray">
          <a:xfrm>
            <a:off x="6595780" y="1995218"/>
            <a:ext cx="108000" cy="108000"/>
          </a:xfrm>
          <a:prstGeom prst="ellipse">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cxnSp>
        <p:nvCxnSpPr>
          <p:cNvPr id="155" name="カギ線コネクタ 154"/>
          <p:cNvCxnSpPr>
            <a:stCxn id="102" idx="6"/>
            <a:endCxn id="69" idx="1"/>
          </p:cNvCxnSpPr>
          <p:nvPr/>
        </p:nvCxnSpPr>
        <p:spPr>
          <a:xfrm>
            <a:off x="869840" y="2024230"/>
            <a:ext cx="235047" cy="375448"/>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9" name="カギ線コネクタ 158"/>
          <p:cNvCxnSpPr>
            <a:stCxn id="102" idx="6"/>
            <a:endCxn id="79" idx="1"/>
          </p:cNvCxnSpPr>
          <p:nvPr/>
        </p:nvCxnSpPr>
        <p:spPr>
          <a:xfrm>
            <a:off x="869840" y="2024230"/>
            <a:ext cx="238936" cy="831045"/>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3" name="カギ線コネクタ 162"/>
          <p:cNvCxnSpPr>
            <a:stCxn id="102" idx="6"/>
            <a:endCxn id="88" idx="1"/>
          </p:cNvCxnSpPr>
          <p:nvPr/>
        </p:nvCxnSpPr>
        <p:spPr>
          <a:xfrm>
            <a:off x="869840" y="2024230"/>
            <a:ext cx="238936" cy="1290033"/>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7" name="カギ線コネクタ 166"/>
          <p:cNvCxnSpPr>
            <a:stCxn id="124" idx="6"/>
            <a:endCxn id="130" idx="1"/>
          </p:cNvCxnSpPr>
          <p:nvPr/>
        </p:nvCxnSpPr>
        <p:spPr>
          <a:xfrm>
            <a:off x="3785408" y="2032631"/>
            <a:ext cx="239008" cy="1287667"/>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0" name="カギ線コネクタ 179"/>
          <p:cNvCxnSpPr>
            <a:stCxn id="124" idx="6"/>
            <a:endCxn id="112" idx="1"/>
          </p:cNvCxnSpPr>
          <p:nvPr/>
        </p:nvCxnSpPr>
        <p:spPr>
          <a:xfrm>
            <a:off x="3785408" y="2032631"/>
            <a:ext cx="239165" cy="353451"/>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a:stCxn id="124" idx="6"/>
            <a:endCxn id="110" idx="1"/>
          </p:cNvCxnSpPr>
          <p:nvPr/>
        </p:nvCxnSpPr>
        <p:spPr>
          <a:xfrm>
            <a:off x="3785408" y="2032631"/>
            <a:ext cx="239008" cy="823802"/>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4" name="カギ線コネクタ 193"/>
          <p:cNvCxnSpPr>
            <a:stCxn id="145" idx="6"/>
            <a:endCxn id="141" idx="1"/>
          </p:cNvCxnSpPr>
          <p:nvPr/>
        </p:nvCxnSpPr>
        <p:spPr>
          <a:xfrm>
            <a:off x="6703780" y="2049218"/>
            <a:ext cx="243296" cy="256612"/>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9" name="テキスト ボックス 198"/>
          <p:cNvSpPr txBox="1"/>
          <p:nvPr/>
        </p:nvSpPr>
        <p:spPr>
          <a:xfrm>
            <a:off x="6744711" y="4350400"/>
            <a:ext cx="2353777" cy="257369"/>
          </a:xfrm>
          <a:prstGeom prst="rect">
            <a:avLst/>
          </a:prstGeom>
          <a:solidFill>
            <a:schemeClr val="bg1"/>
          </a:solidFill>
          <a:ln>
            <a:solidFill>
              <a:schemeClr val="bg1">
                <a:lumMod val="50000"/>
              </a:schemeClr>
            </a:solidFill>
          </a:ln>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診療情報共有による院外との接続等</a:t>
            </a:r>
          </a:p>
        </p:txBody>
      </p:sp>
      <p:sp>
        <p:nvSpPr>
          <p:cNvPr id="200" name="テキスト ボックス 199"/>
          <p:cNvSpPr txBox="1"/>
          <p:nvPr/>
        </p:nvSpPr>
        <p:spPr>
          <a:xfrm>
            <a:off x="6901072" y="5572287"/>
            <a:ext cx="2294132" cy="996033"/>
          </a:xfrm>
          <a:prstGeom prst="rect">
            <a:avLst/>
          </a:prstGeom>
          <a:noFill/>
        </p:spPr>
        <p:txBody>
          <a:bodyPr wrap="square" lIns="36000" tIns="36000" rIns="36000" bIns="36000" rtlCol="0" anchor="ctr" anchorCtr="0">
            <a:spAutoFit/>
          </a:bodyPr>
          <a:lstStyle/>
          <a:p>
            <a:pPr marL="171450" indent="-171450">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地域医療連携ネットワーク</a:t>
            </a:r>
            <a:r>
              <a:rPr kumimoji="1" lang="en-US" altLang="ja-JP" sz="1200" dirty="0">
                <a:latin typeface="Yu Gothic UI" panose="020B0500000000000000" pitchFamily="50" charset="-128"/>
                <a:ea typeface="Yu Gothic UI" panose="020B0500000000000000" pitchFamily="50" charset="-128"/>
              </a:rPr>
              <a:t/>
            </a:r>
            <a:br>
              <a:rPr kumimoji="1" lang="en-US" altLang="ja-JP" sz="1200" dirty="0">
                <a:latin typeface="Yu Gothic UI" panose="020B0500000000000000" pitchFamily="50" charset="-128"/>
                <a:ea typeface="Yu Gothic UI" panose="020B0500000000000000" pitchFamily="50" charset="-128"/>
              </a:rPr>
            </a:br>
            <a:r>
              <a:rPr kumimoji="1" lang="ja-JP" altLang="en-US" sz="1200" dirty="0">
                <a:latin typeface="Yu Gothic UI" panose="020B0500000000000000" pitchFamily="50" charset="-128"/>
                <a:ea typeface="Yu Gothic UI" panose="020B0500000000000000" pitchFamily="50" charset="-128"/>
              </a:rPr>
              <a:t>（診療情報等）との接続</a:t>
            </a: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検査機関との接続</a:t>
            </a: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在宅、介護施設との接続</a:t>
            </a: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遠隔医療等</a:t>
            </a:r>
          </a:p>
        </p:txBody>
      </p:sp>
      <p:grpSp>
        <p:nvGrpSpPr>
          <p:cNvPr id="202" name="グループ化 201"/>
          <p:cNvGrpSpPr/>
          <p:nvPr/>
        </p:nvGrpSpPr>
        <p:grpSpPr>
          <a:xfrm>
            <a:off x="6993701" y="4672138"/>
            <a:ext cx="1947477" cy="878448"/>
            <a:chOff x="-337910" y="2924790"/>
            <a:chExt cx="1947477" cy="878448"/>
          </a:xfrm>
        </p:grpSpPr>
        <p:sp>
          <p:nvSpPr>
            <p:cNvPr id="203" name="円/楕円 134"/>
            <p:cNvSpPr/>
            <p:nvPr/>
          </p:nvSpPr>
          <p:spPr>
            <a:xfrm rot="862129">
              <a:off x="-337910" y="3180833"/>
              <a:ext cx="1892696" cy="464820"/>
            </a:xfrm>
            <a:prstGeom prst="ellipse">
              <a:avLst/>
            </a:prstGeom>
            <a:noFill/>
            <a:ln w="76200" cap="flat" cmpd="sng" algn="ctr">
              <a:solidFill>
                <a:srgbClr val="FF6600"/>
              </a:solidFill>
              <a:prstDash val="solid"/>
            </a:ln>
            <a:effectLst>
              <a:outerShdw blurRad="50800" dist="38100" dir="5400000" algn="t" rotWithShape="0">
                <a:prstClr val="black">
                  <a:alpha val="40000"/>
                </a:prstClr>
              </a:outerShdw>
            </a:effectLst>
          </p:spPr>
          <p:txBody>
            <a:bodyPr lIns="88414" tIns="44207" rIns="88414" bIns="44207" rtlCol="0" anchor="ctr"/>
            <a:lstStyle/>
            <a:p>
              <a:pPr algn="ctr" defTabSz="884160" fontAlgn="base">
                <a:spcBef>
                  <a:spcPct val="0"/>
                </a:spcBef>
                <a:spcAft>
                  <a:spcPct val="0"/>
                </a:spcAft>
                <a:defRPr/>
              </a:pPr>
              <a:endParaRPr kumimoji="0" lang="ja-JP" altLang="en-US" sz="646" kern="0" dirty="0">
                <a:solidFill>
                  <a:prstClr val="white"/>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p:txBody>
        </p:sp>
        <p:pic>
          <p:nvPicPr>
            <p:cNvPr id="204" name="Picture 13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049" y="3487271"/>
              <a:ext cx="364518" cy="20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55" descr="MCj023666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72138" y="3401761"/>
              <a:ext cx="399784" cy="3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96" descr="MCj043481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859" y="3555602"/>
              <a:ext cx="456963" cy="24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52" descr="0503_9494_00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38" y="2924790"/>
              <a:ext cx="509988" cy="24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Text Box 21"/>
            <p:cNvSpPr txBox="1">
              <a:spLocks noChangeArrowheads="1"/>
            </p:cNvSpPr>
            <p:nvPr/>
          </p:nvSpPr>
          <p:spPr bwMode="auto">
            <a:xfrm>
              <a:off x="-226662" y="3290092"/>
              <a:ext cx="1588281" cy="345944"/>
            </a:xfrm>
            <a:prstGeom prst="rect">
              <a:avLst/>
            </a:prstGeom>
            <a:noFill/>
            <a:ln w="9525">
              <a:noFill/>
              <a:miter lim="800000"/>
              <a:headEnd/>
              <a:tailEnd/>
            </a:ln>
          </p:spPr>
          <p:txBody>
            <a:bodyPr wrap="square" anchor="b"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kumimoji="0" lang="ja-JP" altLang="en-US" sz="1200" kern="0" dirty="0">
                  <a:solidFill>
                    <a:srgbClr val="000000"/>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地域医療情報連携</a:t>
              </a:r>
              <a:endParaRPr kumimoji="0" lang="en-US" altLang="ja-JP" sz="1200" kern="0" dirty="0">
                <a:solidFill>
                  <a:srgbClr val="000000"/>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a:p>
              <a:pPr algn="ctr">
                <a:defRPr/>
              </a:pPr>
              <a:r>
                <a:rPr kumimoji="0" lang="ja-JP" altLang="en-US" sz="1200" kern="0" dirty="0">
                  <a:solidFill>
                    <a:srgbClr val="000000"/>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ネットワーク</a:t>
              </a:r>
            </a:p>
          </p:txBody>
        </p:sp>
      </p:grpSp>
      <p:cxnSp>
        <p:nvCxnSpPr>
          <p:cNvPr id="211" name="カギ線コネクタ 210"/>
          <p:cNvCxnSpPr>
            <a:stCxn id="145" idx="4"/>
            <a:endCxn id="203" idx="2"/>
          </p:cNvCxnSpPr>
          <p:nvPr/>
        </p:nvCxnSpPr>
        <p:spPr>
          <a:xfrm rot="16200000" flipH="1">
            <a:off x="5425280" y="3327718"/>
            <a:ext cx="2822525" cy="373524"/>
          </a:xfrm>
          <a:prstGeom prst="bentConnector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36" name="グループ化 135"/>
          <p:cNvGrpSpPr/>
          <p:nvPr/>
        </p:nvGrpSpPr>
        <p:grpSpPr>
          <a:xfrm>
            <a:off x="6530669" y="2437673"/>
            <a:ext cx="288000" cy="252000"/>
            <a:chOff x="7350292" y="4377965"/>
            <a:chExt cx="396000" cy="341717"/>
          </a:xfrm>
        </p:grpSpPr>
        <p:sp>
          <p:nvSpPr>
            <p:cNvPr id="137" name="正方形/長方形 136"/>
            <p:cNvSpPr/>
            <p:nvPr/>
          </p:nvSpPr>
          <p:spPr>
            <a:xfrm>
              <a:off x="7350292" y="4377965"/>
              <a:ext cx="396000" cy="3417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nvGrpSpPr>
            <p:cNvPr id="138" name="グループ化 137"/>
            <p:cNvGrpSpPr/>
            <p:nvPr/>
          </p:nvGrpSpPr>
          <p:grpSpPr>
            <a:xfrm>
              <a:off x="7395990" y="4438967"/>
              <a:ext cx="304604" cy="219733"/>
              <a:chOff x="1919104" y="1880877"/>
              <a:chExt cx="275699" cy="198881"/>
            </a:xfrm>
          </p:grpSpPr>
          <p:sp>
            <p:nvSpPr>
              <p:cNvPr id="139" name="Freeform 84"/>
              <p:cNvSpPr>
                <a:spLocks/>
              </p:cNvSpPr>
              <p:nvPr/>
            </p:nvSpPr>
            <p:spPr bwMode="auto">
              <a:xfrm>
                <a:off x="1919104" y="1975605"/>
                <a:ext cx="275699" cy="104153"/>
              </a:xfrm>
              <a:custGeom>
                <a:avLst/>
                <a:gdLst>
                  <a:gd name="T0" fmla="*/ 293 w 585"/>
                  <a:gd name="T1" fmla="*/ 107 h 221"/>
                  <a:gd name="T2" fmla="*/ 243 w 585"/>
                  <a:gd name="T3" fmla="*/ 105 h 221"/>
                  <a:gd name="T4" fmla="*/ 196 w 585"/>
                  <a:gd name="T5" fmla="*/ 99 h 221"/>
                  <a:gd name="T6" fmla="*/ 151 w 585"/>
                  <a:gd name="T7" fmla="*/ 90 h 221"/>
                  <a:gd name="T8" fmla="*/ 111 w 585"/>
                  <a:gd name="T9" fmla="*/ 77 h 221"/>
                  <a:gd name="T10" fmla="*/ 76 w 585"/>
                  <a:gd name="T11" fmla="*/ 61 h 221"/>
                  <a:gd name="T12" fmla="*/ 45 w 585"/>
                  <a:gd name="T13" fmla="*/ 43 h 221"/>
                  <a:gd name="T14" fmla="*/ 20 w 585"/>
                  <a:gd name="T15" fmla="*/ 22 h 221"/>
                  <a:gd name="T16" fmla="*/ 0 w 585"/>
                  <a:gd name="T17" fmla="*/ 0 h 221"/>
                  <a:gd name="T18" fmla="*/ 0 w 585"/>
                  <a:gd name="T19" fmla="*/ 76 h 221"/>
                  <a:gd name="T20" fmla="*/ 2 w 585"/>
                  <a:gd name="T21" fmla="*/ 91 h 221"/>
                  <a:gd name="T22" fmla="*/ 6 w 585"/>
                  <a:gd name="T23" fmla="*/ 105 h 221"/>
                  <a:gd name="T24" fmla="*/ 14 w 585"/>
                  <a:gd name="T25" fmla="*/ 119 h 221"/>
                  <a:gd name="T26" fmla="*/ 23 w 585"/>
                  <a:gd name="T27" fmla="*/ 132 h 221"/>
                  <a:gd name="T28" fmla="*/ 50 w 585"/>
                  <a:gd name="T29" fmla="*/ 157 h 221"/>
                  <a:gd name="T30" fmla="*/ 86 w 585"/>
                  <a:gd name="T31" fmla="*/ 179 h 221"/>
                  <a:gd name="T32" fmla="*/ 129 w 585"/>
                  <a:gd name="T33" fmla="*/ 196 h 221"/>
                  <a:gd name="T34" fmla="*/ 179 w 585"/>
                  <a:gd name="T35" fmla="*/ 210 h 221"/>
                  <a:gd name="T36" fmla="*/ 234 w 585"/>
                  <a:gd name="T37" fmla="*/ 218 h 221"/>
                  <a:gd name="T38" fmla="*/ 293 w 585"/>
                  <a:gd name="T39" fmla="*/ 221 h 221"/>
                  <a:gd name="T40" fmla="*/ 323 w 585"/>
                  <a:gd name="T41" fmla="*/ 220 h 221"/>
                  <a:gd name="T42" fmla="*/ 380 w 585"/>
                  <a:gd name="T43" fmla="*/ 215 h 221"/>
                  <a:gd name="T44" fmla="*/ 432 w 585"/>
                  <a:gd name="T45" fmla="*/ 204 h 221"/>
                  <a:gd name="T46" fmla="*/ 479 w 585"/>
                  <a:gd name="T47" fmla="*/ 188 h 221"/>
                  <a:gd name="T48" fmla="*/ 519 w 585"/>
                  <a:gd name="T49" fmla="*/ 168 h 221"/>
                  <a:gd name="T50" fmla="*/ 550 w 585"/>
                  <a:gd name="T51" fmla="*/ 145 h 221"/>
                  <a:gd name="T52" fmla="*/ 568 w 585"/>
                  <a:gd name="T53" fmla="*/ 126 h 221"/>
                  <a:gd name="T54" fmla="*/ 576 w 585"/>
                  <a:gd name="T55" fmla="*/ 112 h 221"/>
                  <a:gd name="T56" fmla="*/ 582 w 585"/>
                  <a:gd name="T57" fmla="*/ 98 h 221"/>
                  <a:gd name="T58" fmla="*/ 585 w 585"/>
                  <a:gd name="T59" fmla="*/ 83 h 221"/>
                  <a:gd name="T60" fmla="*/ 585 w 585"/>
                  <a:gd name="T61" fmla="*/ 0 h 221"/>
                  <a:gd name="T62" fmla="*/ 577 w 585"/>
                  <a:gd name="T63" fmla="*/ 11 h 221"/>
                  <a:gd name="T64" fmla="*/ 554 w 585"/>
                  <a:gd name="T65" fmla="*/ 33 h 221"/>
                  <a:gd name="T66" fmla="*/ 526 w 585"/>
                  <a:gd name="T67" fmla="*/ 53 h 221"/>
                  <a:gd name="T68" fmla="*/ 493 w 585"/>
                  <a:gd name="T69" fmla="*/ 70 h 221"/>
                  <a:gd name="T70" fmla="*/ 455 w 585"/>
                  <a:gd name="T71" fmla="*/ 84 h 221"/>
                  <a:gd name="T72" fmla="*/ 413 w 585"/>
                  <a:gd name="T73" fmla="*/ 95 h 221"/>
                  <a:gd name="T74" fmla="*/ 367 w 585"/>
                  <a:gd name="T75" fmla="*/ 103 h 221"/>
                  <a:gd name="T76" fmla="*/ 318 w 585"/>
                  <a:gd name="T77" fmla="*/ 107 h 221"/>
                  <a:gd name="T78" fmla="*/ 293 w 585"/>
                  <a:gd name="T79" fmla="*/ 10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5" h="221">
                    <a:moveTo>
                      <a:pt x="293" y="107"/>
                    </a:moveTo>
                    <a:lnTo>
                      <a:pt x="293" y="107"/>
                    </a:lnTo>
                    <a:lnTo>
                      <a:pt x="268" y="107"/>
                    </a:lnTo>
                    <a:lnTo>
                      <a:pt x="243" y="105"/>
                    </a:lnTo>
                    <a:lnTo>
                      <a:pt x="219" y="103"/>
                    </a:lnTo>
                    <a:lnTo>
                      <a:pt x="196" y="99"/>
                    </a:lnTo>
                    <a:lnTo>
                      <a:pt x="173" y="95"/>
                    </a:lnTo>
                    <a:lnTo>
                      <a:pt x="151" y="90"/>
                    </a:lnTo>
                    <a:lnTo>
                      <a:pt x="131" y="84"/>
                    </a:lnTo>
                    <a:lnTo>
                      <a:pt x="111" y="77"/>
                    </a:lnTo>
                    <a:lnTo>
                      <a:pt x="93" y="70"/>
                    </a:lnTo>
                    <a:lnTo>
                      <a:pt x="76" y="61"/>
                    </a:lnTo>
                    <a:lnTo>
                      <a:pt x="60" y="53"/>
                    </a:lnTo>
                    <a:lnTo>
                      <a:pt x="45" y="43"/>
                    </a:lnTo>
                    <a:lnTo>
                      <a:pt x="31" y="33"/>
                    </a:lnTo>
                    <a:lnTo>
                      <a:pt x="20" y="22"/>
                    </a:lnTo>
                    <a:lnTo>
                      <a:pt x="9" y="11"/>
                    </a:lnTo>
                    <a:lnTo>
                      <a:pt x="0" y="0"/>
                    </a:lnTo>
                    <a:lnTo>
                      <a:pt x="0" y="76"/>
                    </a:lnTo>
                    <a:lnTo>
                      <a:pt x="0" y="76"/>
                    </a:lnTo>
                    <a:lnTo>
                      <a:pt x="1" y="83"/>
                    </a:lnTo>
                    <a:lnTo>
                      <a:pt x="2" y="91"/>
                    </a:lnTo>
                    <a:lnTo>
                      <a:pt x="4" y="98"/>
                    </a:lnTo>
                    <a:lnTo>
                      <a:pt x="6" y="105"/>
                    </a:lnTo>
                    <a:lnTo>
                      <a:pt x="10" y="112"/>
                    </a:lnTo>
                    <a:lnTo>
                      <a:pt x="14" y="119"/>
                    </a:lnTo>
                    <a:lnTo>
                      <a:pt x="18" y="126"/>
                    </a:lnTo>
                    <a:lnTo>
                      <a:pt x="23" y="132"/>
                    </a:lnTo>
                    <a:lnTo>
                      <a:pt x="36" y="145"/>
                    </a:lnTo>
                    <a:lnTo>
                      <a:pt x="50" y="157"/>
                    </a:lnTo>
                    <a:lnTo>
                      <a:pt x="67" y="168"/>
                    </a:lnTo>
                    <a:lnTo>
                      <a:pt x="86" y="179"/>
                    </a:lnTo>
                    <a:lnTo>
                      <a:pt x="107" y="188"/>
                    </a:lnTo>
                    <a:lnTo>
                      <a:pt x="129" y="196"/>
                    </a:lnTo>
                    <a:lnTo>
                      <a:pt x="153" y="204"/>
                    </a:lnTo>
                    <a:lnTo>
                      <a:pt x="179" y="210"/>
                    </a:lnTo>
                    <a:lnTo>
                      <a:pt x="206" y="215"/>
                    </a:lnTo>
                    <a:lnTo>
                      <a:pt x="234" y="218"/>
                    </a:lnTo>
                    <a:lnTo>
                      <a:pt x="263" y="220"/>
                    </a:lnTo>
                    <a:lnTo>
                      <a:pt x="293" y="221"/>
                    </a:lnTo>
                    <a:lnTo>
                      <a:pt x="293" y="221"/>
                    </a:lnTo>
                    <a:lnTo>
                      <a:pt x="323" y="220"/>
                    </a:lnTo>
                    <a:lnTo>
                      <a:pt x="352" y="218"/>
                    </a:lnTo>
                    <a:lnTo>
                      <a:pt x="380" y="215"/>
                    </a:lnTo>
                    <a:lnTo>
                      <a:pt x="407" y="210"/>
                    </a:lnTo>
                    <a:lnTo>
                      <a:pt x="432" y="204"/>
                    </a:lnTo>
                    <a:lnTo>
                      <a:pt x="456" y="196"/>
                    </a:lnTo>
                    <a:lnTo>
                      <a:pt x="479" y="188"/>
                    </a:lnTo>
                    <a:lnTo>
                      <a:pt x="500" y="179"/>
                    </a:lnTo>
                    <a:lnTo>
                      <a:pt x="519" y="168"/>
                    </a:lnTo>
                    <a:lnTo>
                      <a:pt x="535" y="157"/>
                    </a:lnTo>
                    <a:lnTo>
                      <a:pt x="550" y="145"/>
                    </a:lnTo>
                    <a:lnTo>
                      <a:pt x="562" y="132"/>
                    </a:lnTo>
                    <a:lnTo>
                      <a:pt x="568" y="126"/>
                    </a:lnTo>
                    <a:lnTo>
                      <a:pt x="572" y="119"/>
                    </a:lnTo>
                    <a:lnTo>
                      <a:pt x="576" y="112"/>
                    </a:lnTo>
                    <a:lnTo>
                      <a:pt x="579" y="105"/>
                    </a:lnTo>
                    <a:lnTo>
                      <a:pt x="582" y="98"/>
                    </a:lnTo>
                    <a:lnTo>
                      <a:pt x="584" y="91"/>
                    </a:lnTo>
                    <a:lnTo>
                      <a:pt x="585" y="83"/>
                    </a:lnTo>
                    <a:lnTo>
                      <a:pt x="585" y="76"/>
                    </a:lnTo>
                    <a:lnTo>
                      <a:pt x="585" y="0"/>
                    </a:lnTo>
                    <a:lnTo>
                      <a:pt x="585" y="0"/>
                    </a:lnTo>
                    <a:lnTo>
                      <a:pt x="577" y="11"/>
                    </a:lnTo>
                    <a:lnTo>
                      <a:pt x="566" y="22"/>
                    </a:lnTo>
                    <a:lnTo>
                      <a:pt x="554" y="33"/>
                    </a:lnTo>
                    <a:lnTo>
                      <a:pt x="541" y="43"/>
                    </a:lnTo>
                    <a:lnTo>
                      <a:pt x="526" y="53"/>
                    </a:lnTo>
                    <a:lnTo>
                      <a:pt x="510" y="61"/>
                    </a:lnTo>
                    <a:lnTo>
                      <a:pt x="493" y="70"/>
                    </a:lnTo>
                    <a:lnTo>
                      <a:pt x="474" y="77"/>
                    </a:lnTo>
                    <a:lnTo>
                      <a:pt x="455" y="84"/>
                    </a:lnTo>
                    <a:lnTo>
                      <a:pt x="434" y="90"/>
                    </a:lnTo>
                    <a:lnTo>
                      <a:pt x="413" y="95"/>
                    </a:lnTo>
                    <a:lnTo>
                      <a:pt x="390" y="99"/>
                    </a:lnTo>
                    <a:lnTo>
                      <a:pt x="367" y="103"/>
                    </a:lnTo>
                    <a:lnTo>
                      <a:pt x="343" y="105"/>
                    </a:lnTo>
                    <a:lnTo>
                      <a:pt x="318" y="107"/>
                    </a:lnTo>
                    <a:lnTo>
                      <a:pt x="293" y="107"/>
                    </a:lnTo>
                    <a:lnTo>
                      <a:pt x="293" y="10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40" name="Freeform 106"/>
              <p:cNvSpPr>
                <a:spLocks noEditPoints="1"/>
              </p:cNvSpPr>
              <p:nvPr/>
            </p:nvSpPr>
            <p:spPr bwMode="auto">
              <a:xfrm>
                <a:off x="1919104" y="1880877"/>
                <a:ext cx="275699" cy="136672"/>
              </a:xfrm>
              <a:custGeom>
                <a:avLst/>
                <a:gdLst>
                  <a:gd name="T0" fmla="*/ 585 w 585"/>
                  <a:gd name="T1" fmla="*/ 137 h 290"/>
                  <a:gd name="T2" fmla="*/ 579 w 585"/>
                  <a:gd name="T3" fmla="*/ 116 h 290"/>
                  <a:gd name="T4" fmla="*/ 568 w 585"/>
                  <a:gd name="T5" fmla="*/ 95 h 290"/>
                  <a:gd name="T6" fmla="*/ 535 w 585"/>
                  <a:gd name="T7" fmla="*/ 64 h 290"/>
                  <a:gd name="T8" fmla="*/ 479 w 585"/>
                  <a:gd name="T9" fmla="*/ 33 h 290"/>
                  <a:gd name="T10" fmla="*/ 407 w 585"/>
                  <a:gd name="T11" fmla="*/ 11 h 290"/>
                  <a:gd name="T12" fmla="*/ 323 w 585"/>
                  <a:gd name="T13" fmla="*/ 0 h 290"/>
                  <a:gd name="T14" fmla="*/ 263 w 585"/>
                  <a:gd name="T15" fmla="*/ 0 h 290"/>
                  <a:gd name="T16" fmla="*/ 179 w 585"/>
                  <a:gd name="T17" fmla="*/ 11 h 290"/>
                  <a:gd name="T18" fmla="*/ 107 w 585"/>
                  <a:gd name="T19" fmla="*/ 33 h 290"/>
                  <a:gd name="T20" fmla="*/ 50 w 585"/>
                  <a:gd name="T21" fmla="*/ 64 h 290"/>
                  <a:gd name="T22" fmla="*/ 18 w 585"/>
                  <a:gd name="T23" fmla="*/ 95 h 290"/>
                  <a:gd name="T24" fmla="*/ 6 w 585"/>
                  <a:gd name="T25" fmla="*/ 116 h 290"/>
                  <a:gd name="T26" fmla="*/ 1 w 585"/>
                  <a:gd name="T27" fmla="*/ 137 h 290"/>
                  <a:gd name="T28" fmla="*/ 1 w 585"/>
                  <a:gd name="T29" fmla="*/ 152 h 290"/>
                  <a:gd name="T30" fmla="*/ 6 w 585"/>
                  <a:gd name="T31" fmla="*/ 174 h 290"/>
                  <a:gd name="T32" fmla="*/ 18 w 585"/>
                  <a:gd name="T33" fmla="*/ 195 h 290"/>
                  <a:gd name="T34" fmla="*/ 50 w 585"/>
                  <a:gd name="T35" fmla="*/ 226 h 290"/>
                  <a:gd name="T36" fmla="*/ 107 w 585"/>
                  <a:gd name="T37" fmla="*/ 257 h 290"/>
                  <a:gd name="T38" fmla="*/ 179 w 585"/>
                  <a:gd name="T39" fmla="*/ 279 h 290"/>
                  <a:gd name="T40" fmla="*/ 263 w 585"/>
                  <a:gd name="T41" fmla="*/ 289 h 290"/>
                  <a:gd name="T42" fmla="*/ 323 w 585"/>
                  <a:gd name="T43" fmla="*/ 289 h 290"/>
                  <a:gd name="T44" fmla="*/ 407 w 585"/>
                  <a:gd name="T45" fmla="*/ 279 h 290"/>
                  <a:gd name="T46" fmla="*/ 479 w 585"/>
                  <a:gd name="T47" fmla="*/ 257 h 290"/>
                  <a:gd name="T48" fmla="*/ 535 w 585"/>
                  <a:gd name="T49" fmla="*/ 226 h 290"/>
                  <a:gd name="T50" fmla="*/ 568 w 585"/>
                  <a:gd name="T51" fmla="*/ 195 h 290"/>
                  <a:gd name="T52" fmla="*/ 579 w 585"/>
                  <a:gd name="T53" fmla="*/ 174 h 290"/>
                  <a:gd name="T54" fmla="*/ 585 w 585"/>
                  <a:gd name="T55" fmla="*/ 152 h 290"/>
                  <a:gd name="T56" fmla="*/ 495 w 585"/>
                  <a:gd name="T57" fmla="*/ 136 h 290"/>
                  <a:gd name="T58" fmla="*/ 479 w 585"/>
                  <a:gd name="T59" fmla="*/ 100 h 290"/>
                  <a:gd name="T60" fmla="*/ 395 w 585"/>
                  <a:gd name="T61" fmla="*/ 83 h 290"/>
                  <a:gd name="T62" fmla="*/ 347 w 585"/>
                  <a:gd name="T63" fmla="*/ 84 h 290"/>
                  <a:gd name="T64" fmla="*/ 344 w 585"/>
                  <a:gd name="T65" fmla="*/ 86 h 290"/>
                  <a:gd name="T66" fmla="*/ 381 w 585"/>
                  <a:gd name="T67" fmla="*/ 167 h 290"/>
                  <a:gd name="T68" fmla="*/ 379 w 585"/>
                  <a:gd name="T69" fmla="*/ 179 h 290"/>
                  <a:gd name="T70" fmla="*/ 368 w 585"/>
                  <a:gd name="T71" fmla="*/ 186 h 290"/>
                  <a:gd name="T72" fmla="*/ 351 w 585"/>
                  <a:gd name="T73" fmla="*/ 189 h 290"/>
                  <a:gd name="T74" fmla="*/ 290 w 585"/>
                  <a:gd name="T75" fmla="*/ 154 h 290"/>
                  <a:gd name="T76" fmla="*/ 308 w 585"/>
                  <a:gd name="T77" fmla="*/ 153 h 290"/>
                  <a:gd name="T78" fmla="*/ 309 w 585"/>
                  <a:gd name="T79" fmla="*/ 150 h 290"/>
                  <a:gd name="T80" fmla="*/ 278 w 585"/>
                  <a:gd name="T81" fmla="*/ 84 h 290"/>
                  <a:gd name="T82" fmla="*/ 282 w 585"/>
                  <a:gd name="T83" fmla="*/ 23 h 290"/>
                  <a:gd name="T84" fmla="*/ 213 w 585"/>
                  <a:gd name="T85" fmla="*/ 167 h 290"/>
                  <a:gd name="T86" fmla="*/ 91 w 585"/>
                  <a:gd name="T87" fmla="*/ 154 h 290"/>
                  <a:gd name="T88" fmla="*/ 234 w 585"/>
                  <a:gd name="T89" fmla="*/ 206 h 290"/>
                  <a:gd name="T90" fmla="*/ 238 w 585"/>
                  <a:gd name="T91" fmla="*/ 205 h 290"/>
                  <a:gd name="T92" fmla="*/ 202 w 585"/>
                  <a:gd name="T93" fmla="*/ 123 h 290"/>
                  <a:gd name="T94" fmla="*/ 202 w 585"/>
                  <a:gd name="T95" fmla="*/ 115 h 290"/>
                  <a:gd name="T96" fmla="*/ 208 w 585"/>
                  <a:gd name="T97" fmla="*/ 107 h 290"/>
                  <a:gd name="T98" fmla="*/ 224 w 585"/>
                  <a:gd name="T99" fmla="*/ 101 h 290"/>
                  <a:gd name="T100" fmla="*/ 293 w 585"/>
                  <a:gd name="T101" fmla="*/ 136 h 290"/>
                  <a:gd name="T102" fmla="*/ 275 w 585"/>
                  <a:gd name="T103" fmla="*/ 137 h 290"/>
                  <a:gd name="T104" fmla="*/ 274 w 585"/>
                  <a:gd name="T105" fmla="*/ 139 h 290"/>
                  <a:gd name="T106" fmla="*/ 305 w 585"/>
                  <a:gd name="T107" fmla="*/ 206 h 290"/>
                  <a:gd name="T108" fmla="*/ 301 w 585"/>
                  <a:gd name="T109" fmla="*/ 26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5" h="290">
                    <a:moveTo>
                      <a:pt x="585" y="145"/>
                    </a:moveTo>
                    <a:lnTo>
                      <a:pt x="585" y="145"/>
                    </a:lnTo>
                    <a:lnTo>
                      <a:pt x="585" y="137"/>
                    </a:lnTo>
                    <a:lnTo>
                      <a:pt x="584" y="130"/>
                    </a:lnTo>
                    <a:lnTo>
                      <a:pt x="582" y="123"/>
                    </a:lnTo>
                    <a:lnTo>
                      <a:pt x="579" y="116"/>
                    </a:lnTo>
                    <a:lnTo>
                      <a:pt x="576" y="109"/>
                    </a:lnTo>
                    <a:lnTo>
                      <a:pt x="572" y="102"/>
                    </a:lnTo>
                    <a:lnTo>
                      <a:pt x="568" y="95"/>
                    </a:lnTo>
                    <a:lnTo>
                      <a:pt x="562" y="88"/>
                    </a:lnTo>
                    <a:lnTo>
                      <a:pt x="550" y="76"/>
                    </a:lnTo>
                    <a:lnTo>
                      <a:pt x="535" y="64"/>
                    </a:lnTo>
                    <a:lnTo>
                      <a:pt x="519" y="52"/>
                    </a:lnTo>
                    <a:lnTo>
                      <a:pt x="500" y="42"/>
                    </a:lnTo>
                    <a:lnTo>
                      <a:pt x="479" y="33"/>
                    </a:lnTo>
                    <a:lnTo>
                      <a:pt x="456" y="24"/>
                    </a:lnTo>
                    <a:lnTo>
                      <a:pt x="432" y="17"/>
                    </a:lnTo>
                    <a:lnTo>
                      <a:pt x="407" y="11"/>
                    </a:lnTo>
                    <a:lnTo>
                      <a:pt x="380" y="6"/>
                    </a:lnTo>
                    <a:lnTo>
                      <a:pt x="352" y="2"/>
                    </a:lnTo>
                    <a:lnTo>
                      <a:pt x="323" y="0"/>
                    </a:lnTo>
                    <a:lnTo>
                      <a:pt x="293" y="0"/>
                    </a:lnTo>
                    <a:lnTo>
                      <a:pt x="293" y="0"/>
                    </a:lnTo>
                    <a:lnTo>
                      <a:pt x="263" y="0"/>
                    </a:lnTo>
                    <a:lnTo>
                      <a:pt x="234" y="2"/>
                    </a:lnTo>
                    <a:lnTo>
                      <a:pt x="206" y="6"/>
                    </a:lnTo>
                    <a:lnTo>
                      <a:pt x="179" y="11"/>
                    </a:lnTo>
                    <a:lnTo>
                      <a:pt x="153" y="17"/>
                    </a:lnTo>
                    <a:lnTo>
                      <a:pt x="129" y="24"/>
                    </a:lnTo>
                    <a:lnTo>
                      <a:pt x="107" y="33"/>
                    </a:lnTo>
                    <a:lnTo>
                      <a:pt x="86" y="42"/>
                    </a:lnTo>
                    <a:lnTo>
                      <a:pt x="67" y="52"/>
                    </a:lnTo>
                    <a:lnTo>
                      <a:pt x="50" y="64"/>
                    </a:lnTo>
                    <a:lnTo>
                      <a:pt x="36" y="76"/>
                    </a:lnTo>
                    <a:lnTo>
                      <a:pt x="23" y="88"/>
                    </a:lnTo>
                    <a:lnTo>
                      <a:pt x="18" y="95"/>
                    </a:lnTo>
                    <a:lnTo>
                      <a:pt x="14" y="102"/>
                    </a:lnTo>
                    <a:lnTo>
                      <a:pt x="10" y="109"/>
                    </a:lnTo>
                    <a:lnTo>
                      <a:pt x="6" y="116"/>
                    </a:lnTo>
                    <a:lnTo>
                      <a:pt x="4" y="123"/>
                    </a:lnTo>
                    <a:lnTo>
                      <a:pt x="2" y="130"/>
                    </a:lnTo>
                    <a:lnTo>
                      <a:pt x="1" y="137"/>
                    </a:lnTo>
                    <a:lnTo>
                      <a:pt x="0" y="145"/>
                    </a:lnTo>
                    <a:lnTo>
                      <a:pt x="0" y="145"/>
                    </a:lnTo>
                    <a:lnTo>
                      <a:pt x="1" y="152"/>
                    </a:lnTo>
                    <a:lnTo>
                      <a:pt x="2" y="160"/>
                    </a:lnTo>
                    <a:lnTo>
                      <a:pt x="4" y="167"/>
                    </a:lnTo>
                    <a:lnTo>
                      <a:pt x="6" y="174"/>
                    </a:lnTo>
                    <a:lnTo>
                      <a:pt x="10" y="181"/>
                    </a:lnTo>
                    <a:lnTo>
                      <a:pt x="14" y="188"/>
                    </a:lnTo>
                    <a:lnTo>
                      <a:pt x="18" y="195"/>
                    </a:lnTo>
                    <a:lnTo>
                      <a:pt x="23" y="201"/>
                    </a:lnTo>
                    <a:lnTo>
                      <a:pt x="36" y="214"/>
                    </a:lnTo>
                    <a:lnTo>
                      <a:pt x="50" y="226"/>
                    </a:lnTo>
                    <a:lnTo>
                      <a:pt x="67" y="237"/>
                    </a:lnTo>
                    <a:lnTo>
                      <a:pt x="86" y="248"/>
                    </a:lnTo>
                    <a:lnTo>
                      <a:pt x="107" y="257"/>
                    </a:lnTo>
                    <a:lnTo>
                      <a:pt x="129" y="265"/>
                    </a:lnTo>
                    <a:lnTo>
                      <a:pt x="153" y="273"/>
                    </a:lnTo>
                    <a:lnTo>
                      <a:pt x="179" y="279"/>
                    </a:lnTo>
                    <a:lnTo>
                      <a:pt x="206" y="284"/>
                    </a:lnTo>
                    <a:lnTo>
                      <a:pt x="234" y="287"/>
                    </a:lnTo>
                    <a:lnTo>
                      <a:pt x="263" y="289"/>
                    </a:lnTo>
                    <a:lnTo>
                      <a:pt x="293" y="290"/>
                    </a:lnTo>
                    <a:lnTo>
                      <a:pt x="293" y="290"/>
                    </a:lnTo>
                    <a:lnTo>
                      <a:pt x="323" y="289"/>
                    </a:lnTo>
                    <a:lnTo>
                      <a:pt x="352" y="287"/>
                    </a:lnTo>
                    <a:lnTo>
                      <a:pt x="380" y="284"/>
                    </a:lnTo>
                    <a:lnTo>
                      <a:pt x="407" y="279"/>
                    </a:lnTo>
                    <a:lnTo>
                      <a:pt x="432" y="273"/>
                    </a:lnTo>
                    <a:lnTo>
                      <a:pt x="456" y="265"/>
                    </a:lnTo>
                    <a:lnTo>
                      <a:pt x="479" y="257"/>
                    </a:lnTo>
                    <a:lnTo>
                      <a:pt x="500" y="248"/>
                    </a:lnTo>
                    <a:lnTo>
                      <a:pt x="519" y="237"/>
                    </a:lnTo>
                    <a:lnTo>
                      <a:pt x="535" y="226"/>
                    </a:lnTo>
                    <a:lnTo>
                      <a:pt x="550" y="214"/>
                    </a:lnTo>
                    <a:lnTo>
                      <a:pt x="562" y="201"/>
                    </a:lnTo>
                    <a:lnTo>
                      <a:pt x="568" y="195"/>
                    </a:lnTo>
                    <a:lnTo>
                      <a:pt x="572" y="188"/>
                    </a:lnTo>
                    <a:lnTo>
                      <a:pt x="576" y="181"/>
                    </a:lnTo>
                    <a:lnTo>
                      <a:pt x="579" y="174"/>
                    </a:lnTo>
                    <a:lnTo>
                      <a:pt x="582" y="167"/>
                    </a:lnTo>
                    <a:lnTo>
                      <a:pt x="584" y="160"/>
                    </a:lnTo>
                    <a:lnTo>
                      <a:pt x="585" y="152"/>
                    </a:lnTo>
                    <a:lnTo>
                      <a:pt x="585" y="145"/>
                    </a:lnTo>
                    <a:lnTo>
                      <a:pt x="585" y="145"/>
                    </a:lnTo>
                    <a:close/>
                    <a:moveTo>
                      <a:pt x="495" y="136"/>
                    </a:moveTo>
                    <a:lnTo>
                      <a:pt x="376" y="136"/>
                    </a:lnTo>
                    <a:lnTo>
                      <a:pt x="360" y="100"/>
                    </a:lnTo>
                    <a:lnTo>
                      <a:pt x="479" y="100"/>
                    </a:lnTo>
                    <a:lnTo>
                      <a:pt x="495" y="136"/>
                    </a:lnTo>
                    <a:close/>
                    <a:moveTo>
                      <a:pt x="282" y="23"/>
                    </a:moveTo>
                    <a:lnTo>
                      <a:pt x="395" y="83"/>
                    </a:lnTo>
                    <a:lnTo>
                      <a:pt x="349" y="83"/>
                    </a:lnTo>
                    <a:lnTo>
                      <a:pt x="349" y="83"/>
                    </a:lnTo>
                    <a:lnTo>
                      <a:pt x="347" y="84"/>
                    </a:lnTo>
                    <a:lnTo>
                      <a:pt x="345" y="84"/>
                    </a:lnTo>
                    <a:lnTo>
                      <a:pt x="345" y="84"/>
                    </a:lnTo>
                    <a:lnTo>
                      <a:pt x="344" y="86"/>
                    </a:lnTo>
                    <a:lnTo>
                      <a:pt x="344" y="87"/>
                    </a:lnTo>
                    <a:lnTo>
                      <a:pt x="381" y="167"/>
                    </a:lnTo>
                    <a:lnTo>
                      <a:pt x="381" y="167"/>
                    </a:lnTo>
                    <a:lnTo>
                      <a:pt x="382" y="171"/>
                    </a:lnTo>
                    <a:lnTo>
                      <a:pt x="381" y="175"/>
                    </a:lnTo>
                    <a:lnTo>
                      <a:pt x="379" y="179"/>
                    </a:lnTo>
                    <a:lnTo>
                      <a:pt x="375" y="182"/>
                    </a:lnTo>
                    <a:lnTo>
                      <a:pt x="375" y="182"/>
                    </a:lnTo>
                    <a:lnTo>
                      <a:pt x="368" y="186"/>
                    </a:lnTo>
                    <a:lnTo>
                      <a:pt x="359" y="189"/>
                    </a:lnTo>
                    <a:lnTo>
                      <a:pt x="359" y="189"/>
                    </a:lnTo>
                    <a:lnTo>
                      <a:pt x="351" y="189"/>
                    </a:lnTo>
                    <a:lnTo>
                      <a:pt x="307" y="189"/>
                    </a:lnTo>
                    <a:lnTo>
                      <a:pt x="301" y="176"/>
                    </a:lnTo>
                    <a:lnTo>
                      <a:pt x="290" y="154"/>
                    </a:lnTo>
                    <a:lnTo>
                      <a:pt x="305" y="154"/>
                    </a:lnTo>
                    <a:lnTo>
                      <a:pt x="305" y="154"/>
                    </a:lnTo>
                    <a:lnTo>
                      <a:pt x="308" y="153"/>
                    </a:lnTo>
                    <a:lnTo>
                      <a:pt x="308" y="153"/>
                    </a:lnTo>
                    <a:lnTo>
                      <a:pt x="309" y="152"/>
                    </a:lnTo>
                    <a:lnTo>
                      <a:pt x="309" y="150"/>
                    </a:lnTo>
                    <a:lnTo>
                      <a:pt x="280" y="86"/>
                    </a:lnTo>
                    <a:lnTo>
                      <a:pt x="280" y="86"/>
                    </a:lnTo>
                    <a:lnTo>
                      <a:pt x="278" y="84"/>
                    </a:lnTo>
                    <a:lnTo>
                      <a:pt x="275" y="84"/>
                    </a:lnTo>
                    <a:lnTo>
                      <a:pt x="224" y="84"/>
                    </a:lnTo>
                    <a:lnTo>
                      <a:pt x="282" y="23"/>
                    </a:lnTo>
                    <a:close/>
                    <a:moveTo>
                      <a:pt x="91" y="154"/>
                    </a:moveTo>
                    <a:lnTo>
                      <a:pt x="207" y="154"/>
                    </a:lnTo>
                    <a:lnTo>
                      <a:pt x="213" y="167"/>
                    </a:lnTo>
                    <a:lnTo>
                      <a:pt x="223" y="189"/>
                    </a:lnTo>
                    <a:lnTo>
                      <a:pt x="107" y="189"/>
                    </a:lnTo>
                    <a:lnTo>
                      <a:pt x="91" y="154"/>
                    </a:lnTo>
                    <a:close/>
                    <a:moveTo>
                      <a:pt x="301" y="267"/>
                    </a:moveTo>
                    <a:lnTo>
                      <a:pt x="188" y="206"/>
                    </a:lnTo>
                    <a:lnTo>
                      <a:pt x="234" y="206"/>
                    </a:lnTo>
                    <a:lnTo>
                      <a:pt x="234" y="206"/>
                    </a:lnTo>
                    <a:lnTo>
                      <a:pt x="238" y="205"/>
                    </a:lnTo>
                    <a:lnTo>
                      <a:pt x="238" y="205"/>
                    </a:lnTo>
                    <a:lnTo>
                      <a:pt x="239" y="204"/>
                    </a:lnTo>
                    <a:lnTo>
                      <a:pt x="239" y="203"/>
                    </a:lnTo>
                    <a:lnTo>
                      <a:pt x="202" y="123"/>
                    </a:lnTo>
                    <a:lnTo>
                      <a:pt x="202" y="123"/>
                    </a:lnTo>
                    <a:lnTo>
                      <a:pt x="201" y="119"/>
                    </a:lnTo>
                    <a:lnTo>
                      <a:pt x="202" y="115"/>
                    </a:lnTo>
                    <a:lnTo>
                      <a:pt x="204" y="111"/>
                    </a:lnTo>
                    <a:lnTo>
                      <a:pt x="208" y="107"/>
                    </a:lnTo>
                    <a:lnTo>
                      <a:pt x="208" y="107"/>
                    </a:lnTo>
                    <a:lnTo>
                      <a:pt x="215" y="103"/>
                    </a:lnTo>
                    <a:lnTo>
                      <a:pt x="224" y="101"/>
                    </a:lnTo>
                    <a:lnTo>
                      <a:pt x="224" y="101"/>
                    </a:lnTo>
                    <a:lnTo>
                      <a:pt x="232" y="100"/>
                    </a:lnTo>
                    <a:lnTo>
                      <a:pt x="277" y="100"/>
                    </a:lnTo>
                    <a:lnTo>
                      <a:pt x="293" y="136"/>
                    </a:lnTo>
                    <a:lnTo>
                      <a:pt x="279" y="136"/>
                    </a:lnTo>
                    <a:lnTo>
                      <a:pt x="279" y="136"/>
                    </a:lnTo>
                    <a:lnTo>
                      <a:pt x="275" y="137"/>
                    </a:lnTo>
                    <a:lnTo>
                      <a:pt x="275" y="137"/>
                    </a:lnTo>
                    <a:lnTo>
                      <a:pt x="274" y="138"/>
                    </a:lnTo>
                    <a:lnTo>
                      <a:pt x="274" y="139"/>
                    </a:lnTo>
                    <a:lnTo>
                      <a:pt x="304" y="204"/>
                    </a:lnTo>
                    <a:lnTo>
                      <a:pt x="304" y="204"/>
                    </a:lnTo>
                    <a:lnTo>
                      <a:pt x="305" y="206"/>
                    </a:lnTo>
                    <a:lnTo>
                      <a:pt x="308" y="206"/>
                    </a:lnTo>
                    <a:lnTo>
                      <a:pt x="359" y="206"/>
                    </a:lnTo>
                    <a:lnTo>
                      <a:pt x="301" y="26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grpSp>
      <p:sp>
        <p:nvSpPr>
          <p:cNvPr id="215" name="雲形吹き出し 214"/>
          <p:cNvSpPr/>
          <p:nvPr/>
        </p:nvSpPr>
        <p:spPr>
          <a:xfrm>
            <a:off x="4076283" y="5666164"/>
            <a:ext cx="1900410" cy="611963"/>
          </a:xfrm>
          <a:prstGeom prst="cloudCallout">
            <a:avLst>
              <a:gd name="adj1" fmla="val -9143"/>
              <a:gd name="adj2" fmla="val 13246"/>
            </a:avLst>
          </a:prstGeom>
          <a:solidFill>
            <a:srgbClr val="DCDCDC"/>
          </a:solidFill>
          <a:ln w="12700">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インターネット</a:t>
            </a:r>
          </a:p>
        </p:txBody>
      </p:sp>
      <p:cxnSp>
        <p:nvCxnSpPr>
          <p:cNvPr id="218" name="直線矢印コネクタ 217"/>
          <p:cNvCxnSpPr/>
          <p:nvPr/>
        </p:nvCxnSpPr>
        <p:spPr>
          <a:xfrm flipV="1">
            <a:off x="4699871" y="4107423"/>
            <a:ext cx="3803" cy="1641781"/>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cxnSp>
        <p:nvCxnSpPr>
          <p:cNvPr id="219" name="直線矢印コネクタ 218"/>
          <p:cNvCxnSpPr/>
          <p:nvPr/>
        </p:nvCxnSpPr>
        <p:spPr>
          <a:xfrm flipH="1">
            <a:off x="5359961" y="4107422"/>
            <a:ext cx="1846" cy="1603899"/>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grpSp>
        <p:nvGrpSpPr>
          <p:cNvPr id="220" name="グループ化 219"/>
          <p:cNvGrpSpPr/>
          <p:nvPr/>
        </p:nvGrpSpPr>
        <p:grpSpPr>
          <a:xfrm flipH="1">
            <a:off x="5199996" y="4692997"/>
            <a:ext cx="374855" cy="312567"/>
            <a:chOff x="5856288" y="3306763"/>
            <a:chExt cx="1060450" cy="884238"/>
          </a:xfrm>
        </p:grpSpPr>
        <p:sp>
          <p:nvSpPr>
            <p:cNvPr id="221" name="Freeform 39"/>
            <p:cNvSpPr>
              <a:spLocks noEditPoints="1"/>
            </p:cNvSpPr>
            <p:nvPr/>
          </p:nvSpPr>
          <p:spPr bwMode="auto">
            <a:xfrm>
              <a:off x="5856288" y="3306763"/>
              <a:ext cx="1060450" cy="884238"/>
            </a:xfrm>
            <a:custGeom>
              <a:avLst/>
              <a:gdLst>
                <a:gd name="T0" fmla="*/ 56 w 668"/>
                <a:gd name="T1" fmla="*/ 0 h 557"/>
                <a:gd name="T2" fmla="*/ 45 w 668"/>
                <a:gd name="T3" fmla="*/ 1 h 557"/>
                <a:gd name="T4" fmla="*/ 25 w 668"/>
                <a:gd name="T5" fmla="*/ 9 h 557"/>
                <a:gd name="T6" fmla="*/ 10 w 668"/>
                <a:gd name="T7" fmla="*/ 24 h 557"/>
                <a:gd name="T8" fmla="*/ 2 w 668"/>
                <a:gd name="T9" fmla="*/ 44 h 557"/>
                <a:gd name="T10" fmla="*/ 0 w 668"/>
                <a:gd name="T11" fmla="*/ 501 h 557"/>
                <a:gd name="T12" fmla="*/ 2 w 668"/>
                <a:gd name="T13" fmla="*/ 512 h 557"/>
                <a:gd name="T14" fmla="*/ 10 w 668"/>
                <a:gd name="T15" fmla="*/ 532 h 557"/>
                <a:gd name="T16" fmla="*/ 25 w 668"/>
                <a:gd name="T17" fmla="*/ 547 h 557"/>
                <a:gd name="T18" fmla="*/ 45 w 668"/>
                <a:gd name="T19" fmla="*/ 555 h 557"/>
                <a:gd name="T20" fmla="*/ 613 w 668"/>
                <a:gd name="T21" fmla="*/ 557 h 557"/>
                <a:gd name="T22" fmla="*/ 624 w 668"/>
                <a:gd name="T23" fmla="*/ 555 h 557"/>
                <a:gd name="T24" fmla="*/ 644 w 668"/>
                <a:gd name="T25" fmla="*/ 547 h 557"/>
                <a:gd name="T26" fmla="*/ 659 w 668"/>
                <a:gd name="T27" fmla="*/ 532 h 557"/>
                <a:gd name="T28" fmla="*/ 667 w 668"/>
                <a:gd name="T29" fmla="*/ 512 h 557"/>
                <a:gd name="T30" fmla="*/ 668 w 668"/>
                <a:gd name="T31" fmla="*/ 55 h 557"/>
                <a:gd name="T32" fmla="*/ 667 w 668"/>
                <a:gd name="T33" fmla="*/ 44 h 557"/>
                <a:gd name="T34" fmla="*/ 659 w 668"/>
                <a:gd name="T35" fmla="*/ 24 h 557"/>
                <a:gd name="T36" fmla="*/ 644 w 668"/>
                <a:gd name="T37" fmla="*/ 9 h 557"/>
                <a:gd name="T38" fmla="*/ 624 w 668"/>
                <a:gd name="T39" fmla="*/ 1 h 557"/>
                <a:gd name="T40" fmla="*/ 128 w 668"/>
                <a:gd name="T41" fmla="*/ 51 h 557"/>
                <a:gd name="T42" fmla="*/ 132 w 668"/>
                <a:gd name="T43" fmla="*/ 52 h 557"/>
                <a:gd name="T44" fmla="*/ 139 w 668"/>
                <a:gd name="T45" fmla="*/ 55 h 557"/>
                <a:gd name="T46" fmla="*/ 145 w 668"/>
                <a:gd name="T47" fmla="*/ 60 h 557"/>
                <a:gd name="T48" fmla="*/ 148 w 668"/>
                <a:gd name="T49" fmla="*/ 68 h 557"/>
                <a:gd name="T50" fmla="*/ 148 w 668"/>
                <a:gd name="T51" fmla="*/ 72 h 557"/>
                <a:gd name="T52" fmla="*/ 147 w 668"/>
                <a:gd name="T53" fmla="*/ 79 h 557"/>
                <a:gd name="T54" fmla="*/ 142 w 668"/>
                <a:gd name="T55" fmla="*/ 86 h 557"/>
                <a:gd name="T56" fmla="*/ 136 w 668"/>
                <a:gd name="T57" fmla="*/ 90 h 557"/>
                <a:gd name="T58" fmla="*/ 128 w 668"/>
                <a:gd name="T59" fmla="*/ 92 h 557"/>
                <a:gd name="T60" fmla="*/ 124 w 668"/>
                <a:gd name="T61" fmla="*/ 91 h 557"/>
                <a:gd name="T62" fmla="*/ 116 w 668"/>
                <a:gd name="T63" fmla="*/ 88 h 557"/>
                <a:gd name="T64" fmla="*/ 110 w 668"/>
                <a:gd name="T65" fmla="*/ 83 h 557"/>
                <a:gd name="T66" fmla="*/ 107 w 668"/>
                <a:gd name="T67" fmla="*/ 76 h 557"/>
                <a:gd name="T68" fmla="*/ 107 w 668"/>
                <a:gd name="T69" fmla="*/ 72 h 557"/>
                <a:gd name="T70" fmla="*/ 109 w 668"/>
                <a:gd name="T71" fmla="*/ 64 h 557"/>
                <a:gd name="T72" fmla="*/ 113 w 668"/>
                <a:gd name="T73" fmla="*/ 57 h 557"/>
                <a:gd name="T74" fmla="*/ 120 w 668"/>
                <a:gd name="T75" fmla="*/ 53 h 557"/>
                <a:gd name="T76" fmla="*/ 128 w 668"/>
                <a:gd name="T77" fmla="*/ 51 h 557"/>
                <a:gd name="T78" fmla="*/ 52 w 668"/>
                <a:gd name="T79" fmla="*/ 72 h 557"/>
                <a:gd name="T80" fmla="*/ 53 w 668"/>
                <a:gd name="T81" fmla="*/ 64 h 557"/>
                <a:gd name="T82" fmla="*/ 58 w 668"/>
                <a:gd name="T83" fmla="*/ 57 h 557"/>
                <a:gd name="T84" fmla="*/ 64 w 668"/>
                <a:gd name="T85" fmla="*/ 53 h 557"/>
                <a:gd name="T86" fmla="*/ 72 w 668"/>
                <a:gd name="T87" fmla="*/ 51 h 557"/>
                <a:gd name="T88" fmla="*/ 77 w 668"/>
                <a:gd name="T89" fmla="*/ 52 h 557"/>
                <a:gd name="T90" fmla="*/ 84 w 668"/>
                <a:gd name="T91" fmla="*/ 55 h 557"/>
                <a:gd name="T92" fmla="*/ 90 w 668"/>
                <a:gd name="T93" fmla="*/ 60 h 557"/>
                <a:gd name="T94" fmla="*/ 93 w 668"/>
                <a:gd name="T95" fmla="*/ 68 h 557"/>
                <a:gd name="T96" fmla="*/ 93 w 668"/>
                <a:gd name="T97" fmla="*/ 72 h 557"/>
                <a:gd name="T98" fmla="*/ 91 w 668"/>
                <a:gd name="T99" fmla="*/ 79 h 557"/>
                <a:gd name="T100" fmla="*/ 87 w 668"/>
                <a:gd name="T101" fmla="*/ 86 h 557"/>
                <a:gd name="T102" fmla="*/ 80 w 668"/>
                <a:gd name="T103" fmla="*/ 90 h 557"/>
                <a:gd name="T104" fmla="*/ 72 w 668"/>
                <a:gd name="T105" fmla="*/ 92 h 557"/>
                <a:gd name="T106" fmla="*/ 68 w 668"/>
                <a:gd name="T107" fmla="*/ 91 h 557"/>
                <a:gd name="T108" fmla="*/ 61 w 668"/>
                <a:gd name="T109" fmla="*/ 88 h 557"/>
                <a:gd name="T110" fmla="*/ 55 w 668"/>
                <a:gd name="T111" fmla="*/ 83 h 557"/>
                <a:gd name="T112" fmla="*/ 52 w 668"/>
                <a:gd name="T113" fmla="*/ 76 h 557"/>
                <a:gd name="T114" fmla="*/ 613 w 668"/>
                <a:gd name="T115" fmla="*/ 501 h 557"/>
                <a:gd name="T116" fmla="*/ 55 w 668"/>
                <a:gd name="T117" fmla="*/ 132 h 557"/>
                <a:gd name="T118" fmla="*/ 613 w 668"/>
                <a:gd name="T119" fmla="*/ 501 h 557"/>
                <a:gd name="T120" fmla="*/ 166 w 668"/>
                <a:gd name="T121" fmla="*/ 88 h 557"/>
                <a:gd name="T122" fmla="*/ 613 w 668"/>
                <a:gd name="T123" fmla="*/ 5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close/>
                  <a:moveTo>
                    <a:pt x="128" y="51"/>
                  </a:moveTo>
                  <a:lnTo>
                    <a:pt x="128" y="51"/>
                  </a:lnTo>
                  <a:lnTo>
                    <a:pt x="132" y="52"/>
                  </a:lnTo>
                  <a:lnTo>
                    <a:pt x="136" y="53"/>
                  </a:lnTo>
                  <a:lnTo>
                    <a:pt x="139" y="55"/>
                  </a:lnTo>
                  <a:lnTo>
                    <a:pt x="142" y="57"/>
                  </a:lnTo>
                  <a:lnTo>
                    <a:pt x="145" y="60"/>
                  </a:lnTo>
                  <a:lnTo>
                    <a:pt x="147" y="64"/>
                  </a:lnTo>
                  <a:lnTo>
                    <a:pt x="148" y="68"/>
                  </a:lnTo>
                  <a:lnTo>
                    <a:pt x="148" y="72"/>
                  </a:lnTo>
                  <a:lnTo>
                    <a:pt x="148" y="72"/>
                  </a:lnTo>
                  <a:lnTo>
                    <a:pt x="148" y="76"/>
                  </a:lnTo>
                  <a:lnTo>
                    <a:pt x="147" y="79"/>
                  </a:lnTo>
                  <a:lnTo>
                    <a:pt x="145" y="83"/>
                  </a:lnTo>
                  <a:lnTo>
                    <a:pt x="142" y="86"/>
                  </a:lnTo>
                  <a:lnTo>
                    <a:pt x="139" y="88"/>
                  </a:lnTo>
                  <a:lnTo>
                    <a:pt x="136" y="90"/>
                  </a:lnTo>
                  <a:lnTo>
                    <a:pt x="132" y="91"/>
                  </a:lnTo>
                  <a:lnTo>
                    <a:pt x="128" y="92"/>
                  </a:lnTo>
                  <a:lnTo>
                    <a:pt x="128" y="92"/>
                  </a:lnTo>
                  <a:lnTo>
                    <a:pt x="124" y="91"/>
                  </a:lnTo>
                  <a:lnTo>
                    <a:pt x="120" y="90"/>
                  </a:lnTo>
                  <a:lnTo>
                    <a:pt x="116" y="88"/>
                  </a:lnTo>
                  <a:lnTo>
                    <a:pt x="113" y="86"/>
                  </a:lnTo>
                  <a:lnTo>
                    <a:pt x="110" y="83"/>
                  </a:lnTo>
                  <a:lnTo>
                    <a:pt x="109" y="79"/>
                  </a:lnTo>
                  <a:lnTo>
                    <a:pt x="107" y="76"/>
                  </a:lnTo>
                  <a:lnTo>
                    <a:pt x="107" y="72"/>
                  </a:lnTo>
                  <a:lnTo>
                    <a:pt x="107" y="72"/>
                  </a:lnTo>
                  <a:lnTo>
                    <a:pt x="107" y="68"/>
                  </a:lnTo>
                  <a:lnTo>
                    <a:pt x="109" y="64"/>
                  </a:lnTo>
                  <a:lnTo>
                    <a:pt x="110" y="60"/>
                  </a:lnTo>
                  <a:lnTo>
                    <a:pt x="113" y="57"/>
                  </a:lnTo>
                  <a:lnTo>
                    <a:pt x="116" y="55"/>
                  </a:lnTo>
                  <a:lnTo>
                    <a:pt x="120" y="53"/>
                  </a:lnTo>
                  <a:lnTo>
                    <a:pt x="124" y="52"/>
                  </a:lnTo>
                  <a:lnTo>
                    <a:pt x="128" y="51"/>
                  </a:lnTo>
                  <a:close/>
                  <a:moveTo>
                    <a:pt x="52" y="72"/>
                  </a:moveTo>
                  <a:lnTo>
                    <a:pt x="52" y="72"/>
                  </a:lnTo>
                  <a:lnTo>
                    <a:pt x="52" y="68"/>
                  </a:lnTo>
                  <a:lnTo>
                    <a:pt x="53" y="64"/>
                  </a:lnTo>
                  <a:lnTo>
                    <a:pt x="55" y="60"/>
                  </a:lnTo>
                  <a:lnTo>
                    <a:pt x="58" y="57"/>
                  </a:lnTo>
                  <a:lnTo>
                    <a:pt x="61" y="55"/>
                  </a:lnTo>
                  <a:lnTo>
                    <a:pt x="64" y="53"/>
                  </a:lnTo>
                  <a:lnTo>
                    <a:pt x="68" y="52"/>
                  </a:lnTo>
                  <a:lnTo>
                    <a:pt x="72" y="51"/>
                  </a:lnTo>
                  <a:lnTo>
                    <a:pt x="72" y="51"/>
                  </a:lnTo>
                  <a:lnTo>
                    <a:pt x="77" y="52"/>
                  </a:lnTo>
                  <a:lnTo>
                    <a:pt x="80" y="53"/>
                  </a:lnTo>
                  <a:lnTo>
                    <a:pt x="84" y="55"/>
                  </a:lnTo>
                  <a:lnTo>
                    <a:pt x="87" y="57"/>
                  </a:lnTo>
                  <a:lnTo>
                    <a:pt x="90" y="60"/>
                  </a:lnTo>
                  <a:lnTo>
                    <a:pt x="91" y="64"/>
                  </a:lnTo>
                  <a:lnTo>
                    <a:pt x="93" y="68"/>
                  </a:lnTo>
                  <a:lnTo>
                    <a:pt x="93" y="72"/>
                  </a:lnTo>
                  <a:lnTo>
                    <a:pt x="93" y="72"/>
                  </a:lnTo>
                  <a:lnTo>
                    <a:pt x="93" y="76"/>
                  </a:lnTo>
                  <a:lnTo>
                    <a:pt x="91" y="79"/>
                  </a:lnTo>
                  <a:lnTo>
                    <a:pt x="90" y="83"/>
                  </a:lnTo>
                  <a:lnTo>
                    <a:pt x="87" y="86"/>
                  </a:lnTo>
                  <a:lnTo>
                    <a:pt x="84" y="88"/>
                  </a:lnTo>
                  <a:lnTo>
                    <a:pt x="80" y="90"/>
                  </a:lnTo>
                  <a:lnTo>
                    <a:pt x="77" y="91"/>
                  </a:lnTo>
                  <a:lnTo>
                    <a:pt x="72" y="92"/>
                  </a:lnTo>
                  <a:lnTo>
                    <a:pt x="72" y="92"/>
                  </a:lnTo>
                  <a:lnTo>
                    <a:pt x="68" y="91"/>
                  </a:lnTo>
                  <a:lnTo>
                    <a:pt x="64" y="90"/>
                  </a:lnTo>
                  <a:lnTo>
                    <a:pt x="61" y="88"/>
                  </a:lnTo>
                  <a:lnTo>
                    <a:pt x="58" y="86"/>
                  </a:lnTo>
                  <a:lnTo>
                    <a:pt x="55" y="83"/>
                  </a:lnTo>
                  <a:lnTo>
                    <a:pt x="53" y="79"/>
                  </a:lnTo>
                  <a:lnTo>
                    <a:pt x="52" y="76"/>
                  </a:lnTo>
                  <a:lnTo>
                    <a:pt x="52" y="72"/>
                  </a:lnTo>
                  <a:close/>
                  <a:moveTo>
                    <a:pt x="613" y="501"/>
                  </a:moveTo>
                  <a:lnTo>
                    <a:pt x="55" y="501"/>
                  </a:lnTo>
                  <a:lnTo>
                    <a:pt x="55" y="132"/>
                  </a:lnTo>
                  <a:lnTo>
                    <a:pt x="613" y="132"/>
                  </a:lnTo>
                  <a:lnTo>
                    <a:pt x="613" y="501"/>
                  </a:lnTo>
                  <a:close/>
                  <a:moveTo>
                    <a:pt x="613" y="88"/>
                  </a:moveTo>
                  <a:lnTo>
                    <a:pt x="166" y="88"/>
                  </a:lnTo>
                  <a:lnTo>
                    <a:pt x="166" y="55"/>
                  </a:lnTo>
                  <a:lnTo>
                    <a:pt x="613" y="55"/>
                  </a:lnTo>
                  <a:lnTo>
                    <a:pt x="613" y="88"/>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sp>
          <p:nvSpPr>
            <p:cNvPr id="222" name="Freeform 40"/>
            <p:cNvSpPr>
              <a:spLocks/>
            </p:cNvSpPr>
            <p:nvPr/>
          </p:nvSpPr>
          <p:spPr bwMode="auto">
            <a:xfrm>
              <a:off x="5856288" y="3306763"/>
              <a:ext cx="1060450" cy="884238"/>
            </a:xfrm>
            <a:custGeom>
              <a:avLst/>
              <a:gdLst>
                <a:gd name="T0" fmla="*/ 613 w 668"/>
                <a:gd name="T1" fmla="*/ 0 h 557"/>
                <a:gd name="T2" fmla="*/ 56 w 668"/>
                <a:gd name="T3" fmla="*/ 0 h 557"/>
                <a:gd name="T4" fmla="*/ 56 w 668"/>
                <a:gd name="T5" fmla="*/ 0 h 557"/>
                <a:gd name="T6" fmla="*/ 45 w 668"/>
                <a:gd name="T7" fmla="*/ 1 h 557"/>
                <a:gd name="T8" fmla="*/ 34 w 668"/>
                <a:gd name="T9" fmla="*/ 4 h 557"/>
                <a:gd name="T10" fmla="*/ 25 w 668"/>
                <a:gd name="T11" fmla="*/ 9 h 557"/>
                <a:gd name="T12" fmla="*/ 17 w 668"/>
                <a:gd name="T13" fmla="*/ 16 h 557"/>
                <a:gd name="T14" fmla="*/ 10 w 668"/>
                <a:gd name="T15" fmla="*/ 24 h 557"/>
                <a:gd name="T16" fmla="*/ 5 w 668"/>
                <a:gd name="T17" fmla="*/ 34 h 557"/>
                <a:gd name="T18" fmla="*/ 2 w 668"/>
                <a:gd name="T19" fmla="*/ 44 h 557"/>
                <a:gd name="T20" fmla="*/ 0 w 668"/>
                <a:gd name="T21" fmla="*/ 55 h 557"/>
                <a:gd name="T22" fmla="*/ 0 w 668"/>
                <a:gd name="T23" fmla="*/ 501 h 557"/>
                <a:gd name="T24" fmla="*/ 0 w 668"/>
                <a:gd name="T25" fmla="*/ 501 h 557"/>
                <a:gd name="T26" fmla="*/ 2 w 668"/>
                <a:gd name="T27" fmla="*/ 512 h 557"/>
                <a:gd name="T28" fmla="*/ 5 w 668"/>
                <a:gd name="T29" fmla="*/ 523 h 557"/>
                <a:gd name="T30" fmla="*/ 10 w 668"/>
                <a:gd name="T31" fmla="*/ 532 h 557"/>
                <a:gd name="T32" fmla="*/ 17 w 668"/>
                <a:gd name="T33" fmla="*/ 540 h 557"/>
                <a:gd name="T34" fmla="*/ 25 w 668"/>
                <a:gd name="T35" fmla="*/ 547 h 557"/>
                <a:gd name="T36" fmla="*/ 34 w 668"/>
                <a:gd name="T37" fmla="*/ 552 h 557"/>
                <a:gd name="T38" fmla="*/ 45 w 668"/>
                <a:gd name="T39" fmla="*/ 555 h 557"/>
                <a:gd name="T40" fmla="*/ 56 w 668"/>
                <a:gd name="T41" fmla="*/ 557 h 557"/>
                <a:gd name="T42" fmla="*/ 613 w 668"/>
                <a:gd name="T43" fmla="*/ 557 h 557"/>
                <a:gd name="T44" fmla="*/ 613 w 668"/>
                <a:gd name="T45" fmla="*/ 557 h 557"/>
                <a:gd name="T46" fmla="*/ 624 w 668"/>
                <a:gd name="T47" fmla="*/ 555 h 557"/>
                <a:gd name="T48" fmla="*/ 634 w 668"/>
                <a:gd name="T49" fmla="*/ 552 h 557"/>
                <a:gd name="T50" fmla="*/ 644 w 668"/>
                <a:gd name="T51" fmla="*/ 547 h 557"/>
                <a:gd name="T52" fmla="*/ 652 w 668"/>
                <a:gd name="T53" fmla="*/ 540 h 557"/>
                <a:gd name="T54" fmla="*/ 659 w 668"/>
                <a:gd name="T55" fmla="*/ 532 h 557"/>
                <a:gd name="T56" fmla="*/ 664 w 668"/>
                <a:gd name="T57" fmla="*/ 523 h 557"/>
                <a:gd name="T58" fmla="*/ 667 w 668"/>
                <a:gd name="T59" fmla="*/ 512 h 557"/>
                <a:gd name="T60" fmla="*/ 668 w 668"/>
                <a:gd name="T61" fmla="*/ 501 h 557"/>
                <a:gd name="T62" fmla="*/ 668 w 668"/>
                <a:gd name="T63" fmla="*/ 55 h 557"/>
                <a:gd name="T64" fmla="*/ 668 w 668"/>
                <a:gd name="T65" fmla="*/ 55 h 557"/>
                <a:gd name="T66" fmla="*/ 667 w 668"/>
                <a:gd name="T67" fmla="*/ 44 h 557"/>
                <a:gd name="T68" fmla="*/ 664 w 668"/>
                <a:gd name="T69" fmla="*/ 34 h 557"/>
                <a:gd name="T70" fmla="*/ 659 w 668"/>
                <a:gd name="T71" fmla="*/ 24 h 557"/>
                <a:gd name="T72" fmla="*/ 652 w 668"/>
                <a:gd name="T73" fmla="*/ 16 h 557"/>
                <a:gd name="T74" fmla="*/ 644 w 668"/>
                <a:gd name="T75" fmla="*/ 9 h 557"/>
                <a:gd name="T76" fmla="*/ 634 w 668"/>
                <a:gd name="T77" fmla="*/ 4 h 557"/>
                <a:gd name="T78" fmla="*/ 624 w 668"/>
                <a:gd name="T79" fmla="*/ 1 h 557"/>
                <a:gd name="T80" fmla="*/ 613 w 668"/>
                <a:gd name="T81"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sp>
          <p:nvSpPr>
            <p:cNvPr id="223" name="Freeform 41"/>
            <p:cNvSpPr>
              <a:spLocks/>
            </p:cNvSpPr>
            <p:nvPr/>
          </p:nvSpPr>
          <p:spPr bwMode="auto">
            <a:xfrm>
              <a:off x="6026150" y="3387725"/>
              <a:ext cx="65087" cy="65088"/>
            </a:xfrm>
            <a:custGeom>
              <a:avLst/>
              <a:gdLst>
                <a:gd name="T0" fmla="*/ 21 w 41"/>
                <a:gd name="T1" fmla="*/ 0 h 41"/>
                <a:gd name="T2" fmla="*/ 21 w 41"/>
                <a:gd name="T3" fmla="*/ 0 h 41"/>
                <a:gd name="T4" fmla="*/ 25 w 41"/>
                <a:gd name="T5" fmla="*/ 1 h 41"/>
                <a:gd name="T6" fmla="*/ 29 w 41"/>
                <a:gd name="T7" fmla="*/ 2 h 41"/>
                <a:gd name="T8" fmla="*/ 32 w 41"/>
                <a:gd name="T9" fmla="*/ 4 h 41"/>
                <a:gd name="T10" fmla="*/ 35 w 41"/>
                <a:gd name="T11" fmla="*/ 6 h 41"/>
                <a:gd name="T12" fmla="*/ 38 w 41"/>
                <a:gd name="T13" fmla="*/ 9 h 41"/>
                <a:gd name="T14" fmla="*/ 40 w 41"/>
                <a:gd name="T15" fmla="*/ 13 h 41"/>
                <a:gd name="T16" fmla="*/ 41 w 41"/>
                <a:gd name="T17" fmla="*/ 17 h 41"/>
                <a:gd name="T18" fmla="*/ 41 w 41"/>
                <a:gd name="T19" fmla="*/ 21 h 41"/>
                <a:gd name="T20" fmla="*/ 41 w 41"/>
                <a:gd name="T21" fmla="*/ 21 h 41"/>
                <a:gd name="T22" fmla="*/ 41 w 41"/>
                <a:gd name="T23" fmla="*/ 25 h 41"/>
                <a:gd name="T24" fmla="*/ 40 w 41"/>
                <a:gd name="T25" fmla="*/ 28 h 41"/>
                <a:gd name="T26" fmla="*/ 38 w 41"/>
                <a:gd name="T27" fmla="*/ 32 h 41"/>
                <a:gd name="T28" fmla="*/ 35 w 41"/>
                <a:gd name="T29" fmla="*/ 35 h 41"/>
                <a:gd name="T30" fmla="*/ 32 w 41"/>
                <a:gd name="T31" fmla="*/ 37 h 41"/>
                <a:gd name="T32" fmla="*/ 29 w 41"/>
                <a:gd name="T33" fmla="*/ 39 h 41"/>
                <a:gd name="T34" fmla="*/ 25 w 41"/>
                <a:gd name="T35" fmla="*/ 40 h 41"/>
                <a:gd name="T36" fmla="*/ 21 w 41"/>
                <a:gd name="T37" fmla="*/ 41 h 41"/>
                <a:gd name="T38" fmla="*/ 21 w 41"/>
                <a:gd name="T39" fmla="*/ 41 h 41"/>
                <a:gd name="T40" fmla="*/ 17 w 41"/>
                <a:gd name="T41" fmla="*/ 40 h 41"/>
                <a:gd name="T42" fmla="*/ 13 w 41"/>
                <a:gd name="T43" fmla="*/ 39 h 41"/>
                <a:gd name="T44" fmla="*/ 9 w 41"/>
                <a:gd name="T45" fmla="*/ 37 h 41"/>
                <a:gd name="T46" fmla="*/ 6 w 41"/>
                <a:gd name="T47" fmla="*/ 35 h 41"/>
                <a:gd name="T48" fmla="*/ 3 w 41"/>
                <a:gd name="T49" fmla="*/ 32 h 41"/>
                <a:gd name="T50" fmla="*/ 2 w 41"/>
                <a:gd name="T51" fmla="*/ 28 h 41"/>
                <a:gd name="T52" fmla="*/ 0 w 41"/>
                <a:gd name="T53" fmla="*/ 25 h 41"/>
                <a:gd name="T54" fmla="*/ 0 w 41"/>
                <a:gd name="T55" fmla="*/ 21 h 41"/>
                <a:gd name="T56" fmla="*/ 0 w 41"/>
                <a:gd name="T57" fmla="*/ 21 h 41"/>
                <a:gd name="T58" fmla="*/ 0 w 41"/>
                <a:gd name="T59" fmla="*/ 17 h 41"/>
                <a:gd name="T60" fmla="*/ 2 w 41"/>
                <a:gd name="T61" fmla="*/ 13 h 41"/>
                <a:gd name="T62" fmla="*/ 3 w 41"/>
                <a:gd name="T63" fmla="*/ 9 h 41"/>
                <a:gd name="T64" fmla="*/ 6 w 41"/>
                <a:gd name="T65" fmla="*/ 6 h 41"/>
                <a:gd name="T66" fmla="*/ 9 w 41"/>
                <a:gd name="T67" fmla="*/ 4 h 41"/>
                <a:gd name="T68" fmla="*/ 13 w 41"/>
                <a:gd name="T69" fmla="*/ 2 h 41"/>
                <a:gd name="T70" fmla="*/ 17 w 41"/>
                <a:gd name="T71" fmla="*/ 1 h 41"/>
                <a:gd name="T72" fmla="*/ 21 w 41"/>
                <a:gd name="T7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21" y="0"/>
                  </a:moveTo>
                  <a:lnTo>
                    <a:pt x="21" y="0"/>
                  </a:lnTo>
                  <a:lnTo>
                    <a:pt x="25" y="1"/>
                  </a:lnTo>
                  <a:lnTo>
                    <a:pt x="29" y="2"/>
                  </a:lnTo>
                  <a:lnTo>
                    <a:pt x="32" y="4"/>
                  </a:lnTo>
                  <a:lnTo>
                    <a:pt x="35" y="6"/>
                  </a:lnTo>
                  <a:lnTo>
                    <a:pt x="38" y="9"/>
                  </a:lnTo>
                  <a:lnTo>
                    <a:pt x="40" y="13"/>
                  </a:lnTo>
                  <a:lnTo>
                    <a:pt x="41" y="17"/>
                  </a:lnTo>
                  <a:lnTo>
                    <a:pt x="41" y="21"/>
                  </a:lnTo>
                  <a:lnTo>
                    <a:pt x="41" y="21"/>
                  </a:lnTo>
                  <a:lnTo>
                    <a:pt x="41" y="25"/>
                  </a:lnTo>
                  <a:lnTo>
                    <a:pt x="40" y="28"/>
                  </a:lnTo>
                  <a:lnTo>
                    <a:pt x="38" y="32"/>
                  </a:lnTo>
                  <a:lnTo>
                    <a:pt x="35" y="35"/>
                  </a:lnTo>
                  <a:lnTo>
                    <a:pt x="32" y="37"/>
                  </a:lnTo>
                  <a:lnTo>
                    <a:pt x="29" y="39"/>
                  </a:lnTo>
                  <a:lnTo>
                    <a:pt x="25" y="40"/>
                  </a:lnTo>
                  <a:lnTo>
                    <a:pt x="21" y="41"/>
                  </a:lnTo>
                  <a:lnTo>
                    <a:pt x="21" y="41"/>
                  </a:lnTo>
                  <a:lnTo>
                    <a:pt x="17" y="40"/>
                  </a:lnTo>
                  <a:lnTo>
                    <a:pt x="13" y="39"/>
                  </a:lnTo>
                  <a:lnTo>
                    <a:pt x="9" y="37"/>
                  </a:lnTo>
                  <a:lnTo>
                    <a:pt x="6" y="35"/>
                  </a:lnTo>
                  <a:lnTo>
                    <a:pt x="3" y="32"/>
                  </a:lnTo>
                  <a:lnTo>
                    <a:pt x="2" y="28"/>
                  </a:lnTo>
                  <a:lnTo>
                    <a:pt x="0" y="25"/>
                  </a:lnTo>
                  <a:lnTo>
                    <a:pt x="0" y="21"/>
                  </a:lnTo>
                  <a:lnTo>
                    <a:pt x="0" y="21"/>
                  </a:lnTo>
                  <a:lnTo>
                    <a:pt x="0" y="17"/>
                  </a:lnTo>
                  <a:lnTo>
                    <a:pt x="2" y="13"/>
                  </a:lnTo>
                  <a:lnTo>
                    <a:pt x="3" y="9"/>
                  </a:lnTo>
                  <a:lnTo>
                    <a:pt x="6" y="6"/>
                  </a:lnTo>
                  <a:lnTo>
                    <a:pt x="9" y="4"/>
                  </a:lnTo>
                  <a:lnTo>
                    <a:pt x="13" y="2"/>
                  </a:lnTo>
                  <a:lnTo>
                    <a:pt x="17" y="1"/>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sp>
          <p:nvSpPr>
            <p:cNvPr id="224" name="Freeform 42"/>
            <p:cNvSpPr>
              <a:spLocks/>
            </p:cNvSpPr>
            <p:nvPr/>
          </p:nvSpPr>
          <p:spPr bwMode="auto">
            <a:xfrm>
              <a:off x="5938838" y="3387725"/>
              <a:ext cx="65087" cy="65088"/>
            </a:xfrm>
            <a:custGeom>
              <a:avLst/>
              <a:gdLst>
                <a:gd name="T0" fmla="*/ 0 w 41"/>
                <a:gd name="T1" fmla="*/ 21 h 41"/>
                <a:gd name="T2" fmla="*/ 0 w 41"/>
                <a:gd name="T3" fmla="*/ 21 h 41"/>
                <a:gd name="T4" fmla="*/ 0 w 41"/>
                <a:gd name="T5" fmla="*/ 17 h 41"/>
                <a:gd name="T6" fmla="*/ 1 w 41"/>
                <a:gd name="T7" fmla="*/ 13 h 41"/>
                <a:gd name="T8" fmla="*/ 3 w 41"/>
                <a:gd name="T9" fmla="*/ 9 h 41"/>
                <a:gd name="T10" fmla="*/ 6 w 41"/>
                <a:gd name="T11" fmla="*/ 6 h 41"/>
                <a:gd name="T12" fmla="*/ 9 w 41"/>
                <a:gd name="T13" fmla="*/ 4 h 41"/>
                <a:gd name="T14" fmla="*/ 12 w 41"/>
                <a:gd name="T15" fmla="*/ 2 h 41"/>
                <a:gd name="T16" fmla="*/ 16 w 41"/>
                <a:gd name="T17" fmla="*/ 1 h 41"/>
                <a:gd name="T18" fmla="*/ 20 w 41"/>
                <a:gd name="T19" fmla="*/ 0 h 41"/>
                <a:gd name="T20" fmla="*/ 20 w 41"/>
                <a:gd name="T21" fmla="*/ 0 h 41"/>
                <a:gd name="T22" fmla="*/ 25 w 41"/>
                <a:gd name="T23" fmla="*/ 1 h 41"/>
                <a:gd name="T24" fmla="*/ 28 w 41"/>
                <a:gd name="T25" fmla="*/ 2 h 41"/>
                <a:gd name="T26" fmla="*/ 32 w 41"/>
                <a:gd name="T27" fmla="*/ 4 h 41"/>
                <a:gd name="T28" fmla="*/ 35 w 41"/>
                <a:gd name="T29" fmla="*/ 6 h 41"/>
                <a:gd name="T30" fmla="*/ 38 w 41"/>
                <a:gd name="T31" fmla="*/ 9 h 41"/>
                <a:gd name="T32" fmla="*/ 39 w 41"/>
                <a:gd name="T33" fmla="*/ 13 h 41"/>
                <a:gd name="T34" fmla="*/ 41 w 41"/>
                <a:gd name="T35" fmla="*/ 17 h 41"/>
                <a:gd name="T36" fmla="*/ 41 w 41"/>
                <a:gd name="T37" fmla="*/ 21 h 41"/>
                <a:gd name="T38" fmla="*/ 41 w 41"/>
                <a:gd name="T39" fmla="*/ 21 h 41"/>
                <a:gd name="T40" fmla="*/ 41 w 41"/>
                <a:gd name="T41" fmla="*/ 25 h 41"/>
                <a:gd name="T42" fmla="*/ 39 w 41"/>
                <a:gd name="T43" fmla="*/ 28 h 41"/>
                <a:gd name="T44" fmla="*/ 38 w 41"/>
                <a:gd name="T45" fmla="*/ 32 h 41"/>
                <a:gd name="T46" fmla="*/ 35 w 41"/>
                <a:gd name="T47" fmla="*/ 35 h 41"/>
                <a:gd name="T48" fmla="*/ 32 w 41"/>
                <a:gd name="T49" fmla="*/ 37 h 41"/>
                <a:gd name="T50" fmla="*/ 28 w 41"/>
                <a:gd name="T51" fmla="*/ 39 h 41"/>
                <a:gd name="T52" fmla="*/ 25 w 41"/>
                <a:gd name="T53" fmla="*/ 40 h 41"/>
                <a:gd name="T54" fmla="*/ 20 w 41"/>
                <a:gd name="T55" fmla="*/ 41 h 41"/>
                <a:gd name="T56" fmla="*/ 20 w 41"/>
                <a:gd name="T57" fmla="*/ 41 h 41"/>
                <a:gd name="T58" fmla="*/ 16 w 41"/>
                <a:gd name="T59" fmla="*/ 40 h 41"/>
                <a:gd name="T60" fmla="*/ 12 w 41"/>
                <a:gd name="T61" fmla="*/ 39 h 41"/>
                <a:gd name="T62" fmla="*/ 9 w 41"/>
                <a:gd name="T63" fmla="*/ 37 h 41"/>
                <a:gd name="T64" fmla="*/ 6 w 41"/>
                <a:gd name="T65" fmla="*/ 35 h 41"/>
                <a:gd name="T66" fmla="*/ 3 w 41"/>
                <a:gd name="T67" fmla="*/ 32 h 41"/>
                <a:gd name="T68" fmla="*/ 1 w 41"/>
                <a:gd name="T69" fmla="*/ 28 h 41"/>
                <a:gd name="T70" fmla="*/ 0 w 41"/>
                <a:gd name="T71" fmla="*/ 25 h 41"/>
                <a:gd name="T72" fmla="*/ 0 w 41"/>
                <a:gd name="T7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0" y="21"/>
                  </a:moveTo>
                  <a:lnTo>
                    <a:pt x="0" y="21"/>
                  </a:lnTo>
                  <a:lnTo>
                    <a:pt x="0" y="17"/>
                  </a:lnTo>
                  <a:lnTo>
                    <a:pt x="1" y="13"/>
                  </a:lnTo>
                  <a:lnTo>
                    <a:pt x="3" y="9"/>
                  </a:lnTo>
                  <a:lnTo>
                    <a:pt x="6" y="6"/>
                  </a:lnTo>
                  <a:lnTo>
                    <a:pt x="9" y="4"/>
                  </a:lnTo>
                  <a:lnTo>
                    <a:pt x="12" y="2"/>
                  </a:lnTo>
                  <a:lnTo>
                    <a:pt x="16" y="1"/>
                  </a:lnTo>
                  <a:lnTo>
                    <a:pt x="20" y="0"/>
                  </a:lnTo>
                  <a:lnTo>
                    <a:pt x="20" y="0"/>
                  </a:lnTo>
                  <a:lnTo>
                    <a:pt x="25" y="1"/>
                  </a:lnTo>
                  <a:lnTo>
                    <a:pt x="28" y="2"/>
                  </a:lnTo>
                  <a:lnTo>
                    <a:pt x="32" y="4"/>
                  </a:lnTo>
                  <a:lnTo>
                    <a:pt x="35" y="6"/>
                  </a:lnTo>
                  <a:lnTo>
                    <a:pt x="38" y="9"/>
                  </a:lnTo>
                  <a:lnTo>
                    <a:pt x="39" y="13"/>
                  </a:lnTo>
                  <a:lnTo>
                    <a:pt x="41" y="17"/>
                  </a:lnTo>
                  <a:lnTo>
                    <a:pt x="41" y="21"/>
                  </a:lnTo>
                  <a:lnTo>
                    <a:pt x="41" y="21"/>
                  </a:lnTo>
                  <a:lnTo>
                    <a:pt x="41" y="25"/>
                  </a:lnTo>
                  <a:lnTo>
                    <a:pt x="39" y="28"/>
                  </a:lnTo>
                  <a:lnTo>
                    <a:pt x="38" y="32"/>
                  </a:lnTo>
                  <a:lnTo>
                    <a:pt x="35" y="35"/>
                  </a:lnTo>
                  <a:lnTo>
                    <a:pt x="32" y="37"/>
                  </a:lnTo>
                  <a:lnTo>
                    <a:pt x="28" y="39"/>
                  </a:lnTo>
                  <a:lnTo>
                    <a:pt x="25" y="40"/>
                  </a:lnTo>
                  <a:lnTo>
                    <a:pt x="20" y="41"/>
                  </a:lnTo>
                  <a:lnTo>
                    <a:pt x="20" y="41"/>
                  </a:lnTo>
                  <a:lnTo>
                    <a:pt x="16" y="40"/>
                  </a:lnTo>
                  <a:lnTo>
                    <a:pt x="12" y="39"/>
                  </a:lnTo>
                  <a:lnTo>
                    <a:pt x="9" y="37"/>
                  </a:lnTo>
                  <a:lnTo>
                    <a:pt x="6" y="35"/>
                  </a:lnTo>
                  <a:lnTo>
                    <a:pt x="3" y="32"/>
                  </a:lnTo>
                  <a:lnTo>
                    <a:pt x="1" y="28"/>
                  </a:lnTo>
                  <a:lnTo>
                    <a:pt x="0" y="25"/>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sp>
          <p:nvSpPr>
            <p:cNvPr id="225" name="Rectangle 43"/>
            <p:cNvSpPr>
              <a:spLocks noChangeArrowheads="1"/>
            </p:cNvSpPr>
            <p:nvPr/>
          </p:nvSpPr>
          <p:spPr bwMode="auto">
            <a:xfrm>
              <a:off x="5943600" y="3516313"/>
              <a:ext cx="885825" cy="585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sp>
          <p:nvSpPr>
            <p:cNvPr id="226" name="Rectangle 44"/>
            <p:cNvSpPr>
              <a:spLocks noChangeArrowheads="1"/>
            </p:cNvSpPr>
            <p:nvPr/>
          </p:nvSpPr>
          <p:spPr bwMode="auto">
            <a:xfrm>
              <a:off x="6119813" y="3394075"/>
              <a:ext cx="709612"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grpSp>
      <p:cxnSp>
        <p:nvCxnSpPr>
          <p:cNvPr id="231" name="カギ線コネクタ 230"/>
          <p:cNvCxnSpPr>
            <a:stCxn id="124" idx="4"/>
            <a:endCxn id="215" idx="3"/>
          </p:cNvCxnSpPr>
          <p:nvPr/>
        </p:nvCxnSpPr>
        <p:spPr>
          <a:xfrm rot="16200000" flipH="1">
            <a:off x="2571687" y="3246352"/>
            <a:ext cx="3614523" cy="1295080"/>
          </a:xfrm>
          <a:prstGeom prst="bentConnector3">
            <a:avLst>
              <a:gd name="adj1"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25" name="グループ化 124"/>
          <p:cNvGrpSpPr/>
          <p:nvPr/>
        </p:nvGrpSpPr>
        <p:grpSpPr>
          <a:xfrm>
            <a:off x="4873378" y="3946095"/>
            <a:ext cx="288000" cy="252000"/>
            <a:chOff x="7350292" y="4377965"/>
            <a:chExt cx="396000" cy="341717"/>
          </a:xfrm>
        </p:grpSpPr>
        <p:sp>
          <p:nvSpPr>
            <p:cNvPr id="126" name="正方形/長方形 125"/>
            <p:cNvSpPr/>
            <p:nvPr/>
          </p:nvSpPr>
          <p:spPr>
            <a:xfrm>
              <a:off x="7350292" y="4377965"/>
              <a:ext cx="396000" cy="3417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nvGrpSpPr>
            <p:cNvPr id="127" name="グループ化 126"/>
            <p:cNvGrpSpPr/>
            <p:nvPr/>
          </p:nvGrpSpPr>
          <p:grpSpPr>
            <a:xfrm>
              <a:off x="7395990" y="4438967"/>
              <a:ext cx="304604" cy="219733"/>
              <a:chOff x="1919104" y="1880877"/>
              <a:chExt cx="275699" cy="198881"/>
            </a:xfrm>
          </p:grpSpPr>
          <p:sp>
            <p:nvSpPr>
              <p:cNvPr id="128" name="Freeform 84"/>
              <p:cNvSpPr>
                <a:spLocks/>
              </p:cNvSpPr>
              <p:nvPr/>
            </p:nvSpPr>
            <p:spPr bwMode="auto">
              <a:xfrm>
                <a:off x="1919104" y="1975605"/>
                <a:ext cx="275699" cy="104153"/>
              </a:xfrm>
              <a:custGeom>
                <a:avLst/>
                <a:gdLst>
                  <a:gd name="T0" fmla="*/ 293 w 585"/>
                  <a:gd name="T1" fmla="*/ 107 h 221"/>
                  <a:gd name="T2" fmla="*/ 243 w 585"/>
                  <a:gd name="T3" fmla="*/ 105 h 221"/>
                  <a:gd name="T4" fmla="*/ 196 w 585"/>
                  <a:gd name="T5" fmla="*/ 99 h 221"/>
                  <a:gd name="T6" fmla="*/ 151 w 585"/>
                  <a:gd name="T7" fmla="*/ 90 h 221"/>
                  <a:gd name="T8" fmla="*/ 111 w 585"/>
                  <a:gd name="T9" fmla="*/ 77 h 221"/>
                  <a:gd name="T10" fmla="*/ 76 w 585"/>
                  <a:gd name="T11" fmla="*/ 61 h 221"/>
                  <a:gd name="T12" fmla="*/ 45 w 585"/>
                  <a:gd name="T13" fmla="*/ 43 h 221"/>
                  <a:gd name="T14" fmla="*/ 20 w 585"/>
                  <a:gd name="T15" fmla="*/ 22 h 221"/>
                  <a:gd name="T16" fmla="*/ 0 w 585"/>
                  <a:gd name="T17" fmla="*/ 0 h 221"/>
                  <a:gd name="T18" fmla="*/ 0 w 585"/>
                  <a:gd name="T19" fmla="*/ 76 h 221"/>
                  <a:gd name="T20" fmla="*/ 2 w 585"/>
                  <a:gd name="T21" fmla="*/ 91 h 221"/>
                  <a:gd name="T22" fmla="*/ 6 w 585"/>
                  <a:gd name="T23" fmla="*/ 105 h 221"/>
                  <a:gd name="T24" fmla="*/ 14 w 585"/>
                  <a:gd name="T25" fmla="*/ 119 h 221"/>
                  <a:gd name="T26" fmla="*/ 23 w 585"/>
                  <a:gd name="T27" fmla="*/ 132 h 221"/>
                  <a:gd name="T28" fmla="*/ 50 w 585"/>
                  <a:gd name="T29" fmla="*/ 157 h 221"/>
                  <a:gd name="T30" fmla="*/ 86 w 585"/>
                  <a:gd name="T31" fmla="*/ 179 h 221"/>
                  <a:gd name="T32" fmla="*/ 129 w 585"/>
                  <a:gd name="T33" fmla="*/ 196 h 221"/>
                  <a:gd name="T34" fmla="*/ 179 w 585"/>
                  <a:gd name="T35" fmla="*/ 210 h 221"/>
                  <a:gd name="T36" fmla="*/ 234 w 585"/>
                  <a:gd name="T37" fmla="*/ 218 h 221"/>
                  <a:gd name="T38" fmla="*/ 293 w 585"/>
                  <a:gd name="T39" fmla="*/ 221 h 221"/>
                  <a:gd name="T40" fmla="*/ 323 w 585"/>
                  <a:gd name="T41" fmla="*/ 220 h 221"/>
                  <a:gd name="T42" fmla="*/ 380 w 585"/>
                  <a:gd name="T43" fmla="*/ 215 h 221"/>
                  <a:gd name="T44" fmla="*/ 432 w 585"/>
                  <a:gd name="T45" fmla="*/ 204 h 221"/>
                  <a:gd name="T46" fmla="*/ 479 w 585"/>
                  <a:gd name="T47" fmla="*/ 188 h 221"/>
                  <a:gd name="T48" fmla="*/ 519 w 585"/>
                  <a:gd name="T49" fmla="*/ 168 h 221"/>
                  <a:gd name="T50" fmla="*/ 550 w 585"/>
                  <a:gd name="T51" fmla="*/ 145 h 221"/>
                  <a:gd name="T52" fmla="*/ 568 w 585"/>
                  <a:gd name="T53" fmla="*/ 126 h 221"/>
                  <a:gd name="T54" fmla="*/ 576 w 585"/>
                  <a:gd name="T55" fmla="*/ 112 h 221"/>
                  <a:gd name="T56" fmla="*/ 582 w 585"/>
                  <a:gd name="T57" fmla="*/ 98 h 221"/>
                  <a:gd name="T58" fmla="*/ 585 w 585"/>
                  <a:gd name="T59" fmla="*/ 83 h 221"/>
                  <a:gd name="T60" fmla="*/ 585 w 585"/>
                  <a:gd name="T61" fmla="*/ 0 h 221"/>
                  <a:gd name="T62" fmla="*/ 577 w 585"/>
                  <a:gd name="T63" fmla="*/ 11 h 221"/>
                  <a:gd name="T64" fmla="*/ 554 w 585"/>
                  <a:gd name="T65" fmla="*/ 33 h 221"/>
                  <a:gd name="T66" fmla="*/ 526 w 585"/>
                  <a:gd name="T67" fmla="*/ 53 h 221"/>
                  <a:gd name="T68" fmla="*/ 493 w 585"/>
                  <a:gd name="T69" fmla="*/ 70 h 221"/>
                  <a:gd name="T70" fmla="*/ 455 w 585"/>
                  <a:gd name="T71" fmla="*/ 84 h 221"/>
                  <a:gd name="T72" fmla="*/ 413 w 585"/>
                  <a:gd name="T73" fmla="*/ 95 h 221"/>
                  <a:gd name="T74" fmla="*/ 367 w 585"/>
                  <a:gd name="T75" fmla="*/ 103 h 221"/>
                  <a:gd name="T76" fmla="*/ 318 w 585"/>
                  <a:gd name="T77" fmla="*/ 107 h 221"/>
                  <a:gd name="T78" fmla="*/ 293 w 585"/>
                  <a:gd name="T79" fmla="*/ 10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5" h="221">
                    <a:moveTo>
                      <a:pt x="293" y="107"/>
                    </a:moveTo>
                    <a:lnTo>
                      <a:pt x="293" y="107"/>
                    </a:lnTo>
                    <a:lnTo>
                      <a:pt x="268" y="107"/>
                    </a:lnTo>
                    <a:lnTo>
                      <a:pt x="243" y="105"/>
                    </a:lnTo>
                    <a:lnTo>
                      <a:pt x="219" y="103"/>
                    </a:lnTo>
                    <a:lnTo>
                      <a:pt x="196" y="99"/>
                    </a:lnTo>
                    <a:lnTo>
                      <a:pt x="173" y="95"/>
                    </a:lnTo>
                    <a:lnTo>
                      <a:pt x="151" y="90"/>
                    </a:lnTo>
                    <a:lnTo>
                      <a:pt x="131" y="84"/>
                    </a:lnTo>
                    <a:lnTo>
                      <a:pt x="111" y="77"/>
                    </a:lnTo>
                    <a:lnTo>
                      <a:pt x="93" y="70"/>
                    </a:lnTo>
                    <a:lnTo>
                      <a:pt x="76" y="61"/>
                    </a:lnTo>
                    <a:lnTo>
                      <a:pt x="60" y="53"/>
                    </a:lnTo>
                    <a:lnTo>
                      <a:pt x="45" y="43"/>
                    </a:lnTo>
                    <a:lnTo>
                      <a:pt x="31" y="33"/>
                    </a:lnTo>
                    <a:lnTo>
                      <a:pt x="20" y="22"/>
                    </a:lnTo>
                    <a:lnTo>
                      <a:pt x="9" y="11"/>
                    </a:lnTo>
                    <a:lnTo>
                      <a:pt x="0" y="0"/>
                    </a:lnTo>
                    <a:lnTo>
                      <a:pt x="0" y="76"/>
                    </a:lnTo>
                    <a:lnTo>
                      <a:pt x="0" y="76"/>
                    </a:lnTo>
                    <a:lnTo>
                      <a:pt x="1" y="83"/>
                    </a:lnTo>
                    <a:lnTo>
                      <a:pt x="2" y="91"/>
                    </a:lnTo>
                    <a:lnTo>
                      <a:pt x="4" y="98"/>
                    </a:lnTo>
                    <a:lnTo>
                      <a:pt x="6" y="105"/>
                    </a:lnTo>
                    <a:lnTo>
                      <a:pt x="10" y="112"/>
                    </a:lnTo>
                    <a:lnTo>
                      <a:pt x="14" y="119"/>
                    </a:lnTo>
                    <a:lnTo>
                      <a:pt x="18" y="126"/>
                    </a:lnTo>
                    <a:lnTo>
                      <a:pt x="23" y="132"/>
                    </a:lnTo>
                    <a:lnTo>
                      <a:pt x="36" y="145"/>
                    </a:lnTo>
                    <a:lnTo>
                      <a:pt x="50" y="157"/>
                    </a:lnTo>
                    <a:lnTo>
                      <a:pt x="67" y="168"/>
                    </a:lnTo>
                    <a:lnTo>
                      <a:pt x="86" y="179"/>
                    </a:lnTo>
                    <a:lnTo>
                      <a:pt x="107" y="188"/>
                    </a:lnTo>
                    <a:lnTo>
                      <a:pt x="129" y="196"/>
                    </a:lnTo>
                    <a:lnTo>
                      <a:pt x="153" y="204"/>
                    </a:lnTo>
                    <a:lnTo>
                      <a:pt x="179" y="210"/>
                    </a:lnTo>
                    <a:lnTo>
                      <a:pt x="206" y="215"/>
                    </a:lnTo>
                    <a:lnTo>
                      <a:pt x="234" y="218"/>
                    </a:lnTo>
                    <a:lnTo>
                      <a:pt x="263" y="220"/>
                    </a:lnTo>
                    <a:lnTo>
                      <a:pt x="293" y="221"/>
                    </a:lnTo>
                    <a:lnTo>
                      <a:pt x="293" y="221"/>
                    </a:lnTo>
                    <a:lnTo>
                      <a:pt x="323" y="220"/>
                    </a:lnTo>
                    <a:lnTo>
                      <a:pt x="352" y="218"/>
                    </a:lnTo>
                    <a:lnTo>
                      <a:pt x="380" y="215"/>
                    </a:lnTo>
                    <a:lnTo>
                      <a:pt x="407" y="210"/>
                    </a:lnTo>
                    <a:lnTo>
                      <a:pt x="432" y="204"/>
                    </a:lnTo>
                    <a:lnTo>
                      <a:pt x="456" y="196"/>
                    </a:lnTo>
                    <a:lnTo>
                      <a:pt x="479" y="188"/>
                    </a:lnTo>
                    <a:lnTo>
                      <a:pt x="500" y="179"/>
                    </a:lnTo>
                    <a:lnTo>
                      <a:pt x="519" y="168"/>
                    </a:lnTo>
                    <a:lnTo>
                      <a:pt x="535" y="157"/>
                    </a:lnTo>
                    <a:lnTo>
                      <a:pt x="550" y="145"/>
                    </a:lnTo>
                    <a:lnTo>
                      <a:pt x="562" y="132"/>
                    </a:lnTo>
                    <a:lnTo>
                      <a:pt x="568" y="126"/>
                    </a:lnTo>
                    <a:lnTo>
                      <a:pt x="572" y="119"/>
                    </a:lnTo>
                    <a:lnTo>
                      <a:pt x="576" y="112"/>
                    </a:lnTo>
                    <a:lnTo>
                      <a:pt x="579" y="105"/>
                    </a:lnTo>
                    <a:lnTo>
                      <a:pt x="582" y="98"/>
                    </a:lnTo>
                    <a:lnTo>
                      <a:pt x="584" y="91"/>
                    </a:lnTo>
                    <a:lnTo>
                      <a:pt x="585" y="83"/>
                    </a:lnTo>
                    <a:lnTo>
                      <a:pt x="585" y="76"/>
                    </a:lnTo>
                    <a:lnTo>
                      <a:pt x="585" y="0"/>
                    </a:lnTo>
                    <a:lnTo>
                      <a:pt x="585" y="0"/>
                    </a:lnTo>
                    <a:lnTo>
                      <a:pt x="577" y="11"/>
                    </a:lnTo>
                    <a:lnTo>
                      <a:pt x="566" y="22"/>
                    </a:lnTo>
                    <a:lnTo>
                      <a:pt x="554" y="33"/>
                    </a:lnTo>
                    <a:lnTo>
                      <a:pt x="541" y="43"/>
                    </a:lnTo>
                    <a:lnTo>
                      <a:pt x="526" y="53"/>
                    </a:lnTo>
                    <a:lnTo>
                      <a:pt x="510" y="61"/>
                    </a:lnTo>
                    <a:lnTo>
                      <a:pt x="493" y="70"/>
                    </a:lnTo>
                    <a:lnTo>
                      <a:pt x="474" y="77"/>
                    </a:lnTo>
                    <a:lnTo>
                      <a:pt x="455" y="84"/>
                    </a:lnTo>
                    <a:lnTo>
                      <a:pt x="434" y="90"/>
                    </a:lnTo>
                    <a:lnTo>
                      <a:pt x="413" y="95"/>
                    </a:lnTo>
                    <a:lnTo>
                      <a:pt x="390" y="99"/>
                    </a:lnTo>
                    <a:lnTo>
                      <a:pt x="367" y="103"/>
                    </a:lnTo>
                    <a:lnTo>
                      <a:pt x="343" y="105"/>
                    </a:lnTo>
                    <a:lnTo>
                      <a:pt x="318" y="107"/>
                    </a:lnTo>
                    <a:lnTo>
                      <a:pt x="293" y="107"/>
                    </a:lnTo>
                    <a:lnTo>
                      <a:pt x="293" y="10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29" name="Freeform 106"/>
              <p:cNvSpPr>
                <a:spLocks noEditPoints="1"/>
              </p:cNvSpPr>
              <p:nvPr/>
            </p:nvSpPr>
            <p:spPr bwMode="auto">
              <a:xfrm>
                <a:off x="1919104" y="1880877"/>
                <a:ext cx="275699" cy="136672"/>
              </a:xfrm>
              <a:custGeom>
                <a:avLst/>
                <a:gdLst>
                  <a:gd name="T0" fmla="*/ 585 w 585"/>
                  <a:gd name="T1" fmla="*/ 137 h 290"/>
                  <a:gd name="T2" fmla="*/ 579 w 585"/>
                  <a:gd name="T3" fmla="*/ 116 h 290"/>
                  <a:gd name="T4" fmla="*/ 568 w 585"/>
                  <a:gd name="T5" fmla="*/ 95 h 290"/>
                  <a:gd name="T6" fmla="*/ 535 w 585"/>
                  <a:gd name="T7" fmla="*/ 64 h 290"/>
                  <a:gd name="T8" fmla="*/ 479 w 585"/>
                  <a:gd name="T9" fmla="*/ 33 h 290"/>
                  <a:gd name="T10" fmla="*/ 407 w 585"/>
                  <a:gd name="T11" fmla="*/ 11 h 290"/>
                  <a:gd name="T12" fmla="*/ 323 w 585"/>
                  <a:gd name="T13" fmla="*/ 0 h 290"/>
                  <a:gd name="T14" fmla="*/ 263 w 585"/>
                  <a:gd name="T15" fmla="*/ 0 h 290"/>
                  <a:gd name="T16" fmla="*/ 179 w 585"/>
                  <a:gd name="T17" fmla="*/ 11 h 290"/>
                  <a:gd name="T18" fmla="*/ 107 w 585"/>
                  <a:gd name="T19" fmla="*/ 33 h 290"/>
                  <a:gd name="T20" fmla="*/ 50 w 585"/>
                  <a:gd name="T21" fmla="*/ 64 h 290"/>
                  <a:gd name="T22" fmla="*/ 18 w 585"/>
                  <a:gd name="T23" fmla="*/ 95 h 290"/>
                  <a:gd name="T24" fmla="*/ 6 w 585"/>
                  <a:gd name="T25" fmla="*/ 116 h 290"/>
                  <a:gd name="T26" fmla="*/ 1 w 585"/>
                  <a:gd name="T27" fmla="*/ 137 h 290"/>
                  <a:gd name="T28" fmla="*/ 1 w 585"/>
                  <a:gd name="T29" fmla="*/ 152 h 290"/>
                  <a:gd name="T30" fmla="*/ 6 w 585"/>
                  <a:gd name="T31" fmla="*/ 174 h 290"/>
                  <a:gd name="T32" fmla="*/ 18 w 585"/>
                  <a:gd name="T33" fmla="*/ 195 h 290"/>
                  <a:gd name="T34" fmla="*/ 50 w 585"/>
                  <a:gd name="T35" fmla="*/ 226 h 290"/>
                  <a:gd name="T36" fmla="*/ 107 w 585"/>
                  <a:gd name="T37" fmla="*/ 257 h 290"/>
                  <a:gd name="T38" fmla="*/ 179 w 585"/>
                  <a:gd name="T39" fmla="*/ 279 h 290"/>
                  <a:gd name="T40" fmla="*/ 263 w 585"/>
                  <a:gd name="T41" fmla="*/ 289 h 290"/>
                  <a:gd name="T42" fmla="*/ 323 w 585"/>
                  <a:gd name="T43" fmla="*/ 289 h 290"/>
                  <a:gd name="T44" fmla="*/ 407 w 585"/>
                  <a:gd name="T45" fmla="*/ 279 h 290"/>
                  <a:gd name="T46" fmla="*/ 479 w 585"/>
                  <a:gd name="T47" fmla="*/ 257 h 290"/>
                  <a:gd name="T48" fmla="*/ 535 w 585"/>
                  <a:gd name="T49" fmla="*/ 226 h 290"/>
                  <a:gd name="T50" fmla="*/ 568 w 585"/>
                  <a:gd name="T51" fmla="*/ 195 h 290"/>
                  <a:gd name="T52" fmla="*/ 579 w 585"/>
                  <a:gd name="T53" fmla="*/ 174 h 290"/>
                  <a:gd name="T54" fmla="*/ 585 w 585"/>
                  <a:gd name="T55" fmla="*/ 152 h 290"/>
                  <a:gd name="T56" fmla="*/ 495 w 585"/>
                  <a:gd name="T57" fmla="*/ 136 h 290"/>
                  <a:gd name="T58" fmla="*/ 479 w 585"/>
                  <a:gd name="T59" fmla="*/ 100 h 290"/>
                  <a:gd name="T60" fmla="*/ 395 w 585"/>
                  <a:gd name="T61" fmla="*/ 83 h 290"/>
                  <a:gd name="T62" fmla="*/ 347 w 585"/>
                  <a:gd name="T63" fmla="*/ 84 h 290"/>
                  <a:gd name="T64" fmla="*/ 344 w 585"/>
                  <a:gd name="T65" fmla="*/ 86 h 290"/>
                  <a:gd name="T66" fmla="*/ 381 w 585"/>
                  <a:gd name="T67" fmla="*/ 167 h 290"/>
                  <a:gd name="T68" fmla="*/ 379 w 585"/>
                  <a:gd name="T69" fmla="*/ 179 h 290"/>
                  <a:gd name="T70" fmla="*/ 368 w 585"/>
                  <a:gd name="T71" fmla="*/ 186 h 290"/>
                  <a:gd name="T72" fmla="*/ 351 w 585"/>
                  <a:gd name="T73" fmla="*/ 189 h 290"/>
                  <a:gd name="T74" fmla="*/ 290 w 585"/>
                  <a:gd name="T75" fmla="*/ 154 h 290"/>
                  <a:gd name="T76" fmla="*/ 308 w 585"/>
                  <a:gd name="T77" fmla="*/ 153 h 290"/>
                  <a:gd name="T78" fmla="*/ 309 w 585"/>
                  <a:gd name="T79" fmla="*/ 150 h 290"/>
                  <a:gd name="T80" fmla="*/ 278 w 585"/>
                  <a:gd name="T81" fmla="*/ 84 h 290"/>
                  <a:gd name="T82" fmla="*/ 282 w 585"/>
                  <a:gd name="T83" fmla="*/ 23 h 290"/>
                  <a:gd name="T84" fmla="*/ 213 w 585"/>
                  <a:gd name="T85" fmla="*/ 167 h 290"/>
                  <a:gd name="T86" fmla="*/ 91 w 585"/>
                  <a:gd name="T87" fmla="*/ 154 h 290"/>
                  <a:gd name="T88" fmla="*/ 234 w 585"/>
                  <a:gd name="T89" fmla="*/ 206 h 290"/>
                  <a:gd name="T90" fmla="*/ 238 w 585"/>
                  <a:gd name="T91" fmla="*/ 205 h 290"/>
                  <a:gd name="T92" fmla="*/ 202 w 585"/>
                  <a:gd name="T93" fmla="*/ 123 h 290"/>
                  <a:gd name="T94" fmla="*/ 202 w 585"/>
                  <a:gd name="T95" fmla="*/ 115 h 290"/>
                  <a:gd name="T96" fmla="*/ 208 w 585"/>
                  <a:gd name="T97" fmla="*/ 107 h 290"/>
                  <a:gd name="T98" fmla="*/ 224 w 585"/>
                  <a:gd name="T99" fmla="*/ 101 h 290"/>
                  <a:gd name="T100" fmla="*/ 293 w 585"/>
                  <a:gd name="T101" fmla="*/ 136 h 290"/>
                  <a:gd name="T102" fmla="*/ 275 w 585"/>
                  <a:gd name="T103" fmla="*/ 137 h 290"/>
                  <a:gd name="T104" fmla="*/ 274 w 585"/>
                  <a:gd name="T105" fmla="*/ 139 h 290"/>
                  <a:gd name="T106" fmla="*/ 305 w 585"/>
                  <a:gd name="T107" fmla="*/ 206 h 290"/>
                  <a:gd name="T108" fmla="*/ 301 w 585"/>
                  <a:gd name="T109" fmla="*/ 26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5" h="290">
                    <a:moveTo>
                      <a:pt x="585" y="145"/>
                    </a:moveTo>
                    <a:lnTo>
                      <a:pt x="585" y="145"/>
                    </a:lnTo>
                    <a:lnTo>
                      <a:pt x="585" y="137"/>
                    </a:lnTo>
                    <a:lnTo>
                      <a:pt x="584" y="130"/>
                    </a:lnTo>
                    <a:lnTo>
                      <a:pt x="582" y="123"/>
                    </a:lnTo>
                    <a:lnTo>
                      <a:pt x="579" y="116"/>
                    </a:lnTo>
                    <a:lnTo>
                      <a:pt x="576" y="109"/>
                    </a:lnTo>
                    <a:lnTo>
                      <a:pt x="572" y="102"/>
                    </a:lnTo>
                    <a:lnTo>
                      <a:pt x="568" y="95"/>
                    </a:lnTo>
                    <a:lnTo>
                      <a:pt x="562" y="88"/>
                    </a:lnTo>
                    <a:lnTo>
                      <a:pt x="550" y="76"/>
                    </a:lnTo>
                    <a:lnTo>
                      <a:pt x="535" y="64"/>
                    </a:lnTo>
                    <a:lnTo>
                      <a:pt x="519" y="52"/>
                    </a:lnTo>
                    <a:lnTo>
                      <a:pt x="500" y="42"/>
                    </a:lnTo>
                    <a:lnTo>
                      <a:pt x="479" y="33"/>
                    </a:lnTo>
                    <a:lnTo>
                      <a:pt x="456" y="24"/>
                    </a:lnTo>
                    <a:lnTo>
                      <a:pt x="432" y="17"/>
                    </a:lnTo>
                    <a:lnTo>
                      <a:pt x="407" y="11"/>
                    </a:lnTo>
                    <a:lnTo>
                      <a:pt x="380" y="6"/>
                    </a:lnTo>
                    <a:lnTo>
                      <a:pt x="352" y="2"/>
                    </a:lnTo>
                    <a:lnTo>
                      <a:pt x="323" y="0"/>
                    </a:lnTo>
                    <a:lnTo>
                      <a:pt x="293" y="0"/>
                    </a:lnTo>
                    <a:lnTo>
                      <a:pt x="293" y="0"/>
                    </a:lnTo>
                    <a:lnTo>
                      <a:pt x="263" y="0"/>
                    </a:lnTo>
                    <a:lnTo>
                      <a:pt x="234" y="2"/>
                    </a:lnTo>
                    <a:lnTo>
                      <a:pt x="206" y="6"/>
                    </a:lnTo>
                    <a:lnTo>
                      <a:pt x="179" y="11"/>
                    </a:lnTo>
                    <a:lnTo>
                      <a:pt x="153" y="17"/>
                    </a:lnTo>
                    <a:lnTo>
                      <a:pt x="129" y="24"/>
                    </a:lnTo>
                    <a:lnTo>
                      <a:pt x="107" y="33"/>
                    </a:lnTo>
                    <a:lnTo>
                      <a:pt x="86" y="42"/>
                    </a:lnTo>
                    <a:lnTo>
                      <a:pt x="67" y="52"/>
                    </a:lnTo>
                    <a:lnTo>
                      <a:pt x="50" y="64"/>
                    </a:lnTo>
                    <a:lnTo>
                      <a:pt x="36" y="76"/>
                    </a:lnTo>
                    <a:lnTo>
                      <a:pt x="23" y="88"/>
                    </a:lnTo>
                    <a:lnTo>
                      <a:pt x="18" y="95"/>
                    </a:lnTo>
                    <a:lnTo>
                      <a:pt x="14" y="102"/>
                    </a:lnTo>
                    <a:lnTo>
                      <a:pt x="10" y="109"/>
                    </a:lnTo>
                    <a:lnTo>
                      <a:pt x="6" y="116"/>
                    </a:lnTo>
                    <a:lnTo>
                      <a:pt x="4" y="123"/>
                    </a:lnTo>
                    <a:lnTo>
                      <a:pt x="2" y="130"/>
                    </a:lnTo>
                    <a:lnTo>
                      <a:pt x="1" y="137"/>
                    </a:lnTo>
                    <a:lnTo>
                      <a:pt x="0" y="145"/>
                    </a:lnTo>
                    <a:lnTo>
                      <a:pt x="0" y="145"/>
                    </a:lnTo>
                    <a:lnTo>
                      <a:pt x="1" y="152"/>
                    </a:lnTo>
                    <a:lnTo>
                      <a:pt x="2" y="160"/>
                    </a:lnTo>
                    <a:lnTo>
                      <a:pt x="4" y="167"/>
                    </a:lnTo>
                    <a:lnTo>
                      <a:pt x="6" y="174"/>
                    </a:lnTo>
                    <a:lnTo>
                      <a:pt x="10" y="181"/>
                    </a:lnTo>
                    <a:lnTo>
                      <a:pt x="14" y="188"/>
                    </a:lnTo>
                    <a:lnTo>
                      <a:pt x="18" y="195"/>
                    </a:lnTo>
                    <a:lnTo>
                      <a:pt x="23" y="201"/>
                    </a:lnTo>
                    <a:lnTo>
                      <a:pt x="36" y="214"/>
                    </a:lnTo>
                    <a:lnTo>
                      <a:pt x="50" y="226"/>
                    </a:lnTo>
                    <a:lnTo>
                      <a:pt x="67" y="237"/>
                    </a:lnTo>
                    <a:lnTo>
                      <a:pt x="86" y="248"/>
                    </a:lnTo>
                    <a:lnTo>
                      <a:pt x="107" y="257"/>
                    </a:lnTo>
                    <a:lnTo>
                      <a:pt x="129" y="265"/>
                    </a:lnTo>
                    <a:lnTo>
                      <a:pt x="153" y="273"/>
                    </a:lnTo>
                    <a:lnTo>
                      <a:pt x="179" y="279"/>
                    </a:lnTo>
                    <a:lnTo>
                      <a:pt x="206" y="284"/>
                    </a:lnTo>
                    <a:lnTo>
                      <a:pt x="234" y="287"/>
                    </a:lnTo>
                    <a:lnTo>
                      <a:pt x="263" y="289"/>
                    </a:lnTo>
                    <a:lnTo>
                      <a:pt x="293" y="290"/>
                    </a:lnTo>
                    <a:lnTo>
                      <a:pt x="293" y="290"/>
                    </a:lnTo>
                    <a:lnTo>
                      <a:pt x="323" y="289"/>
                    </a:lnTo>
                    <a:lnTo>
                      <a:pt x="352" y="287"/>
                    </a:lnTo>
                    <a:lnTo>
                      <a:pt x="380" y="284"/>
                    </a:lnTo>
                    <a:lnTo>
                      <a:pt x="407" y="279"/>
                    </a:lnTo>
                    <a:lnTo>
                      <a:pt x="432" y="273"/>
                    </a:lnTo>
                    <a:lnTo>
                      <a:pt x="456" y="265"/>
                    </a:lnTo>
                    <a:lnTo>
                      <a:pt x="479" y="257"/>
                    </a:lnTo>
                    <a:lnTo>
                      <a:pt x="500" y="248"/>
                    </a:lnTo>
                    <a:lnTo>
                      <a:pt x="519" y="237"/>
                    </a:lnTo>
                    <a:lnTo>
                      <a:pt x="535" y="226"/>
                    </a:lnTo>
                    <a:lnTo>
                      <a:pt x="550" y="214"/>
                    </a:lnTo>
                    <a:lnTo>
                      <a:pt x="562" y="201"/>
                    </a:lnTo>
                    <a:lnTo>
                      <a:pt x="568" y="195"/>
                    </a:lnTo>
                    <a:lnTo>
                      <a:pt x="572" y="188"/>
                    </a:lnTo>
                    <a:lnTo>
                      <a:pt x="576" y="181"/>
                    </a:lnTo>
                    <a:lnTo>
                      <a:pt x="579" y="174"/>
                    </a:lnTo>
                    <a:lnTo>
                      <a:pt x="582" y="167"/>
                    </a:lnTo>
                    <a:lnTo>
                      <a:pt x="584" y="160"/>
                    </a:lnTo>
                    <a:lnTo>
                      <a:pt x="585" y="152"/>
                    </a:lnTo>
                    <a:lnTo>
                      <a:pt x="585" y="145"/>
                    </a:lnTo>
                    <a:lnTo>
                      <a:pt x="585" y="145"/>
                    </a:lnTo>
                    <a:close/>
                    <a:moveTo>
                      <a:pt x="495" y="136"/>
                    </a:moveTo>
                    <a:lnTo>
                      <a:pt x="376" y="136"/>
                    </a:lnTo>
                    <a:lnTo>
                      <a:pt x="360" y="100"/>
                    </a:lnTo>
                    <a:lnTo>
                      <a:pt x="479" y="100"/>
                    </a:lnTo>
                    <a:lnTo>
                      <a:pt x="495" y="136"/>
                    </a:lnTo>
                    <a:close/>
                    <a:moveTo>
                      <a:pt x="282" y="23"/>
                    </a:moveTo>
                    <a:lnTo>
                      <a:pt x="395" y="83"/>
                    </a:lnTo>
                    <a:lnTo>
                      <a:pt x="349" y="83"/>
                    </a:lnTo>
                    <a:lnTo>
                      <a:pt x="349" y="83"/>
                    </a:lnTo>
                    <a:lnTo>
                      <a:pt x="347" y="84"/>
                    </a:lnTo>
                    <a:lnTo>
                      <a:pt x="345" y="84"/>
                    </a:lnTo>
                    <a:lnTo>
                      <a:pt x="345" y="84"/>
                    </a:lnTo>
                    <a:lnTo>
                      <a:pt x="344" y="86"/>
                    </a:lnTo>
                    <a:lnTo>
                      <a:pt x="344" y="87"/>
                    </a:lnTo>
                    <a:lnTo>
                      <a:pt x="381" y="167"/>
                    </a:lnTo>
                    <a:lnTo>
                      <a:pt x="381" y="167"/>
                    </a:lnTo>
                    <a:lnTo>
                      <a:pt x="382" y="171"/>
                    </a:lnTo>
                    <a:lnTo>
                      <a:pt x="381" y="175"/>
                    </a:lnTo>
                    <a:lnTo>
                      <a:pt x="379" y="179"/>
                    </a:lnTo>
                    <a:lnTo>
                      <a:pt x="375" y="182"/>
                    </a:lnTo>
                    <a:lnTo>
                      <a:pt x="375" y="182"/>
                    </a:lnTo>
                    <a:lnTo>
                      <a:pt x="368" y="186"/>
                    </a:lnTo>
                    <a:lnTo>
                      <a:pt x="359" y="189"/>
                    </a:lnTo>
                    <a:lnTo>
                      <a:pt x="359" y="189"/>
                    </a:lnTo>
                    <a:lnTo>
                      <a:pt x="351" y="189"/>
                    </a:lnTo>
                    <a:lnTo>
                      <a:pt x="307" y="189"/>
                    </a:lnTo>
                    <a:lnTo>
                      <a:pt x="301" y="176"/>
                    </a:lnTo>
                    <a:lnTo>
                      <a:pt x="290" y="154"/>
                    </a:lnTo>
                    <a:lnTo>
                      <a:pt x="305" y="154"/>
                    </a:lnTo>
                    <a:lnTo>
                      <a:pt x="305" y="154"/>
                    </a:lnTo>
                    <a:lnTo>
                      <a:pt x="308" y="153"/>
                    </a:lnTo>
                    <a:lnTo>
                      <a:pt x="308" y="153"/>
                    </a:lnTo>
                    <a:lnTo>
                      <a:pt x="309" y="152"/>
                    </a:lnTo>
                    <a:lnTo>
                      <a:pt x="309" y="150"/>
                    </a:lnTo>
                    <a:lnTo>
                      <a:pt x="280" y="86"/>
                    </a:lnTo>
                    <a:lnTo>
                      <a:pt x="280" y="86"/>
                    </a:lnTo>
                    <a:lnTo>
                      <a:pt x="278" y="84"/>
                    </a:lnTo>
                    <a:lnTo>
                      <a:pt x="275" y="84"/>
                    </a:lnTo>
                    <a:lnTo>
                      <a:pt x="224" y="84"/>
                    </a:lnTo>
                    <a:lnTo>
                      <a:pt x="282" y="23"/>
                    </a:lnTo>
                    <a:close/>
                    <a:moveTo>
                      <a:pt x="91" y="154"/>
                    </a:moveTo>
                    <a:lnTo>
                      <a:pt x="207" y="154"/>
                    </a:lnTo>
                    <a:lnTo>
                      <a:pt x="213" y="167"/>
                    </a:lnTo>
                    <a:lnTo>
                      <a:pt x="223" y="189"/>
                    </a:lnTo>
                    <a:lnTo>
                      <a:pt x="107" y="189"/>
                    </a:lnTo>
                    <a:lnTo>
                      <a:pt x="91" y="154"/>
                    </a:lnTo>
                    <a:close/>
                    <a:moveTo>
                      <a:pt x="301" y="267"/>
                    </a:moveTo>
                    <a:lnTo>
                      <a:pt x="188" y="206"/>
                    </a:lnTo>
                    <a:lnTo>
                      <a:pt x="234" y="206"/>
                    </a:lnTo>
                    <a:lnTo>
                      <a:pt x="234" y="206"/>
                    </a:lnTo>
                    <a:lnTo>
                      <a:pt x="238" y="205"/>
                    </a:lnTo>
                    <a:lnTo>
                      <a:pt x="238" y="205"/>
                    </a:lnTo>
                    <a:lnTo>
                      <a:pt x="239" y="204"/>
                    </a:lnTo>
                    <a:lnTo>
                      <a:pt x="239" y="203"/>
                    </a:lnTo>
                    <a:lnTo>
                      <a:pt x="202" y="123"/>
                    </a:lnTo>
                    <a:lnTo>
                      <a:pt x="202" y="123"/>
                    </a:lnTo>
                    <a:lnTo>
                      <a:pt x="201" y="119"/>
                    </a:lnTo>
                    <a:lnTo>
                      <a:pt x="202" y="115"/>
                    </a:lnTo>
                    <a:lnTo>
                      <a:pt x="204" y="111"/>
                    </a:lnTo>
                    <a:lnTo>
                      <a:pt x="208" y="107"/>
                    </a:lnTo>
                    <a:lnTo>
                      <a:pt x="208" y="107"/>
                    </a:lnTo>
                    <a:lnTo>
                      <a:pt x="215" y="103"/>
                    </a:lnTo>
                    <a:lnTo>
                      <a:pt x="224" y="101"/>
                    </a:lnTo>
                    <a:lnTo>
                      <a:pt x="224" y="101"/>
                    </a:lnTo>
                    <a:lnTo>
                      <a:pt x="232" y="100"/>
                    </a:lnTo>
                    <a:lnTo>
                      <a:pt x="277" y="100"/>
                    </a:lnTo>
                    <a:lnTo>
                      <a:pt x="293" y="136"/>
                    </a:lnTo>
                    <a:lnTo>
                      <a:pt x="279" y="136"/>
                    </a:lnTo>
                    <a:lnTo>
                      <a:pt x="279" y="136"/>
                    </a:lnTo>
                    <a:lnTo>
                      <a:pt x="275" y="137"/>
                    </a:lnTo>
                    <a:lnTo>
                      <a:pt x="275" y="137"/>
                    </a:lnTo>
                    <a:lnTo>
                      <a:pt x="274" y="138"/>
                    </a:lnTo>
                    <a:lnTo>
                      <a:pt x="274" y="139"/>
                    </a:lnTo>
                    <a:lnTo>
                      <a:pt x="304" y="204"/>
                    </a:lnTo>
                    <a:lnTo>
                      <a:pt x="304" y="204"/>
                    </a:lnTo>
                    <a:lnTo>
                      <a:pt x="305" y="206"/>
                    </a:lnTo>
                    <a:lnTo>
                      <a:pt x="308" y="206"/>
                    </a:lnTo>
                    <a:lnTo>
                      <a:pt x="359" y="206"/>
                    </a:lnTo>
                    <a:lnTo>
                      <a:pt x="301" y="26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grpSp>
      <p:sp>
        <p:nvSpPr>
          <p:cNvPr id="217" name="角丸四角形吹き出し 216"/>
          <p:cNvSpPr/>
          <p:nvPr/>
        </p:nvSpPr>
        <p:spPr bwMode="gray">
          <a:xfrm>
            <a:off x="3582468" y="4927261"/>
            <a:ext cx="1045693" cy="394535"/>
          </a:xfrm>
          <a:prstGeom prst="wedgeRoundRectCallout">
            <a:avLst>
              <a:gd name="adj1" fmla="val 37838"/>
              <a:gd name="adj2" fmla="val -72663"/>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メール</a:t>
            </a:r>
            <a:endParaRPr kumimoji="1" lang="en-US" altLang="ja-JP" sz="1200" dirty="0">
              <a:latin typeface="Yu Gothic UI" panose="020B0500000000000000" pitchFamily="50" charset="-128"/>
              <a:ea typeface="Yu Gothic UI" panose="020B0500000000000000" pitchFamily="50" charset="-128"/>
            </a:endParaRPr>
          </a:p>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送信・受信</a:t>
            </a:r>
          </a:p>
        </p:txBody>
      </p:sp>
      <p:sp>
        <p:nvSpPr>
          <p:cNvPr id="247" name="テキスト ボックス 246"/>
          <p:cNvSpPr txBox="1"/>
          <p:nvPr/>
        </p:nvSpPr>
        <p:spPr>
          <a:xfrm>
            <a:off x="5186273" y="1342830"/>
            <a:ext cx="439683" cy="288147"/>
          </a:xfrm>
          <a:prstGeom prst="rect">
            <a:avLst/>
          </a:prstGeom>
          <a:solidFill>
            <a:schemeClr val="bg1"/>
          </a:solidFill>
        </p:spPr>
        <p:txBody>
          <a:bodyPr wrap="square" lIns="36000" tIns="36000" rIns="36000" bIns="36000" rtlCol="0" anchor="ctr" anchorCtr="0">
            <a:spAutoFit/>
          </a:bodyPr>
          <a:lstStyle/>
          <a:p>
            <a:pPr algn="ctr">
              <a:spcBef>
                <a:spcPts val="0"/>
              </a:spcBef>
              <a:buSzPct val="100000"/>
            </a:pPr>
            <a:r>
              <a:rPr kumimoji="1" lang="ja-JP" altLang="en-US" sz="1400" dirty="0">
                <a:latin typeface="Yu Gothic UI" panose="020B0500000000000000" pitchFamily="50" charset="-128"/>
                <a:ea typeface="Yu Gothic UI" panose="020B0500000000000000" pitchFamily="50" charset="-128"/>
                <a:sym typeface="Arial" panose="020B0604020202020204" pitchFamily="34" charset="0"/>
              </a:rPr>
              <a:t>院内</a:t>
            </a:r>
          </a:p>
        </p:txBody>
      </p:sp>
      <p:pic>
        <p:nvPicPr>
          <p:cNvPr id="65" name="Picture 5" descr="フリーイラスト, ベクトルデータ, EPS, 建造物, 建築物, 病院, 医療, "/>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2058" y="1258220"/>
            <a:ext cx="760001" cy="360000"/>
          </a:xfrm>
          <a:prstGeom prst="rect">
            <a:avLst/>
          </a:prstGeom>
          <a:solidFill>
            <a:schemeClr val="bg1"/>
          </a:solidFill>
        </p:spPr>
      </p:pic>
      <p:sp>
        <p:nvSpPr>
          <p:cNvPr id="250" name="正方形/長方形 249"/>
          <p:cNvSpPr/>
          <p:nvPr/>
        </p:nvSpPr>
        <p:spPr>
          <a:xfrm>
            <a:off x="1225056" y="5666164"/>
            <a:ext cx="1805061" cy="455501"/>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ja-JP" altLang="en-US"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クラウドサービス事業者や</a:t>
            </a:r>
            <a:endParaRPr lang="en-US" altLang="ja-JP"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a:p>
            <a:pPr algn="ctr"/>
            <a:r>
              <a:rPr lang="ja-JP" altLang="en-US"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保守管理業者等</a:t>
            </a:r>
            <a:endParaRPr lang="en-US" altLang="ja-JP"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p:txBody>
      </p:sp>
      <p:pic>
        <p:nvPicPr>
          <p:cNvPr id="251" name="Picture 96" descr="MCj043481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7401" y="4927261"/>
            <a:ext cx="1230849" cy="66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 name="テキスト ボックス 252"/>
          <p:cNvSpPr txBox="1"/>
          <p:nvPr/>
        </p:nvSpPr>
        <p:spPr>
          <a:xfrm>
            <a:off x="923509" y="4336797"/>
            <a:ext cx="1961041" cy="257369"/>
          </a:xfrm>
          <a:prstGeom prst="rect">
            <a:avLst/>
          </a:prstGeom>
          <a:solidFill>
            <a:schemeClr val="bg1"/>
          </a:solidFill>
          <a:ln>
            <a:solidFill>
              <a:schemeClr val="bg1">
                <a:lumMod val="50000"/>
              </a:schemeClr>
            </a:solidFill>
          </a:ln>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院外のサービス事業者との接続</a:t>
            </a:r>
          </a:p>
        </p:txBody>
      </p:sp>
      <p:sp>
        <p:nvSpPr>
          <p:cNvPr id="229" name="角丸四角形 59"/>
          <p:cNvSpPr>
            <a:spLocks noChangeAspect="1"/>
          </p:cNvSpPr>
          <p:nvPr/>
        </p:nvSpPr>
        <p:spPr bwMode="gray">
          <a:xfrm flipV="1">
            <a:off x="4530166" y="4688230"/>
            <a:ext cx="325662" cy="205761"/>
          </a:xfrm>
          <a:custGeom>
            <a:avLst/>
            <a:gdLst/>
            <a:ahLst/>
            <a:cxnLst/>
            <a:rect l="l" t="t" r="r" b="b"/>
            <a:pathLst>
              <a:path w="900000" h="503999">
                <a:moveTo>
                  <a:pt x="403632" y="305349"/>
                </a:moveTo>
                <a:lnTo>
                  <a:pt x="450001" y="336262"/>
                </a:lnTo>
                <a:lnTo>
                  <a:pt x="496369" y="305350"/>
                </a:lnTo>
                <a:lnTo>
                  <a:pt x="794343" y="503999"/>
                </a:lnTo>
                <a:lnTo>
                  <a:pt x="105657" y="503999"/>
                </a:lnTo>
                <a:close/>
                <a:moveTo>
                  <a:pt x="894895" y="39666"/>
                </a:moveTo>
                <a:cubicBezTo>
                  <a:pt x="898182" y="47437"/>
                  <a:pt x="900000" y="55981"/>
                  <a:pt x="900000" y="64949"/>
                </a:cubicBezTo>
                <a:lnTo>
                  <a:pt x="900000" y="439049"/>
                </a:lnTo>
                <a:cubicBezTo>
                  <a:pt x="900000" y="470810"/>
                  <a:pt x="877203" y="497246"/>
                  <a:pt x="846842" y="501619"/>
                </a:cubicBezTo>
                <a:lnTo>
                  <a:pt x="524404" y="286660"/>
                </a:lnTo>
                <a:close/>
                <a:moveTo>
                  <a:pt x="5106" y="39665"/>
                </a:moveTo>
                <a:lnTo>
                  <a:pt x="375597" y="286659"/>
                </a:lnTo>
                <a:lnTo>
                  <a:pt x="53158" y="501619"/>
                </a:lnTo>
                <a:cubicBezTo>
                  <a:pt x="22797" y="497246"/>
                  <a:pt x="0" y="470810"/>
                  <a:pt x="0" y="439049"/>
                </a:cubicBezTo>
                <a:lnTo>
                  <a:pt x="0" y="64949"/>
                </a:lnTo>
                <a:cubicBezTo>
                  <a:pt x="0" y="55980"/>
                  <a:pt x="1818" y="47436"/>
                  <a:pt x="5106" y="39665"/>
                </a:cubicBezTo>
                <a:close/>
                <a:moveTo>
                  <a:pt x="64951" y="0"/>
                </a:moveTo>
                <a:lnTo>
                  <a:pt x="835051" y="0"/>
                </a:lnTo>
                <a:cubicBezTo>
                  <a:pt x="850580" y="0"/>
                  <a:pt x="864837" y="5450"/>
                  <a:pt x="875416" y="15274"/>
                </a:cubicBezTo>
                <a:lnTo>
                  <a:pt x="450002" y="298883"/>
                </a:lnTo>
                <a:lnTo>
                  <a:pt x="24587" y="15273"/>
                </a:lnTo>
                <a:cubicBezTo>
                  <a:pt x="35166" y="5450"/>
                  <a:pt x="49422" y="0"/>
                  <a:pt x="64951" y="0"/>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228" name="テキスト ボックス 227"/>
          <p:cNvSpPr txBox="1"/>
          <p:nvPr/>
        </p:nvSpPr>
        <p:spPr>
          <a:xfrm>
            <a:off x="4259167" y="4338516"/>
            <a:ext cx="1391975" cy="257369"/>
          </a:xfrm>
          <a:prstGeom prst="rect">
            <a:avLst/>
          </a:prstGeom>
          <a:solidFill>
            <a:schemeClr val="bg1"/>
          </a:solidFill>
          <a:ln>
            <a:solidFill>
              <a:schemeClr val="bg1">
                <a:lumMod val="50000"/>
              </a:schemeClr>
            </a:solidFill>
          </a:ln>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インターネットとの接続</a:t>
            </a:r>
          </a:p>
        </p:txBody>
      </p:sp>
      <p:sp>
        <p:nvSpPr>
          <p:cNvPr id="216" name="角丸四角形吹き出し 215"/>
          <p:cNvSpPr/>
          <p:nvPr/>
        </p:nvSpPr>
        <p:spPr bwMode="gray">
          <a:xfrm>
            <a:off x="5084596" y="5094147"/>
            <a:ext cx="1457001" cy="450817"/>
          </a:xfrm>
          <a:prstGeom prst="wedgeRoundRectCallout">
            <a:avLst>
              <a:gd name="adj1" fmla="val -22583"/>
              <a:gd name="adj2" fmla="val -61419"/>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文献検索、医療機関情報の検索等</a:t>
            </a:r>
          </a:p>
        </p:txBody>
      </p:sp>
      <p:cxnSp>
        <p:nvCxnSpPr>
          <p:cNvPr id="135" name="カギ線コネクタ 134"/>
          <p:cNvCxnSpPr>
            <a:stCxn id="102" idx="4"/>
            <a:endCxn id="251" idx="1"/>
          </p:cNvCxnSpPr>
          <p:nvPr/>
        </p:nvCxnSpPr>
        <p:spPr>
          <a:xfrm rot="16200000" flipH="1">
            <a:off x="-469650" y="3363719"/>
            <a:ext cx="3182540" cy="611561"/>
          </a:xfrm>
          <a:prstGeom prst="bentConnector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43" name="タイトル 2"/>
          <p:cNvSpPr txBox="1">
            <a:spLocks/>
          </p:cNvSpPr>
          <p:nvPr/>
        </p:nvSpPr>
        <p:spPr bwMode="gray">
          <a:xfrm>
            <a:off x="399606" y="564987"/>
            <a:ext cx="9072000" cy="53631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院内の情報化の進展により、医療機関は様々な情報システムの導入や院外ネットワークとの接続を行っており、複雑化している</a:t>
            </a:r>
          </a:p>
        </p:txBody>
      </p:sp>
      <p:grpSp>
        <p:nvGrpSpPr>
          <p:cNvPr id="103" name="グループ化 102"/>
          <p:cNvGrpSpPr/>
          <p:nvPr/>
        </p:nvGrpSpPr>
        <p:grpSpPr>
          <a:xfrm>
            <a:off x="668744" y="3942824"/>
            <a:ext cx="288000" cy="252000"/>
            <a:chOff x="7350292" y="4377965"/>
            <a:chExt cx="396000" cy="341717"/>
          </a:xfrm>
        </p:grpSpPr>
        <p:sp>
          <p:nvSpPr>
            <p:cNvPr id="104" name="正方形/長方形 103"/>
            <p:cNvSpPr/>
            <p:nvPr/>
          </p:nvSpPr>
          <p:spPr>
            <a:xfrm>
              <a:off x="7350292" y="4377965"/>
              <a:ext cx="396000" cy="3417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nvGrpSpPr>
            <p:cNvPr id="105" name="グループ化 104"/>
            <p:cNvGrpSpPr/>
            <p:nvPr/>
          </p:nvGrpSpPr>
          <p:grpSpPr>
            <a:xfrm>
              <a:off x="7395990" y="4438967"/>
              <a:ext cx="304604" cy="219733"/>
              <a:chOff x="1919104" y="1880877"/>
              <a:chExt cx="275699" cy="198881"/>
            </a:xfrm>
          </p:grpSpPr>
          <p:sp>
            <p:nvSpPr>
              <p:cNvPr id="106" name="Freeform 84"/>
              <p:cNvSpPr>
                <a:spLocks/>
              </p:cNvSpPr>
              <p:nvPr/>
            </p:nvSpPr>
            <p:spPr bwMode="auto">
              <a:xfrm>
                <a:off x="1919104" y="1975605"/>
                <a:ext cx="275699" cy="104153"/>
              </a:xfrm>
              <a:custGeom>
                <a:avLst/>
                <a:gdLst>
                  <a:gd name="T0" fmla="*/ 293 w 585"/>
                  <a:gd name="T1" fmla="*/ 107 h 221"/>
                  <a:gd name="T2" fmla="*/ 243 w 585"/>
                  <a:gd name="T3" fmla="*/ 105 h 221"/>
                  <a:gd name="T4" fmla="*/ 196 w 585"/>
                  <a:gd name="T5" fmla="*/ 99 h 221"/>
                  <a:gd name="T6" fmla="*/ 151 w 585"/>
                  <a:gd name="T7" fmla="*/ 90 h 221"/>
                  <a:gd name="T8" fmla="*/ 111 w 585"/>
                  <a:gd name="T9" fmla="*/ 77 h 221"/>
                  <a:gd name="T10" fmla="*/ 76 w 585"/>
                  <a:gd name="T11" fmla="*/ 61 h 221"/>
                  <a:gd name="T12" fmla="*/ 45 w 585"/>
                  <a:gd name="T13" fmla="*/ 43 h 221"/>
                  <a:gd name="T14" fmla="*/ 20 w 585"/>
                  <a:gd name="T15" fmla="*/ 22 h 221"/>
                  <a:gd name="T16" fmla="*/ 0 w 585"/>
                  <a:gd name="T17" fmla="*/ 0 h 221"/>
                  <a:gd name="T18" fmla="*/ 0 w 585"/>
                  <a:gd name="T19" fmla="*/ 76 h 221"/>
                  <a:gd name="T20" fmla="*/ 2 w 585"/>
                  <a:gd name="T21" fmla="*/ 91 h 221"/>
                  <a:gd name="T22" fmla="*/ 6 w 585"/>
                  <a:gd name="T23" fmla="*/ 105 h 221"/>
                  <a:gd name="T24" fmla="*/ 14 w 585"/>
                  <a:gd name="T25" fmla="*/ 119 h 221"/>
                  <a:gd name="T26" fmla="*/ 23 w 585"/>
                  <a:gd name="T27" fmla="*/ 132 h 221"/>
                  <a:gd name="T28" fmla="*/ 50 w 585"/>
                  <a:gd name="T29" fmla="*/ 157 h 221"/>
                  <a:gd name="T30" fmla="*/ 86 w 585"/>
                  <a:gd name="T31" fmla="*/ 179 h 221"/>
                  <a:gd name="T32" fmla="*/ 129 w 585"/>
                  <a:gd name="T33" fmla="*/ 196 h 221"/>
                  <a:gd name="T34" fmla="*/ 179 w 585"/>
                  <a:gd name="T35" fmla="*/ 210 h 221"/>
                  <a:gd name="T36" fmla="*/ 234 w 585"/>
                  <a:gd name="T37" fmla="*/ 218 h 221"/>
                  <a:gd name="T38" fmla="*/ 293 w 585"/>
                  <a:gd name="T39" fmla="*/ 221 h 221"/>
                  <a:gd name="T40" fmla="*/ 323 w 585"/>
                  <a:gd name="T41" fmla="*/ 220 h 221"/>
                  <a:gd name="T42" fmla="*/ 380 w 585"/>
                  <a:gd name="T43" fmla="*/ 215 h 221"/>
                  <a:gd name="T44" fmla="*/ 432 w 585"/>
                  <a:gd name="T45" fmla="*/ 204 h 221"/>
                  <a:gd name="T46" fmla="*/ 479 w 585"/>
                  <a:gd name="T47" fmla="*/ 188 h 221"/>
                  <a:gd name="T48" fmla="*/ 519 w 585"/>
                  <a:gd name="T49" fmla="*/ 168 h 221"/>
                  <a:gd name="T50" fmla="*/ 550 w 585"/>
                  <a:gd name="T51" fmla="*/ 145 h 221"/>
                  <a:gd name="T52" fmla="*/ 568 w 585"/>
                  <a:gd name="T53" fmla="*/ 126 h 221"/>
                  <a:gd name="T54" fmla="*/ 576 w 585"/>
                  <a:gd name="T55" fmla="*/ 112 h 221"/>
                  <a:gd name="T56" fmla="*/ 582 w 585"/>
                  <a:gd name="T57" fmla="*/ 98 h 221"/>
                  <a:gd name="T58" fmla="*/ 585 w 585"/>
                  <a:gd name="T59" fmla="*/ 83 h 221"/>
                  <a:gd name="T60" fmla="*/ 585 w 585"/>
                  <a:gd name="T61" fmla="*/ 0 h 221"/>
                  <a:gd name="T62" fmla="*/ 577 w 585"/>
                  <a:gd name="T63" fmla="*/ 11 h 221"/>
                  <a:gd name="T64" fmla="*/ 554 w 585"/>
                  <a:gd name="T65" fmla="*/ 33 h 221"/>
                  <a:gd name="T66" fmla="*/ 526 w 585"/>
                  <a:gd name="T67" fmla="*/ 53 h 221"/>
                  <a:gd name="T68" fmla="*/ 493 w 585"/>
                  <a:gd name="T69" fmla="*/ 70 h 221"/>
                  <a:gd name="T70" fmla="*/ 455 w 585"/>
                  <a:gd name="T71" fmla="*/ 84 h 221"/>
                  <a:gd name="T72" fmla="*/ 413 w 585"/>
                  <a:gd name="T73" fmla="*/ 95 h 221"/>
                  <a:gd name="T74" fmla="*/ 367 w 585"/>
                  <a:gd name="T75" fmla="*/ 103 h 221"/>
                  <a:gd name="T76" fmla="*/ 318 w 585"/>
                  <a:gd name="T77" fmla="*/ 107 h 221"/>
                  <a:gd name="T78" fmla="*/ 293 w 585"/>
                  <a:gd name="T79" fmla="*/ 10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5" h="221">
                    <a:moveTo>
                      <a:pt x="293" y="107"/>
                    </a:moveTo>
                    <a:lnTo>
                      <a:pt x="293" y="107"/>
                    </a:lnTo>
                    <a:lnTo>
                      <a:pt x="268" y="107"/>
                    </a:lnTo>
                    <a:lnTo>
                      <a:pt x="243" y="105"/>
                    </a:lnTo>
                    <a:lnTo>
                      <a:pt x="219" y="103"/>
                    </a:lnTo>
                    <a:lnTo>
                      <a:pt x="196" y="99"/>
                    </a:lnTo>
                    <a:lnTo>
                      <a:pt x="173" y="95"/>
                    </a:lnTo>
                    <a:lnTo>
                      <a:pt x="151" y="90"/>
                    </a:lnTo>
                    <a:lnTo>
                      <a:pt x="131" y="84"/>
                    </a:lnTo>
                    <a:lnTo>
                      <a:pt x="111" y="77"/>
                    </a:lnTo>
                    <a:lnTo>
                      <a:pt x="93" y="70"/>
                    </a:lnTo>
                    <a:lnTo>
                      <a:pt x="76" y="61"/>
                    </a:lnTo>
                    <a:lnTo>
                      <a:pt x="60" y="53"/>
                    </a:lnTo>
                    <a:lnTo>
                      <a:pt x="45" y="43"/>
                    </a:lnTo>
                    <a:lnTo>
                      <a:pt x="31" y="33"/>
                    </a:lnTo>
                    <a:lnTo>
                      <a:pt x="20" y="22"/>
                    </a:lnTo>
                    <a:lnTo>
                      <a:pt x="9" y="11"/>
                    </a:lnTo>
                    <a:lnTo>
                      <a:pt x="0" y="0"/>
                    </a:lnTo>
                    <a:lnTo>
                      <a:pt x="0" y="76"/>
                    </a:lnTo>
                    <a:lnTo>
                      <a:pt x="0" y="76"/>
                    </a:lnTo>
                    <a:lnTo>
                      <a:pt x="1" y="83"/>
                    </a:lnTo>
                    <a:lnTo>
                      <a:pt x="2" y="91"/>
                    </a:lnTo>
                    <a:lnTo>
                      <a:pt x="4" y="98"/>
                    </a:lnTo>
                    <a:lnTo>
                      <a:pt x="6" y="105"/>
                    </a:lnTo>
                    <a:lnTo>
                      <a:pt x="10" y="112"/>
                    </a:lnTo>
                    <a:lnTo>
                      <a:pt x="14" y="119"/>
                    </a:lnTo>
                    <a:lnTo>
                      <a:pt x="18" y="126"/>
                    </a:lnTo>
                    <a:lnTo>
                      <a:pt x="23" y="132"/>
                    </a:lnTo>
                    <a:lnTo>
                      <a:pt x="36" y="145"/>
                    </a:lnTo>
                    <a:lnTo>
                      <a:pt x="50" y="157"/>
                    </a:lnTo>
                    <a:lnTo>
                      <a:pt x="67" y="168"/>
                    </a:lnTo>
                    <a:lnTo>
                      <a:pt x="86" y="179"/>
                    </a:lnTo>
                    <a:lnTo>
                      <a:pt x="107" y="188"/>
                    </a:lnTo>
                    <a:lnTo>
                      <a:pt x="129" y="196"/>
                    </a:lnTo>
                    <a:lnTo>
                      <a:pt x="153" y="204"/>
                    </a:lnTo>
                    <a:lnTo>
                      <a:pt x="179" y="210"/>
                    </a:lnTo>
                    <a:lnTo>
                      <a:pt x="206" y="215"/>
                    </a:lnTo>
                    <a:lnTo>
                      <a:pt x="234" y="218"/>
                    </a:lnTo>
                    <a:lnTo>
                      <a:pt x="263" y="220"/>
                    </a:lnTo>
                    <a:lnTo>
                      <a:pt x="293" y="221"/>
                    </a:lnTo>
                    <a:lnTo>
                      <a:pt x="293" y="221"/>
                    </a:lnTo>
                    <a:lnTo>
                      <a:pt x="323" y="220"/>
                    </a:lnTo>
                    <a:lnTo>
                      <a:pt x="352" y="218"/>
                    </a:lnTo>
                    <a:lnTo>
                      <a:pt x="380" y="215"/>
                    </a:lnTo>
                    <a:lnTo>
                      <a:pt x="407" y="210"/>
                    </a:lnTo>
                    <a:lnTo>
                      <a:pt x="432" y="204"/>
                    </a:lnTo>
                    <a:lnTo>
                      <a:pt x="456" y="196"/>
                    </a:lnTo>
                    <a:lnTo>
                      <a:pt x="479" y="188"/>
                    </a:lnTo>
                    <a:lnTo>
                      <a:pt x="500" y="179"/>
                    </a:lnTo>
                    <a:lnTo>
                      <a:pt x="519" y="168"/>
                    </a:lnTo>
                    <a:lnTo>
                      <a:pt x="535" y="157"/>
                    </a:lnTo>
                    <a:lnTo>
                      <a:pt x="550" y="145"/>
                    </a:lnTo>
                    <a:lnTo>
                      <a:pt x="562" y="132"/>
                    </a:lnTo>
                    <a:lnTo>
                      <a:pt x="568" y="126"/>
                    </a:lnTo>
                    <a:lnTo>
                      <a:pt x="572" y="119"/>
                    </a:lnTo>
                    <a:lnTo>
                      <a:pt x="576" y="112"/>
                    </a:lnTo>
                    <a:lnTo>
                      <a:pt x="579" y="105"/>
                    </a:lnTo>
                    <a:lnTo>
                      <a:pt x="582" y="98"/>
                    </a:lnTo>
                    <a:lnTo>
                      <a:pt x="584" y="91"/>
                    </a:lnTo>
                    <a:lnTo>
                      <a:pt x="585" y="83"/>
                    </a:lnTo>
                    <a:lnTo>
                      <a:pt x="585" y="76"/>
                    </a:lnTo>
                    <a:lnTo>
                      <a:pt x="585" y="0"/>
                    </a:lnTo>
                    <a:lnTo>
                      <a:pt x="585" y="0"/>
                    </a:lnTo>
                    <a:lnTo>
                      <a:pt x="577" y="11"/>
                    </a:lnTo>
                    <a:lnTo>
                      <a:pt x="566" y="22"/>
                    </a:lnTo>
                    <a:lnTo>
                      <a:pt x="554" y="33"/>
                    </a:lnTo>
                    <a:lnTo>
                      <a:pt x="541" y="43"/>
                    </a:lnTo>
                    <a:lnTo>
                      <a:pt x="526" y="53"/>
                    </a:lnTo>
                    <a:lnTo>
                      <a:pt x="510" y="61"/>
                    </a:lnTo>
                    <a:lnTo>
                      <a:pt x="493" y="70"/>
                    </a:lnTo>
                    <a:lnTo>
                      <a:pt x="474" y="77"/>
                    </a:lnTo>
                    <a:lnTo>
                      <a:pt x="455" y="84"/>
                    </a:lnTo>
                    <a:lnTo>
                      <a:pt x="434" y="90"/>
                    </a:lnTo>
                    <a:lnTo>
                      <a:pt x="413" y="95"/>
                    </a:lnTo>
                    <a:lnTo>
                      <a:pt x="390" y="99"/>
                    </a:lnTo>
                    <a:lnTo>
                      <a:pt x="367" y="103"/>
                    </a:lnTo>
                    <a:lnTo>
                      <a:pt x="343" y="105"/>
                    </a:lnTo>
                    <a:lnTo>
                      <a:pt x="318" y="107"/>
                    </a:lnTo>
                    <a:lnTo>
                      <a:pt x="293" y="107"/>
                    </a:lnTo>
                    <a:lnTo>
                      <a:pt x="293" y="10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07" name="Freeform 106"/>
              <p:cNvSpPr>
                <a:spLocks noEditPoints="1"/>
              </p:cNvSpPr>
              <p:nvPr/>
            </p:nvSpPr>
            <p:spPr bwMode="auto">
              <a:xfrm>
                <a:off x="1919104" y="1880877"/>
                <a:ext cx="275699" cy="136672"/>
              </a:xfrm>
              <a:custGeom>
                <a:avLst/>
                <a:gdLst>
                  <a:gd name="T0" fmla="*/ 585 w 585"/>
                  <a:gd name="T1" fmla="*/ 137 h 290"/>
                  <a:gd name="T2" fmla="*/ 579 w 585"/>
                  <a:gd name="T3" fmla="*/ 116 h 290"/>
                  <a:gd name="T4" fmla="*/ 568 w 585"/>
                  <a:gd name="T5" fmla="*/ 95 h 290"/>
                  <a:gd name="T6" fmla="*/ 535 w 585"/>
                  <a:gd name="T7" fmla="*/ 64 h 290"/>
                  <a:gd name="T8" fmla="*/ 479 w 585"/>
                  <a:gd name="T9" fmla="*/ 33 h 290"/>
                  <a:gd name="T10" fmla="*/ 407 w 585"/>
                  <a:gd name="T11" fmla="*/ 11 h 290"/>
                  <a:gd name="T12" fmla="*/ 323 w 585"/>
                  <a:gd name="T13" fmla="*/ 0 h 290"/>
                  <a:gd name="T14" fmla="*/ 263 w 585"/>
                  <a:gd name="T15" fmla="*/ 0 h 290"/>
                  <a:gd name="T16" fmla="*/ 179 w 585"/>
                  <a:gd name="T17" fmla="*/ 11 h 290"/>
                  <a:gd name="T18" fmla="*/ 107 w 585"/>
                  <a:gd name="T19" fmla="*/ 33 h 290"/>
                  <a:gd name="T20" fmla="*/ 50 w 585"/>
                  <a:gd name="T21" fmla="*/ 64 h 290"/>
                  <a:gd name="T22" fmla="*/ 18 w 585"/>
                  <a:gd name="T23" fmla="*/ 95 h 290"/>
                  <a:gd name="T24" fmla="*/ 6 w 585"/>
                  <a:gd name="T25" fmla="*/ 116 h 290"/>
                  <a:gd name="T26" fmla="*/ 1 w 585"/>
                  <a:gd name="T27" fmla="*/ 137 h 290"/>
                  <a:gd name="T28" fmla="*/ 1 w 585"/>
                  <a:gd name="T29" fmla="*/ 152 h 290"/>
                  <a:gd name="T30" fmla="*/ 6 w 585"/>
                  <a:gd name="T31" fmla="*/ 174 h 290"/>
                  <a:gd name="T32" fmla="*/ 18 w 585"/>
                  <a:gd name="T33" fmla="*/ 195 h 290"/>
                  <a:gd name="T34" fmla="*/ 50 w 585"/>
                  <a:gd name="T35" fmla="*/ 226 h 290"/>
                  <a:gd name="T36" fmla="*/ 107 w 585"/>
                  <a:gd name="T37" fmla="*/ 257 h 290"/>
                  <a:gd name="T38" fmla="*/ 179 w 585"/>
                  <a:gd name="T39" fmla="*/ 279 h 290"/>
                  <a:gd name="T40" fmla="*/ 263 w 585"/>
                  <a:gd name="T41" fmla="*/ 289 h 290"/>
                  <a:gd name="T42" fmla="*/ 323 w 585"/>
                  <a:gd name="T43" fmla="*/ 289 h 290"/>
                  <a:gd name="T44" fmla="*/ 407 w 585"/>
                  <a:gd name="T45" fmla="*/ 279 h 290"/>
                  <a:gd name="T46" fmla="*/ 479 w 585"/>
                  <a:gd name="T47" fmla="*/ 257 h 290"/>
                  <a:gd name="T48" fmla="*/ 535 w 585"/>
                  <a:gd name="T49" fmla="*/ 226 h 290"/>
                  <a:gd name="T50" fmla="*/ 568 w 585"/>
                  <a:gd name="T51" fmla="*/ 195 h 290"/>
                  <a:gd name="T52" fmla="*/ 579 w 585"/>
                  <a:gd name="T53" fmla="*/ 174 h 290"/>
                  <a:gd name="T54" fmla="*/ 585 w 585"/>
                  <a:gd name="T55" fmla="*/ 152 h 290"/>
                  <a:gd name="T56" fmla="*/ 495 w 585"/>
                  <a:gd name="T57" fmla="*/ 136 h 290"/>
                  <a:gd name="T58" fmla="*/ 479 w 585"/>
                  <a:gd name="T59" fmla="*/ 100 h 290"/>
                  <a:gd name="T60" fmla="*/ 395 w 585"/>
                  <a:gd name="T61" fmla="*/ 83 h 290"/>
                  <a:gd name="T62" fmla="*/ 347 w 585"/>
                  <a:gd name="T63" fmla="*/ 84 h 290"/>
                  <a:gd name="T64" fmla="*/ 344 w 585"/>
                  <a:gd name="T65" fmla="*/ 86 h 290"/>
                  <a:gd name="T66" fmla="*/ 381 w 585"/>
                  <a:gd name="T67" fmla="*/ 167 h 290"/>
                  <a:gd name="T68" fmla="*/ 379 w 585"/>
                  <a:gd name="T69" fmla="*/ 179 h 290"/>
                  <a:gd name="T70" fmla="*/ 368 w 585"/>
                  <a:gd name="T71" fmla="*/ 186 h 290"/>
                  <a:gd name="T72" fmla="*/ 351 w 585"/>
                  <a:gd name="T73" fmla="*/ 189 h 290"/>
                  <a:gd name="T74" fmla="*/ 290 w 585"/>
                  <a:gd name="T75" fmla="*/ 154 h 290"/>
                  <a:gd name="T76" fmla="*/ 308 w 585"/>
                  <a:gd name="T77" fmla="*/ 153 h 290"/>
                  <a:gd name="T78" fmla="*/ 309 w 585"/>
                  <a:gd name="T79" fmla="*/ 150 h 290"/>
                  <a:gd name="T80" fmla="*/ 278 w 585"/>
                  <a:gd name="T81" fmla="*/ 84 h 290"/>
                  <a:gd name="T82" fmla="*/ 282 w 585"/>
                  <a:gd name="T83" fmla="*/ 23 h 290"/>
                  <a:gd name="T84" fmla="*/ 213 w 585"/>
                  <a:gd name="T85" fmla="*/ 167 h 290"/>
                  <a:gd name="T86" fmla="*/ 91 w 585"/>
                  <a:gd name="T87" fmla="*/ 154 h 290"/>
                  <a:gd name="T88" fmla="*/ 234 w 585"/>
                  <a:gd name="T89" fmla="*/ 206 h 290"/>
                  <a:gd name="T90" fmla="*/ 238 w 585"/>
                  <a:gd name="T91" fmla="*/ 205 h 290"/>
                  <a:gd name="T92" fmla="*/ 202 w 585"/>
                  <a:gd name="T93" fmla="*/ 123 h 290"/>
                  <a:gd name="T94" fmla="*/ 202 w 585"/>
                  <a:gd name="T95" fmla="*/ 115 h 290"/>
                  <a:gd name="T96" fmla="*/ 208 w 585"/>
                  <a:gd name="T97" fmla="*/ 107 h 290"/>
                  <a:gd name="T98" fmla="*/ 224 w 585"/>
                  <a:gd name="T99" fmla="*/ 101 h 290"/>
                  <a:gd name="T100" fmla="*/ 293 w 585"/>
                  <a:gd name="T101" fmla="*/ 136 h 290"/>
                  <a:gd name="T102" fmla="*/ 275 w 585"/>
                  <a:gd name="T103" fmla="*/ 137 h 290"/>
                  <a:gd name="T104" fmla="*/ 274 w 585"/>
                  <a:gd name="T105" fmla="*/ 139 h 290"/>
                  <a:gd name="T106" fmla="*/ 305 w 585"/>
                  <a:gd name="T107" fmla="*/ 206 h 290"/>
                  <a:gd name="T108" fmla="*/ 301 w 585"/>
                  <a:gd name="T109" fmla="*/ 26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5" h="290">
                    <a:moveTo>
                      <a:pt x="585" y="145"/>
                    </a:moveTo>
                    <a:lnTo>
                      <a:pt x="585" y="145"/>
                    </a:lnTo>
                    <a:lnTo>
                      <a:pt x="585" y="137"/>
                    </a:lnTo>
                    <a:lnTo>
                      <a:pt x="584" y="130"/>
                    </a:lnTo>
                    <a:lnTo>
                      <a:pt x="582" y="123"/>
                    </a:lnTo>
                    <a:lnTo>
                      <a:pt x="579" y="116"/>
                    </a:lnTo>
                    <a:lnTo>
                      <a:pt x="576" y="109"/>
                    </a:lnTo>
                    <a:lnTo>
                      <a:pt x="572" y="102"/>
                    </a:lnTo>
                    <a:lnTo>
                      <a:pt x="568" y="95"/>
                    </a:lnTo>
                    <a:lnTo>
                      <a:pt x="562" y="88"/>
                    </a:lnTo>
                    <a:lnTo>
                      <a:pt x="550" y="76"/>
                    </a:lnTo>
                    <a:lnTo>
                      <a:pt x="535" y="64"/>
                    </a:lnTo>
                    <a:lnTo>
                      <a:pt x="519" y="52"/>
                    </a:lnTo>
                    <a:lnTo>
                      <a:pt x="500" y="42"/>
                    </a:lnTo>
                    <a:lnTo>
                      <a:pt x="479" y="33"/>
                    </a:lnTo>
                    <a:lnTo>
                      <a:pt x="456" y="24"/>
                    </a:lnTo>
                    <a:lnTo>
                      <a:pt x="432" y="17"/>
                    </a:lnTo>
                    <a:lnTo>
                      <a:pt x="407" y="11"/>
                    </a:lnTo>
                    <a:lnTo>
                      <a:pt x="380" y="6"/>
                    </a:lnTo>
                    <a:lnTo>
                      <a:pt x="352" y="2"/>
                    </a:lnTo>
                    <a:lnTo>
                      <a:pt x="323" y="0"/>
                    </a:lnTo>
                    <a:lnTo>
                      <a:pt x="293" y="0"/>
                    </a:lnTo>
                    <a:lnTo>
                      <a:pt x="293" y="0"/>
                    </a:lnTo>
                    <a:lnTo>
                      <a:pt x="263" y="0"/>
                    </a:lnTo>
                    <a:lnTo>
                      <a:pt x="234" y="2"/>
                    </a:lnTo>
                    <a:lnTo>
                      <a:pt x="206" y="6"/>
                    </a:lnTo>
                    <a:lnTo>
                      <a:pt x="179" y="11"/>
                    </a:lnTo>
                    <a:lnTo>
                      <a:pt x="153" y="17"/>
                    </a:lnTo>
                    <a:lnTo>
                      <a:pt x="129" y="24"/>
                    </a:lnTo>
                    <a:lnTo>
                      <a:pt x="107" y="33"/>
                    </a:lnTo>
                    <a:lnTo>
                      <a:pt x="86" y="42"/>
                    </a:lnTo>
                    <a:lnTo>
                      <a:pt x="67" y="52"/>
                    </a:lnTo>
                    <a:lnTo>
                      <a:pt x="50" y="64"/>
                    </a:lnTo>
                    <a:lnTo>
                      <a:pt x="36" y="76"/>
                    </a:lnTo>
                    <a:lnTo>
                      <a:pt x="23" y="88"/>
                    </a:lnTo>
                    <a:lnTo>
                      <a:pt x="18" y="95"/>
                    </a:lnTo>
                    <a:lnTo>
                      <a:pt x="14" y="102"/>
                    </a:lnTo>
                    <a:lnTo>
                      <a:pt x="10" y="109"/>
                    </a:lnTo>
                    <a:lnTo>
                      <a:pt x="6" y="116"/>
                    </a:lnTo>
                    <a:lnTo>
                      <a:pt x="4" y="123"/>
                    </a:lnTo>
                    <a:lnTo>
                      <a:pt x="2" y="130"/>
                    </a:lnTo>
                    <a:lnTo>
                      <a:pt x="1" y="137"/>
                    </a:lnTo>
                    <a:lnTo>
                      <a:pt x="0" y="145"/>
                    </a:lnTo>
                    <a:lnTo>
                      <a:pt x="0" y="145"/>
                    </a:lnTo>
                    <a:lnTo>
                      <a:pt x="1" y="152"/>
                    </a:lnTo>
                    <a:lnTo>
                      <a:pt x="2" y="160"/>
                    </a:lnTo>
                    <a:lnTo>
                      <a:pt x="4" y="167"/>
                    </a:lnTo>
                    <a:lnTo>
                      <a:pt x="6" y="174"/>
                    </a:lnTo>
                    <a:lnTo>
                      <a:pt x="10" y="181"/>
                    </a:lnTo>
                    <a:lnTo>
                      <a:pt x="14" y="188"/>
                    </a:lnTo>
                    <a:lnTo>
                      <a:pt x="18" y="195"/>
                    </a:lnTo>
                    <a:lnTo>
                      <a:pt x="23" y="201"/>
                    </a:lnTo>
                    <a:lnTo>
                      <a:pt x="36" y="214"/>
                    </a:lnTo>
                    <a:lnTo>
                      <a:pt x="50" y="226"/>
                    </a:lnTo>
                    <a:lnTo>
                      <a:pt x="67" y="237"/>
                    </a:lnTo>
                    <a:lnTo>
                      <a:pt x="86" y="248"/>
                    </a:lnTo>
                    <a:lnTo>
                      <a:pt x="107" y="257"/>
                    </a:lnTo>
                    <a:lnTo>
                      <a:pt x="129" y="265"/>
                    </a:lnTo>
                    <a:lnTo>
                      <a:pt x="153" y="273"/>
                    </a:lnTo>
                    <a:lnTo>
                      <a:pt x="179" y="279"/>
                    </a:lnTo>
                    <a:lnTo>
                      <a:pt x="206" y="284"/>
                    </a:lnTo>
                    <a:lnTo>
                      <a:pt x="234" y="287"/>
                    </a:lnTo>
                    <a:lnTo>
                      <a:pt x="263" y="289"/>
                    </a:lnTo>
                    <a:lnTo>
                      <a:pt x="293" y="290"/>
                    </a:lnTo>
                    <a:lnTo>
                      <a:pt x="293" y="290"/>
                    </a:lnTo>
                    <a:lnTo>
                      <a:pt x="323" y="289"/>
                    </a:lnTo>
                    <a:lnTo>
                      <a:pt x="352" y="287"/>
                    </a:lnTo>
                    <a:lnTo>
                      <a:pt x="380" y="284"/>
                    </a:lnTo>
                    <a:lnTo>
                      <a:pt x="407" y="279"/>
                    </a:lnTo>
                    <a:lnTo>
                      <a:pt x="432" y="273"/>
                    </a:lnTo>
                    <a:lnTo>
                      <a:pt x="456" y="265"/>
                    </a:lnTo>
                    <a:lnTo>
                      <a:pt x="479" y="257"/>
                    </a:lnTo>
                    <a:lnTo>
                      <a:pt x="500" y="248"/>
                    </a:lnTo>
                    <a:lnTo>
                      <a:pt x="519" y="237"/>
                    </a:lnTo>
                    <a:lnTo>
                      <a:pt x="535" y="226"/>
                    </a:lnTo>
                    <a:lnTo>
                      <a:pt x="550" y="214"/>
                    </a:lnTo>
                    <a:lnTo>
                      <a:pt x="562" y="201"/>
                    </a:lnTo>
                    <a:lnTo>
                      <a:pt x="568" y="195"/>
                    </a:lnTo>
                    <a:lnTo>
                      <a:pt x="572" y="188"/>
                    </a:lnTo>
                    <a:lnTo>
                      <a:pt x="576" y="181"/>
                    </a:lnTo>
                    <a:lnTo>
                      <a:pt x="579" y="174"/>
                    </a:lnTo>
                    <a:lnTo>
                      <a:pt x="582" y="167"/>
                    </a:lnTo>
                    <a:lnTo>
                      <a:pt x="584" y="160"/>
                    </a:lnTo>
                    <a:lnTo>
                      <a:pt x="585" y="152"/>
                    </a:lnTo>
                    <a:lnTo>
                      <a:pt x="585" y="145"/>
                    </a:lnTo>
                    <a:lnTo>
                      <a:pt x="585" y="145"/>
                    </a:lnTo>
                    <a:close/>
                    <a:moveTo>
                      <a:pt x="495" y="136"/>
                    </a:moveTo>
                    <a:lnTo>
                      <a:pt x="376" y="136"/>
                    </a:lnTo>
                    <a:lnTo>
                      <a:pt x="360" y="100"/>
                    </a:lnTo>
                    <a:lnTo>
                      <a:pt x="479" y="100"/>
                    </a:lnTo>
                    <a:lnTo>
                      <a:pt x="495" y="136"/>
                    </a:lnTo>
                    <a:close/>
                    <a:moveTo>
                      <a:pt x="282" y="23"/>
                    </a:moveTo>
                    <a:lnTo>
                      <a:pt x="395" y="83"/>
                    </a:lnTo>
                    <a:lnTo>
                      <a:pt x="349" y="83"/>
                    </a:lnTo>
                    <a:lnTo>
                      <a:pt x="349" y="83"/>
                    </a:lnTo>
                    <a:lnTo>
                      <a:pt x="347" y="84"/>
                    </a:lnTo>
                    <a:lnTo>
                      <a:pt x="345" y="84"/>
                    </a:lnTo>
                    <a:lnTo>
                      <a:pt x="345" y="84"/>
                    </a:lnTo>
                    <a:lnTo>
                      <a:pt x="344" y="86"/>
                    </a:lnTo>
                    <a:lnTo>
                      <a:pt x="344" y="87"/>
                    </a:lnTo>
                    <a:lnTo>
                      <a:pt x="381" y="167"/>
                    </a:lnTo>
                    <a:lnTo>
                      <a:pt x="381" y="167"/>
                    </a:lnTo>
                    <a:lnTo>
                      <a:pt x="382" y="171"/>
                    </a:lnTo>
                    <a:lnTo>
                      <a:pt x="381" y="175"/>
                    </a:lnTo>
                    <a:lnTo>
                      <a:pt x="379" y="179"/>
                    </a:lnTo>
                    <a:lnTo>
                      <a:pt x="375" y="182"/>
                    </a:lnTo>
                    <a:lnTo>
                      <a:pt x="375" y="182"/>
                    </a:lnTo>
                    <a:lnTo>
                      <a:pt x="368" y="186"/>
                    </a:lnTo>
                    <a:lnTo>
                      <a:pt x="359" y="189"/>
                    </a:lnTo>
                    <a:lnTo>
                      <a:pt x="359" y="189"/>
                    </a:lnTo>
                    <a:lnTo>
                      <a:pt x="351" y="189"/>
                    </a:lnTo>
                    <a:lnTo>
                      <a:pt x="307" y="189"/>
                    </a:lnTo>
                    <a:lnTo>
                      <a:pt x="301" y="176"/>
                    </a:lnTo>
                    <a:lnTo>
                      <a:pt x="290" y="154"/>
                    </a:lnTo>
                    <a:lnTo>
                      <a:pt x="305" y="154"/>
                    </a:lnTo>
                    <a:lnTo>
                      <a:pt x="305" y="154"/>
                    </a:lnTo>
                    <a:lnTo>
                      <a:pt x="308" y="153"/>
                    </a:lnTo>
                    <a:lnTo>
                      <a:pt x="308" y="153"/>
                    </a:lnTo>
                    <a:lnTo>
                      <a:pt x="309" y="152"/>
                    </a:lnTo>
                    <a:lnTo>
                      <a:pt x="309" y="150"/>
                    </a:lnTo>
                    <a:lnTo>
                      <a:pt x="280" y="86"/>
                    </a:lnTo>
                    <a:lnTo>
                      <a:pt x="280" y="86"/>
                    </a:lnTo>
                    <a:lnTo>
                      <a:pt x="278" y="84"/>
                    </a:lnTo>
                    <a:lnTo>
                      <a:pt x="275" y="84"/>
                    </a:lnTo>
                    <a:lnTo>
                      <a:pt x="224" y="84"/>
                    </a:lnTo>
                    <a:lnTo>
                      <a:pt x="282" y="23"/>
                    </a:lnTo>
                    <a:close/>
                    <a:moveTo>
                      <a:pt x="91" y="154"/>
                    </a:moveTo>
                    <a:lnTo>
                      <a:pt x="207" y="154"/>
                    </a:lnTo>
                    <a:lnTo>
                      <a:pt x="213" y="167"/>
                    </a:lnTo>
                    <a:lnTo>
                      <a:pt x="223" y="189"/>
                    </a:lnTo>
                    <a:lnTo>
                      <a:pt x="107" y="189"/>
                    </a:lnTo>
                    <a:lnTo>
                      <a:pt x="91" y="154"/>
                    </a:lnTo>
                    <a:close/>
                    <a:moveTo>
                      <a:pt x="301" y="267"/>
                    </a:moveTo>
                    <a:lnTo>
                      <a:pt x="188" y="206"/>
                    </a:lnTo>
                    <a:lnTo>
                      <a:pt x="234" y="206"/>
                    </a:lnTo>
                    <a:lnTo>
                      <a:pt x="234" y="206"/>
                    </a:lnTo>
                    <a:lnTo>
                      <a:pt x="238" y="205"/>
                    </a:lnTo>
                    <a:lnTo>
                      <a:pt x="238" y="205"/>
                    </a:lnTo>
                    <a:lnTo>
                      <a:pt x="239" y="204"/>
                    </a:lnTo>
                    <a:lnTo>
                      <a:pt x="239" y="203"/>
                    </a:lnTo>
                    <a:lnTo>
                      <a:pt x="202" y="123"/>
                    </a:lnTo>
                    <a:lnTo>
                      <a:pt x="202" y="123"/>
                    </a:lnTo>
                    <a:lnTo>
                      <a:pt x="201" y="119"/>
                    </a:lnTo>
                    <a:lnTo>
                      <a:pt x="202" y="115"/>
                    </a:lnTo>
                    <a:lnTo>
                      <a:pt x="204" y="111"/>
                    </a:lnTo>
                    <a:lnTo>
                      <a:pt x="208" y="107"/>
                    </a:lnTo>
                    <a:lnTo>
                      <a:pt x="208" y="107"/>
                    </a:lnTo>
                    <a:lnTo>
                      <a:pt x="215" y="103"/>
                    </a:lnTo>
                    <a:lnTo>
                      <a:pt x="224" y="101"/>
                    </a:lnTo>
                    <a:lnTo>
                      <a:pt x="224" y="101"/>
                    </a:lnTo>
                    <a:lnTo>
                      <a:pt x="232" y="100"/>
                    </a:lnTo>
                    <a:lnTo>
                      <a:pt x="277" y="100"/>
                    </a:lnTo>
                    <a:lnTo>
                      <a:pt x="293" y="136"/>
                    </a:lnTo>
                    <a:lnTo>
                      <a:pt x="279" y="136"/>
                    </a:lnTo>
                    <a:lnTo>
                      <a:pt x="279" y="136"/>
                    </a:lnTo>
                    <a:lnTo>
                      <a:pt x="275" y="137"/>
                    </a:lnTo>
                    <a:lnTo>
                      <a:pt x="275" y="137"/>
                    </a:lnTo>
                    <a:lnTo>
                      <a:pt x="274" y="138"/>
                    </a:lnTo>
                    <a:lnTo>
                      <a:pt x="274" y="139"/>
                    </a:lnTo>
                    <a:lnTo>
                      <a:pt x="304" y="204"/>
                    </a:lnTo>
                    <a:lnTo>
                      <a:pt x="304" y="204"/>
                    </a:lnTo>
                    <a:lnTo>
                      <a:pt x="305" y="206"/>
                    </a:lnTo>
                    <a:lnTo>
                      <a:pt x="308" y="206"/>
                    </a:lnTo>
                    <a:lnTo>
                      <a:pt x="359" y="206"/>
                    </a:lnTo>
                    <a:lnTo>
                      <a:pt x="301" y="26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grpSp>
      <p:sp>
        <p:nvSpPr>
          <p:cNvPr id="121" name="スライド番号プレースホルダー 3"/>
          <p:cNvSpPr txBox="1">
            <a:spLocks/>
          </p:cNvSpPr>
          <p:nvPr/>
        </p:nvSpPr>
        <p:spPr bwMode="gray">
          <a:xfrm>
            <a:off x="220090"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21</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06850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138988"/>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 name="正方形/長方形 21"/>
          <p:cNvSpPr/>
          <p:nvPr/>
        </p:nvSpPr>
        <p:spPr bwMode="gray">
          <a:xfrm>
            <a:off x="848564" y="146303"/>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医療機関における情報セキュリティインシデント例</a:t>
            </a:r>
          </a:p>
        </p:txBody>
      </p:sp>
      <p:sp>
        <p:nvSpPr>
          <p:cNvPr id="143" name="タイトル 2"/>
          <p:cNvSpPr txBox="1">
            <a:spLocks/>
          </p:cNvSpPr>
          <p:nvPr/>
        </p:nvSpPr>
        <p:spPr bwMode="gray">
          <a:xfrm>
            <a:off x="314552" y="432795"/>
            <a:ext cx="9072000" cy="53631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sym typeface="Arial" panose="020B0604020202020204" pitchFamily="34" charset="0"/>
              </a:rPr>
              <a:t>院内における情報セキュリティ対策が不十分である場合、様々な情報セキュリティインシデントリスクの脅威にさらされている可能性がある</a:t>
            </a:r>
            <a:endParaRPr lang="en-US" altLang="ja-JP" sz="1800" dirty="0">
              <a:latin typeface="Yu Gothic UI" panose="020B0500000000000000" pitchFamily="50" charset="-128"/>
              <a:ea typeface="Yu Gothic UI" panose="020B0500000000000000" pitchFamily="50" charset="-128"/>
              <a:sym typeface="Arial" panose="020B0604020202020204" pitchFamily="34" charset="0"/>
            </a:endParaRPr>
          </a:p>
        </p:txBody>
      </p:sp>
      <p:sp>
        <p:nvSpPr>
          <p:cNvPr id="149" name="スライド番号プレースホルダー 3"/>
          <p:cNvSpPr txBox="1">
            <a:spLocks/>
          </p:cNvSpPr>
          <p:nvPr/>
        </p:nvSpPr>
        <p:spPr bwMode="gray">
          <a:xfrm>
            <a:off x="168884" y="6642864"/>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22</a:t>
            </a:r>
            <a:endParaRPr kumimoji="1" lang="ja-JP" altLang="en-US" dirty="0">
              <a:latin typeface="Yu Gothic UI" panose="020B0500000000000000" pitchFamily="50" charset="-128"/>
              <a:ea typeface="Yu Gothic UI" panose="020B0500000000000000" pitchFamily="50" charset="-128"/>
            </a:endParaRPr>
          </a:p>
        </p:txBody>
      </p:sp>
      <p:sp>
        <p:nvSpPr>
          <p:cNvPr id="337" name="正方形/長方形 336"/>
          <p:cNvSpPr/>
          <p:nvPr/>
        </p:nvSpPr>
        <p:spPr>
          <a:xfrm>
            <a:off x="336500" y="1167807"/>
            <a:ext cx="8968430" cy="2557769"/>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endParaRPr kumimoji="1" lang="ja-JP" altLang="en-US" sz="1200" b="1"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338" name="正方形/長方形 337"/>
          <p:cNvSpPr/>
          <p:nvPr/>
        </p:nvSpPr>
        <p:spPr>
          <a:xfrm>
            <a:off x="441518" y="1279476"/>
            <a:ext cx="3031345" cy="2388295"/>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診療系ネットワーク</a:t>
            </a:r>
          </a:p>
        </p:txBody>
      </p:sp>
      <p:sp>
        <p:nvSpPr>
          <p:cNvPr id="339" name="角丸四角形 338"/>
          <p:cNvSpPr/>
          <p:nvPr/>
        </p:nvSpPr>
        <p:spPr>
          <a:xfrm>
            <a:off x="962319" y="3153642"/>
            <a:ext cx="2344149"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医療機器や業務端末等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340" name="角丸四角形 339"/>
          <p:cNvSpPr/>
          <p:nvPr/>
        </p:nvSpPr>
        <p:spPr>
          <a:xfrm>
            <a:off x="958587" y="1777401"/>
            <a:ext cx="2347881"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電子カルテシステム</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341" name="角丸四角形 22"/>
          <p:cNvSpPr>
            <a:spLocks noChangeAspect="1"/>
          </p:cNvSpPr>
          <p:nvPr/>
        </p:nvSpPr>
        <p:spPr bwMode="gray">
          <a:xfrm>
            <a:off x="1152397" y="3222260"/>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342" name="Freeform 35"/>
          <p:cNvSpPr>
            <a:spLocks noChangeAspect="1" noEditPoints="1"/>
          </p:cNvSpPr>
          <p:nvPr/>
        </p:nvSpPr>
        <p:spPr bwMode="gray">
          <a:xfrm>
            <a:off x="1140298" y="1802019"/>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343" name="グループ化 342"/>
          <p:cNvGrpSpPr/>
          <p:nvPr/>
        </p:nvGrpSpPr>
        <p:grpSpPr bwMode="gray">
          <a:xfrm>
            <a:off x="1255558" y="1902355"/>
            <a:ext cx="180000" cy="252000"/>
            <a:chOff x="7943090" y="3757294"/>
            <a:chExt cx="172335" cy="224791"/>
          </a:xfrm>
        </p:grpSpPr>
        <p:sp>
          <p:nvSpPr>
            <p:cNvPr id="344" name="円/楕円 26"/>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345"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346" name="直線コネクタ 345"/>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7" name="直線コネクタ 346"/>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48" name="円/楕円 30"/>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349"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sp>
        <p:nvSpPr>
          <p:cNvPr id="350" name="角丸四角形 349"/>
          <p:cNvSpPr/>
          <p:nvPr/>
        </p:nvSpPr>
        <p:spPr>
          <a:xfrm>
            <a:off x="962476" y="2232998"/>
            <a:ext cx="2343992"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医事会計システム</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351" name="Freeform 35"/>
          <p:cNvSpPr>
            <a:spLocks noChangeAspect="1" noEditPoints="1"/>
          </p:cNvSpPr>
          <p:nvPr/>
        </p:nvSpPr>
        <p:spPr bwMode="gray">
          <a:xfrm>
            <a:off x="1152653" y="2266083"/>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352" name="グループ化 351"/>
          <p:cNvGrpSpPr/>
          <p:nvPr/>
        </p:nvGrpSpPr>
        <p:grpSpPr bwMode="gray">
          <a:xfrm>
            <a:off x="1267913" y="2366419"/>
            <a:ext cx="180000" cy="252000"/>
            <a:chOff x="7943090" y="3757294"/>
            <a:chExt cx="172335" cy="224791"/>
          </a:xfrm>
        </p:grpSpPr>
        <p:sp>
          <p:nvSpPr>
            <p:cNvPr id="353" name="円/楕円 58"/>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354"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355" name="直線コネクタ 354"/>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56" name="直線コネクタ 355"/>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57" name="円/楕円 64"/>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358"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sp>
        <p:nvSpPr>
          <p:cNvPr id="359" name="角丸四角形 358"/>
          <p:cNvSpPr/>
          <p:nvPr/>
        </p:nvSpPr>
        <p:spPr>
          <a:xfrm>
            <a:off x="962476" y="2691986"/>
            <a:ext cx="2343992"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部門システム</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（画像、検査等）</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360" name="Freeform 35"/>
          <p:cNvSpPr>
            <a:spLocks noChangeAspect="1" noEditPoints="1"/>
          </p:cNvSpPr>
          <p:nvPr/>
        </p:nvSpPr>
        <p:spPr bwMode="gray">
          <a:xfrm>
            <a:off x="1152653" y="2716604"/>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361" name="グループ化 360"/>
          <p:cNvGrpSpPr/>
          <p:nvPr/>
        </p:nvGrpSpPr>
        <p:grpSpPr bwMode="gray">
          <a:xfrm>
            <a:off x="1267913" y="2816940"/>
            <a:ext cx="180000" cy="252000"/>
            <a:chOff x="7943090" y="3757294"/>
            <a:chExt cx="172335" cy="224791"/>
          </a:xfrm>
        </p:grpSpPr>
        <p:sp>
          <p:nvSpPr>
            <p:cNvPr id="362" name="円/楕円 73"/>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363"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364" name="直線コネクタ 363"/>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5" name="直線コネクタ 364"/>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66" name="円/楕円 77"/>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367"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sp>
        <p:nvSpPr>
          <p:cNvPr id="368" name="円/楕円 18"/>
          <p:cNvSpPr/>
          <p:nvPr/>
        </p:nvSpPr>
        <p:spPr bwMode="gray">
          <a:xfrm>
            <a:off x="615540" y="1545953"/>
            <a:ext cx="108000" cy="108000"/>
          </a:xfrm>
          <a:prstGeom prst="ellipse">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369" name="正方形/長方形 368"/>
          <p:cNvSpPr/>
          <p:nvPr/>
        </p:nvSpPr>
        <p:spPr>
          <a:xfrm>
            <a:off x="3616776" y="1303772"/>
            <a:ext cx="2806018" cy="2355410"/>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情報系ネットワーク</a:t>
            </a:r>
            <a:endParaRPr lang="en-US" altLang="ja-JP"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p:txBody>
      </p:sp>
      <p:sp>
        <p:nvSpPr>
          <p:cNvPr id="370" name="角丸四角形 369"/>
          <p:cNvSpPr/>
          <p:nvPr/>
        </p:nvSpPr>
        <p:spPr>
          <a:xfrm>
            <a:off x="4024416" y="2248791"/>
            <a:ext cx="2281281"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医療機器や業務端末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371" name="角丸四角形 22"/>
          <p:cNvSpPr>
            <a:spLocks noChangeAspect="1"/>
          </p:cNvSpPr>
          <p:nvPr/>
        </p:nvSpPr>
        <p:spPr bwMode="gray">
          <a:xfrm>
            <a:off x="4161071" y="2292008"/>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372" name="角丸四角形 371"/>
          <p:cNvSpPr/>
          <p:nvPr/>
        </p:nvSpPr>
        <p:spPr>
          <a:xfrm>
            <a:off x="4024573" y="1778440"/>
            <a:ext cx="2279430"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事務システム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人事管理、経理、物流等</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nvGrpSpPr>
          <p:cNvPr id="373" name="グループ化 372"/>
          <p:cNvGrpSpPr/>
          <p:nvPr/>
        </p:nvGrpSpPr>
        <p:grpSpPr>
          <a:xfrm>
            <a:off x="4169794" y="1803058"/>
            <a:ext cx="295260" cy="352336"/>
            <a:chOff x="4214750" y="1803058"/>
            <a:chExt cx="295260" cy="352336"/>
          </a:xfrm>
        </p:grpSpPr>
        <p:sp>
          <p:nvSpPr>
            <p:cNvPr id="374" name="Freeform 35"/>
            <p:cNvSpPr>
              <a:spLocks noChangeAspect="1" noEditPoints="1"/>
            </p:cNvSpPr>
            <p:nvPr/>
          </p:nvSpPr>
          <p:spPr bwMode="gray">
            <a:xfrm>
              <a:off x="4214750" y="1803058"/>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375" name="グループ化 374"/>
            <p:cNvGrpSpPr/>
            <p:nvPr/>
          </p:nvGrpSpPr>
          <p:grpSpPr bwMode="gray">
            <a:xfrm>
              <a:off x="4330010" y="1903394"/>
              <a:ext cx="180000" cy="252000"/>
              <a:chOff x="7943090" y="3757294"/>
              <a:chExt cx="172335" cy="224791"/>
            </a:xfrm>
          </p:grpSpPr>
          <p:sp>
            <p:nvSpPr>
              <p:cNvPr id="376" name="円/楕円 89"/>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377"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378" name="直線コネクタ 377"/>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9" name="直線コネクタ 378"/>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80" name="円/楕円 93"/>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381"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grpSp>
      <p:sp>
        <p:nvSpPr>
          <p:cNvPr id="382" name="円/楕円 98"/>
          <p:cNvSpPr/>
          <p:nvPr/>
        </p:nvSpPr>
        <p:spPr bwMode="gray">
          <a:xfrm>
            <a:off x="3677408" y="1568989"/>
            <a:ext cx="108000" cy="108000"/>
          </a:xfrm>
          <a:prstGeom prst="ellipse">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383" name="角丸四角形 382"/>
          <p:cNvSpPr/>
          <p:nvPr/>
        </p:nvSpPr>
        <p:spPr>
          <a:xfrm>
            <a:off x="4024416" y="2712656"/>
            <a:ext cx="2281281"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研究者（学会用）端末</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a:t>
            </a:r>
            <a:r>
              <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DB</a:t>
            </a: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等）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cxnSp>
        <p:nvCxnSpPr>
          <p:cNvPr id="384" name="カギ線コネクタ 383"/>
          <p:cNvCxnSpPr>
            <a:stCxn id="368" idx="6"/>
            <a:endCxn id="339" idx="1"/>
          </p:cNvCxnSpPr>
          <p:nvPr/>
        </p:nvCxnSpPr>
        <p:spPr>
          <a:xfrm>
            <a:off x="723540" y="1599953"/>
            <a:ext cx="238779" cy="1751689"/>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85" name="角丸四角形 22"/>
          <p:cNvSpPr>
            <a:spLocks noChangeAspect="1"/>
          </p:cNvSpPr>
          <p:nvPr/>
        </p:nvSpPr>
        <p:spPr bwMode="gray">
          <a:xfrm>
            <a:off x="4167048" y="2756416"/>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386" name="角丸四角形 385"/>
          <p:cNvSpPr/>
          <p:nvPr/>
        </p:nvSpPr>
        <p:spPr>
          <a:xfrm>
            <a:off x="6521349" y="1320069"/>
            <a:ext cx="2673852" cy="846668"/>
          </a:xfrm>
          <a:prstGeom prst="roundRect">
            <a:avLst>
              <a:gd name="adj" fmla="val 4830"/>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387" name="テキスト ボックス 386"/>
          <p:cNvSpPr txBox="1"/>
          <p:nvPr/>
        </p:nvSpPr>
        <p:spPr>
          <a:xfrm>
            <a:off x="6552446" y="1303494"/>
            <a:ext cx="1199615" cy="257369"/>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用途別ネットワーク</a:t>
            </a:r>
          </a:p>
        </p:txBody>
      </p:sp>
      <p:sp>
        <p:nvSpPr>
          <p:cNvPr id="388" name="角丸四角形 387"/>
          <p:cNvSpPr/>
          <p:nvPr/>
        </p:nvSpPr>
        <p:spPr>
          <a:xfrm>
            <a:off x="6947076" y="1698190"/>
            <a:ext cx="2057932"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参照端末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389" name="角丸四角形 22"/>
          <p:cNvSpPr>
            <a:spLocks noChangeAspect="1"/>
          </p:cNvSpPr>
          <p:nvPr/>
        </p:nvSpPr>
        <p:spPr bwMode="gray">
          <a:xfrm>
            <a:off x="7128687" y="1732940"/>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390" name="円/楕円 167"/>
          <p:cNvSpPr/>
          <p:nvPr/>
        </p:nvSpPr>
        <p:spPr bwMode="gray">
          <a:xfrm>
            <a:off x="6595780" y="1585578"/>
            <a:ext cx="108000" cy="108000"/>
          </a:xfrm>
          <a:prstGeom prst="ellipse">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cxnSp>
        <p:nvCxnSpPr>
          <p:cNvPr id="391" name="カギ線コネクタ 390"/>
          <p:cNvCxnSpPr>
            <a:stCxn id="368" idx="6"/>
            <a:endCxn id="340" idx="1"/>
          </p:cNvCxnSpPr>
          <p:nvPr/>
        </p:nvCxnSpPr>
        <p:spPr>
          <a:xfrm>
            <a:off x="723540" y="1599953"/>
            <a:ext cx="235047" cy="375448"/>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2" name="カギ線コネクタ 391"/>
          <p:cNvCxnSpPr>
            <a:stCxn id="368" idx="6"/>
            <a:endCxn id="350" idx="1"/>
          </p:cNvCxnSpPr>
          <p:nvPr/>
        </p:nvCxnSpPr>
        <p:spPr>
          <a:xfrm>
            <a:off x="723540" y="1599953"/>
            <a:ext cx="238936" cy="831045"/>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3" name="カギ線コネクタ 392"/>
          <p:cNvCxnSpPr>
            <a:stCxn id="368" idx="6"/>
            <a:endCxn id="359" idx="1"/>
          </p:cNvCxnSpPr>
          <p:nvPr/>
        </p:nvCxnSpPr>
        <p:spPr>
          <a:xfrm>
            <a:off x="723540" y="1599953"/>
            <a:ext cx="238936" cy="1290033"/>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4" name="カギ線コネクタ 393"/>
          <p:cNvCxnSpPr>
            <a:stCxn id="382" idx="6"/>
            <a:endCxn id="383" idx="1"/>
          </p:cNvCxnSpPr>
          <p:nvPr/>
        </p:nvCxnSpPr>
        <p:spPr>
          <a:xfrm>
            <a:off x="3785408" y="1622989"/>
            <a:ext cx="239008" cy="1287667"/>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5" name="カギ線コネクタ 394"/>
          <p:cNvCxnSpPr>
            <a:stCxn id="382" idx="6"/>
            <a:endCxn id="372" idx="1"/>
          </p:cNvCxnSpPr>
          <p:nvPr/>
        </p:nvCxnSpPr>
        <p:spPr>
          <a:xfrm>
            <a:off x="3785408" y="1622989"/>
            <a:ext cx="239165" cy="353451"/>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6" name="カギ線コネクタ 395"/>
          <p:cNvCxnSpPr>
            <a:stCxn id="382" idx="6"/>
            <a:endCxn id="370" idx="1"/>
          </p:cNvCxnSpPr>
          <p:nvPr/>
        </p:nvCxnSpPr>
        <p:spPr>
          <a:xfrm>
            <a:off x="3785408" y="1622989"/>
            <a:ext cx="239008" cy="823802"/>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7" name="カギ線コネクタ 396"/>
          <p:cNvCxnSpPr>
            <a:stCxn id="390" idx="6"/>
            <a:endCxn id="388" idx="1"/>
          </p:cNvCxnSpPr>
          <p:nvPr/>
        </p:nvCxnSpPr>
        <p:spPr>
          <a:xfrm>
            <a:off x="6703780" y="1639578"/>
            <a:ext cx="243296" cy="256612"/>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98" name="テキスト ボックス 397"/>
          <p:cNvSpPr txBox="1"/>
          <p:nvPr/>
        </p:nvSpPr>
        <p:spPr>
          <a:xfrm>
            <a:off x="6769381" y="3833218"/>
            <a:ext cx="2353777" cy="257369"/>
          </a:xfrm>
          <a:prstGeom prst="rect">
            <a:avLst/>
          </a:prstGeom>
          <a:solidFill>
            <a:schemeClr val="bg1"/>
          </a:solidFill>
          <a:ln>
            <a:solidFill>
              <a:schemeClr val="bg1">
                <a:lumMod val="50000"/>
              </a:schemeClr>
            </a:solidFill>
          </a:ln>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診療情報共有による院外との接続等</a:t>
            </a:r>
          </a:p>
        </p:txBody>
      </p:sp>
      <p:grpSp>
        <p:nvGrpSpPr>
          <p:cNvPr id="399" name="グループ化 398"/>
          <p:cNvGrpSpPr>
            <a:grpSpLocks noChangeAspect="1"/>
          </p:cNvGrpSpPr>
          <p:nvPr/>
        </p:nvGrpSpPr>
        <p:grpSpPr>
          <a:xfrm>
            <a:off x="7067190" y="4153561"/>
            <a:ext cx="2113585" cy="820665"/>
            <a:chOff x="-337910" y="2924790"/>
            <a:chExt cx="1947477" cy="878448"/>
          </a:xfrm>
        </p:grpSpPr>
        <p:sp>
          <p:nvSpPr>
            <p:cNvPr id="400" name="円/楕円 134"/>
            <p:cNvSpPr/>
            <p:nvPr/>
          </p:nvSpPr>
          <p:spPr>
            <a:xfrm rot="862129">
              <a:off x="-337910" y="3180833"/>
              <a:ext cx="1892696" cy="464820"/>
            </a:xfrm>
            <a:prstGeom prst="ellipse">
              <a:avLst/>
            </a:prstGeom>
            <a:noFill/>
            <a:ln w="76200" cap="flat" cmpd="sng" algn="ctr">
              <a:solidFill>
                <a:srgbClr val="FF6600"/>
              </a:solidFill>
              <a:prstDash val="solid"/>
            </a:ln>
            <a:effectLst>
              <a:outerShdw blurRad="50800" dist="38100" dir="5400000" algn="t" rotWithShape="0">
                <a:prstClr val="black">
                  <a:alpha val="40000"/>
                </a:prstClr>
              </a:outerShdw>
            </a:effectLst>
          </p:spPr>
          <p:txBody>
            <a:bodyPr lIns="88414" tIns="44207" rIns="88414" bIns="44207" rtlCol="0" anchor="ctr"/>
            <a:lstStyle/>
            <a:p>
              <a:pPr algn="ctr" defTabSz="884160" fontAlgn="base">
                <a:spcBef>
                  <a:spcPct val="0"/>
                </a:spcBef>
                <a:spcAft>
                  <a:spcPct val="0"/>
                </a:spcAft>
                <a:defRPr/>
              </a:pPr>
              <a:endParaRPr kumimoji="0" lang="ja-JP" altLang="en-US" sz="646" kern="0" dirty="0">
                <a:solidFill>
                  <a:prstClr val="white"/>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p:txBody>
        </p:sp>
        <p:pic>
          <p:nvPicPr>
            <p:cNvPr id="401" name="Picture 1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5049" y="3487271"/>
              <a:ext cx="364518" cy="20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 name="Picture 55" descr="MCj023666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72138" y="3401761"/>
              <a:ext cx="399784" cy="3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 name="Picture 96" descr="MCj043481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859" y="3555602"/>
              <a:ext cx="456963" cy="24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Picture 52" descr="0503_9494_00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38" y="2924790"/>
              <a:ext cx="509988" cy="24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 name="Text Box 21"/>
            <p:cNvSpPr txBox="1">
              <a:spLocks noChangeArrowheads="1"/>
            </p:cNvSpPr>
            <p:nvPr/>
          </p:nvSpPr>
          <p:spPr bwMode="auto">
            <a:xfrm>
              <a:off x="-140668" y="3278357"/>
              <a:ext cx="1588281" cy="345944"/>
            </a:xfrm>
            <a:prstGeom prst="rect">
              <a:avLst/>
            </a:prstGeom>
            <a:noFill/>
            <a:ln w="9525">
              <a:noFill/>
              <a:miter lim="800000"/>
              <a:headEnd/>
              <a:tailEnd/>
            </a:ln>
          </p:spPr>
          <p:txBody>
            <a:bodyPr wrap="square" anchor="b"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kumimoji="0" lang="ja-JP" altLang="en-US" sz="1200" b="1" kern="0" dirty="0">
                  <a:solidFill>
                    <a:srgbClr val="000000"/>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地域医療情報連携</a:t>
              </a:r>
              <a:endParaRPr kumimoji="0" lang="en-US" altLang="ja-JP" sz="1200" b="1" kern="0" dirty="0">
                <a:solidFill>
                  <a:srgbClr val="000000"/>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a:p>
              <a:pPr algn="ctr">
                <a:defRPr/>
              </a:pPr>
              <a:r>
                <a:rPr kumimoji="0" lang="ja-JP" altLang="en-US" sz="1200" b="1" kern="0" dirty="0">
                  <a:solidFill>
                    <a:srgbClr val="000000"/>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ネットワーク</a:t>
              </a:r>
            </a:p>
          </p:txBody>
        </p:sp>
      </p:grpSp>
      <p:cxnSp>
        <p:nvCxnSpPr>
          <p:cNvPr id="406" name="カギ線コネクタ 405"/>
          <p:cNvCxnSpPr>
            <a:stCxn id="390" idx="4"/>
            <a:endCxn id="400" idx="2"/>
          </p:cNvCxnSpPr>
          <p:nvPr/>
        </p:nvCxnSpPr>
        <p:spPr>
          <a:xfrm rot="16200000" flipH="1">
            <a:off x="5543835" y="2799523"/>
            <a:ext cx="2661428" cy="449538"/>
          </a:xfrm>
          <a:prstGeom prst="bentConnector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07" name="グループ化 406"/>
          <p:cNvGrpSpPr/>
          <p:nvPr/>
        </p:nvGrpSpPr>
        <p:grpSpPr>
          <a:xfrm>
            <a:off x="6530669" y="2028033"/>
            <a:ext cx="288000" cy="252000"/>
            <a:chOff x="7350292" y="4377965"/>
            <a:chExt cx="396000" cy="341717"/>
          </a:xfrm>
        </p:grpSpPr>
        <p:sp>
          <p:nvSpPr>
            <p:cNvPr id="408" name="正方形/長方形 407"/>
            <p:cNvSpPr/>
            <p:nvPr/>
          </p:nvSpPr>
          <p:spPr>
            <a:xfrm>
              <a:off x="7350292" y="4377965"/>
              <a:ext cx="396000" cy="3417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nvGrpSpPr>
            <p:cNvPr id="409" name="グループ化 408"/>
            <p:cNvGrpSpPr/>
            <p:nvPr/>
          </p:nvGrpSpPr>
          <p:grpSpPr>
            <a:xfrm>
              <a:off x="7395990" y="4438967"/>
              <a:ext cx="304604" cy="219733"/>
              <a:chOff x="1919104" y="1880877"/>
              <a:chExt cx="275699" cy="198881"/>
            </a:xfrm>
          </p:grpSpPr>
          <p:sp>
            <p:nvSpPr>
              <p:cNvPr id="410" name="Freeform 84"/>
              <p:cNvSpPr>
                <a:spLocks/>
              </p:cNvSpPr>
              <p:nvPr/>
            </p:nvSpPr>
            <p:spPr bwMode="auto">
              <a:xfrm>
                <a:off x="1919104" y="1975605"/>
                <a:ext cx="275699" cy="104153"/>
              </a:xfrm>
              <a:custGeom>
                <a:avLst/>
                <a:gdLst>
                  <a:gd name="T0" fmla="*/ 293 w 585"/>
                  <a:gd name="T1" fmla="*/ 107 h 221"/>
                  <a:gd name="T2" fmla="*/ 243 w 585"/>
                  <a:gd name="T3" fmla="*/ 105 h 221"/>
                  <a:gd name="T4" fmla="*/ 196 w 585"/>
                  <a:gd name="T5" fmla="*/ 99 h 221"/>
                  <a:gd name="T6" fmla="*/ 151 w 585"/>
                  <a:gd name="T7" fmla="*/ 90 h 221"/>
                  <a:gd name="T8" fmla="*/ 111 w 585"/>
                  <a:gd name="T9" fmla="*/ 77 h 221"/>
                  <a:gd name="T10" fmla="*/ 76 w 585"/>
                  <a:gd name="T11" fmla="*/ 61 h 221"/>
                  <a:gd name="T12" fmla="*/ 45 w 585"/>
                  <a:gd name="T13" fmla="*/ 43 h 221"/>
                  <a:gd name="T14" fmla="*/ 20 w 585"/>
                  <a:gd name="T15" fmla="*/ 22 h 221"/>
                  <a:gd name="T16" fmla="*/ 0 w 585"/>
                  <a:gd name="T17" fmla="*/ 0 h 221"/>
                  <a:gd name="T18" fmla="*/ 0 w 585"/>
                  <a:gd name="T19" fmla="*/ 76 h 221"/>
                  <a:gd name="T20" fmla="*/ 2 w 585"/>
                  <a:gd name="T21" fmla="*/ 91 h 221"/>
                  <a:gd name="T22" fmla="*/ 6 w 585"/>
                  <a:gd name="T23" fmla="*/ 105 h 221"/>
                  <a:gd name="T24" fmla="*/ 14 w 585"/>
                  <a:gd name="T25" fmla="*/ 119 h 221"/>
                  <a:gd name="T26" fmla="*/ 23 w 585"/>
                  <a:gd name="T27" fmla="*/ 132 h 221"/>
                  <a:gd name="T28" fmla="*/ 50 w 585"/>
                  <a:gd name="T29" fmla="*/ 157 h 221"/>
                  <a:gd name="T30" fmla="*/ 86 w 585"/>
                  <a:gd name="T31" fmla="*/ 179 h 221"/>
                  <a:gd name="T32" fmla="*/ 129 w 585"/>
                  <a:gd name="T33" fmla="*/ 196 h 221"/>
                  <a:gd name="T34" fmla="*/ 179 w 585"/>
                  <a:gd name="T35" fmla="*/ 210 h 221"/>
                  <a:gd name="T36" fmla="*/ 234 w 585"/>
                  <a:gd name="T37" fmla="*/ 218 h 221"/>
                  <a:gd name="T38" fmla="*/ 293 w 585"/>
                  <a:gd name="T39" fmla="*/ 221 h 221"/>
                  <a:gd name="T40" fmla="*/ 323 w 585"/>
                  <a:gd name="T41" fmla="*/ 220 h 221"/>
                  <a:gd name="T42" fmla="*/ 380 w 585"/>
                  <a:gd name="T43" fmla="*/ 215 h 221"/>
                  <a:gd name="T44" fmla="*/ 432 w 585"/>
                  <a:gd name="T45" fmla="*/ 204 h 221"/>
                  <a:gd name="T46" fmla="*/ 479 w 585"/>
                  <a:gd name="T47" fmla="*/ 188 h 221"/>
                  <a:gd name="T48" fmla="*/ 519 w 585"/>
                  <a:gd name="T49" fmla="*/ 168 h 221"/>
                  <a:gd name="T50" fmla="*/ 550 w 585"/>
                  <a:gd name="T51" fmla="*/ 145 h 221"/>
                  <a:gd name="T52" fmla="*/ 568 w 585"/>
                  <a:gd name="T53" fmla="*/ 126 h 221"/>
                  <a:gd name="T54" fmla="*/ 576 w 585"/>
                  <a:gd name="T55" fmla="*/ 112 h 221"/>
                  <a:gd name="T56" fmla="*/ 582 w 585"/>
                  <a:gd name="T57" fmla="*/ 98 h 221"/>
                  <a:gd name="T58" fmla="*/ 585 w 585"/>
                  <a:gd name="T59" fmla="*/ 83 h 221"/>
                  <a:gd name="T60" fmla="*/ 585 w 585"/>
                  <a:gd name="T61" fmla="*/ 0 h 221"/>
                  <a:gd name="T62" fmla="*/ 577 w 585"/>
                  <a:gd name="T63" fmla="*/ 11 h 221"/>
                  <a:gd name="T64" fmla="*/ 554 w 585"/>
                  <a:gd name="T65" fmla="*/ 33 h 221"/>
                  <a:gd name="T66" fmla="*/ 526 w 585"/>
                  <a:gd name="T67" fmla="*/ 53 h 221"/>
                  <a:gd name="T68" fmla="*/ 493 w 585"/>
                  <a:gd name="T69" fmla="*/ 70 h 221"/>
                  <a:gd name="T70" fmla="*/ 455 w 585"/>
                  <a:gd name="T71" fmla="*/ 84 h 221"/>
                  <a:gd name="T72" fmla="*/ 413 w 585"/>
                  <a:gd name="T73" fmla="*/ 95 h 221"/>
                  <a:gd name="T74" fmla="*/ 367 w 585"/>
                  <a:gd name="T75" fmla="*/ 103 h 221"/>
                  <a:gd name="T76" fmla="*/ 318 w 585"/>
                  <a:gd name="T77" fmla="*/ 107 h 221"/>
                  <a:gd name="T78" fmla="*/ 293 w 585"/>
                  <a:gd name="T79" fmla="*/ 10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5" h="221">
                    <a:moveTo>
                      <a:pt x="293" y="107"/>
                    </a:moveTo>
                    <a:lnTo>
                      <a:pt x="293" y="107"/>
                    </a:lnTo>
                    <a:lnTo>
                      <a:pt x="268" y="107"/>
                    </a:lnTo>
                    <a:lnTo>
                      <a:pt x="243" y="105"/>
                    </a:lnTo>
                    <a:lnTo>
                      <a:pt x="219" y="103"/>
                    </a:lnTo>
                    <a:lnTo>
                      <a:pt x="196" y="99"/>
                    </a:lnTo>
                    <a:lnTo>
                      <a:pt x="173" y="95"/>
                    </a:lnTo>
                    <a:lnTo>
                      <a:pt x="151" y="90"/>
                    </a:lnTo>
                    <a:lnTo>
                      <a:pt x="131" y="84"/>
                    </a:lnTo>
                    <a:lnTo>
                      <a:pt x="111" y="77"/>
                    </a:lnTo>
                    <a:lnTo>
                      <a:pt x="93" y="70"/>
                    </a:lnTo>
                    <a:lnTo>
                      <a:pt x="76" y="61"/>
                    </a:lnTo>
                    <a:lnTo>
                      <a:pt x="60" y="53"/>
                    </a:lnTo>
                    <a:lnTo>
                      <a:pt x="45" y="43"/>
                    </a:lnTo>
                    <a:lnTo>
                      <a:pt x="31" y="33"/>
                    </a:lnTo>
                    <a:lnTo>
                      <a:pt x="20" y="22"/>
                    </a:lnTo>
                    <a:lnTo>
                      <a:pt x="9" y="11"/>
                    </a:lnTo>
                    <a:lnTo>
                      <a:pt x="0" y="0"/>
                    </a:lnTo>
                    <a:lnTo>
                      <a:pt x="0" y="76"/>
                    </a:lnTo>
                    <a:lnTo>
                      <a:pt x="0" y="76"/>
                    </a:lnTo>
                    <a:lnTo>
                      <a:pt x="1" y="83"/>
                    </a:lnTo>
                    <a:lnTo>
                      <a:pt x="2" y="91"/>
                    </a:lnTo>
                    <a:lnTo>
                      <a:pt x="4" y="98"/>
                    </a:lnTo>
                    <a:lnTo>
                      <a:pt x="6" y="105"/>
                    </a:lnTo>
                    <a:lnTo>
                      <a:pt x="10" y="112"/>
                    </a:lnTo>
                    <a:lnTo>
                      <a:pt x="14" y="119"/>
                    </a:lnTo>
                    <a:lnTo>
                      <a:pt x="18" y="126"/>
                    </a:lnTo>
                    <a:lnTo>
                      <a:pt x="23" y="132"/>
                    </a:lnTo>
                    <a:lnTo>
                      <a:pt x="36" y="145"/>
                    </a:lnTo>
                    <a:lnTo>
                      <a:pt x="50" y="157"/>
                    </a:lnTo>
                    <a:lnTo>
                      <a:pt x="67" y="168"/>
                    </a:lnTo>
                    <a:lnTo>
                      <a:pt x="86" y="179"/>
                    </a:lnTo>
                    <a:lnTo>
                      <a:pt x="107" y="188"/>
                    </a:lnTo>
                    <a:lnTo>
                      <a:pt x="129" y="196"/>
                    </a:lnTo>
                    <a:lnTo>
                      <a:pt x="153" y="204"/>
                    </a:lnTo>
                    <a:lnTo>
                      <a:pt x="179" y="210"/>
                    </a:lnTo>
                    <a:lnTo>
                      <a:pt x="206" y="215"/>
                    </a:lnTo>
                    <a:lnTo>
                      <a:pt x="234" y="218"/>
                    </a:lnTo>
                    <a:lnTo>
                      <a:pt x="263" y="220"/>
                    </a:lnTo>
                    <a:lnTo>
                      <a:pt x="293" y="221"/>
                    </a:lnTo>
                    <a:lnTo>
                      <a:pt x="293" y="221"/>
                    </a:lnTo>
                    <a:lnTo>
                      <a:pt x="323" y="220"/>
                    </a:lnTo>
                    <a:lnTo>
                      <a:pt x="352" y="218"/>
                    </a:lnTo>
                    <a:lnTo>
                      <a:pt x="380" y="215"/>
                    </a:lnTo>
                    <a:lnTo>
                      <a:pt x="407" y="210"/>
                    </a:lnTo>
                    <a:lnTo>
                      <a:pt x="432" y="204"/>
                    </a:lnTo>
                    <a:lnTo>
                      <a:pt x="456" y="196"/>
                    </a:lnTo>
                    <a:lnTo>
                      <a:pt x="479" y="188"/>
                    </a:lnTo>
                    <a:lnTo>
                      <a:pt x="500" y="179"/>
                    </a:lnTo>
                    <a:lnTo>
                      <a:pt x="519" y="168"/>
                    </a:lnTo>
                    <a:lnTo>
                      <a:pt x="535" y="157"/>
                    </a:lnTo>
                    <a:lnTo>
                      <a:pt x="550" y="145"/>
                    </a:lnTo>
                    <a:lnTo>
                      <a:pt x="562" y="132"/>
                    </a:lnTo>
                    <a:lnTo>
                      <a:pt x="568" y="126"/>
                    </a:lnTo>
                    <a:lnTo>
                      <a:pt x="572" y="119"/>
                    </a:lnTo>
                    <a:lnTo>
                      <a:pt x="576" y="112"/>
                    </a:lnTo>
                    <a:lnTo>
                      <a:pt x="579" y="105"/>
                    </a:lnTo>
                    <a:lnTo>
                      <a:pt x="582" y="98"/>
                    </a:lnTo>
                    <a:lnTo>
                      <a:pt x="584" y="91"/>
                    </a:lnTo>
                    <a:lnTo>
                      <a:pt x="585" y="83"/>
                    </a:lnTo>
                    <a:lnTo>
                      <a:pt x="585" y="76"/>
                    </a:lnTo>
                    <a:lnTo>
                      <a:pt x="585" y="0"/>
                    </a:lnTo>
                    <a:lnTo>
                      <a:pt x="585" y="0"/>
                    </a:lnTo>
                    <a:lnTo>
                      <a:pt x="577" y="11"/>
                    </a:lnTo>
                    <a:lnTo>
                      <a:pt x="566" y="22"/>
                    </a:lnTo>
                    <a:lnTo>
                      <a:pt x="554" y="33"/>
                    </a:lnTo>
                    <a:lnTo>
                      <a:pt x="541" y="43"/>
                    </a:lnTo>
                    <a:lnTo>
                      <a:pt x="526" y="53"/>
                    </a:lnTo>
                    <a:lnTo>
                      <a:pt x="510" y="61"/>
                    </a:lnTo>
                    <a:lnTo>
                      <a:pt x="493" y="70"/>
                    </a:lnTo>
                    <a:lnTo>
                      <a:pt x="474" y="77"/>
                    </a:lnTo>
                    <a:lnTo>
                      <a:pt x="455" y="84"/>
                    </a:lnTo>
                    <a:lnTo>
                      <a:pt x="434" y="90"/>
                    </a:lnTo>
                    <a:lnTo>
                      <a:pt x="413" y="95"/>
                    </a:lnTo>
                    <a:lnTo>
                      <a:pt x="390" y="99"/>
                    </a:lnTo>
                    <a:lnTo>
                      <a:pt x="367" y="103"/>
                    </a:lnTo>
                    <a:lnTo>
                      <a:pt x="343" y="105"/>
                    </a:lnTo>
                    <a:lnTo>
                      <a:pt x="318" y="107"/>
                    </a:lnTo>
                    <a:lnTo>
                      <a:pt x="293" y="107"/>
                    </a:lnTo>
                    <a:lnTo>
                      <a:pt x="293" y="10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411" name="Freeform 106"/>
              <p:cNvSpPr>
                <a:spLocks noEditPoints="1"/>
              </p:cNvSpPr>
              <p:nvPr/>
            </p:nvSpPr>
            <p:spPr bwMode="auto">
              <a:xfrm>
                <a:off x="1919104" y="1880877"/>
                <a:ext cx="275699" cy="136672"/>
              </a:xfrm>
              <a:custGeom>
                <a:avLst/>
                <a:gdLst>
                  <a:gd name="T0" fmla="*/ 585 w 585"/>
                  <a:gd name="T1" fmla="*/ 137 h 290"/>
                  <a:gd name="T2" fmla="*/ 579 w 585"/>
                  <a:gd name="T3" fmla="*/ 116 h 290"/>
                  <a:gd name="T4" fmla="*/ 568 w 585"/>
                  <a:gd name="T5" fmla="*/ 95 h 290"/>
                  <a:gd name="T6" fmla="*/ 535 w 585"/>
                  <a:gd name="T7" fmla="*/ 64 h 290"/>
                  <a:gd name="T8" fmla="*/ 479 w 585"/>
                  <a:gd name="T9" fmla="*/ 33 h 290"/>
                  <a:gd name="T10" fmla="*/ 407 w 585"/>
                  <a:gd name="T11" fmla="*/ 11 h 290"/>
                  <a:gd name="T12" fmla="*/ 323 w 585"/>
                  <a:gd name="T13" fmla="*/ 0 h 290"/>
                  <a:gd name="T14" fmla="*/ 263 w 585"/>
                  <a:gd name="T15" fmla="*/ 0 h 290"/>
                  <a:gd name="T16" fmla="*/ 179 w 585"/>
                  <a:gd name="T17" fmla="*/ 11 h 290"/>
                  <a:gd name="T18" fmla="*/ 107 w 585"/>
                  <a:gd name="T19" fmla="*/ 33 h 290"/>
                  <a:gd name="T20" fmla="*/ 50 w 585"/>
                  <a:gd name="T21" fmla="*/ 64 h 290"/>
                  <a:gd name="T22" fmla="*/ 18 w 585"/>
                  <a:gd name="T23" fmla="*/ 95 h 290"/>
                  <a:gd name="T24" fmla="*/ 6 w 585"/>
                  <a:gd name="T25" fmla="*/ 116 h 290"/>
                  <a:gd name="T26" fmla="*/ 1 w 585"/>
                  <a:gd name="T27" fmla="*/ 137 h 290"/>
                  <a:gd name="T28" fmla="*/ 1 w 585"/>
                  <a:gd name="T29" fmla="*/ 152 h 290"/>
                  <a:gd name="T30" fmla="*/ 6 w 585"/>
                  <a:gd name="T31" fmla="*/ 174 h 290"/>
                  <a:gd name="T32" fmla="*/ 18 w 585"/>
                  <a:gd name="T33" fmla="*/ 195 h 290"/>
                  <a:gd name="T34" fmla="*/ 50 w 585"/>
                  <a:gd name="T35" fmla="*/ 226 h 290"/>
                  <a:gd name="T36" fmla="*/ 107 w 585"/>
                  <a:gd name="T37" fmla="*/ 257 h 290"/>
                  <a:gd name="T38" fmla="*/ 179 w 585"/>
                  <a:gd name="T39" fmla="*/ 279 h 290"/>
                  <a:gd name="T40" fmla="*/ 263 w 585"/>
                  <a:gd name="T41" fmla="*/ 289 h 290"/>
                  <a:gd name="T42" fmla="*/ 323 w 585"/>
                  <a:gd name="T43" fmla="*/ 289 h 290"/>
                  <a:gd name="T44" fmla="*/ 407 w 585"/>
                  <a:gd name="T45" fmla="*/ 279 h 290"/>
                  <a:gd name="T46" fmla="*/ 479 w 585"/>
                  <a:gd name="T47" fmla="*/ 257 h 290"/>
                  <a:gd name="T48" fmla="*/ 535 w 585"/>
                  <a:gd name="T49" fmla="*/ 226 h 290"/>
                  <a:gd name="T50" fmla="*/ 568 w 585"/>
                  <a:gd name="T51" fmla="*/ 195 h 290"/>
                  <a:gd name="T52" fmla="*/ 579 w 585"/>
                  <a:gd name="T53" fmla="*/ 174 h 290"/>
                  <a:gd name="T54" fmla="*/ 585 w 585"/>
                  <a:gd name="T55" fmla="*/ 152 h 290"/>
                  <a:gd name="T56" fmla="*/ 495 w 585"/>
                  <a:gd name="T57" fmla="*/ 136 h 290"/>
                  <a:gd name="T58" fmla="*/ 479 w 585"/>
                  <a:gd name="T59" fmla="*/ 100 h 290"/>
                  <a:gd name="T60" fmla="*/ 395 w 585"/>
                  <a:gd name="T61" fmla="*/ 83 h 290"/>
                  <a:gd name="T62" fmla="*/ 347 w 585"/>
                  <a:gd name="T63" fmla="*/ 84 h 290"/>
                  <a:gd name="T64" fmla="*/ 344 w 585"/>
                  <a:gd name="T65" fmla="*/ 86 h 290"/>
                  <a:gd name="T66" fmla="*/ 381 w 585"/>
                  <a:gd name="T67" fmla="*/ 167 h 290"/>
                  <a:gd name="T68" fmla="*/ 379 w 585"/>
                  <a:gd name="T69" fmla="*/ 179 h 290"/>
                  <a:gd name="T70" fmla="*/ 368 w 585"/>
                  <a:gd name="T71" fmla="*/ 186 h 290"/>
                  <a:gd name="T72" fmla="*/ 351 w 585"/>
                  <a:gd name="T73" fmla="*/ 189 h 290"/>
                  <a:gd name="T74" fmla="*/ 290 w 585"/>
                  <a:gd name="T75" fmla="*/ 154 h 290"/>
                  <a:gd name="T76" fmla="*/ 308 w 585"/>
                  <a:gd name="T77" fmla="*/ 153 h 290"/>
                  <a:gd name="T78" fmla="*/ 309 w 585"/>
                  <a:gd name="T79" fmla="*/ 150 h 290"/>
                  <a:gd name="T80" fmla="*/ 278 w 585"/>
                  <a:gd name="T81" fmla="*/ 84 h 290"/>
                  <a:gd name="T82" fmla="*/ 282 w 585"/>
                  <a:gd name="T83" fmla="*/ 23 h 290"/>
                  <a:gd name="T84" fmla="*/ 213 w 585"/>
                  <a:gd name="T85" fmla="*/ 167 h 290"/>
                  <a:gd name="T86" fmla="*/ 91 w 585"/>
                  <a:gd name="T87" fmla="*/ 154 h 290"/>
                  <a:gd name="T88" fmla="*/ 234 w 585"/>
                  <a:gd name="T89" fmla="*/ 206 h 290"/>
                  <a:gd name="T90" fmla="*/ 238 w 585"/>
                  <a:gd name="T91" fmla="*/ 205 h 290"/>
                  <a:gd name="T92" fmla="*/ 202 w 585"/>
                  <a:gd name="T93" fmla="*/ 123 h 290"/>
                  <a:gd name="T94" fmla="*/ 202 w 585"/>
                  <a:gd name="T95" fmla="*/ 115 h 290"/>
                  <a:gd name="T96" fmla="*/ 208 w 585"/>
                  <a:gd name="T97" fmla="*/ 107 h 290"/>
                  <a:gd name="T98" fmla="*/ 224 w 585"/>
                  <a:gd name="T99" fmla="*/ 101 h 290"/>
                  <a:gd name="T100" fmla="*/ 293 w 585"/>
                  <a:gd name="T101" fmla="*/ 136 h 290"/>
                  <a:gd name="T102" fmla="*/ 275 w 585"/>
                  <a:gd name="T103" fmla="*/ 137 h 290"/>
                  <a:gd name="T104" fmla="*/ 274 w 585"/>
                  <a:gd name="T105" fmla="*/ 139 h 290"/>
                  <a:gd name="T106" fmla="*/ 305 w 585"/>
                  <a:gd name="T107" fmla="*/ 206 h 290"/>
                  <a:gd name="T108" fmla="*/ 301 w 585"/>
                  <a:gd name="T109" fmla="*/ 26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5" h="290">
                    <a:moveTo>
                      <a:pt x="585" y="145"/>
                    </a:moveTo>
                    <a:lnTo>
                      <a:pt x="585" y="145"/>
                    </a:lnTo>
                    <a:lnTo>
                      <a:pt x="585" y="137"/>
                    </a:lnTo>
                    <a:lnTo>
                      <a:pt x="584" y="130"/>
                    </a:lnTo>
                    <a:lnTo>
                      <a:pt x="582" y="123"/>
                    </a:lnTo>
                    <a:lnTo>
                      <a:pt x="579" y="116"/>
                    </a:lnTo>
                    <a:lnTo>
                      <a:pt x="576" y="109"/>
                    </a:lnTo>
                    <a:lnTo>
                      <a:pt x="572" y="102"/>
                    </a:lnTo>
                    <a:lnTo>
                      <a:pt x="568" y="95"/>
                    </a:lnTo>
                    <a:lnTo>
                      <a:pt x="562" y="88"/>
                    </a:lnTo>
                    <a:lnTo>
                      <a:pt x="550" y="76"/>
                    </a:lnTo>
                    <a:lnTo>
                      <a:pt x="535" y="64"/>
                    </a:lnTo>
                    <a:lnTo>
                      <a:pt x="519" y="52"/>
                    </a:lnTo>
                    <a:lnTo>
                      <a:pt x="500" y="42"/>
                    </a:lnTo>
                    <a:lnTo>
                      <a:pt x="479" y="33"/>
                    </a:lnTo>
                    <a:lnTo>
                      <a:pt x="456" y="24"/>
                    </a:lnTo>
                    <a:lnTo>
                      <a:pt x="432" y="17"/>
                    </a:lnTo>
                    <a:lnTo>
                      <a:pt x="407" y="11"/>
                    </a:lnTo>
                    <a:lnTo>
                      <a:pt x="380" y="6"/>
                    </a:lnTo>
                    <a:lnTo>
                      <a:pt x="352" y="2"/>
                    </a:lnTo>
                    <a:lnTo>
                      <a:pt x="323" y="0"/>
                    </a:lnTo>
                    <a:lnTo>
                      <a:pt x="293" y="0"/>
                    </a:lnTo>
                    <a:lnTo>
                      <a:pt x="293" y="0"/>
                    </a:lnTo>
                    <a:lnTo>
                      <a:pt x="263" y="0"/>
                    </a:lnTo>
                    <a:lnTo>
                      <a:pt x="234" y="2"/>
                    </a:lnTo>
                    <a:lnTo>
                      <a:pt x="206" y="6"/>
                    </a:lnTo>
                    <a:lnTo>
                      <a:pt x="179" y="11"/>
                    </a:lnTo>
                    <a:lnTo>
                      <a:pt x="153" y="17"/>
                    </a:lnTo>
                    <a:lnTo>
                      <a:pt x="129" y="24"/>
                    </a:lnTo>
                    <a:lnTo>
                      <a:pt x="107" y="33"/>
                    </a:lnTo>
                    <a:lnTo>
                      <a:pt x="86" y="42"/>
                    </a:lnTo>
                    <a:lnTo>
                      <a:pt x="67" y="52"/>
                    </a:lnTo>
                    <a:lnTo>
                      <a:pt x="50" y="64"/>
                    </a:lnTo>
                    <a:lnTo>
                      <a:pt x="36" y="76"/>
                    </a:lnTo>
                    <a:lnTo>
                      <a:pt x="23" y="88"/>
                    </a:lnTo>
                    <a:lnTo>
                      <a:pt x="18" y="95"/>
                    </a:lnTo>
                    <a:lnTo>
                      <a:pt x="14" y="102"/>
                    </a:lnTo>
                    <a:lnTo>
                      <a:pt x="10" y="109"/>
                    </a:lnTo>
                    <a:lnTo>
                      <a:pt x="6" y="116"/>
                    </a:lnTo>
                    <a:lnTo>
                      <a:pt x="4" y="123"/>
                    </a:lnTo>
                    <a:lnTo>
                      <a:pt x="2" y="130"/>
                    </a:lnTo>
                    <a:lnTo>
                      <a:pt x="1" y="137"/>
                    </a:lnTo>
                    <a:lnTo>
                      <a:pt x="0" y="145"/>
                    </a:lnTo>
                    <a:lnTo>
                      <a:pt x="0" y="145"/>
                    </a:lnTo>
                    <a:lnTo>
                      <a:pt x="1" y="152"/>
                    </a:lnTo>
                    <a:lnTo>
                      <a:pt x="2" y="160"/>
                    </a:lnTo>
                    <a:lnTo>
                      <a:pt x="4" y="167"/>
                    </a:lnTo>
                    <a:lnTo>
                      <a:pt x="6" y="174"/>
                    </a:lnTo>
                    <a:lnTo>
                      <a:pt x="10" y="181"/>
                    </a:lnTo>
                    <a:lnTo>
                      <a:pt x="14" y="188"/>
                    </a:lnTo>
                    <a:lnTo>
                      <a:pt x="18" y="195"/>
                    </a:lnTo>
                    <a:lnTo>
                      <a:pt x="23" y="201"/>
                    </a:lnTo>
                    <a:lnTo>
                      <a:pt x="36" y="214"/>
                    </a:lnTo>
                    <a:lnTo>
                      <a:pt x="50" y="226"/>
                    </a:lnTo>
                    <a:lnTo>
                      <a:pt x="67" y="237"/>
                    </a:lnTo>
                    <a:lnTo>
                      <a:pt x="86" y="248"/>
                    </a:lnTo>
                    <a:lnTo>
                      <a:pt x="107" y="257"/>
                    </a:lnTo>
                    <a:lnTo>
                      <a:pt x="129" y="265"/>
                    </a:lnTo>
                    <a:lnTo>
                      <a:pt x="153" y="273"/>
                    </a:lnTo>
                    <a:lnTo>
                      <a:pt x="179" y="279"/>
                    </a:lnTo>
                    <a:lnTo>
                      <a:pt x="206" y="284"/>
                    </a:lnTo>
                    <a:lnTo>
                      <a:pt x="234" y="287"/>
                    </a:lnTo>
                    <a:lnTo>
                      <a:pt x="263" y="289"/>
                    </a:lnTo>
                    <a:lnTo>
                      <a:pt x="293" y="290"/>
                    </a:lnTo>
                    <a:lnTo>
                      <a:pt x="293" y="290"/>
                    </a:lnTo>
                    <a:lnTo>
                      <a:pt x="323" y="289"/>
                    </a:lnTo>
                    <a:lnTo>
                      <a:pt x="352" y="287"/>
                    </a:lnTo>
                    <a:lnTo>
                      <a:pt x="380" y="284"/>
                    </a:lnTo>
                    <a:lnTo>
                      <a:pt x="407" y="279"/>
                    </a:lnTo>
                    <a:lnTo>
                      <a:pt x="432" y="273"/>
                    </a:lnTo>
                    <a:lnTo>
                      <a:pt x="456" y="265"/>
                    </a:lnTo>
                    <a:lnTo>
                      <a:pt x="479" y="257"/>
                    </a:lnTo>
                    <a:lnTo>
                      <a:pt x="500" y="248"/>
                    </a:lnTo>
                    <a:lnTo>
                      <a:pt x="519" y="237"/>
                    </a:lnTo>
                    <a:lnTo>
                      <a:pt x="535" y="226"/>
                    </a:lnTo>
                    <a:lnTo>
                      <a:pt x="550" y="214"/>
                    </a:lnTo>
                    <a:lnTo>
                      <a:pt x="562" y="201"/>
                    </a:lnTo>
                    <a:lnTo>
                      <a:pt x="568" y="195"/>
                    </a:lnTo>
                    <a:lnTo>
                      <a:pt x="572" y="188"/>
                    </a:lnTo>
                    <a:lnTo>
                      <a:pt x="576" y="181"/>
                    </a:lnTo>
                    <a:lnTo>
                      <a:pt x="579" y="174"/>
                    </a:lnTo>
                    <a:lnTo>
                      <a:pt x="582" y="167"/>
                    </a:lnTo>
                    <a:lnTo>
                      <a:pt x="584" y="160"/>
                    </a:lnTo>
                    <a:lnTo>
                      <a:pt x="585" y="152"/>
                    </a:lnTo>
                    <a:lnTo>
                      <a:pt x="585" y="145"/>
                    </a:lnTo>
                    <a:lnTo>
                      <a:pt x="585" y="145"/>
                    </a:lnTo>
                    <a:close/>
                    <a:moveTo>
                      <a:pt x="495" y="136"/>
                    </a:moveTo>
                    <a:lnTo>
                      <a:pt x="376" y="136"/>
                    </a:lnTo>
                    <a:lnTo>
                      <a:pt x="360" y="100"/>
                    </a:lnTo>
                    <a:lnTo>
                      <a:pt x="479" y="100"/>
                    </a:lnTo>
                    <a:lnTo>
                      <a:pt x="495" y="136"/>
                    </a:lnTo>
                    <a:close/>
                    <a:moveTo>
                      <a:pt x="282" y="23"/>
                    </a:moveTo>
                    <a:lnTo>
                      <a:pt x="395" y="83"/>
                    </a:lnTo>
                    <a:lnTo>
                      <a:pt x="349" y="83"/>
                    </a:lnTo>
                    <a:lnTo>
                      <a:pt x="349" y="83"/>
                    </a:lnTo>
                    <a:lnTo>
                      <a:pt x="347" y="84"/>
                    </a:lnTo>
                    <a:lnTo>
                      <a:pt x="345" y="84"/>
                    </a:lnTo>
                    <a:lnTo>
                      <a:pt x="345" y="84"/>
                    </a:lnTo>
                    <a:lnTo>
                      <a:pt x="344" y="86"/>
                    </a:lnTo>
                    <a:lnTo>
                      <a:pt x="344" y="87"/>
                    </a:lnTo>
                    <a:lnTo>
                      <a:pt x="381" y="167"/>
                    </a:lnTo>
                    <a:lnTo>
                      <a:pt x="381" y="167"/>
                    </a:lnTo>
                    <a:lnTo>
                      <a:pt x="382" y="171"/>
                    </a:lnTo>
                    <a:lnTo>
                      <a:pt x="381" y="175"/>
                    </a:lnTo>
                    <a:lnTo>
                      <a:pt x="379" y="179"/>
                    </a:lnTo>
                    <a:lnTo>
                      <a:pt x="375" y="182"/>
                    </a:lnTo>
                    <a:lnTo>
                      <a:pt x="375" y="182"/>
                    </a:lnTo>
                    <a:lnTo>
                      <a:pt x="368" y="186"/>
                    </a:lnTo>
                    <a:lnTo>
                      <a:pt x="359" y="189"/>
                    </a:lnTo>
                    <a:lnTo>
                      <a:pt x="359" y="189"/>
                    </a:lnTo>
                    <a:lnTo>
                      <a:pt x="351" y="189"/>
                    </a:lnTo>
                    <a:lnTo>
                      <a:pt x="307" y="189"/>
                    </a:lnTo>
                    <a:lnTo>
                      <a:pt x="301" y="176"/>
                    </a:lnTo>
                    <a:lnTo>
                      <a:pt x="290" y="154"/>
                    </a:lnTo>
                    <a:lnTo>
                      <a:pt x="305" y="154"/>
                    </a:lnTo>
                    <a:lnTo>
                      <a:pt x="305" y="154"/>
                    </a:lnTo>
                    <a:lnTo>
                      <a:pt x="308" y="153"/>
                    </a:lnTo>
                    <a:lnTo>
                      <a:pt x="308" y="153"/>
                    </a:lnTo>
                    <a:lnTo>
                      <a:pt x="309" y="152"/>
                    </a:lnTo>
                    <a:lnTo>
                      <a:pt x="309" y="150"/>
                    </a:lnTo>
                    <a:lnTo>
                      <a:pt x="280" y="86"/>
                    </a:lnTo>
                    <a:lnTo>
                      <a:pt x="280" y="86"/>
                    </a:lnTo>
                    <a:lnTo>
                      <a:pt x="278" y="84"/>
                    </a:lnTo>
                    <a:lnTo>
                      <a:pt x="275" y="84"/>
                    </a:lnTo>
                    <a:lnTo>
                      <a:pt x="224" y="84"/>
                    </a:lnTo>
                    <a:lnTo>
                      <a:pt x="282" y="23"/>
                    </a:lnTo>
                    <a:close/>
                    <a:moveTo>
                      <a:pt x="91" y="154"/>
                    </a:moveTo>
                    <a:lnTo>
                      <a:pt x="207" y="154"/>
                    </a:lnTo>
                    <a:lnTo>
                      <a:pt x="213" y="167"/>
                    </a:lnTo>
                    <a:lnTo>
                      <a:pt x="223" y="189"/>
                    </a:lnTo>
                    <a:lnTo>
                      <a:pt x="107" y="189"/>
                    </a:lnTo>
                    <a:lnTo>
                      <a:pt x="91" y="154"/>
                    </a:lnTo>
                    <a:close/>
                    <a:moveTo>
                      <a:pt x="301" y="267"/>
                    </a:moveTo>
                    <a:lnTo>
                      <a:pt x="188" y="206"/>
                    </a:lnTo>
                    <a:lnTo>
                      <a:pt x="234" y="206"/>
                    </a:lnTo>
                    <a:lnTo>
                      <a:pt x="234" y="206"/>
                    </a:lnTo>
                    <a:lnTo>
                      <a:pt x="238" y="205"/>
                    </a:lnTo>
                    <a:lnTo>
                      <a:pt x="238" y="205"/>
                    </a:lnTo>
                    <a:lnTo>
                      <a:pt x="239" y="204"/>
                    </a:lnTo>
                    <a:lnTo>
                      <a:pt x="239" y="203"/>
                    </a:lnTo>
                    <a:lnTo>
                      <a:pt x="202" y="123"/>
                    </a:lnTo>
                    <a:lnTo>
                      <a:pt x="202" y="123"/>
                    </a:lnTo>
                    <a:lnTo>
                      <a:pt x="201" y="119"/>
                    </a:lnTo>
                    <a:lnTo>
                      <a:pt x="202" y="115"/>
                    </a:lnTo>
                    <a:lnTo>
                      <a:pt x="204" y="111"/>
                    </a:lnTo>
                    <a:lnTo>
                      <a:pt x="208" y="107"/>
                    </a:lnTo>
                    <a:lnTo>
                      <a:pt x="208" y="107"/>
                    </a:lnTo>
                    <a:lnTo>
                      <a:pt x="215" y="103"/>
                    </a:lnTo>
                    <a:lnTo>
                      <a:pt x="224" y="101"/>
                    </a:lnTo>
                    <a:lnTo>
                      <a:pt x="224" y="101"/>
                    </a:lnTo>
                    <a:lnTo>
                      <a:pt x="232" y="100"/>
                    </a:lnTo>
                    <a:lnTo>
                      <a:pt x="277" y="100"/>
                    </a:lnTo>
                    <a:lnTo>
                      <a:pt x="293" y="136"/>
                    </a:lnTo>
                    <a:lnTo>
                      <a:pt x="279" y="136"/>
                    </a:lnTo>
                    <a:lnTo>
                      <a:pt x="279" y="136"/>
                    </a:lnTo>
                    <a:lnTo>
                      <a:pt x="275" y="137"/>
                    </a:lnTo>
                    <a:lnTo>
                      <a:pt x="275" y="137"/>
                    </a:lnTo>
                    <a:lnTo>
                      <a:pt x="274" y="138"/>
                    </a:lnTo>
                    <a:lnTo>
                      <a:pt x="274" y="139"/>
                    </a:lnTo>
                    <a:lnTo>
                      <a:pt x="304" y="204"/>
                    </a:lnTo>
                    <a:lnTo>
                      <a:pt x="304" y="204"/>
                    </a:lnTo>
                    <a:lnTo>
                      <a:pt x="305" y="206"/>
                    </a:lnTo>
                    <a:lnTo>
                      <a:pt x="308" y="206"/>
                    </a:lnTo>
                    <a:lnTo>
                      <a:pt x="359" y="206"/>
                    </a:lnTo>
                    <a:lnTo>
                      <a:pt x="301" y="26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grpSp>
      <p:cxnSp>
        <p:nvCxnSpPr>
          <p:cNvPr id="412" name="直線矢印コネクタ 411"/>
          <p:cNvCxnSpPr/>
          <p:nvPr/>
        </p:nvCxnSpPr>
        <p:spPr>
          <a:xfrm flipH="1" flipV="1">
            <a:off x="5156756" y="3733533"/>
            <a:ext cx="8300" cy="1064103"/>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cxnSp>
        <p:nvCxnSpPr>
          <p:cNvPr id="413" name="直線矢印コネクタ 412"/>
          <p:cNvCxnSpPr/>
          <p:nvPr/>
        </p:nvCxnSpPr>
        <p:spPr>
          <a:xfrm>
            <a:off x="5866910" y="3725576"/>
            <a:ext cx="18608" cy="988271"/>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grpSp>
        <p:nvGrpSpPr>
          <p:cNvPr id="414" name="グループ化 413"/>
          <p:cNvGrpSpPr/>
          <p:nvPr/>
        </p:nvGrpSpPr>
        <p:grpSpPr>
          <a:xfrm flipH="1">
            <a:off x="5677478" y="4146381"/>
            <a:ext cx="374855" cy="271088"/>
            <a:chOff x="5856288" y="3306763"/>
            <a:chExt cx="1060450" cy="884238"/>
          </a:xfrm>
        </p:grpSpPr>
        <p:sp>
          <p:nvSpPr>
            <p:cNvPr id="415" name="Freeform 39"/>
            <p:cNvSpPr>
              <a:spLocks noEditPoints="1"/>
            </p:cNvSpPr>
            <p:nvPr/>
          </p:nvSpPr>
          <p:spPr bwMode="auto">
            <a:xfrm>
              <a:off x="5856288" y="3306763"/>
              <a:ext cx="1060450" cy="884238"/>
            </a:xfrm>
            <a:custGeom>
              <a:avLst/>
              <a:gdLst>
                <a:gd name="T0" fmla="*/ 56 w 668"/>
                <a:gd name="T1" fmla="*/ 0 h 557"/>
                <a:gd name="T2" fmla="*/ 45 w 668"/>
                <a:gd name="T3" fmla="*/ 1 h 557"/>
                <a:gd name="T4" fmla="*/ 25 w 668"/>
                <a:gd name="T5" fmla="*/ 9 h 557"/>
                <a:gd name="T6" fmla="*/ 10 w 668"/>
                <a:gd name="T7" fmla="*/ 24 h 557"/>
                <a:gd name="T8" fmla="*/ 2 w 668"/>
                <a:gd name="T9" fmla="*/ 44 h 557"/>
                <a:gd name="T10" fmla="*/ 0 w 668"/>
                <a:gd name="T11" fmla="*/ 501 h 557"/>
                <a:gd name="T12" fmla="*/ 2 w 668"/>
                <a:gd name="T13" fmla="*/ 512 h 557"/>
                <a:gd name="T14" fmla="*/ 10 w 668"/>
                <a:gd name="T15" fmla="*/ 532 h 557"/>
                <a:gd name="T16" fmla="*/ 25 w 668"/>
                <a:gd name="T17" fmla="*/ 547 h 557"/>
                <a:gd name="T18" fmla="*/ 45 w 668"/>
                <a:gd name="T19" fmla="*/ 555 h 557"/>
                <a:gd name="T20" fmla="*/ 613 w 668"/>
                <a:gd name="T21" fmla="*/ 557 h 557"/>
                <a:gd name="T22" fmla="*/ 624 w 668"/>
                <a:gd name="T23" fmla="*/ 555 h 557"/>
                <a:gd name="T24" fmla="*/ 644 w 668"/>
                <a:gd name="T25" fmla="*/ 547 h 557"/>
                <a:gd name="T26" fmla="*/ 659 w 668"/>
                <a:gd name="T27" fmla="*/ 532 h 557"/>
                <a:gd name="T28" fmla="*/ 667 w 668"/>
                <a:gd name="T29" fmla="*/ 512 h 557"/>
                <a:gd name="T30" fmla="*/ 668 w 668"/>
                <a:gd name="T31" fmla="*/ 55 h 557"/>
                <a:gd name="T32" fmla="*/ 667 w 668"/>
                <a:gd name="T33" fmla="*/ 44 h 557"/>
                <a:gd name="T34" fmla="*/ 659 w 668"/>
                <a:gd name="T35" fmla="*/ 24 h 557"/>
                <a:gd name="T36" fmla="*/ 644 w 668"/>
                <a:gd name="T37" fmla="*/ 9 h 557"/>
                <a:gd name="T38" fmla="*/ 624 w 668"/>
                <a:gd name="T39" fmla="*/ 1 h 557"/>
                <a:gd name="T40" fmla="*/ 128 w 668"/>
                <a:gd name="T41" fmla="*/ 51 h 557"/>
                <a:gd name="T42" fmla="*/ 132 w 668"/>
                <a:gd name="T43" fmla="*/ 52 h 557"/>
                <a:gd name="T44" fmla="*/ 139 w 668"/>
                <a:gd name="T45" fmla="*/ 55 h 557"/>
                <a:gd name="T46" fmla="*/ 145 w 668"/>
                <a:gd name="T47" fmla="*/ 60 h 557"/>
                <a:gd name="T48" fmla="*/ 148 w 668"/>
                <a:gd name="T49" fmla="*/ 68 h 557"/>
                <a:gd name="T50" fmla="*/ 148 w 668"/>
                <a:gd name="T51" fmla="*/ 72 h 557"/>
                <a:gd name="T52" fmla="*/ 147 w 668"/>
                <a:gd name="T53" fmla="*/ 79 h 557"/>
                <a:gd name="T54" fmla="*/ 142 w 668"/>
                <a:gd name="T55" fmla="*/ 86 h 557"/>
                <a:gd name="T56" fmla="*/ 136 w 668"/>
                <a:gd name="T57" fmla="*/ 90 h 557"/>
                <a:gd name="T58" fmla="*/ 128 w 668"/>
                <a:gd name="T59" fmla="*/ 92 h 557"/>
                <a:gd name="T60" fmla="*/ 124 w 668"/>
                <a:gd name="T61" fmla="*/ 91 h 557"/>
                <a:gd name="T62" fmla="*/ 116 w 668"/>
                <a:gd name="T63" fmla="*/ 88 h 557"/>
                <a:gd name="T64" fmla="*/ 110 w 668"/>
                <a:gd name="T65" fmla="*/ 83 h 557"/>
                <a:gd name="T66" fmla="*/ 107 w 668"/>
                <a:gd name="T67" fmla="*/ 76 h 557"/>
                <a:gd name="T68" fmla="*/ 107 w 668"/>
                <a:gd name="T69" fmla="*/ 72 h 557"/>
                <a:gd name="T70" fmla="*/ 109 w 668"/>
                <a:gd name="T71" fmla="*/ 64 h 557"/>
                <a:gd name="T72" fmla="*/ 113 w 668"/>
                <a:gd name="T73" fmla="*/ 57 h 557"/>
                <a:gd name="T74" fmla="*/ 120 w 668"/>
                <a:gd name="T75" fmla="*/ 53 h 557"/>
                <a:gd name="T76" fmla="*/ 128 w 668"/>
                <a:gd name="T77" fmla="*/ 51 h 557"/>
                <a:gd name="T78" fmla="*/ 52 w 668"/>
                <a:gd name="T79" fmla="*/ 72 h 557"/>
                <a:gd name="T80" fmla="*/ 53 w 668"/>
                <a:gd name="T81" fmla="*/ 64 h 557"/>
                <a:gd name="T82" fmla="*/ 58 w 668"/>
                <a:gd name="T83" fmla="*/ 57 h 557"/>
                <a:gd name="T84" fmla="*/ 64 w 668"/>
                <a:gd name="T85" fmla="*/ 53 h 557"/>
                <a:gd name="T86" fmla="*/ 72 w 668"/>
                <a:gd name="T87" fmla="*/ 51 h 557"/>
                <a:gd name="T88" fmla="*/ 77 w 668"/>
                <a:gd name="T89" fmla="*/ 52 h 557"/>
                <a:gd name="T90" fmla="*/ 84 w 668"/>
                <a:gd name="T91" fmla="*/ 55 h 557"/>
                <a:gd name="T92" fmla="*/ 90 w 668"/>
                <a:gd name="T93" fmla="*/ 60 h 557"/>
                <a:gd name="T94" fmla="*/ 93 w 668"/>
                <a:gd name="T95" fmla="*/ 68 h 557"/>
                <a:gd name="T96" fmla="*/ 93 w 668"/>
                <a:gd name="T97" fmla="*/ 72 h 557"/>
                <a:gd name="T98" fmla="*/ 91 w 668"/>
                <a:gd name="T99" fmla="*/ 79 h 557"/>
                <a:gd name="T100" fmla="*/ 87 w 668"/>
                <a:gd name="T101" fmla="*/ 86 h 557"/>
                <a:gd name="T102" fmla="*/ 80 w 668"/>
                <a:gd name="T103" fmla="*/ 90 h 557"/>
                <a:gd name="T104" fmla="*/ 72 w 668"/>
                <a:gd name="T105" fmla="*/ 92 h 557"/>
                <a:gd name="T106" fmla="*/ 68 w 668"/>
                <a:gd name="T107" fmla="*/ 91 h 557"/>
                <a:gd name="T108" fmla="*/ 61 w 668"/>
                <a:gd name="T109" fmla="*/ 88 h 557"/>
                <a:gd name="T110" fmla="*/ 55 w 668"/>
                <a:gd name="T111" fmla="*/ 83 h 557"/>
                <a:gd name="T112" fmla="*/ 52 w 668"/>
                <a:gd name="T113" fmla="*/ 76 h 557"/>
                <a:gd name="T114" fmla="*/ 613 w 668"/>
                <a:gd name="T115" fmla="*/ 501 h 557"/>
                <a:gd name="T116" fmla="*/ 55 w 668"/>
                <a:gd name="T117" fmla="*/ 132 h 557"/>
                <a:gd name="T118" fmla="*/ 613 w 668"/>
                <a:gd name="T119" fmla="*/ 501 h 557"/>
                <a:gd name="T120" fmla="*/ 166 w 668"/>
                <a:gd name="T121" fmla="*/ 88 h 557"/>
                <a:gd name="T122" fmla="*/ 613 w 668"/>
                <a:gd name="T123" fmla="*/ 5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close/>
                  <a:moveTo>
                    <a:pt x="128" y="51"/>
                  </a:moveTo>
                  <a:lnTo>
                    <a:pt x="128" y="51"/>
                  </a:lnTo>
                  <a:lnTo>
                    <a:pt x="132" y="52"/>
                  </a:lnTo>
                  <a:lnTo>
                    <a:pt x="136" y="53"/>
                  </a:lnTo>
                  <a:lnTo>
                    <a:pt x="139" y="55"/>
                  </a:lnTo>
                  <a:lnTo>
                    <a:pt x="142" y="57"/>
                  </a:lnTo>
                  <a:lnTo>
                    <a:pt x="145" y="60"/>
                  </a:lnTo>
                  <a:lnTo>
                    <a:pt x="147" y="64"/>
                  </a:lnTo>
                  <a:lnTo>
                    <a:pt x="148" y="68"/>
                  </a:lnTo>
                  <a:lnTo>
                    <a:pt x="148" y="72"/>
                  </a:lnTo>
                  <a:lnTo>
                    <a:pt x="148" y="72"/>
                  </a:lnTo>
                  <a:lnTo>
                    <a:pt x="148" y="76"/>
                  </a:lnTo>
                  <a:lnTo>
                    <a:pt x="147" y="79"/>
                  </a:lnTo>
                  <a:lnTo>
                    <a:pt x="145" y="83"/>
                  </a:lnTo>
                  <a:lnTo>
                    <a:pt x="142" y="86"/>
                  </a:lnTo>
                  <a:lnTo>
                    <a:pt x="139" y="88"/>
                  </a:lnTo>
                  <a:lnTo>
                    <a:pt x="136" y="90"/>
                  </a:lnTo>
                  <a:lnTo>
                    <a:pt x="132" y="91"/>
                  </a:lnTo>
                  <a:lnTo>
                    <a:pt x="128" y="92"/>
                  </a:lnTo>
                  <a:lnTo>
                    <a:pt x="128" y="92"/>
                  </a:lnTo>
                  <a:lnTo>
                    <a:pt x="124" y="91"/>
                  </a:lnTo>
                  <a:lnTo>
                    <a:pt x="120" y="90"/>
                  </a:lnTo>
                  <a:lnTo>
                    <a:pt x="116" y="88"/>
                  </a:lnTo>
                  <a:lnTo>
                    <a:pt x="113" y="86"/>
                  </a:lnTo>
                  <a:lnTo>
                    <a:pt x="110" y="83"/>
                  </a:lnTo>
                  <a:lnTo>
                    <a:pt x="109" y="79"/>
                  </a:lnTo>
                  <a:lnTo>
                    <a:pt x="107" y="76"/>
                  </a:lnTo>
                  <a:lnTo>
                    <a:pt x="107" y="72"/>
                  </a:lnTo>
                  <a:lnTo>
                    <a:pt x="107" y="72"/>
                  </a:lnTo>
                  <a:lnTo>
                    <a:pt x="107" y="68"/>
                  </a:lnTo>
                  <a:lnTo>
                    <a:pt x="109" y="64"/>
                  </a:lnTo>
                  <a:lnTo>
                    <a:pt x="110" y="60"/>
                  </a:lnTo>
                  <a:lnTo>
                    <a:pt x="113" y="57"/>
                  </a:lnTo>
                  <a:lnTo>
                    <a:pt x="116" y="55"/>
                  </a:lnTo>
                  <a:lnTo>
                    <a:pt x="120" y="53"/>
                  </a:lnTo>
                  <a:lnTo>
                    <a:pt x="124" y="52"/>
                  </a:lnTo>
                  <a:lnTo>
                    <a:pt x="128" y="51"/>
                  </a:lnTo>
                  <a:close/>
                  <a:moveTo>
                    <a:pt x="52" y="72"/>
                  </a:moveTo>
                  <a:lnTo>
                    <a:pt x="52" y="72"/>
                  </a:lnTo>
                  <a:lnTo>
                    <a:pt x="52" y="68"/>
                  </a:lnTo>
                  <a:lnTo>
                    <a:pt x="53" y="64"/>
                  </a:lnTo>
                  <a:lnTo>
                    <a:pt x="55" y="60"/>
                  </a:lnTo>
                  <a:lnTo>
                    <a:pt x="58" y="57"/>
                  </a:lnTo>
                  <a:lnTo>
                    <a:pt x="61" y="55"/>
                  </a:lnTo>
                  <a:lnTo>
                    <a:pt x="64" y="53"/>
                  </a:lnTo>
                  <a:lnTo>
                    <a:pt x="68" y="52"/>
                  </a:lnTo>
                  <a:lnTo>
                    <a:pt x="72" y="51"/>
                  </a:lnTo>
                  <a:lnTo>
                    <a:pt x="72" y="51"/>
                  </a:lnTo>
                  <a:lnTo>
                    <a:pt x="77" y="52"/>
                  </a:lnTo>
                  <a:lnTo>
                    <a:pt x="80" y="53"/>
                  </a:lnTo>
                  <a:lnTo>
                    <a:pt x="84" y="55"/>
                  </a:lnTo>
                  <a:lnTo>
                    <a:pt x="87" y="57"/>
                  </a:lnTo>
                  <a:lnTo>
                    <a:pt x="90" y="60"/>
                  </a:lnTo>
                  <a:lnTo>
                    <a:pt x="91" y="64"/>
                  </a:lnTo>
                  <a:lnTo>
                    <a:pt x="93" y="68"/>
                  </a:lnTo>
                  <a:lnTo>
                    <a:pt x="93" y="72"/>
                  </a:lnTo>
                  <a:lnTo>
                    <a:pt x="93" y="72"/>
                  </a:lnTo>
                  <a:lnTo>
                    <a:pt x="93" y="76"/>
                  </a:lnTo>
                  <a:lnTo>
                    <a:pt x="91" y="79"/>
                  </a:lnTo>
                  <a:lnTo>
                    <a:pt x="90" y="83"/>
                  </a:lnTo>
                  <a:lnTo>
                    <a:pt x="87" y="86"/>
                  </a:lnTo>
                  <a:lnTo>
                    <a:pt x="84" y="88"/>
                  </a:lnTo>
                  <a:lnTo>
                    <a:pt x="80" y="90"/>
                  </a:lnTo>
                  <a:lnTo>
                    <a:pt x="77" y="91"/>
                  </a:lnTo>
                  <a:lnTo>
                    <a:pt x="72" y="92"/>
                  </a:lnTo>
                  <a:lnTo>
                    <a:pt x="72" y="92"/>
                  </a:lnTo>
                  <a:lnTo>
                    <a:pt x="68" y="91"/>
                  </a:lnTo>
                  <a:lnTo>
                    <a:pt x="64" y="90"/>
                  </a:lnTo>
                  <a:lnTo>
                    <a:pt x="61" y="88"/>
                  </a:lnTo>
                  <a:lnTo>
                    <a:pt x="58" y="86"/>
                  </a:lnTo>
                  <a:lnTo>
                    <a:pt x="55" y="83"/>
                  </a:lnTo>
                  <a:lnTo>
                    <a:pt x="53" y="79"/>
                  </a:lnTo>
                  <a:lnTo>
                    <a:pt x="52" y="76"/>
                  </a:lnTo>
                  <a:lnTo>
                    <a:pt x="52" y="72"/>
                  </a:lnTo>
                  <a:close/>
                  <a:moveTo>
                    <a:pt x="613" y="501"/>
                  </a:moveTo>
                  <a:lnTo>
                    <a:pt x="55" y="501"/>
                  </a:lnTo>
                  <a:lnTo>
                    <a:pt x="55" y="132"/>
                  </a:lnTo>
                  <a:lnTo>
                    <a:pt x="613" y="132"/>
                  </a:lnTo>
                  <a:lnTo>
                    <a:pt x="613" y="501"/>
                  </a:lnTo>
                  <a:close/>
                  <a:moveTo>
                    <a:pt x="613" y="88"/>
                  </a:moveTo>
                  <a:lnTo>
                    <a:pt x="166" y="88"/>
                  </a:lnTo>
                  <a:lnTo>
                    <a:pt x="166" y="55"/>
                  </a:lnTo>
                  <a:lnTo>
                    <a:pt x="613" y="55"/>
                  </a:lnTo>
                  <a:lnTo>
                    <a:pt x="613" y="88"/>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sp>
          <p:nvSpPr>
            <p:cNvPr id="416" name="Freeform 40"/>
            <p:cNvSpPr>
              <a:spLocks/>
            </p:cNvSpPr>
            <p:nvPr/>
          </p:nvSpPr>
          <p:spPr bwMode="auto">
            <a:xfrm>
              <a:off x="5856288" y="3306763"/>
              <a:ext cx="1060450" cy="884238"/>
            </a:xfrm>
            <a:custGeom>
              <a:avLst/>
              <a:gdLst>
                <a:gd name="T0" fmla="*/ 613 w 668"/>
                <a:gd name="T1" fmla="*/ 0 h 557"/>
                <a:gd name="T2" fmla="*/ 56 w 668"/>
                <a:gd name="T3" fmla="*/ 0 h 557"/>
                <a:gd name="T4" fmla="*/ 56 w 668"/>
                <a:gd name="T5" fmla="*/ 0 h 557"/>
                <a:gd name="T6" fmla="*/ 45 w 668"/>
                <a:gd name="T7" fmla="*/ 1 h 557"/>
                <a:gd name="T8" fmla="*/ 34 w 668"/>
                <a:gd name="T9" fmla="*/ 4 h 557"/>
                <a:gd name="T10" fmla="*/ 25 w 668"/>
                <a:gd name="T11" fmla="*/ 9 h 557"/>
                <a:gd name="T12" fmla="*/ 17 w 668"/>
                <a:gd name="T13" fmla="*/ 16 h 557"/>
                <a:gd name="T14" fmla="*/ 10 w 668"/>
                <a:gd name="T15" fmla="*/ 24 h 557"/>
                <a:gd name="T16" fmla="*/ 5 w 668"/>
                <a:gd name="T17" fmla="*/ 34 h 557"/>
                <a:gd name="T18" fmla="*/ 2 w 668"/>
                <a:gd name="T19" fmla="*/ 44 h 557"/>
                <a:gd name="T20" fmla="*/ 0 w 668"/>
                <a:gd name="T21" fmla="*/ 55 h 557"/>
                <a:gd name="T22" fmla="*/ 0 w 668"/>
                <a:gd name="T23" fmla="*/ 501 h 557"/>
                <a:gd name="T24" fmla="*/ 0 w 668"/>
                <a:gd name="T25" fmla="*/ 501 h 557"/>
                <a:gd name="T26" fmla="*/ 2 w 668"/>
                <a:gd name="T27" fmla="*/ 512 h 557"/>
                <a:gd name="T28" fmla="*/ 5 w 668"/>
                <a:gd name="T29" fmla="*/ 523 h 557"/>
                <a:gd name="T30" fmla="*/ 10 w 668"/>
                <a:gd name="T31" fmla="*/ 532 h 557"/>
                <a:gd name="T32" fmla="*/ 17 w 668"/>
                <a:gd name="T33" fmla="*/ 540 h 557"/>
                <a:gd name="T34" fmla="*/ 25 w 668"/>
                <a:gd name="T35" fmla="*/ 547 h 557"/>
                <a:gd name="T36" fmla="*/ 34 w 668"/>
                <a:gd name="T37" fmla="*/ 552 h 557"/>
                <a:gd name="T38" fmla="*/ 45 w 668"/>
                <a:gd name="T39" fmla="*/ 555 h 557"/>
                <a:gd name="T40" fmla="*/ 56 w 668"/>
                <a:gd name="T41" fmla="*/ 557 h 557"/>
                <a:gd name="T42" fmla="*/ 613 w 668"/>
                <a:gd name="T43" fmla="*/ 557 h 557"/>
                <a:gd name="T44" fmla="*/ 613 w 668"/>
                <a:gd name="T45" fmla="*/ 557 h 557"/>
                <a:gd name="T46" fmla="*/ 624 w 668"/>
                <a:gd name="T47" fmla="*/ 555 h 557"/>
                <a:gd name="T48" fmla="*/ 634 w 668"/>
                <a:gd name="T49" fmla="*/ 552 h 557"/>
                <a:gd name="T50" fmla="*/ 644 w 668"/>
                <a:gd name="T51" fmla="*/ 547 h 557"/>
                <a:gd name="T52" fmla="*/ 652 w 668"/>
                <a:gd name="T53" fmla="*/ 540 h 557"/>
                <a:gd name="T54" fmla="*/ 659 w 668"/>
                <a:gd name="T55" fmla="*/ 532 h 557"/>
                <a:gd name="T56" fmla="*/ 664 w 668"/>
                <a:gd name="T57" fmla="*/ 523 h 557"/>
                <a:gd name="T58" fmla="*/ 667 w 668"/>
                <a:gd name="T59" fmla="*/ 512 h 557"/>
                <a:gd name="T60" fmla="*/ 668 w 668"/>
                <a:gd name="T61" fmla="*/ 501 h 557"/>
                <a:gd name="T62" fmla="*/ 668 w 668"/>
                <a:gd name="T63" fmla="*/ 55 h 557"/>
                <a:gd name="T64" fmla="*/ 668 w 668"/>
                <a:gd name="T65" fmla="*/ 55 h 557"/>
                <a:gd name="T66" fmla="*/ 667 w 668"/>
                <a:gd name="T67" fmla="*/ 44 h 557"/>
                <a:gd name="T68" fmla="*/ 664 w 668"/>
                <a:gd name="T69" fmla="*/ 34 h 557"/>
                <a:gd name="T70" fmla="*/ 659 w 668"/>
                <a:gd name="T71" fmla="*/ 24 h 557"/>
                <a:gd name="T72" fmla="*/ 652 w 668"/>
                <a:gd name="T73" fmla="*/ 16 h 557"/>
                <a:gd name="T74" fmla="*/ 644 w 668"/>
                <a:gd name="T75" fmla="*/ 9 h 557"/>
                <a:gd name="T76" fmla="*/ 634 w 668"/>
                <a:gd name="T77" fmla="*/ 4 h 557"/>
                <a:gd name="T78" fmla="*/ 624 w 668"/>
                <a:gd name="T79" fmla="*/ 1 h 557"/>
                <a:gd name="T80" fmla="*/ 613 w 668"/>
                <a:gd name="T81"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sp>
          <p:nvSpPr>
            <p:cNvPr id="417" name="Freeform 41"/>
            <p:cNvSpPr>
              <a:spLocks/>
            </p:cNvSpPr>
            <p:nvPr/>
          </p:nvSpPr>
          <p:spPr bwMode="auto">
            <a:xfrm>
              <a:off x="6026150" y="3387725"/>
              <a:ext cx="65087" cy="65088"/>
            </a:xfrm>
            <a:custGeom>
              <a:avLst/>
              <a:gdLst>
                <a:gd name="T0" fmla="*/ 21 w 41"/>
                <a:gd name="T1" fmla="*/ 0 h 41"/>
                <a:gd name="T2" fmla="*/ 21 w 41"/>
                <a:gd name="T3" fmla="*/ 0 h 41"/>
                <a:gd name="T4" fmla="*/ 25 w 41"/>
                <a:gd name="T5" fmla="*/ 1 h 41"/>
                <a:gd name="T6" fmla="*/ 29 w 41"/>
                <a:gd name="T7" fmla="*/ 2 h 41"/>
                <a:gd name="T8" fmla="*/ 32 w 41"/>
                <a:gd name="T9" fmla="*/ 4 h 41"/>
                <a:gd name="T10" fmla="*/ 35 w 41"/>
                <a:gd name="T11" fmla="*/ 6 h 41"/>
                <a:gd name="T12" fmla="*/ 38 w 41"/>
                <a:gd name="T13" fmla="*/ 9 h 41"/>
                <a:gd name="T14" fmla="*/ 40 w 41"/>
                <a:gd name="T15" fmla="*/ 13 h 41"/>
                <a:gd name="T16" fmla="*/ 41 w 41"/>
                <a:gd name="T17" fmla="*/ 17 h 41"/>
                <a:gd name="T18" fmla="*/ 41 w 41"/>
                <a:gd name="T19" fmla="*/ 21 h 41"/>
                <a:gd name="T20" fmla="*/ 41 w 41"/>
                <a:gd name="T21" fmla="*/ 21 h 41"/>
                <a:gd name="T22" fmla="*/ 41 w 41"/>
                <a:gd name="T23" fmla="*/ 25 h 41"/>
                <a:gd name="T24" fmla="*/ 40 w 41"/>
                <a:gd name="T25" fmla="*/ 28 h 41"/>
                <a:gd name="T26" fmla="*/ 38 w 41"/>
                <a:gd name="T27" fmla="*/ 32 h 41"/>
                <a:gd name="T28" fmla="*/ 35 w 41"/>
                <a:gd name="T29" fmla="*/ 35 h 41"/>
                <a:gd name="T30" fmla="*/ 32 w 41"/>
                <a:gd name="T31" fmla="*/ 37 h 41"/>
                <a:gd name="T32" fmla="*/ 29 w 41"/>
                <a:gd name="T33" fmla="*/ 39 h 41"/>
                <a:gd name="T34" fmla="*/ 25 w 41"/>
                <a:gd name="T35" fmla="*/ 40 h 41"/>
                <a:gd name="T36" fmla="*/ 21 w 41"/>
                <a:gd name="T37" fmla="*/ 41 h 41"/>
                <a:gd name="T38" fmla="*/ 21 w 41"/>
                <a:gd name="T39" fmla="*/ 41 h 41"/>
                <a:gd name="T40" fmla="*/ 17 w 41"/>
                <a:gd name="T41" fmla="*/ 40 h 41"/>
                <a:gd name="T42" fmla="*/ 13 w 41"/>
                <a:gd name="T43" fmla="*/ 39 h 41"/>
                <a:gd name="T44" fmla="*/ 9 w 41"/>
                <a:gd name="T45" fmla="*/ 37 h 41"/>
                <a:gd name="T46" fmla="*/ 6 w 41"/>
                <a:gd name="T47" fmla="*/ 35 h 41"/>
                <a:gd name="T48" fmla="*/ 3 w 41"/>
                <a:gd name="T49" fmla="*/ 32 h 41"/>
                <a:gd name="T50" fmla="*/ 2 w 41"/>
                <a:gd name="T51" fmla="*/ 28 h 41"/>
                <a:gd name="T52" fmla="*/ 0 w 41"/>
                <a:gd name="T53" fmla="*/ 25 h 41"/>
                <a:gd name="T54" fmla="*/ 0 w 41"/>
                <a:gd name="T55" fmla="*/ 21 h 41"/>
                <a:gd name="T56" fmla="*/ 0 w 41"/>
                <a:gd name="T57" fmla="*/ 21 h 41"/>
                <a:gd name="T58" fmla="*/ 0 w 41"/>
                <a:gd name="T59" fmla="*/ 17 h 41"/>
                <a:gd name="T60" fmla="*/ 2 w 41"/>
                <a:gd name="T61" fmla="*/ 13 h 41"/>
                <a:gd name="T62" fmla="*/ 3 w 41"/>
                <a:gd name="T63" fmla="*/ 9 h 41"/>
                <a:gd name="T64" fmla="*/ 6 w 41"/>
                <a:gd name="T65" fmla="*/ 6 h 41"/>
                <a:gd name="T66" fmla="*/ 9 w 41"/>
                <a:gd name="T67" fmla="*/ 4 h 41"/>
                <a:gd name="T68" fmla="*/ 13 w 41"/>
                <a:gd name="T69" fmla="*/ 2 h 41"/>
                <a:gd name="T70" fmla="*/ 17 w 41"/>
                <a:gd name="T71" fmla="*/ 1 h 41"/>
                <a:gd name="T72" fmla="*/ 21 w 41"/>
                <a:gd name="T7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21" y="0"/>
                  </a:moveTo>
                  <a:lnTo>
                    <a:pt x="21" y="0"/>
                  </a:lnTo>
                  <a:lnTo>
                    <a:pt x="25" y="1"/>
                  </a:lnTo>
                  <a:lnTo>
                    <a:pt x="29" y="2"/>
                  </a:lnTo>
                  <a:lnTo>
                    <a:pt x="32" y="4"/>
                  </a:lnTo>
                  <a:lnTo>
                    <a:pt x="35" y="6"/>
                  </a:lnTo>
                  <a:lnTo>
                    <a:pt x="38" y="9"/>
                  </a:lnTo>
                  <a:lnTo>
                    <a:pt x="40" y="13"/>
                  </a:lnTo>
                  <a:lnTo>
                    <a:pt x="41" y="17"/>
                  </a:lnTo>
                  <a:lnTo>
                    <a:pt x="41" y="21"/>
                  </a:lnTo>
                  <a:lnTo>
                    <a:pt x="41" y="21"/>
                  </a:lnTo>
                  <a:lnTo>
                    <a:pt x="41" y="25"/>
                  </a:lnTo>
                  <a:lnTo>
                    <a:pt x="40" y="28"/>
                  </a:lnTo>
                  <a:lnTo>
                    <a:pt x="38" y="32"/>
                  </a:lnTo>
                  <a:lnTo>
                    <a:pt x="35" y="35"/>
                  </a:lnTo>
                  <a:lnTo>
                    <a:pt x="32" y="37"/>
                  </a:lnTo>
                  <a:lnTo>
                    <a:pt x="29" y="39"/>
                  </a:lnTo>
                  <a:lnTo>
                    <a:pt x="25" y="40"/>
                  </a:lnTo>
                  <a:lnTo>
                    <a:pt x="21" y="41"/>
                  </a:lnTo>
                  <a:lnTo>
                    <a:pt x="21" y="41"/>
                  </a:lnTo>
                  <a:lnTo>
                    <a:pt x="17" y="40"/>
                  </a:lnTo>
                  <a:lnTo>
                    <a:pt x="13" y="39"/>
                  </a:lnTo>
                  <a:lnTo>
                    <a:pt x="9" y="37"/>
                  </a:lnTo>
                  <a:lnTo>
                    <a:pt x="6" y="35"/>
                  </a:lnTo>
                  <a:lnTo>
                    <a:pt x="3" y="32"/>
                  </a:lnTo>
                  <a:lnTo>
                    <a:pt x="2" y="28"/>
                  </a:lnTo>
                  <a:lnTo>
                    <a:pt x="0" y="25"/>
                  </a:lnTo>
                  <a:lnTo>
                    <a:pt x="0" y="21"/>
                  </a:lnTo>
                  <a:lnTo>
                    <a:pt x="0" y="21"/>
                  </a:lnTo>
                  <a:lnTo>
                    <a:pt x="0" y="17"/>
                  </a:lnTo>
                  <a:lnTo>
                    <a:pt x="2" y="13"/>
                  </a:lnTo>
                  <a:lnTo>
                    <a:pt x="3" y="9"/>
                  </a:lnTo>
                  <a:lnTo>
                    <a:pt x="6" y="6"/>
                  </a:lnTo>
                  <a:lnTo>
                    <a:pt x="9" y="4"/>
                  </a:lnTo>
                  <a:lnTo>
                    <a:pt x="13" y="2"/>
                  </a:lnTo>
                  <a:lnTo>
                    <a:pt x="17" y="1"/>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sp>
          <p:nvSpPr>
            <p:cNvPr id="418" name="Freeform 42"/>
            <p:cNvSpPr>
              <a:spLocks/>
            </p:cNvSpPr>
            <p:nvPr/>
          </p:nvSpPr>
          <p:spPr bwMode="auto">
            <a:xfrm>
              <a:off x="5938838" y="3387725"/>
              <a:ext cx="65087" cy="65088"/>
            </a:xfrm>
            <a:custGeom>
              <a:avLst/>
              <a:gdLst>
                <a:gd name="T0" fmla="*/ 0 w 41"/>
                <a:gd name="T1" fmla="*/ 21 h 41"/>
                <a:gd name="T2" fmla="*/ 0 w 41"/>
                <a:gd name="T3" fmla="*/ 21 h 41"/>
                <a:gd name="T4" fmla="*/ 0 w 41"/>
                <a:gd name="T5" fmla="*/ 17 h 41"/>
                <a:gd name="T6" fmla="*/ 1 w 41"/>
                <a:gd name="T7" fmla="*/ 13 h 41"/>
                <a:gd name="T8" fmla="*/ 3 w 41"/>
                <a:gd name="T9" fmla="*/ 9 h 41"/>
                <a:gd name="T10" fmla="*/ 6 w 41"/>
                <a:gd name="T11" fmla="*/ 6 h 41"/>
                <a:gd name="T12" fmla="*/ 9 w 41"/>
                <a:gd name="T13" fmla="*/ 4 h 41"/>
                <a:gd name="T14" fmla="*/ 12 w 41"/>
                <a:gd name="T15" fmla="*/ 2 h 41"/>
                <a:gd name="T16" fmla="*/ 16 w 41"/>
                <a:gd name="T17" fmla="*/ 1 h 41"/>
                <a:gd name="T18" fmla="*/ 20 w 41"/>
                <a:gd name="T19" fmla="*/ 0 h 41"/>
                <a:gd name="T20" fmla="*/ 20 w 41"/>
                <a:gd name="T21" fmla="*/ 0 h 41"/>
                <a:gd name="T22" fmla="*/ 25 w 41"/>
                <a:gd name="T23" fmla="*/ 1 h 41"/>
                <a:gd name="T24" fmla="*/ 28 w 41"/>
                <a:gd name="T25" fmla="*/ 2 h 41"/>
                <a:gd name="T26" fmla="*/ 32 w 41"/>
                <a:gd name="T27" fmla="*/ 4 h 41"/>
                <a:gd name="T28" fmla="*/ 35 w 41"/>
                <a:gd name="T29" fmla="*/ 6 h 41"/>
                <a:gd name="T30" fmla="*/ 38 w 41"/>
                <a:gd name="T31" fmla="*/ 9 h 41"/>
                <a:gd name="T32" fmla="*/ 39 w 41"/>
                <a:gd name="T33" fmla="*/ 13 h 41"/>
                <a:gd name="T34" fmla="*/ 41 w 41"/>
                <a:gd name="T35" fmla="*/ 17 h 41"/>
                <a:gd name="T36" fmla="*/ 41 w 41"/>
                <a:gd name="T37" fmla="*/ 21 h 41"/>
                <a:gd name="T38" fmla="*/ 41 w 41"/>
                <a:gd name="T39" fmla="*/ 21 h 41"/>
                <a:gd name="T40" fmla="*/ 41 w 41"/>
                <a:gd name="T41" fmla="*/ 25 h 41"/>
                <a:gd name="T42" fmla="*/ 39 w 41"/>
                <a:gd name="T43" fmla="*/ 28 h 41"/>
                <a:gd name="T44" fmla="*/ 38 w 41"/>
                <a:gd name="T45" fmla="*/ 32 h 41"/>
                <a:gd name="T46" fmla="*/ 35 w 41"/>
                <a:gd name="T47" fmla="*/ 35 h 41"/>
                <a:gd name="T48" fmla="*/ 32 w 41"/>
                <a:gd name="T49" fmla="*/ 37 h 41"/>
                <a:gd name="T50" fmla="*/ 28 w 41"/>
                <a:gd name="T51" fmla="*/ 39 h 41"/>
                <a:gd name="T52" fmla="*/ 25 w 41"/>
                <a:gd name="T53" fmla="*/ 40 h 41"/>
                <a:gd name="T54" fmla="*/ 20 w 41"/>
                <a:gd name="T55" fmla="*/ 41 h 41"/>
                <a:gd name="T56" fmla="*/ 20 w 41"/>
                <a:gd name="T57" fmla="*/ 41 h 41"/>
                <a:gd name="T58" fmla="*/ 16 w 41"/>
                <a:gd name="T59" fmla="*/ 40 h 41"/>
                <a:gd name="T60" fmla="*/ 12 w 41"/>
                <a:gd name="T61" fmla="*/ 39 h 41"/>
                <a:gd name="T62" fmla="*/ 9 w 41"/>
                <a:gd name="T63" fmla="*/ 37 h 41"/>
                <a:gd name="T64" fmla="*/ 6 w 41"/>
                <a:gd name="T65" fmla="*/ 35 h 41"/>
                <a:gd name="T66" fmla="*/ 3 w 41"/>
                <a:gd name="T67" fmla="*/ 32 h 41"/>
                <a:gd name="T68" fmla="*/ 1 w 41"/>
                <a:gd name="T69" fmla="*/ 28 h 41"/>
                <a:gd name="T70" fmla="*/ 0 w 41"/>
                <a:gd name="T71" fmla="*/ 25 h 41"/>
                <a:gd name="T72" fmla="*/ 0 w 41"/>
                <a:gd name="T7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0" y="21"/>
                  </a:moveTo>
                  <a:lnTo>
                    <a:pt x="0" y="21"/>
                  </a:lnTo>
                  <a:lnTo>
                    <a:pt x="0" y="17"/>
                  </a:lnTo>
                  <a:lnTo>
                    <a:pt x="1" y="13"/>
                  </a:lnTo>
                  <a:lnTo>
                    <a:pt x="3" y="9"/>
                  </a:lnTo>
                  <a:lnTo>
                    <a:pt x="6" y="6"/>
                  </a:lnTo>
                  <a:lnTo>
                    <a:pt x="9" y="4"/>
                  </a:lnTo>
                  <a:lnTo>
                    <a:pt x="12" y="2"/>
                  </a:lnTo>
                  <a:lnTo>
                    <a:pt x="16" y="1"/>
                  </a:lnTo>
                  <a:lnTo>
                    <a:pt x="20" y="0"/>
                  </a:lnTo>
                  <a:lnTo>
                    <a:pt x="20" y="0"/>
                  </a:lnTo>
                  <a:lnTo>
                    <a:pt x="25" y="1"/>
                  </a:lnTo>
                  <a:lnTo>
                    <a:pt x="28" y="2"/>
                  </a:lnTo>
                  <a:lnTo>
                    <a:pt x="32" y="4"/>
                  </a:lnTo>
                  <a:lnTo>
                    <a:pt x="35" y="6"/>
                  </a:lnTo>
                  <a:lnTo>
                    <a:pt x="38" y="9"/>
                  </a:lnTo>
                  <a:lnTo>
                    <a:pt x="39" y="13"/>
                  </a:lnTo>
                  <a:lnTo>
                    <a:pt x="41" y="17"/>
                  </a:lnTo>
                  <a:lnTo>
                    <a:pt x="41" y="21"/>
                  </a:lnTo>
                  <a:lnTo>
                    <a:pt x="41" y="21"/>
                  </a:lnTo>
                  <a:lnTo>
                    <a:pt x="41" y="25"/>
                  </a:lnTo>
                  <a:lnTo>
                    <a:pt x="39" y="28"/>
                  </a:lnTo>
                  <a:lnTo>
                    <a:pt x="38" y="32"/>
                  </a:lnTo>
                  <a:lnTo>
                    <a:pt x="35" y="35"/>
                  </a:lnTo>
                  <a:lnTo>
                    <a:pt x="32" y="37"/>
                  </a:lnTo>
                  <a:lnTo>
                    <a:pt x="28" y="39"/>
                  </a:lnTo>
                  <a:lnTo>
                    <a:pt x="25" y="40"/>
                  </a:lnTo>
                  <a:lnTo>
                    <a:pt x="20" y="41"/>
                  </a:lnTo>
                  <a:lnTo>
                    <a:pt x="20" y="41"/>
                  </a:lnTo>
                  <a:lnTo>
                    <a:pt x="16" y="40"/>
                  </a:lnTo>
                  <a:lnTo>
                    <a:pt x="12" y="39"/>
                  </a:lnTo>
                  <a:lnTo>
                    <a:pt x="9" y="37"/>
                  </a:lnTo>
                  <a:lnTo>
                    <a:pt x="6" y="35"/>
                  </a:lnTo>
                  <a:lnTo>
                    <a:pt x="3" y="32"/>
                  </a:lnTo>
                  <a:lnTo>
                    <a:pt x="1" y="28"/>
                  </a:lnTo>
                  <a:lnTo>
                    <a:pt x="0" y="25"/>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sp>
          <p:nvSpPr>
            <p:cNvPr id="419" name="Rectangle 43"/>
            <p:cNvSpPr>
              <a:spLocks noChangeArrowheads="1"/>
            </p:cNvSpPr>
            <p:nvPr/>
          </p:nvSpPr>
          <p:spPr bwMode="auto">
            <a:xfrm>
              <a:off x="5943600" y="3516313"/>
              <a:ext cx="885825" cy="585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sp>
          <p:nvSpPr>
            <p:cNvPr id="420" name="Rectangle 44"/>
            <p:cNvSpPr>
              <a:spLocks noChangeArrowheads="1"/>
            </p:cNvSpPr>
            <p:nvPr/>
          </p:nvSpPr>
          <p:spPr bwMode="auto">
            <a:xfrm>
              <a:off x="6119813" y="3394075"/>
              <a:ext cx="709612"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grpSp>
      <p:cxnSp>
        <p:nvCxnSpPr>
          <p:cNvPr id="421" name="カギ線コネクタ 420"/>
          <p:cNvCxnSpPr>
            <a:cxnSpLocks/>
            <a:stCxn id="382" idx="4"/>
            <a:endCxn id="465" idx="3"/>
          </p:cNvCxnSpPr>
          <p:nvPr/>
        </p:nvCxnSpPr>
        <p:spPr>
          <a:xfrm rot="16200000" flipH="1">
            <a:off x="2952202" y="2456194"/>
            <a:ext cx="3096259" cy="1537847"/>
          </a:xfrm>
          <a:prstGeom prst="bentConnector3">
            <a:avLst>
              <a:gd name="adj1"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22" name="グループ化 421"/>
          <p:cNvGrpSpPr/>
          <p:nvPr/>
        </p:nvGrpSpPr>
        <p:grpSpPr>
          <a:xfrm>
            <a:off x="5272711" y="3535947"/>
            <a:ext cx="288000" cy="252000"/>
            <a:chOff x="7350292" y="4377965"/>
            <a:chExt cx="396000" cy="341717"/>
          </a:xfrm>
        </p:grpSpPr>
        <p:sp>
          <p:nvSpPr>
            <p:cNvPr id="423" name="正方形/長方形 422"/>
            <p:cNvSpPr/>
            <p:nvPr/>
          </p:nvSpPr>
          <p:spPr>
            <a:xfrm>
              <a:off x="7350292" y="4377965"/>
              <a:ext cx="396000" cy="3417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nvGrpSpPr>
            <p:cNvPr id="424" name="グループ化 423"/>
            <p:cNvGrpSpPr/>
            <p:nvPr/>
          </p:nvGrpSpPr>
          <p:grpSpPr>
            <a:xfrm>
              <a:off x="7395990" y="4438967"/>
              <a:ext cx="304604" cy="219733"/>
              <a:chOff x="1919104" y="1880877"/>
              <a:chExt cx="275699" cy="198881"/>
            </a:xfrm>
          </p:grpSpPr>
          <p:sp>
            <p:nvSpPr>
              <p:cNvPr id="425" name="Freeform 84"/>
              <p:cNvSpPr>
                <a:spLocks/>
              </p:cNvSpPr>
              <p:nvPr/>
            </p:nvSpPr>
            <p:spPr bwMode="auto">
              <a:xfrm>
                <a:off x="1919104" y="1975605"/>
                <a:ext cx="275699" cy="104153"/>
              </a:xfrm>
              <a:custGeom>
                <a:avLst/>
                <a:gdLst>
                  <a:gd name="T0" fmla="*/ 293 w 585"/>
                  <a:gd name="T1" fmla="*/ 107 h 221"/>
                  <a:gd name="T2" fmla="*/ 243 w 585"/>
                  <a:gd name="T3" fmla="*/ 105 h 221"/>
                  <a:gd name="T4" fmla="*/ 196 w 585"/>
                  <a:gd name="T5" fmla="*/ 99 h 221"/>
                  <a:gd name="T6" fmla="*/ 151 w 585"/>
                  <a:gd name="T7" fmla="*/ 90 h 221"/>
                  <a:gd name="T8" fmla="*/ 111 w 585"/>
                  <a:gd name="T9" fmla="*/ 77 h 221"/>
                  <a:gd name="T10" fmla="*/ 76 w 585"/>
                  <a:gd name="T11" fmla="*/ 61 h 221"/>
                  <a:gd name="T12" fmla="*/ 45 w 585"/>
                  <a:gd name="T13" fmla="*/ 43 h 221"/>
                  <a:gd name="T14" fmla="*/ 20 w 585"/>
                  <a:gd name="T15" fmla="*/ 22 h 221"/>
                  <a:gd name="T16" fmla="*/ 0 w 585"/>
                  <a:gd name="T17" fmla="*/ 0 h 221"/>
                  <a:gd name="T18" fmla="*/ 0 w 585"/>
                  <a:gd name="T19" fmla="*/ 76 h 221"/>
                  <a:gd name="T20" fmla="*/ 2 w 585"/>
                  <a:gd name="T21" fmla="*/ 91 h 221"/>
                  <a:gd name="T22" fmla="*/ 6 w 585"/>
                  <a:gd name="T23" fmla="*/ 105 h 221"/>
                  <a:gd name="T24" fmla="*/ 14 w 585"/>
                  <a:gd name="T25" fmla="*/ 119 h 221"/>
                  <a:gd name="T26" fmla="*/ 23 w 585"/>
                  <a:gd name="T27" fmla="*/ 132 h 221"/>
                  <a:gd name="T28" fmla="*/ 50 w 585"/>
                  <a:gd name="T29" fmla="*/ 157 h 221"/>
                  <a:gd name="T30" fmla="*/ 86 w 585"/>
                  <a:gd name="T31" fmla="*/ 179 h 221"/>
                  <a:gd name="T32" fmla="*/ 129 w 585"/>
                  <a:gd name="T33" fmla="*/ 196 h 221"/>
                  <a:gd name="T34" fmla="*/ 179 w 585"/>
                  <a:gd name="T35" fmla="*/ 210 h 221"/>
                  <a:gd name="T36" fmla="*/ 234 w 585"/>
                  <a:gd name="T37" fmla="*/ 218 h 221"/>
                  <a:gd name="T38" fmla="*/ 293 w 585"/>
                  <a:gd name="T39" fmla="*/ 221 h 221"/>
                  <a:gd name="T40" fmla="*/ 323 w 585"/>
                  <a:gd name="T41" fmla="*/ 220 h 221"/>
                  <a:gd name="T42" fmla="*/ 380 w 585"/>
                  <a:gd name="T43" fmla="*/ 215 h 221"/>
                  <a:gd name="T44" fmla="*/ 432 w 585"/>
                  <a:gd name="T45" fmla="*/ 204 h 221"/>
                  <a:gd name="T46" fmla="*/ 479 w 585"/>
                  <a:gd name="T47" fmla="*/ 188 h 221"/>
                  <a:gd name="T48" fmla="*/ 519 w 585"/>
                  <a:gd name="T49" fmla="*/ 168 h 221"/>
                  <a:gd name="T50" fmla="*/ 550 w 585"/>
                  <a:gd name="T51" fmla="*/ 145 h 221"/>
                  <a:gd name="T52" fmla="*/ 568 w 585"/>
                  <a:gd name="T53" fmla="*/ 126 h 221"/>
                  <a:gd name="T54" fmla="*/ 576 w 585"/>
                  <a:gd name="T55" fmla="*/ 112 h 221"/>
                  <a:gd name="T56" fmla="*/ 582 w 585"/>
                  <a:gd name="T57" fmla="*/ 98 h 221"/>
                  <a:gd name="T58" fmla="*/ 585 w 585"/>
                  <a:gd name="T59" fmla="*/ 83 h 221"/>
                  <a:gd name="T60" fmla="*/ 585 w 585"/>
                  <a:gd name="T61" fmla="*/ 0 h 221"/>
                  <a:gd name="T62" fmla="*/ 577 w 585"/>
                  <a:gd name="T63" fmla="*/ 11 h 221"/>
                  <a:gd name="T64" fmla="*/ 554 w 585"/>
                  <a:gd name="T65" fmla="*/ 33 h 221"/>
                  <a:gd name="T66" fmla="*/ 526 w 585"/>
                  <a:gd name="T67" fmla="*/ 53 h 221"/>
                  <a:gd name="T68" fmla="*/ 493 w 585"/>
                  <a:gd name="T69" fmla="*/ 70 h 221"/>
                  <a:gd name="T70" fmla="*/ 455 w 585"/>
                  <a:gd name="T71" fmla="*/ 84 h 221"/>
                  <a:gd name="T72" fmla="*/ 413 w 585"/>
                  <a:gd name="T73" fmla="*/ 95 h 221"/>
                  <a:gd name="T74" fmla="*/ 367 w 585"/>
                  <a:gd name="T75" fmla="*/ 103 h 221"/>
                  <a:gd name="T76" fmla="*/ 318 w 585"/>
                  <a:gd name="T77" fmla="*/ 107 h 221"/>
                  <a:gd name="T78" fmla="*/ 293 w 585"/>
                  <a:gd name="T79" fmla="*/ 10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5" h="221">
                    <a:moveTo>
                      <a:pt x="293" y="107"/>
                    </a:moveTo>
                    <a:lnTo>
                      <a:pt x="293" y="107"/>
                    </a:lnTo>
                    <a:lnTo>
                      <a:pt x="268" y="107"/>
                    </a:lnTo>
                    <a:lnTo>
                      <a:pt x="243" y="105"/>
                    </a:lnTo>
                    <a:lnTo>
                      <a:pt x="219" y="103"/>
                    </a:lnTo>
                    <a:lnTo>
                      <a:pt x="196" y="99"/>
                    </a:lnTo>
                    <a:lnTo>
                      <a:pt x="173" y="95"/>
                    </a:lnTo>
                    <a:lnTo>
                      <a:pt x="151" y="90"/>
                    </a:lnTo>
                    <a:lnTo>
                      <a:pt x="131" y="84"/>
                    </a:lnTo>
                    <a:lnTo>
                      <a:pt x="111" y="77"/>
                    </a:lnTo>
                    <a:lnTo>
                      <a:pt x="93" y="70"/>
                    </a:lnTo>
                    <a:lnTo>
                      <a:pt x="76" y="61"/>
                    </a:lnTo>
                    <a:lnTo>
                      <a:pt x="60" y="53"/>
                    </a:lnTo>
                    <a:lnTo>
                      <a:pt x="45" y="43"/>
                    </a:lnTo>
                    <a:lnTo>
                      <a:pt x="31" y="33"/>
                    </a:lnTo>
                    <a:lnTo>
                      <a:pt x="20" y="22"/>
                    </a:lnTo>
                    <a:lnTo>
                      <a:pt x="9" y="11"/>
                    </a:lnTo>
                    <a:lnTo>
                      <a:pt x="0" y="0"/>
                    </a:lnTo>
                    <a:lnTo>
                      <a:pt x="0" y="76"/>
                    </a:lnTo>
                    <a:lnTo>
                      <a:pt x="0" y="76"/>
                    </a:lnTo>
                    <a:lnTo>
                      <a:pt x="1" y="83"/>
                    </a:lnTo>
                    <a:lnTo>
                      <a:pt x="2" y="91"/>
                    </a:lnTo>
                    <a:lnTo>
                      <a:pt x="4" y="98"/>
                    </a:lnTo>
                    <a:lnTo>
                      <a:pt x="6" y="105"/>
                    </a:lnTo>
                    <a:lnTo>
                      <a:pt x="10" y="112"/>
                    </a:lnTo>
                    <a:lnTo>
                      <a:pt x="14" y="119"/>
                    </a:lnTo>
                    <a:lnTo>
                      <a:pt x="18" y="126"/>
                    </a:lnTo>
                    <a:lnTo>
                      <a:pt x="23" y="132"/>
                    </a:lnTo>
                    <a:lnTo>
                      <a:pt x="36" y="145"/>
                    </a:lnTo>
                    <a:lnTo>
                      <a:pt x="50" y="157"/>
                    </a:lnTo>
                    <a:lnTo>
                      <a:pt x="67" y="168"/>
                    </a:lnTo>
                    <a:lnTo>
                      <a:pt x="86" y="179"/>
                    </a:lnTo>
                    <a:lnTo>
                      <a:pt x="107" y="188"/>
                    </a:lnTo>
                    <a:lnTo>
                      <a:pt x="129" y="196"/>
                    </a:lnTo>
                    <a:lnTo>
                      <a:pt x="153" y="204"/>
                    </a:lnTo>
                    <a:lnTo>
                      <a:pt x="179" y="210"/>
                    </a:lnTo>
                    <a:lnTo>
                      <a:pt x="206" y="215"/>
                    </a:lnTo>
                    <a:lnTo>
                      <a:pt x="234" y="218"/>
                    </a:lnTo>
                    <a:lnTo>
                      <a:pt x="263" y="220"/>
                    </a:lnTo>
                    <a:lnTo>
                      <a:pt x="293" y="221"/>
                    </a:lnTo>
                    <a:lnTo>
                      <a:pt x="293" y="221"/>
                    </a:lnTo>
                    <a:lnTo>
                      <a:pt x="323" y="220"/>
                    </a:lnTo>
                    <a:lnTo>
                      <a:pt x="352" y="218"/>
                    </a:lnTo>
                    <a:lnTo>
                      <a:pt x="380" y="215"/>
                    </a:lnTo>
                    <a:lnTo>
                      <a:pt x="407" y="210"/>
                    </a:lnTo>
                    <a:lnTo>
                      <a:pt x="432" y="204"/>
                    </a:lnTo>
                    <a:lnTo>
                      <a:pt x="456" y="196"/>
                    </a:lnTo>
                    <a:lnTo>
                      <a:pt x="479" y="188"/>
                    </a:lnTo>
                    <a:lnTo>
                      <a:pt x="500" y="179"/>
                    </a:lnTo>
                    <a:lnTo>
                      <a:pt x="519" y="168"/>
                    </a:lnTo>
                    <a:lnTo>
                      <a:pt x="535" y="157"/>
                    </a:lnTo>
                    <a:lnTo>
                      <a:pt x="550" y="145"/>
                    </a:lnTo>
                    <a:lnTo>
                      <a:pt x="562" y="132"/>
                    </a:lnTo>
                    <a:lnTo>
                      <a:pt x="568" y="126"/>
                    </a:lnTo>
                    <a:lnTo>
                      <a:pt x="572" y="119"/>
                    </a:lnTo>
                    <a:lnTo>
                      <a:pt x="576" y="112"/>
                    </a:lnTo>
                    <a:lnTo>
                      <a:pt x="579" y="105"/>
                    </a:lnTo>
                    <a:lnTo>
                      <a:pt x="582" y="98"/>
                    </a:lnTo>
                    <a:lnTo>
                      <a:pt x="584" y="91"/>
                    </a:lnTo>
                    <a:lnTo>
                      <a:pt x="585" y="83"/>
                    </a:lnTo>
                    <a:lnTo>
                      <a:pt x="585" y="76"/>
                    </a:lnTo>
                    <a:lnTo>
                      <a:pt x="585" y="0"/>
                    </a:lnTo>
                    <a:lnTo>
                      <a:pt x="585" y="0"/>
                    </a:lnTo>
                    <a:lnTo>
                      <a:pt x="577" y="11"/>
                    </a:lnTo>
                    <a:lnTo>
                      <a:pt x="566" y="22"/>
                    </a:lnTo>
                    <a:lnTo>
                      <a:pt x="554" y="33"/>
                    </a:lnTo>
                    <a:lnTo>
                      <a:pt x="541" y="43"/>
                    </a:lnTo>
                    <a:lnTo>
                      <a:pt x="526" y="53"/>
                    </a:lnTo>
                    <a:lnTo>
                      <a:pt x="510" y="61"/>
                    </a:lnTo>
                    <a:lnTo>
                      <a:pt x="493" y="70"/>
                    </a:lnTo>
                    <a:lnTo>
                      <a:pt x="474" y="77"/>
                    </a:lnTo>
                    <a:lnTo>
                      <a:pt x="455" y="84"/>
                    </a:lnTo>
                    <a:lnTo>
                      <a:pt x="434" y="90"/>
                    </a:lnTo>
                    <a:lnTo>
                      <a:pt x="413" y="95"/>
                    </a:lnTo>
                    <a:lnTo>
                      <a:pt x="390" y="99"/>
                    </a:lnTo>
                    <a:lnTo>
                      <a:pt x="367" y="103"/>
                    </a:lnTo>
                    <a:lnTo>
                      <a:pt x="343" y="105"/>
                    </a:lnTo>
                    <a:lnTo>
                      <a:pt x="318" y="107"/>
                    </a:lnTo>
                    <a:lnTo>
                      <a:pt x="293" y="107"/>
                    </a:lnTo>
                    <a:lnTo>
                      <a:pt x="293" y="10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426" name="Freeform 106"/>
              <p:cNvSpPr>
                <a:spLocks noEditPoints="1"/>
              </p:cNvSpPr>
              <p:nvPr/>
            </p:nvSpPr>
            <p:spPr bwMode="auto">
              <a:xfrm>
                <a:off x="1919104" y="1880877"/>
                <a:ext cx="275699" cy="136672"/>
              </a:xfrm>
              <a:custGeom>
                <a:avLst/>
                <a:gdLst>
                  <a:gd name="T0" fmla="*/ 585 w 585"/>
                  <a:gd name="T1" fmla="*/ 137 h 290"/>
                  <a:gd name="T2" fmla="*/ 579 w 585"/>
                  <a:gd name="T3" fmla="*/ 116 h 290"/>
                  <a:gd name="T4" fmla="*/ 568 w 585"/>
                  <a:gd name="T5" fmla="*/ 95 h 290"/>
                  <a:gd name="T6" fmla="*/ 535 w 585"/>
                  <a:gd name="T7" fmla="*/ 64 h 290"/>
                  <a:gd name="T8" fmla="*/ 479 w 585"/>
                  <a:gd name="T9" fmla="*/ 33 h 290"/>
                  <a:gd name="T10" fmla="*/ 407 w 585"/>
                  <a:gd name="T11" fmla="*/ 11 h 290"/>
                  <a:gd name="T12" fmla="*/ 323 w 585"/>
                  <a:gd name="T13" fmla="*/ 0 h 290"/>
                  <a:gd name="T14" fmla="*/ 263 w 585"/>
                  <a:gd name="T15" fmla="*/ 0 h 290"/>
                  <a:gd name="T16" fmla="*/ 179 w 585"/>
                  <a:gd name="T17" fmla="*/ 11 h 290"/>
                  <a:gd name="T18" fmla="*/ 107 w 585"/>
                  <a:gd name="T19" fmla="*/ 33 h 290"/>
                  <a:gd name="T20" fmla="*/ 50 w 585"/>
                  <a:gd name="T21" fmla="*/ 64 h 290"/>
                  <a:gd name="T22" fmla="*/ 18 w 585"/>
                  <a:gd name="T23" fmla="*/ 95 h 290"/>
                  <a:gd name="T24" fmla="*/ 6 w 585"/>
                  <a:gd name="T25" fmla="*/ 116 h 290"/>
                  <a:gd name="T26" fmla="*/ 1 w 585"/>
                  <a:gd name="T27" fmla="*/ 137 h 290"/>
                  <a:gd name="T28" fmla="*/ 1 w 585"/>
                  <a:gd name="T29" fmla="*/ 152 h 290"/>
                  <a:gd name="T30" fmla="*/ 6 w 585"/>
                  <a:gd name="T31" fmla="*/ 174 h 290"/>
                  <a:gd name="T32" fmla="*/ 18 w 585"/>
                  <a:gd name="T33" fmla="*/ 195 h 290"/>
                  <a:gd name="T34" fmla="*/ 50 w 585"/>
                  <a:gd name="T35" fmla="*/ 226 h 290"/>
                  <a:gd name="T36" fmla="*/ 107 w 585"/>
                  <a:gd name="T37" fmla="*/ 257 h 290"/>
                  <a:gd name="T38" fmla="*/ 179 w 585"/>
                  <a:gd name="T39" fmla="*/ 279 h 290"/>
                  <a:gd name="T40" fmla="*/ 263 w 585"/>
                  <a:gd name="T41" fmla="*/ 289 h 290"/>
                  <a:gd name="T42" fmla="*/ 323 w 585"/>
                  <a:gd name="T43" fmla="*/ 289 h 290"/>
                  <a:gd name="T44" fmla="*/ 407 w 585"/>
                  <a:gd name="T45" fmla="*/ 279 h 290"/>
                  <a:gd name="T46" fmla="*/ 479 w 585"/>
                  <a:gd name="T47" fmla="*/ 257 h 290"/>
                  <a:gd name="T48" fmla="*/ 535 w 585"/>
                  <a:gd name="T49" fmla="*/ 226 h 290"/>
                  <a:gd name="T50" fmla="*/ 568 w 585"/>
                  <a:gd name="T51" fmla="*/ 195 h 290"/>
                  <a:gd name="T52" fmla="*/ 579 w 585"/>
                  <a:gd name="T53" fmla="*/ 174 h 290"/>
                  <a:gd name="T54" fmla="*/ 585 w 585"/>
                  <a:gd name="T55" fmla="*/ 152 h 290"/>
                  <a:gd name="T56" fmla="*/ 495 w 585"/>
                  <a:gd name="T57" fmla="*/ 136 h 290"/>
                  <a:gd name="T58" fmla="*/ 479 w 585"/>
                  <a:gd name="T59" fmla="*/ 100 h 290"/>
                  <a:gd name="T60" fmla="*/ 395 w 585"/>
                  <a:gd name="T61" fmla="*/ 83 h 290"/>
                  <a:gd name="T62" fmla="*/ 347 w 585"/>
                  <a:gd name="T63" fmla="*/ 84 h 290"/>
                  <a:gd name="T64" fmla="*/ 344 w 585"/>
                  <a:gd name="T65" fmla="*/ 86 h 290"/>
                  <a:gd name="T66" fmla="*/ 381 w 585"/>
                  <a:gd name="T67" fmla="*/ 167 h 290"/>
                  <a:gd name="T68" fmla="*/ 379 w 585"/>
                  <a:gd name="T69" fmla="*/ 179 h 290"/>
                  <a:gd name="T70" fmla="*/ 368 w 585"/>
                  <a:gd name="T71" fmla="*/ 186 h 290"/>
                  <a:gd name="T72" fmla="*/ 351 w 585"/>
                  <a:gd name="T73" fmla="*/ 189 h 290"/>
                  <a:gd name="T74" fmla="*/ 290 w 585"/>
                  <a:gd name="T75" fmla="*/ 154 h 290"/>
                  <a:gd name="T76" fmla="*/ 308 w 585"/>
                  <a:gd name="T77" fmla="*/ 153 h 290"/>
                  <a:gd name="T78" fmla="*/ 309 w 585"/>
                  <a:gd name="T79" fmla="*/ 150 h 290"/>
                  <a:gd name="T80" fmla="*/ 278 w 585"/>
                  <a:gd name="T81" fmla="*/ 84 h 290"/>
                  <a:gd name="T82" fmla="*/ 282 w 585"/>
                  <a:gd name="T83" fmla="*/ 23 h 290"/>
                  <a:gd name="T84" fmla="*/ 213 w 585"/>
                  <a:gd name="T85" fmla="*/ 167 h 290"/>
                  <a:gd name="T86" fmla="*/ 91 w 585"/>
                  <a:gd name="T87" fmla="*/ 154 h 290"/>
                  <a:gd name="T88" fmla="*/ 234 w 585"/>
                  <a:gd name="T89" fmla="*/ 206 h 290"/>
                  <a:gd name="T90" fmla="*/ 238 w 585"/>
                  <a:gd name="T91" fmla="*/ 205 h 290"/>
                  <a:gd name="T92" fmla="*/ 202 w 585"/>
                  <a:gd name="T93" fmla="*/ 123 h 290"/>
                  <a:gd name="T94" fmla="*/ 202 w 585"/>
                  <a:gd name="T95" fmla="*/ 115 h 290"/>
                  <a:gd name="T96" fmla="*/ 208 w 585"/>
                  <a:gd name="T97" fmla="*/ 107 h 290"/>
                  <a:gd name="T98" fmla="*/ 224 w 585"/>
                  <a:gd name="T99" fmla="*/ 101 h 290"/>
                  <a:gd name="T100" fmla="*/ 293 w 585"/>
                  <a:gd name="T101" fmla="*/ 136 h 290"/>
                  <a:gd name="T102" fmla="*/ 275 w 585"/>
                  <a:gd name="T103" fmla="*/ 137 h 290"/>
                  <a:gd name="T104" fmla="*/ 274 w 585"/>
                  <a:gd name="T105" fmla="*/ 139 h 290"/>
                  <a:gd name="T106" fmla="*/ 305 w 585"/>
                  <a:gd name="T107" fmla="*/ 206 h 290"/>
                  <a:gd name="T108" fmla="*/ 301 w 585"/>
                  <a:gd name="T109" fmla="*/ 26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5" h="290">
                    <a:moveTo>
                      <a:pt x="585" y="145"/>
                    </a:moveTo>
                    <a:lnTo>
                      <a:pt x="585" y="145"/>
                    </a:lnTo>
                    <a:lnTo>
                      <a:pt x="585" y="137"/>
                    </a:lnTo>
                    <a:lnTo>
                      <a:pt x="584" y="130"/>
                    </a:lnTo>
                    <a:lnTo>
                      <a:pt x="582" y="123"/>
                    </a:lnTo>
                    <a:lnTo>
                      <a:pt x="579" y="116"/>
                    </a:lnTo>
                    <a:lnTo>
                      <a:pt x="576" y="109"/>
                    </a:lnTo>
                    <a:lnTo>
                      <a:pt x="572" y="102"/>
                    </a:lnTo>
                    <a:lnTo>
                      <a:pt x="568" y="95"/>
                    </a:lnTo>
                    <a:lnTo>
                      <a:pt x="562" y="88"/>
                    </a:lnTo>
                    <a:lnTo>
                      <a:pt x="550" y="76"/>
                    </a:lnTo>
                    <a:lnTo>
                      <a:pt x="535" y="64"/>
                    </a:lnTo>
                    <a:lnTo>
                      <a:pt x="519" y="52"/>
                    </a:lnTo>
                    <a:lnTo>
                      <a:pt x="500" y="42"/>
                    </a:lnTo>
                    <a:lnTo>
                      <a:pt x="479" y="33"/>
                    </a:lnTo>
                    <a:lnTo>
                      <a:pt x="456" y="24"/>
                    </a:lnTo>
                    <a:lnTo>
                      <a:pt x="432" y="17"/>
                    </a:lnTo>
                    <a:lnTo>
                      <a:pt x="407" y="11"/>
                    </a:lnTo>
                    <a:lnTo>
                      <a:pt x="380" y="6"/>
                    </a:lnTo>
                    <a:lnTo>
                      <a:pt x="352" y="2"/>
                    </a:lnTo>
                    <a:lnTo>
                      <a:pt x="323" y="0"/>
                    </a:lnTo>
                    <a:lnTo>
                      <a:pt x="293" y="0"/>
                    </a:lnTo>
                    <a:lnTo>
                      <a:pt x="293" y="0"/>
                    </a:lnTo>
                    <a:lnTo>
                      <a:pt x="263" y="0"/>
                    </a:lnTo>
                    <a:lnTo>
                      <a:pt x="234" y="2"/>
                    </a:lnTo>
                    <a:lnTo>
                      <a:pt x="206" y="6"/>
                    </a:lnTo>
                    <a:lnTo>
                      <a:pt x="179" y="11"/>
                    </a:lnTo>
                    <a:lnTo>
                      <a:pt x="153" y="17"/>
                    </a:lnTo>
                    <a:lnTo>
                      <a:pt x="129" y="24"/>
                    </a:lnTo>
                    <a:lnTo>
                      <a:pt x="107" y="33"/>
                    </a:lnTo>
                    <a:lnTo>
                      <a:pt x="86" y="42"/>
                    </a:lnTo>
                    <a:lnTo>
                      <a:pt x="67" y="52"/>
                    </a:lnTo>
                    <a:lnTo>
                      <a:pt x="50" y="64"/>
                    </a:lnTo>
                    <a:lnTo>
                      <a:pt x="36" y="76"/>
                    </a:lnTo>
                    <a:lnTo>
                      <a:pt x="23" y="88"/>
                    </a:lnTo>
                    <a:lnTo>
                      <a:pt x="18" y="95"/>
                    </a:lnTo>
                    <a:lnTo>
                      <a:pt x="14" y="102"/>
                    </a:lnTo>
                    <a:lnTo>
                      <a:pt x="10" y="109"/>
                    </a:lnTo>
                    <a:lnTo>
                      <a:pt x="6" y="116"/>
                    </a:lnTo>
                    <a:lnTo>
                      <a:pt x="4" y="123"/>
                    </a:lnTo>
                    <a:lnTo>
                      <a:pt x="2" y="130"/>
                    </a:lnTo>
                    <a:lnTo>
                      <a:pt x="1" y="137"/>
                    </a:lnTo>
                    <a:lnTo>
                      <a:pt x="0" y="145"/>
                    </a:lnTo>
                    <a:lnTo>
                      <a:pt x="0" y="145"/>
                    </a:lnTo>
                    <a:lnTo>
                      <a:pt x="1" y="152"/>
                    </a:lnTo>
                    <a:lnTo>
                      <a:pt x="2" y="160"/>
                    </a:lnTo>
                    <a:lnTo>
                      <a:pt x="4" y="167"/>
                    </a:lnTo>
                    <a:lnTo>
                      <a:pt x="6" y="174"/>
                    </a:lnTo>
                    <a:lnTo>
                      <a:pt x="10" y="181"/>
                    </a:lnTo>
                    <a:lnTo>
                      <a:pt x="14" y="188"/>
                    </a:lnTo>
                    <a:lnTo>
                      <a:pt x="18" y="195"/>
                    </a:lnTo>
                    <a:lnTo>
                      <a:pt x="23" y="201"/>
                    </a:lnTo>
                    <a:lnTo>
                      <a:pt x="36" y="214"/>
                    </a:lnTo>
                    <a:lnTo>
                      <a:pt x="50" y="226"/>
                    </a:lnTo>
                    <a:lnTo>
                      <a:pt x="67" y="237"/>
                    </a:lnTo>
                    <a:lnTo>
                      <a:pt x="86" y="248"/>
                    </a:lnTo>
                    <a:lnTo>
                      <a:pt x="107" y="257"/>
                    </a:lnTo>
                    <a:lnTo>
                      <a:pt x="129" y="265"/>
                    </a:lnTo>
                    <a:lnTo>
                      <a:pt x="153" y="273"/>
                    </a:lnTo>
                    <a:lnTo>
                      <a:pt x="179" y="279"/>
                    </a:lnTo>
                    <a:lnTo>
                      <a:pt x="206" y="284"/>
                    </a:lnTo>
                    <a:lnTo>
                      <a:pt x="234" y="287"/>
                    </a:lnTo>
                    <a:lnTo>
                      <a:pt x="263" y="289"/>
                    </a:lnTo>
                    <a:lnTo>
                      <a:pt x="293" y="290"/>
                    </a:lnTo>
                    <a:lnTo>
                      <a:pt x="293" y="290"/>
                    </a:lnTo>
                    <a:lnTo>
                      <a:pt x="323" y="289"/>
                    </a:lnTo>
                    <a:lnTo>
                      <a:pt x="352" y="287"/>
                    </a:lnTo>
                    <a:lnTo>
                      <a:pt x="380" y="284"/>
                    </a:lnTo>
                    <a:lnTo>
                      <a:pt x="407" y="279"/>
                    </a:lnTo>
                    <a:lnTo>
                      <a:pt x="432" y="273"/>
                    </a:lnTo>
                    <a:lnTo>
                      <a:pt x="456" y="265"/>
                    </a:lnTo>
                    <a:lnTo>
                      <a:pt x="479" y="257"/>
                    </a:lnTo>
                    <a:lnTo>
                      <a:pt x="500" y="248"/>
                    </a:lnTo>
                    <a:lnTo>
                      <a:pt x="519" y="237"/>
                    </a:lnTo>
                    <a:lnTo>
                      <a:pt x="535" y="226"/>
                    </a:lnTo>
                    <a:lnTo>
                      <a:pt x="550" y="214"/>
                    </a:lnTo>
                    <a:lnTo>
                      <a:pt x="562" y="201"/>
                    </a:lnTo>
                    <a:lnTo>
                      <a:pt x="568" y="195"/>
                    </a:lnTo>
                    <a:lnTo>
                      <a:pt x="572" y="188"/>
                    </a:lnTo>
                    <a:lnTo>
                      <a:pt x="576" y="181"/>
                    </a:lnTo>
                    <a:lnTo>
                      <a:pt x="579" y="174"/>
                    </a:lnTo>
                    <a:lnTo>
                      <a:pt x="582" y="167"/>
                    </a:lnTo>
                    <a:lnTo>
                      <a:pt x="584" y="160"/>
                    </a:lnTo>
                    <a:lnTo>
                      <a:pt x="585" y="152"/>
                    </a:lnTo>
                    <a:lnTo>
                      <a:pt x="585" y="145"/>
                    </a:lnTo>
                    <a:lnTo>
                      <a:pt x="585" y="145"/>
                    </a:lnTo>
                    <a:close/>
                    <a:moveTo>
                      <a:pt x="495" y="136"/>
                    </a:moveTo>
                    <a:lnTo>
                      <a:pt x="376" y="136"/>
                    </a:lnTo>
                    <a:lnTo>
                      <a:pt x="360" y="100"/>
                    </a:lnTo>
                    <a:lnTo>
                      <a:pt x="479" y="100"/>
                    </a:lnTo>
                    <a:lnTo>
                      <a:pt x="495" y="136"/>
                    </a:lnTo>
                    <a:close/>
                    <a:moveTo>
                      <a:pt x="282" y="23"/>
                    </a:moveTo>
                    <a:lnTo>
                      <a:pt x="395" y="83"/>
                    </a:lnTo>
                    <a:lnTo>
                      <a:pt x="349" y="83"/>
                    </a:lnTo>
                    <a:lnTo>
                      <a:pt x="349" y="83"/>
                    </a:lnTo>
                    <a:lnTo>
                      <a:pt x="347" y="84"/>
                    </a:lnTo>
                    <a:lnTo>
                      <a:pt x="345" y="84"/>
                    </a:lnTo>
                    <a:lnTo>
                      <a:pt x="345" y="84"/>
                    </a:lnTo>
                    <a:lnTo>
                      <a:pt x="344" y="86"/>
                    </a:lnTo>
                    <a:lnTo>
                      <a:pt x="344" y="87"/>
                    </a:lnTo>
                    <a:lnTo>
                      <a:pt x="381" y="167"/>
                    </a:lnTo>
                    <a:lnTo>
                      <a:pt x="381" y="167"/>
                    </a:lnTo>
                    <a:lnTo>
                      <a:pt x="382" y="171"/>
                    </a:lnTo>
                    <a:lnTo>
                      <a:pt x="381" y="175"/>
                    </a:lnTo>
                    <a:lnTo>
                      <a:pt x="379" y="179"/>
                    </a:lnTo>
                    <a:lnTo>
                      <a:pt x="375" y="182"/>
                    </a:lnTo>
                    <a:lnTo>
                      <a:pt x="375" y="182"/>
                    </a:lnTo>
                    <a:lnTo>
                      <a:pt x="368" y="186"/>
                    </a:lnTo>
                    <a:lnTo>
                      <a:pt x="359" y="189"/>
                    </a:lnTo>
                    <a:lnTo>
                      <a:pt x="359" y="189"/>
                    </a:lnTo>
                    <a:lnTo>
                      <a:pt x="351" y="189"/>
                    </a:lnTo>
                    <a:lnTo>
                      <a:pt x="307" y="189"/>
                    </a:lnTo>
                    <a:lnTo>
                      <a:pt x="301" y="176"/>
                    </a:lnTo>
                    <a:lnTo>
                      <a:pt x="290" y="154"/>
                    </a:lnTo>
                    <a:lnTo>
                      <a:pt x="305" y="154"/>
                    </a:lnTo>
                    <a:lnTo>
                      <a:pt x="305" y="154"/>
                    </a:lnTo>
                    <a:lnTo>
                      <a:pt x="308" y="153"/>
                    </a:lnTo>
                    <a:lnTo>
                      <a:pt x="308" y="153"/>
                    </a:lnTo>
                    <a:lnTo>
                      <a:pt x="309" y="152"/>
                    </a:lnTo>
                    <a:lnTo>
                      <a:pt x="309" y="150"/>
                    </a:lnTo>
                    <a:lnTo>
                      <a:pt x="280" y="86"/>
                    </a:lnTo>
                    <a:lnTo>
                      <a:pt x="280" y="86"/>
                    </a:lnTo>
                    <a:lnTo>
                      <a:pt x="278" y="84"/>
                    </a:lnTo>
                    <a:lnTo>
                      <a:pt x="275" y="84"/>
                    </a:lnTo>
                    <a:lnTo>
                      <a:pt x="224" y="84"/>
                    </a:lnTo>
                    <a:lnTo>
                      <a:pt x="282" y="23"/>
                    </a:lnTo>
                    <a:close/>
                    <a:moveTo>
                      <a:pt x="91" y="154"/>
                    </a:moveTo>
                    <a:lnTo>
                      <a:pt x="207" y="154"/>
                    </a:lnTo>
                    <a:lnTo>
                      <a:pt x="213" y="167"/>
                    </a:lnTo>
                    <a:lnTo>
                      <a:pt x="223" y="189"/>
                    </a:lnTo>
                    <a:lnTo>
                      <a:pt x="107" y="189"/>
                    </a:lnTo>
                    <a:lnTo>
                      <a:pt x="91" y="154"/>
                    </a:lnTo>
                    <a:close/>
                    <a:moveTo>
                      <a:pt x="301" y="267"/>
                    </a:moveTo>
                    <a:lnTo>
                      <a:pt x="188" y="206"/>
                    </a:lnTo>
                    <a:lnTo>
                      <a:pt x="234" y="206"/>
                    </a:lnTo>
                    <a:lnTo>
                      <a:pt x="234" y="206"/>
                    </a:lnTo>
                    <a:lnTo>
                      <a:pt x="238" y="205"/>
                    </a:lnTo>
                    <a:lnTo>
                      <a:pt x="238" y="205"/>
                    </a:lnTo>
                    <a:lnTo>
                      <a:pt x="239" y="204"/>
                    </a:lnTo>
                    <a:lnTo>
                      <a:pt x="239" y="203"/>
                    </a:lnTo>
                    <a:lnTo>
                      <a:pt x="202" y="123"/>
                    </a:lnTo>
                    <a:lnTo>
                      <a:pt x="202" y="123"/>
                    </a:lnTo>
                    <a:lnTo>
                      <a:pt x="201" y="119"/>
                    </a:lnTo>
                    <a:lnTo>
                      <a:pt x="202" y="115"/>
                    </a:lnTo>
                    <a:lnTo>
                      <a:pt x="204" y="111"/>
                    </a:lnTo>
                    <a:lnTo>
                      <a:pt x="208" y="107"/>
                    </a:lnTo>
                    <a:lnTo>
                      <a:pt x="208" y="107"/>
                    </a:lnTo>
                    <a:lnTo>
                      <a:pt x="215" y="103"/>
                    </a:lnTo>
                    <a:lnTo>
                      <a:pt x="224" y="101"/>
                    </a:lnTo>
                    <a:lnTo>
                      <a:pt x="224" y="101"/>
                    </a:lnTo>
                    <a:lnTo>
                      <a:pt x="232" y="100"/>
                    </a:lnTo>
                    <a:lnTo>
                      <a:pt x="277" y="100"/>
                    </a:lnTo>
                    <a:lnTo>
                      <a:pt x="293" y="136"/>
                    </a:lnTo>
                    <a:lnTo>
                      <a:pt x="279" y="136"/>
                    </a:lnTo>
                    <a:lnTo>
                      <a:pt x="279" y="136"/>
                    </a:lnTo>
                    <a:lnTo>
                      <a:pt x="275" y="137"/>
                    </a:lnTo>
                    <a:lnTo>
                      <a:pt x="275" y="137"/>
                    </a:lnTo>
                    <a:lnTo>
                      <a:pt x="274" y="138"/>
                    </a:lnTo>
                    <a:lnTo>
                      <a:pt x="274" y="139"/>
                    </a:lnTo>
                    <a:lnTo>
                      <a:pt x="304" y="204"/>
                    </a:lnTo>
                    <a:lnTo>
                      <a:pt x="304" y="204"/>
                    </a:lnTo>
                    <a:lnTo>
                      <a:pt x="305" y="206"/>
                    </a:lnTo>
                    <a:lnTo>
                      <a:pt x="308" y="206"/>
                    </a:lnTo>
                    <a:lnTo>
                      <a:pt x="359" y="206"/>
                    </a:lnTo>
                    <a:lnTo>
                      <a:pt x="301" y="26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grpSp>
      <p:sp>
        <p:nvSpPr>
          <p:cNvPr id="427" name="角丸四角形吹き出し 426"/>
          <p:cNvSpPr/>
          <p:nvPr/>
        </p:nvSpPr>
        <p:spPr bwMode="gray">
          <a:xfrm>
            <a:off x="4024417" y="4502553"/>
            <a:ext cx="1073404" cy="182477"/>
          </a:xfrm>
          <a:prstGeom prst="wedgeRoundRectCallout">
            <a:avLst>
              <a:gd name="adj1" fmla="val 26956"/>
              <a:gd name="adj2" fmla="val -92707"/>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100" dirty="0">
                <a:latin typeface="Yu Gothic UI" panose="020B0500000000000000" pitchFamily="50" charset="-128"/>
                <a:ea typeface="Yu Gothic UI" panose="020B0500000000000000" pitchFamily="50" charset="-128"/>
              </a:rPr>
              <a:t>メール送信・受信</a:t>
            </a:r>
          </a:p>
        </p:txBody>
      </p:sp>
      <p:sp>
        <p:nvSpPr>
          <p:cNvPr id="428" name="テキスト ボックス 427"/>
          <p:cNvSpPr txBox="1"/>
          <p:nvPr/>
        </p:nvSpPr>
        <p:spPr>
          <a:xfrm>
            <a:off x="5182863" y="1022475"/>
            <a:ext cx="439683" cy="257369"/>
          </a:xfrm>
          <a:prstGeom prst="rect">
            <a:avLst/>
          </a:prstGeom>
          <a:solidFill>
            <a:schemeClr val="bg1"/>
          </a:solidFill>
        </p:spPr>
        <p:txBody>
          <a:bodyPr wrap="square" lIns="36000" tIns="36000" rIns="36000" bIns="36000" rtlCol="0" anchor="ctr" anchorCtr="0">
            <a:spAutoFit/>
          </a:bodyPr>
          <a:lstStyle/>
          <a:p>
            <a:pPr algn="ctr">
              <a:spcBef>
                <a:spcPts val="0"/>
              </a:spcBef>
              <a:buSzPct val="100000"/>
            </a:pPr>
            <a:r>
              <a:rPr kumimoji="1" lang="ja-JP" altLang="en-US" sz="1200" b="1" dirty="0">
                <a:latin typeface="Yu Gothic UI" panose="020B0500000000000000" pitchFamily="50" charset="-128"/>
                <a:ea typeface="Yu Gothic UI" panose="020B0500000000000000" pitchFamily="50" charset="-128"/>
                <a:sym typeface="Arial" panose="020B0604020202020204" pitchFamily="34" charset="0"/>
              </a:rPr>
              <a:t>院内</a:t>
            </a:r>
          </a:p>
        </p:txBody>
      </p:sp>
      <p:pic>
        <p:nvPicPr>
          <p:cNvPr id="429" name="Picture 5" descr="フリーイラスト, ベクトルデータ, EPS, 建造物, 建築物, 病院, 医療, "/>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45945" y="1001463"/>
            <a:ext cx="614625" cy="291138"/>
          </a:xfrm>
          <a:prstGeom prst="rect">
            <a:avLst/>
          </a:prstGeom>
          <a:solidFill>
            <a:schemeClr val="bg1"/>
          </a:solidFill>
        </p:spPr>
      </p:pic>
      <p:pic>
        <p:nvPicPr>
          <p:cNvPr id="430" name="Picture 96" descr="MCj043481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6004" y="4699058"/>
            <a:ext cx="905705" cy="49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 name="角丸四角形 59"/>
          <p:cNvSpPr>
            <a:spLocks noChangeAspect="1"/>
          </p:cNvSpPr>
          <p:nvPr/>
        </p:nvSpPr>
        <p:spPr bwMode="gray">
          <a:xfrm flipV="1">
            <a:off x="4678848" y="4225222"/>
            <a:ext cx="325662" cy="205761"/>
          </a:xfrm>
          <a:custGeom>
            <a:avLst/>
            <a:gdLst/>
            <a:ahLst/>
            <a:cxnLst/>
            <a:rect l="l" t="t" r="r" b="b"/>
            <a:pathLst>
              <a:path w="900000" h="503999">
                <a:moveTo>
                  <a:pt x="403632" y="305349"/>
                </a:moveTo>
                <a:lnTo>
                  <a:pt x="450001" y="336262"/>
                </a:lnTo>
                <a:lnTo>
                  <a:pt x="496369" y="305350"/>
                </a:lnTo>
                <a:lnTo>
                  <a:pt x="794343" y="503999"/>
                </a:lnTo>
                <a:lnTo>
                  <a:pt x="105657" y="503999"/>
                </a:lnTo>
                <a:close/>
                <a:moveTo>
                  <a:pt x="894895" y="39666"/>
                </a:moveTo>
                <a:cubicBezTo>
                  <a:pt x="898182" y="47437"/>
                  <a:pt x="900000" y="55981"/>
                  <a:pt x="900000" y="64949"/>
                </a:cubicBezTo>
                <a:lnTo>
                  <a:pt x="900000" y="439049"/>
                </a:lnTo>
                <a:cubicBezTo>
                  <a:pt x="900000" y="470810"/>
                  <a:pt x="877203" y="497246"/>
                  <a:pt x="846842" y="501619"/>
                </a:cubicBezTo>
                <a:lnTo>
                  <a:pt x="524404" y="286660"/>
                </a:lnTo>
                <a:close/>
                <a:moveTo>
                  <a:pt x="5106" y="39665"/>
                </a:moveTo>
                <a:lnTo>
                  <a:pt x="375597" y="286659"/>
                </a:lnTo>
                <a:lnTo>
                  <a:pt x="53158" y="501619"/>
                </a:lnTo>
                <a:cubicBezTo>
                  <a:pt x="22797" y="497246"/>
                  <a:pt x="0" y="470810"/>
                  <a:pt x="0" y="439049"/>
                </a:cubicBezTo>
                <a:lnTo>
                  <a:pt x="0" y="64949"/>
                </a:lnTo>
                <a:cubicBezTo>
                  <a:pt x="0" y="55980"/>
                  <a:pt x="1818" y="47436"/>
                  <a:pt x="5106" y="39665"/>
                </a:cubicBezTo>
                <a:close/>
                <a:moveTo>
                  <a:pt x="64951" y="0"/>
                </a:moveTo>
                <a:lnTo>
                  <a:pt x="835051" y="0"/>
                </a:lnTo>
                <a:cubicBezTo>
                  <a:pt x="850580" y="0"/>
                  <a:pt x="864837" y="5450"/>
                  <a:pt x="875416" y="15274"/>
                </a:cubicBezTo>
                <a:lnTo>
                  <a:pt x="450002" y="298883"/>
                </a:lnTo>
                <a:lnTo>
                  <a:pt x="24587" y="15273"/>
                </a:lnTo>
                <a:cubicBezTo>
                  <a:pt x="35166" y="5450"/>
                  <a:pt x="49422" y="0"/>
                  <a:pt x="64951" y="0"/>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endParaRPr>
          </a:p>
        </p:txBody>
      </p:sp>
      <p:cxnSp>
        <p:nvCxnSpPr>
          <p:cNvPr id="432" name="カギ線コネクタ 431"/>
          <p:cNvCxnSpPr>
            <a:stCxn id="368" idx="4"/>
            <a:endCxn id="430" idx="1"/>
          </p:cNvCxnSpPr>
          <p:nvPr/>
        </p:nvCxnSpPr>
        <p:spPr>
          <a:xfrm rot="16200000" flipH="1">
            <a:off x="-837485" y="3160978"/>
            <a:ext cx="3290514" cy="276464"/>
          </a:xfrm>
          <a:prstGeom prst="bentConnector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33" name="グループ化 432"/>
          <p:cNvGrpSpPr/>
          <p:nvPr/>
        </p:nvGrpSpPr>
        <p:grpSpPr>
          <a:xfrm>
            <a:off x="522444" y="3518547"/>
            <a:ext cx="288000" cy="252000"/>
            <a:chOff x="7350292" y="4377965"/>
            <a:chExt cx="396000" cy="341717"/>
          </a:xfrm>
        </p:grpSpPr>
        <p:sp>
          <p:nvSpPr>
            <p:cNvPr id="434" name="正方形/長方形 433"/>
            <p:cNvSpPr/>
            <p:nvPr/>
          </p:nvSpPr>
          <p:spPr>
            <a:xfrm>
              <a:off x="7350292" y="4377965"/>
              <a:ext cx="396000" cy="3417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nvGrpSpPr>
            <p:cNvPr id="435" name="グループ化 434"/>
            <p:cNvGrpSpPr/>
            <p:nvPr/>
          </p:nvGrpSpPr>
          <p:grpSpPr>
            <a:xfrm>
              <a:off x="7395990" y="4438967"/>
              <a:ext cx="304604" cy="219733"/>
              <a:chOff x="1919104" y="1880877"/>
              <a:chExt cx="275699" cy="198881"/>
            </a:xfrm>
          </p:grpSpPr>
          <p:sp>
            <p:nvSpPr>
              <p:cNvPr id="436" name="Freeform 84"/>
              <p:cNvSpPr>
                <a:spLocks/>
              </p:cNvSpPr>
              <p:nvPr/>
            </p:nvSpPr>
            <p:spPr bwMode="auto">
              <a:xfrm>
                <a:off x="1919104" y="1975605"/>
                <a:ext cx="275699" cy="104153"/>
              </a:xfrm>
              <a:custGeom>
                <a:avLst/>
                <a:gdLst>
                  <a:gd name="T0" fmla="*/ 293 w 585"/>
                  <a:gd name="T1" fmla="*/ 107 h 221"/>
                  <a:gd name="T2" fmla="*/ 243 w 585"/>
                  <a:gd name="T3" fmla="*/ 105 h 221"/>
                  <a:gd name="T4" fmla="*/ 196 w 585"/>
                  <a:gd name="T5" fmla="*/ 99 h 221"/>
                  <a:gd name="T6" fmla="*/ 151 w 585"/>
                  <a:gd name="T7" fmla="*/ 90 h 221"/>
                  <a:gd name="T8" fmla="*/ 111 w 585"/>
                  <a:gd name="T9" fmla="*/ 77 h 221"/>
                  <a:gd name="T10" fmla="*/ 76 w 585"/>
                  <a:gd name="T11" fmla="*/ 61 h 221"/>
                  <a:gd name="T12" fmla="*/ 45 w 585"/>
                  <a:gd name="T13" fmla="*/ 43 h 221"/>
                  <a:gd name="T14" fmla="*/ 20 w 585"/>
                  <a:gd name="T15" fmla="*/ 22 h 221"/>
                  <a:gd name="T16" fmla="*/ 0 w 585"/>
                  <a:gd name="T17" fmla="*/ 0 h 221"/>
                  <a:gd name="T18" fmla="*/ 0 w 585"/>
                  <a:gd name="T19" fmla="*/ 76 h 221"/>
                  <a:gd name="T20" fmla="*/ 2 w 585"/>
                  <a:gd name="T21" fmla="*/ 91 h 221"/>
                  <a:gd name="T22" fmla="*/ 6 w 585"/>
                  <a:gd name="T23" fmla="*/ 105 h 221"/>
                  <a:gd name="T24" fmla="*/ 14 w 585"/>
                  <a:gd name="T25" fmla="*/ 119 h 221"/>
                  <a:gd name="T26" fmla="*/ 23 w 585"/>
                  <a:gd name="T27" fmla="*/ 132 h 221"/>
                  <a:gd name="T28" fmla="*/ 50 w 585"/>
                  <a:gd name="T29" fmla="*/ 157 h 221"/>
                  <a:gd name="T30" fmla="*/ 86 w 585"/>
                  <a:gd name="T31" fmla="*/ 179 h 221"/>
                  <a:gd name="T32" fmla="*/ 129 w 585"/>
                  <a:gd name="T33" fmla="*/ 196 h 221"/>
                  <a:gd name="T34" fmla="*/ 179 w 585"/>
                  <a:gd name="T35" fmla="*/ 210 h 221"/>
                  <a:gd name="T36" fmla="*/ 234 w 585"/>
                  <a:gd name="T37" fmla="*/ 218 h 221"/>
                  <a:gd name="T38" fmla="*/ 293 w 585"/>
                  <a:gd name="T39" fmla="*/ 221 h 221"/>
                  <a:gd name="T40" fmla="*/ 323 w 585"/>
                  <a:gd name="T41" fmla="*/ 220 h 221"/>
                  <a:gd name="T42" fmla="*/ 380 w 585"/>
                  <a:gd name="T43" fmla="*/ 215 h 221"/>
                  <a:gd name="T44" fmla="*/ 432 w 585"/>
                  <a:gd name="T45" fmla="*/ 204 h 221"/>
                  <a:gd name="T46" fmla="*/ 479 w 585"/>
                  <a:gd name="T47" fmla="*/ 188 h 221"/>
                  <a:gd name="T48" fmla="*/ 519 w 585"/>
                  <a:gd name="T49" fmla="*/ 168 h 221"/>
                  <a:gd name="T50" fmla="*/ 550 w 585"/>
                  <a:gd name="T51" fmla="*/ 145 h 221"/>
                  <a:gd name="T52" fmla="*/ 568 w 585"/>
                  <a:gd name="T53" fmla="*/ 126 h 221"/>
                  <a:gd name="T54" fmla="*/ 576 w 585"/>
                  <a:gd name="T55" fmla="*/ 112 h 221"/>
                  <a:gd name="T56" fmla="*/ 582 w 585"/>
                  <a:gd name="T57" fmla="*/ 98 h 221"/>
                  <a:gd name="T58" fmla="*/ 585 w 585"/>
                  <a:gd name="T59" fmla="*/ 83 h 221"/>
                  <a:gd name="T60" fmla="*/ 585 w 585"/>
                  <a:gd name="T61" fmla="*/ 0 h 221"/>
                  <a:gd name="T62" fmla="*/ 577 w 585"/>
                  <a:gd name="T63" fmla="*/ 11 h 221"/>
                  <a:gd name="T64" fmla="*/ 554 w 585"/>
                  <a:gd name="T65" fmla="*/ 33 h 221"/>
                  <a:gd name="T66" fmla="*/ 526 w 585"/>
                  <a:gd name="T67" fmla="*/ 53 h 221"/>
                  <a:gd name="T68" fmla="*/ 493 w 585"/>
                  <a:gd name="T69" fmla="*/ 70 h 221"/>
                  <a:gd name="T70" fmla="*/ 455 w 585"/>
                  <a:gd name="T71" fmla="*/ 84 h 221"/>
                  <a:gd name="T72" fmla="*/ 413 w 585"/>
                  <a:gd name="T73" fmla="*/ 95 h 221"/>
                  <a:gd name="T74" fmla="*/ 367 w 585"/>
                  <a:gd name="T75" fmla="*/ 103 h 221"/>
                  <a:gd name="T76" fmla="*/ 318 w 585"/>
                  <a:gd name="T77" fmla="*/ 107 h 221"/>
                  <a:gd name="T78" fmla="*/ 293 w 585"/>
                  <a:gd name="T79" fmla="*/ 10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5" h="221">
                    <a:moveTo>
                      <a:pt x="293" y="107"/>
                    </a:moveTo>
                    <a:lnTo>
                      <a:pt x="293" y="107"/>
                    </a:lnTo>
                    <a:lnTo>
                      <a:pt x="268" y="107"/>
                    </a:lnTo>
                    <a:lnTo>
                      <a:pt x="243" y="105"/>
                    </a:lnTo>
                    <a:lnTo>
                      <a:pt x="219" y="103"/>
                    </a:lnTo>
                    <a:lnTo>
                      <a:pt x="196" y="99"/>
                    </a:lnTo>
                    <a:lnTo>
                      <a:pt x="173" y="95"/>
                    </a:lnTo>
                    <a:lnTo>
                      <a:pt x="151" y="90"/>
                    </a:lnTo>
                    <a:lnTo>
                      <a:pt x="131" y="84"/>
                    </a:lnTo>
                    <a:lnTo>
                      <a:pt x="111" y="77"/>
                    </a:lnTo>
                    <a:lnTo>
                      <a:pt x="93" y="70"/>
                    </a:lnTo>
                    <a:lnTo>
                      <a:pt x="76" y="61"/>
                    </a:lnTo>
                    <a:lnTo>
                      <a:pt x="60" y="53"/>
                    </a:lnTo>
                    <a:lnTo>
                      <a:pt x="45" y="43"/>
                    </a:lnTo>
                    <a:lnTo>
                      <a:pt x="31" y="33"/>
                    </a:lnTo>
                    <a:lnTo>
                      <a:pt x="20" y="22"/>
                    </a:lnTo>
                    <a:lnTo>
                      <a:pt x="9" y="11"/>
                    </a:lnTo>
                    <a:lnTo>
                      <a:pt x="0" y="0"/>
                    </a:lnTo>
                    <a:lnTo>
                      <a:pt x="0" y="76"/>
                    </a:lnTo>
                    <a:lnTo>
                      <a:pt x="0" y="76"/>
                    </a:lnTo>
                    <a:lnTo>
                      <a:pt x="1" y="83"/>
                    </a:lnTo>
                    <a:lnTo>
                      <a:pt x="2" y="91"/>
                    </a:lnTo>
                    <a:lnTo>
                      <a:pt x="4" y="98"/>
                    </a:lnTo>
                    <a:lnTo>
                      <a:pt x="6" y="105"/>
                    </a:lnTo>
                    <a:lnTo>
                      <a:pt x="10" y="112"/>
                    </a:lnTo>
                    <a:lnTo>
                      <a:pt x="14" y="119"/>
                    </a:lnTo>
                    <a:lnTo>
                      <a:pt x="18" y="126"/>
                    </a:lnTo>
                    <a:lnTo>
                      <a:pt x="23" y="132"/>
                    </a:lnTo>
                    <a:lnTo>
                      <a:pt x="36" y="145"/>
                    </a:lnTo>
                    <a:lnTo>
                      <a:pt x="50" y="157"/>
                    </a:lnTo>
                    <a:lnTo>
                      <a:pt x="67" y="168"/>
                    </a:lnTo>
                    <a:lnTo>
                      <a:pt x="86" y="179"/>
                    </a:lnTo>
                    <a:lnTo>
                      <a:pt x="107" y="188"/>
                    </a:lnTo>
                    <a:lnTo>
                      <a:pt x="129" y="196"/>
                    </a:lnTo>
                    <a:lnTo>
                      <a:pt x="153" y="204"/>
                    </a:lnTo>
                    <a:lnTo>
                      <a:pt x="179" y="210"/>
                    </a:lnTo>
                    <a:lnTo>
                      <a:pt x="206" y="215"/>
                    </a:lnTo>
                    <a:lnTo>
                      <a:pt x="234" y="218"/>
                    </a:lnTo>
                    <a:lnTo>
                      <a:pt x="263" y="220"/>
                    </a:lnTo>
                    <a:lnTo>
                      <a:pt x="293" y="221"/>
                    </a:lnTo>
                    <a:lnTo>
                      <a:pt x="293" y="221"/>
                    </a:lnTo>
                    <a:lnTo>
                      <a:pt x="323" y="220"/>
                    </a:lnTo>
                    <a:lnTo>
                      <a:pt x="352" y="218"/>
                    </a:lnTo>
                    <a:lnTo>
                      <a:pt x="380" y="215"/>
                    </a:lnTo>
                    <a:lnTo>
                      <a:pt x="407" y="210"/>
                    </a:lnTo>
                    <a:lnTo>
                      <a:pt x="432" y="204"/>
                    </a:lnTo>
                    <a:lnTo>
                      <a:pt x="456" y="196"/>
                    </a:lnTo>
                    <a:lnTo>
                      <a:pt x="479" y="188"/>
                    </a:lnTo>
                    <a:lnTo>
                      <a:pt x="500" y="179"/>
                    </a:lnTo>
                    <a:lnTo>
                      <a:pt x="519" y="168"/>
                    </a:lnTo>
                    <a:lnTo>
                      <a:pt x="535" y="157"/>
                    </a:lnTo>
                    <a:lnTo>
                      <a:pt x="550" y="145"/>
                    </a:lnTo>
                    <a:lnTo>
                      <a:pt x="562" y="132"/>
                    </a:lnTo>
                    <a:lnTo>
                      <a:pt x="568" y="126"/>
                    </a:lnTo>
                    <a:lnTo>
                      <a:pt x="572" y="119"/>
                    </a:lnTo>
                    <a:lnTo>
                      <a:pt x="576" y="112"/>
                    </a:lnTo>
                    <a:lnTo>
                      <a:pt x="579" y="105"/>
                    </a:lnTo>
                    <a:lnTo>
                      <a:pt x="582" y="98"/>
                    </a:lnTo>
                    <a:lnTo>
                      <a:pt x="584" y="91"/>
                    </a:lnTo>
                    <a:lnTo>
                      <a:pt x="585" y="83"/>
                    </a:lnTo>
                    <a:lnTo>
                      <a:pt x="585" y="76"/>
                    </a:lnTo>
                    <a:lnTo>
                      <a:pt x="585" y="0"/>
                    </a:lnTo>
                    <a:lnTo>
                      <a:pt x="585" y="0"/>
                    </a:lnTo>
                    <a:lnTo>
                      <a:pt x="577" y="11"/>
                    </a:lnTo>
                    <a:lnTo>
                      <a:pt x="566" y="22"/>
                    </a:lnTo>
                    <a:lnTo>
                      <a:pt x="554" y="33"/>
                    </a:lnTo>
                    <a:lnTo>
                      <a:pt x="541" y="43"/>
                    </a:lnTo>
                    <a:lnTo>
                      <a:pt x="526" y="53"/>
                    </a:lnTo>
                    <a:lnTo>
                      <a:pt x="510" y="61"/>
                    </a:lnTo>
                    <a:lnTo>
                      <a:pt x="493" y="70"/>
                    </a:lnTo>
                    <a:lnTo>
                      <a:pt x="474" y="77"/>
                    </a:lnTo>
                    <a:lnTo>
                      <a:pt x="455" y="84"/>
                    </a:lnTo>
                    <a:lnTo>
                      <a:pt x="434" y="90"/>
                    </a:lnTo>
                    <a:lnTo>
                      <a:pt x="413" y="95"/>
                    </a:lnTo>
                    <a:lnTo>
                      <a:pt x="390" y="99"/>
                    </a:lnTo>
                    <a:lnTo>
                      <a:pt x="367" y="103"/>
                    </a:lnTo>
                    <a:lnTo>
                      <a:pt x="343" y="105"/>
                    </a:lnTo>
                    <a:lnTo>
                      <a:pt x="318" y="107"/>
                    </a:lnTo>
                    <a:lnTo>
                      <a:pt x="293" y="107"/>
                    </a:lnTo>
                    <a:lnTo>
                      <a:pt x="293" y="10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437" name="Freeform 106"/>
              <p:cNvSpPr>
                <a:spLocks noEditPoints="1"/>
              </p:cNvSpPr>
              <p:nvPr/>
            </p:nvSpPr>
            <p:spPr bwMode="auto">
              <a:xfrm>
                <a:off x="1919104" y="1880877"/>
                <a:ext cx="275699" cy="136672"/>
              </a:xfrm>
              <a:custGeom>
                <a:avLst/>
                <a:gdLst>
                  <a:gd name="T0" fmla="*/ 585 w 585"/>
                  <a:gd name="T1" fmla="*/ 137 h 290"/>
                  <a:gd name="T2" fmla="*/ 579 w 585"/>
                  <a:gd name="T3" fmla="*/ 116 h 290"/>
                  <a:gd name="T4" fmla="*/ 568 w 585"/>
                  <a:gd name="T5" fmla="*/ 95 h 290"/>
                  <a:gd name="T6" fmla="*/ 535 w 585"/>
                  <a:gd name="T7" fmla="*/ 64 h 290"/>
                  <a:gd name="T8" fmla="*/ 479 w 585"/>
                  <a:gd name="T9" fmla="*/ 33 h 290"/>
                  <a:gd name="T10" fmla="*/ 407 w 585"/>
                  <a:gd name="T11" fmla="*/ 11 h 290"/>
                  <a:gd name="T12" fmla="*/ 323 w 585"/>
                  <a:gd name="T13" fmla="*/ 0 h 290"/>
                  <a:gd name="T14" fmla="*/ 263 w 585"/>
                  <a:gd name="T15" fmla="*/ 0 h 290"/>
                  <a:gd name="T16" fmla="*/ 179 w 585"/>
                  <a:gd name="T17" fmla="*/ 11 h 290"/>
                  <a:gd name="T18" fmla="*/ 107 w 585"/>
                  <a:gd name="T19" fmla="*/ 33 h 290"/>
                  <a:gd name="T20" fmla="*/ 50 w 585"/>
                  <a:gd name="T21" fmla="*/ 64 h 290"/>
                  <a:gd name="T22" fmla="*/ 18 w 585"/>
                  <a:gd name="T23" fmla="*/ 95 h 290"/>
                  <a:gd name="T24" fmla="*/ 6 w 585"/>
                  <a:gd name="T25" fmla="*/ 116 h 290"/>
                  <a:gd name="T26" fmla="*/ 1 w 585"/>
                  <a:gd name="T27" fmla="*/ 137 h 290"/>
                  <a:gd name="T28" fmla="*/ 1 w 585"/>
                  <a:gd name="T29" fmla="*/ 152 h 290"/>
                  <a:gd name="T30" fmla="*/ 6 w 585"/>
                  <a:gd name="T31" fmla="*/ 174 h 290"/>
                  <a:gd name="T32" fmla="*/ 18 w 585"/>
                  <a:gd name="T33" fmla="*/ 195 h 290"/>
                  <a:gd name="T34" fmla="*/ 50 w 585"/>
                  <a:gd name="T35" fmla="*/ 226 h 290"/>
                  <a:gd name="T36" fmla="*/ 107 w 585"/>
                  <a:gd name="T37" fmla="*/ 257 h 290"/>
                  <a:gd name="T38" fmla="*/ 179 w 585"/>
                  <a:gd name="T39" fmla="*/ 279 h 290"/>
                  <a:gd name="T40" fmla="*/ 263 w 585"/>
                  <a:gd name="T41" fmla="*/ 289 h 290"/>
                  <a:gd name="T42" fmla="*/ 323 w 585"/>
                  <a:gd name="T43" fmla="*/ 289 h 290"/>
                  <a:gd name="T44" fmla="*/ 407 w 585"/>
                  <a:gd name="T45" fmla="*/ 279 h 290"/>
                  <a:gd name="T46" fmla="*/ 479 w 585"/>
                  <a:gd name="T47" fmla="*/ 257 h 290"/>
                  <a:gd name="T48" fmla="*/ 535 w 585"/>
                  <a:gd name="T49" fmla="*/ 226 h 290"/>
                  <a:gd name="T50" fmla="*/ 568 w 585"/>
                  <a:gd name="T51" fmla="*/ 195 h 290"/>
                  <a:gd name="T52" fmla="*/ 579 w 585"/>
                  <a:gd name="T53" fmla="*/ 174 h 290"/>
                  <a:gd name="T54" fmla="*/ 585 w 585"/>
                  <a:gd name="T55" fmla="*/ 152 h 290"/>
                  <a:gd name="T56" fmla="*/ 495 w 585"/>
                  <a:gd name="T57" fmla="*/ 136 h 290"/>
                  <a:gd name="T58" fmla="*/ 479 w 585"/>
                  <a:gd name="T59" fmla="*/ 100 h 290"/>
                  <a:gd name="T60" fmla="*/ 395 w 585"/>
                  <a:gd name="T61" fmla="*/ 83 h 290"/>
                  <a:gd name="T62" fmla="*/ 347 w 585"/>
                  <a:gd name="T63" fmla="*/ 84 h 290"/>
                  <a:gd name="T64" fmla="*/ 344 w 585"/>
                  <a:gd name="T65" fmla="*/ 86 h 290"/>
                  <a:gd name="T66" fmla="*/ 381 w 585"/>
                  <a:gd name="T67" fmla="*/ 167 h 290"/>
                  <a:gd name="T68" fmla="*/ 379 w 585"/>
                  <a:gd name="T69" fmla="*/ 179 h 290"/>
                  <a:gd name="T70" fmla="*/ 368 w 585"/>
                  <a:gd name="T71" fmla="*/ 186 h 290"/>
                  <a:gd name="T72" fmla="*/ 351 w 585"/>
                  <a:gd name="T73" fmla="*/ 189 h 290"/>
                  <a:gd name="T74" fmla="*/ 290 w 585"/>
                  <a:gd name="T75" fmla="*/ 154 h 290"/>
                  <a:gd name="T76" fmla="*/ 308 w 585"/>
                  <a:gd name="T77" fmla="*/ 153 h 290"/>
                  <a:gd name="T78" fmla="*/ 309 w 585"/>
                  <a:gd name="T79" fmla="*/ 150 h 290"/>
                  <a:gd name="T80" fmla="*/ 278 w 585"/>
                  <a:gd name="T81" fmla="*/ 84 h 290"/>
                  <a:gd name="T82" fmla="*/ 282 w 585"/>
                  <a:gd name="T83" fmla="*/ 23 h 290"/>
                  <a:gd name="T84" fmla="*/ 213 w 585"/>
                  <a:gd name="T85" fmla="*/ 167 h 290"/>
                  <a:gd name="T86" fmla="*/ 91 w 585"/>
                  <a:gd name="T87" fmla="*/ 154 h 290"/>
                  <a:gd name="T88" fmla="*/ 234 w 585"/>
                  <a:gd name="T89" fmla="*/ 206 h 290"/>
                  <a:gd name="T90" fmla="*/ 238 w 585"/>
                  <a:gd name="T91" fmla="*/ 205 h 290"/>
                  <a:gd name="T92" fmla="*/ 202 w 585"/>
                  <a:gd name="T93" fmla="*/ 123 h 290"/>
                  <a:gd name="T94" fmla="*/ 202 w 585"/>
                  <a:gd name="T95" fmla="*/ 115 h 290"/>
                  <a:gd name="T96" fmla="*/ 208 w 585"/>
                  <a:gd name="T97" fmla="*/ 107 h 290"/>
                  <a:gd name="T98" fmla="*/ 224 w 585"/>
                  <a:gd name="T99" fmla="*/ 101 h 290"/>
                  <a:gd name="T100" fmla="*/ 293 w 585"/>
                  <a:gd name="T101" fmla="*/ 136 h 290"/>
                  <a:gd name="T102" fmla="*/ 275 w 585"/>
                  <a:gd name="T103" fmla="*/ 137 h 290"/>
                  <a:gd name="T104" fmla="*/ 274 w 585"/>
                  <a:gd name="T105" fmla="*/ 139 h 290"/>
                  <a:gd name="T106" fmla="*/ 305 w 585"/>
                  <a:gd name="T107" fmla="*/ 206 h 290"/>
                  <a:gd name="T108" fmla="*/ 301 w 585"/>
                  <a:gd name="T109" fmla="*/ 26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5" h="290">
                    <a:moveTo>
                      <a:pt x="585" y="145"/>
                    </a:moveTo>
                    <a:lnTo>
                      <a:pt x="585" y="145"/>
                    </a:lnTo>
                    <a:lnTo>
                      <a:pt x="585" y="137"/>
                    </a:lnTo>
                    <a:lnTo>
                      <a:pt x="584" y="130"/>
                    </a:lnTo>
                    <a:lnTo>
                      <a:pt x="582" y="123"/>
                    </a:lnTo>
                    <a:lnTo>
                      <a:pt x="579" y="116"/>
                    </a:lnTo>
                    <a:lnTo>
                      <a:pt x="576" y="109"/>
                    </a:lnTo>
                    <a:lnTo>
                      <a:pt x="572" y="102"/>
                    </a:lnTo>
                    <a:lnTo>
                      <a:pt x="568" y="95"/>
                    </a:lnTo>
                    <a:lnTo>
                      <a:pt x="562" y="88"/>
                    </a:lnTo>
                    <a:lnTo>
                      <a:pt x="550" y="76"/>
                    </a:lnTo>
                    <a:lnTo>
                      <a:pt x="535" y="64"/>
                    </a:lnTo>
                    <a:lnTo>
                      <a:pt x="519" y="52"/>
                    </a:lnTo>
                    <a:lnTo>
                      <a:pt x="500" y="42"/>
                    </a:lnTo>
                    <a:lnTo>
                      <a:pt x="479" y="33"/>
                    </a:lnTo>
                    <a:lnTo>
                      <a:pt x="456" y="24"/>
                    </a:lnTo>
                    <a:lnTo>
                      <a:pt x="432" y="17"/>
                    </a:lnTo>
                    <a:lnTo>
                      <a:pt x="407" y="11"/>
                    </a:lnTo>
                    <a:lnTo>
                      <a:pt x="380" y="6"/>
                    </a:lnTo>
                    <a:lnTo>
                      <a:pt x="352" y="2"/>
                    </a:lnTo>
                    <a:lnTo>
                      <a:pt x="323" y="0"/>
                    </a:lnTo>
                    <a:lnTo>
                      <a:pt x="293" y="0"/>
                    </a:lnTo>
                    <a:lnTo>
                      <a:pt x="293" y="0"/>
                    </a:lnTo>
                    <a:lnTo>
                      <a:pt x="263" y="0"/>
                    </a:lnTo>
                    <a:lnTo>
                      <a:pt x="234" y="2"/>
                    </a:lnTo>
                    <a:lnTo>
                      <a:pt x="206" y="6"/>
                    </a:lnTo>
                    <a:lnTo>
                      <a:pt x="179" y="11"/>
                    </a:lnTo>
                    <a:lnTo>
                      <a:pt x="153" y="17"/>
                    </a:lnTo>
                    <a:lnTo>
                      <a:pt x="129" y="24"/>
                    </a:lnTo>
                    <a:lnTo>
                      <a:pt x="107" y="33"/>
                    </a:lnTo>
                    <a:lnTo>
                      <a:pt x="86" y="42"/>
                    </a:lnTo>
                    <a:lnTo>
                      <a:pt x="67" y="52"/>
                    </a:lnTo>
                    <a:lnTo>
                      <a:pt x="50" y="64"/>
                    </a:lnTo>
                    <a:lnTo>
                      <a:pt x="36" y="76"/>
                    </a:lnTo>
                    <a:lnTo>
                      <a:pt x="23" y="88"/>
                    </a:lnTo>
                    <a:lnTo>
                      <a:pt x="18" y="95"/>
                    </a:lnTo>
                    <a:lnTo>
                      <a:pt x="14" y="102"/>
                    </a:lnTo>
                    <a:lnTo>
                      <a:pt x="10" y="109"/>
                    </a:lnTo>
                    <a:lnTo>
                      <a:pt x="6" y="116"/>
                    </a:lnTo>
                    <a:lnTo>
                      <a:pt x="4" y="123"/>
                    </a:lnTo>
                    <a:lnTo>
                      <a:pt x="2" y="130"/>
                    </a:lnTo>
                    <a:lnTo>
                      <a:pt x="1" y="137"/>
                    </a:lnTo>
                    <a:lnTo>
                      <a:pt x="0" y="145"/>
                    </a:lnTo>
                    <a:lnTo>
                      <a:pt x="0" y="145"/>
                    </a:lnTo>
                    <a:lnTo>
                      <a:pt x="1" y="152"/>
                    </a:lnTo>
                    <a:lnTo>
                      <a:pt x="2" y="160"/>
                    </a:lnTo>
                    <a:lnTo>
                      <a:pt x="4" y="167"/>
                    </a:lnTo>
                    <a:lnTo>
                      <a:pt x="6" y="174"/>
                    </a:lnTo>
                    <a:lnTo>
                      <a:pt x="10" y="181"/>
                    </a:lnTo>
                    <a:lnTo>
                      <a:pt x="14" y="188"/>
                    </a:lnTo>
                    <a:lnTo>
                      <a:pt x="18" y="195"/>
                    </a:lnTo>
                    <a:lnTo>
                      <a:pt x="23" y="201"/>
                    </a:lnTo>
                    <a:lnTo>
                      <a:pt x="36" y="214"/>
                    </a:lnTo>
                    <a:lnTo>
                      <a:pt x="50" y="226"/>
                    </a:lnTo>
                    <a:lnTo>
                      <a:pt x="67" y="237"/>
                    </a:lnTo>
                    <a:lnTo>
                      <a:pt x="86" y="248"/>
                    </a:lnTo>
                    <a:lnTo>
                      <a:pt x="107" y="257"/>
                    </a:lnTo>
                    <a:lnTo>
                      <a:pt x="129" y="265"/>
                    </a:lnTo>
                    <a:lnTo>
                      <a:pt x="153" y="273"/>
                    </a:lnTo>
                    <a:lnTo>
                      <a:pt x="179" y="279"/>
                    </a:lnTo>
                    <a:lnTo>
                      <a:pt x="206" y="284"/>
                    </a:lnTo>
                    <a:lnTo>
                      <a:pt x="234" y="287"/>
                    </a:lnTo>
                    <a:lnTo>
                      <a:pt x="263" y="289"/>
                    </a:lnTo>
                    <a:lnTo>
                      <a:pt x="293" y="290"/>
                    </a:lnTo>
                    <a:lnTo>
                      <a:pt x="293" y="290"/>
                    </a:lnTo>
                    <a:lnTo>
                      <a:pt x="323" y="289"/>
                    </a:lnTo>
                    <a:lnTo>
                      <a:pt x="352" y="287"/>
                    </a:lnTo>
                    <a:lnTo>
                      <a:pt x="380" y="284"/>
                    </a:lnTo>
                    <a:lnTo>
                      <a:pt x="407" y="279"/>
                    </a:lnTo>
                    <a:lnTo>
                      <a:pt x="432" y="273"/>
                    </a:lnTo>
                    <a:lnTo>
                      <a:pt x="456" y="265"/>
                    </a:lnTo>
                    <a:lnTo>
                      <a:pt x="479" y="257"/>
                    </a:lnTo>
                    <a:lnTo>
                      <a:pt x="500" y="248"/>
                    </a:lnTo>
                    <a:lnTo>
                      <a:pt x="519" y="237"/>
                    </a:lnTo>
                    <a:lnTo>
                      <a:pt x="535" y="226"/>
                    </a:lnTo>
                    <a:lnTo>
                      <a:pt x="550" y="214"/>
                    </a:lnTo>
                    <a:lnTo>
                      <a:pt x="562" y="201"/>
                    </a:lnTo>
                    <a:lnTo>
                      <a:pt x="568" y="195"/>
                    </a:lnTo>
                    <a:lnTo>
                      <a:pt x="572" y="188"/>
                    </a:lnTo>
                    <a:lnTo>
                      <a:pt x="576" y="181"/>
                    </a:lnTo>
                    <a:lnTo>
                      <a:pt x="579" y="174"/>
                    </a:lnTo>
                    <a:lnTo>
                      <a:pt x="582" y="167"/>
                    </a:lnTo>
                    <a:lnTo>
                      <a:pt x="584" y="160"/>
                    </a:lnTo>
                    <a:lnTo>
                      <a:pt x="585" y="152"/>
                    </a:lnTo>
                    <a:lnTo>
                      <a:pt x="585" y="145"/>
                    </a:lnTo>
                    <a:lnTo>
                      <a:pt x="585" y="145"/>
                    </a:lnTo>
                    <a:close/>
                    <a:moveTo>
                      <a:pt x="495" y="136"/>
                    </a:moveTo>
                    <a:lnTo>
                      <a:pt x="376" y="136"/>
                    </a:lnTo>
                    <a:lnTo>
                      <a:pt x="360" y="100"/>
                    </a:lnTo>
                    <a:lnTo>
                      <a:pt x="479" y="100"/>
                    </a:lnTo>
                    <a:lnTo>
                      <a:pt x="495" y="136"/>
                    </a:lnTo>
                    <a:close/>
                    <a:moveTo>
                      <a:pt x="282" y="23"/>
                    </a:moveTo>
                    <a:lnTo>
                      <a:pt x="395" y="83"/>
                    </a:lnTo>
                    <a:lnTo>
                      <a:pt x="349" y="83"/>
                    </a:lnTo>
                    <a:lnTo>
                      <a:pt x="349" y="83"/>
                    </a:lnTo>
                    <a:lnTo>
                      <a:pt x="347" y="84"/>
                    </a:lnTo>
                    <a:lnTo>
                      <a:pt x="345" y="84"/>
                    </a:lnTo>
                    <a:lnTo>
                      <a:pt x="345" y="84"/>
                    </a:lnTo>
                    <a:lnTo>
                      <a:pt x="344" y="86"/>
                    </a:lnTo>
                    <a:lnTo>
                      <a:pt x="344" y="87"/>
                    </a:lnTo>
                    <a:lnTo>
                      <a:pt x="381" y="167"/>
                    </a:lnTo>
                    <a:lnTo>
                      <a:pt x="381" y="167"/>
                    </a:lnTo>
                    <a:lnTo>
                      <a:pt x="382" y="171"/>
                    </a:lnTo>
                    <a:lnTo>
                      <a:pt x="381" y="175"/>
                    </a:lnTo>
                    <a:lnTo>
                      <a:pt x="379" y="179"/>
                    </a:lnTo>
                    <a:lnTo>
                      <a:pt x="375" y="182"/>
                    </a:lnTo>
                    <a:lnTo>
                      <a:pt x="375" y="182"/>
                    </a:lnTo>
                    <a:lnTo>
                      <a:pt x="368" y="186"/>
                    </a:lnTo>
                    <a:lnTo>
                      <a:pt x="359" y="189"/>
                    </a:lnTo>
                    <a:lnTo>
                      <a:pt x="359" y="189"/>
                    </a:lnTo>
                    <a:lnTo>
                      <a:pt x="351" y="189"/>
                    </a:lnTo>
                    <a:lnTo>
                      <a:pt x="307" y="189"/>
                    </a:lnTo>
                    <a:lnTo>
                      <a:pt x="301" y="176"/>
                    </a:lnTo>
                    <a:lnTo>
                      <a:pt x="290" y="154"/>
                    </a:lnTo>
                    <a:lnTo>
                      <a:pt x="305" y="154"/>
                    </a:lnTo>
                    <a:lnTo>
                      <a:pt x="305" y="154"/>
                    </a:lnTo>
                    <a:lnTo>
                      <a:pt x="308" y="153"/>
                    </a:lnTo>
                    <a:lnTo>
                      <a:pt x="308" y="153"/>
                    </a:lnTo>
                    <a:lnTo>
                      <a:pt x="309" y="152"/>
                    </a:lnTo>
                    <a:lnTo>
                      <a:pt x="309" y="150"/>
                    </a:lnTo>
                    <a:lnTo>
                      <a:pt x="280" y="86"/>
                    </a:lnTo>
                    <a:lnTo>
                      <a:pt x="280" y="86"/>
                    </a:lnTo>
                    <a:lnTo>
                      <a:pt x="278" y="84"/>
                    </a:lnTo>
                    <a:lnTo>
                      <a:pt x="275" y="84"/>
                    </a:lnTo>
                    <a:lnTo>
                      <a:pt x="224" y="84"/>
                    </a:lnTo>
                    <a:lnTo>
                      <a:pt x="282" y="23"/>
                    </a:lnTo>
                    <a:close/>
                    <a:moveTo>
                      <a:pt x="91" y="154"/>
                    </a:moveTo>
                    <a:lnTo>
                      <a:pt x="207" y="154"/>
                    </a:lnTo>
                    <a:lnTo>
                      <a:pt x="213" y="167"/>
                    </a:lnTo>
                    <a:lnTo>
                      <a:pt x="223" y="189"/>
                    </a:lnTo>
                    <a:lnTo>
                      <a:pt x="107" y="189"/>
                    </a:lnTo>
                    <a:lnTo>
                      <a:pt x="91" y="154"/>
                    </a:lnTo>
                    <a:close/>
                    <a:moveTo>
                      <a:pt x="301" y="267"/>
                    </a:moveTo>
                    <a:lnTo>
                      <a:pt x="188" y="206"/>
                    </a:lnTo>
                    <a:lnTo>
                      <a:pt x="234" y="206"/>
                    </a:lnTo>
                    <a:lnTo>
                      <a:pt x="234" y="206"/>
                    </a:lnTo>
                    <a:lnTo>
                      <a:pt x="238" y="205"/>
                    </a:lnTo>
                    <a:lnTo>
                      <a:pt x="238" y="205"/>
                    </a:lnTo>
                    <a:lnTo>
                      <a:pt x="239" y="204"/>
                    </a:lnTo>
                    <a:lnTo>
                      <a:pt x="239" y="203"/>
                    </a:lnTo>
                    <a:lnTo>
                      <a:pt x="202" y="123"/>
                    </a:lnTo>
                    <a:lnTo>
                      <a:pt x="202" y="123"/>
                    </a:lnTo>
                    <a:lnTo>
                      <a:pt x="201" y="119"/>
                    </a:lnTo>
                    <a:lnTo>
                      <a:pt x="202" y="115"/>
                    </a:lnTo>
                    <a:lnTo>
                      <a:pt x="204" y="111"/>
                    </a:lnTo>
                    <a:lnTo>
                      <a:pt x="208" y="107"/>
                    </a:lnTo>
                    <a:lnTo>
                      <a:pt x="208" y="107"/>
                    </a:lnTo>
                    <a:lnTo>
                      <a:pt x="215" y="103"/>
                    </a:lnTo>
                    <a:lnTo>
                      <a:pt x="224" y="101"/>
                    </a:lnTo>
                    <a:lnTo>
                      <a:pt x="224" y="101"/>
                    </a:lnTo>
                    <a:lnTo>
                      <a:pt x="232" y="100"/>
                    </a:lnTo>
                    <a:lnTo>
                      <a:pt x="277" y="100"/>
                    </a:lnTo>
                    <a:lnTo>
                      <a:pt x="293" y="136"/>
                    </a:lnTo>
                    <a:lnTo>
                      <a:pt x="279" y="136"/>
                    </a:lnTo>
                    <a:lnTo>
                      <a:pt x="279" y="136"/>
                    </a:lnTo>
                    <a:lnTo>
                      <a:pt x="275" y="137"/>
                    </a:lnTo>
                    <a:lnTo>
                      <a:pt x="275" y="137"/>
                    </a:lnTo>
                    <a:lnTo>
                      <a:pt x="274" y="138"/>
                    </a:lnTo>
                    <a:lnTo>
                      <a:pt x="274" y="139"/>
                    </a:lnTo>
                    <a:lnTo>
                      <a:pt x="304" y="204"/>
                    </a:lnTo>
                    <a:lnTo>
                      <a:pt x="304" y="204"/>
                    </a:lnTo>
                    <a:lnTo>
                      <a:pt x="305" y="206"/>
                    </a:lnTo>
                    <a:lnTo>
                      <a:pt x="308" y="206"/>
                    </a:lnTo>
                    <a:lnTo>
                      <a:pt x="359" y="206"/>
                    </a:lnTo>
                    <a:lnTo>
                      <a:pt x="301" y="26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grpSp>
      <p:sp>
        <p:nvSpPr>
          <p:cNvPr id="438" name="正方形/長方形 437"/>
          <p:cNvSpPr/>
          <p:nvPr/>
        </p:nvSpPr>
        <p:spPr>
          <a:xfrm>
            <a:off x="785688" y="4244840"/>
            <a:ext cx="2224734" cy="461665"/>
          </a:xfrm>
          <a:prstGeom prst="rect">
            <a:avLst/>
          </a:prstGeom>
        </p:spPr>
        <p:txBody>
          <a:bodyPr wrap="square">
            <a:spAutoFit/>
          </a:bodyPr>
          <a:lstStyle/>
          <a:p>
            <a:pPr>
              <a:defRPr/>
            </a:pPr>
            <a:r>
              <a:rPr lang="en-US" altLang="ja-JP" sz="1200" b="1" dirty="0">
                <a:latin typeface="Yu Gothic UI" panose="020B0500000000000000" pitchFamily="50" charset="-128"/>
                <a:ea typeface="Yu Gothic UI" panose="020B0500000000000000" pitchFamily="50" charset="-128"/>
              </a:rPr>
              <a:t>※USB</a:t>
            </a:r>
            <a:r>
              <a:rPr lang="ja-JP" altLang="en-US" sz="1200" b="1" dirty="0">
                <a:latin typeface="Yu Gothic UI" panose="020B0500000000000000" pitchFamily="50" charset="-128"/>
                <a:ea typeface="Yu Gothic UI" panose="020B0500000000000000" pitchFamily="50" charset="-128"/>
              </a:rPr>
              <a:t>機器や端末等の紛失に  よる情報漏えいの可能性がある</a:t>
            </a:r>
            <a:endParaRPr lang="en-US" altLang="ja-JP" sz="1200" b="1" dirty="0">
              <a:latin typeface="Yu Gothic UI" panose="020B0500000000000000" pitchFamily="50" charset="-128"/>
              <a:ea typeface="Yu Gothic UI" panose="020B0500000000000000" pitchFamily="50" charset="-128"/>
            </a:endParaRPr>
          </a:p>
        </p:txBody>
      </p:sp>
      <p:sp>
        <p:nvSpPr>
          <p:cNvPr id="439" name="正方形/長方形 24"/>
          <p:cNvSpPr/>
          <p:nvPr/>
        </p:nvSpPr>
        <p:spPr bwMode="gray">
          <a:xfrm>
            <a:off x="946918" y="3868524"/>
            <a:ext cx="276671" cy="264295"/>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440" name="テキスト ボックス 439"/>
          <p:cNvSpPr txBox="1"/>
          <p:nvPr/>
        </p:nvSpPr>
        <p:spPr>
          <a:xfrm>
            <a:off x="852433" y="4036372"/>
            <a:ext cx="470039" cy="357186"/>
          </a:xfrm>
          <a:prstGeom prst="rect">
            <a:avLst/>
          </a:prstGeom>
          <a:noFill/>
        </p:spPr>
        <p:txBody>
          <a:bodyPr wrap="none" lIns="93046" tIns="93046" rIns="93046" bIns="93046" rtlCol="0" anchor="ctr" anchorCtr="0">
            <a:sp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職員</a:t>
            </a:r>
            <a:endParaRPr kumimoji="1" lang="ja-JP" altLang="en-US" sz="1100" baseline="30000" dirty="0">
              <a:solidFill>
                <a:prstClr val="black"/>
              </a:solidFill>
              <a:latin typeface="Yu Gothic UI" panose="020B0500000000000000" pitchFamily="50" charset="-128"/>
              <a:ea typeface="Yu Gothic UI" panose="020B0500000000000000" pitchFamily="50" charset="-128"/>
            </a:endParaRPr>
          </a:p>
        </p:txBody>
      </p:sp>
      <p:sp>
        <p:nvSpPr>
          <p:cNvPr id="441" name="テキスト ボックス 440"/>
          <p:cNvSpPr txBox="1"/>
          <p:nvPr/>
        </p:nvSpPr>
        <p:spPr>
          <a:xfrm>
            <a:off x="1331244" y="3878979"/>
            <a:ext cx="960767" cy="257369"/>
          </a:xfrm>
          <a:prstGeom prst="rect">
            <a:avLst/>
          </a:prstGeom>
          <a:noFill/>
        </p:spPr>
        <p:txBody>
          <a:bodyPr wrap="none" lIns="36000" tIns="36000" rIns="36000" bIns="36000" rtlCol="0" anchor="ctr" anchorCtr="0">
            <a:spAutoFit/>
          </a:bodyPr>
          <a:lstStyle/>
          <a:p>
            <a:pPr>
              <a:defRPr/>
            </a:pPr>
            <a:r>
              <a:rPr lang="ja-JP" altLang="en-US" sz="1200" b="1" u="sng" dirty="0">
                <a:latin typeface="Yu Gothic UI" panose="020B0500000000000000" pitchFamily="50" charset="-128"/>
                <a:ea typeface="Yu Gothic UI" panose="020B0500000000000000" pitchFamily="50" charset="-128"/>
              </a:rPr>
              <a:t>職員によるミス</a:t>
            </a:r>
            <a:endParaRPr kumimoji="1" lang="ja-JP" altLang="en-US" sz="1200" b="1" u="sng" dirty="0">
              <a:latin typeface="Yu Gothic UI" panose="020B0500000000000000" pitchFamily="50" charset="-128"/>
              <a:ea typeface="Yu Gothic UI" panose="020B0500000000000000" pitchFamily="50" charset="-128"/>
            </a:endParaRPr>
          </a:p>
        </p:txBody>
      </p:sp>
      <p:cxnSp>
        <p:nvCxnSpPr>
          <p:cNvPr id="442" name="直線矢印コネクタ 441"/>
          <p:cNvCxnSpPr/>
          <p:nvPr/>
        </p:nvCxnSpPr>
        <p:spPr>
          <a:xfrm flipH="1" flipV="1">
            <a:off x="1457119" y="3360865"/>
            <a:ext cx="513679" cy="45966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3" name="正方形/長方形 24"/>
          <p:cNvSpPr/>
          <p:nvPr/>
        </p:nvSpPr>
        <p:spPr bwMode="gray">
          <a:xfrm>
            <a:off x="589582" y="5317145"/>
            <a:ext cx="288000" cy="288000"/>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444" name="テキスト ボックス 443"/>
          <p:cNvSpPr txBox="1"/>
          <p:nvPr/>
        </p:nvSpPr>
        <p:spPr>
          <a:xfrm>
            <a:off x="438490" y="5509053"/>
            <a:ext cx="611102" cy="357186"/>
          </a:xfrm>
          <a:prstGeom prst="rect">
            <a:avLst/>
          </a:prstGeom>
          <a:noFill/>
        </p:spPr>
        <p:txBody>
          <a:bodyPr wrap="none" lIns="93046" tIns="93046" rIns="93046" bIns="93046" rtlCol="0" anchor="ctr" anchorCtr="0">
            <a:sp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攻撃者</a:t>
            </a:r>
            <a:endParaRPr kumimoji="1" lang="ja-JP" altLang="en-US" sz="1100" baseline="30000" dirty="0">
              <a:solidFill>
                <a:prstClr val="black"/>
              </a:solidFill>
              <a:latin typeface="Yu Gothic UI" panose="020B0500000000000000" pitchFamily="50" charset="-128"/>
              <a:ea typeface="Yu Gothic UI" panose="020B0500000000000000" pitchFamily="50" charset="-128"/>
            </a:endParaRPr>
          </a:p>
        </p:txBody>
      </p:sp>
      <p:sp>
        <p:nvSpPr>
          <p:cNvPr id="445" name="角丸四角形 444"/>
          <p:cNvSpPr/>
          <p:nvPr/>
        </p:nvSpPr>
        <p:spPr bwMode="gray">
          <a:xfrm>
            <a:off x="402331" y="5278009"/>
            <a:ext cx="4340379" cy="1491007"/>
          </a:xfrm>
          <a:prstGeom prst="roundRect">
            <a:avLst/>
          </a:prstGeom>
          <a:noFill/>
          <a:ln w="12700" algn="ctr">
            <a:solidFill>
              <a:srgbClr val="FF0000"/>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446" name="正方形/長方形 445"/>
          <p:cNvSpPr/>
          <p:nvPr/>
        </p:nvSpPr>
        <p:spPr>
          <a:xfrm>
            <a:off x="457280" y="5791622"/>
            <a:ext cx="4221568" cy="830997"/>
          </a:xfrm>
          <a:prstGeom prst="rect">
            <a:avLst/>
          </a:prstGeom>
        </p:spPr>
        <p:txBody>
          <a:bodyPr wrap="square">
            <a:spAutoFit/>
          </a:bodyPr>
          <a:lstStyle/>
          <a:p>
            <a:r>
              <a:rPr kumimoji="1"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診療系ネットワークは仮にクローズドなネットワークであっても、保守事業者等との接続回線から侵害される可能性がある。侵害された場合、システム内にて、データの窃取や漏えい、破壊等の横断的侵害行為が行われる可能性がある</a:t>
            </a:r>
          </a:p>
        </p:txBody>
      </p:sp>
      <p:sp>
        <p:nvSpPr>
          <p:cNvPr id="447" name="テキスト ボックス 446"/>
          <p:cNvSpPr txBox="1"/>
          <p:nvPr/>
        </p:nvSpPr>
        <p:spPr>
          <a:xfrm>
            <a:off x="958587" y="5310814"/>
            <a:ext cx="3537917" cy="257369"/>
          </a:xfrm>
          <a:prstGeom prst="rect">
            <a:avLst/>
          </a:prstGeom>
          <a:noFill/>
        </p:spPr>
        <p:txBody>
          <a:bodyPr wrap="square" lIns="36000" tIns="36000" rIns="36000" bIns="36000" rtlCol="0" anchor="ctr" anchorCtr="0">
            <a:spAutoFit/>
          </a:bodyPr>
          <a:lstStyle/>
          <a:p>
            <a:pPr>
              <a:defRPr/>
            </a:pPr>
            <a:r>
              <a:rPr lang="ja-JP" altLang="en-US" sz="1200" b="1" u="sng" dirty="0">
                <a:latin typeface="Yu Gothic UI" panose="020B0500000000000000" pitchFamily="50" charset="-128"/>
                <a:ea typeface="Yu Gothic UI" panose="020B0500000000000000" pitchFamily="50" charset="-128"/>
              </a:rPr>
              <a:t>保守事業者等を経由したサイバー攻撃</a:t>
            </a:r>
            <a:endParaRPr lang="en-US" altLang="ja-JP" sz="1200" b="1" u="sng" dirty="0">
              <a:latin typeface="Yu Gothic UI" panose="020B0500000000000000" pitchFamily="50" charset="-128"/>
              <a:ea typeface="Yu Gothic UI" panose="020B0500000000000000" pitchFamily="50" charset="-128"/>
            </a:endParaRPr>
          </a:p>
        </p:txBody>
      </p:sp>
      <p:cxnSp>
        <p:nvCxnSpPr>
          <p:cNvPr id="448" name="直線矢印コネクタ 447"/>
          <p:cNvCxnSpPr/>
          <p:nvPr/>
        </p:nvCxnSpPr>
        <p:spPr>
          <a:xfrm>
            <a:off x="3271964" y="1882090"/>
            <a:ext cx="1193" cy="1619791"/>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9" name="カギ線コネクタ 448"/>
          <p:cNvCxnSpPr>
            <a:stCxn id="445" idx="0"/>
            <a:endCxn id="359" idx="3"/>
          </p:cNvCxnSpPr>
          <p:nvPr/>
        </p:nvCxnSpPr>
        <p:spPr>
          <a:xfrm rot="5400000" flipH="1" flipV="1">
            <a:off x="1745483" y="3717025"/>
            <a:ext cx="2388023" cy="733947"/>
          </a:xfrm>
          <a:prstGeom prst="bentConnector4">
            <a:avLst>
              <a:gd name="adj1" fmla="val 45854"/>
              <a:gd name="adj2" fmla="val 131147"/>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0" name="正方形/長方形 449"/>
          <p:cNvSpPr/>
          <p:nvPr/>
        </p:nvSpPr>
        <p:spPr>
          <a:xfrm>
            <a:off x="1851710" y="4734689"/>
            <a:ext cx="1559572" cy="414646"/>
          </a:xfrm>
          <a:prstGeom prst="rect">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ja-JP" altLang="en-US"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クラウドサービス事業者や保守管理業者等</a:t>
            </a:r>
            <a:endParaRPr lang="en-US" altLang="ja-JP"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p:txBody>
      </p:sp>
      <p:sp>
        <p:nvSpPr>
          <p:cNvPr id="451" name="正方形/長方形 24"/>
          <p:cNvSpPr/>
          <p:nvPr/>
        </p:nvSpPr>
        <p:spPr bwMode="gray">
          <a:xfrm>
            <a:off x="6107912" y="5337699"/>
            <a:ext cx="288000" cy="288000"/>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452" name="テキスト ボックス 451"/>
          <p:cNvSpPr txBox="1"/>
          <p:nvPr/>
        </p:nvSpPr>
        <p:spPr>
          <a:xfrm>
            <a:off x="5961315" y="5526700"/>
            <a:ext cx="611102" cy="357186"/>
          </a:xfrm>
          <a:prstGeom prst="rect">
            <a:avLst/>
          </a:prstGeom>
          <a:noFill/>
        </p:spPr>
        <p:txBody>
          <a:bodyPr wrap="none" lIns="93046" tIns="93046" rIns="93046" bIns="93046" rtlCol="0" anchor="ctr" anchorCtr="0">
            <a:sp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攻撃者</a:t>
            </a:r>
            <a:endParaRPr kumimoji="1" lang="ja-JP" altLang="en-US" sz="1100" baseline="30000" dirty="0">
              <a:solidFill>
                <a:prstClr val="black"/>
              </a:solidFill>
              <a:latin typeface="Yu Gothic UI" panose="020B0500000000000000" pitchFamily="50" charset="-128"/>
              <a:ea typeface="Yu Gothic UI" panose="020B0500000000000000" pitchFamily="50" charset="-128"/>
            </a:endParaRPr>
          </a:p>
        </p:txBody>
      </p:sp>
      <p:sp>
        <p:nvSpPr>
          <p:cNvPr id="453" name="星 24 452"/>
          <p:cNvSpPr/>
          <p:nvPr/>
        </p:nvSpPr>
        <p:spPr>
          <a:xfrm>
            <a:off x="5114297" y="5309635"/>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en-US" altLang="ja-JP" sz="1200" b="1" dirty="0" err="1">
                <a:solidFill>
                  <a:schemeClr val="tx1"/>
                </a:solidFill>
                <a:latin typeface="Yu Gothic UI" panose="020B0500000000000000" pitchFamily="50" charset="-128"/>
                <a:ea typeface="Yu Gothic UI" panose="020B0500000000000000" pitchFamily="50" charset="-128"/>
              </a:rPr>
              <a:t>WannaCry</a:t>
            </a:r>
            <a:endParaRPr kumimoji="1" lang="en-US" altLang="ja-JP" sz="1200" b="1" dirty="0">
              <a:solidFill>
                <a:schemeClr val="tx1"/>
              </a:solidFill>
              <a:latin typeface="Yu Gothic UI" panose="020B0500000000000000" pitchFamily="50" charset="-128"/>
              <a:ea typeface="Yu Gothic UI" panose="020B0500000000000000" pitchFamily="50" charset="-128"/>
            </a:endParaRPr>
          </a:p>
        </p:txBody>
      </p:sp>
      <p:sp>
        <p:nvSpPr>
          <p:cNvPr id="454" name="テキスト ボックス 453"/>
          <p:cNvSpPr txBox="1"/>
          <p:nvPr/>
        </p:nvSpPr>
        <p:spPr>
          <a:xfrm>
            <a:off x="4902309" y="5538284"/>
            <a:ext cx="1120999" cy="241980"/>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100" dirty="0">
                <a:latin typeface="Yu Gothic UI" panose="020B0500000000000000" pitchFamily="50" charset="-128"/>
                <a:ea typeface="Yu Gothic UI" panose="020B0500000000000000" pitchFamily="50" charset="-128"/>
              </a:rPr>
              <a:t>コンピュータウイルス</a:t>
            </a:r>
          </a:p>
        </p:txBody>
      </p:sp>
      <p:sp>
        <p:nvSpPr>
          <p:cNvPr id="455" name="角丸四角形 454"/>
          <p:cNvSpPr/>
          <p:nvPr/>
        </p:nvSpPr>
        <p:spPr bwMode="gray">
          <a:xfrm>
            <a:off x="4843074" y="5295420"/>
            <a:ext cx="4461856" cy="1473597"/>
          </a:xfrm>
          <a:prstGeom prst="roundRect">
            <a:avLst/>
          </a:prstGeom>
          <a:noFill/>
          <a:ln w="12700" algn="ctr">
            <a:solidFill>
              <a:srgbClr val="FF0000"/>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456" name="テキスト ボックス 455"/>
          <p:cNvSpPr txBox="1"/>
          <p:nvPr/>
        </p:nvSpPr>
        <p:spPr>
          <a:xfrm>
            <a:off x="6481314" y="5310814"/>
            <a:ext cx="2713887" cy="257369"/>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200" b="1" u="sng" dirty="0">
                <a:latin typeface="Yu Gothic UI" panose="020B0500000000000000" pitchFamily="50" charset="-128"/>
                <a:ea typeface="Yu Gothic UI" panose="020B0500000000000000" pitchFamily="50" charset="-128"/>
              </a:rPr>
              <a:t>ウェブサイトやメールを用いたサイバー攻撃</a:t>
            </a:r>
          </a:p>
        </p:txBody>
      </p:sp>
      <p:cxnSp>
        <p:nvCxnSpPr>
          <p:cNvPr id="457" name="カギ線コネクタ 456"/>
          <p:cNvCxnSpPr>
            <a:stCxn id="455" idx="0"/>
            <a:endCxn id="382" idx="4"/>
          </p:cNvCxnSpPr>
          <p:nvPr/>
        </p:nvCxnSpPr>
        <p:spPr>
          <a:xfrm rot="16200000" flipV="1">
            <a:off x="3593490" y="1814908"/>
            <a:ext cx="3618431" cy="3342594"/>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8" name="テキスト ボックス 457"/>
          <p:cNvSpPr txBox="1"/>
          <p:nvPr/>
        </p:nvSpPr>
        <p:spPr>
          <a:xfrm>
            <a:off x="4437852" y="3841315"/>
            <a:ext cx="1391975" cy="257369"/>
          </a:xfrm>
          <a:prstGeom prst="rect">
            <a:avLst/>
          </a:prstGeom>
          <a:solidFill>
            <a:schemeClr val="bg1"/>
          </a:solidFill>
          <a:ln>
            <a:solidFill>
              <a:schemeClr val="bg1">
                <a:lumMod val="50000"/>
              </a:schemeClr>
            </a:solidFill>
          </a:ln>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インターネットとの接続</a:t>
            </a:r>
          </a:p>
        </p:txBody>
      </p:sp>
      <p:sp>
        <p:nvSpPr>
          <p:cNvPr id="459" name="角丸四角形 458"/>
          <p:cNvSpPr/>
          <p:nvPr/>
        </p:nvSpPr>
        <p:spPr bwMode="gray">
          <a:xfrm>
            <a:off x="6715802" y="2509180"/>
            <a:ext cx="2540844" cy="1113936"/>
          </a:xfrm>
          <a:prstGeom prst="roundRect">
            <a:avLst/>
          </a:prstGeom>
          <a:solidFill>
            <a:schemeClr val="bg1"/>
          </a:solidFill>
          <a:ln w="12700" algn="ctr">
            <a:solidFill>
              <a:srgbClr val="FF0000"/>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460" name="正方形/長方形 24"/>
          <p:cNvSpPr/>
          <p:nvPr/>
        </p:nvSpPr>
        <p:spPr bwMode="gray">
          <a:xfrm>
            <a:off x="7064844" y="2551088"/>
            <a:ext cx="255457" cy="251516"/>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461" name="テキスト ボックス 460"/>
          <p:cNvSpPr txBox="1"/>
          <p:nvPr/>
        </p:nvSpPr>
        <p:spPr>
          <a:xfrm>
            <a:off x="6973824" y="2713667"/>
            <a:ext cx="470039" cy="357186"/>
          </a:xfrm>
          <a:prstGeom prst="rect">
            <a:avLst/>
          </a:prstGeom>
          <a:noFill/>
        </p:spPr>
        <p:txBody>
          <a:bodyPr wrap="none" lIns="93046" tIns="93046" rIns="93046" bIns="93046" rtlCol="0" anchor="ctr" anchorCtr="0">
            <a:sp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職員</a:t>
            </a:r>
            <a:endParaRPr kumimoji="1" lang="ja-JP" altLang="en-US" sz="1100" baseline="30000" dirty="0">
              <a:solidFill>
                <a:prstClr val="black"/>
              </a:solidFill>
              <a:latin typeface="Yu Gothic UI" panose="020B0500000000000000" pitchFamily="50" charset="-128"/>
              <a:ea typeface="Yu Gothic UI" panose="020B0500000000000000" pitchFamily="50" charset="-128"/>
            </a:endParaRPr>
          </a:p>
        </p:txBody>
      </p:sp>
      <p:sp>
        <p:nvSpPr>
          <p:cNvPr id="462" name="テキスト ボックス 461"/>
          <p:cNvSpPr txBox="1"/>
          <p:nvPr/>
        </p:nvSpPr>
        <p:spPr>
          <a:xfrm>
            <a:off x="7480463" y="2563838"/>
            <a:ext cx="1358311" cy="442035"/>
          </a:xfrm>
          <a:prstGeom prst="rect">
            <a:avLst/>
          </a:prstGeom>
          <a:noFill/>
        </p:spPr>
        <p:txBody>
          <a:bodyPr wrap="none" lIns="36000" tIns="36000" rIns="36000" bIns="36000" rtlCol="0" anchor="ctr" anchorCtr="0">
            <a:spAutoFit/>
          </a:bodyPr>
          <a:lstStyle/>
          <a:p>
            <a:pPr>
              <a:defRPr/>
            </a:pPr>
            <a:r>
              <a:rPr lang="ja-JP" altLang="en-US" sz="1200" b="1" u="sng" dirty="0">
                <a:latin typeface="Yu Gothic UI" panose="020B0500000000000000" pitchFamily="50" charset="-128"/>
                <a:ea typeface="Yu Gothic UI" panose="020B0500000000000000" pitchFamily="50" charset="-128"/>
              </a:rPr>
              <a:t>職員による内部不正</a:t>
            </a:r>
            <a:endParaRPr lang="en-US" altLang="ja-JP" sz="1200" b="1" u="sng" dirty="0">
              <a:latin typeface="Yu Gothic UI" panose="020B0500000000000000" pitchFamily="50" charset="-128"/>
              <a:ea typeface="Yu Gothic UI" panose="020B0500000000000000" pitchFamily="50" charset="-128"/>
            </a:endParaRPr>
          </a:p>
          <a:p>
            <a:pPr>
              <a:spcBef>
                <a:spcPts val="0"/>
              </a:spcBef>
              <a:buSzPct val="100000"/>
            </a:pPr>
            <a:endParaRPr kumimoji="1" lang="ja-JP" altLang="en-US" sz="1200" b="1" u="sng" dirty="0">
              <a:latin typeface="Yu Gothic UI" panose="020B0500000000000000" pitchFamily="50" charset="-128"/>
              <a:ea typeface="Yu Gothic UI" panose="020B0500000000000000" pitchFamily="50" charset="-128"/>
            </a:endParaRPr>
          </a:p>
        </p:txBody>
      </p:sp>
      <p:sp>
        <p:nvSpPr>
          <p:cNvPr id="463" name="正方形/長方形 462"/>
          <p:cNvSpPr/>
          <p:nvPr/>
        </p:nvSpPr>
        <p:spPr>
          <a:xfrm>
            <a:off x="6715802" y="2968993"/>
            <a:ext cx="2547145" cy="646331"/>
          </a:xfrm>
          <a:prstGeom prst="rect">
            <a:avLst/>
          </a:prstGeom>
        </p:spPr>
        <p:txBody>
          <a:bodyPr wrap="square">
            <a:spAutoFit/>
          </a:bodyPr>
          <a:lstStyle/>
          <a:p>
            <a:pPr>
              <a:defRPr/>
            </a:pPr>
            <a:r>
              <a:rPr lang="en-US" altLang="ja-JP" sz="1200" b="1" dirty="0">
                <a:latin typeface="Yu Gothic UI" panose="020B0500000000000000" pitchFamily="50" charset="-128"/>
                <a:ea typeface="Yu Gothic UI" panose="020B0500000000000000" pitchFamily="50" charset="-128"/>
              </a:rPr>
              <a:t>※</a:t>
            </a:r>
            <a:r>
              <a:rPr lang="ja-JP" altLang="en-US" sz="1200" b="1" dirty="0">
                <a:latin typeface="Yu Gothic UI" panose="020B0500000000000000" pitchFamily="50" charset="-128"/>
                <a:ea typeface="Yu Gothic UI" panose="020B0500000000000000" pitchFamily="50" charset="-128"/>
              </a:rPr>
              <a:t>業務とは関係のない患者のデータ参照、機密情報・個人情報等の持ち出しが考えられ、情報流出の可能性がある</a:t>
            </a:r>
            <a:endParaRPr lang="en-US" altLang="ja-JP" sz="1200" b="1" dirty="0">
              <a:latin typeface="Yu Gothic UI" panose="020B0500000000000000" pitchFamily="50" charset="-128"/>
              <a:ea typeface="Yu Gothic UI" panose="020B0500000000000000" pitchFamily="50" charset="-128"/>
            </a:endParaRPr>
          </a:p>
        </p:txBody>
      </p:sp>
      <p:sp>
        <p:nvSpPr>
          <p:cNvPr id="464" name="角丸四角形 463"/>
          <p:cNvSpPr/>
          <p:nvPr/>
        </p:nvSpPr>
        <p:spPr bwMode="gray">
          <a:xfrm>
            <a:off x="769437" y="3842476"/>
            <a:ext cx="2167808" cy="820284"/>
          </a:xfrm>
          <a:prstGeom prst="roundRect">
            <a:avLst/>
          </a:prstGeom>
          <a:noFill/>
          <a:ln w="12700" algn="ctr">
            <a:solidFill>
              <a:srgbClr val="FF0000"/>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465" name="雲形吹き出し 464"/>
          <p:cNvSpPr/>
          <p:nvPr/>
        </p:nvSpPr>
        <p:spPr>
          <a:xfrm>
            <a:off x="3583294" y="4737242"/>
            <a:ext cx="3371922" cy="629749"/>
          </a:xfrm>
          <a:prstGeom prst="cloudCallout">
            <a:avLst>
              <a:gd name="adj1" fmla="val -9143"/>
              <a:gd name="adj2" fmla="val 13246"/>
            </a:avLst>
          </a:prstGeom>
          <a:solidFill>
            <a:srgbClr val="DCDCDC"/>
          </a:solidFill>
          <a:ln w="12700">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インターネット</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a:p>
            <a:pPr algn="ctr"/>
            <a:r>
              <a:rPr kumimoji="1" lang="en-US" altLang="ja-JP" sz="1050" dirty="0">
                <a:solidFill>
                  <a:srgbClr val="FF0000"/>
                </a:solidFill>
                <a:latin typeface="Yu Gothic UI" panose="020B0500000000000000" pitchFamily="50" charset="-128"/>
                <a:ea typeface="Yu Gothic UI" panose="020B0500000000000000" pitchFamily="50" charset="-128"/>
                <a:sym typeface="Arial" panose="020B0604020202020204" pitchFamily="34" charset="0"/>
              </a:rPr>
              <a:t>※</a:t>
            </a:r>
            <a:r>
              <a:rPr kumimoji="1" lang="ja-JP" altLang="en-US" sz="1050" dirty="0">
                <a:solidFill>
                  <a:srgbClr val="FF0000"/>
                </a:solidFill>
                <a:latin typeface="Yu Gothic UI" panose="020B0500000000000000" pitchFamily="50" charset="-128"/>
                <a:ea typeface="Yu Gothic UI" panose="020B0500000000000000" pitchFamily="50" charset="-128"/>
                <a:sym typeface="Arial" panose="020B0604020202020204" pitchFamily="34" charset="0"/>
              </a:rPr>
              <a:t>外部と</a:t>
            </a:r>
            <a:r>
              <a:rPr kumimoji="1" lang="ja-JP" altLang="en-US" sz="1050">
                <a:solidFill>
                  <a:srgbClr val="FF0000"/>
                </a:solidFill>
                <a:latin typeface="Yu Gothic UI" panose="020B0500000000000000" pitchFamily="50" charset="-128"/>
                <a:ea typeface="Yu Gothic UI" panose="020B0500000000000000" pitchFamily="50" charset="-128"/>
                <a:sym typeface="Arial" panose="020B0604020202020204" pitchFamily="34" charset="0"/>
              </a:rPr>
              <a:t>のインターネット</a:t>
            </a:r>
            <a:r>
              <a:rPr kumimoji="1" lang="ja-JP" altLang="en-US" sz="1050" dirty="0">
                <a:solidFill>
                  <a:srgbClr val="FF0000"/>
                </a:solidFill>
                <a:latin typeface="Yu Gothic UI" panose="020B0500000000000000" pitchFamily="50" charset="-128"/>
                <a:ea typeface="Yu Gothic UI" panose="020B0500000000000000" pitchFamily="50" charset="-128"/>
                <a:sym typeface="Arial" panose="020B0604020202020204" pitchFamily="34" charset="0"/>
              </a:rPr>
              <a:t>接続やメールの送受信等は診療系ネットワークと分離することが重要</a:t>
            </a:r>
          </a:p>
        </p:txBody>
      </p:sp>
      <p:sp>
        <p:nvSpPr>
          <p:cNvPr id="466" name="角丸四角形吹き出し 465"/>
          <p:cNvSpPr/>
          <p:nvPr/>
        </p:nvSpPr>
        <p:spPr bwMode="gray">
          <a:xfrm>
            <a:off x="5210307" y="4359573"/>
            <a:ext cx="1425239" cy="320493"/>
          </a:xfrm>
          <a:prstGeom prst="wedgeRoundRectCallout">
            <a:avLst>
              <a:gd name="adj1" fmla="val -4496"/>
              <a:gd name="adj2" fmla="val -74532"/>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100" dirty="0">
                <a:latin typeface="Yu Gothic UI" panose="020B0500000000000000" pitchFamily="50" charset="-128"/>
                <a:ea typeface="Yu Gothic UI" panose="020B0500000000000000" pitchFamily="50" charset="-128"/>
              </a:rPr>
              <a:t>文献検索、医療機関情報の検索等</a:t>
            </a:r>
          </a:p>
        </p:txBody>
      </p:sp>
      <p:cxnSp>
        <p:nvCxnSpPr>
          <p:cNvPr id="467" name="直線矢印コネクタ 466"/>
          <p:cNvCxnSpPr/>
          <p:nvPr/>
        </p:nvCxnSpPr>
        <p:spPr>
          <a:xfrm flipH="1" flipV="1">
            <a:off x="7464829" y="2041405"/>
            <a:ext cx="513679" cy="45966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8" name="角丸四角形吹き出し 467"/>
          <p:cNvSpPr/>
          <p:nvPr/>
        </p:nvSpPr>
        <p:spPr bwMode="gray">
          <a:xfrm>
            <a:off x="3026673" y="3833219"/>
            <a:ext cx="1349531" cy="602568"/>
          </a:xfrm>
          <a:prstGeom prst="wedgeRoundRectCallout">
            <a:avLst>
              <a:gd name="adj1" fmla="val -44243"/>
              <a:gd name="adj2" fmla="val -190412"/>
              <a:gd name="adj3" fmla="val 16667"/>
            </a:avLst>
          </a:prstGeom>
          <a:solidFill>
            <a:schemeClr val="bg1"/>
          </a:solidFill>
          <a:ln w="9525" algn="ctr">
            <a:solidFill>
              <a:srgbClr val="FF0000"/>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b="1" dirty="0">
                <a:latin typeface="Yu Gothic UI" panose="020B0500000000000000" pitchFamily="50" charset="-128"/>
                <a:ea typeface="Yu Gothic UI" panose="020B0500000000000000" pitchFamily="50" charset="-128"/>
              </a:rPr>
              <a:t>システム同士が相互に接続していることから、被害が拡大</a:t>
            </a:r>
          </a:p>
        </p:txBody>
      </p:sp>
      <p:sp>
        <p:nvSpPr>
          <p:cNvPr id="469" name="正方形/長方形 468"/>
          <p:cNvSpPr/>
          <p:nvPr/>
        </p:nvSpPr>
        <p:spPr>
          <a:xfrm>
            <a:off x="4902309" y="5703947"/>
            <a:ext cx="4402621" cy="1200329"/>
          </a:xfrm>
          <a:prstGeom prst="rect">
            <a:avLst/>
          </a:prstGeom>
        </p:spPr>
        <p:txBody>
          <a:bodyPr wrap="square">
            <a:spAutoFit/>
          </a:bodyPr>
          <a:lstStyle/>
          <a:p>
            <a:pPr marL="0" indent="0">
              <a:buFont typeface="Arial" panose="020B0604020202020204" pitchFamily="34" charset="0"/>
              <a:buNone/>
            </a:pPr>
            <a:r>
              <a:rPr kumimoji="1" lang="en-US" altLang="ja-JP" sz="1200" dirty="0">
                <a:latin typeface="Yu Gothic UI" panose="020B0500000000000000" pitchFamily="50" charset="-128"/>
                <a:ea typeface="Yu Gothic UI" panose="020B0500000000000000" pitchFamily="50" charset="-128"/>
              </a:rPr>
              <a:t>※</a:t>
            </a:r>
            <a:r>
              <a:rPr kumimoji="1" lang="en-US" altLang="ja-JP" sz="1200" dirty="0" err="1">
                <a:latin typeface="Yu Gothic UI" panose="020B0500000000000000" pitchFamily="50" charset="-128"/>
                <a:ea typeface="Yu Gothic UI" panose="020B0500000000000000" pitchFamily="50" charset="-128"/>
              </a:rPr>
              <a:t>WannaCry</a:t>
            </a:r>
            <a:r>
              <a:rPr kumimoji="1" lang="ja-JP" altLang="en-US" sz="1200" dirty="0">
                <a:latin typeface="Yu Gothic UI" panose="020B0500000000000000" pitchFamily="50" charset="-128"/>
                <a:ea typeface="Yu Gothic UI" panose="020B0500000000000000" pitchFamily="50" charset="-128"/>
              </a:rPr>
              <a:t>はランサムウェアと呼ばれるマルウェアであり、</a:t>
            </a:r>
            <a:r>
              <a:rPr kumimoji="1" lang="en-US" altLang="ja-JP" sz="1200" dirty="0">
                <a:latin typeface="Yu Gothic UI" panose="020B0500000000000000" pitchFamily="50" charset="-128"/>
                <a:ea typeface="Yu Gothic UI" panose="020B0500000000000000" pitchFamily="50" charset="-128"/>
              </a:rPr>
              <a:t/>
            </a:r>
            <a:br>
              <a:rPr kumimoji="1" lang="en-US" altLang="ja-JP" sz="1200" dirty="0">
                <a:latin typeface="Yu Gothic UI" panose="020B0500000000000000" pitchFamily="50" charset="-128"/>
                <a:ea typeface="Yu Gothic UI" panose="020B0500000000000000" pitchFamily="50" charset="-128"/>
              </a:rPr>
            </a:br>
            <a:r>
              <a:rPr kumimoji="1" lang="ja-JP" altLang="en-US" sz="1200" dirty="0">
                <a:latin typeface="Yu Gothic UI" panose="020B0500000000000000" pitchFamily="50" charset="-128"/>
                <a:ea typeface="Yu Gothic UI" panose="020B0500000000000000" pitchFamily="50" charset="-128"/>
              </a:rPr>
              <a:t>感染すると端末ロックやファイル暗号化により端末が利用不能となる。また、感染した業務端末から、攻撃可能な端末等を検索し、自ら拡散する性質を持っていることから、他の業務端末にも感染が拡大する恐れがある</a:t>
            </a:r>
          </a:p>
          <a:p>
            <a:pPr marL="0" indent="0">
              <a:buFont typeface="Arial" panose="020B0604020202020204" pitchFamily="34" charset="0"/>
              <a:buNone/>
            </a:pPr>
            <a:endParaRPr kumimoji="1" lang="en-US" altLang="ja-JP" sz="12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262814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 name="正方形/長方形 21"/>
          <p:cNvSpPr/>
          <p:nvPr/>
        </p:nvSpPr>
        <p:spPr bwMode="gray">
          <a:xfrm>
            <a:off x="848564" y="226768"/>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情報セキュリティにかかる情報収集について</a:t>
            </a:r>
          </a:p>
        </p:txBody>
      </p:sp>
      <p:sp>
        <p:nvSpPr>
          <p:cNvPr id="143" name="タイトル 2"/>
          <p:cNvSpPr txBox="1">
            <a:spLocks/>
          </p:cNvSpPr>
          <p:nvPr/>
        </p:nvSpPr>
        <p:spPr bwMode="gray">
          <a:xfrm>
            <a:off x="332886" y="576524"/>
            <a:ext cx="9219186" cy="347833"/>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情報セキュリティ対策は、国や各種団体が発信している様々な情報を収集することが基本である</a:t>
            </a:r>
          </a:p>
        </p:txBody>
      </p:sp>
      <p:graphicFrame>
        <p:nvGraphicFramePr>
          <p:cNvPr id="2" name="表 1"/>
          <p:cNvGraphicFramePr>
            <a:graphicFrameLocks noGrp="1"/>
          </p:cNvGraphicFramePr>
          <p:nvPr>
            <p:extLst>
              <p:ext uri="{D42A27DB-BD31-4B8C-83A1-F6EECF244321}">
                <p14:modId xmlns:p14="http://schemas.microsoft.com/office/powerpoint/2010/main" val="329388081"/>
              </p:ext>
            </p:extLst>
          </p:nvPr>
        </p:nvGraphicFramePr>
        <p:xfrm>
          <a:off x="601700" y="3956230"/>
          <a:ext cx="8520353" cy="2467932"/>
        </p:xfrm>
        <a:graphic>
          <a:graphicData uri="http://schemas.openxmlformats.org/drawingml/2006/table">
            <a:tbl>
              <a:tblPr/>
              <a:tblGrid>
                <a:gridCol w="515026">
                  <a:extLst>
                    <a:ext uri="{9D8B030D-6E8A-4147-A177-3AD203B41FA5}">
                      <a16:colId xmlns:a16="http://schemas.microsoft.com/office/drawing/2014/main" val="1558819951"/>
                    </a:ext>
                  </a:extLst>
                </a:gridCol>
                <a:gridCol w="4015447">
                  <a:extLst>
                    <a:ext uri="{9D8B030D-6E8A-4147-A177-3AD203B41FA5}">
                      <a16:colId xmlns:a16="http://schemas.microsoft.com/office/drawing/2014/main" val="217991892"/>
                    </a:ext>
                  </a:extLst>
                </a:gridCol>
                <a:gridCol w="3989880">
                  <a:extLst>
                    <a:ext uri="{9D8B030D-6E8A-4147-A177-3AD203B41FA5}">
                      <a16:colId xmlns:a16="http://schemas.microsoft.com/office/drawing/2014/main" val="1393931281"/>
                    </a:ext>
                  </a:extLst>
                </a:gridCol>
              </a:tblGrid>
              <a:tr h="228065">
                <a:tc>
                  <a:txBody>
                    <a:bodyPr/>
                    <a:lstStyle/>
                    <a:p>
                      <a:pPr algn="ctr"/>
                      <a:r>
                        <a:rPr lang="ja-JP" altLang="en-US" sz="1200" b="0" dirty="0">
                          <a:solidFill>
                            <a:schemeClr val="bg1"/>
                          </a:solidFill>
                          <a:effectLst/>
                          <a:latin typeface="Yu Gothic UI" panose="020B0500000000000000" pitchFamily="50" charset="-128"/>
                          <a:ea typeface="Yu Gothic UI" panose="020B0500000000000000" pitchFamily="50" charset="-128"/>
                        </a:rPr>
                        <a:t>順位</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ja-JP" altLang="en-US" sz="1200" b="0" dirty="0">
                          <a:solidFill>
                            <a:schemeClr val="bg1"/>
                          </a:solidFill>
                          <a:effectLst/>
                          <a:latin typeface="Yu Gothic UI" panose="020B0500000000000000" pitchFamily="50" charset="-128"/>
                          <a:ea typeface="Yu Gothic UI" panose="020B0500000000000000" pitchFamily="50" charset="-128"/>
                        </a:rPr>
                        <a:t>個人</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ja-JP" altLang="en-US" sz="1200" b="0" dirty="0">
                          <a:solidFill>
                            <a:schemeClr val="bg1"/>
                          </a:solidFill>
                          <a:effectLst/>
                          <a:latin typeface="Yu Gothic UI" panose="020B0500000000000000" pitchFamily="50" charset="-128"/>
                          <a:ea typeface="Yu Gothic UI" panose="020B0500000000000000" pitchFamily="50" charset="-128"/>
                        </a:rPr>
                        <a:t>組織</a:t>
                      </a: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904245570"/>
                  </a:ext>
                </a:extLst>
              </a:tr>
              <a:tr h="241401">
                <a:tc>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lang="en-US" altLang="ja-JP" sz="1200" b="0" dirty="0">
                          <a:solidFill>
                            <a:schemeClr val="tx1"/>
                          </a:solidFill>
                          <a:effectLst/>
                          <a:latin typeface="Yu Gothic UI" panose="020B0500000000000000" pitchFamily="50" charset="-128"/>
                          <a:ea typeface="Yu Gothic UI" panose="020B0500000000000000" pitchFamily="50" charset="-128"/>
                        </a:rPr>
                        <a:t>1</a:t>
                      </a:r>
                      <a:r>
                        <a:rPr lang="ja-JP" altLang="en-US" sz="1200" b="0" dirty="0">
                          <a:solidFill>
                            <a:schemeClr val="tx1"/>
                          </a:solidFill>
                          <a:effectLst/>
                          <a:latin typeface="Yu Gothic UI" panose="020B0500000000000000" pitchFamily="50" charset="-128"/>
                          <a:ea typeface="Yu Gothic UI" panose="020B0500000000000000" pitchFamily="50" charset="-128"/>
                        </a:rPr>
                        <a:t>位</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200" b="0" dirty="0">
                          <a:latin typeface="Yu Gothic UI" panose="020B0500000000000000" pitchFamily="50" charset="-128"/>
                          <a:ea typeface="Yu Gothic UI" panose="020B0500000000000000" pitchFamily="50" charset="-128"/>
                        </a:rPr>
                        <a:t> スマホ決済の不正利用</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200" b="0" baseline="0" dirty="0">
                          <a:latin typeface="Yu Gothic UI" panose="020B0500000000000000" pitchFamily="50" charset="-128"/>
                          <a:ea typeface="Yu Gothic UI" panose="020B0500000000000000" pitchFamily="50" charset="-128"/>
                        </a:rPr>
                        <a:t> </a:t>
                      </a:r>
                      <a:r>
                        <a:rPr lang="ja-JP" altLang="en-US" sz="1200" b="0" dirty="0">
                          <a:latin typeface="Yu Gothic UI" panose="020B0500000000000000" pitchFamily="50" charset="-128"/>
                          <a:ea typeface="Yu Gothic UI" panose="020B0500000000000000" pitchFamily="50" charset="-128"/>
                        </a:rPr>
                        <a:t>標的型攻撃による機密情報の窃取</a:t>
                      </a: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482787"/>
                  </a:ext>
                </a:extLst>
              </a:tr>
              <a:tr h="197511">
                <a:tc>
                  <a:txBody>
                    <a:bodyPr/>
                    <a:lstStyle/>
                    <a:p>
                      <a:pPr algn="ctr"/>
                      <a:r>
                        <a:rPr lang="en-US" altLang="ja-JP" sz="1200" b="0" dirty="0">
                          <a:solidFill>
                            <a:schemeClr val="tx1"/>
                          </a:solidFill>
                          <a:effectLst/>
                          <a:latin typeface="Yu Gothic UI" panose="020B0500000000000000" pitchFamily="50" charset="-128"/>
                          <a:ea typeface="Yu Gothic UI" panose="020B0500000000000000" pitchFamily="50" charset="-128"/>
                        </a:rPr>
                        <a:t>2</a:t>
                      </a:r>
                      <a:r>
                        <a:rPr lang="ja-JP" altLang="en-US" sz="1200" b="0" dirty="0">
                          <a:solidFill>
                            <a:schemeClr val="tx1"/>
                          </a:solidFill>
                          <a:effectLst/>
                          <a:latin typeface="Yu Gothic UI" panose="020B0500000000000000" pitchFamily="50" charset="-128"/>
                          <a:ea typeface="Yu Gothic UI" panose="020B0500000000000000" pitchFamily="50" charset="-128"/>
                        </a:rPr>
                        <a:t>位</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ja-JP" altLang="en-US" sz="1200" b="0" dirty="0">
                          <a:latin typeface="Yu Gothic UI" panose="020B0500000000000000" pitchFamily="50" charset="-128"/>
                          <a:ea typeface="Yu Gothic UI" panose="020B0500000000000000" pitchFamily="50" charset="-128"/>
                        </a:rPr>
                        <a:t> フィッシングによる個人情報の詐取</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200" b="0" dirty="0">
                          <a:latin typeface="Yu Gothic UI" panose="020B0500000000000000" pitchFamily="50" charset="-128"/>
                          <a:ea typeface="Yu Gothic UI" panose="020B0500000000000000" pitchFamily="50" charset="-128"/>
                        </a:rPr>
                        <a:t> 内部不正による情報漏えい</a:t>
                      </a: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521559"/>
                  </a:ext>
                </a:extLst>
              </a:tr>
              <a:tr h="219456">
                <a:tc>
                  <a:txBody>
                    <a:bodyPr/>
                    <a:lstStyle/>
                    <a:p>
                      <a:pPr algn="ctr"/>
                      <a:r>
                        <a:rPr lang="en-US" altLang="ja-JP" sz="1200" b="0" dirty="0">
                          <a:solidFill>
                            <a:schemeClr val="tx1"/>
                          </a:solidFill>
                          <a:effectLst/>
                          <a:latin typeface="Yu Gothic UI" panose="020B0500000000000000" pitchFamily="50" charset="-128"/>
                          <a:ea typeface="Yu Gothic UI" panose="020B0500000000000000" pitchFamily="50" charset="-128"/>
                        </a:rPr>
                        <a:t>3</a:t>
                      </a:r>
                      <a:r>
                        <a:rPr lang="ja-JP" altLang="en-US" sz="1200" b="0" dirty="0">
                          <a:solidFill>
                            <a:schemeClr val="tx1"/>
                          </a:solidFill>
                          <a:effectLst/>
                          <a:latin typeface="Yu Gothic UI" panose="020B0500000000000000" pitchFamily="50" charset="-128"/>
                          <a:ea typeface="Yu Gothic UI" panose="020B0500000000000000" pitchFamily="50" charset="-128"/>
                        </a:rPr>
                        <a:t>位</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ja-JP" altLang="en-US" sz="1200" b="0" dirty="0">
                          <a:latin typeface="Yu Gothic UI" panose="020B0500000000000000" pitchFamily="50" charset="-128"/>
                          <a:ea typeface="Yu Gothic UI" panose="020B0500000000000000" pitchFamily="50" charset="-128"/>
                        </a:rPr>
                        <a:t> クレジットカード情報の不正利用</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200" b="0" dirty="0">
                          <a:latin typeface="Yu Gothic UI" panose="020B0500000000000000" pitchFamily="50" charset="-128"/>
                          <a:ea typeface="Yu Gothic UI" panose="020B0500000000000000" pitchFamily="50" charset="-128"/>
                        </a:rPr>
                        <a:t> ビジネスメール詐欺による金銭被害</a:t>
                      </a: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530492"/>
                  </a:ext>
                </a:extLst>
              </a:tr>
              <a:tr h="234086">
                <a:tc>
                  <a:txBody>
                    <a:bodyPr/>
                    <a:lstStyle/>
                    <a:p>
                      <a:pPr algn="ctr"/>
                      <a:r>
                        <a:rPr lang="en-US" altLang="ja-JP" sz="1200" b="0" dirty="0">
                          <a:solidFill>
                            <a:schemeClr val="tx1"/>
                          </a:solidFill>
                          <a:effectLst/>
                          <a:latin typeface="Yu Gothic UI" panose="020B0500000000000000" pitchFamily="50" charset="-128"/>
                          <a:ea typeface="Yu Gothic UI" panose="020B0500000000000000" pitchFamily="50" charset="-128"/>
                        </a:rPr>
                        <a:t>4</a:t>
                      </a:r>
                      <a:r>
                        <a:rPr lang="ja-JP" altLang="en-US" sz="1200" b="0" dirty="0">
                          <a:solidFill>
                            <a:schemeClr val="tx1"/>
                          </a:solidFill>
                          <a:effectLst/>
                          <a:latin typeface="Yu Gothic UI" panose="020B0500000000000000" pitchFamily="50" charset="-128"/>
                          <a:ea typeface="Yu Gothic UI" panose="020B0500000000000000" pitchFamily="50" charset="-128"/>
                        </a:rPr>
                        <a:t>位</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ja-JP" altLang="en-US" sz="1200" b="0" dirty="0">
                          <a:latin typeface="Yu Gothic UI" panose="020B0500000000000000" pitchFamily="50" charset="-128"/>
                          <a:ea typeface="Yu Gothic UI" panose="020B0500000000000000" pitchFamily="50" charset="-128"/>
                        </a:rPr>
                        <a:t> インターネットバンキングの不正利用</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200" b="0" dirty="0">
                          <a:latin typeface="Yu Gothic UI" panose="020B0500000000000000" pitchFamily="50" charset="-128"/>
                          <a:ea typeface="Yu Gothic UI" panose="020B0500000000000000" pitchFamily="50" charset="-128"/>
                        </a:rPr>
                        <a:t> サプライチェーンの弱点を悪用した攻撃</a:t>
                      </a: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9275453"/>
                  </a:ext>
                </a:extLst>
              </a:tr>
              <a:tr h="234086">
                <a:tc>
                  <a:txBody>
                    <a:bodyPr/>
                    <a:lstStyle/>
                    <a:p>
                      <a:pPr algn="ctr"/>
                      <a:r>
                        <a:rPr lang="en-US" altLang="ja-JP" sz="1200" b="0" dirty="0">
                          <a:solidFill>
                            <a:schemeClr val="tx1"/>
                          </a:solidFill>
                          <a:effectLst/>
                          <a:latin typeface="Yu Gothic UI" panose="020B0500000000000000" pitchFamily="50" charset="-128"/>
                          <a:ea typeface="Yu Gothic UI" panose="020B0500000000000000" pitchFamily="50" charset="-128"/>
                        </a:rPr>
                        <a:t>5</a:t>
                      </a:r>
                      <a:r>
                        <a:rPr lang="ja-JP" altLang="en-US" sz="1200" b="0" dirty="0">
                          <a:solidFill>
                            <a:schemeClr val="tx1"/>
                          </a:solidFill>
                          <a:effectLst/>
                          <a:latin typeface="Yu Gothic UI" panose="020B0500000000000000" pitchFamily="50" charset="-128"/>
                          <a:ea typeface="Yu Gothic UI" panose="020B0500000000000000" pitchFamily="50" charset="-128"/>
                        </a:rPr>
                        <a:t>位</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ja-JP" altLang="en-US" sz="1200" b="0" dirty="0">
                          <a:latin typeface="Yu Gothic UI" panose="020B0500000000000000" pitchFamily="50" charset="-128"/>
                          <a:ea typeface="Yu Gothic UI" panose="020B0500000000000000" pitchFamily="50" charset="-128"/>
                        </a:rPr>
                        <a:t> メールや</a:t>
                      </a:r>
                      <a:r>
                        <a:rPr lang="en-US" altLang="ja-JP" sz="1200" b="0" dirty="0">
                          <a:latin typeface="Yu Gothic UI" panose="020B0500000000000000" pitchFamily="50" charset="-128"/>
                          <a:ea typeface="Yu Gothic UI" panose="020B0500000000000000" pitchFamily="50" charset="-128"/>
                        </a:rPr>
                        <a:t>SMS</a:t>
                      </a:r>
                      <a:r>
                        <a:rPr lang="ja-JP" altLang="en-US" sz="1200" b="0" dirty="0">
                          <a:latin typeface="Yu Gothic UI" panose="020B0500000000000000" pitchFamily="50" charset="-128"/>
                          <a:ea typeface="Yu Gothic UI" panose="020B0500000000000000" pitchFamily="50" charset="-128"/>
                        </a:rPr>
                        <a:t>等を使った脅迫・詐欺の手口による金銭要求</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200" b="0" dirty="0">
                          <a:latin typeface="Yu Gothic UI" panose="020B0500000000000000" pitchFamily="50" charset="-128"/>
                          <a:ea typeface="Yu Gothic UI" panose="020B0500000000000000" pitchFamily="50" charset="-128"/>
                        </a:rPr>
                        <a:t> ランサムウェアによる被害</a:t>
                      </a: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2413807"/>
                  </a:ext>
                </a:extLst>
              </a:tr>
              <a:tr h="242818">
                <a:tc>
                  <a:txBody>
                    <a:bodyPr/>
                    <a:lstStyle/>
                    <a:p>
                      <a:pPr algn="ctr"/>
                      <a:r>
                        <a:rPr lang="en-US" altLang="ja-JP" sz="1200" b="0" dirty="0">
                          <a:solidFill>
                            <a:schemeClr val="tx1"/>
                          </a:solidFill>
                          <a:effectLst/>
                          <a:latin typeface="Yu Gothic UI" panose="020B0500000000000000" pitchFamily="50" charset="-128"/>
                          <a:ea typeface="Yu Gothic UI" panose="020B0500000000000000" pitchFamily="50" charset="-128"/>
                        </a:rPr>
                        <a:t>6</a:t>
                      </a:r>
                      <a:r>
                        <a:rPr lang="ja-JP" altLang="en-US" sz="1200" b="0" dirty="0">
                          <a:solidFill>
                            <a:schemeClr val="tx1"/>
                          </a:solidFill>
                          <a:effectLst/>
                          <a:latin typeface="Yu Gothic UI" panose="020B0500000000000000" pitchFamily="50" charset="-128"/>
                          <a:ea typeface="Yu Gothic UI" panose="020B0500000000000000" pitchFamily="50" charset="-128"/>
                        </a:rPr>
                        <a:t>位</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ja-JP" altLang="en-US" sz="1200" b="0" dirty="0">
                          <a:latin typeface="Yu Gothic UI" panose="020B0500000000000000" pitchFamily="50" charset="-128"/>
                          <a:ea typeface="Yu Gothic UI" panose="020B0500000000000000" pitchFamily="50" charset="-128"/>
                        </a:rPr>
                        <a:t> 不正アプリによるスマートフォン利用者への被害</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200" b="0" dirty="0">
                          <a:latin typeface="Yu Gothic UI" panose="020B0500000000000000" pitchFamily="50" charset="-128"/>
                          <a:ea typeface="Yu Gothic UI" panose="020B0500000000000000" pitchFamily="50" charset="-128"/>
                        </a:rPr>
                        <a:t> 予期せぬ</a:t>
                      </a:r>
                      <a:r>
                        <a:rPr lang="en-US" altLang="ja-JP" sz="1200" b="0" dirty="0">
                          <a:latin typeface="Yu Gothic UI" panose="020B0500000000000000" pitchFamily="50" charset="-128"/>
                          <a:ea typeface="Yu Gothic UI" panose="020B0500000000000000" pitchFamily="50" charset="-128"/>
                        </a:rPr>
                        <a:t>IT</a:t>
                      </a:r>
                      <a:r>
                        <a:rPr lang="ja-JP" altLang="en-US" sz="1200" b="0" dirty="0">
                          <a:latin typeface="Yu Gothic UI" panose="020B0500000000000000" pitchFamily="50" charset="-128"/>
                          <a:ea typeface="Yu Gothic UI" panose="020B0500000000000000" pitchFamily="50" charset="-128"/>
                        </a:rPr>
                        <a:t>基盤の障害に伴う業務停止</a:t>
                      </a: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1936406"/>
                  </a:ext>
                </a:extLst>
              </a:tr>
              <a:tr h="234086">
                <a:tc>
                  <a:txBody>
                    <a:bodyPr/>
                    <a:lstStyle/>
                    <a:p>
                      <a:pPr algn="ctr"/>
                      <a:r>
                        <a:rPr lang="en-US" altLang="ja-JP" sz="1200" b="0" dirty="0">
                          <a:solidFill>
                            <a:schemeClr val="tx1"/>
                          </a:solidFill>
                          <a:effectLst/>
                          <a:latin typeface="Yu Gothic UI" panose="020B0500000000000000" pitchFamily="50" charset="-128"/>
                          <a:ea typeface="Yu Gothic UI" panose="020B0500000000000000" pitchFamily="50" charset="-128"/>
                        </a:rPr>
                        <a:t>7</a:t>
                      </a:r>
                      <a:r>
                        <a:rPr lang="ja-JP" altLang="en-US" sz="1200" b="0" dirty="0">
                          <a:solidFill>
                            <a:schemeClr val="tx1"/>
                          </a:solidFill>
                          <a:effectLst/>
                          <a:latin typeface="Yu Gothic UI" panose="020B0500000000000000" pitchFamily="50" charset="-128"/>
                          <a:ea typeface="Yu Gothic UI" panose="020B0500000000000000" pitchFamily="50" charset="-128"/>
                        </a:rPr>
                        <a:t>位</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ja-JP" altLang="en-US" sz="1200" b="0" dirty="0">
                          <a:latin typeface="Yu Gothic UI" panose="020B0500000000000000" pitchFamily="50" charset="-128"/>
                          <a:ea typeface="Yu Gothic UI" panose="020B0500000000000000" pitchFamily="50" charset="-128"/>
                        </a:rPr>
                        <a:t> ネット上の誹謗・中傷・デマ</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200" b="0" dirty="0">
                          <a:latin typeface="Yu Gothic UI" panose="020B0500000000000000" pitchFamily="50" charset="-128"/>
                          <a:ea typeface="Yu Gothic UI" panose="020B0500000000000000" pitchFamily="50" charset="-128"/>
                        </a:rPr>
                        <a:t> 不注意による情報漏えい（規則は遵守）</a:t>
                      </a: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2104289"/>
                  </a:ext>
                </a:extLst>
              </a:tr>
              <a:tr h="212141">
                <a:tc>
                  <a:txBody>
                    <a:bodyPr/>
                    <a:lstStyle/>
                    <a:p>
                      <a:pPr algn="ctr"/>
                      <a:r>
                        <a:rPr lang="en-US" altLang="ja-JP" sz="1200" b="0" dirty="0">
                          <a:solidFill>
                            <a:schemeClr val="tx1"/>
                          </a:solidFill>
                          <a:effectLst/>
                          <a:latin typeface="Yu Gothic UI" panose="020B0500000000000000" pitchFamily="50" charset="-128"/>
                          <a:ea typeface="Yu Gothic UI" panose="020B0500000000000000" pitchFamily="50" charset="-128"/>
                        </a:rPr>
                        <a:t>8</a:t>
                      </a:r>
                      <a:r>
                        <a:rPr lang="ja-JP" altLang="en-US" sz="1200" b="0" dirty="0">
                          <a:solidFill>
                            <a:schemeClr val="tx1"/>
                          </a:solidFill>
                          <a:effectLst/>
                          <a:latin typeface="Yu Gothic UI" panose="020B0500000000000000" pitchFamily="50" charset="-128"/>
                          <a:ea typeface="Yu Gothic UI" panose="020B0500000000000000" pitchFamily="50" charset="-128"/>
                        </a:rPr>
                        <a:t>位</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ja-JP" altLang="en-US" sz="1200" b="0" dirty="0">
                          <a:latin typeface="Yu Gothic UI" panose="020B0500000000000000" pitchFamily="50" charset="-128"/>
                          <a:ea typeface="Yu Gothic UI" panose="020B0500000000000000" pitchFamily="50" charset="-128"/>
                        </a:rPr>
                        <a:t> インターネット上のサービスへの不正ログイン</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200" b="0" dirty="0">
                          <a:latin typeface="Yu Gothic UI" panose="020B0500000000000000" pitchFamily="50" charset="-128"/>
                          <a:ea typeface="Yu Gothic UI" panose="020B0500000000000000" pitchFamily="50" charset="-128"/>
                        </a:rPr>
                        <a:t> インターネット上のサービスからの個人情報の窃取</a:t>
                      </a: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9398194"/>
                  </a:ext>
                </a:extLst>
              </a:tr>
              <a:tr h="219456">
                <a:tc>
                  <a:txBody>
                    <a:bodyPr/>
                    <a:lstStyle/>
                    <a:p>
                      <a:pPr algn="ctr"/>
                      <a:r>
                        <a:rPr lang="en-US" altLang="ja-JP" sz="1200" b="0" dirty="0">
                          <a:solidFill>
                            <a:schemeClr val="tx1"/>
                          </a:solidFill>
                          <a:effectLst/>
                          <a:latin typeface="Yu Gothic UI" panose="020B0500000000000000" pitchFamily="50" charset="-128"/>
                          <a:ea typeface="Yu Gothic UI" panose="020B0500000000000000" pitchFamily="50" charset="-128"/>
                        </a:rPr>
                        <a:t>9</a:t>
                      </a:r>
                      <a:r>
                        <a:rPr lang="ja-JP" altLang="en-US" sz="1200" b="0" dirty="0">
                          <a:solidFill>
                            <a:schemeClr val="tx1"/>
                          </a:solidFill>
                          <a:effectLst/>
                          <a:latin typeface="Yu Gothic UI" panose="020B0500000000000000" pitchFamily="50" charset="-128"/>
                          <a:ea typeface="Yu Gothic UI" panose="020B0500000000000000" pitchFamily="50" charset="-128"/>
                        </a:rPr>
                        <a:t>位</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ja-JP" altLang="en-US" sz="1200" b="0" dirty="0">
                          <a:latin typeface="Yu Gothic UI" panose="020B0500000000000000" pitchFamily="50" charset="-128"/>
                          <a:ea typeface="Yu Gothic UI" panose="020B0500000000000000" pitchFamily="50" charset="-128"/>
                        </a:rPr>
                        <a:t> 偽警告によるインターネット詐欺</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200" b="0" dirty="0">
                          <a:latin typeface="Yu Gothic UI" panose="020B0500000000000000" pitchFamily="50" charset="-128"/>
                          <a:ea typeface="Yu Gothic UI" panose="020B0500000000000000" pitchFamily="50" charset="-128"/>
                        </a:rPr>
                        <a:t> </a:t>
                      </a:r>
                      <a:r>
                        <a:rPr lang="en-US" altLang="ja-JP" sz="1200" b="0" dirty="0" err="1">
                          <a:latin typeface="Yu Gothic UI" panose="020B0500000000000000" pitchFamily="50" charset="-128"/>
                          <a:ea typeface="Yu Gothic UI" panose="020B0500000000000000" pitchFamily="50" charset="-128"/>
                        </a:rPr>
                        <a:t>IoT</a:t>
                      </a:r>
                      <a:r>
                        <a:rPr lang="ja-JP" altLang="en-US" sz="1200" b="0" dirty="0">
                          <a:latin typeface="Yu Gothic UI" panose="020B0500000000000000" pitchFamily="50" charset="-128"/>
                          <a:ea typeface="Yu Gothic UI" panose="020B0500000000000000" pitchFamily="50" charset="-128"/>
                        </a:rPr>
                        <a:t>機器の不正利用</a:t>
                      </a: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3942593"/>
                  </a:ext>
                </a:extLst>
              </a:tr>
              <a:tr h="204826">
                <a:tc>
                  <a:txBody>
                    <a:bodyPr/>
                    <a:lstStyle/>
                    <a:p>
                      <a:pPr algn="ctr"/>
                      <a:r>
                        <a:rPr lang="en-US" altLang="ja-JP" sz="1200" b="0" dirty="0">
                          <a:solidFill>
                            <a:schemeClr val="tx1"/>
                          </a:solidFill>
                          <a:effectLst/>
                          <a:latin typeface="Yu Gothic UI" panose="020B0500000000000000" pitchFamily="50" charset="-128"/>
                          <a:ea typeface="Yu Gothic UI" panose="020B0500000000000000" pitchFamily="50" charset="-128"/>
                        </a:rPr>
                        <a:t>10</a:t>
                      </a:r>
                      <a:r>
                        <a:rPr lang="ja-JP" altLang="en-US" sz="1200" b="0" dirty="0">
                          <a:solidFill>
                            <a:schemeClr val="tx1"/>
                          </a:solidFill>
                          <a:effectLst/>
                          <a:latin typeface="Yu Gothic UI" panose="020B0500000000000000" pitchFamily="50" charset="-128"/>
                          <a:ea typeface="Yu Gothic UI" panose="020B0500000000000000" pitchFamily="50" charset="-128"/>
                        </a:rPr>
                        <a:t>位</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ja-JP" altLang="en-US" sz="1200" b="0" dirty="0">
                          <a:latin typeface="Yu Gothic UI" panose="020B0500000000000000" pitchFamily="50" charset="-128"/>
                          <a:ea typeface="Yu Gothic UI" panose="020B0500000000000000" pitchFamily="50" charset="-128"/>
                        </a:rPr>
                        <a:t> インターネット上のサービスからの個人情報の窃取</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200" b="0" dirty="0">
                          <a:latin typeface="Yu Gothic UI" panose="020B0500000000000000" pitchFamily="50" charset="-128"/>
                          <a:ea typeface="Yu Gothic UI" panose="020B0500000000000000" pitchFamily="50" charset="-128"/>
                        </a:rPr>
                        <a:t> サービス妨害攻撃によるサービスの停止</a:t>
                      </a: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1831215"/>
                  </a:ext>
                </a:extLst>
              </a:tr>
            </a:tbl>
          </a:graphicData>
        </a:graphic>
      </p:graphicFrame>
      <p:sp>
        <p:nvSpPr>
          <p:cNvPr id="4" name="正方形/長方形 3"/>
          <p:cNvSpPr/>
          <p:nvPr/>
        </p:nvSpPr>
        <p:spPr>
          <a:xfrm>
            <a:off x="594386" y="3613371"/>
            <a:ext cx="6238013" cy="276999"/>
          </a:xfrm>
          <a:prstGeom prst="rect">
            <a:avLst/>
          </a:prstGeom>
          <a:solidFill>
            <a:schemeClr val="bg1">
              <a:lumMod val="65000"/>
            </a:schemeClr>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例</a:t>
            </a:r>
            <a:r>
              <a:rPr lang="en-US" altLang="ja-JP" sz="1200" b="1" dirty="0">
                <a:solidFill>
                  <a:schemeClr val="bg1"/>
                </a:solidFill>
                <a:latin typeface="Yu Gothic UI" panose="020B0500000000000000" pitchFamily="50" charset="-128"/>
                <a:ea typeface="Yu Gothic UI" panose="020B0500000000000000" pitchFamily="50" charset="-128"/>
              </a:rPr>
              <a:t>2</a:t>
            </a:r>
            <a:r>
              <a:rPr lang="ja-JP" altLang="en-US" sz="1200" b="1" dirty="0">
                <a:solidFill>
                  <a:schemeClr val="bg1"/>
                </a:solidFill>
                <a:latin typeface="Yu Gothic UI" panose="020B0500000000000000" pitchFamily="50" charset="-128"/>
                <a:ea typeface="Yu Gothic UI" panose="020B0500000000000000" pitchFamily="50" charset="-128"/>
              </a:rPr>
              <a:t>　独立行政法人情報処理推進機構（</a:t>
            </a:r>
            <a:r>
              <a:rPr lang="en-US" altLang="ja-JP" sz="1200" b="1" dirty="0">
                <a:solidFill>
                  <a:schemeClr val="bg1"/>
                </a:solidFill>
                <a:latin typeface="Yu Gothic UI" panose="020B0500000000000000" pitchFamily="50" charset="-128"/>
                <a:ea typeface="Yu Gothic UI" panose="020B0500000000000000" pitchFamily="50" charset="-128"/>
              </a:rPr>
              <a:t>IPA</a:t>
            </a:r>
            <a:r>
              <a:rPr lang="ja-JP" altLang="en-US" sz="1200" b="1" dirty="0">
                <a:solidFill>
                  <a:schemeClr val="bg1"/>
                </a:solidFill>
                <a:latin typeface="Yu Gothic UI" panose="020B0500000000000000" pitchFamily="50" charset="-128"/>
                <a:ea typeface="Yu Gothic UI" panose="020B0500000000000000" pitchFamily="50" charset="-128"/>
              </a:rPr>
              <a:t>）が公表している「情報セキュリティ</a:t>
            </a:r>
            <a:r>
              <a:rPr lang="en-US" altLang="ja-JP" sz="1200" b="1" dirty="0">
                <a:solidFill>
                  <a:schemeClr val="bg1"/>
                </a:solidFill>
                <a:latin typeface="Yu Gothic UI" panose="020B0500000000000000" pitchFamily="50" charset="-128"/>
                <a:ea typeface="Yu Gothic UI" panose="020B0500000000000000" pitchFamily="50" charset="-128"/>
              </a:rPr>
              <a:t>10</a:t>
            </a:r>
            <a:r>
              <a:rPr lang="ja-JP" altLang="en-US" sz="1200" b="1" dirty="0">
                <a:solidFill>
                  <a:schemeClr val="bg1"/>
                </a:solidFill>
                <a:latin typeface="Yu Gothic UI" panose="020B0500000000000000" pitchFamily="50" charset="-128"/>
                <a:ea typeface="Yu Gothic UI" panose="020B0500000000000000" pitchFamily="50" charset="-128"/>
              </a:rPr>
              <a:t>大脅威</a:t>
            </a:r>
            <a:r>
              <a:rPr lang="en-US" altLang="ja-JP" sz="1200" b="1" dirty="0">
                <a:solidFill>
                  <a:schemeClr val="bg1"/>
                </a:solidFill>
                <a:latin typeface="Yu Gothic UI" panose="020B0500000000000000" pitchFamily="50" charset="-128"/>
                <a:ea typeface="Yu Gothic UI" panose="020B0500000000000000" pitchFamily="50" charset="-128"/>
              </a:rPr>
              <a:t>2020</a:t>
            </a:r>
            <a:r>
              <a:rPr lang="ja-JP" altLang="en-US" sz="1200" b="1" dirty="0">
                <a:solidFill>
                  <a:schemeClr val="bg1"/>
                </a:solidFill>
                <a:latin typeface="Yu Gothic UI" panose="020B0500000000000000" pitchFamily="50" charset="-128"/>
                <a:ea typeface="Yu Gothic UI" panose="020B0500000000000000" pitchFamily="50" charset="-128"/>
              </a:rPr>
              <a:t>」</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121" name="正方形/長方形 120"/>
          <p:cNvSpPr/>
          <p:nvPr/>
        </p:nvSpPr>
        <p:spPr>
          <a:xfrm>
            <a:off x="601702" y="1359088"/>
            <a:ext cx="1943990" cy="276999"/>
          </a:xfrm>
          <a:prstGeom prst="rect">
            <a:avLst/>
          </a:prstGeom>
          <a:solidFill>
            <a:srgbClr val="00B0F0"/>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例</a:t>
            </a:r>
            <a:r>
              <a:rPr lang="en-US" altLang="ja-JP" sz="1200" b="1" dirty="0">
                <a:solidFill>
                  <a:schemeClr val="bg1"/>
                </a:solidFill>
                <a:latin typeface="Yu Gothic UI" panose="020B0500000000000000" pitchFamily="50" charset="-128"/>
                <a:ea typeface="Yu Gothic UI" panose="020B0500000000000000" pitchFamily="50" charset="-128"/>
              </a:rPr>
              <a:t>1</a:t>
            </a:r>
            <a:r>
              <a:rPr lang="ja-JP" altLang="en-US" sz="1200" b="1" dirty="0">
                <a:solidFill>
                  <a:schemeClr val="bg1"/>
                </a:solidFill>
                <a:latin typeface="Yu Gothic UI" panose="020B0500000000000000" pitchFamily="50" charset="-128"/>
                <a:ea typeface="Yu Gothic UI" panose="020B0500000000000000" pitchFamily="50" charset="-128"/>
              </a:rPr>
              <a:t>　各種ガイドライン等</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graphicFrame>
        <p:nvGraphicFramePr>
          <p:cNvPr id="122" name="表 121"/>
          <p:cNvGraphicFramePr>
            <a:graphicFrameLocks noGrp="1"/>
          </p:cNvGraphicFramePr>
          <p:nvPr>
            <p:extLst>
              <p:ext uri="{D42A27DB-BD31-4B8C-83A1-F6EECF244321}">
                <p14:modId xmlns:p14="http://schemas.microsoft.com/office/powerpoint/2010/main" val="1442269082"/>
              </p:ext>
            </p:extLst>
          </p:nvPr>
        </p:nvGraphicFramePr>
        <p:xfrm>
          <a:off x="601701" y="1679977"/>
          <a:ext cx="8527668" cy="1687447"/>
        </p:xfrm>
        <a:graphic>
          <a:graphicData uri="http://schemas.openxmlformats.org/drawingml/2006/table">
            <a:tbl>
              <a:tblPr/>
              <a:tblGrid>
                <a:gridCol w="6267272">
                  <a:extLst>
                    <a:ext uri="{9D8B030D-6E8A-4147-A177-3AD203B41FA5}">
                      <a16:colId xmlns:a16="http://schemas.microsoft.com/office/drawing/2014/main" val="1558819951"/>
                    </a:ext>
                  </a:extLst>
                </a:gridCol>
                <a:gridCol w="2260396">
                  <a:extLst>
                    <a:ext uri="{9D8B030D-6E8A-4147-A177-3AD203B41FA5}">
                      <a16:colId xmlns:a16="http://schemas.microsoft.com/office/drawing/2014/main" val="217991892"/>
                    </a:ext>
                  </a:extLst>
                </a:gridCol>
              </a:tblGrid>
              <a:tr h="228065">
                <a:tc>
                  <a:txBody>
                    <a:bodyPr/>
                    <a:lstStyle/>
                    <a:p>
                      <a:pPr algn="ctr"/>
                      <a:r>
                        <a:rPr lang="ja-JP" altLang="en-US" sz="1200" b="0" dirty="0">
                          <a:solidFill>
                            <a:schemeClr val="bg1"/>
                          </a:solidFill>
                          <a:effectLst/>
                          <a:latin typeface="Yu Gothic UI" panose="020B0500000000000000" pitchFamily="50" charset="-128"/>
                          <a:ea typeface="Yu Gothic UI" panose="020B0500000000000000" pitchFamily="50" charset="-128"/>
                        </a:rPr>
                        <a:t>名称</a:t>
                      </a:r>
                    </a:p>
                  </a:txBody>
                  <a:tcPr marL="0" marR="0" marT="0" marB="0" anchor="ctr">
                    <a:lnL w="12700" cap="flat" cmpd="sng" algn="ctr">
                      <a:solidFill>
                        <a:srgbClr val="00206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9525" cap="flat" cmpd="sng" algn="ctr">
                      <a:noFill/>
                      <a:prstDash val="solid"/>
                      <a:round/>
                      <a:headEnd type="none" w="med" len="med"/>
                      <a:tailEnd type="none" w="med" len="med"/>
                    </a:lnB>
                    <a:solidFill>
                      <a:srgbClr val="002060"/>
                    </a:solidFill>
                  </a:tcPr>
                </a:tc>
                <a:tc>
                  <a:txBody>
                    <a:bodyPr/>
                    <a:lstStyle/>
                    <a:p>
                      <a:pPr algn="ctr"/>
                      <a:r>
                        <a:rPr lang="ja-JP" altLang="en-US" sz="1200" b="0" dirty="0">
                          <a:solidFill>
                            <a:schemeClr val="bg1"/>
                          </a:solidFill>
                          <a:effectLst/>
                          <a:latin typeface="Yu Gothic UI" panose="020B0500000000000000" pitchFamily="50" charset="-128"/>
                          <a:ea typeface="Yu Gothic UI" panose="020B0500000000000000" pitchFamily="50" charset="-128"/>
                        </a:rPr>
                        <a:t>提供元</a:t>
                      </a:r>
                    </a:p>
                  </a:txBody>
                  <a:tcPr marL="0" marR="0" marT="0" marB="0" anchor="ctr">
                    <a:lnL w="9525"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9525" cap="flat" cmpd="sng" algn="ctr">
                      <a:noFill/>
                      <a:prstDash val="solid"/>
                      <a:round/>
                      <a:headEnd type="none" w="med" len="med"/>
                      <a:tailEnd type="none" w="med" len="med"/>
                    </a:lnB>
                    <a:solidFill>
                      <a:srgbClr val="002060"/>
                    </a:solidFill>
                  </a:tcPr>
                </a:tc>
                <a:extLst>
                  <a:ext uri="{0D108BD9-81ED-4DB2-BD59-A6C34878D82A}">
                    <a16:rowId xmlns:a16="http://schemas.microsoft.com/office/drawing/2014/main" val="2904245570"/>
                  </a:ext>
                </a:extLst>
              </a:tr>
              <a:tr h="241401">
                <a:tc>
                  <a:txBody>
                    <a:bodyPr/>
                    <a:lstStyle/>
                    <a:p>
                      <a:pPr marL="108000" marR="0" lvl="0" indent="0" algn="l" defTabSz="990564"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effectLst/>
                          <a:latin typeface="Yu Gothic UI" panose="020B0500000000000000" pitchFamily="50" charset="-128"/>
                          <a:ea typeface="Yu Gothic UI" panose="020B0500000000000000" pitchFamily="50" charset="-128"/>
                        </a:rPr>
                        <a:t>医療情報システムの安全管理に関するガイドライン（第</a:t>
                      </a:r>
                      <a:r>
                        <a:rPr lang="en-US" altLang="ja-JP" sz="1200" b="0" dirty="0">
                          <a:solidFill>
                            <a:schemeClr val="tx1"/>
                          </a:solidFill>
                          <a:effectLst/>
                          <a:latin typeface="Yu Gothic UI" panose="020B0500000000000000" pitchFamily="50" charset="-128"/>
                          <a:ea typeface="Yu Gothic UI" panose="020B0500000000000000" pitchFamily="50" charset="-128"/>
                        </a:rPr>
                        <a:t>5</a:t>
                      </a:r>
                      <a:r>
                        <a:rPr lang="ja-JP" altLang="en-US" sz="1200" b="0" dirty="0">
                          <a:solidFill>
                            <a:schemeClr val="tx1"/>
                          </a:solidFill>
                          <a:effectLst/>
                          <a:latin typeface="Yu Gothic UI" panose="020B0500000000000000" pitchFamily="50" charset="-128"/>
                          <a:ea typeface="Yu Gothic UI" panose="020B0500000000000000" pitchFamily="50" charset="-128"/>
                        </a:rPr>
                        <a:t>版）</a:t>
                      </a:r>
                      <a:r>
                        <a:rPr lang="en-US" altLang="ja-JP" sz="1000" b="0" dirty="0">
                          <a:solidFill>
                            <a:schemeClr val="tx1"/>
                          </a:solidFill>
                          <a:effectLst/>
                          <a:latin typeface="Yu Gothic UI" panose="020B0500000000000000" pitchFamily="50" charset="-128"/>
                          <a:ea typeface="Yu Gothic UI" panose="020B0500000000000000" pitchFamily="50" charset="-128"/>
                        </a:rPr>
                        <a:t>※1</a:t>
                      </a:r>
                    </a:p>
                    <a:p>
                      <a:pPr marL="108000" marR="0" lvl="0" indent="0" algn="l" defTabSz="990564" rtl="0" eaLnBrk="1" fontAlgn="auto" latinLnBrk="0" hangingPunct="1">
                        <a:lnSpc>
                          <a:spcPct val="100000"/>
                        </a:lnSpc>
                        <a:spcBef>
                          <a:spcPts val="0"/>
                        </a:spcBef>
                        <a:spcAft>
                          <a:spcPts val="0"/>
                        </a:spcAft>
                        <a:buClrTx/>
                        <a:buSzTx/>
                        <a:buFontTx/>
                        <a:buNone/>
                        <a:tabLst/>
                        <a:defRPr/>
                      </a:pPr>
                      <a:r>
                        <a:rPr lang="ja-JP" altLang="en-US" sz="1000" b="0" dirty="0">
                          <a:solidFill>
                            <a:schemeClr val="tx1"/>
                          </a:solidFill>
                          <a:effectLst/>
                          <a:latin typeface="Yu Gothic UI" panose="020B0500000000000000" pitchFamily="50" charset="-128"/>
                          <a:ea typeface="Yu Gothic UI" panose="020B0500000000000000" pitchFamily="50" charset="-128"/>
                        </a:rPr>
                        <a:t>　　</a:t>
                      </a:r>
                      <a:r>
                        <a:rPr lang="en-US" altLang="ja-JP" sz="800" b="0" dirty="0">
                          <a:solidFill>
                            <a:schemeClr val="tx1"/>
                          </a:solidFill>
                          <a:effectLst/>
                          <a:latin typeface="Yu Gothic UI" panose="020B0500000000000000" pitchFamily="50" charset="-128"/>
                          <a:ea typeface="Yu Gothic UI" panose="020B0500000000000000" pitchFamily="50" charset="-128"/>
                        </a:rPr>
                        <a:t>※1</a:t>
                      </a:r>
                      <a:r>
                        <a:rPr lang="ja-JP" altLang="en-US" sz="800" b="0" dirty="0">
                          <a:solidFill>
                            <a:schemeClr val="tx1"/>
                          </a:solidFill>
                          <a:effectLst/>
                          <a:latin typeface="Yu Gothic UI" panose="020B0500000000000000" pitchFamily="50" charset="-128"/>
                          <a:ea typeface="Yu Gothic UI" panose="020B0500000000000000" pitchFamily="50" charset="-128"/>
                        </a:rPr>
                        <a:t>　第</a:t>
                      </a:r>
                      <a:r>
                        <a:rPr lang="en-US" altLang="ja-JP" sz="800" b="0" dirty="0">
                          <a:solidFill>
                            <a:schemeClr val="tx1"/>
                          </a:solidFill>
                          <a:effectLst/>
                          <a:latin typeface="Yu Gothic UI" panose="020B0500000000000000" pitchFamily="50" charset="-128"/>
                          <a:ea typeface="Yu Gothic UI" panose="020B0500000000000000" pitchFamily="50" charset="-128"/>
                        </a:rPr>
                        <a:t>5.1</a:t>
                      </a:r>
                      <a:r>
                        <a:rPr lang="ja-JP" altLang="en-US" sz="800" b="0" dirty="0">
                          <a:solidFill>
                            <a:schemeClr val="tx1"/>
                          </a:solidFill>
                          <a:effectLst/>
                          <a:latin typeface="Yu Gothic UI" panose="020B0500000000000000" pitchFamily="50" charset="-128"/>
                          <a:ea typeface="Yu Gothic UI" panose="020B0500000000000000" pitchFamily="50" charset="-128"/>
                        </a:rPr>
                        <a:t>版への改訂素案が検討されている</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a:r>
                        <a:rPr lang="ja-JP" altLang="en-US" sz="1200" b="0" dirty="0">
                          <a:latin typeface="Yu Gothic UI" panose="020B0500000000000000" pitchFamily="50" charset="-128"/>
                          <a:ea typeface="Yu Gothic UI" panose="020B0500000000000000" pitchFamily="50" charset="-128"/>
                        </a:rPr>
                        <a:t>厚生労働省</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1127482787"/>
                  </a:ext>
                </a:extLst>
              </a:tr>
              <a:tr h="197511">
                <a:tc>
                  <a:txBody>
                    <a:bodyPr/>
                    <a:lstStyle/>
                    <a:p>
                      <a:pPr marL="108000" algn="l"/>
                      <a:r>
                        <a:rPr lang="ja-JP" altLang="en-US" sz="1200" b="0" dirty="0">
                          <a:latin typeface="Yu Gothic UI" panose="020B0500000000000000" pitchFamily="50" charset="-128"/>
                          <a:ea typeface="Yu Gothic UI" panose="020B0500000000000000" pitchFamily="50" charset="-128"/>
                        </a:rPr>
                        <a:t>医療情報を取り扱う情報システム・サービスの提供事業者における安全管理ガイドライン</a:t>
                      </a:r>
                      <a:endParaRPr lang="en-US" altLang="ja-JP" sz="1200" b="0" dirty="0">
                        <a:latin typeface="Yu Gothic UI" panose="020B0500000000000000" pitchFamily="50" charset="-128"/>
                        <a:ea typeface="Yu Gothic UI" panose="020B0500000000000000" pitchFamily="50" charset="-128"/>
                      </a:endParaRPr>
                    </a:p>
                    <a:p>
                      <a:pPr marL="108000" algn="l"/>
                      <a:endParaRPr lang="ja-JP" altLang="en-US" sz="800" b="0" dirty="0">
                        <a:solidFill>
                          <a:schemeClr val="tx1"/>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algn="ctr"/>
                      <a:r>
                        <a:rPr lang="ja-JP" altLang="en-US" sz="1200" b="0" dirty="0">
                          <a:latin typeface="Yu Gothic UI" panose="020B0500000000000000" pitchFamily="50" charset="-128"/>
                          <a:ea typeface="Yu Gothic UI" panose="020B0500000000000000" pitchFamily="50" charset="-128"/>
                        </a:rPr>
                        <a:t>経済産業省・総務省</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3760521559"/>
                  </a:ext>
                </a:extLst>
              </a:tr>
              <a:tr h="219456">
                <a:tc>
                  <a:txBody>
                    <a:bodyPr/>
                    <a:lstStyle/>
                    <a:p>
                      <a:pPr marL="108000" algn="l"/>
                      <a:r>
                        <a:rPr lang="ja-JP" altLang="en-US" sz="1200" dirty="0">
                          <a:latin typeface="Yu Gothic UI" panose="020B0500000000000000" pitchFamily="50" charset="-128"/>
                          <a:ea typeface="Yu Gothic UI" panose="020B0500000000000000" pitchFamily="50" charset="-128"/>
                        </a:rPr>
                        <a:t>医療・介護関係事業者における個人情報の適切な取扱いのためのガイダンス</a:t>
                      </a:r>
                      <a:endParaRPr lang="ja-JP" altLang="en-US" sz="1200" b="0" dirty="0">
                        <a:solidFill>
                          <a:schemeClr val="tx1"/>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algn="ctr"/>
                      <a:r>
                        <a:rPr lang="ja-JP" altLang="en-US" sz="1200" b="0" dirty="0">
                          <a:latin typeface="Yu Gothic UI" panose="020B0500000000000000" pitchFamily="50" charset="-128"/>
                          <a:ea typeface="Yu Gothic UI" panose="020B0500000000000000" pitchFamily="50" charset="-128"/>
                        </a:rPr>
                        <a:t>厚生労働省</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272530492"/>
                  </a:ext>
                </a:extLst>
              </a:tr>
              <a:tr h="234086">
                <a:tc>
                  <a:txBody>
                    <a:bodyPr/>
                    <a:lstStyle/>
                    <a:p>
                      <a:pPr marL="108000" algn="l"/>
                      <a:r>
                        <a:rPr lang="ja-JP" altLang="en-US" sz="1200" b="0" dirty="0">
                          <a:solidFill>
                            <a:schemeClr val="tx1"/>
                          </a:solidFill>
                          <a:effectLst/>
                          <a:latin typeface="Yu Gothic UI" panose="020B0500000000000000" pitchFamily="50" charset="-128"/>
                          <a:ea typeface="Yu Gothic UI" panose="020B0500000000000000" pitchFamily="50" charset="-128"/>
                        </a:rPr>
                        <a:t>情報セキュリティハンドブック</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algn="ctr"/>
                      <a:r>
                        <a:rPr lang="ja-JP" altLang="en-US" sz="1200" b="0" dirty="0">
                          <a:latin typeface="Yu Gothic UI" panose="020B0500000000000000" pitchFamily="50" charset="-128"/>
                          <a:ea typeface="Yu Gothic UI" panose="020B0500000000000000" pitchFamily="50" charset="-128"/>
                        </a:rPr>
                        <a:t>内閣サイバーセキュリティセンター</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3289275453"/>
                  </a:ext>
                </a:extLst>
              </a:tr>
              <a:tr h="316992">
                <a:tc>
                  <a:txBody>
                    <a:bodyPr/>
                    <a:lstStyle/>
                    <a:p>
                      <a:pPr marL="108000" algn="l"/>
                      <a:r>
                        <a:rPr lang="ja-JP" altLang="en-US" sz="1200" b="0" dirty="0">
                          <a:solidFill>
                            <a:schemeClr val="tx1"/>
                          </a:solidFill>
                          <a:effectLst/>
                          <a:latin typeface="Yu Gothic UI" panose="020B0500000000000000" pitchFamily="50" charset="-128"/>
                          <a:ea typeface="Yu Gothic UI" panose="020B0500000000000000" pitchFamily="50" charset="-128"/>
                        </a:rPr>
                        <a:t>サイバーセキュリティ経営ガイドライン（</a:t>
                      </a:r>
                      <a:r>
                        <a:rPr lang="en-US" altLang="ja-JP" sz="1200" b="0" dirty="0">
                          <a:solidFill>
                            <a:schemeClr val="tx1"/>
                          </a:solidFill>
                          <a:effectLst/>
                          <a:latin typeface="Yu Gothic UI" panose="020B0500000000000000" pitchFamily="50" charset="-128"/>
                          <a:ea typeface="Yu Gothic UI" panose="020B0500000000000000" pitchFamily="50" charset="-128"/>
                        </a:rPr>
                        <a:t>Ver2.0)</a:t>
                      </a:r>
                      <a:r>
                        <a:rPr lang="ja-JP" altLang="en-US" sz="1200" b="0" dirty="0">
                          <a:solidFill>
                            <a:schemeClr val="tx1"/>
                          </a:solidFill>
                          <a:effectLst/>
                          <a:latin typeface="Yu Gothic UI" panose="020B0500000000000000" pitchFamily="50" charset="-128"/>
                          <a:ea typeface="Yu Gothic UI" panose="020B0500000000000000" pitchFamily="50" charset="-128"/>
                        </a:rPr>
                        <a:t>　　　　　　　　　　　　　　　　　　　　　　　　　　　　　等</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a:r>
                        <a:rPr lang="ja-JP" altLang="en-US" sz="1200" b="0" dirty="0">
                          <a:latin typeface="Yu Gothic UI" panose="020B0500000000000000" pitchFamily="50" charset="-128"/>
                          <a:ea typeface="Yu Gothic UI" panose="020B0500000000000000" pitchFamily="50" charset="-128"/>
                        </a:rPr>
                        <a:t>経済産業省</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82413807"/>
                  </a:ext>
                </a:extLst>
              </a:tr>
            </a:tbl>
          </a:graphicData>
        </a:graphic>
      </p:graphicFrame>
      <p:sp>
        <p:nvSpPr>
          <p:cNvPr id="10" name="スライド番号プレースホルダー 3"/>
          <p:cNvSpPr txBox="1">
            <a:spLocks/>
          </p:cNvSpPr>
          <p:nvPr/>
        </p:nvSpPr>
        <p:spPr bwMode="gray">
          <a:xfrm>
            <a:off x="242036"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23</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177947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p:cNvSpPr/>
          <p:nvPr/>
        </p:nvSpPr>
        <p:spPr bwMode="gray">
          <a:xfrm>
            <a:off x="391066" y="4234422"/>
            <a:ext cx="4338208" cy="2304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78" name="正方形/長方形 77"/>
          <p:cNvSpPr/>
          <p:nvPr/>
        </p:nvSpPr>
        <p:spPr bwMode="gray">
          <a:xfrm>
            <a:off x="409274" y="1705916"/>
            <a:ext cx="4320000" cy="2160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75" name="正方形/長方形 74"/>
          <p:cNvSpPr/>
          <p:nvPr/>
        </p:nvSpPr>
        <p:spPr bwMode="gray">
          <a:xfrm>
            <a:off x="5256620" y="4247956"/>
            <a:ext cx="4288631" cy="2304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71" name="正方形/長方形 70"/>
          <p:cNvSpPr/>
          <p:nvPr/>
        </p:nvSpPr>
        <p:spPr bwMode="gray">
          <a:xfrm>
            <a:off x="5233200" y="1705070"/>
            <a:ext cx="4320000" cy="2160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65" name="パイ 64"/>
          <p:cNvSpPr/>
          <p:nvPr/>
        </p:nvSpPr>
        <p:spPr>
          <a:xfrm>
            <a:off x="3310779" y="2459116"/>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dirty="0">
              <a:latin typeface="Yu Gothic UI" panose="020B0500000000000000" pitchFamily="50" charset="-128"/>
              <a:ea typeface="Yu Gothic UI" panose="020B0500000000000000" pitchFamily="50" charset="-128"/>
            </a:endParaRPr>
          </a:p>
        </p:txBody>
      </p:sp>
      <p:sp>
        <p:nvSpPr>
          <p:cNvPr id="63" name="パイ 62"/>
          <p:cNvSpPr/>
          <p:nvPr/>
        </p:nvSpPr>
        <p:spPr>
          <a:xfrm rot="5400000">
            <a:off x="4961247" y="2445602"/>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dirty="0">
              <a:latin typeface="Yu Gothic UI" panose="020B0500000000000000" pitchFamily="50" charset="-128"/>
              <a:ea typeface="Yu Gothic UI" panose="020B0500000000000000" pitchFamily="50" charset="-128"/>
            </a:endParaRPr>
          </a:p>
        </p:txBody>
      </p:sp>
      <p:sp>
        <p:nvSpPr>
          <p:cNvPr id="61" name="パイ 60"/>
          <p:cNvSpPr/>
          <p:nvPr/>
        </p:nvSpPr>
        <p:spPr>
          <a:xfrm rot="10800000">
            <a:off x="4984660" y="4121078"/>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59" name="パイ 58"/>
          <p:cNvSpPr/>
          <p:nvPr/>
        </p:nvSpPr>
        <p:spPr>
          <a:xfrm rot="16200000">
            <a:off x="3318577" y="4118037"/>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8" name="スライド番号プレースホルダー 7"/>
          <p:cNvSpPr>
            <a:spLocks noGrp="1"/>
          </p:cNvSpPr>
          <p:nvPr>
            <p:ph type="sldNum" sz="quarter" idx="4294967295"/>
          </p:nvPr>
        </p:nvSpPr>
        <p:spPr>
          <a:xfrm>
            <a:off x="234721" y="6588000"/>
            <a:ext cx="180000" cy="169200"/>
          </a:xfrm>
          <a:prstGeom prst="rect">
            <a:avLst/>
          </a:prstGeom>
        </p:spPr>
        <p:txBody>
          <a:body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24</a:t>
            </a:r>
            <a:endParaRPr kumimoji="1" lang="ja-JP" altLang="en-US" dirty="0">
              <a:latin typeface="Yu Gothic UI" panose="020B0500000000000000" pitchFamily="50" charset="-128"/>
              <a:ea typeface="Yu Gothic UI" panose="020B0500000000000000" pitchFamily="50" charset="-128"/>
            </a:endParaRPr>
          </a:p>
        </p:txBody>
      </p:sp>
      <p:sp>
        <p:nvSpPr>
          <p:cNvPr id="10" name="タイトル 8">
            <a:extLst>
              <a:ext uri="{FF2B5EF4-FFF2-40B4-BE49-F238E27FC236}">
                <a16:creationId xmlns:a16="http://schemas.microsoft.com/office/drawing/2014/main" id="{8A65C795-277D-42E8-977B-39AA1E669018}"/>
              </a:ext>
            </a:extLst>
          </p:cNvPr>
          <p:cNvSpPr txBox="1">
            <a:spLocks/>
          </p:cNvSpPr>
          <p:nvPr/>
        </p:nvSpPr>
        <p:spPr bwMode="gray">
          <a:xfrm>
            <a:off x="409274" y="491377"/>
            <a:ext cx="9241438" cy="651600"/>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sz="1800" dirty="0">
                <a:latin typeface="Yu Gothic UI" panose="020B0500000000000000" pitchFamily="50" charset="-128"/>
                <a:ea typeface="Yu Gothic UI" panose="020B0500000000000000" pitchFamily="50" charset="-128"/>
                <a:sym typeface="Arial" panose="020B0604020202020204" pitchFamily="34" charset="0"/>
              </a:rPr>
              <a:t>情報セキュリティ対策における構成は、「組織的対策」「人的対策」「技術的対策」「物理的対策」であり、患者への医療サービスの品質向上（医療安全対策）においても、同様の構成である</a:t>
            </a:r>
            <a:endParaRPr lang="en-US" altLang="ja-JP" sz="1800" dirty="0">
              <a:latin typeface="Yu Gothic UI" panose="020B0500000000000000" pitchFamily="50" charset="-128"/>
              <a:ea typeface="Yu Gothic UI" panose="020B0500000000000000" pitchFamily="50" charset="-128"/>
              <a:sym typeface="Arial" panose="020B0604020202020204" pitchFamily="34" charset="0"/>
            </a:endParaRPr>
          </a:p>
        </p:txBody>
      </p:sp>
      <p:sp>
        <p:nvSpPr>
          <p:cNvPr id="35" name="環状矢印 34"/>
          <p:cNvSpPr/>
          <p:nvPr/>
        </p:nvSpPr>
        <p:spPr>
          <a:xfrm>
            <a:off x="4601145" y="3537235"/>
            <a:ext cx="720000" cy="648000"/>
          </a:xfrm>
          <a:prstGeom prst="circularArrow">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36" name="環状矢印 35"/>
          <p:cNvSpPr/>
          <p:nvPr/>
        </p:nvSpPr>
        <p:spPr>
          <a:xfrm rot="10800000">
            <a:off x="4602532" y="3991948"/>
            <a:ext cx="720000" cy="648000"/>
          </a:xfrm>
          <a:prstGeom prst="circularArrow">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67" name="テキスト ボックス 66"/>
          <p:cNvSpPr txBox="1"/>
          <p:nvPr/>
        </p:nvSpPr>
        <p:spPr>
          <a:xfrm>
            <a:off x="3720968" y="3204494"/>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組織的対策</a:t>
            </a:r>
          </a:p>
        </p:txBody>
      </p:sp>
      <p:sp>
        <p:nvSpPr>
          <p:cNvPr id="68" name="テキスト ボックス 67"/>
          <p:cNvSpPr txBox="1"/>
          <p:nvPr/>
        </p:nvSpPr>
        <p:spPr>
          <a:xfrm>
            <a:off x="5272645" y="3207291"/>
            <a:ext cx="790848"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人的対策</a:t>
            </a:r>
          </a:p>
        </p:txBody>
      </p:sp>
      <p:sp>
        <p:nvSpPr>
          <p:cNvPr id="69" name="テキスト ボックス 68"/>
          <p:cNvSpPr txBox="1"/>
          <p:nvPr/>
        </p:nvSpPr>
        <p:spPr>
          <a:xfrm>
            <a:off x="3750601" y="4669202"/>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物理的対策</a:t>
            </a:r>
          </a:p>
        </p:txBody>
      </p:sp>
      <p:sp>
        <p:nvSpPr>
          <p:cNvPr id="70" name="テキスト ボックス 69"/>
          <p:cNvSpPr txBox="1"/>
          <p:nvPr/>
        </p:nvSpPr>
        <p:spPr>
          <a:xfrm>
            <a:off x="5247830" y="4652924"/>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技術的対策</a:t>
            </a:r>
          </a:p>
        </p:txBody>
      </p:sp>
      <p:sp>
        <p:nvSpPr>
          <p:cNvPr id="76" name="テキスト ボックス 75"/>
          <p:cNvSpPr txBox="1"/>
          <p:nvPr/>
        </p:nvSpPr>
        <p:spPr>
          <a:xfrm>
            <a:off x="9026134" y="3117066"/>
            <a:ext cx="245827" cy="580534"/>
          </a:xfrm>
          <a:prstGeom prst="rect">
            <a:avLst/>
          </a:prstGeom>
          <a:noFill/>
        </p:spPr>
        <p:txBody>
          <a:bodyPr wrap="none" lIns="36000" tIns="36000" rIns="36000" bIns="36000" rtlCol="0" anchor="ctr" anchorCtr="0">
            <a:spAutoFit/>
          </a:bodyPr>
          <a:lstStyle/>
          <a:p>
            <a:pPr marL="171450" indent="-171450">
              <a:spcBef>
                <a:spcPts val="0"/>
              </a:spcBef>
              <a:buSzPct val="100000"/>
              <a:buFont typeface="Arial" panose="020B0604020202020204" pitchFamily="34" charset="0"/>
              <a:buChar char="•"/>
            </a:pPr>
            <a:endParaRPr kumimoji="1" lang="en-US" altLang="ja-JP" sz="11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endParaRPr kumimoji="1" lang="en-US" altLang="ja-JP" sz="11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endParaRPr kumimoji="1" lang="ja-JP" altLang="en-US" sz="1100" dirty="0">
              <a:latin typeface="Yu Gothic UI" panose="020B0500000000000000" pitchFamily="50" charset="-128"/>
              <a:ea typeface="Yu Gothic UI" panose="020B0500000000000000" pitchFamily="50" charset="-128"/>
            </a:endParaRPr>
          </a:p>
        </p:txBody>
      </p:sp>
      <p:sp>
        <p:nvSpPr>
          <p:cNvPr id="81" name="テキスト ボックス 80"/>
          <p:cNvSpPr txBox="1"/>
          <p:nvPr/>
        </p:nvSpPr>
        <p:spPr>
          <a:xfrm>
            <a:off x="1646494" y="5438334"/>
            <a:ext cx="245827" cy="257369"/>
          </a:xfrm>
          <a:prstGeom prst="rect">
            <a:avLst/>
          </a:prstGeom>
          <a:noFill/>
        </p:spPr>
        <p:txBody>
          <a:bodyPr wrap="none" lIns="36000" tIns="36000" rIns="36000" bIns="36000" rtlCol="0" anchor="ctr" anchorCtr="0">
            <a:spAutoFit/>
          </a:bodyPr>
          <a:lstStyle/>
          <a:p>
            <a:pPr marL="171450" indent="-171450">
              <a:spcBef>
                <a:spcPts val="0"/>
              </a:spcBef>
              <a:buSzPct val="100000"/>
              <a:buFont typeface="Arial" panose="020B0604020202020204" pitchFamily="34" charset="0"/>
              <a:buChar char="•"/>
            </a:pPr>
            <a:endParaRPr kumimoji="1" lang="en-US" altLang="ja-JP" sz="1200" dirty="0">
              <a:latin typeface="Yu Gothic UI" panose="020B0500000000000000" pitchFamily="50" charset="-128"/>
              <a:ea typeface="Yu Gothic UI" panose="020B0500000000000000" pitchFamily="50" charset="-128"/>
            </a:endParaRPr>
          </a:p>
        </p:txBody>
      </p:sp>
      <p:sp>
        <p:nvSpPr>
          <p:cNvPr id="5" name="円/楕円 4"/>
          <p:cNvSpPr/>
          <p:nvPr/>
        </p:nvSpPr>
        <p:spPr bwMode="gray">
          <a:xfrm>
            <a:off x="4867553" y="4010375"/>
            <a:ext cx="180000" cy="180000"/>
          </a:xfrm>
          <a:prstGeom prst="ellipse">
            <a:avLst/>
          </a:prstGeom>
          <a:solidFill>
            <a:schemeClr val="accent4">
              <a:lumMod val="20000"/>
              <a:lumOff val="80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21" name="角丸四角形 20"/>
          <p:cNvSpPr/>
          <p:nvPr/>
        </p:nvSpPr>
        <p:spPr bwMode="gray">
          <a:xfrm>
            <a:off x="4075184" y="3886388"/>
            <a:ext cx="1767757" cy="404479"/>
          </a:xfrm>
          <a:prstGeom prst="roundRect">
            <a:avLst/>
          </a:prstGeom>
          <a:solidFill>
            <a:srgbClr val="002060"/>
          </a:solidFill>
          <a:ln w="12700" algn="ctr">
            <a:solidFill>
              <a:schemeClr val="bg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000" dirty="0">
              <a:solidFill>
                <a:schemeClr val="bg1"/>
              </a:solidFill>
              <a:latin typeface="Yu Gothic UI" panose="020B0500000000000000" pitchFamily="50" charset="-128"/>
              <a:ea typeface="Yu Gothic UI" panose="020B0500000000000000" pitchFamily="50" charset="-128"/>
            </a:endParaRPr>
          </a:p>
        </p:txBody>
      </p:sp>
      <p:sp>
        <p:nvSpPr>
          <p:cNvPr id="20" name="テキスト ボックス 19"/>
          <p:cNvSpPr txBox="1"/>
          <p:nvPr/>
        </p:nvSpPr>
        <p:spPr>
          <a:xfrm>
            <a:off x="4168440" y="3919329"/>
            <a:ext cx="1611162" cy="318924"/>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600" b="1" dirty="0">
                <a:solidFill>
                  <a:schemeClr val="bg1"/>
                </a:solidFill>
                <a:latin typeface="Yu Gothic UI" panose="020B0500000000000000" pitchFamily="50" charset="-128"/>
                <a:ea typeface="Yu Gothic UI" panose="020B0500000000000000" pitchFamily="50" charset="-128"/>
              </a:rPr>
              <a:t>医療安全対策</a:t>
            </a:r>
          </a:p>
        </p:txBody>
      </p:sp>
      <p:sp>
        <p:nvSpPr>
          <p:cNvPr id="62" name="テキスト ボックス 61"/>
          <p:cNvSpPr txBox="1"/>
          <p:nvPr/>
        </p:nvSpPr>
        <p:spPr>
          <a:xfrm>
            <a:off x="6376423" y="2093806"/>
            <a:ext cx="2233551" cy="726728"/>
          </a:xfrm>
          <a:prstGeom prst="rect">
            <a:avLst/>
          </a:prstGeom>
          <a:noFill/>
        </p:spPr>
        <p:txBody>
          <a:bodyPr wrap="none" lIns="36000" tIns="36000" rIns="36000" bIns="36000" rtlCol="0" anchor="ctr" anchorCtr="0">
            <a:spAutoFit/>
          </a:bodyPr>
          <a:lstStyle/>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医療安全の管理・改善業務</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職員への教育訓練</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医療安全管理のルールの遵守　</a:t>
            </a:r>
            <a:endParaRPr kumimoji="1" lang="en-US" altLang="ja-JP" sz="1200" dirty="0">
              <a:latin typeface="Yu Gothic UI" panose="020B0500000000000000" pitchFamily="50" charset="-128"/>
              <a:ea typeface="Yu Gothic UI" panose="020B0500000000000000" pitchFamily="50" charset="-128"/>
            </a:endParaRPr>
          </a:p>
        </p:txBody>
      </p:sp>
      <p:sp>
        <p:nvSpPr>
          <p:cNvPr id="64" name="テキスト ボックス 63"/>
          <p:cNvSpPr txBox="1"/>
          <p:nvPr/>
        </p:nvSpPr>
        <p:spPr>
          <a:xfrm>
            <a:off x="6567261" y="4610952"/>
            <a:ext cx="2671142" cy="944737"/>
          </a:xfrm>
          <a:prstGeom prst="rect">
            <a:avLst/>
          </a:prstGeom>
          <a:noFill/>
        </p:spPr>
        <p:txBody>
          <a:bodyPr wrap="square" lIns="36000" tIns="36000" rIns="36000" bIns="36000" rtlCol="0" anchor="ctr" anchorCtr="0">
            <a:spAutoFit/>
          </a:bodyPr>
          <a:lstStyle/>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医療安全に配慮した機器の導入</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転倒・転落防止策の実施</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診療記録</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インシデント記録の分析　</a:t>
            </a:r>
            <a:endParaRPr kumimoji="1" lang="en-US" altLang="ja-JP" sz="1200" dirty="0">
              <a:latin typeface="Yu Gothic UI" panose="020B0500000000000000" pitchFamily="50" charset="-128"/>
              <a:ea typeface="Yu Gothic UI" panose="020B0500000000000000" pitchFamily="50" charset="-128"/>
            </a:endParaRPr>
          </a:p>
        </p:txBody>
      </p:sp>
      <p:pic>
        <p:nvPicPr>
          <p:cNvPr id="66" name="図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0935" y="5629089"/>
            <a:ext cx="1151819" cy="849467"/>
          </a:xfrm>
          <a:prstGeom prst="rect">
            <a:avLst/>
          </a:prstGeom>
        </p:spPr>
      </p:pic>
      <p:sp>
        <p:nvSpPr>
          <p:cNvPr id="73" name="テキスト ボックス 72"/>
          <p:cNvSpPr txBox="1"/>
          <p:nvPr/>
        </p:nvSpPr>
        <p:spPr>
          <a:xfrm>
            <a:off x="736835" y="4634312"/>
            <a:ext cx="2856556" cy="726728"/>
          </a:xfrm>
          <a:prstGeom prst="rect">
            <a:avLst/>
          </a:prstGeom>
          <a:noFill/>
        </p:spPr>
        <p:txBody>
          <a:bodyPr wrap="square" lIns="36000" tIns="36000" rIns="36000" bIns="36000" rtlCol="0" anchor="ctr" anchorCtr="0">
            <a:spAutoFit/>
          </a:bodyPr>
          <a:lstStyle/>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院内における感染対策を踏まえた導線の整備　</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麻薬や劇薬の保管管理方法　等</a:t>
            </a:r>
            <a:endParaRPr kumimoji="1" lang="en-US" altLang="ja-JP" sz="1200" dirty="0">
              <a:latin typeface="Yu Gothic UI" panose="020B0500000000000000" pitchFamily="50" charset="-128"/>
              <a:ea typeface="Yu Gothic UI" panose="020B0500000000000000" pitchFamily="50" charset="-128"/>
            </a:endParaRPr>
          </a:p>
        </p:txBody>
      </p:sp>
      <p:sp>
        <p:nvSpPr>
          <p:cNvPr id="79" name="テキスト ボックス 78"/>
          <p:cNvSpPr txBox="1"/>
          <p:nvPr/>
        </p:nvSpPr>
        <p:spPr>
          <a:xfrm>
            <a:off x="799227" y="2041206"/>
            <a:ext cx="3255112" cy="765200"/>
          </a:xfrm>
          <a:prstGeom prst="rect">
            <a:avLst/>
          </a:prstGeom>
          <a:noFill/>
        </p:spPr>
        <p:txBody>
          <a:bodyPr wrap="square" lIns="36000" tIns="36000" rIns="36000" bIns="36000" rtlCol="0" anchor="ctr" anchorCtr="0">
            <a:spAutoFit/>
          </a:bodyPr>
          <a:lstStyle/>
          <a:p>
            <a:pPr marL="171450" indent="-171450">
              <a:lnSpc>
                <a:spcPts val="18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医療安全管理に関する規定等の策定</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8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専門スタッフの配置</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8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医療スタッフの雇用・育成</a:t>
            </a:r>
            <a:endParaRPr kumimoji="1" lang="en-US" altLang="ja-JP" sz="1200" dirty="0">
              <a:latin typeface="Yu Gothic UI" panose="020B0500000000000000" pitchFamily="50" charset="-128"/>
              <a:ea typeface="Yu Gothic UI" panose="020B0500000000000000" pitchFamily="50" charset="-128"/>
            </a:endParaRPr>
          </a:p>
        </p:txBody>
      </p:sp>
      <p:cxnSp>
        <p:nvCxnSpPr>
          <p:cNvPr id="83" name="直線コネクタ 82"/>
          <p:cNvCxnSpPr/>
          <p:nvPr/>
        </p:nvCxnSpPr>
        <p:spPr>
          <a:xfrm>
            <a:off x="6671462" y="1925215"/>
            <a:ext cx="207020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6838657" y="1797248"/>
            <a:ext cx="1751048"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医療安全管理での対策例</a:t>
            </a:r>
          </a:p>
        </p:txBody>
      </p:sp>
      <p:cxnSp>
        <p:nvCxnSpPr>
          <p:cNvPr id="85" name="直線コネクタ 84"/>
          <p:cNvCxnSpPr/>
          <p:nvPr/>
        </p:nvCxnSpPr>
        <p:spPr>
          <a:xfrm>
            <a:off x="6734163" y="4465709"/>
            <a:ext cx="2066002" cy="726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6858870" y="4337025"/>
            <a:ext cx="1751048"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医療安全管理での対策例</a:t>
            </a:r>
          </a:p>
        </p:txBody>
      </p:sp>
      <p:cxnSp>
        <p:nvCxnSpPr>
          <p:cNvPr id="91" name="直線コネクタ 90"/>
          <p:cNvCxnSpPr/>
          <p:nvPr/>
        </p:nvCxnSpPr>
        <p:spPr>
          <a:xfrm>
            <a:off x="1257344" y="1918835"/>
            <a:ext cx="2114962" cy="63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1420540" y="1796531"/>
            <a:ext cx="1751048"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医療安全管理での対策例</a:t>
            </a:r>
          </a:p>
        </p:txBody>
      </p:sp>
      <p:cxnSp>
        <p:nvCxnSpPr>
          <p:cNvPr id="93" name="直線コネクタ 92"/>
          <p:cNvCxnSpPr/>
          <p:nvPr/>
        </p:nvCxnSpPr>
        <p:spPr>
          <a:xfrm>
            <a:off x="1239588" y="4472976"/>
            <a:ext cx="19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1335035" y="4344292"/>
            <a:ext cx="1751048"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医療安全管理での対策例</a:t>
            </a:r>
          </a:p>
        </p:txBody>
      </p:sp>
      <p:pic>
        <p:nvPicPr>
          <p:cNvPr id="95" name="Picture 5" descr="フリーイラスト, ベクトルデータ, EPS, 建造物, 建築物, 病院, 医療, "/>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6115" y="5496147"/>
            <a:ext cx="1294745" cy="613300"/>
          </a:xfrm>
          <a:prstGeom prst="rect">
            <a:avLst/>
          </a:prstGeom>
          <a:solidFill>
            <a:schemeClr val="bg1"/>
          </a:solidFill>
        </p:spPr>
      </p:pic>
      <p:pic>
        <p:nvPicPr>
          <p:cNvPr id="96" name="図 9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4636" y="5994451"/>
            <a:ext cx="617851" cy="432496"/>
          </a:xfrm>
          <a:prstGeom prst="rect">
            <a:avLst/>
          </a:prstGeom>
        </p:spPr>
      </p:pic>
      <p:pic>
        <p:nvPicPr>
          <p:cNvPr id="98" name="図 97"/>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512249" y="2914229"/>
            <a:ext cx="524647" cy="748471"/>
          </a:xfrm>
          <a:prstGeom prst="rect">
            <a:avLst/>
          </a:prstGeom>
        </p:spPr>
      </p:pic>
      <p:pic>
        <p:nvPicPr>
          <p:cNvPr id="99" name="図 9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10590" y="2876255"/>
            <a:ext cx="905570" cy="862550"/>
          </a:xfrm>
          <a:prstGeom prst="rect">
            <a:avLst/>
          </a:prstGeom>
        </p:spPr>
      </p:pic>
      <p:sp>
        <p:nvSpPr>
          <p:cNvPr id="42" name="正方形/長方形 41"/>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2-5</a:t>
            </a:r>
          </a:p>
        </p:txBody>
      </p:sp>
      <p:sp>
        <p:nvSpPr>
          <p:cNvPr id="43" name="正方形/長方形 42"/>
          <p:cNvSpPr/>
          <p:nvPr/>
        </p:nvSpPr>
        <p:spPr bwMode="gray">
          <a:xfrm>
            <a:off x="848564" y="226768"/>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安全管理対策にかかる全体像</a:t>
            </a:r>
          </a:p>
        </p:txBody>
      </p:sp>
      <p:sp>
        <p:nvSpPr>
          <p:cNvPr id="44" name="正方形/長方形 43"/>
          <p:cNvSpPr/>
          <p:nvPr/>
        </p:nvSpPr>
        <p:spPr>
          <a:xfrm>
            <a:off x="391066" y="1353006"/>
            <a:ext cx="2062750" cy="276999"/>
          </a:xfrm>
          <a:prstGeom prst="rect">
            <a:avLst/>
          </a:prstGeom>
          <a:solidFill>
            <a:srgbClr val="009A44"/>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病院の医療安全対策の例示</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799030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4294967295"/>
          </p:nvPr>
        </p:nvSpPr>
        <p:spPr>
          <a:xfrm>
            <a:off x="234721" y="6588000"/>
            <a:ext cx="180000" cy="169200"/>
          </a:xfrm>
          <a:prstGeom prst="rect">
            <a:avLst/>
          </a:prstGeom>
        </p:spPr>
        <p:txBody>
          <a:body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25</a:t>
            </a:r>
            <a:endParaRPr kumimoji="1" lang="ja-JP" altLang="en-US" dirty="0">
              <a:latin typeface="Yu Gothic UI" panose="020B0500000000000000" pitchFamily="50" charset="-128"/>
              <a:ea typeface="Yu Gothic UI" panose="020B0500000000000000" pitchFamily="50" charset="-128"/>
            </a:endParaRPr>
          </a:p>
        </p:txBody>
      </p:sp>
      <p:sp>
        <p:nvSpPr>
          <p:cNvPr id="41" name="タイトル 8">
            <a:extLst>
              <a:ext uri="{FF2B5EF4-FFF2-40B4-BE49-F238E27FC236}">
                <a16:creationId xmlns:a16="http://schemas.microsoft.com/office/drawing/2014/main" id="{8A65C795-277D-42E8-977B-39AA1E669018}"/>
              </a:ext>
            </a:extLst>
          </p:cNvPr>
          <p:cNvSpPr txBox="1">
            <a:spLocks/>
          </p:cNvSpPr>
          <p:nvPr/>
        </p:nvSpPr>
        <p:spPr bwMode="gray">
          <a:xfrm>
            <a:off x="448659" y="766203"/>
            <a:ext cx="9072000" cy="651600"/>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sz="1800" dirty="0">
                <a:latin typeface="Yu Gothic UI" panose="020B0500000000000000" pitchFamily="50" charset="-128"/>
                <a:ea typeface="Yu Gothic UI" panose="020B0500000000000000" pitchFamily="50" charset="-128"/>
                <a:sym typeface="Arial" panose="020B0604020202020204" pitchFamily="34" charset="0"/>
              </a:rPr>
              <a:t>情報セキュリティ対策は、患者への医療サービスの品質向上（医療安全）と同様に、各職種で対応する必要があり、 「組織的対策」「人的対策」「技術的対策」「物理的対策」のうち、いずれかの対策が欠けても、全体の有効性は欠けた部分と同じく、最も低い水準となる</a:t>
            </a:r>
            <a:endParaRPr lang="en-US" altLang="ja-JP" sz="1800" dirty="0">
              <a:latin typeface="Yu Gothic UI" panose="020B0500000000000000" pitchFamily="50" charset="-128"/>
              <a:ea typeface="Yu Gothic UI" panose="020B0500000000000000" pitchFamily="50" charset="-128"/>
              <a:sym typeface="Arial" panose="020B0604020202020204" pitchFamily="34" charset="0"/>
            </a:endParaRPr>
          </a:p>
        </p:txBody>
      </p:sp>
      <p:sp>
        <p:nvSpPr>
          <p:cNvPr id="63" name="正方形/長方形 62"/>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2-6</a:t>
            </a:r>
          </a:p>
        </p:txBody>
      </p:sp>
      <p:sp>
        <p:nvSpPr>
          <p:cNvPr id="65" name="正方形/長方形 64"/>
          <p:cNvSpPr/>
          <p:nvPr/>
        </p:nvSpPr>
        <p:spPr bwMode="gray">
          <a:xfrm>
            <a:off x="848564" y="226768"/>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情報セキュリティ対策にかかる全体像</a:t>
            </a:r>
          </a:p>
        </p:txBody>
      </p:sp>
      <p:sp>
        <p:nvSpPr>
          <p:cNvPr id="67" name="正方形/長方形 66"/>
          <p:cNvSpPr/>
          <p:nvPr/>
        </p:nvSpPr>
        <p:spPr bwMode="gray">
          <a:xfrm>
            <a:off x="391066" y="4235414"/>
            <a:ext cx="4338208" cy="2304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68" name="正方形/長方形 67"/>
          <p:cNvSpPr/>
          <p:nvPr/>
        </p:nvSpPr>
        <p:spPr bwMode="gray">
          <a:xfrm>
            <a:off x="372876" y="1647837"/>
            <a:ext cx="4320000" cy="2160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69" name="正方形/長方形 68"/>
          <p:cNvSpPr/>
          <p:nvPr/>
        </p:nvSpPr>
        <p:spPr bwMode="gray">
          <a:xfrm>
            <a:off x="5247830" y="4224234"/>
            <a:ext cx="4297422" cy="2304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70" name="正方形/長方形 69"/>
          <p:cNvSpPr/>
          <p:nvPr/>
        </p:nvSpPr>
        <p:spPr bwMode="gray">
          <a:xfrm>
            <a:off x="5247830" y="1631920"/>
            <a:ext cx="4320000" cy="2160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74" name="テキスト ボックス 73"/>
          <p:cNvSpPr txBox="1"/>
          <p:nvPr/>
        </p:nvSpPr>
        <p:spPr>
          <a:xfrm>
            <a:off x="9026134" y="3043916"/>
            <a:ext cx="245827" cy="580534"/>
          </a:xfrm>
          <a:prstGeom prst="rect">
            <a:avLst/>
          </a:prstGeom>
          <a:noFill/>
        </p:spPr>
        <p:txBody>
          <a:bodyPr wrap="none" lIns="36000" tIns="36000" rIns="36000" bIns="36000" rtlCol="0" anchor="ctr" anchorCtr="0">
            <a:spAutoFit/>
          </a:bodyPr>
          <a:lstStyle/>
          <a:p>
            <a:pPr marL="171450" indent="-171450">
              <a:spcBef>
                <a:spcPts val="0"/>
              </a:spcBef>
              <a:buSzPct val="100000"/>
              <a:buFont typeface="Arial" panose="020B0604020202020204" pitchFamily="34" charset="0"/>
              <a:buChar char="•"/>
            </a:pPr>
            <a:endParaRPr kumimoji="1" lang="en-US" altLang="ja-JP" sz="11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endParaRPr kumimoji="1" lang="en-US" altLang="ja-JP" sz="11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endParaRPr kumimoji="1" lang="ja-JP" altLang="en-US" sz="1100" dirty="0">
              <a:latin typeface="Yu Gothic UI" panose="020B0500000000000000" pitchFamily="50" charset="-128"/>
              <a:ea typeface="Yu Gothic UI" panose="020B0500000000000000" pitchFamily="50" charset="-128"/>
            </a:endParaRPr>
          </a:p>
        </p:txBody>
      </p:sp>
      <p:sp>
        <p:nvSpPr>
          <p:cNvPr id="82" name="テキスト ボックス 81"/>
          <p:cNvSpPr txBox="1"/>
          <p:nvPr/>
        </p:nvSpPr>
        <p:spPr>
          <a:xfrm>
            <a:off x="1207584" y="5365184"/>
            <a:ext cx="245827" cy="257369"/>
          </a:xfrm>
          <a:prstGeom prst="rect">
            <a:avLst/>
          </a:prstGeom>
          <a:noFill/>
        </p:spPr>
        <p:txBody>
          <a:bodyPr wrap="none" lIns="36000" tIns="36000" rIns="36000" bIns="36000" rtlCol="0" anchor="ctr" anchorCtr="0">
            <a:spAutoFit/>
          </a:bodyPr>
          <a:lstStyle/>
          <a:p>
            <a:pPr marL="171450" indent="-171450">
              <a:spcBef>
                <a:spcPts val="0"/>
              </a:spcBef>
              <a:buSzPct val="100000"/>
              <a:buFont typeface="Arial" panose="020B0604020202020204" pitchFamily="34" charset="0"/>
              <a:buChar char="•"/>
            </a:pPr>
            <a:endParaRPr kumimoji="1" lang="en-US" altLang="ja-JP" sz="1200" dirty="0">
              <a:latin typeface="Yu Gothic UI" panose="020B0500000000000000" pitchFamily="50" charset="-128"/>
              <a:ea typeface="Yu Gothic UI" panose="020B0500000000000000" pitchFamily="50" charset="-128"/>
            </a:endParaRPr>
          </a:p>
        </p:txBody>
      </p:sp>
      <p:sp>
        <p:nvSpPr>
          <p:cNvPr id="87" name="テキスト ボックス 86"/>
          <p:cNvSpPr txBox="1"/>
          <p:nvPr/>
        </p:nvSpPr>
        <p:spPr>
          <a:xfrm>
            <a:off x="6371539" y="1948838"/>
            <a:ext cx="3011358" cy="842145"/>
          </a:xfrm>
          <a:prstGeom prst="rect">
            <a:avLst/>
          </a:prstGeom>
          <a:noFill/>
        </p:spPr>
        <p:txBody>
          <a:bodyPr wrap="square" lIns="36000" tIns="36000" rIns="36000" bIns="36000" rtlCol="0" anchor="ctr" anchorCtr="0">
            <a:spAutoFit/>
          </a:bodyPr>
          <a:lstStyle/>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情報システムの運営・管理</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職員への教育訓練</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情報システム部門との連携強化</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委託先管理　等</a:t>
            </a:r>
            <a:endParaRPr kumimoji="1" lang="en-US" altLang="ja-JP" sz="1200" dirty="0">
              <a:latin typeface="Yu Gothic UI" panose="020B0500000000000000" pitchFamily="50" charset="-128"/>
              <a:ea typeface="Yu Gothic UI" panose="020B0500000000000000" pitchFamily="50" charset="-128"/>
            </a:endParaRPr>
          </a:p>
        </p:txBody>
      </p:sp>
      <p:sp>
        <p:nvSpPr>
          <p:cNvPr id="88" name="テキスト ボックス 87"/>
          <p:cNvSpPr txBox="1"/>
          <p:nvPr/>
        </p:nvSpPr>
        <p:spPr>
          <a:xfrm>
            <a:off x="6455299" y="4559135"/>
            <a:ext cx="3005848" cy="842145"/>
          </a:xfrm>
          <a:prstGeom prst="rect">
            <a:avLst/>
          </a:prstGeom>
          <a:noFill/>
        </p:spPr>
        <p:txBody>
          <a:bodyPr wrap="square" lIns="36000" tIns="36000" rIns="36000" bIns="36000" rtlCol="0" anchor="ctr" anchorCtr="0">
            <a:spAutoFit/>
          </a:bodyPr>
          <a:lstStyle/>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外部からの不正アクセス防止、 ファイヤーウォール、ウイルス対策ソフト導入等</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更新プログラムの適用、ウイルス定義ファイルのアップデート</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アクセス制御　等</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p:txBody>
      </p:sp>
      <p:sp>
        <p:nvSpPr>
          <p:cNvPr id="89" name="テキスト ボックス 88"/>
          <p:cNvSpPr txBox="1"/>
          <p:nvPr/>
        </p:nvSpPr>
        <p:spPr>
          <a:xfrm>
            <a:off x="856028" y="4618507"/>
            <a:ext cx="2565114" cy="649784"/>
          </a:xfrm>
          <a:prstGeom prst="rect">
            <a:avLst/>
          </a:prstGeom>
          <a:noFill/>
        </p:spPr>
        <p:txBody>
          <a:bodyPr wrap="square" lIns="36000" tIns="36000" rIns="36000" bIns="36000" rtlCol="0" anchor="ctr" anchorCtr="0">
            <a:spAutoFit/>
          </a:bodyPr>
          <a:lstStyle/>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ネットワークのセキュアな設計</a:t>
            </a: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特定区画の入退室管理、施錠管理</a:t>
            </a: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端末等の盗難防止策　等</a:t>
            </a:r>
            <a:endParaRPr kumimoji="1" lang="en-US" altLang="ja-JP" sz="1200" dirty="0">
              <a:latin typeface="Yu Gothic UI" panose="020B0500000000000000" pitchFamily="50" charset="-128"/>
              <a:ea typeface="Yu Gothic UI" panose="020B0500000000000000" pitchFamily="50" charset="-128"/>
            </a:endParaRPr>
          </a:p>
        </p:txBody>
      </p:sp>
      <p:sp>
        <p:nvSpPr>
          <p:cNvPr id="90" name="テキスト ボックス 89"/>
          <p:cNvSpPr txBox="1"/>
          <p:nvPr/>
        </p:nvSpPr>
        <p:spPr>
          <a:xfrm>
            <a:off x="540843" y="1914179"/>
            <a:ext cx="3587734" cy="842145"/>
          </a:xfrm>
          <a:prstGeom prst="rect">
            <a:avLst/>
          </a:prstGeom>
          <a:noFill/>
        </p:spPr>
        <p:txBody>
          <a:bodyPr wrap="square" lIns="36000" tIns="36000" rIns="36000" bIns="36000" rtlCol="0" anchor="ctr" anchorCtr="0">
            <a:spAutoFit/>
          </a:bodyPr>
          <a:lstStyle/>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情報システム部門及び担当者、専門スタッフの設置</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規定・マニュアル類の整備</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セキュリティにかかる情報収集　</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予算の確保　等</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p:txBody>
      </p:sp>
      <p:cxnSp>
        <p:nvCxnSpPr>
          <p:cNvPr id="95" name="直線コネクタ 94"/>
          <p:cNvCxnSpPr/>
          <p:nvPr/>
        </p:nvCxnSpPr>
        <p:spPr>
          <a:xfrm flipV="1">
            <a:off x="6490621" y="1795459"/>
            <a:ext cx="2040307" cy="1365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6" name="テキスト ボックス 95"/>
          <p:cNvSpPr txBox="1"/>
          <p:nvPr/>
        </p:nvSpPr>
        <p:spPr>
          <a:xfrm>
            <a:off x="6705073" y="1666775"/>
            <a:ext cx="1496170"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情報セキュリティ対策例</a:t>
            </a:r>
          </a:p>
        </p:txBody>
      </p:sp>
      <p:cxnSp>
        <p:nvCxnSpPr>
          <p:cNvPr id="97" name="直線コネクタ 96"/>
          <p:cNvCxnSpPr/>
          <p:nvPr/>
        </p:nvCxnSpPr>
        <p:spPr>
          <a:xfrm flipV="1">
            <a:off x="6694886" y="4459338"/>
            <a:ext cx="1915104" cy="736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p:cNvSpPr txBox="1"/>
          <p:nvPr/>
        </p:nvSpPr>
        <p:spPr>
          <a:xfrm>
            <a:off x="6839761" y="4338017"/>
            <a:ext cx="1496170"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情報セキュリティ対策例</a:t>
            </a:r>
          </a:p>
        </p:txBody>
      </p:sp>
      <p:cxnSp>
        <p:nvCxnSpPr>
          <p:cNvPr id="99" name="直線コネクタ 98"/>
          <p:cNvCxnSpPr/>
          <p:nvPr/>
        </p:nvCxnSpPr>
        <p:spPr>
          <a:xfrm flipV="1">
            <a:off x="1244627" y="1801795"/>
            <a:ext cx="1920331" cy="63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1405978" y="1672176"/>
            <a:ext cx="1496170"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情報セキュリティ対策例</a:t>
            </a:r>
          </a:p>
        </p:txBody>
      </p:sp>
      <p:cxnSp>
        <p:nvCxnSpPr>
          <p:cNvPr id="101" name="直線コネクタ 100"/>
          <p:cNvCxnSpPr/>
          <p:nvPr/>
        </p:nvCxnSpPr>
        <p:spPr>
          <a:xfrm>
            <a:off x="1224955" y="4459338"/>
            <a:ext cx="194000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2" name="テキスト ボックス 101"/>
          <p:cNvSpPr txBox="1"/>
          <p:nvPr/>
        </p:nvSpPr>
        <p:spPr>
          <a:xfrm>
            <a:off x="1394544" y="4330654"/>
            <a:ext cx="1496170"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情報セキュリティ対策例</a:t>
            </a:r>
          </a:p>
        </p:txBody>
      </p:sp>
      <p:cxnSp>
        <p:nvCxnSpPr>
          <p:cNvPr id="116" name="直線コネクタ 115"/>
          <p:cNvCxnSpPr/>
          <p:nvPr/>
        </p:nvCxnSpPr>
        <p:spPr>
          <a:xfrm flipV="1">
            <a:off x="7456191" y="5750851"/>
            <a:ext cx="591426" cy="528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7" name="雲形吹き出し 116"/>
          <p:cNvSpPr/>
          <p:nvPr/>
        </p:nvSpPr>
        <p:spPr>
          <a:xfrm>
            <a:off x="6465330" y="5493714"/>
            <a:ext cx="974595" cy="446704"/>
          </a:xfrm>
          <a:prstGeom prst="cloudCallout">
            <a:avLst>
              <a:gd name="adj1" fmla="val -9143"/>
              <a:gd name="adj2" fmla="val 13246"/>
            </a:avLst>
          </a:prstGeom>
          <a:solidFill>
            <a:srgbClr val="DCDCDC"/>
          </a:solidFill>
          <a:ln w="12700">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9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18" name="テキスト ボックス 117"/>
          <p:cNvSpPr txBox="1"/>
          <p:nvPr/>
        </p:nvSpPr>
        <p:spPr>
          <a:xfrm flipH="1">
            <a:off x="6594440" y="5589053"/>
            <a:ext cx="932188" cy="257369"/>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200" b="1" dirty="0">
                <a:latin typeface="Yu Gothic UI" panose="020B0500000000000000" pitchFamily="50" charset="-128"/>
                <a:ea typeface="Yu Gothic UI" panose="020B0500000000000000" pitchFamily="50" charset="-128"/>
              </a:rPr>
              <a:t>インターネット</a:t>
            </a:r>
          </a:p>
        </p:txBody>
      </p:sp>
      <p:pic>
        <p:nvPicPr>
          <p:cNvPr id="119" name="Picture 5" descr="フリーイラスト, ベクトルデータ, EPS, 建造物, 建築物, 病院, 医療, "/>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423" y="5476336"/>
            <a:ext cx="1024358" cy="485222"/>
          </a:xfrm>
          <a:prstGeom prst="rect">
            <a:avLst/>
          </a:prstGeom>
          <a:solidFill>
            <a:schemeClr val="bg1"/>
          </a:solidFill>
        </p:spPr>
      </p:pic>
      <p:sp>
        <p:nvSpPr>
          <p:cNvPr id="120" name="テキスト ボックス 119"/>
          <p:cNvSpPr txBox="1"/>
          <p:nvPr/>
        </p:nvSpPr>
        <p:spPr>
          <a:xfrm>
            <a:off x="8150538" y="5963773"/>
            <a:ext cx="778024" cy="241980"/>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100" dirty="0">
                <a:latin typeface="Yu Gothic UI" panose="020B0500000000000000" pitchFamily="50" charset="-128"/>
                <a:ea typeface="Yu Gothic UI" panose="020B0500000000000000" pitchFamily="50" charset="-128"/>
              </a:rPr>
              <a:t>　医療機関</a:t>
            </a:r>
          </a:p>
        </p:txBody>
      </p:sp>
      <p:pic>
        <p:nvPicPr>
          <p:cNvPr id="121" name="Picture 1028"/>
          <p:cNvPicPr>
            <a:picLocks noChangeArrowheads="1"/>
          </p:cNvPicPr>
          <p:nvPr/>
        </p:nvPicPr>
        <p:blipFill>
          <a:blip r:embed="rId4" cstate="print"/>
          <a:srcRect/>
          <a:stretch>
            <a:fillRect/>
          </a:stretch>
        </p:blipFill>
        <p:spPr bwMode="auto">
          <a:xfrm>
            <a:off x="7655738" y="5560051"/>
            <a:ext cx="174634" cy="441219"/>
          </a:xfrm>
          <a:prstGeom prst="rect">
            <a:avLst/>
          </a:prstGeom>
          <a:noFill/>
          <a:ln w="9525">
            <a:noFill/>
            <a:miter lim="800000"/>
            <a:headEnd/>
            <a:tailEnd/>
          </a:ln>
        </p:spPr>
      </p:pic>
      <p:sp>
        <p:nvSpPr>
          <p:cNvPr id="122" name="円形吹き出し 121"/>
          <p:cNvSpPr/>
          <p:nvPr/>
        </p:nvSpPr>
        <p:spPr bwMode="gray">
          <a:xfrm>
            <a:off x="5610758" y="6028126"/>
            <a:ext cx="1518115" cy="392271"/>
          </a:xfrm>
          <a:prstGeom prst="wedgeEllipseCallout">
            <a:avLst>
              <a:gd name="adj1" fmla="val 75304"/>
              <a:gd name="adj2" fmla="val -78431"/>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Yu Gothic UI" panose="020B0500000000000000" pitchFamily="50" charset="-128"/>
                <a:ea typeface="Yu Gothic UI" panose="020B0500000000000000" pitchFamily="50" charset="-128"/>
              </a:rPr>
              <a:t>ファイヤーウォールによる防御</a:t>
            </a:r>
            <a:endParaRPr kumimoji="1" lang="en-US" altLang="ja-JP" sz="1200" b="1" dirty="0">
              <a:latin typeface="Yu Gothic UI" panose="020B0500000000000000" pitchFamily="50" charset="-128"/>
              <a:ea typeface="Yu Gothic UI" panose="020B0500000000000000" pitchFamily="50" charset="-128"/>
            </a:endParaRPr>
          </a:p>
        </p:txBody>
      </p:sp>
      <p:sp>
        <p:nvSpPr>
          <p:cNvPr id="123" name="角丸四角形 22"/>
          <p:cNvSpPr>
            <a:spLocks noChangeAspect="1"/>
          </p:cNvSpPr>
          <p:nvPr/>
        </p:nvSpPr>
        <p:spPr bwMode="gray">
          <a:xfrm>
            <a:off x="898232" y="5482079"/>
            <a:ext cx="611712" cy="648000"/>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pic>
        <p:nvPicPr>
          <p:cNvPr id="124" name="図 1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1394" y="5753599"/>
            <a:ext cx="401760" cy="432000"/>
          </a:xfrm>
          <a:prstGeom prst="rect">
            <a:avLst/>
          </a:prstGeom>
        </p:spPr>
      </p:pic>
      <p:pic>
        <p:nvPicPr>
          <p:cNvPr id="126" name="図 125"/>
          <p:cNvPicPr>
            <a:picLocks noChangeAspect="1"/>
          </p:cNvPicPr>
          <p:nvPr/>
        </p:nvPicPr>
        <p:blipFill>
          <a:blip r:embed="rId6"/>
          <a:stretch>
            <a:fillRect/>
          </a:stretch>
        </p:blipFill>
        <p:spPr>
          <a:xfrm>
            <a:off x="7218282" y="2860488"/>
            <a:ext cx="1165007" cy="830537"/>
          </a:xfrm>
          <a:prstGeom prst="rect">
            <a:avLst/>
          </a:prstGeom>
        </p:spPr>
      </p:pic>
      <p:sp>
        <p:nvSpPr>
          <p:cNvPr id="127" name="円形吹き出し 126"/>
          <p:cNvSpPr/>
          <p:nvPr/>
        </p:nvSpPr>
        <p:spPr bwMode="gray">
          <a:xfrm>
            <a:off x="7907018" y="3490778"/>
            <a:ext cx="1852984" cy="577792"/>
          </a:xfrm>
          <a:prstGeom prst="wedgeEllipseCallout">
            <a:avLst>
              <a:gd name="adj1" fmla="val -27297"/>
              <a:gd name="adj2" fmla="val -83935"/>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b="1" dirty="0">
                <a:latin typeface="Yu Gothic UI" panose="020B0500000000000000" pitchFamily="50" charset="-128"/>
                <a:ea typeface="Yu Gothic UI" panose="020B0500000000000000" pitchFamily="50" charset="-128"/>
              </a:rPr>
              <a:t>情報セキュリティインシデントはありますか？</a:t>
            </a:r>
            <a:endParaRPr kumimoji="1" lang="en-US" altLang="ja-JP" sz="1100" b="1" dirty="0">
              <a:latin typeface="Yu Gothic UI" panose="020B0500000000000000" pitchFamily="50" charset="-128"/>
              <a:ea typeface="Yu Gothic UI" panose="020B0500000000000000" pitchFamily="50" charset="-128"/>
            </a:endParaRPr>
          </a:p>
        </p:txBody>
      </p:sp>
      <p:sp>
        <p:nvSpPr>
          <p:cNvPr id="128" name="円形吹き出し 127"/>
          <p:cNvSpPr/>
          <p:nvPr/>
        </p:nvSpPr>
        <p:spPr bwMode="gray">
          <a:xfrm>
            <a:off x="8397731" y="2662735"/>
            <a:ext cx="1362271" cy="637242"/>
          </a:xfrm>
          <a:prstGeom prst="wedgeEllipseCallout">
            <a:avLst>
              <a:gd name="adj1" fmla="val -69448"/>
              <a:gd name="adj2" fmla="val -17124"/>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b="1" dirty="0">
                <a:latin typeface="Yu Gothic UI" panose="020B0500000000000000" pitchFamily="50" charset="-128"/>
                <a:ea typeface="Yu Gothic UI" panose="020B0500000000000000" pitchFamily="50" charset="-128"/>
              </a:rPr>
              <a:t>○件発生し、　再発防止策は○○です</a:t>
            </a:r>
            <a:endParaRPr kumimoji="1" lang="en-US" altLang="ja-JP" sz="1100" b="1" dirty="0">
              <a:latin typeface="Yu Gothic UI" panose="020B0500000000000000" pitchFamily="50" charset="-128"/>
              <a:ea typeface="Yu Gothic UI" panose="020B0500000000000000" pitchFamily="50" charset="-128"/>
            </a:endParaRPr>
          </a:p>
        </p:txBody>
      </p:sp>
      <p:sp>
        <p:nvSpPr>
          <p:cNvPr id="129" name="パイ 102"/>
          <p:cNvSpPr/>
          <p:nvPr/>
        </p:nvSpPr>
        <p:spPr>
          <a:xfrm>
            <a:off x="3310779" y="2385966"/>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dirty="0">
              <a:latin typeface="Yu Gothic UI" panose="020B0500000000000000" pitchFamily="50" charset="-128"/>
              <a:ea typeface="Yu Gothic UI" panose="020B0500000000000000" pitchFamily="50" charset="-128"/>
            </a:endParaRPr>
          </a:p>
        </p:txBody>
      </p:sp>
      <p:sp>
        <p:nvSpPr>
          <p:cNvPr id="130" name="パイ 103"/>
          <p:cNvSpPr/>
          <p:nvPr/>
        </p:nvSpPr>
        <p:spPr>
          <a:xfrm rot="5400000">
            <a:off x="4961247" y="2372452"/>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dirty="0">
              <a:latin typeface="Yu Gothic UI" panose="020B0500000000000000" pitchFamily="50" charset="-128"/>
              <a:ea typeface="Yu Gothic UI" panose="020B0500000000000000" pitchFamily="50" charset="-128"/>
            </a:endParaRPr>
          </a:p>
        </p:txBody>
      </p:sp>
      <p:sp>
        <p:nvSpPr>
          <p:cNvPr id="131" name="パイ 104"/>
          <p:cNvSpPr/>
          <p:nvPr/>
        </p:nvSpPr>
        <p:spPr>
          <a:xfrm rot="10800000">
            <a:off x="4984660" y="4047928"/>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132" name="パイ 105"/>
          <p:cNvSpPr/>
          <p:nvPr/>
        </p:nvSpPr>
        <p:spPr>
          <a:xfrm rot="16200000">
            <a:off x="3318577" y="4044887"/>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133" name="環状矢印 132"/>
          <p:cNvSpPr/>
          <p:nvPr/>
        </p:nvSpPr>
        <p:spPr>
          <a:xfrm>
            <a:off x="4601145" y="3417358"/>
            <a:ext cx="720000" cy="648000"/>
          </a:xfrm>
          <a:prstGeom prst="circularArrow">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134" name="環状矢印 133"/>
          <p:cNvSpPr/>
          <p:nvPr/>
        </p:nvSpPr>
        <p:spPr>
          <a:xfrm rot="10800000">
            <a:off x="4602532" y="3953295"/>
            <a:ext cx="720000" cy="648000"/>
          </a:xfrm>
          <a:prstGeom prst="circularArrow">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135" name="テキスト ボックス 134"/>
          <p:cNvSpPr txBox="1"/>
          <p:nvPr/>
        </p:nvSpPr>
        <p:spPr>
          <a:xfrm>
            <a:off x="3720968" y="3131344"/>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組織的対策</a:t>
            </a:r>
          </a:p>
        </p:txBody>
      </p:sp>
      <p:sp>
        <p:nvSpPr>
          <p:cNvPr id="136" name="テキスト ボックス 135"/>
          <p:cNvSpPr txBox="1"/>
          <p:nvPr/>
        </p:nvSpPr>
        <p:spPr>
          <a:xfrm>
            <a:off x="5272645" y="3134141"/>
            <a:ext cx="790848"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人的対策</a:t>
            </a:r>
          </a:p>
        </p:txBody>
      </p:sp>
      <p:sp>
        <p:nvSpPr>
          <p:cNvPr id="137" name="テキスト ボックス 136"/>
          <p:cNvSpPr txBox="1"/>
          <p:nvPr/>
        </p:nvSpPr>
        <p:spPr>
          <a:xfrm>
            <a:off x="3750601" y="4596052"/>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物理的対策</a:t>
            </a:r>
          </a:p>
        </p:txBody>
      </p:sp>
      <p:sp>
        <p:nvSpPr>
          <p:cNvPr id="138" name="テキスト ボックス 137"/>
          <p:cNvSpPr txBox="1"/>
          <p:nvPr/>
        </p:nvSpPr>
        <p:spPr>
          <a:xfrm>
            <a:off x="5247830" y="4579774"/>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技術的対策</a:t>
            </a:r>
          </a:p>
        </p:txBody>
      </p:sp>
      <p:sp>
        <p:nvSpPr>
          <p:cNvPr id="139" name="円/楕円 112"/>
          <p:cNvSpPr/>
          <p:nvPr/>
        </p:nvSpPr>
        <p:spPr bwMode="gray">
          <a:xfrm>
            <a:off x="4867553" y="3937225"/>
            <a:ext cx="180000" cy="180000"/>
          </a:xfrm>
          <a:prstGeom prst="ellipse">
            <a:avLst/>
          </a:prstGeom>
          <a:solidFill>
            <a:schemeClr val="accent4">
              <a:lumMod val="20000"/>
              <a:lumOff val="80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140" name="角丸四角形 139"/>
          <p:cNvSpPr/>
          <p:nvPr/>
        </p:nvSpPr>
        <p:spPr bwMode="gray">
          <a:xfrm>
            <a:off x="4075184" y="3772398"/>
            <a:ext cx="1767757" cy="501108"/>
          </a:xfrm>
          <a:prstGeom prst="roundRect">
            <a:avLst/>
          </a:prstGeom>
          <a:solidFill>
            <a:srgbClr val="002060"/>
          </a:solidFill>
          <a:ln w="12700" algn="ctr">
            <a:solidFill>
              <a:schemeClr val="bg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000" dirty="0">
              <a:solidFill>
                <a:schemeClr val="bg1"/>
              </a:solidFill>
              <a:latin typeface="Yu Gothic UI" panose="020B0500000000000000" pitchFamily="50" charset="-128"/>
              <a:ea typeface="Yu Gothic UI" panose="020B0500000000000000" pitchFamily="50" charset="-128"/>
            </a:endParaRPr>
          </a:p>
        </p:txBody>
      </p:sp>
      <p:sp>
        <p:nvSpPr>
          <p:cNvPr id="141" name="テキスト ボックス 140"/>
          <p:cNvSpPr txBox="1"/>
          <p:nvPr/>
        </p:nvSpPr>
        <p:spPr>
          <a:xfrm>
            <a:off x="4168440" y="3753846"/>
            <a:ext cx="1611162" cy="503590"/>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400" b="1" dirty="0">
                <a:solidFill>
                  <a:schemeClr val="bg1"/>
                </a:solidFill>
                <a:latin typeface="Yu Gothic UI" panose="020B0500000000000000" pitchFamily="50" charset="-128"/>
                <a:ea typeface="Yu Gothic UI" panose="020B0500000000000000" pitchFamily="50" charset="-128"/>
              </a:rPr>
              <a:t>情報セキュリティ</a:t>
            </a:r>
            <a:endParaRPr kumimoji="1" lang="en-US" altLang="ja-JP" sz="1400" b="1" dirty="0">
              <a:solidFill>
                <a:schemeClr val="bg1"/>
              </a:solidFill>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400" b="1" dirty="0">
                <a:solidFill>
                  <a:schemeClr val="bg1"/>
                </a:solidFill>
                <a:latin typeface="Yu Gothic UI" panose="020B0500000000000000" pitchFamily="50" charset="-128"/>
                <a:ea typeface="Yu Gothic UI" panose="020B0500000000000000" pitchFamily="50" charset="-128"/>
              </a:rPr>
              <a:t>対策</a:t>
            </a:r>
          </a:p>
        </p:txBody>
      </p:sp>
      <p:sp>
        <p:nvSpPr>
          <p:cNvPr id="142" name="円形吹き出し 141"/>
          <p:cNvSpPr/>
          <p:nvPr/>
        </p:nvSpPr>
        <p:spPr bwMode="gray">
          <a:xfrm>
            <a:off x="5716998" y="2724975"/>
            <a:ext cx="1564683" cy="455686"/>
          </a:xfrm>
          <a:prstGeom prst="wedgeEllipseCallout">
            <a:avLst>
              <a:gd name="adj1" fmla="val 48120"/>
              <a:gd name="adj2" fmla="val 54590"/>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b="1" dirty="0">
                <a:latin typeface="Yu Gothic UI" panose="020B0500000000000000" pitchFamily="50" charset="-128"/>
                <a:ea typeface="Yu Gothic UI" panose="020B0500000000000000" pitchFamily="50" charset="-128"/>
              </a:rPr>
              <a:t>各部署に注意するよう連絡をします</a:t>
            </a:r>
            <a:endParaRPr kumimoji="1" lang="en-US" altLang="ja-JP" sz="1100" b="1" dirty="0">
              <a:latin typeface="Yu Gothic UI" panose="020B0500000000000000" pitchFamily="50" charset="-128"/>
              <a:ea typeface="Yu Gothic UI" panose="020B0500000000000000" pitchFamily="50" charset="-128"/>
            </a:endParaRPr>
          </a:p>
        </p:txBody>
      </p:sp>
      <p:grpSp>
        <p:nvGrpSpPr>
          <p:cNvPr id="143" name="グループ化 142"/>
          <p:cNvGrpSpPr/>
          <p:nvPr/>
        </p:nvGrpSpPr>
        <p:grpSpPr>
          <a:xfrm>
            <a:off x="509129" y="2849210"/>
            <a:ext cx="2745390" cy="889183"/>
            <a:chOff x="-1820997" y="6648202"/>
            <a:chExt cx="2872612" cy="1466816"/>
          </a:xfrm>
        </p:grpSpPr>
        <p:sp>
          <p:nvSpPr>
            <p:cNvPr id="144" name="正方形/長方形 143"/>
            <p:cNvSpPr/>
            <p:nvPr/>
          </p:nvSpPr>
          <p:spPr>
            <a:xfrm>
              <a:off x="-1820997" y="7521152"/>
              <a:ext cx="866370" cy="593864"/>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dirty="0">
                  <a:solidFill>
                    <a:sysClr val="windowText" lastClr="000000"/>
                  </a:solidFill>
                  <a:latin typeface="Yu Gothic UI" panose="020B0500000000000000" pitchFamily="50" charset="-128"/>
                  <a:ea typeface="Yu Gothic UI" panose="020B0500000000000000" pitchFamily="50" charset="-128"/>
                </a:rPr>
                <a:t>○○</a:t>
              </a:r>
              <a:endParaRPr kumimoji="1" lang="en-US" altLang="ja-JP" dirty="0">
                <a:solidFill>
                  <a:sysClr val="windowText" lastClr="000000"/>
                </a:solidFill>
                <a:latin typeface="Yu Gothic UI" panose="020B0500000000000000" pitchFamily="50" charset="-128"/>
                <a:ea typeface="Yu Gothic UI" panose="020B0500000000000000" pitchFamily="50" charset="-128"/>
              </a:endParaRPr>
            </a:p>
            <a:p>
              <a:pPr algn="ctr"/>
              <a:r>
                <a:rPr kumimoji="1" lang="ja-JP" altLang="en-US" dirty="0">
                  <a:solidFill>
                    <a:sysClr val="windowText" lastClr="000000"/>
                  </a:solidFill>
                  <a:latin typeface="Yu Gothic UI" panose="020B0500000000000000" pitchFamily="50" charset="-128"/>
                  <a:ea typeface="Yu Gothic UI" panose="020B0500000000000000" pitchFamily="50" charset="-128"/>
                </a:rPr>
                <a:t>部門</a:t>
              </a:r>
              <a:endParaRPr kumimoji="1" lang="en-US" altLang="ja-JP" dirty="0">
                <a:solidFill>
                  <a:sysClr val="windowText" lastClr="000000"/>
                </a:solidFill>
                <a:latin typeface="Yu Gothic UI" panose="020B0500000000000000" pitchFamily="50" charset="-128"/>
                <a:ea typeface="Yu Gothic UI" panose="020B0500000000000000" pitchFamily="50" charset="-128"/>
              </a:endParaRPr>
            </a:p>
          </p:txBody>
        </p:sp>
        <p:sp>
          <p:nvSpPr>
            <p:cNvPr id="145" name="正方形/長方形 144"/>
            <p:cNvSpPr/>
            <p:nvPr/>
          </p:nvSpPr>
          <p:spPr>
            <a:xfrm>
              <a:off x="-841646" y="7521152"/>
              <a:ext cx="866370" cy="593864"/>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ysClr val="windowText" lastClr="000000"/>
                  </a:solidFill>
                  <a:latin typeface="Yu Gothic UI" panose="020B0500000000000000" pitchFamily="50" charset="-128"/>
                  <a:ea typeface="Yu Gothic UI" panose="020B0500000000000000" pitchFamily="50" charset="-128"/>
                </a:rPr>
                <a:t>○○</a:t>
              </a:r>
              <a:endParaRPr kumimoji="1" lang="en-US" altLang="ja-JP" sz="1100" dirty="0">
                <a:solidFill>
                  <a:sysClr val="windowText" lastClr="000000"/>
                </a:solidFill>
                <a:latin typeface="Yu Gothic UI" panose="020B0500000000000000" pitchFamily="50" charset="-128"/>
                <a:ea typeface="Yu Gothic UI" panose="020B0500000000000000" pitchFamily="50" charset="-128"/>
              </a:endParaRPr>
            </a:p>
            <a:p>
              <a:pPr algn="ctr"/>
              <a:r>
                <a:rPr kumimoji="1" lang="ja-JP" altLang="en-US" sz="1100" dirty="0">
                  <a:solidFill>
                    <a:sysClr val="windowText" lastClr="000000"/>
                  </a:solidFill>
                  <a:latin typeface="Yu Gothic UI" panose="020B0500000000000000" pitchFamily="50" charset="-128"/>
                  <a:ea typeface="Yu Gothic UI" panose="020B0500000000000000" pitchFamily="50" charset="-128"/>
                </a:rPr>
                <a:t>部門</a:t>
              </a:r>
              <a:endParaRPr kumimoji="1" lang="en-US" altLang="ja-JP" sz="1100" dirty="0">
                <a:solidFill>
                  <a:sysClr val="windowText" lastClr="000000"/>
                </a:solidFill>
                <a:latin typeface="Yu Gothic UI" panose="020B0500000000000000" pitchFamily="50" charset="-128"/>
                <a:ea typeface="Yu Gothic UI" panose="020B0500000000000000" pitchFamily="50" charset="-128"/>
              </a:endParaRPr>
            </a:p>
          </p:txBody>
        </p:sp>
        <p:sp>
          <p:nvSpPr>
            <p:cNvPr id="146" name="正方形/長方形 145"/>
            <p:cNvSpPr/>
            <p:nvPr/>
          </p:nvSpPr>
          <p:spPr>
            <a:xfrm>
              <a:off x="72241" y="7521154"/>
              <a:ext cx="979374" cy="593864"/>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ysClr val="windowText" lastClr="000000"/>
                  </a:solidFill>
                  <a:latin typeface="Yu Gothic UI" panose="020B0500000000000000" pitchFamily="50" charset="-128"/>
                  <a:ea typeface="Yu Gothic UI" panose="020B0500000000000000" pitchFamily="50" charset="-128"/>
                </a:rPr>
                <a:t>情報システム</a:t>
              </a:r>
              <a:endParaRPr kumimoji="1" lang="en-US" altLang="ja-JP" sz="1100" b="1" dirty="0">
                <a:solidFill>
                  <a:sysClr val="windowText" lastClr="000000"/>
                </a:solidFill>
                <a:latin typeface="Yu Gothic UI" panose="020B0500000000000000" pitchFamily="50" charset="-128"/>
                <a:ea typeface="Yu Gothic UI" panose="020B0500000000000000" pitchFamily="50" charset="-128"/>
              </a:endParaRPr>
            </a:p>
            <a:p>
              <a:pPr algn="ctr"/>
              <a:r>
                <a:rPr kumimoji="1" lang="ja-JP" altLang="en-US" sz="1100" b="1" dirty="0">
                  <a:solidFill>
                    <a:sysClr val="windowText" lastClr="000000"/>
                  </a:solidFill>
                  <a:latin typeface="Yu Gothic UI" panose="020B0500000000000000" pitchFamily="50" charset="-128"/>
                  <a:ea typeface="Yu Gothic UI" panose="020B0500000000000000" pitchFamily="50" charset="-128"/>
                </a:rPr>
                <a:t>部門</a:t>
              </a:r>
            </a:p>
          </p:txBody>
        </p:sp>
        <p:sp>
          <p:nvSpPr>
            <p:cNvPr id="147" name="正方形/長方形 146"/>
            <p:cNvSpPr/>
            <p:nvPr/>
          </p:nvSpPr>
          <p:spPr>
            <a:xfrm>
              <a:off x="-771198" y="6648202"/>
              <a:ext cx="728662" cy="409118"/>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病院長</a:t>
              </a:r>
            </a:p>
          </p:txBody>
        </p:sp>
      </p:grpSp>
      <p:cxnSp>
        <p:nvCxnSpPr>
          <p:cNvPr id="148" name="直線コネクタ 147"/>
          <p:cNvCxnSpPr>
            <a:stCxn id="147" idx="2"/>
            <a:endCxn id="145" idx="0"/>
          </p:cNvCxnSpPr>
          <p:nvPr/>
        </p:nvCxnSpPr>
        <p:spPr>
          <a:xfrm flipH="1">
            <a:off x="1859107" y="3097217"/>
            <a:ext cx="1524" cy="28117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9" name="カギ線コネクタ 148"/>
          <p:cNvCxnSpPr>
            <a:stCxn id="144" idx="0"/>
            <a:endCxn id="147" idx="2"/>
          </p:cNvCxnSpPr>
          <p:nvPr/>
        </p:nvCxnSpPr>
        <p:spPr>
          <a:xfrm rot="5400000" flipH="1" flipV="1">
            <a:off x="1251293" y="2769054"/>
            <a:ext cx="281175" cy="937502"/>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0" name="カギ線コネクタ 149"/>
          <p:cNvCxnSpPr>
            <a:stCxn id="146" idx="0"/>
            <a:endCxn id="147" idx="2"/>
          </p:cNvCxnSpPr>
          <p:nvPr/>
        </p:nvCxnSpPr>
        <p:spPr>
          <a:xfrm rot="16200000" flipV="1">
            <a:off x="2182987" y="2774860"/>
            <a:ext cx="281176" cy="925889"/>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2" name="円形吹き出し 151"/>
          <p:cNvSpPr/>
          <p:nvPr/>
        </p:nvSpPr>
        <p:spPr bwMode="gray">
          <a:xfrm>
            <a:off x="1914390" y="5493715"/>
            <a:ext cx="1806578" cy="686536"/>
          </a:xfrm>
          <a:prstGeom prst="wedgeEllipseCallout">
            <a:avLst>
              <a:gd name="adj1" fmla="val -63709"/>
              <a:gd name="adj2" fmla="val 6113"/>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Yu Gothic UI" panose="020B0500000000000000" pitchFamily="50" charset="-128"/>
                <a:ea typeface="Yu Gothic UI" panose="020B0500000000000000" pitchFamily="50" charset="-128"/>
              </a:rPr>
              <a:t>個人情報が存在する端末の盗難防止策の実施</a:t>
            </a:r>
            <a:endParaRPr kumimoji="1" lang="en-US" altLang="ja-JP" sz="1200" b="1" dirty="0">
              <a:latin typeface="Yu Gothic UI" panose="020B0500000000000000" pitchFamily="50" charset="-128"/>
              <a:ea typeface="Yu Gothic UI" panose="020B0500000000000000" pitchFamily="50" charset="-128"/>
            </a:endParaRPr>
          </a:p>
        </p:txBody>
      </p:sp>
      <p:sp>
        <p:nvSpPr>
          <p:cNvPr id="153" name="円形吹き出し 152"/>
          <p:cNvSpPr/>
          <p:nvPr/>
        </p:nvSpPr>
        <p:spPr bwMode="gray">
          <a:xfrm>
            <a:off x="2280260" y="2626732"/>
            <a:ext cx="1248535" cy="580786"/>
          </a:xfrm>
          <a:prstGeom prst="wedgeEllipseCallout">
            <a:avLst>
              <a:gd name="adj1" fmla="val 1205"/>
              <a:gd name="adj2" fmla="val 83661"/>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Yu Gothic UI" panose="020B0500000000000000" pitchFamily="50" charset="-128"/>
                <a:ea typeface="Yu Gothic UI" panose="020B0500000000000000" pitchFamily="50" charset="-128"/>
              </a:rPr>
              <a:t>情報システム部門の設置</a:t>
            </a:r>
            <a:endParaRPr kumimoji="1" lang="en-US" altLang="ja-JP" sz="1200" b="1"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844470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2186020" y="2771243"/>
            <a:ext cx="5581501" cy="10753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endParaRPr>
          </a:p>
        </p:txBody>
      </p:sp>
      <p:sp>
        <p:nvSpPr>
          <p:cNvPr id="7" name="正方形/長方形 6"/>
          <p:cNvSpPr/>
          <p:nvPr/>
        </p:nvSpPr>
        <p:spPr bwMode="gray">
          <a:xfrm>
            <a:off x="2033620" y="2618843"/>
            <a:ext cx="5581501" cy="107533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800" dirty="0">
                <a:solidFill>
                  <a:schemeClr val="tx1"/>
                </a:solidFill>
                <a:latin typeface="Yu Gothic UI" panose="020B0500000000000000" pitchFamily="50" charset="-128"/>
                <a:ea typeface="Yu Gothic UI" panose="020B0500000000000000" pitchFamily="50" charset="-128"/>
              </a:rPr>
              <a:t>第</a:t>
            </a:r>
            <a:r>
              <a:rPr kumimoji="1" lang="en-US" altLang="ja-JP" sz="1800" dirty="0">
                <a:solidFill>
                  <a:schemeClr val="tx1"/>
                </a:solidFill>
                <a:latin typeface="Yu Gothic UI" panose="020B0500000000000000" pitchFamily="50" charset="-128"/>
                <a:ea typeface="Yu Gothic UI" panose="020B0500000000000000" pitchFamily="50" charset="-128"/>
              </a:rPr>
              <a:t>3</a:t>
            </a:r>
            <a:r>
              <a:rPr kumimoji="1" lang="ja-JP" altLang="en-US" sz="1800" dirty="0">
                <a:solidFill>
                  <a:schemeClr val="tx1"/>
                </a:solidFill>
                <a:latin typeface="Yu Gothic UI" panose="020B0500000000000000" pitchFamily="50" charset="-128"/>
                <a:ea typeface="Yu Gothic UI" panose="020B0500000000000000" pitchFamily="50" charset="-128"/>
              </a:rPr>
              <a:t>章　サイバーセキュリティ対策のための</a:t>
            </a:r>
            <a:endParaRPr kumimoji="1" lang="en-US" altLang="ja-JP" sz="1800" dirty="0">
              <a:solidFill>
                <a:schemeClr val="tx1"/>
              </a:solidFill>
              <a:latin typeface="Yu Gothic UI" panose="020B0500000000000000" pitchFamily="50" charset="-128"/>
              <a:ea typeface="Yu Gothic UI" panose="020B0500000000000000" pitchFamily="50" charset="-128"/>
            </a:endParaRPr>
          </a:p>
          <a:p>
            <a:pPr algn="ctr"/>
            <a:r>
              <a:rPr kumimoji="1" lang="ja-JP" altLang="en-US" sz="1800" dirty="0">
                <a:solidFill>
                  <a:schemeClr val="tx1"/>
                </a:solidFill>
                <a:latin typeface="Yu Gothic UI" panose="020B0500000000000000" pitchFamily="50" charset="-128"/>
                <a:ea typeface="Yu Gothic UI" panose="020B0500000000000000" pitchFamily="50" charset="-128"/>
              </a:rPr>
              <a:t>予算確保と担当者・窓口の設置</a:t>
            </a:r>
          </a:p>
        </p:txBody>
      </p:sp>
      <p:sp>
        <p:nvSpPr>
          <p:cNvPr id="5" name="スライド番号プレースホルダー 3"/>
          <p:cNvSpPr txBox="1">
            <a:spLocks/>
          </p:cNvSpPr>
          <p:nvPr/>
        </p:nvSpPr>
        <p:spPr bwMode="gray">
          <a:xfrm>
            <a:off x="183514"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mn-ea"/>
              </a:rPr>
              <a:t>26</a:t>
            </a:r>
            <a:endParaRPr kumimoji="1" lang="ja-JP" altLang="en-US" dirty="0">
              <a:latin typeface="+mn-ea"/>
            </a:endParaRPr>
          </a:p>
        </p:txBody>
      </p:sp>
    </p:spTree>
    <p:extLst>
      <p:ext uri="{BB962C8B-B14F-4D97-AF65-F5344CB8AC3E}">
        <p14:creationId xmlns:p14="http://schemas.microsoft.com/office/powerpoint/2010/main" val="2867766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 name="正方形/長方形 21"/>
          <p:cNvSpPr/>
          <p:nvPr/>
        </p:nvSpPr>
        <p:spPr bwMode="gray">
          <a:xfrm>
            <a:off x="848564" y="226768"/>
            <a:ext cx="3284524"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経営者が取り組むべきこと</a:t>
            </a:r>
          </a:p>
        </p:txBody>
      </p:sp>
      <p:sp>
        <p:nvSpPr>
          <p:cNvPr id="143" name="タイトル 2"/>
          <p:cNvSpPr txBox="1">
            <a:spLocks/>
          </p:cNvSpPr>
          <p:nvPr/>
        </p:nvSpPr>
        <p:spPr bwMode="gray">
          <a:xfrm>
            <a:off x="428867" y="527613"/>
            <a:ext cx="9072000" cy="314657"/>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情報セキュリティ対策は経営者が主体となって進めることが重要である</a:t>
            </a:r>
          </a:p>
        </p:txBody>
      </p:sp>
      <p:sp>
        <p:nvSpPr>
          <p:cNvPr id="10" name="正方形/長方形 9"/>
          <p:cNvSpPr/>
          <p:nvPr/>
        </p:nvSpPr>
        <p:spPr bwMode="gray">
          <a:xfrm>
            <a:off x="513917" y="6417458"/>
            <a:ext cx="4259696" cy="2686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en-US" altLang="ja-JP" sz="1100" dirty="0">
                <a:solidFill>
                  <a:schemeClr val="tx1"/>
                </a:solidFill>
                <a:latin typeface="Yu Gothic UI" panose="020B0500000000000000" pitchFamily="50" charset="-128"/>
                <a:ea typeface="Yu Gothic UI" panose="020B0500000000000000" pitchFamily="50" charset="-128"/>
              </a:rPr>
              <a:t>※</a:t>
            </a:r>
            <a:r>
              <a:rPr kumimoji="1" lang="ja-JP" altLang="en-US" sz="1100" dirty="0">
                <a:solidFill>
                  <a:schemeClr val="tx1"/>
                </a:solidFill>
                <a:latin typeface="Yu Gothic UI" panose="020B0500000000000000" pitchFamily="50" charset="-128"/>
                <a:ea typeface="Yu Gothic UI" panose="020B0500000000000000" pitchFamily="50" charset="-128"/>
              </a:rPr>
              <a:t>出所　</a:t>
            </a:r>
            <a:r>
              <a:rPr kumimoji="1" lang="en-US" altLang="ja-JP" sz="1100" dirty="0">
                <a:solidFill>
                  <a:schemeClr val="tx1"/>
                </a:solidFill>
                <a:latin typeface="Yu Gothic UI" panose="020B0500000000000000" pitchFamily="50" charset="-128"/>
                <a:ea typeface="Yu Gothic UI" panose="020B0500000000000000" pitchFamily="50" charset="-128"/>
              </a:rPr>
              <a:t>IPA</a:t>
            </a:r>
            <a:r>
              <a:rPr kumimoji="1" lang="ja-JP" altLang="en-US" sz="1100" dirty="0">
                <a:solidFill>
                  <a:schemeClr val="tx1"/>
                </a:solidFill>
                <a:latin typeface="Yu Gothic UI" panose="020B0500000000000000" pitchFamily="50" charset="-128"/>
                <a:ea typeface="Yu Gothic UI" panose="020B0500000000000000" pitchFamily="50" charset="-128"/>
              </a:rPr>
              <a:t>「中小企業の情報セキュリティ対策ガイドライン」より</a:t>
            </a:r>
          </a:p>
        </p:txBody>
      </p:sp>
      <p:sp>
        <p:nvSpPr>
          <p:cNvPr id="12" name="正方形/長方形 11"/>
          <p:cNvSpPr/>
          <p:nvPr/>
        </p:nvSpPr>
        <p:spPr bwMode="gray">
          <a:xfrm>
            <a:off x="2704465" y="5612111"/>
            <a:ext cx="2091600" cy="792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b="1" u="sng" dirty="0">
                <a:solidFill>
                  <a:schemeClr val="tx1"/>
                </a:solidFill>
                <a:latin typeface="Yu Gothic UI" panose="020B0500000000000000" pitchFamily="50" charset="-128"/>
                <a:ea typeface="Yu Gothic UI" panose="020B0500000000000000" pitchFamily="50" charset="-128"/>
              </a:rPr>
              <a:t>取組</a:t>
            </a:r>
            <a:r>
              <a:rPr kumimoji="1" lang="en-US" altLang="ja-JP" sz="1200" b="1" u="sng" dirty="0">
                <a:solidFill>
                  <a:schemeClr val="tx1"/>
                </a:solidFill>
                <a:latin typeface="Yu Gothic UI" panose="020B0500000000000000" pitchFamily="50" charset="-128"/>
                <a:ea typeface="Yu Gothic UI" panose="020B0500000000000000" pitchFamily="50" charset="-128"/>
              </a:rPr>
              <a:t>5</a:t>
            </a:r>
          </a:p>
          <a:p>
            <a:pPr algn="ctr"/>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情報セキュリティ対策にかかる組織全体の対応方針を決める</a:t>
            </a:r>
          </a:p>
        </p:txBody>
      </p:sp>
      <p:sp>
        <p:nvSpPr>
          <p:cNvPr id="13" name="正方形/長方形 12"/>
          <p:cNvSpPr/>
          <p:nvPr/>
        </p:nvSpPr>
        <p:spPr bwMode="gray">
          <a:xfrm>
            <a:off x="4930753" y="5612111"/>
            <a:ext cx="2091600" cy="792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b="1" u="sng" dirty="0">
                <a:solidFill>
                  <a:schemeClr val="tx1"/>
                </a:solidFill>
                <a:latin typeface="Yu Gothic UI" panose="020B0500000000000000" pitchFamily="50" charset="-128"/>
                <a:ea typeface="Yu Gothic UI" panose="020B0500000000000000" pitchFamily="50" charset="-128"/>
              </a:rPr>
              <a:t>取組</a:t>
            </a:r>
            <a:r>
              <a:rPr kumimoji="1" lang="en-US" altLang="ja-JP" sz="1200" b="1" u="sng" dirty="0">
                <a:solidFill>
                  <a:schemeClr val="tx1"/>
                </a:solidFill>
                <a:latin typeface="Yu Gothic UI" panose="020B0500000000000000" pitchFamily="50" charset="-128"/>
                <a:ea typeface="Yu Gothic UI" panose="020B0500000000000000" pitchFamily="50" charset="-128"/>
              </a:rPr>
              <a:t>6</a:t>
            </a:r>
          </a:p>
          <a:p>
            <a:pPr algn="ctr"/>
            <a:r>
              <a:rPr kumimoji="1" lang="ja-JP" altLang="en-US" sz="1200" dirty="0">
                <a:solidFill>
                  <a:schemeClr val="tx1"/>
                </a:solidFill>
                <a:latin typeface="Yu Gothic UI" panose="020B0500000000000000" pitchFamily="50" charset="-128"/>
                <a:ea typeface="Yu Gothic UI" panose="020B0500000000000000" pitchFamily="50" charset="-128"/>
              </a:rPr>
              <a:t>　情報セキュリティ対策のための予算や人材を確保する</a:t>
            </a:r>
          </a:p>
        </p:txBody>
      </p:sp>
      <p:sp>
        <p:nvSpPr>
          <p:cNvPr id="14" name="正方形/長方形 13"/>
          <p:cNvSpPr/>
          <p:nvPr/>
        </p:nvSpPr>
        <p:spPr bwMode="gray">
          <a:xfrm>
            <a:off x="7162160" y="5612111"/>
            <a:ext cx="2091600" cy="792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b="1" u="sng" dirty="0">
                <a:solidFill>
                  <a:schemeClr val="tx1"/>
                </a:solidFill>
                <a:latin typeface="Yu Gothic UI" panose="020B0500000000000000" pitchFamily="50" charset="-128"/>
                <a:ea typeface="Yu Gothic UI" panose="020B0500000000000000" pitchFamily="50" charset="-128"/>
              </a:rPr>
              <a:t>取組</a:t>
            </a:r>
            <a:r>
              <a:rPr kumimoji="1" lang="en-US" altLang="ja-JP" sz="1200" b="1" u="sng" dirty="0">
                <a:solidFill>
                  <a:schemeClr val="tx1"/>
                </a:solidFill>
                <a:latin typeface="Yu Gothic UI" panose="020B0500000000000000" pitchFamily="50" charset="-128"/>
                <a:ea typeface="Yu Gothic UI" panose="020B0500000000000000" pitchFamily="50" charset="-128"/>
              </a:rPr>
              <a:t>7</a:t>
            </a:r>
          </a:p>
          <a:p>
            <a:pPr algn="ctr"/>
            <a:r>
              <a:rPr kumimoji="1" lang="ja-JP" altLang="en-US" sz="1200" dirty="0">
                <a:solidFill>
                  <a:schemeClr val="tx1"/>
                </a:solidFill>
                <a:latin typeface="Yu Gothic UI" panose="020B0500000000000000" pitchFamily="50" charset="-128"/>
                <a:ea typeface="Yu Gothic UI" panose="020B0500000000000000" pitchFamily="50" charset="-128"/>
              </a:rPr>
              <a:t>必要とされる対策を検討させて、実行を指示する</a:t>
            </a:r>
          </a:p>
        </p:txBody>
      </p:sp>
      <p:sp>
        <p:nvSpPr>
          <p:cNvPr id="15" name="正方形/長方形 14"/>
          <p:cNvSpPr/>
          <p:nvPr/>
        </p:nvSpPr>
        <p:spPr bwMode="gray">
          <a:xfrm>
            <a:off x="1698040" y="4726294"/>
            <a:ext cx="2092148" cy="791974"/>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b="1" u="sng" dirty="0">
                <a:solidFill>
                  <a:schemeClr val="tx1"/>
                </a:solidFill>
                <a:latin typeface="Yu Gothic UI" panose="020B0500000000000000" pitchFamily="50" charset="-128"/>
                <a:ea typeface="Yu Gothic UI" panose="020B0500000000000000" pitchFamily="50" charset="-128"/>
              </a:rPr>
              <a:t>取組</a:t>
            </a:r>
            <a:r>
              <a:rPr kumimoji="1" lang="en-US" altLang="ja-JP" sz="1200" b="1" u="sng" dirty="0">
                <a:solidFill>
                  <a:schemeClr val="tx1"/>
                </a:solidFill>
                <a:latin typeface="Yu Gothic UI" panose="020B0500000000000000" pitchFamily="50" charset="-128"/>
                <a:ea typeface="Yu Gothic UI" panose="020B0500000000000000" pitchFamily="50" charset="-128"/>
              </a:rPr>
              <a:t>1</a:t>
            </a:r>
          </a:p>
          <a:p>
            <a:pPr algn="ctr"/>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情報セキュリティ対策に関する適宜の見直しを指示する</a:t>
            </a:r>
          </a:p>
        </p:txBody>
      </p:sp>
      <p:sp>
        <p:nvSpPr>
          <p:cNvPr id="16" name="正方形/長方形 15"/>
          <p:cNvSpPr/>
          <p:nvPr/>
        </p:nvSpPr>
        <p:spPr bwMode="gray">
          <a:xfrm>
            <a:off x="3906926" y="4726294"/>
            <a:ext cx="2092148" cy="791974"/>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b="1" u="sng" dirty="0">
                <a:solidFill>
                  <a:schemeClr val="tx1"/>
                </a:solidFill>
                <a:latin typeface="Yu Gothic UI" panose="020B0500000000000000" pitchFamily="50" charset="-128"/>
                <a:ea typeface="Yu Gothic UI" panose="020B0500000000000000" pitchFamily="50" charset="-128"/>
              </a:rPr>
              <a:t>取組</a:t>
            </a:r>
            <a:r>
              <a:rPr kumimoji="1" lang="en-US" altLang="ja-JP" sz="1200" b="1" u="sng" dirty="0">
                <a:solidFill>
                  <a:schemeClr val="tx1"/>
                </a:solidFill>
                <a:latin typeface="Yu Gothic UI" panose="020B0500000000000000" pitchFamily="50" charset="-128"/>
                <a:ea typeface="Yu Gothic UI" panose="020B0500000000000000" pitchFamily="50" charset="-128"/>
              </a:rPr>
              <a:t>2</a:t>
            </a:r>
          </a:p>
          <a:p>
            <a:pPr algn="ctr"/>
            <a:r>
              <a:rPr kumimoji="1" lang="ja-JP" altLang="en-US" sz="1200" dirty="0">
                <a:solidFill>
                  <a:schemeClr val="tx1"/>
                </a:solidFill>
                <a:latin typeface="Yu Gothic UI" panose="020B0500000000000000" pitchFamily="50" charset="-128"/>
                <a:ea typeface="Yu Gothic UI" panose="020B0500000000000000" pitchFamily="50" charset="-128"/>
              </a:rPr>
              <a:t>緊急時の対応や復旧時の</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ja-JP" altLang="en-US" sz="1200" dirty="0">
                <a:solidFill>
                  <a:schemeClr val="tx1"/>
                </a:solidFill>
                <a:latin typeface="Yu Gothic UI" panose="020B0500000000000000" pitchFamily="50" charset="-128"/>
                <a:ea typeface="Yu Gothic UI" panose="020B0500000000000000" pitchFamily="50" charset="-128"/>
              </a:rPr>
              <a:t>体制について整備する</a:t>
            </a:r>
          </a:p>
        </p:txBody>
      </p:sp>
      <p:sp>
        <p:nvSpPr>
          <p:cNvPr id="17" name="正方形/長方形 16"/>
          <p:cNvSpPr/>
          <p:nvPr/>
        </p:nvSpPr>
        <p:spPr bwMode="gray">
          <a:xfrm>
            <a:off x="6115812" y="4726294"/>
            <a:ext cx="2092148" cy="791974"/>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b="1" u="sng" dirty="0">
                <a:solidFill>
                  <a:schemeClr val="tx1"/>
                </a:solidFill>
                <a:latin typeface="Yu Gothic UI" panose="020B0500000000000000" pitchFamily="50" charset="-128"/>
                <a:ea typeface="Yu Gothic UI" panose="020B0500000000000000" pitchFamily="50" charset="-128"/>
              </a:rPr>
              <a:t>取組</a:t>
            </a:r>
            <a:r>
              <a:rPr kumimoji="1" lang="en-US" altLang="ja-JP" sz="1200" b="1" u="sng" dirty="0">
                <a:solidFill>
                  <a:schemeClr val="tx1"/>
                </a:solidFill>
                <a:latin typeface="Yu Gothic UI" panose="020B0500000000000000" pitchFamily="50" charset="-128"/>
                <a:ea typeface="Yu Gothic UI" panose="020B0500000000000000" pitchFamily="50" charset="-128"/>
              </a:rPr>
              <a:t>3</a:t>
            </a:r>
          </a:p>
          <a:p>
            <a:pPr algn="ctr"/>
            <a:r>
              <a:rPr kumimoji="1" lang="ja-JP" altLang="en-US" sz="1200" dirty="0">
                <a:solidFill>
                  <a:schemeClr val="tx1"/>
                </a:solidFill>
                <a:latin typeface="Yu Gothic UI" panose="020B0500000000000000" pitchFamily="50" charset="-128"/>
                <a:ea typeface="Yu Gothic UI" panose="020B0500000000000000" pitchFamily="50" charset="-128"/>
              </a:rPr>
              <a:t>委託の場合はセキュリティに関する責任を明確にする</a:t>
            </a:r>
          </a:p>
        </p:txBody>
      </p:sp>
      <p:sp>
        <p:nvSpPr>
          <p:cNvPr id="18" name="正方形/長方形 17"/>
          <p:cNvSpPr/>
          <p:nvPr/>
        </p:nvSpPr>
        <p:spPr bwMode="gray">
          <a:xfrm>
            <a:off x="471193" y="5612111"/>
            <a:ext cx="2091600" cy="792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b="1" u="sng" dirty="0">
                <a:solidFill>
                  <a:schemeClr val="tx1"/>
                </a:solidFill>
                <a:latin typeface="Yu Gothic UI" panose="020B0500000000000000" pitchFamily="50" charset="-128"/>
                <a:ea typeface="Yu Gothic UI" panose="020B0500000000000000" pitchFamily="50" charset="-128"/>
              </a:rPr>
              <a:t>取組</a:t>
            </a:r>
            <a:r>
              <a:rPr kumimoji="1" lang="en-US" altLang="ja-JP" sz="1200" b="1" u="sng" dirty="0">
                <a:solidFill>
                  <a:schemeClr val="tx1"/>
                </a:solidFill>
                <a:latin typeface="Yu Gothic UI" panose="020B0500000000000000" pitchFamily="50" charset="-128"/>
                <a:ea typeface="Yu Gothic UI" panose="020B0500000000000000" pitchFamily="50" charset="-128"/>
              </a:rPr>
              <a:t>4</a:t>
            </a:r>
          </a:p>
          <a:p>
            <a:pPr algn="ctr"/>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情報セキュリティにかかる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ja-JP" altLang="en-US" sz="1200" dirty="0">
                <a:solidFill>
                  <a:schemeClr val="tx1"/>
                </a:solidFill>
                <a:latin typeface="Yu Gothic UI" panose="020B0500000000000000" pitchFamily="50" charset="-128"/>
                <a:ea typeface="Yu Gothic UI" panose="020B0500000000000000" pitchFamily="50" charset="-128"/>
              </a:rPr>
              <a:t>最新動向を収集する</a:t>
            </a:r>
          </a:p>
        </p:txBody>
      </p:sp>
      <p:grpSp>
        <p:nvGrpSpPr>
          <p:cNvPr id="2" name="グループ化 1"/>
          <p:cNvGrpSpPr/>
          <p:nvPr/>
        </p:nvGrpSpPr>
        <p:grpSpPr>
          <a:xfrm>
            <a:off x="1476452" y="1342810"/>
            <a:ext cx="6953097" cy="3068256"/>
            <a:chOff x="1430122" y="1342810"/>
            <a:chExt cx="6953097" cy="3068256"/>
          </a:xfrm>
        </p:grpSpPr>
        <p:sp>
          <p:nvSpPr>
            <p:cNvPr id="4" name="正方形/長方形 3"/>
            <p:cNvSpPr/>
            <p:nvPr/>
          </p:nvSpPr>
          <p:spPr bwMode="gray">
            <a:xfrm>
              <a:off x="1470663" y="1394532"/>
              <a:ext cx="2260800" cy="91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①情報セキュリティ対策は経営者のリーダーシップで進める</a:t>
              </a:r>
            </a:p>
          </p:txBody>
        </p:sp>
        <p:sp>
          <p:nvSpPr>
            <p:cNvPr id="8" name="正方形/長方形 7"/>
            <p:cNvSpPr/>
            <p:nvPr/>
          </p:nvSpPr>
          <p:spPr bwMode="gray">
            <a:xfrm>
              <a:off x="1470663" y="2409041"/>
              <a:ext cx="2260800" cy="91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②外部委託先の情報セキュリティ対策まで考慮する</a:t>
              </a:r>
            </a:p>
          </p:txBody>
        </p:sp>
        <p:sp>
          <p:nvSpPr>
            <p:cNvPr id="9" name="正方形/長方形 8"/>
            <p:cNvSpPr/>
            <p:nvPr/>
          </p:nvSpPr>
          <p:spPr bwMode="gray">
            <a:xfrm>
              <a:off x="1470663" y="3423549"/>
              <a:ext cx="2260800" cy="91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③関係者とは常に情報セキュリティにかかるコミュニケーションを取る</a:t>
              </a:r>
            </a:p>
          </p:txBody>
        </p:sp>
        <p:sp>
          <p:nvSpPr>
            <p:cNvPr id="19" name="正方形/長方形 18"/>
            <p:cNvSpPr/>
            <p:nvPr/>
          </p:nvSpPr>
          <p:spPr bwMode="gray">
            <a:xfrm>
              <a:off x="3797696" y="1394532"/>
              <a:ext cx="4519290" cy="91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現場の職員は安心して業務に従事できる環境を求める一方で、利便性が低下し、面倒な作業を伴う対策には抵抗感を示しがちです。そのため、情報セキュリティ対策は経営者が自ら判断して意思決定し、主導することが求められます。</a:t>
              </a:r>
            </a:p>
          </p:txBody>
        </p:sp>
        <p:sp>
          <p:nvSpPr>
            <p:cNvPr id="20" name="正方形/長方形 19"/>
            <p:cNvSpPr/>
            <p:nvPr/>
          </p:nvSpPr>
          <p:spPr bwMode="gray">
            <a:xfrm>
              <a:off x="3797696" y="2409041"/>
              <a:ext cx="4519290" cy="91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委託先に提供した情報が漏えいしたり、改ざんされたとき、それが委託先の不備だったとしても事故を受ける者から委託先としての管理責任を問われることなります。そのため、外部委託先に対して、同等かそれ以上の情報セキュリティ対策を求めることが必要です。</a:t>
              </a:r>
            </a:p>
          </p:txBody>
        </p:sp>
        <p:sp>
          <p:nvSpPr>
            <p:cNvPr id="23" name="正方形/長方形 22"/>
            <p:cNvSpPr/>
            <p:nvPr/>
          </p:nvSpPr>
          <p:spPr bwMode="gray">
            <a:xfrm>
              <a:off x="3797696" y="3423549"/>
              <a:ext cx="4519290" cy="91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に関する取組方針を常日頃より関係者に伝えておくことで、サイバー攻撃に関するウイルス感染や情報漏えい等が発生した際にも説明責任を果たすことができ、必要以上の負担を与えることがなく、信頼関係を維持することができます。</a:t>
              </a:r>
            </a:p>
          </p:txBody>
        </p:sp>
        <p:sp>
          <p:nvSpPr>
            <p:cNvPr id="6" name="正方形/長方形 5"/>
            <p:cNvSpPr/>
            <p:nvPr/>
          </p:nvSpPr>
          <p:spPr bwMode="gray">
            <a:xfrm>
              <a:off x="1430122" y="1342810"/>
              <a:ext cx="6953097" cy="3068256"/>
            </a:xfrm>
            <a:prstGeom prst="rect">
              <a:avLst/>
            </a:pr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grpSp>
      <p:sp>
        <p:nvSpPr>
          <p:cNvPr id="26" name="正方形/長方形 25"/>
          <p:cNvSpPr/>
          <p:nvPr/>
        </p:nvSpPr>
        <p:spPr>
          <a:xfrm>
            <a:off x="426514" y="977804"/>
            <a:ext cx="2148819" cy="276999"/>
          </a:xfrm>
          <a:prstGeom prst="rect">
            <a:avLst/>
          </a:prstGeom>
          <a:solidFill>
            <a:srgbClr val="009A44"/>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基本原則と主な取組について</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7" name="下矢印 6"/>
          <p:cNvSpPr/>
          <p:nvPr/>
        </p:nvSpPr>
        <p:spPr bwMode="gray">
          <a:xfrm>
            <a:off x="3249461" y="4439988"/>
            <a:ext cx="3407078" cy="221384"/>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24" name="スライド番号プレースホルダー 3"/>
          <p:cNvSpPr txBox="1">
            <a:spLocks/>
          </p:cNvSpPr>
          <p:nvPr/>
        </p:nvSpPr>
        <p:spPr bwMode="gray">
          <a:xfrm>
            <a:off x="205459"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27</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945965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スライド番号プレースホルダ 3"/>
          <p:cNvSpPr>
            <a:spLocks noGrp="1"/>
          </p:cNvSpPr>
          <p:nvPr>
            <p:ph type="sldNum" sz="quarter" idx="11"/>
          </p:nvPr>
        </p:nvSpPr>
        <p:spPr bwMode="gray">
          <a:xfrm>
            <a:off x="210362" y="6587972"/>
            <a:ext cx="180000" cy="169200"/>
          </a:xfrm>
        </p:spPr>
        <p:txBody>
          <a:bodyPr/>
          <a:lstStyle/>
          <a:p>
            <a:pPr defTabSz="844083"/>
            <a:r>
              <a:rPr lang="en-US" altLang="ja-JP" dirty="0">
                <a:solidFill>
                  <a:prstClr val="black"/>
                </a:solidFill>
                <a:latin typeface="Yu Gothic UI" panose="020B0500000000000000" pitchFamily="50" charset="-128"/>
                <a:ea typeface="Yu Gothic UI" panose="020B0500000000000000" pitchFamily="50" charset="-128"/>
              </a:rPr>
              <a:t>28</a:t>
            </a:r>
            <a:endParaRPr kumimoji="0" lang="en-GB" altLang="en-GB" dirty="0">
              <a:solidFill>
                <a:prstClr val="black"/>
              </a:solidFill>
              <a:latin typeface="Yu Gothic UI" panose="020B0500000000000000" pitchFamily="50" charset="-128"/>
              <a:ea typeface="Yu Gothic UI" panose="020B0500000000000000" pitchFamily="50" charset="-128"/>
            </a:endParaRPr>
          </a:p>
        </p:txBody>
      </p:sp>
      <p:sp>
        <p:nvSpPr>
          <p:cNvPr id="36866" name="Rectangle 2"/>
          <p:cNvSpPr>
            <a:spLocks noGrp="1" noChangeArrowheads="1"/>
          </p:cNvSpPr>
          <p:nvPr>
            <p:ph type="title"/>
          </p:nvPr>
        </p:nvSpPr>
        <p:spPr bwMode="gray">
          <a:xfrm>
            <a:off x="360281" y="404365"/>
            <a:ext cx="9072000" cy="651600"/>
          </a:xfrm>
        </p:spPr>
        <p:txBody>
          <a:bodyPr/>
          <a:lstStyle/>
          <a:p>
            <a:r>
              <a:rPr lang="ja-JP" altLang="en-US" sz="1800" dirty="0">
                <a:latin typeface="Yu Gothic UI" panose="020B0500000000000000" pitchFamily="50" charset="-128"/>
                <a:ea typeface="Yu Gothic UI" panose="020B0500000000000000" pitchFamily="50" charset="-128"/>
              </a:rPr>
              <a:t>セキュリティ対策で言われる４つの分類を医療機関の現実に即した具体的な</a:t>
            </a:r>
            <a:r>
              <a:rPr lang="en-US" altLang="ja-JP" sz="1800" dirty="0">
                <a:latin typeface="Yu Gothic UI" panose="020B0500000000000000" pitchFamily="50" charset="-128"/>
                <a:ea typeface="Yu Gothic UI" panose="020B0500000000000000" pitchFamily="50" charset="-128"/>
              </a:rPr>
              <a:t>9</a:t>
            </a:r>
            <a:r>
              <a:rPr lang="ja-JP" altLang="en-US" sz="1800" dirty="0">
                <a:latin typeface="Yu Gothic UI" panose="020B0500000000000000" pitchFamily="50" charset="-128"/>
                <a:ea typeface="Yu Gothic UI" panose="020B0500000000000000" pitchFamily="50" charset="-128"/>
              </a:rPr>
              <a:t>領域に分解してチェックリストとして整理しました</a:t>
            </a:r>
            <a:endParaRPr lang="de-DE" altLang="ja-JP" sz="1800" dirty="0">
              <a:latin typeface="Yu Gothic UI" panose="020B0500000000000000" pitchFamily="50" charset="-128"/>
              <a:ea typeface="Yu Gothic UI" panose="020B0500000000000000" pitchFamily="50" charset="-128"/>
            </a:endParaRPr>
          </a:p>
        </p:txBody>
      </p:sp>
      <p:sp>
        <p:nvSpPr>
          <p:cNvPr id="54" name="正方形/長方形 53"/>
          <p:cNvSpPr/>
          <p:nvPr/>
        </p:nvSpPr>
        <p:spPr bwMode="gray">
          <a:xfrm>
            <a:off x="215841" y="175575"/>
            <a:ext cx="615659"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3-2</a:t>
            </a:r>
          </a:p>
        </p:txBody>
      </p:sp>
      <p:sp>
        <p:nvSpPr>
          <p:cNvPr id="55" name="正方形/長方形 54"/>
          <p:cNvSpPr/>
          <p:nvPr/>
        </p:nvSpPr>
        <p:spPr bwMode="gray">
          <a:xfrm>
            <a:off x="907081" y="182890"/>
            <a:ext cx="4049636"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情報セキュリティ対策のチェックリスト①</a:t>
            </a:r>
          </a:p>
        </p:txBody>
      </p:sp>
      <p:sp>
        <p:nvSpPr>
          <p:cNvPr id="65" name="正方形/長方形 64"/>
          <p:cNvSpPr/>
          <p:nvPr/>
        </p:nvSpPr>
        <p:spPr>
          <a:xfrm>
            <a:off x="497576" y="1155719"/>
            <a:ext cx="2444409" cy="276999"/>
          </a:xfrm>
          <a:prstGeom prst="rect">
            <a:avLst/>
          </a:prstGeom>
          <a:solidFill>
            <a:srgbClr val="009A44"/>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情報セキュリティ対策の４つの分類</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grpSp>
        <p:nvGrpSpPr>
          <p:cNvPr id="66" name="グループ化 65"/>
          <p:cNvGrpSpPr/>
          <p:nvPr/>
        </p:nvGrpSpPr>
        <p:grpSpPr>
          <a:xfrm>
            <a:off x="665255" y="1568770"/>
            <a:ext cx="5495988" cy="2669590"/>
            <a:chOff x="776288" y="1758949"/>
            <a:chExt cx="8383588" cy="4281487"/>
          </a:xfrm>
        </p:grpSpPr>
        <p:grpSp>
          <p:nvGrpSpPr>
            <p:cNvPr id="67" name="グループ化 66"/>
            <p:cNvGrpSpPr/>
            <p:nvPr/>
          </p:nvGrpSpPr>
          <p:grpSpPr bwMode="gray">
            <a:xfrm>
              <a:off x="776288" y="1758949"/>
              <a:ext cx="4116387" cy="2071688"/>
              <a:chOff x="776288" y="1758950"/>
              <a:chExt cx="4116387" cy="2071686"/>
            </a:xfrm>
          </p:grpSpPr>
          <p:sp>
            <p:nvSpPr>
              <p:cNvPr id="80" name="Rectangle 3"/>
              <p:cNvSpPr>
                <a:spLocks noChangeArrowheads="1"/>
              </p:cNvSpPr>
              <p:nvPr/>
            </p:nvSpPr>
            <p:spPr bwMode="gray">
              <a:xfrm>
                <a:off x="776288" y="1773236"/>
                <a:ext cx="4116387" cy="2057400"/>
              </a:xfrm>
              <a:prstGeom prst="rect">
                <a:avLst/>
              </a:prstGeom>
              <a:solidFill>
                <a:schemeClr val="bg1"/>
              </a:solidFill>
              <a:ln w="12700" algn="ctr">
                <a:solidFill>
                  <a:srgbClr val="75787B"/>
                </a:solidFill>
                <a:miter lim="800000"/>
                <a:headEnd/>
                <a:tailEnd/>
              </a:ln>
            </p:spPr>
            <p:txBody>
              <a:bodyPr wrap="square" lIns="72000" tIns="72000" rIns="72000" bIns="72000" anchor="t"/>
              <a:lstStyle/>
              <a:p>
                <a:pPr defTabSz="762000" eaLnBrk="0" hangingPunct="0"/>
                <a:endParaRPr lang="en-US" altLang="ja-JP" sz="14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・従業員一人ひとりの規則遵守の意識（コンプライアンス）</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・教育訓練</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・判断、目配り気配り、運用と管理</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spcBef>
                    <a:spcPts val="400"/>
                  </a:spcBef>
                </a:pPr>
                <a:r>
                  <a:rPr lang="ja-JP" altLang="en-US" sz="1200" dirty="0">
                    <a:latin typeface="Yu Gothic UI" panose="020B0500000000000000" pitchFamily="50" charset="-128"/>
                    <a:ea typeface="Yu Gothic UI" panose="020B0500000000000000" pitchFamily="50" charset="-128"/>
                    <a:sym typeface="+mn-lt"/>
                  </a:rPr>
                  <a:t>⇒ ①②③⑦</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endParaRPr lang="en-US" altLang="ja-JP" sz="1200" dirty="0">
                  <a:latin typeface="Yu Gothic UI" panose="020B0500000000000000" pitchFamily="50" charset="-128"/>
                  <a:ea typeface="Yu Gothic UI" panose="020B0500000000000000" pitchFamily="50" charset="-128"/>
                  <a:cs typeface="+mn-cs"/>
                  <a:sym typeface="+mn-lt"/>
                </a:endParaRPr>
              </a:p>
            </p:txBody>
          </p:sp>
          <p:sp>
            <p:nvSpPr>
              <p:cNvPr id="81" name="Rectangle 4"/>
              <p:cNvSpPr>
                <a:spLocks noChangeArrowheads="1"/>
              </p:cNvSpPr>
              <p:nvPr/>
            </p:nvSpPr>
            <p:spPr bwMode="gray">
              <a:xfrm>
                <a:off x="776288" y="1758950"/>
                <a:ext cx="4116387" cy="457199"/>
              </a:xfrm>
              <a:prstGeom prst="rect">
                <a:avLst/>
              </a:prstGeom>
              <a:solidFill>
                <a:srgbClr val="75787B"/>
              </a:solidFill>
              <a:ln w="12700">
                <a:solidFill>
                  <a:srgbClr val="75787B"/>
                </a:solidFill>
                <a:miter lim="800000"/>
                <a:headEnd/>
                <a:tailEnd/>
              </a:ln>
            </p:spPr>
            <p:txBody>
              <a:bodyPr wrap="none" lIns="72000" tIns="72000" rIns="72000" bIns="72000" anchor="ctr"/>
              <a:lstStyle/>
              <a:p>
                <a:pPr algn="ctr" defTabSz="762000" eaLnBrk="0" hangingPunct="0"/>
                <a:r>
                  <a:rPr lang="ja-JP" altLang="en-US" sz="1200" b="1" dirty="0">
                    <a:solidFill>
                      <a:schemeClr val="bg1"/>
                    </a:solidFill>
                    <a:latin typeface="Yu Gothic UI" panose="020B0500000000000000" pitchFamily="50" charset="-128"/>
                    <a:ea typeface="Yu Gothic UI" panose="020B0500000000000000" pitchFamily="50" charset="-128"/>
                    <a:sym typeface="+mn-lt"/>
                  </a:rPr>
                  <a:t>人</a:t>
                </a:r>
                <a:endParaRPr lang="ja-JP" altLang="en-US" sz="1200" b="1" dirty="0">
                  <a:solidFill>
                    <a:schemeClr val="bg1"/>
                  </a:solidFill>
                  <a:latin typeface="Yu Gothic UI" panose="020B0500000000000000" pitchFamily="50" charset="-128"/>
                  <a:ea typeface="Yu Gothic UI" panose="020B0500000000000000" pitchFamily="50" charset="-128"/>
                  <a:cs typeface="+mn-cs"/>
                  <a:sym typeface="+mn-lt"/>
                </a:endParaRPr>
              </a:p>
            </p:txBody>
          </p:sp>
        </p:grpSp>
        <p:grpSp>
          <p:nvGrpSpPr>
            <p:cNvPr id="68" name="グループ化 67"/>
            <p:cNvGrpSpPr/>
            <p:nvPr/>
          </p:nvGrpSpPr>
          <p:grpSpPr bwMode="gray">
            <a:xfrm>
              <a:off x="776288" y="3983036"/>
              <a:ext cx="4116387" cy="2057400"/>
              <a:chOff x="776288" y="3983038"/>
              <a:chExt cx="4116387" cy="2057400"/>
            </a:xfrm>
          </p:grpSpPr>
          <p:sp>
            <p:nvSpPr>
              <p:cNvPr id="78" name="Rectangle 9"/>
              <p:cNvSpPr>
                <a:spLocks noChangeArrowheads="1"/>
              </p:cNvSpPr>
              <p:nvPr/>
            </p:nvSpPr>
            <p:spPr bwMode="gray">
              <a:xfrm>
                <a:off x="776288" y="3983038"/>
                <a:ext cx="4116387" cy="2057400"/>
              </a:xfrm>
              <a:prstGeom prst="rect">
                <a:avLst/>
              </a:prstGeom>
              <a:solidFill>
                <a:schemeClr val="bg1"/>
              </a:solidFill>
              <a:ln w="12700" algn="ctr">
                <a:solidFill>
                  <a:srgbClr val="75787B"/>
                </a:solidFill>
                <a:miter lim="800000"/>
                <a:headEnd/>
                <a:tailEnd/>
              </a:ln>
            </p:spPr>
            <p:txBody>
              <a:bodyPr wrap="square" lIns="72000" tIns="72000" rIns="72000" bIns="72000" anchor="t"/>
              <a:lstStyle/>
              <a:p>
                <a:pPr defTabSz="762000" eaLnBrk="0" hangingPunct="0"/>
                <a:endParaRPr lang="en-US" altLang="ja-JP" sz="14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・特定区画への入退室・施錠管理、</a:t>
                </a:r>
                <a:r>
                  <a:rPr lang="en-US" altLang="ja-JP" sz="1200" dirty="0">
                    <a:latin typeface="Yu Gothic UI" panose="020B0500000000000000" pitchFamily="50" charset="-128"/>
                    <a:ea typeface="Yu Gothic UI" panose="020B0500000000000000" pitchFamily="50" charset="-128"/>
                    <a:sym typeface="+mn-lt"/>
                  </a:rPr>
                  <a:t>PC</a:t>
                </a:r>
                <a:r>
                  <a:rPr lang="ja-JP" altLang="en-US" sz="1200" dirty="0">
                    <a:latin typeface="Yu Gothic UI" panose="020B0500000000000000" pitchFamily="50" charset="-128"/>
                    <a:ea typeface="Yu Gothic UI" panose="020B0500000000000000" pitchFamily="50" charset="-128"/>
                    <a:sym typeface="+mn-lt"/>
                  </a:rPr>
                  <a:t>など情報機器や</a:t>
                </a:r>
                <a:r>
                  <a:rPr lang="en-US" altLang="ja-JP" sz="1200" dirty="0">
                    <a:latin typeface="Yu Gothic UI" panose="020B0500000000000000" pitchFamily="50" charset="-128"/>
                    <a:ea typeface="Yu Gothic UI" panose="020B0500000000000000" pitchFamily="50" charset="-128"/>
                    <a:sym typeface="+mn-lt"/>
                  </a:rPr>
                  <a:t>USB</a:t>
                </a:r>
                <a:r>
                  <a:rPr lang="ja-JP" altLang="en-US" sz="1200" dirty="0">
                    <a:latin typeface="Yu Gothic UI" panose="020B0500000000000000" pitchFamily="50" charset="-128"/>
                    <a:ea typeface="Yu Gothic UI" panose="020B0500000000000000" pitchFamily="50" charset="-128"/>
                    <a:sym typeface="+mn-lt"/>
                  </a:rPr>
                  <a:t>メモリ・ 紙などの記録媒体の盗難対策等の管理</a:t>
                </a:r>
              </a:p>
              <a:p>
                <a:pPr defTabSz="762000" eaLnBrk="0" hangingPunct="0"/>
                <a:r>
                  <a:rPr lang="ja-JP" altLang="en-US" sz="1200" dirty="0">
                    <a:latin typeface="Yu Gothic UI" panose="020B0500000000000000" pitchFamily="50" charset="-128"/>
                    <a:ea typeface="Yu Gothic UI" panose="020B0500000000000000" pitchFamily="50" charset="-128"/>
                    <a:sym typeface="+mn-lt"/>
                  </a:rPr>
                  <a:t>（移動・輸送・廃棄も含め）</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spcBef>
                    <a:spcPts val="400"/>
                  </a:spcBef>
                </a:pPr>
                <a:r>
                  <a:rPr lang="ja-JP" altLang="en-US" sz="1200" dirty="0">
                    <a:latin typeface="Yu Gothic UI" panose="020B0500000000000000" pitchFamily="50" charset="-128"/>
                    <a:ea typeface="Yu Gothic UI" panose="020B0500000000000000" pitchFamily="50" charset="-128"/>
                    <a:cs typeface="+mn-cs"/>
                    <a:sym typeface="+mn-lt"/>
                  </a:rPr>
                  <a:t>⇒ ④⑤⑦⑧</a:t>
                </a:r>
              </a:p>
            </p:txBody>
          </p:sp>
          <p:sp>
            <p:nvSpPr>
              <p:cNvPr id="79" name="Rectangle 10"/>
              <p:cNvSpPr>
                <a:spLocks noChangeArrowheads="1"/>
              </p:cNvSpPr>
              <p:nvPr/>
            </p:nvSpPr>
            <p:spPr bwMode="gray">
              <a:xfrm>
                <a:off x="776288" y="3983038"/>
                <a:ext cx="4116387" cy="457200"/>
              </a:xfrm>
              <a:prstGeom prst="rect">
                <a:avLst/>
              </a:prstGeom>
              <a:solidFill>
                <a:srgbClr val="75787B"/>
              </a:solidFill>
              <a:ln w="12700">
                <a:solidFill>
                  <a:srgbClr val="75787B"/>
                </a:solidFill>
                <a:miter lim="800000"/>
                <a:headEnd/>
                <a:tailEnd/>
              </a:ln>
            </p:spPr>
            <p:txBody>
              <a:bodyPr wrap="none" lIns="72000" tIns="72000" rIns="72000" bIns="72000" anchor="ctr"/>
              <a:lstStyle/>
              <a:p>
                <a:pPr algn="ctr" defTabSz="762000" eaLnBrk="0" hangingPunct="0"/>
                <a:r>
                  <a:rPr lang="ja-JP" altLang="en-US" sz="1200" b="1" dirty="0">
                    <a:solidFill>
                      <a:schemeClr val="bg1"/>
                    </a:solidFill>
                    <a:latin typeface="Yu Gothic UI" panose="020B0500000000000000" pitchFamily="50" charset="-128"/>
                    <a:ea typeface="Yu Gothic UI" panose="020B0500000000000000" pitchFamily="50" charset="-128"/>
                    <a:cs typeface="+mn-cs"/>
                    <a:sym typeface="+mn-lt"/>
                  </a:rPr>
                  <a:t>物理</a:t>
                </a:r>
              </a:p>
            </p:txBody>
          </p:sp>
        </p:grpSp>
        <p:grpSp>
          <p:nvGrpSpPr>
            <p:cNvPr id="69" name="グループ化 68"/>
            <p:cNvGrpSpPr/>
            <p:nvPr/>
          </p:nvGrpSpPr>
          <p:grpSpPr bwMode="gray">
            <a:xfrm>
              <a:off x="5041900" y="3983036"/>
              <a:ext cx="4117976" cy="2057400"/>
              <a:chOff x="5041900" y="3983038"/>
              <a:chExt cx="4117975" cy="2057400"/>
            </a:xfrm>
          </p:grpSpPr>
          <p:sp>
            <p:nvSpPr>
              <p:cNvPr id="76" name="Rectangle 12"/>
              <p:cNvSpPr>
                <a:spLocks noChangeArrowheads="1"/>
              </p:cNvSpPr>
              <p:nvPr/>
            </p:nvSpPr>
            <p:spPr bwMode="gray">
              <a:xfrm>
                <a:off x="5041900" y="3983038"/>
                <a:ext cx="4117975" cy="2057400"/>
              </a:xfrm>
              <a:prstGeom prst="rect">
                <a:avLst/>
              </a:prstGeom>
              <a:solidFill>
                <a:schemeClr val="bg1"/>
              </a:solidFill>
              <a:ln w="12700" algn="ctr">
                <a:solidFill>
                  <a:srgbClr val="75787B"/>
                </a:solidFill>
                <a:miter lim="800000"/>
                <a:headEnd/>
                <a:tailEnd/>
              </a:ln>
            </p:spPr>
            <p:txBody>
              <a:bodyPr wrap="square" lIns="72000" tIns="72000" rIns="72000" bIns="72000" anchor="t"/>
              <a:lstStyle/>
              <a:p>
                <a:pPr defTabSz="762000" eaLnBrk="0" hangingPunct="0"/>
                <a:endParaRPr lang="en-US" altLang="ja-JP" sz="14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・部門や担当者等の配置</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・ルール作り、ルールを守る取り組み、ルールが守れる</a:t>
                </a:r>
                <a:r>
                  <a:rPr lang="en-US" altLang="ja-JP" sz="1200" dirty="0">
                    <a:latin typeface="Yu Gothic UI" panose="020B0500000000000000" pitchFamily="50" charset="-128"/>
                    <a:ea typeface="Yu Gothic UI" panose="020B0500000000000000" pitchFamily="50" charset="-128"/>
                    <a:sym typeface="+mn-lt"/>
                  </a:rPr>
                  <a:t>PDCA</a:t>
                </a:r>
                <a:r>
                  <a:rPr lang="ja-JP" altLang="en-US" sz="1200" dirty="0">
                    <a:latin typeface="Yu Gothic UI" panose="020B0500000000000000" pitchFamily="50" charset="-128"/>
                    <a:ea typeface="Yu Gothic UI" panose="020B0500000000000000" pitchFamily="50" charset="-128"/>
                    <a:sym typeface="+mn-lt"/>
                  </a:rPr>
                  <a:t>サイクルの実施</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・情報収集</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spcBef>
                    <a:spcPts val="400"/>
                  </a:spcBef>
                </a:pPr>
                <a:r>
                  <a:rPr lang="ja-JP" altLang="en-US" sz="1200" dirty="0">
                    <a:latin typeface="Yu Gothic UI" panose="020B0500000000000000" pitchFamily="50" charset="-128"/>
                    <a:ea typeface="Yu Gothic UI" panose="020B0500000000000000" pitchFamily="50" charset="-128"/>
                    <a:cs typeface="+mn-cs"/>
                    <a:sym typeface="+mn-lt"/>
                  </a:rPr>
                  <a:t>⇒ ⑦⑧⑨</a:t>
                </a:r>
              </a:p>
            </p:txBody>
          </p:sp>
          <p:sp>
            <p:nvSpPr>
              <p:cNvPr id="77" name="Rectangle 13"/>
              <p:cNvSpPr>
                <a:spLocks noChangeArrowheads="1"/>
              </p:cNvSpPr>
              <p:nvPr/>
            </p:nvSpPr>
            <p:spPr bwMode="gray">
              <a:xfrm>
                <a:off x="5041900" y="3983038"/>
                <a:ext cx="4117975" cy="457200"/>
              </a:xfrm>
              <a:prstGeom prst="rect">
                <a:avLst/>
              </a:prstGeom>
              <a:solidFill>
                <a:srgbClr val="75787B"/>
              </a:solidFill>
              <a:ln w="12700">
                <a:solidFill>
                  <a:srgbClr val="75787B"/>
                </a:solidFill>
                <a:miter lim="800000"/>
                <a:headEnd/>
                <a:tailEnd/>
              </a:ln>
            </p:spPr>
            <p:txBody>
              <a:bodyPr wrap="none" lIns="72000" tIns="72000" rIns="72000" bIns="72000" anchor="ctr"/>
              <a:lstStyle/>
              <a:p>
                <a:pPr algn="ctr" defTabSz="762000" eaLnBrk="0" hangingPunct="0"/>
                <a:r>
                  <a:rPr lang="ja-JP" altLang="en-US" sz="1200" b="1" dirty="0">
                    <a:solidFill>
                      <a:schemeClr val="bg1"/>
                    </a:solidFill>
                    <a:latin typeface="Yu Gothic UI" panose="020B0500000000000000" pitchFamily="50" charset="-128"/>
                    <a:ea typeface="Yu Gothic UI" panose="020B0500000000000000" pitchFamily="50" charset="-128"/>
                    <a:cs typeface="+mn-cs"/>
                    <a:sym typeface="+mn-lt"/>
                  </a:rPr>
                  <a:t>組織</a:t>
                </a:r>
              </a:p>
            </p:txBody>
          </p:sp>
        </p:grpSp>
        <p:grpSp>
          <p:nvGrpSpPr>
            <p:cNvPr id="70" name="グループ化 69"/>
            <p:cNvGrpSpPr/>
            <p:nvPr/>
          </p:nvGrpSpPr>
          <p:grpSpPr bwMode="gray">
            <a:xfrm>
              <a:off x="5041900" y="1758949"/>
              <a:ext cx="4117976" cy="2071688"/>
              <a:chOff x="5041900" y="1758950"/>
              <a:chExt cx="4117975" cy="2071686"/>
            </a:xfrm>
          </p:grpSpPr>
          <p:sp>
            <p:nvSpPr>
              <p:cNvPr id="74" name="Rectangle 6"/>
              <p:cNvSpPr>
                <a:spLocks noChangeArrowheads="1"/>
              </p:cNvSpPr>
              <p:nvPr/>
            </p:nvSpPr>
            <p:spPr bwMode="gray">
              <a:xfrm>
                <a:off x="5041900" y="1773236"/>
                <a:ext cx="4117975" cy="2057400"/>
              </a:xfrm>
              <a:prstGeom prst="rect">
                <a:avLst/>
              </a:prstGeom>
              <a:solidFill>
                <a:schemeClr val="bg1"/>
              </a:solidFill>
              <a:ln w="12700" algn="ctr">
                <a:solidFill>
                  <a:srgbClr val="75787B"/>
                </a:solidFill>
                <a:miter lim="800000"/>
                <a:headEnd/>
                <a:tailEnd/>
              </a:ln>
            </p:spPr>
            <p:txBody>
              <a:bodyPr wrap="square" lIns="72000" tIns="72000" rIns="72000" bIns="72000" anchor="t"/>
              <a:lstStyle/>
              <a:p>
                <a:pPr defTabSz="762000" eaLnBrk="0" hangingPunct="0"/>
                <a:endParaRPr lang="en-US" altLang="ja-JP" sz="14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・ウイルス対策ソフトやファイアウォールなどの正しい配置と運用による防御、ならびに常時監視、</a:t>
                </a:r>
              </a:p>
              <a:p>
                <a:pPr defTabSz="762000" eaLnBrk="0" hangingPunct="0"/>
                <a:r>
                  <a:rPr lang="ja-JP" altLang="en-US" sz="1200" dirty="0">
                    <a:latin typeface="Yu Gothic UI" panose="020B0500000000000000" pitchFamily="50" charset="-128"/>
                    <a:ea typeface="Yu Gothic UI" panose="020B0500000000000000" pitchFamily="50" charset="-128"/>
                    <a:sym typeface="+mn-lt"/>
                  </a:rPr>
                  <a:t>・定期チェックによる検知・発見</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spcBef>
                    <a:spcPts val="400"/>
                  </a:spcBef>
                </a:pPr>
                <a:r>
                  <a:rPr lang="ja-JP" altLang="en-US" sz="1200" dirty="0">
                    <a:latin typeface="Yu Gothic UI" panose="020B0500000000000000" pitchFamily="50" charset="-128"/>
                    <a:ea typeface="Yu Gothic UI" panose="020B0500000000000000" pitchFamily="50" charset="-128"/>
                    <a:sym typeface="+mn-lt"/>
                  </a:rPr>
                  <a:t>　　　⇒ ④⑤⑥</a:t>
                </a:r>
                <a:endParaRPr lang="ja-JP" altLang="en-US" sz="1200" dirty="0">
                  <a:latin typeface="Yu Gothic UI" panose="020B0500000000000000" pitchFamily="50" charset="-128"/>
                  <a:ea typeface="Yu Gothic UI" panose="020B0500000000000000" pitchFamily="50" charset="-128"/>
                  <a:cs typeface="+mn-cs"/>
                  <a:sym typeface="+mn-lt"/>
                </a:endParaRPr>
              </a:p>
            </p:txBody>
          </p:sp>
          <p:sp>
            <p:nvSpPr>
              <p:cNvPr id="75" name="Rectangle 23"/>
              <p:cNvSpPr>
                <a:spLocks noChangeArrowheads="1"/>
              </p:cNvSpPr>
              <p:nvPr/>
            </p:nvSpPr>
            <p:spPr bwMode="gray">
              <a:xfrm>
                <a:off x="5041900" y="1758950"/>
                <a:ext cx="4117975" cy="457199"/>
              </a:xfrm>
              <a:prstGeom prst="rect">
                <a:avLst/>
              </a:prstGeom>
              <a:solidFill>
                <a:srgbClr val="75787B"/>
              </a:solidFill>
              <a:ln w="12700">
                <a:solidFill>
                  <a:srgbClr val="75787B"/>
                </a:solidFill>
                <a:miter lim="800000"/>
                <a:headEnd/>
                <a:tailEnd/>
              </a:ln>
            </p:spPr>
            <p:txBody>
              <a:bodyPr wrap="none" lIns="72000" tIns="72000" rIns="72000" bIns="72000" anchor="ctr"/>
              <a:lstStyle/>
              <a:p>
                <a:pPr algn="ctr" defTabSz="762000" eaLnBrk="0" hangingPunct="0"/>
                <a:r>
                  <a:rPr lang="ja-JP" altLang="en-US" sz="1200" b="1" dirty="0">
                    <a:solidFill>
                      <a:schemeClr val="bg1"/>
                    </a:solidFill>
                    <a:latin typeface="Yu Gothic UI" panose="020B0500000000000000" pitchFamily="50" charset="-128"/>
                    <a:ea typeface="Yu Gothic UI" panose="020B0500000000000000" pitchFamily="50" charset="-128"/>
                    <a:cs typeface="+mn-cs"/>
                    <a:sym typeface="+mn-lt"/>
                  </a:rPr>
                  <a:t>技術</a:t>
                </a:r>
              </a:p>
            </p:txBody>
          </p:sp>
        </p:grpSp>
        <p:grpSp>
          <p:nvGrpSpPr>
            <p:cNvPr id="71" name="グループ化 70"/>
            <p:cNvGrpSpPr/>
            <p:nvPr/>
          </p:nvGrpSpPr>
          <p:grpSpPr bwMode="gray">
            <a:xfrm>
              <a:off x="4342800" y="3297238"/>
              <a:ext cx="1220401" cy="1219200"/>
              <a:chOff x="4344668" y="3297238"/>
              <a:chExt cx="1220400" cy="1219200"/>
            </a:xfrm>
          </p:grpSpPr>
          <p:sp>
            <p:nvSpPr>
              <p:cNvPr id="72" name="Oval 15"/>
              <p:cNvSpPr>
                <a:spLocks noChangeArrowheads="1"/>
              </p:cNvSpPr>
              <p:nvPr/>
            </p:nvSpPr>
            <p:spPr bwMode="gray">
              <a:xfrm>
                <a:off x="4344668" y="3297238"/>
                <a:ext cx="1220400" cy="1219200"/>
              </a:xfrm>
              <a:prstGeom prst="ellipse">
                <a:avLst/>
              </a:prstGeom>
              <a:solidFill>
                <a:schemeClr val="bg1"/>
              </a:solidFill>
              <a:ln w="12700">
                <a:solidFill>
                  <a:schemeClr val="tx2"/>
                </a:solidFill>
                <a:round/>
                <a:headEnd/>
                <a:tailEnd/>
              </a:ln>
            </p:spPr>
            <p:txBody>
              <a:bodyPr wrap="none" lIns="0" tIns="0" rIns="0" bIns="0" anchor="ctr"/>
              <a:lstStyle/>
              <a:p>
                <a:pPr algn="ctr" eaLnBrk="0" hangingPunct="0"/>
                <a:r>
                  <a:rPr lang="ja-JP" altLang="en-US" sz="1200" dirty="0">
                    <a:latin typeface="Yu Gothic UI" panose="020B0500000000000000" pitchFamily="50" charset="-128"/>
                    <a:ea typeface="Yu Gothic UI" panose="020B0500000000000000" pitchFamily="50" charset="-128"/>
                    <a:cs typeface="+mn-cs"/>
                    <a:sym typeface="+mn-lt"/>
                  </a:rPr>
                  <a:t>Ｌｌ</a:t>
                </a:r>
              </a:p>
            </p:txBody>
          </p:sp>
          <p:sp>
            <p:nvSpPr>
              <p:cNvPr id="73" name="Oval 16"/>
              <p:cNvSpPr>
                <a:spLocks noChangeArrowheads="1"/>
              </p:cNvSpPr>
              <p:nvPr/>
            </p:nvSpPr>
            <p:spPr bwMode="gray">
              <a:xfrm>
                <a:off x="4454468" y="3405982"/>
                <a:ext cx="1000800" cy="1001713"/>
              </a:xfrm>
              <a:prstGeom prst="ellipse">
                <a:avLst/>
              </a:prstGeom>
              <a:solidFill>
                <a:schemeClr val="tx2"/>
              </a:solidFill>
              <a:ln w="12700">
                <a:solidFill>
                  <a:schemeClr val="tx2"/>
                </a:solidFill>
                <a:round/>
                <a:headEnd/>
                <a:tailEnd/>
              </a:ln>
            </p:spPr>
            <p:txBody>
              <a:bodyPr wrap="none" lIns="0" tIns="0" rIns="0" bIns="0" anchor="ctr"/>
              <a:lstStyle/>
              <a:p>
                <a:pPr algn="ctr" eaLnBrk="0" hangingPunct="0"/>
                <a:r>
                  <a:rPr lang="en-US" altLang="ja-JP" sz="1200" b="1" dirty="0">
                    <a:solidFill>
                      <a:schemeClr val="bg1"/>
                    </a:solidFill>
                    <a:latin typeface="Yu Gothic UI" panose="020B0500000000000000" pitchFamily="50" charset="-128"/>
                    <a:ea typeface="Yu Gothic UI" panose="020B0500000000000000" pitchFamily="50" charset="-128"/>
                    <a:sym typeface="+mn-lt"/>
                  </a:rPr>
                  <a:t>4</a:t>
                </a:r>
                <a:r>
                  <a:rPr lang="ja-JP" altLang="en-US" sz="1200" b="1" dirty="0">
                    <a:solidFill>
                      <a:schemeClr val="bg1"/>
                    </a:solidFill>
                    <a:latin typeface="Yu Gothic UI" panose="020B0500000000000000" pitchFamily="50" charset="-128"/>
                    <a:ea typeface="Yu Gothic UI" panose="020B0500000000000000" pitchFamily="50" charset="-128"/>
                    <a:sym typeface="+mn-lt"/>
                  </a:rPr>
                  <a:t>領域</a:t>
                </a:r>
                <a:endParaRPr lang="ja-JP" altLang="en-US" sz="1200" b="1" dirty="0">
                  <a:solidFill>
                    <a:schemeClr val="bg1"/>
                  </a:solidFill>
                  <a:latin typeface="Yu Gothic UI" panose="020B0500000000000000" pitchFamily="50" charset="-128"/>
                  <a:ea typeface="Yu Gothic UI" panose="020B0500000000000000" pitchFamily="50" charset="-128"/>
                  <a:cs typeface="+mn-cs"/>
                  <a:sym typeface="+mn-lt"/>
                </a:endParaRPr>
              </a:p>
            </p:txBody>
          </p:sp>
        </p:grpSp>
      </p:grpSp>
      <p:sp>
        <p:nvSpPr>
          <p:cNvPr id="82" name="曲折矢印 81"/>
          <p:cNvSpPr/>
          <p:nvPr/>
        </p:nvSpPr>
        <p:spPr bwMode="gray">
          <a:xfrm rot="5400000">
            <a:off x="6655654" y="2920545"/>
            <a:ext cx="1029076" cy="1172503"/>
          </a:xfrm>
          <a:prstGeom prst="bent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83" name="テキスト ボックス 82"/>
          <p:cNvSpPr txBox="1"/>
          <p:nvPr/>
        </p:nvSpPr>
        <p:spPr>
          <a:xfrm>
            <a:off x="6259070" y="1872763"/>
            <a:ext cx="3258005" cy="996033"/>
          </a:xfrm>
          <a:prstGeom prst="rect">
            <a:avLst/>
          </a:prstGeom>
          <a:noFill/>
        </p:spPr>
        <p:txBody>
          <a:bodyPr wrap="square" lIns="36000" tIns="36000" rIns="36000" bIns="36000" rtlCol="0" anchor="t"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で言われる４つの分類について、医療機関が実際に対応できているかどうか、主体の観点（人的・システム的・組織的）とコントロール方法の観点（予防・発見・是正）で分類してチェックリストとして整理しています</a:t>
            </a:r>
            <a:endParaRPr kumimoji="1" lang="en-US" altLang="ja-JP" sz="1200" dirty="0">
              <a:latin typeface="Yu Gothic UI" panose="020B0500000000000000" pitchFamily="50" charset="-128"/>
              <a:ea typeface="Yu Gothic UI" panose="020B0500000000000000" pitchFamily="50" charset="-128"/>
            </a:endParaRPr>
          </a:p>
        </p:txBody>
      </p:sp>
      <p:sp>
        <p:nvSpPr>
          <p:cNvPr id="84" name="角丸四角形 83"/>
          <p:cNvSpPr/>
          <p:nvPr/>
        </p:nvSpPr>
        <p:spPr bwMode="gray">
          <a:xfrm rot="21210882">
            <a:off x="448717" y="1552319"/>
            <a:ext cx="1110019" cy="238304"/>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イメージ</a:t>
            </a:r>
          </a:p>
        </p:txBody>
      </p:sp>
      <p:grpSp>
        <p:nvGrpSpPr>
          <p:cNvPr id="85" name="グループ化 84"/>
          <p:cNvGrpSpPr/>
          <p:nvPr/>
        </p:nvGrpSpPr>
        <p:grpSpPr>
          <a:xfrm>
            <a:off x="573686" y="4372636"/>
            <a:ext cx="8790915" cy="2277313"/>
            <a:chOff x="768095" y="4372636"/>
            <a:chExt cx="8790915" cy="2277313"/>
          </a:xfrm>
        </p:grpSpPr>
        <p:sp>
          <p:nvSpPr>
            <p:cNvPr id="86" name="正方形/長方形 85"/>
            <p:cNvSpPr/>
            <p:nvPr/>
          </p:nvSpPr>
          <p:spPr bwMode="gray">
            <a:xfrm>
              <a:off x="2401694" y="6070349"/>
              <a:ext cx="2325600" cy="579600"/>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87" name="Rectangle 7"/>
            <p:cNvSpPr>
              <a:spLocks noChangeArrowheads="1"/>
            </p:cNvSpPr>
            <p:nvPr/>
          </p:nvSpPr>
          <p:spPr bwMode="gray">
            <a:xfrm>
              <a:off x="7186913" y="4372636"/>
              <a:ext cx="2325600" cy="396000"/>
            </a:xfrm>
            <a:prstGeom prst="rect">
              <a:avLst/>
            </a:prstGeom>
            <a:solidFill>
              <a:schemeClr val="accent6"/>
            </a:solidFill>
            <a:ln w="12700" algn="ctr">
              <a:solidFill>
                <a:schemeClr val="accent6"/>
              </a:solidFill>
              <a:miter lim="800000"/>
              <a:headEnd/>
              <a:tailEnd/>
            </a:ln>
          </p:spPr>
          <p:txBody>
            <a:bodyPr wrap="none" lIns="66462" tIns="66462" rIns="66462" bIns="66462" anchor="ctr"/>
            <a:lstStyle/>
            <a:p>
              <a:pPr algn="ctr" defTabSz="703402" eaLnBrk="0" hangingPunct="0"/>
              <a:r>
                <a:rPr lang="ja-JP" altLang="en-US" sz="1200" b="1" dirty="0">
                  <a:solidFill>
                    <a:prstClr val="white"/>
                  </a:solidFill>
                  <a:latin typeface="Yu Gothic UI" panose="020B0500000000000000" pitchFamily="50" charset="-128"/>
                  <a:ea typeface="Yu Gothic UI" panose="020B0500000000000000" pitchFamily="50" charset="-128"/>
                </a:rPr>
                <a:t>人的（一般職員・医療従事者）</a:t>
              </a:r>
            </a:p>
          </p:txBody>
        </p:sp>
        <p:sp>
          <p:nvSpPr>
            <p:cNvPr id="88" name="Rectangle 8"/>
            <p:cNvSpPr>
              <a:spLocks noChangeArrowheads="1"/>
            </p:cNvSpPr>
            <p:nvPr/>
          </p:nvSpPr>
          <p:spPr bwMode="gray">
            <a:xfrm>
              <a:off x="4788282" y="4372636"/>
              <a:ext cx="2325600" cy="396000"/>
            </a:xfrm>
            <a:prstGeom prst="rect">
              <a:avLst/>
            </a:prstGeom>
            <a:solidFill>
              <a:schemeClr val="accent6"/>
            </a:solidFill>
            <a:ln w="12700" algn="ctr">
              <a:solidFill>
                <a:schemeClr val="accent6"/>
              </a:solidFill>
              <a:miter lim="800000"/>
              <a:headEnd/>
              <a:tailEnd/>
            </a:ln>
          </p:spPr>
          <p:txBody>
            <a:bodyPr wrap="none" lIns="66462" tIns="66462" rIns="66462" bIns="66462" anchor="ctr"/>
            <a:lstStyle/>
            <a:p>
              <a:pPr algn="ctr" defTabSz="703402" eaLnBrk="0" hangingPunct="0"/>
              <a:r>
                <a:rPr lang="ja-JP" altLang="en-US" sz="1200" b="1" dirty="0">
                  <a:solidFill>
                    <a:prstClr val="white"/>
                  </a:solidFill>
                  <a:latin typeface="Yu Gothic UI" panose="020B0500000000000000" pitchFamily="50" charset="-128"/>
                  <a:ea typeface="Yu Gothic UI" panose="020B0500000000000000" pitchFamily="50" charset="-128"/>
                </a:rPr>
                <a:t>システム的（システム管理者）</a:t>
              </a:r>
              <a:endParaRPr lang="en-US" altLang="ja-JP" sz="1200" b="1" dirty="0">
                <a:solidFill>
                  <a:prstClr val="white"/>
                </a:solidFill>
                <a:latin typeface="Yu Gothic UI" panose="020B0500000000000000" pitchFamily="50" charset="-128"/>
                <a:ea typeface="Yu Gothic UI" panose="020B0500000000000000" pitchFamily="50" charset="-128"/>
              </a:endParaRPr>
            </a:p>
          </p:txBody>
        </p:sp>
        <p:sp>
          <p:nvSpPr>
            <p:cNvPr id="89" name="Rectangle 9"/>
            <p:cNvSpPr>
              <a:spLocks noChangeArrowheads="1"/>
            </p:cNvSpPr>
            <p:nvPr/>
          </p:nvSpPr>
          <p:spPr bwMode="gray">
            <a:xfrm>
              <a:off x="2398901" y="4372636"/>
              <a:ext cx="2325600" cy="396001"/>
            </a:xfrm>
            <a:prstGeom prst="rect">
              <a:avLst/>
            </a:prstGeom>
            <a:solidFill>
              <a:schemeClr val="accent6"/>
            </a:solidFill>
            <a:ln w="12700" algn="ctr">
              <a:solidFill>
                <a:schemeClr val="accent6"/>
              </a:solidFill>
              <a:miter lim="800000"/>
              <a:headEnd/>
              <a:tailEnd/>
            </a:ln>
          </p:spPr>
          <p:txBody>
            <a:bodyPr wrap="none" lIns="66462" tIns="66462" rIns="66462" bIns="66462" anchor="ctr"/>
            <a:lstStyle/>
            <a:p>
              <a:pPr algn="ctr" defTabSz="703402" eaLnBrk="0" hangingPunct="0"/>
              <a:r>
                <a:rPr lang="ja-JP" altLang="en-US" sz="1200" b="1">
                  <a:solidFill>
                    <a:prstClr val="white"/>
                  </a:solidFill>
                  <a:latin typeface="Yu Gothic UI" panose="020B0500000000000000" pitchFamily="50" charset="-128"/>
                  <a:ea typeface="Yu Gothic UI" panose="020B0500000000000000" pitchFamily="50" charset="-128"/>
                </a:rPr>
                <a:t>組織的（経営層）</a:t>
              </a:r>
              <a:endParaRPr lang="ja-JP" altLang="en-US" sz="1200" b="1" dirty="0">
                <a:solidFill>
                  <a:prstClr val="white"/>
                </a:solidFill>
                <a:latin typeface="Yu Gothic UI" panose="020B0500000000000000" pitchFamily="50" charset="-128"/>
                <a:ea typeface="Yu Gothic UI" panose="020B0500000000000000" pitchFamily="50" charset="-128"/>
              </a:endParaRPr>
            </a:p>
          </p:txBody>
        </p:sp>
        <p:sp>
          <p:nvSpPr>
            <p:cNvPr id="90" name="正方形/長方形 89"/>
            <p:cNvSpPr/>
            <p:nvPr/>
          </p:nvSpPr>
          <p:spPr bwMode="gray">
            <a:xfrm>
              <a:off x="2401694" y="5439101"/>
              <a:ext cx="2325600" cy="579601"/>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91" name="正方形/長方形 90"/>
            <p:cNvSpPr/>
            <p:nvPr/>
          </p:nvSpPr>
          <p:spPr bwMode="gray">
            <a:xfrm>
              <a:off x="7195293" y="5439101"/>
              <a:ext cx="2325600" cy="579601"/>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92" name="正方形/長方形 91"/>
            <p:cNvSpPr/>
            <p:nvPr/>
          </p:nvSpPr>
          <p:spPr bwMode="gray">
            <a:xfrm>
              <a:off x="4798493" y="5439101"/>
              <a:ext cx="2325600" cy="579601"/>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93" name="Rectangle 57"/>
            <p:cNvSpPr>
              <a:spLocks noChangeArrowheads="1"/>
            </p:cNvSpPr>
            <p:nvPr/>
          </p:nvSpPr>
          <p:spPr bwMode="gray">
            <a:xfrm>
              <a:off x="4927124" y="5469989"/>
              <a:ext cx="2254049" cy="523117"/>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外部からの侵入を検知する仕組みが構築できているか</a:t>
              </a:r>
            </a:p>
          </p:txBody>
        </p:sp>
        <p:sp>
          <p:nvSpPr>
            <p:cNvPr id="94" name="Rectangle 60"/>
            <p:cNvSpPr>
              <a:spLocks noChangeArrowheads="1"/>
            </p:cNvSpPr>
            <p:nvPr/>
          </p:nvSpPr>
          <p:spPr bwMode="gray">
            <a:xfrm>
              <a:off x="2537385" y="5407341"/>
              <a:ext cx="2326845" cy="523119"/>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院外も含めた初動通報体制の　　確認と通報基準が整理・共有　　できているか</a:t>
              </a:r>
              <a:endParaRPr lang="en-US" altLang="ja-JP" sz="1200" dirty="0">
                <a:solidFill>
                  <a:prstClr val="black"/>
                </a:solidFill>
                <a:latin typeface="Yu Gothic UI" panose="020B0500000000000000" pitchFamily="50" charset="-128"/>
                <a:ea typeface="Yu Gothic UI" panose="020B0500000000000000" pitchFamily="50" charset="-128"/>
              </a:endParaRPr>
            </a:p>
            <a:p>
              <a:pPr marL="171450" indent="-171450" defTabSz="703402" eaLnBrk="0" hangingPunct="0">
                <a:buFont typeface="Arial" panose="020B0604020202020204" pitchFamily="34" charset="0"/>
                <a:buChar char="•"/>
              </a:pPr>
              <a:endParaRPr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95" name="Rectangle 51"/>
            <p:cNvSpPr>
              <a:spLocks noChangeArrowheads="1"/>
            </p:cNvSpPr>
            <p:nvPr/>
          </p:nvSpPr>
          <p:spPr bwMode="gray">
            <a:xfrm>
              <a:off x="768095" y="5439101"/>
              <a:ext cx="1562400" cy="579601"/>
            </a:xfrm>
            <a:prstGeom prst="rect">
              <a:avLst/>
            </a:prstGeom>
            <a:solidFill>
              <a:schemeClr val="bg1"/>
            </a:solidFill>
            <a:ln w="12700" algn="ctr">
              <a:solidFill>
                <a:schemeClr val="accent6"/>
              </a:solidFill>
              <a:miter lim="800000"/>
              <a:headEnd/>
              <a:tailEnd/>
            </a:ln>
          </p:spPr>
          <p:txBody>
            <a:bodyPr wrap="none" lIns="66462" tIns="66462" rIns="66462" bIns="66462" anchor="ctr"/>
            <a:lstStyle/>
            <a:p>
              <a:pPr algn="ct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発見的コントロール</a:t>
              </a:r>
            </a:p>
          </p:txBody>
        </p:sp>
        <p:sp>
          <p:nvSpPr>
            <p:cNvPr id="96" name="Rectangle 54"/>
            <p:cNvSpPr>
              <a:spLocks noChangeArrowheads="1"/>
            </p:cNvSpPr>
            <p:nvPr/>
          </p:nvSpPr>
          <p:spPr bwMode="gray">
            <a:xfrm>
              <a:off x="7354464" y="5456822"/>
              <a:ext cx="1954297" cy="523117"/>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不具合発見時の連絡方法が周知徹底ができているか</a:t>
              </a:r>
              <a:endParaRPr lang="en-US" altLang="ja-JP" sz="1200" dirty="0">
                <a:solidFill>
                  <a:prstClr val="black"/>
                </a:solidFill>
                <a:latin typeface="Yu Gothic UI" panose="020B0500000000000000" pitchFamily="50" charset="-128"/>
                <a:ea typeface="Yu Gothic UI" panose="020B0500000000000000" pitchFamily="50" charset="-128"/>
              </a:endParaRPr>
            </a:p>
          </p:txBody>
        </p:sp>
        <p:sp>
          <p:nvSpPr>
            <p:cNvPr id="97" name="正方形/長方形 96"/>
            <p:cNvSpPr/>
            <p:nvPr/>
          </p:nvSpPr>
          <p:spPr bwMode="gray">
            <a:xfrm>
              <a:off x="2398901" y="4812600"/>
              <a:ext cx="2325600" cy="579601"/>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98" name="正方形/長方形 97"/>
            <p:cNvSpPr/>
            <p:nvPr/>
          </p:nvSpPr>
          <p:spPr bwMode="gray">
            <a:xfrm>
              <a:off x="7186913" y="4812600"/>
              <a:ext cx="2325600" cy="579600"/>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99" name="Rectangle 61"/>
            <p:cNvSpPr>
              <a:spLocks noChangeArrowheads="1"/>
            </p:cNvSpPr>
            <p:nvPr/>
          </p:nvSpPr>
          <p:spPr bwMode="gray">
            <a:xfrm>
              <a:off x="2537385" y="4770706"/>
              <a:ext cx="2490290" cy="590954"/>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インシデント発生後の組織としての　　原因究明・改善対応の仕組みが　　整備できているか</a:t>
              </a:r>
              <a:endParaRPr lang="en-US" altLang="ja-JP" sz="1200" dirty="0">
                <a:solidFill>
                  <a:prstClr val="black"/>
                </a:solidFill>
                <a:latin typeface="Yu Gothic UI" panose="020B0500000000000000" pitchFamily="50" charset="-128"/>
                <a:ea typeface="Yu Gothic UI" panose="020B0500000000000000" pitchFamily="50" charset="-128"/>
              </a:endParaRPr>
            </a:p>
            <a:p>
              <a:pPr marL="171450" indent="-171450" defTabSz="703402" eaLnBrk="0" hangingPunct="0">
                <a:buFont typeface="Arial" panose="020B0604020202020204" pitchFamily="34" charset="0"/>
                <a:buChar char="•"/>
              </a:pPr>
              <a:endParaRPr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100" name="正方形/長方形 99"/>
            <p:cNvSpPr/>
            <p:nvPr/>
          </p:nvSpPr>
          <p:spPr bwMode="gray">
            <a:xfrm>
              <a:off x="4788282" y="4812600"/>
              <a:ext cx="2325600" cy="579601"/>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101" name="Rectangle 58"/>
            <p:cNvSpPr>
              <a:spLocks noChangeArrowheads="1"/>
            </p:cNvSpPr>
            <p:nvPr/>
          </p:nvSpPr>
          <p:spPr bwMode="gray">
            <a:xfrm>
              <a:off x="4927124" y="4818164"/>
              <a:ext cx="2320859" cy="520664"/>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バックアップや復旧時の縮退運用の仕組みが有効になっているか</a:t>
              </a:r>
            </a:p>
          </p:txBody>
        </p:sp>
        <p:sp>
          <p:nvSpPr>
            <p:cNvPr id="102" name="Rectangle 55"/>
            <p:cNvSpPr>
              <a:spLocks noChangeArrowheads="1"/>
            </p:cNvSpPr>
            <p:nvPr/>
          </p:nvSpPr>
          <p:spPr bwMode="gray">
            <a:xfrm>
              <a:off x="7326272" y="4837141"/>
              <a:ext cx="2213977" cy="520667"/>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不具合発生期間時の現場対応方法が周知できているか</a:t>
              </a:r>
            </a:p>
          </p:txBody>
        </p:sp>
        <p:sp>
          <p:nvSpPr>
            <p:cNvPr id="103" name="Rectangle 52"/>
            <p:cNvSpPr>
              <a:spLocks noChangeArrowheads="1"/>
            </p:cNvSpPr>
            <p:nvPr/>
          </p:nvSpPr>
          <p:spPr bwMode="gray">
            <a:xfrm>
              <a:off x="768095" y="4812600"/>
              <a:ext cx="1562400" cy="579601"/>
            </a:xfrm>
            <a:prstGeom prst="rect">
              <a:avLst/>
            </a:prstGeom>
            <a:solidFill>
              <a:schemeClr val="bg1"/>
            </a:solidFill>
            <a:ln w="12700" algn="ctr">
              <a:solidFill>
                <a:schemeClr val="accent6"/>
              </a:solidFill>
              <a:miter lim="800000"/>
              <a:headEnd/>
              <a:tailEnd/>
            </a:ln>
          </p:spPr>
          <p:txBody>
            <a:bodyPr wrap="none" lIns="66462" tIns="66462" rIns="66462" bIns="66462" anchor="ctr"/>
            <a:lstStyle/>
            <a:p>
              <a:pPr algn="ct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是正的コントロール</a:t>
              </a:r>
            </a:p>
          </p:txBody>
        </p:sp>
        <p:sp>
          <p:nvSpPr>
            <p:cNvPr id="104" name="テキスト ボックス 103"/>
            <p:cNvSpPr txBox="1"/>
            <p:nvPr/>
          </p:nvSpPr>
          <p:spPr>
            <a:xfrm>
              <a:off x="854683" y="4510776"/>
              <a:ext cx="1309997" cy="257369"/>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b="1" dirty="0">
                  <a:solidFill>
                    <a:schemeClr val="accent4"/>
                  </a:solidFill>
                  <a:latin typeface="Yu Gothic UI" panose="020B0500000000000000" pitchFamily="50" charset="-128"/>
                  <a:ea typeface="Yu Gothic UI" panose="020B0500000000000000" pitchFamily="50" charset="-128"/>
                </a:rPr>
                <a:t>チェックの観点</a:t>
              </a:r>
            </a:p>
          </p:txBody>
        </p:sp>
        <p:sp>
          <p:nvSpPr>
            <p:cNvPr id="105" name="Rectangle 3"/>
            <p:cNvSpPr>
              <a:spLocks noChangeArrowheads="1"/>
            </p:cNvSpPr>
            <p:nvPr/>
          </p:nvSpPr>
          <p:spPr bwMode="gray">
            <a:xfrm>
              <a:off x="768095" y="6070349"/>
              <a:ext cx="1562400" cy="579600"/>
            </a:xfrm>
            <a:prstGeom prst="rect">
              <a:avLst/>
            </a:prstGeom>
            <a:solidFill>
              <a:schemeClr val="bg1"/>
            </a:solidFill>
            <a:ln w="12700" algn="ctr">
              <a:solidFill>
                <a:schemeClr val="accent6"/>
              </a:solidFill>
              <a:miter lim="800000"/>
              <a:headEnd/>
              <a:tailEnd/>
            </a:ln>
          </p:spPr>
          <p:txBody>
            <a:bodyPr wrap="none" lIns="66462" tIns="66462" rIns="66462" bIns="66462" anchor="ctr"/>
            <a:lstStyle/>
            <a:p>
              <a:pPr algn="ct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予防的コントロール</a:t>
              </a:r>
            </a:p>
          </p:txBody>
        </p:sp>
        <p:sp>
          <p:nvSpPr>
            <p:cNvPr id="106" name="Rectangle 49"/>
            <p:cNvSpPr>
              <a:spLocks noChangeArrowheads="1"/>
            </p:cNvSpPr>
            <p:nvPr/>
          </p:nvSpPr>
          <p:spPr bwMode="gray">
            <a:xfrm>
              <a:off x="2537385" y="6088731"/>
              <a:ext cx="2366863" cy="523117"/>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委員会やシステム管理組織・運用　管理ルールの整備ができているか</a:t>
              </a:r>
            </a:p>
          </p:txBody>
        </p:sp>
        <p:sp>
          <p:nvSpPr>
            <p:cNvPr id="107" name="正方形/長方形 106"/>
            <p:cNvSpPr/>
            <p:nvPr/>
          </p:nvSpPr>
          <p:spPr bwMode="gray">
            <a:xfrm>
              <a:off x="4798493" y="6070349"/>
              <a:ext cx="2325600" cy="579600"/>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108" name="正方形/長方形 107"/>
            <p:cNvSpPr/>
            <p:nvPr/>
          </p:nvSpPr>
          <p:spPr bwMode="gray">
            <a:xfrm>
              <a:off x="7195292" y="6070349"/>
              <a:ext cx="2325600" cy="579600"/>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109" name="Rectangle 48"/>
            <p:cNvSpPr>
              <a:spLocks noChangeArrowheads="1"/>
            </p:cNvSpPr>
            <p:nvPr/>
          </p:nvSpPr>
          <p:spPr bwMode="gray">
            <a:xfrm>
              <a:off x="4927124" y="6085651"/>
              <a:ext cx="2260772" cy="523117"/>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エンドポイントのウィルス対策・セキュリティパッチの適用ができているか</a:t>
              </a:r>
            </a:p>
          </p:txBody>
        </p:sp>
        <p:sp>
          <p:nvSpPr>
            <p:cNvPr id="110" name="Rectangle 47"/>
            <p:cNvSpPr>
              <a:spLocks noChangeArrowheads="1"/>
            </p:cNvSpPr>
            <p:nvPr/>
          </p:nvSpPr>
          <p:spPr bwMode="gray">
            <a:xfrm>
              <a:off x="7342440" y="6088730"/>
              <a:ext cx="2216570" cy="523117"/>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職員のセキュリティ意識向上の取り組みが行えているか</a:t>
              </a:r>
              <a:endParaRPr lang="en-US" altLang="ja-JP" sz="1200" dirty="0">
                <a:solidFill>
                  <a:prstClr val="black"/>
                </a:solidFill>
                <a:latin typeface="Yu Gothic UI" panose="020B0500000000000000" pitchFamily="50" charset="-128"/>
                <a:ea typeface="Yu Gothic UI" panose="020B0500000000000000" pitchFamily="50" charset="-128"/>
              </a:endParaRPr>
            </a:p>
            <a:p>
              <a:pPr marL="171450" indent="-171450" defTabSz="703402" eaLnBrk="0" hangingPunct="0">
                <a:buFont typeface="Arial" panose="020B0604020202020204" pitchFamily="34" charset="0"/>
                <a:buChar char="•"/>
              </a:pPr>
              <a:endParaRPr lang="ja-JP" altLang="en-US" sz="1200" dirty="0">
                <a:solidFill>
                  <a:prstClr val="black"/>
                </a:solidFill>
                <a:latin typeface="Yu Gothic UI" panose="020B0500000000000000" pitchFamily="50" charset="-128"/>
                <a:ea typeface="Yu Gothic UI" panose="020B0500000000000000" pitchFamily="50" charset="-128"/>
              </a:endParaRPr>
            </a:p>
          </p:txBody>
        </p:sp>
      </p:grpSp>
      <p:sp>
        <p:nvSpPr>
          <p:cNvPr id="111" name="楕円 110"/>
          <p:cNvSpPr/>
          <p:nvPr/>
        </p:nvSpPr>
        <p:spPr bwMode="gray">
          <a:xfrm>
            <a:off x="2162177" y="4776857"/>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1</a:t>
            </a:r>
            <a:endParaRPr kumimoji="1" lang="ja-JP" altLang="en-US" sz="1400" b="1" dirty="0">
              <a:solidFill>
                <a:schemeClr val="bg1"/>
              </a:solidFill>
            </a:endParaRPr>
          </a:p>
        </p:txBody>
      </p:sp>
      <p:sp>
        <p:nvSpPr>
          <p:cNvPr id="112" name="楕円 111"/>
          <p:cNvSpPr/>
          <p:nvPr/>
        </p:nvSpPr>
        <p:spPr bwMode="gray">
          <a:xfrm>
            <a:off x="2163861" y="5418778"/>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2</a:t>
            </a:r>
            <a:endParaRPr kumimoji="1" lang="ja-JP" altLang="en-US" sz="1400" b="1" dirty="0">
              <a:solidFill>
                <a:schemeClr val="bg1"/>
              </a:solidFill>
            </a:endParaRPr>
          </a:p>
        </p:txBody>
      </p:sp>
      <p:sp>
        <p:nvSpPr>
          <p:cNvPr id="113" name="楕円 112"/>
          <p:cNvSpPr/>
          <p:nvPr/>
        </p:nvSpPr>
        <p:spPr bwMode="gray">
          <a:xfrm>
            <a:off x="2162177" y="6046790"/>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3</a:t>
            </a:r>
            <a:endParaRPr kumimoji="1" lang="ja-JP" altLang="en-US" sz="1400" b="1" dirty="0">
              <a:solidFill>
                <a:schemeClr val="bg1"/>
              </a:solidFill>
            </a:endParaRPr>
          </a:p>
        </p:txBody>
      </p:sp>
      <p:sp>
        <p:nvSpPr>
          <p:cNvPr id="114" name="楕円 113"/>
          <p:cNvSpPr/>
          <p:nvPr/>
        </p:nvSpPr>
        <p:spPr bwMode="gray">
          <a:xfrm>
            <a:off x="4563157" y="6046790"/>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6</a:t>
            </a:r>
            <a:endParaRPr kumimoji="1" lang="ja-JP" altLang="en-US" sz="1400" b="1" dirty="0">
              <a:solidFill>
                <a:schemeClr val="bg1"/>
              </a:solidFill>
            </a:endParaRPr>
          </a:p>
        </p:txBody>
      </p:sp>
      <p:sp>
        <p:nvSpPr>
          <p:cNvPr id="115" name="楕円 114"/>
          <p:cNvSpPr/>
          <p:nvPr/>
        </p:nvSpPr>
        <p:spPr bwMode="gray">
          <a:xfrm>
            <a:off x="4563157" y="5418778"/>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5</a:t>
            </a:r>
            <a:endParaRPr kumimoji="1" lang="ja-JP" altLang="en-US" sz="1400" b="1" dirty="0">
              <a:solidFill>
                <a:schemeClr val="bg1"/>
              </a:solidFill>
            </a:endParaRPr>
          </a:p>
        </p:txBody>
      </p:sp>
      <p:sp>
        <p:nvSpPr>
          <p:cNvPr id="116" name="楕円 115"/>
          <p:cNvSpPr/>
          <p:nvPr/>
        </p:nvSpPr>
        <p:spPr bwMode="gray">
          <a:xfrm>
            <a:off x="4563157" y="4776857"/>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4</a:t>
            </a:r>
            <a:endParaRPr kumimoji="1" lang="ja-JP" altLang="en-US" sz="1400" b="1" dirty="0">
              <a:solidFill>
                <a:schemeClr val="bg1"/>
              </a:solidFill>
            </a:endParaRPr>
          </a:p>
        </p:txBody>
      </p:sp>
      <p:sp>
        <p:nvSpPr>
          <p:cNvPr id="117" name="楕円 116"/>
          <p:cNvSpPr/>
          <p:nvPr/>
        </p:nvSpPr>
        <p:spPr bwMode="gray">
          <a:xfrm>
            <a:off x="6960854" y="4776857"/>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7</a:t>
            </a:r>
            <a:endParaRPr kumimoji="1" lang="ja-JP" altLang="en-US" sz="1400" b="1" dirty="0">
              <a:solidFill>
                <a:schemeClr val="bg1"/>
              </a:solidFill>
            </a:endParaRPr>
          </a:p>
        </p:txBody>
      </p:sp>
      <p:sp>
        <p:nvSpPr>
          <p:cNvPr id="118" name="楕円 117"/>
          <p:cNvSpPr/>
          <p:nvPr/>
        </p:nvSpPr>
        <p:spPr bwMode="gray">
          <a:xfrm>
            <a:off x="6954642" y="5418778"/>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8</a:t>
            </a:r>
            <a:endParaRPr kumimoji="1" lang="ja-JP" altLang="en-US" sz="1400" b="1" dirty="0">
              <a:solidFill>
                <a:schemeClr val="bg1"/>
              </a:solidFill>
            </a:endParaRPr>
          </a:p>
        </p:txBody>
      </p:sp>
      <p:sp>
        <p:nvSpPr>
          <p:cNvPr id="119" name="楕円 118"/>
          <p:cNvSpPr/>
          <p:nvPr/>
        </p:nvSpPr>
        <p:spPr bwMode="gray">
          <a:xfrm>
            <a:off x="6970810" y="6046790"/>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9</a:t>
            </a:r>
            <a:endParaRPr kumimoji="1" lang="ja-JP" altLang="en-US" sz="1400" b="1" dirty="0">
              <a:solidFill>
                <a:schemeClr val="bg1"/>
              </a:solidFill>
            </a:endParaRPr>
          </a:p>
        </p:txBody>
      </p:sp>
      <p:sp>
        <p:nvSpPr>
          <p:cNvPr id="120" name="角丸四角形 119"/>
          <p:cNvSpPr/>
          <p:nvPr/>
        </p:nvSpPr>
        <p:spPr bwMode="gray">
          <a:xfrm>
            <a:off x="6208295" y="1748589"/>
            <a:ext cx="3308780" cy="1189985"/>
          </a:xfrm>
          <a:prstGeom prst="roundRect">
            <a:avLst>
              <a:gd name="adj" fmla="val 7638"/>
            </a:avLst>
          </a:prstGeom>
          <a:noFill/>
          <a:ln w="38100">
            <a:solidFill>
              <a:srgbClr val="DA29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p>
        </p:txBody>
      </p:sp>
    </p:spTree>
    <p:extLst>
      <p:ext uri="{BB962C8B-B14F-4D97-AF65-F5344CB8AC3E}">
        <p14:creationId xmlns:p14="http://schemas.microsoft.com/office/powerpoint/2010/main" val="203459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p:cNvSpPr txBox="1">
            <a:spLocks/>
          </p:cNvSpPr>
          <p:nvPr/>
        </p:nvSpPr>
        <p:spPr bwMode="gray">
          <a:xfrm>
            <a:off x="183514"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2</a:t>
            </a:r>
            <a:endParaRPr kumimoji="1" lang="ja-JP" altLang="en-US" dirty="0">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415925" y="642925"/>
            <a:ext cx="2351792" cy="453545"/>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第</a:t>
            </a:r>
            <a:r>
              <a:rPr kumimoji="1" lang="en-US" altLang="ja-JP" sz="1200" dirty="0">
                <a:solidFill>
                  <a:schemeClr val="tx1"/>
                </a:solidFill>
                <a:latin typeface="Yu Gothic UI" panose="020B0500000000000000" pitchFamily="50" charset="-128"/>
                <a:ea typeface="Yu Gothic UI" panose="020B0500000000000000" pitchFamily="50" charset="-128"/>
              </a:rPr>
              <a:t>1</a:t>
            </a:r>
            <a:r>
              <a:rPr kumimoji="1" lang="ja-JP" altLang="en-US" sz="1200" dirty="0">
                <a:solidFill>
                  <a:schemeClr val="tx1"/>
                </a:solidFill>
                <a:latin typeface="Yu Gothic UI" panose="020B0500000000000000" pitchFamily="50" charset="-128"/>
                <a:ea typeface="Yu Gothic UI" panose="020B0500000000000000" pitchFamily="50" charset="-128"/>
              </a:rPr>
              <a:t>章のまとめ</a:t>
            </a:r>
          </a:p>
        </p:txBody>
      </p:sp>
      <p:sp>
        <p:nvSpPr>
          <p:cNvPr id="7" name="正方形/長方形 6"/>
          <p:cNvSpPr/>
          <p:nvPr/>
        </p:nvSpPr>
        <p:spPr bwMode="gray">
          <a:xfrm>
            <a:off x="1216980" y="1591134"/>
            <a:ext cx="3438147" cy="79339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2400" dirty="0">
                <a:solidFill>
                  <a:schemeClr val="tx1"/>
                </a:solidFill>
                <a:latin typeface="Yu Gothic UI" panose="020B0500000000000000" pitchFamily="50" charset="-128"/>
                <a:ea typeface="Yu Gothic UI" panose="020B0500000000000000" pitchFamily="50" charset="-128"/>
              </a:rPr>
              <a:t>正しい危機意識を持つ</a:t>
            </a:r>
          </a:p>
        </p:txBody>
      </p:sp>
      <p:sp>
        <p:nvSpPr>
          <p:cNvPr id="2" name="正方形/長方形 1"/>
          <p:cNvSpPr/>
          <p:nvPr/>
        </p:nvSpPr>
        <p:spPr bwMode="gray">
          <a:xfrm>
            <a:off x="1240978" y="2730122"/>
            <a:ext cx="7065269" cy="50990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eaLnBrk="0" hangingPunct="0"/>
            <a:r>
              <a:rPr kumimoji="1" lang="ja-JP" altLang="en-US" sz="1800" dirty="0">
                <a:solidFill>
                  <a:schemeClr val="tx1"/>
                </a:solidFill>
                <a:latin typeface="Yu Gothic UI" panose="020B0500000000000000" pitchFamily="50" charset="-128"/>
                <a:ea typeface="Yu Gothic UI" panose="020B0500000000000000" pitchFamily="50" charset="-128"/>
              </a:rPr>
              <a:t>１　情報セキュリティ事故は医療機関の事業継続や存続に影響する重要な</a:t>
            </a:r>
            <a:endParaRPr kumimoji="1" lang="en-US" altLang="ja-JP" sz="1800" dirty="0">
              <a:solidFill>
                <a:schemeClr val="tx1"/>
              </a:solidFill>
              <a:latin typeface="Yu Gothic UI" panose="020B0500000000000000" pitchFamily="50" charset="-128"/>
              <a:ea typeface="Yu Gothic UI" panose="020B0500000000000000" pitchFamily="50" charset="-128"/>
            </a:endParaRPr>
          </a:p>
          <a:p>
            <a:pPr eaLnBrk="0" hangingPunct="0"/>
            <a:r>
              <a:rPr kumimoji="1" lang="ja-JP" altLang="en-US" sz="1800" dirty="0">
                <a:solidFill>
                  <a:schemeClr val="tx1"/>
                </a:solidFill>
                <a:latin typeface="Yu Gothic UI" panose="020B0500000000000000" pitchFamily="50" charset="-128"/>
                <a:ea typeface="Yu Gothic UI" panose="020B0500000000000000" pitchFamily="50" charset="-128"/>
              </a:rPr>
              <a:t>　　経営課題である</a:t>
            </a:r>
          </a:p>
        </p:txBody>
      </p:sp>
      <p:sp>
        <p:nvSpPr>
          <p:cNvPr id="8" name="正方形/長方形 7"/>
          <p:cNvSpPr/>
          <p:nvPr/>
        </p:nvSpPr>
        <p:spPr bwMode="gray">
          <a:xfrm>
            <a:off x="1240978" y="3585621"/>
            <a:ext cx="7168900" cy="50990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eaLnBrk="0" hangingPunct="0"/>
            <a:r>
              <a:rPr kumimoji="1" lang="ja-JP" altLang="en-US" sz="1800" dirty="0">
                <a:solidFill>
                  <a:schemeClr val="tx1"/>
                </a:solidFill>
                <a:latin typeface="Yu Gothic UI" panose="020B0500000000000000" pitchFamily="50" charset="-128"/>
                <a:ea typeface="Yu Gothic UI" panose="020B0500000000000000" pitchFamily="50" charset="-128"/>
              </a:rPr>
              <a:t>２　「外部事業者等によるミス・不正」・「職員のミス」・「内部不正」に加えて</a:t>
            </a:r>
            <a:endParaRPr kumimoji="1" lang="en-US" altLang="ja-JP" sz="1800" dirty="0">
              <a:solidFill>
                <a:schemeClr val="tx1"/>
              </a:solidFill>
              <a:latin typeface="Yu Gothic UI" panose="020B0500000000000000" pitchFamily="50" charset="-128"/>
              <a:ea typeface="Yu Gothic UI" panose="020B0500000000000000" pitchFamily="50" charset="-128"/>
            </a:endParaRPr>
          </a:p>
          <a:p>
            <a:pPr eaLnBrk="0" hangingPunct="0"/>
            <a:r>
              <a:rPr kumimoji="1" lang="ja-JP" altLang="en-US" sz="1800" dirty="0">
                <a:solidFill>
                  <a:schemeClr val="tx1"/>
                </a:solidFill>
                <a:latin typeface="Yu Gothic UI" panose="020B0500000000000000" pitchFamily="50" charset="-128"/>
                <a:ea typeface="Yu Gothic UI" panose="020B0500000000000000" pitchFamily="50" charset="-128"/>
              </a:rPr>
              <a:t>　　近年は外部からの攻撃である「サイバー攻撃」も増加している</a:t>
            </a:r>
          </a:p>
        </p:txBody>
      </p:sp>
      <p:sp>
        <p:nvSpPr>
          <p:cNvPr id="9" name="正方形/長方形 8"/>
          <p:cNvSpPr/>
          <p:nvPr/>
        </p:nvSpPr>
        <p:spPr bwMode="gray">
          <a:xfrm>
            <a:off x="1240978" y="4441120"/>
            <a:ext cx="6817773" cy="50990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eaLnBrk="0" hangingPunct="0"/>
            <a:r>
              <a:rPr kumimoji="1" lang="ja-JP" altLang="en-US" sz="1800" dirty="0">
                <a:solidFill>
                  <a:schemeClr val="tx1"/>
                </a:solidFill>
                <a:latin typeface="Yu Gothic UI" panose="020B0500000000000000" pitchFamily="50" charset="-128"/>
                <a:ea typeface="Yu Gothic UI" panose="020B0500000000000000" pitchFamily="50" charset="-128"/>
              </a:rPr>
              <a:t>３　サイバー攻撃によりシステムの稼働停止等の事実が発生している　</a:t>
            </a:r>
          </a:p>
        </p:txBody>
      </p:sp>
      <p:sp>
        <p:nvSpPr>
          <p:cNvPr id="11" name="正方形/長方形 10"/>
          <p:cNvSpPr/>
          <p:nvPr/>
        </p:nvSpPr>
        <p:spPr bwMode="gray">
          <a:xfrm>
            <a:off x="1240978" y="5296619"/>
            <a:ext cx="7338150" cy="50990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eaLnBrk="0" hangingPunct="0"/>
            <a:r>
              <a:rPr kumimoji="1" lang="ja-JP" altLang="en-US" sz="1800" dirty="0">
                <a:solidFill>
                  <a:schemeClr val="tx1"/>
                </a:solidFill>
                <a:latin typeface="Yu Gothic UI" panose="020B0500000000000000" pitchFamily="50" charset="-128"/>
                <a:ea typeface="Yu Gothic UI" panose="020B0500000000000000" pitchFamily="50" charset="-128"/>
              </a:rPr>
              <a:t>４　外部事業者の管理、外部媒体の管理、ウイルス感染対策、</a:t>
            </a:r>
            <a:r>
              <a:rPr kumimoji="1" lang="en-US" altLang="ja-JP" sz="1800" dirty="0">
                <a:solidFill>
                  <a:schemeClr val="tx1"/>
                </a:solidFill>
                <a:latin typeface="Yu Gothic UI" panose="020B0500000000000000" pitchFamily="50" charset="-128"/>
                <a:ea typeface="Yu Gothic UI" panose="020B0500000000000000" pitchFamily="50" charset="-128"/>
              </a:rPr>
              <a:t>EMOTET</a:t>
            </a:r>
            <a:r>
              <a:rPr kumimoji="1" lang="ja-JP" altLang="en-US" sz="1800" dirty="0">
                <a:solidFill>
                  <a:schemeClr val="tx1"/>
                </a:solidFill>
                <a:latin typeface="Yu Gothic UI" panose="020B0500000000000000" pitchFamily="50" charset="-128"/>
                <a:ea typeface="Yu Gothic UI" panose="020B0500000000000000" pitchFamily="50" charset="-128"/>
              </a:rPr>
              <a:t>等の</a:t>
            </a:r>
            <a:endParaRPr kumimoji="1" lang="en-US" altLang="ja-JP" sz="1800" dirty="0">
              <a:solidFill>
                <a:schemeClr val="tx1"/>
              </a:solidFill>
              <a:latin typeface="Yu Gothic UI" panose="020B0500000000000000" pitchFamily="50" charset="-128"/>
              <a:ea typeface="Yu Gothic UI" panose="020B0500000000000000" pitchFamily="50" charset="-128"/>
            </a:endParaRPr>
          </a:p>
          <a:p>
            <a:pPr eaLnBrk="0" hangingPunct="0"/>
            <a:r>
              <a:rPr kumimoji="1" lang="ja-JP" altLang="en-US" sz="1800" dirty="0">
                <a:solidFill>
                  <a:schemeClr val="tx1"/>
                </a:solidFill>
                <a:latin typeface="Yu Gothic UI" panose="020B0500000000000000" pitchFamily="50" charset="-128"/>
                <a:ea typeface="Yu Gothic UI" panose="020B0500000000000000" pitchFamily="50" charset="-128"/>
              </a:rPr>
              <a:t>　　標的型攻撃への対策が重要である</a:t>
            </a:r>
          </a:p>
        </p:txBody>
      </p:sp>
      <p:sp>
        <p:nvSpPr>
          <p:cNvPr id="12" name="等号 11"/>
          <p:cNvSpPr/>
          <p:nvPr/>
        </p:nvSpPr>
        <p:spPr bwMode="gray">
          <a:xfrm>
            <a:off x="4671972" y="1759231"/>
            <a:ext cx="562056" cy="457200"/>
          </a:xfrm>
          <a:prstGeom prst="mathEqual">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solidFill>
                <a:schemeClr val="tx1"/>
              </a:solidFill>
              <a:latin typeface="Yu Gothic UI" panose="020B0500000000000000" pitchFamily="50" charset="-128"/>
              <a:ea typeface="Yu Gothic UI" panose="020B0500000000000000" pitchFamily="50" charset="-128"/>
            </a:endParaRPr>
          </a:p>
        </p:txBody>
      </p:sp>
      <p:sp>
        <p:nvSpPr>
          <p:cNvPr id="13" name="正方形/長方形 12"/>
          <p:cNvSpPr/>
          <p:nvPr/>
        </p:nvSpPr>
        <p:spPr bwMode="gray">
          <a:xfrm>
            <a:off x="5234028" y="1591134"/>
            <a:ext cx="3438000" cy="79339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2400" dirty="0">
                <a:solidFill>
                  <a:schemeClr val="tx1"/>
                </a:solidFill>
                <a:latin typeface="Yu Gothic UI" panose="020B0500000000000000" pitchFamily="50" charset="-128"/>
                <a:ea typeface="Yu Gothic UI" panose="020B0500000000000000" pitchFamily="50" charset="-128"/>
              </a:rPr>
              <a:t>正しく理解すること</a:t>
            </a:r>
          </a:p>
        </p:txBody>
      </p:sp>
    </p:spTree>
    <p:extLst>
      <p:ext uri="{BB962C8B-B14F-4D97-AF65-F5344CB8AC3E}">
        <p14:creationId xmlns:p14="http://schemas.microsoft.com/office/powerpoint/2010/main" val="3046303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34721" y="6588000"/>
            <a:ext cx="180000" cy="169200"/>
          </a:xfrm>
        </p:spPr>
        <p:txBody>
          <a:bodyPr/>
          <a:lstStyle/>
          <a:p>
            <a:r>
              <a:rPr lang="en-US" altLang="ja-JP" dirty="0">
                <a:latin typeface="Yu Gothic UI" panose="020B0500000000000000" pitchFamily="50" charset="-128"/>
                <a:ea typeface="Yu Gothic UI" panose="020B0500000000000000" pitchFamily="50" charset="-128"/>
              </a:rPr>
              <a:t>29</a:t>
            </a:r>
            <a:endParaRPr lang="ja-JP" altLang="en-US" dirty="0">
              <a:latin typeface="Yu Gothic UI" panose="020B0500000000000000" pitchFamily="50" charset="-128"/>
              <a:ea typeface="Yu Gothic UI" panose="020B0500000000000000" pitchFamily="50" charset="-128"/>
            </a:endParaRPr>
          </a:p>
        </p:txBody>
      </p:sp>
      <p:sp>
        <p:nvSpPr>
          <p:cNvPr id="5" name="タイトル 4"/>
          <p:cNvSpPr>
            <a:spLocks noGrp="1"/>
          </p:cNvSpPr>
          <p:nvPr>
            <p:ph type="title"/>
          </p:nvPr>
        </p:nvSpPr>
        <p:spPr>
          <a:xfrm>
            <a:off x="409793" y="406364"/>
            <a:ext cx="9072000" cy="651600"/>
          </a:xfrm>
        </p:spPr>
        <p:txBody>
          <a:bodyPr/>
          <a:lstStyle/>
          <a:p>
            <a:r>
              <a:rPr lang="ja-JP" altLang="en-US" sz="1800" dirty="0">
                <a:latin typeface="Yu Gothic UI" panose="020B0500000000000000" pitchFamily="50" charset="-128"/>
                <a:ea typeface="Yu Gothic UI" panose="020B0500000000000000" pitchFamily="50" charset="-128"/>
              </a:rPr>
              <a:t>チェックリストを活用し、実際にどの分類の対策が不足しているのか把握し、不足している領域に対して優先的に資源投入をすることが重要である</a:t>
            </a:r>
            <a:endParaRPr kumimoji="1" lang="ja-JP" altLang="en-US" sz="1800" dirty="0">
              <a:latin typeface="Yu Gothic UI" panose="020B0500000000000000" pitchFamily="50" charset="-128"/>
              <a:ea typeface="Yu Gothic UI" panose="020B05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738226116"/>
              </p:ext>
            </p:extLst>
          </p:nvPr>
        </p:nvGraphicFramePr>
        <p:xfrm>
          <a:off x="277332" y="1901509"/>
          <a:ext cx="9352536" cy="4050250"/>
        </p:xfrm>
        <a:graphic>
          <a:graphicData uri="http://schemas.openxmlformats.org/drawingml/2006/table">
            <a:tbl>
              <a:tblPr firstRow="1" bandRow="1">
                <a:tableStyleId>{17292A2E-F333-43FB-9621-5CBBE7FDCDCB}</a:tableStyleId>
              </a:tblPr>
              <a:tblGrid>
                <a:gridCol w="837176">
                  <a:extLst>
                    <a:ext uri="{9D8B030D-6E8A-4147-A177-3AD203B41FA5}">
                      <a16:colId xmlns:a16="http://schemas.microsoft.com/office/drawing/2014/main" val="1970809329"/>
                    </a:ext>
                  </a:extLst>
                </a:gridCol>
                <a:gridCol w="1464937">
                  <a:extLst>
                    <a:ext uri="{9D8B030D-6E8A-4147-A177-3AD203B41FA5}">
                      <a16:colId xmlns:a16="http://schemas.microsoft.com/office/drawing/2014/main" val="1339032913"/>
                    </a:ext>
                  </a:extLst>
                </a:gridCol>
                <a:gridCol w="1514999">
                  <a:extLst>
                    <a:ext uri="{9D8B030D-6E8A-4147-A177-3AD203B41FA5}">
                      <a16:colId xmlns:a16="http://schemas.microsoft.com/office/drawing/2014/main" val="2278014617"/>
                    </a:ext>
                  </a:extLst>
                </a:gridCol>
                <a:gridCol w="1345023">
                  <a:extLst>
                    <a:ext uri="{9D8B030D-6E8A-4147-A177-3AD203B41FA5}">
                      <a16:colId xmlns:a16="http://schemas.microsoft.com/office/drawing/2014/main" val="4102142156"/>
                    </a:ext>
                  </a:extLst>
                </a:gridCol>
                <a:gridCol w="1514999">
                  <a:extLst>
                    <a:ext uri="{9D8B030D-6E8A-4147-A177-3AD203B41FA5}">
                      <a16:colId xmlns:a16="http://schemas.microsoft.com/office/drawing/2014/main" val="3474732698"/>
                    </a:ext>
                  </a:extLst>
                </a:gridCol>
                <a:gridCol w="1354923">
                  <a:extLst>
                    <a:ext uri="{9D8B030D-6E8A-4147-A177-3AD203B41FA5}">
                      <a16:colId xmlns:a16="http://schemas.microsoft.com/office/drawing/2014/main" val="3746877101"/>
                    </a:ext>
                  </a:extLst>
                </a:gridCol>
                <a:gridCol w="1320479">
                  <a:extLst>
                    <a:ext uri="{9D8B030D-6E8A-4147-A177-3AD203B41FA5}">
                      <a16:colId xmlns:a16="http://schemas.microsoft.com/office/drawing/2014/main" val="2467838072"/>
                    </a:ext>
                  </a:extLst>
                </a:gridCol>
              </a:tblGrid>
              <a:tr h="458153">
                <a:tc rowSpan="3">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　</a:t>
                      </a:r>
                      <a:endParaRPr lang="ja-JP" altLang="en-US" sz="1200" b="0" i="0" u="none" strike="noStrike" dirty="0">
                        <a:solidFill>
                          <a:schemeClr val="bg1"/>
                        </a:solidFill>
                        <a:effectLst/>
                        <a:latin typeface="Yu Gothic UI" panose="020B0500000000000000" pitchFamily="50" charset="-128"/>
                        <a:ea typeface="Yu Gothic UI" panose="020B0500000000000000" pitchFamily="50" charset="-128"/>
                      </a:endParaRPr>
                    </a:p>
                  </a:txBody>
                  <a:tcPr marL="0" marR="0" marT="0" marB="0" anchor="ctr">
                    <a:lnR w="12700" cap="flat" cmpd="sng" algn="ctr">
                      <a:solidFill>
                        <a:schemeClr val="accent4"/>
                      </a:solidFill>
                      <a:prstDash val="solid"/>
                      <a:round/>
                      <a:headEnd type="none" w="med" len="med"/>
                      <a:tailEnd type="none" w="med" len="med"/>
                    </a:lnR>
                    <a:lnB w="12700" cap="flat" cmpd="sng" algn="ctr">
                      <a:solidFill>
                        <a:schemeClr val="accent4"/>
                      </a:solidFill>
                      <a:prstDash val="solid"/>
                      <a:round/>
                      <a:headEnd type="none" w="med" len="med"/>
                      <a:tailEnd type="none" w="med" len="med"/>
                    </a:lnB>
                    <a:noFill/>
                  </a:tcPr>
                </a:tc>
                <a:tc gridSpan="2">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組織的（</a:t>
                      </a:r>
                      <a:r>
                        <a:rPr lang="en-US" sz="1200" u="none" strike="noStrike" dirty="0">
                          <a:effectLst/>
                          <a:latin typeface="Yu Gothic UI" panose="020B0500000000000000" pitchFamily="50" charset="-128"/>
                          <a:ea typeface="Yu Gothic UI" panose="020B0500000000000000" pitchFamily="50" charset="-128"/>
                        </a:rPr>
                        <a:t>Structure）</a:t>
                      </a:r>
                      <a:endParaRPr lang="en-US" sz="1200" b="0" i="0" u="none" strike="noStrike" dirty="0">
                        <a:solidFill>
                          <a:schemeClr val="bg1"/>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システム的（</a:t>
                      </a:r>
                      <a:r>
                        <a:rPr lang="en-US" altLang="ja-JP" sz="1200" u="none" strike="noStrike" dirty="0">
                          <a:effectLst/>
                          <a:latin typeface="Yu Gothic UI" panose="020B0500000000000000" pitchFamily="50" charset="-128"/>
                          <a:ea typeface="Yu Gothic UI" panose="020B0500000000000000" pitchFamily="50" charset="-128"/>
                        </a:rPr>
                        <a:t>System</a:t>
                      </a:r>
                      <a:r>
                        <a:rPr lang="ja-JP" altLang="en-US" sz="1200" u="none" strike="noStrike" dirty="0">
                          <a:effectLst/>
                          <a:latin typeface="Yu Gothic UI" panose="020B0500000000000000" pitchFamily="50" charset="-128"/>
                          <a:ea typeface="Yu Gothic UI" panose="020B0500000000000000" pitchFamily="50" charset="-128"/>
                        </a:rPr>
                        <a:t>）</a:t>
                      </a:r>
                      <a:endParaRPr lang="ja-JP" altLang="en-US" sz="1200" b="0" i="0" u="none" strike="noStrike" dirty="0">
                        <a:solidFill>
                          <a:schemeClr val="bg1"/>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人的（</a:t>
                      </a:r>
                      <a:r>
                        <a:rPr lang="en-US" sz="1200" u="none" strike="noStrike" dirty="0">
                          <a:effectLst/>
                          <a:latin typeface="Yu Gothic UI" panose="020B0500000000000000" pitchFamily="50" charset="-128"/>
                          <a:ea typeface="Yu Gothic UI" panose="020B0500000000000000" pitchFamily="50" charset="-128"/>
                        </a:rPr>
                        <a:t>Staff）</a:t>
                      </a:r>
                      <a:endParaRPr lang="en-US" sz="1200" b="0" i="0" u="none" strike="noStrike" dirty="0">
                        <a:solidFill>
                          <a:schemeClr val="bg1"/>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bg1"/>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381281496"/>
                  </a:ext>
                </a:extLst>
              </a:tr>
              <a:tr h="474247">
                <a:tc vMerge="1">
                  <a:txBody>
                    <a:bodyPr/>
                    <a:lstStyle/>
                    <a:p>
                      <a:endParaRPr kumimoji="1" lang="ja-JP" altLang="en-US"/>
                    </a:p>
                  </a:txBody>
                  <a:tcPr/>
                </a:tc>
                <a:tc gridSpan="2">
                  <a:txBody>
                    <a:bodyPr/>
                    <a:lstStyle/>
                    <a:p>
                      <a:pPr algn="l" fontAlgn="ctr"/>
                      <a:r>
                        <a:rPr lang="ja-JP" altLang="en-US" sz="1200" b="0" i="0" u="none" strike="noStrike" dirty="0">
                          <a:solidFill>
                            <a:srgbClr val="000000"/>
                          </a:solidFill>
                          <a:effectLst/>
                          <a:latin typeface="Yu Gothic UI" panose="020B0500000000000000" pitchFamily="50" charset="-128"/>
                          <a:ea typeface="Yu Gothic UI" panose="020B0500000000000000" pitchFamily="50" charset="-128"/>
                        </a:rPr>
                        <a:t>経営層あるいは、病院組織全体として、十分に理解・対応できているか</a:t>
                      </a: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tcPr>
                </a:tc>
                <a:tc h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tcPr>
                </a:tc>
                <a:tc gridSpan="2">
                  <a:txBody>
                    <a:bodyPr/>
                    <a:lstStyle/>
                    <a:p>
                      <a:pPr marL="0" marR="0" lvl="0" indent="0" algn="l" defTabSz="91439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Yu Gothic UI" panose="020B0500000000000000" pitchFamily="50" charset="-128"/>
                          <a:ea typeface="Yu Gothic UI" panose="020B0500000000000000" pitchFamily="50" charset="-128"/>
                        </a:rPr>
                        <a:t>システム管理者層・システム管理組織が十分に理解・対応できているかどうか</a:t>
                      </a: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tcPr>
                </a:tc>
                <a:tc h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tcPr>
                </a:tc>
                <a:tc gridSpan="2">
                  <a:txBody>
                    <a:bodyPr/>
                    <a:lstStyle/>
                    <a:p>
                      <a:pPr marL="0" marR="0" lvl="0" indent="0" algn="l" defTabSz="990564" rtl="0" eaLnBrk="1" fontAlgn="ctr" latinLnBrk="0" hangingPunct="1">
                        <a:lnSpc>
                          <a:spcPct val="100000"/>
                        </a:lnSpc>
                        <a:spcBef>
                          <a:spcPts val="0"/>
                        </a:spcBef>
                        <a:spcAft>
                          <a:spcPts val="0"/>
                        </a:spcAft>
                        <a:buClrTx/>
                        <a:buSzTx/>
                        <a:buFontTx/>
                        <a:buNone/>
                        <a:tabLst/>
                        <a:defRPr/>
                      </a:pPr>
                      <a:endParaRPr lang="en-US" altLang="ja-JP" sz="1200" dirty="0">
                        <a:latin typeface="Yu Gothic UI" panose="020B0500000000000000" pitchFamily="50" charset="-128"/>
                        <a:ea typeface="Yu Gothic UI" panose="020B0500000000000000" pitchFamily="50" charset="-128"/>
                        <a:sym typeface="+mn-lt"/>
                      </a:endParaRPr>
                    </a:p>
                    <a:p>
                      <a:pPr marL="0" marR="0" lvl="0" indent="0" algn="l" defTabSz="990564" rtl="0" eaLnBrk="1" fontAlgn="ctr" latinLnBrk="0" hangingPunct="1">
                        <a:lnSpc>
                          <a:spcPct val="100000"/>
                        </a:lnSpc>
                        <a:spcBef>
                          <a:spcPts val="0"/>
                        </a:spcBef>
                        <a:spcAft>
                          <a:spcPts val="0"/>
                        </a:spcAft>
                        <a:buClrTx/>
                        <a:buSzTx/>
                        <a:buFontTx/>
                        <a:buNone/>
                        <a:tabLst/>
                        <a:defRPr/>
                      </a:pPr>
                      <a:r>
                        <a:rPr lang="ja-JP" altLang="en-US" sz="1200" dirty="0">
                          <a:latin typeface="Yu Gothic UI" panose="020B0500000000000000" pitchFamily="50" charset="-128"/>
                          <a:ea typeface="Yu Gothic UI" panose="020B0500000000000000" pitchFamily="50" charset="-128"/>
                          <a:sym typeface="+mn-lt"/>
                        </a:rPr>
                        <a:t>従業員一人ひとりの規則遵守の意識（コンプライアンス）</a:t>
                      </a:r>
                      <a:endParaRPr lang="en-US" altLang="ja-JP" sz="1200" dirty="0">
                        <a:latin typeface="Yu Gothic UI" panose="020B0500000000000000" pitchFamily="50" charset="-128"/>
                        <a:ea typeface="Yu Gothic UI" panose="020B0500000000000000" pitchFamily="50" charset="-128"/>
                        <a:sym typeface="+mn-lt"/>
                      </a:endParaRPr>
                    </a:p>
                  </a:txBody>
                  <a:tcPr marL="0" marR="0" marT="0" marB="0" anchor="ctr">
                    <a:lnL w="12700" cap="flat" cmpd="sng" algn="ctr">
                      <a:solidFill>
                        <a:schemeClr val="accent4"/>
                      </a:solidFill>
                      <a:prstDash val="solid"/>
                      <a:round/>
                      <a:headEnd type="none" w="med" len="med"/>
                      <a:tailEnd type="none" w="med" len="med"/>
                    </a:lnL>
                  </a:tcPr>
                </a:tc>
                <a:tc h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accent4"/>
                      </a:solidFill>
                      <a:prstDash val="dot"/>
                      <a:round/>
                      <a:headEnd type="none" w="med" len="med"/>
                      <a:tailEnd type="none" w="med" len="med"/>
                    </a:lnL>
                  </a:tcPr>
                </a:tc>
                <a:extLst>
                  <a:ext uri="{0D108BD9-81ED-4DB2-BD59-A6C34878D82A}">
                    <a16:rowId xmlns:a16="http://schemas.microsoft.com/office/drawing/2014/main" val="1930418553"/>
                  </a:ext>
                </a:extLst>
              </a:tr>
              <a:tr h="284051">
                <a:tc vMerge="1">
                  <a:txBody>
                    <a:bodyPr/>
                    <a:lstStyle/>
                    <a:p>
                      <a:endParaRPr kumimoji="1" lang="ja-JP" altLang="en-US"/>
                    </a:p>
                  </a:txBody>
                  <a:tcPr/>
                </a:tc>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確認項目</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tcPr>
                </a:tc>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対策例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tcPr>
                </a:tc>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確認項目</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tcPr>
                </a:tc>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対策例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tcPr>
                </a:tc>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確認項目</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tcPr>
                </a:tc>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対策例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tcPr>
                </a:tc>
                <a:extLst>
                  <a:ext uri="{0D108BD9-81ED-4DB2-BD59-A6C34878D82A}">
                    <a16:rowId xmlns:a16="http://schemas.microsoft.com/office/drawing/2014/main" val="2263055877"/>
                  </a:ext>
                </a:extLst>
              </a:tr>
              <a:tr h="666670">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是正的</a:t>
                      </a:r>
                      <a:endParaRPr lang="en-US" altLang="ja-JP" sz="1200" u="none" strike="noStrike" dirty="0">
                        <a:effectLst/>
                        <a:latin typeface="Yu Gothic UI" panose="020B0500000000000000" pitchFamily="50" charset="-128"/>
                        <a:ea typeface="Yu Gothic UI" panose="020B0500000000000000" pitchFamily="50" charset="-128"/>
                      </a:endParaRPr>
                    </a:p>
                    <a:p>
                      <a:pPr algn="ctr" fontAlgn="ctr"/>
                      <a:r>
                        <a:rPr lang="ja-JP" altLang="en-US" sz="1200" u="none" strike="noStrike" dirty="0">
                          <a:effectLst/>
                          <a:latin typeface="Yu Gothic UI" panose="020B0500000000000000" pitchFamily="50" charset="-128"/>
                          <a:ea typeface="Yu Gothic UI" panose="020B0500000000000000" pitchFamily="50" charset="-128"/>
                        </a:rPr>
                        <a:t>コントロール</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証拠保全のためのルールと運用状況の記録は十分か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B w="12700" cap="flat" cmpd="sng" algn="ctr">
                      <a:solidFill>
                        <a:srgbClr val="002060"/>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証拠保全と運用状況の記録ルールの見直し</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B w="12700" cap="flat" cmpd="sng" algn="ctr">
                      <a:solidFill>
                        <a:srgbClr val="002060"/>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情報のバックアップ・縮退運転などの対策は十分に行われているか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B w="12700" cap="flat" cmpd="sng" algn="ctr">
                      <a:solidFill>
                        <a:srgbClr val="002060"/>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障害時復旧の手段が有効かの再確認</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B w="12700" cap="flat" cmpd="sng" algn="ctr">
                      <a:solidFill>
                        <a:srgbClr val="002060"/>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インシデント発生時の運用が考慮されているか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B w="12700" cap="flat" cmpd="sng" algn="ctr">
                      <a:solidFill>
                        <a:srgbClr val="002060"/>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トラブル発生時の診療実施ルールの周知</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874085501"/>
                  </a:ext>
                </a:extLst>
              </a:tr>
              <a:tr h="564846">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発見的</a:t>
                      </a:r>
                      <a:endParaRPr lang="en-US" altLang="ja-JP" sz="1200" u="none" strike="noStrike" dirty="0">
                        <a:effectLst/>
                        <a:latin typeface="Yu Gothic UI" panose="020B0500000000000000" pitchFamily="50" charset="-128"/>
                        <a:ea typeface="Yu Gothic UI" panose="020B0500000000000000" pitchFamily="50" charset="-128"/>
                      </a:endParaRPr>
                    </a:p>
                    <a:p>
                      <a:pPr algn="ctr" fontAlgn="ctr"/>
                      <a:r>
                        <a:rPr lang="ja-JP" altLang="en-US" sz="1200" u="none" strike="noStrike" dirty="0">
                          <a:effectLst/>
                          <a:latin typeface="Yu Gothic UI" panose="020B0500000000000000" pitchFamily="50" charset="-128"/>
                          <a:ea typeface="Yu Gothic UI" panose="020B0500000000000000" pitchFamily="50" charset="-128"/>
                        </a:rPr>
                        <a:t>コントロール</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R w="12700" cap="flat" cmpd="sng" algn="ctr">
                      <a:solidFill>
                        <a:schemeClr val="accent4"/>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国や県といった外部機関との連携は十分か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発見時の連絡体制・ルールの整理見直し</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外部からの侵入に早期に気づける仕組みがあるか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水際対策・</a:t>
                      </a:r>
                      <a:r>
                        <a:rPr lang="en-US" altLang="ja-JP" sz="1200" u="none" strike="noStrike" dirty="0">
                          <a:effectLst/>
                          <a:latin typeface="Yu Gothic UI" panose="020B0500000000000000" pitchFamily="50" charset="-128"/>
                          <a:ea typeface="Yu Gothic UI" panose="020B0500000000000000" pitchFamily="50" charset="-128"/>
                        </a:rPr>
                        <a:t>IDS</a:t>
                      </a:r>
                      <a:r>
                        <a:rPr lang="ja-JP" altLang="en-US" sz="1200" u="none" strike="noStrike" dirty="0">
                          <a:effectLst/>
                          <a:latin typeface="Yu Gothic UI" panose="020B0500000000000000" pitchFamily="50" charset="-128"/>
                          <a:ea typeface="Yu Gothic UI" panose="020B0500000000000000" pitchFamily="50" charset="-128"/>
                        </a:rPr>
                        <a:t>などの整備ができているかの確認</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異常を感じた時の相談窓口・通報ルールが周知されているか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相談窓口・通報ルールの再教育</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T w="12700" cap="flat" cmpd="sng" algn="ctr">
                      <a:solidFill>
                        <a:srgbClr val="002060"/>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521987127"/>
                  </a:ext>
                </a:extLst>
              </a:tr>
              <a:tr h="666670">
                <a:tc rowSpan="2">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予防的</a:t>
                      </a:r>
                      <a:endParaRPr lang="en-US" altLang="ja-JP" sz="1200" u="none" strike="noStrike" dirty="0">
                        <a:effectLst/>
                        <a:latin typeface="Yu Gothic UI" panose="020B0500000000000000" pitchFamily="50" charset="-128"/>
                        <a:ea typeface="Yu Gothic UI" panose="020B0500000000000000" pitchFamily="50" charset="-128"/>
                      </a:endParaRPr>
                    </a:p>
                    <a:p>
                      <a:pPr algn="ctr" fontAlgn="ctr"/>
                      <a:r>
                        <a:rPr lang="ja-JP" altLang="en-US" sz="1200" u="none" strike="noStrike" dirty="0">
                          <a:effectLst/>
                          <a:latin typeface="Yu Gothic UI" panose="020B0500000000000000" pitchFamily="50" charset="-128"/>
                          <a:ea typeface="Yu Gothic UI" panose="020B0500000000000000" pitchFamily="50" charset="-128"/>
                        </a:rPr>
                        <a:t>コントロール</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システムを管理するルール・組織が機能しているか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情報システム運用管理規定や委員会等の役割・運用の見直し</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最新リスクの把握がされているか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最新リスクへの対策</a:t>
                      </a:r>
                      <a:br>
                        <a:rPr lang="ja-JP" altLang="en-US" sz="1200" u="none" strike="noStrike" dirty="0">
                          <a:effectLst/>
                          <a:latin typeface="Yu Gothic UI" panose="020B0500000000000000" pitchFamily="50" charset="-128"/>
                          <a:ea typeface="Yu Gothic UI" panose="020B0500000000000000" pitchFamily="50" charset="-128"/>
                        </a:rPr>
                      </a:br>
                      <a:r>
                        <a:rPr lang="ja-JP" altLang="en-US" sz="1200" u="none" strike="noStrike" dirty="0">
                          <a:effectLst/>
                          <a:latin typeface="Yu Gothic UI" panose="020B0500000000000000" pitchFamily="50" charset="-128"/>
                          <a:ea typeface="Yu Gothic UI" panose="020B0500000000000000" pitchFamily="50" charset="-128"/>
                        </a:rPr>
                        <a:t>セキュリティパッチの適用</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各種規定書、指示書、取扱説明書等が周知されているか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各種規定書、指示書、取扱説明書の周知状況の整理・再周知</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370755815"/>
                  </a:ext>
                </a:extLst>
              </a:tr>
              <a:tr h="666670">
                <a:tc vMerge="1">
                  <a:txBody>
                    <a:bodyPr/>
                    <a:lstStyle/>
                    <a:p>
                      <a:endParaRPr kumimoji="1" lang="ja-JP" altLang="en-US"/>
                    </a:p>
                  </a:txBody>
                  <a:tcPr>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システムの状態把握を委託業者にまかせっきりになっていないか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chemeClr val="accent4"/>
                      </a:solidFill>
                      <a:prstDash val="solid"/>
                      <a:round/>
                      <a:headEnd type="none" w="med" len="med"/>
                      <a:tailEnd type="none" w="med" len="med"/>
                    </a:lnT>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委託業者管理・報告ルールの見直し</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外部からの侵入を防ぐことができる技術的対策がされているか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chemeClr val="accent4"/>
                      </a:solidFill>
                      <a:prstDash val="solid"/>
                      <a:round/>
                      <a:headEnd type="none" w="med" len="med"/>
                      <a:tailEnd type="none" w="med" len="med"/>
                    </a:lnT>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システム上の対策の強化</a:t>
                      </a:r>
                      <a:br>
                        <a:rPr lang="ja-JP" altLang="en-US" sz="1200" u="none" strike="noStrike" dirty="0">
                          <a:effectLst/>
                          <a:latin typeface="Yu Gothic UI" panose="020B0500000000000000" pitchFamily="50" charset="-128"/>
                          <a:ea typeface="Yu Gothic UI" panose="020B0500000000000000" pitchFamily="50" charset="-128"/>
                        </a:rPr>
                      </a:br>
                      <a:r>
                        <a:rPr lang="en-US" altLang="ja-JP" sz="1200" u="none" strike="noStrike" dirty="0">
                          <a:effectLst/>
                          <a:latin typeface="Yu Gothic UI" panose="020B0500000000000000" pitchFamily="50" charset="-128"/>
                          <a:ea typeface="Yu Gothic UI" panose="020B0500000000000000" pitchFamily="50" charset="-128"/>
                        </a:rPr>
                        <a:t>IPS</a:t>
                      </a:r>
                      <a:r>
                        <a:rPr lang="ja-JP" altLang="en-US" sz="1200" u="none" strike="noStrike" dirty="0">
                          <a:effectLst/>
                          <a:latin typeface="Yu Gothic UI" panose="020B0500000000000000" pitchFamily="50" charset="-128"/>
                          <a:ea typeface="Yu Gothic UI" panose="020B0500000000000000" pitchFamily="50" charset="-128"/>
                        </a:rPr>
                        <a:t>や</a:t>
                      </a:r>
                      <a:r>
                        <a:rPr lang="en-US" altLang="ja-JP" sz="1200" u="none" strike="noStrike" dirty="0">
                          <a:effectLst/>
                          <a:latin typeface="Yu Gothic UI" panose="020B0500000000000000" pitchFamily="50" charset="-128"/>
                          <a:ea typeface="Yu Gothic UI" panose="020B0500000000000000" pitchFamily="50" charset="-128"/>
                        </a:rPr>
                        <a:t>FW</a:t>
                      </a:r>
                      <a:r>
                        <a:rPr lang="ja-JP" altLang="en-US" sz="1200" u="none" strike="noStrike" dirty="0">
                          <a:effectLst/>
                          <a:latin typeface="Yu Gothic UI" panose="020B0500000000000000" pitchFamily="50" charset="-128"/>
                          <a:ea typeface="Yu Gothic UI" panose="020B0500000000000000" pitchFamily="50" charset="-128"/>
                        </a:rPr>
                        <a:t>の導入や設定見直し</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ヒューマンエラー（規定違反）が起こる可能性が考慮されているか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chemeClr val="accent4"/>
                      </a:solidFill>
                      <a:prstDash val="solid"/>
                      <a:round/>
                      <a:headEnd type="none" w="med" len="med"/>
                      <a:tailEnd type="none" w="med" len="med"/>
                    </a:lnT>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ヒューマンエラー防止のための教育・訓練の実施</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2456056927"/>
                  </a:ext>
                </a:extLst>
              </a:tr>
            </a:tbl>
          </a:graphicData>
        </a:graphic>
      </p:graphicFrame>
      <p:sp>
        <p:nvSpPr>
          <p:cNvPr id="10" name="テキスト ボックス 9"/>
          <p:cNvSpPr txBox="1"/>
          <p:nvPr/>
        </p:nvSpPr>
        <p:spPr>
          <a:xfrm>
            <a:off x="409793" y="1569822"/>
            <a:ext cx="8986681" cy="257369"/>
          </a:xfrm>
          <a:prstGeom prst="rect">
            <a:avLst/>
          </a:prstGeom>
          <a:noFill/>
        </p:spPr>
        <p:txBody>
          <a:bodyPr wrap="square" lIns="36000" tIns="36000" rIns="36000" bIns="36000" rtlCol="0" anchor="t"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規模に関わらず、定期的な自己点検において確認すべきと考えられる項目と</a:t>
            </a:r>
            <a:r>
              <a:rPr lang="ja-JP" altLang="en-US"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点検によって不備が見つかった場合の対策例を記載します。</a:t>
            </a:r>
          </a:p>
        </p:txBody>
      </p:sp>
      <p:sp>
        <p:nvSpPr>
          <p:cNvPr id="2" name="テキスト ボックス 1"/>
          <p:cNvSpPr txBox="1"/>
          <p:nvPr/>
        </p:nvSpPr>
        <p:spPr>
          <a:xfrm>
            <a:off x="968547" y="6239754"/>
            <a:ext cx="8139696" cy="257369"/>
          </a:xfrm>
          <a:prstGeom prst="rect">
            <a:avLst/>
          </a:prstGeom>
          <a:noFill/>
        </p:spPr>
        <p:txBody>
          <a:bodyPr wrap="square" lIns="36000" tIns="36000" rIns="36000" bIns="36000" rtlCol="0" anchor="ctr" anchorCtr="0">
            <a:spAutoFit/>
          </a:bodyPr>
          <a:lstStyle/>
          <a:p>
            <a:pPr>
              <a:spcBef>
                <a:spcPts val="0"/>
              </a:spcBef>
              <a:buSzPct val="100000"/>
            </a:pPr>
            <a:r>
              <a:rPr lang="ja-JP" altLang="en-US" sz="1200" dirty="0">
                <a:latin typeface="Yu Gothic UI" panose="020B0500000000000000" pitchFamily="50" charset="-128"/>
                <a:ea typeface="Yu Gothic UI" panose="020B0500000000000000" pitchFamily="50" charset="-128"/>
              </a:rPr>
              <a:t>より詳細なチェックについては、別紙「セキュリティチェックシート」を活用して実施してください。</a:t>
            </a:r>
            <a:endParaRPr kumimoji="1" lang="en-US" altLang="ja-JP" sz="1200" dirty="0">
              <a:latin typeface="Yu Gothic UI" panose="020B0500000000000000" pitchFamily="50" charset="-128"/>
              <a:ea typeface="Yu Gothic UI" panose="020B0500000000000000" pitchFamily="50" charset="-128"/>
            </a:endParaRPr>
          </a:p>
        </p:txBody>
      </p:sp>
      <p:sp>
        <p:nvSpPr>
          <p:cNvPr id="8" name="正方形/長方形 7"/>
          <p:cNvSpPr/>
          <p:nvPr/>
        </p:nvSpPr>
        <p:spPr bwMode="gray">
          <a:xfrm>
            <a:off x="215841" y="175575"/>
            <a:ext cx="615659"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3-3</a:t>
            </a:r>
          </a:p>
        </p:txBody>
      </p:sp>
      <p:sp>
        <p:nvSpPr>
          <p:cNvPr id="9" name="正方形/長方形 8"/>
          <p:cNvSpPr/>
          <p:nvPr/>
        </p:nvSpPr>
        <p:spPr bwMode="gray">
          <a:xfrm>
            <a:off x="907081" y="182890"/>
            <a:ext cx="344546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情報セキュリティ対策のチェックリスト②</a:t>
            </a:r>
          </a:p>
        </p:txBody>
      </p:sp>
      <p:sp>
        <p:nvSpPr>
          <p:cNvPr id="12" name="正方形/長方形 11"/>
          <p:cNvSpPr/>
          <p:nvPr/>
        </p:nvSpPr>
        <p:spPr>
          <a:xfrm>
            <a:off x="277332" y="1222709"/>
            <a:ext cx="1382431" cy="276999"/>
          </a:xfrm>
          <a:prstGeom prst="rect">
            <a:avLst/>
          </a:prstGeom>
          <a:solidFill>
            <a:srgbClr val="009A44"/>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確認項目と対策例</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759130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3-4</a:t>
            </a:r>
          </a:p>
        </p:txBody>
      </p:sp>
      <p:sp>
        <p:nvSpPr>
          <p:cNvPr id="22" name="正方形/長方形 21"/>
          <p:cNvSpPr/>
          <p:nvPr/>
        </p:nvSpPr>
        <p:spPr bwMode="gray">
          <a:xfrm>
            <a:off x="848564" y="226768"/>
            <a:ext cx="4213554"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事故発生時（情報漏洩事故等）の対応について</a:t>
            </a:r>
            <a:r>
              <a:rPr kumimoji="1" lang="en-US" altLang="ja-JP" sz="1200" dirty="0">
                <a:solidFill>
                  <a:schemeClr val="tx1"/>
                </a:solidFill>
                <a:latin typeface="Yu Gothic UI" panose="020B0500000000000000" pitchFamily="50" charset="-128"/>
                <a:ea typeface="Yu Gothic UI" panose="020B0500000000000000" pitchFamily="50" charset="-128"/>
              </a:rPr>
              <a:t>(</a:t>
            </a:r>
            <a:r>
              <a:rPr kumimoji="1" lang="ja-JP" altLang="en-US" sz="1200" dirty="0">
                <a:solidFill>
                  <a:schemeClr val="tx1"/>
                </a:solidFill>
                <a:latin typeface="Yu Gothic UI" panose="020B0500000000000000" pitchFamily="50" charset="-128"/>
                <a:ea typeface="Yu Gothic UI" panose="020B0500000000000000" pitchFamily="50" charset="-128"/>
              </a:rPr>
              <a:t>全体フロー）</a:t>
            </a:r>
          </a:p>
        </p:txBody>
      </p:sp>
      <p:sp>
        <p:nvSpPr>
          <p:cNvPr id="143" name="タイトル 2"/>
          <p:cNvSpPr txBox="1">
            <a:spLocks/>
          </p:cNvSpPr>
          <p:nvPr/>
        </p:nvSpPr>
        <p:spPr bwMode="gray">
          <a:xfrm>
            <a:off x="392291" y="601564"/>
            <a:ext cx="9072000" cy="53631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事故発生時は、迅速な復旧（医療の提供）と原因調査や再発防止の取り組みを同時に進める 必要がある</a:t>
            </a:r>
          </a:p>
        </p:txBody>
      </p:sp>
      <p:sp>
        <p:nvSpPr>
          <p:cNvPr id="7" name="山形 6"/>
          <p:cNvSpPr/>
          <p:nvPr/>
        </p:nvSpPr>
        <p:spPr bwMode="gray">
          <a:xfrm>
            <a:off x="422067" y="2184052"/>
            <a:ext cx="2075487" cy="410173"/>
          </a:xfrm>
          <a:prstGeom prst="chevron">
            <a:avLst/>
          </a:prstGeom>
          <a:solidFill>
            <a:schemeClr val="bg1">
              <a:lumMod val="50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solidFill>
                  <a:schemeClr val="bg1"/>
                </a:solidFill>
                <a:latin typeface="Yu Gothic UI" panose="020B0500000000000000" pitchFamily="50" charset="-128"/>
                <a:ea typeface="Yu Gothic UI" panose="020B0500000000000000" pitchFamily="50" charset="-128"/>
              </a:rPr>
              <a:t>検知・初動対応</a:t>
            </a:r>
          </a:p>
        </p:txBody>
      </p:sp>
      <p:sp>
        <p:nvSpPr>
          <p:cNvPr id="8" name="山形 7"/>
          <p:cNvSpPr/>
          <p:nvPr/>
        </p:nvSpPr>
        <p:spPr bwMode="gray">
          <a:xfrm>
            <a:off x="2360593" y="2178370"/>
            <a:ext cx="1890795" cy="410173"/>
          </a:xfrm>
          <a:prstGeom prst="chevron">
            <a:avLst/>
          </a:prstGeom>
          <a:solidFill>
            <a:schemeClr val="bg1">
              <a:lumMod val="50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solidFill>
                  <a:schemeClr val="bg1"/>
                </a:solidFill>
                <a:latin typeface="Yu Gothic UI" panose="020B0500000000000000" pitchFamily="50" charset="-128"/>
                <a:ea typeface="Yu Gothic UI" panose="020B0500000000000000" pitchFamily="50" charset="-128"/>
              </a:rPr>
              <a:t>報告・体制構築</a:t>
            </a:r>
          </a:p>
        </p:txBody>
      </p:sp>
      <p:sp>
        <p:nvSpPr>
          <p:cNvPr id="10" name="山形 9"/>
          <p:cNvSpPr/>
          <p:nvPr/>
        </p:nvSpPr>
        <p:spPr bwMode="gray">
          <a:xfrm>
            <a:off x="4097772" y="2174014"/>
            <a:ext cx="1893381" cy="410173"/>
          </a:xfrm>
          <a:prstGeom prst="chevron">
            <a:avLst/>
          </a:prstGeom>
          <a:solidFill>
            <a:schemeClr val="bg1">
              <a:lumMod val="50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solidFill>
                  <a:schemeClr val="bg1"/>
                </a:solidFill>
                <a:latin typeface="Yu Gothic UI" panose="020B0500000000000000" pitchFamily="50" charset="-128"/>
                <a:ea typeface="Yu Gothic UI" panose="020B0500000000000000" pitchFamily="50" charset="-128"/>
              </a:rPr>
              <a:t>原因調査</a:t>
            </a:r>
            <a:endParaRPr kumimoji="1" lang="en-US" altLang="ja-JP" sz="1400" b="1" dirty="0">
              <a:solidFill>
                <a:schemeClr val="bg1"/>
              </a:solidFill>
              <a:latin typeface="Yu Gothic UI" panose="020B0500000000000000" pitchFamily="50" charset="-128"/>
              <a:ea typeface="Yu Gothic UI" panose="020B0500000000000000" pitchFamily="50" charset="-128"/>
            </a:endParaRPr>
          </a:p>
          <a:p>
            <a:pPr algn="ctr">
              <a:buFont typeface="Wingdings 2" pitchFamily="18" charset="2"/>
              <a:buNone/>
            </a:pPr>
            <a:r>
              <a:rPr kumimoji="1" lang="ja-JP" altLang="en-US" sz="1400" b="1" dirty="0">
                <a:solidFill>
                  <a:schemeClr val="bg1"/>
                </a:solidFill>
                <a:latin typeface="Yu Gothic UI" panose="020B0500000000000000" pitchFamily="50" charset="-128"/>
                <a:ea typeface="Yu Gothic UI" panose="020B0500000000000000" pitchFamily="50" charset="-128"/>
              </a:rPr>
              <a:t>被害特定</a:t>
            </a:r>
          </a:p>
        </p:txBody>
      </p:sp>
      <p:sp>
        <p:nvSpPr>
          <p:cNvPr id="11" name="山形 10"/>
          <p:cNvSpPr/>
          <p:nvPr/>
        </p:nvSpPr>
        <p:spPr bwMode="gray">
          <a:xfrm>
            <a:off x="5858921" y="2169469"/>
            <a:ext cx="1991063" cy="410173"/>
          </a:xfrm>
          <a:prstGeom prst="chevron">
            <a:avLst/>
          </a:prstGeom>
          <a:solidFill>
            <a:schemeClr val="bg1">
              <a:lumMod val="50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solidFill>
                  <a:schemeClr val="bg1"/>
                </a:solidFill>
                <a:latin typeface="Yu Gothic UI" panose="020B0500000000000000" pitchFamily="50" charset="-128"/>
                <a:ea typeface="Yu Gothic UI" panose="020B0500000000000000" pitchFamily="50" charset="-128"/>
              </a:rPr>
              <a:t>公表・届出</a:t>
            </a:r>
          </a:p>
        </p:txBody>
      </p:sp>
      <p:sp>
        <p:nvSpPr>
          <p:cNvPr id="12" name="山形 11"/>
          <p:cNvSpPr/>
          <p:nvPr/>
        </p:nvSpPr>
        <p:spPr bwMode="gray">
          <a:xfrm>
            <a:off x="7699072" y="2174014"/>
            <a:ext cx="1747079" cy="410173"/>
          </a:xfrm>
          <a:prstGeom prst="chevron">
            <a:avLst/>
          </a:prstGeom>
          <a:solidFill>
            <a:schemeClr val="bg1">
              <a:lumMod val="50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solidFill>
                  <a:schemeClr val="bg1"/>
                </a:solidFill>
                <a:latin typeface="Yu Gothic UI" panose="020B0500000000000000" pitchFamily="50" charset="-128"/>
                <a:ea typeface="Yu Gothic UI" panose="020B0500000000000000" pitchFamily="50" charset="-128"/>
              </a:rPr>
              <a:t>事後対応</a:t>
            </a:r>
            <a:endParaRPr kumimoji="1" lang="en-US" altLang="ja-JP" sz="1400" b="1" dirty="0">
              <a:solidFill>
                <a:schemeClr val="bg1"/>
              </a:solidFill>
              <a:latin typeface="Yu Gothic UI" panose="020B0500000000000000" pitchFamily="50" charset="-128"/>
              <a:ea typeface="Yu Gothic UI" panose="020B0500000000000000" pitchFamily="50" charset="-128"/>
            </a:endParaRPr>
          </a:p>
          <a:p>
            <a:pPr algn="ctr">
              <a:buFont typeface="Wingdings 2" pitchFamily="18" charset="2"/>
              <a:buNone/>
            </a:pPr>
            <a:r>
              <a:rPr kumimoji="1" lang="ja-JP" altLang="en-US" sz="1400" b="1" dirty="0">
                <a:solidFill>
                  <a:schemeClr val="bg1"/>
                </a:solidFill>
                <a:latin typeface="Yu Gothic UI" panose="020B0500000000000000" pitchFamily="50" charset="-128"/>
                <a:ea typeface="Yu Gothic UI" panose="020B0500000000000000" pitchFamily="50" charset="-128"/>
              </a:rPr>
              <a:t>再発防止</a:t>
            </a:r>
          </a:p>
        </p:txBody>
      </p:sp>
      <p:sp>
        <p:nvSpPr>
          <p:cNvPr id="13" name="ホームベース 12"/>
          <p:cNvSpPr/>
          <p:nvPr/>
        </p:nvSpPr>
        <p:spPr bwMode="gray">
          <a:xfrm>
            <a:off x="446942" y="1271014"/>
            <a:ext cx="8917227" cy="222173"/>
          </a:xfrm>
          <a:prstGeom prst="homePlate">
            <a:avLst/>
          </a:prstGeom>
          <a:solidFill>
            <a:schemeClr val="bg1">
              <a:lumMod val="65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solidFill>
                  <a:schemeClr val="bg1"/>
                </a:solidFill>
                <a:latin typeface="Yu Gothic UI" panose="020B0500000000000000" pitchFamily="50" charset="-128"/>
                <a:ea typeface="Yu Gothic UI" panose="020B0500000000000000" pitchFamily="50" charset="-128"/>
              </a:rPr>
              <a:t>復旧</a:t>
            </a:r>
            <a:endParaRPr kumimoji="1" lang="en-US" altLang="ja-JP" sz="1400" b="1" dirty="0">
              <a:solidFill>
                <a:schemeClr val="bg1"/>
              </a:solidFill>
              <a:latin typeface="Yu Gothic UI" panose="020B0500000000000000" pitchFamily="50" charset="-128"/>
              <a:ea typeface="Yu Gothic UI" panose="020B0500000000000000" pitchFamily="50" charset="-128"/>
            </a:endParaRPr>
          </a:p>
        </p:txBody>
      </p:sp>
      <p:sp>
        <p:nvSpPr>
          <p:cNvPr id="2" name="正方形/長方形 1"/>
          <p:cNvSpPr/>
          <p:nvPr/>
        </p:nvSpPr>
        <p:spPr bwMode="gray">
          <a:xfrm>
            <a:off x="308712" y="2667450"/>
            <a:ext cx="1994698" cy="340158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情報漏えいに関する兆候や具体的な事実を確認した場合は、</a:t>
            </a:r>
            <a:r>
              <a:rPr lang="ja-JP" altLang="en-US" sz="1200" u="sng" dirty="0">
                <a:solidFill>
                  <a:schemeClr val="tx1"/>
                </a:solidFill>
                <a:latin typeface="Yu Gothic UI" panose="020B0500000000000000" pitchFamily="50" charset="-128"/>
                <a:ea typeface="Yu Gothic UI" panose="020B0500000000000000" pitchFamily="50" charset="-128"/>
              </a:rPr>
              <a:t>責任者に報告し速やかに情報漏えい対応のための体制</a:t>
            </a:r>
            <a:r>
              <a:rPr lang="ja-JP" altLang="en-US" sz="1200" dirty="0">
                <a:solidFill>
                  <a:schemeClr val="tx1"/>
                </a:solidFill>
                <a:latin typeface="Yu Gothic UI" panose="020B0500000000000000" pitchFamily="50" charset="-128"/>
                <a:ea typeface="Yu Gothic UI" panose="020B0500000000000000" pitchFamily="50" charset="-128"/>
              </a:rPr>
              <a:t>をとる。</a:t>
            </a:r>
            <a:endParaRPr lang="en-US" altLang="ja-JP" sz="1200" dirty="0">
              <a:solidFill>
                <a:schemeClr val="tx1"/>
              </a:solidFill>
              <a:latin typeface="Yu Gothic UI" panose="020B0500000000000000" pitchFamily="50" charset="-128"/>
              <a:ea typeface="Yu Gothic UI" panose="020B0500000000000000" pitchFamily="50" charset="-128"/>
            </a:endParaRPr>
          </a:p>
          <a:p>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情報が</a:t>
            </a:r>
            <a:r>
              <a:rPr lang="ja-JP" altLang="en-US" sz="1200" u="sng" dirty="0">
                <a:solidFill>
                  <a:srgbClr val="000000"/>
                </a:solidFill>
                <a:latin typeface="Yu Gothic UI" panose="020B0500000000000000" pitchFamily="50" charset="-128"/>
                <a:ea typeface="Yu Gothic UI" panose="020B0500000000000000" pitchFamily="50" charset="-128"/>
              </a:rPr>
              <a:t>外部からアクセスできる状態にあったり、被害が広がる可能性がある場合には、これらを遮断する措置</a:t>
            </a:r>
            <a:r>
              <a:rPr lang="ja-JP" altLang="en-US" sz="1200" dirty="0">
                <a:solidFill>
                  <a:srgbClr val="000000"/>
                </a:solidFill>
                <a:latin typeface="Yu Gothic UI" panose="020B0500000000000000" pitchFamily="50" charset="-128"/>
                <a:ea typeface="Yu Gothic UI" panose="020B0500000000000000" pitchFamily="50" charset="-128"/>
              </a:rPr>
              <a:t>をとる。（</a:t>
            </a:r>
            <a:r>
              <a:rPr lang="ja-JP" altLang="en-US" sz="1200" u="sng" dirty="0">
                <a:solidFill>
                  <a:srgbClr val="000000"/>
                </a:solidFill>
                <a:latin typeface="Yu Gothic UI" panose="020B0500000000000000" pitchFamily="50" charset="-128"/>
                <a:ea typeface="Yu Gothic UI" panose="020B0500000000000000" pitchFamily="50" charset="-128"/>
              </a:rPr>
              <a:t>情報の隔離、ネットワークの遮断、サービスの停止等</a:t>
            </a:r>
            <a:r>
              <a:rPr lang="ja-JP" altLang="en-US" sz="1200" dirty="0">
                <a:solidFill>
                  <a:srgbClr val="000000"/>
                </a:solidFill>
                <a:latin typeface="Yu Gothic UI" panose="020B0500000000000000" pitchFamily="50" charset="-128"/>
                <a:ea typeface="Yu Gothic UI" panose="020B0500000000000000" pitchFamily="50" charset="-128"/>
              </a:rPr>
              <a:t>）</a:t>
            </a:r>
            <a:endParaRPr lang="en-US" altLang="ja-JP" sz="1200" dirty="0">
              <a:solidFill>
                <a:srgbClr val="000000"/>
              </a:solidFill>
              <a:latin typeface="Yu Gothic UI" panose="020B0500000000000000" pitchFamily="50" charset="-128"/>
              <a:ea typeface="Yu Gothic UI" panose="020B0500000000000000" pitchFamily="50" charset="-128"/>
            </a:endParaRPr>
          </a:p>
          <a:p>
            <a:r>
              <a:rPr lang="ja-JP" altLang="en-US" sz="1200" dirty="0">
                <a:solidFill>
                  <a:srgbClr val="000000"/>
                </a:solidFill>
                <a:latin typeface="Yu Gothic UI" panose="020B0500000000000000" pitchFamily="50" charset="-128"/>
                <a:ea typeface="Yu Gothic UI" panose="020B0500000000000000" pitchFamily="50" charset="-128"/>
              </a:rPr>
              <a:t> </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不正アクセスや不正プログラムなど情報システムからの情報漏えいの可能性がある場合は、</a:t>
            </a:r>
            <a:r>
              <a:rPr lang="ja-JP" altLang="en-US" sz="1200" u="sng" dirty="0">
                <a:solidFill>
                  <a:schemeClr val="tx1"/>
                </a:solidFill>
                <a:latin typeface="Yu Gothic UI" panose="020B0500000000000000" pitchFamily="50" charset="-128"/>
                <a:ea typeface="Yu Gothic UI" panose="020B0500000000000000" pitchFamily="50" charset="-128"/>
              </a:rPr>
              <a:t>不用意な操作をせず、システム上に残された証拠を消さない</a:t>
            </a:r>
            <a:r>
              <a:rPr lang="ja-JP" altLang="en-US" sz="1200" dirty="0">
                <a:solidFill>
                  <a:schemeClr val="tx1"/>
                </a:solidFill>
                <a:latin typeface="Yu Gothic UI" panose="020B0500000000000000" pitchFamily="50" charset="-128"/>
                <a:ea typeface="Yu Gothic UI" panose="020B0500000000000000" pitchFamily="50" charset="-128"/>
              </a:rPr>
              <a:t>ようにする。</a:t>
            </a:r>
            <a:endParaRPr lang="en-US" altLang="ja-JP" sz="1200" dirty="0">
              <a:solidFill>
                <a:schemeClr val="tx1"/>
              </a:solidFill>
              <a:latin typeface="Yu Gothic UI" panose="020B0500000000000000" pitchFamily="50" charset="-128"/>
              <a:ea typeface="Yu Gothic UI" panose="020B0500000000000000" pitchFamily="50" charset="-128"/>
            </a:endParaRPr>
          </a:p>
          <a:p>
            <a:endParaRPr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4" name="正方形/長方形 3"/>
          <p:cNvSpPr/>
          <p:nvPr/>
        </p:nvSpPr>
        <p:spPr>
          <a:xfrm>
            <a:off x="2222340" y="2677488"/>
            <a:ext cx="1891727" cy="3970318"/>
          </a:xfrm>
          <a:prstGeom prst="rect">
            <a:avLst/>
          </a:prstGeom>
        </p:spPr>
        <p:txBody>
          <a:bodyPr wrap="square">
            <a:spAutoFit/>
          </a:bodyPr>
          <a:lstStyle/>
          <a:p>
            <a:pPr marL="171450" indent="-171450">
              <a:buFont typeface="Wingdings" panose="05000000000000000000" pitchFamily="2" charset="2"/>
              <a:buChar char="n"/>
            </a:pPr>
            <a:r>
              <a:rPr lang="ja-JP" altLang="en-US" sz="1200" u="sng" dirty="0">
                <a:latin typeface="Yu Gothic UI" panose="020B0500000000000000" pitchFamily="50" charset="-128"/>
                <a:ea typeface="Yu Gothic UI" panose="020B0500000000000000" pitchFamily="50" charset="-128"/>
              </a:rPr>
              <a:t>個人情報の漏えい、滅失又は毀損等のおそれがある場合は個人情報保護委員会へ速やかに報告</a:t>
            </a:r>
            <a:r>
              <a:rPr lang="ja-JP" altLang="en-US" sz="1200" dirty="0">
                <a:latin typeface="Yu Gothic UI" panose="020B0500000000000000" pitchFamily="50" charset="-128"/>
                <a:ea typeface="Yu Gothic UI" panose="020B0500000000000000" pitchFamily="50" charset="-128"/>
              </a:rPr>
              <a:t>を実施する。</a:t>
            </a:r>
            <a:endParaRPr lang="en-US" altLang="ja-JP" sz="1200" dirty="0">
              <a:latin typeface="Yu Gothic UI" panose="020B0500000000000000" pitchFamily="50" charset="-128"/>
              <a:ea typeface="Yu Gothic UI" panose="020B0500000000000000" pitchFamily="50" charset="-128"/>
            </a:endParaRPr>
          </a:p>
          <a:p>
            <a:endParaRPr lang="en-US" altLang="ja-JP" sz="1200" dirty="0">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latin typeface="Yu Gothic UI" panose="020B0500000000000000" pitchFamily="50" charset="-128"/>
                <a:ea typeface="Yu Gothic UI" panose="020B0500000000000000" pitchFamily="50" charset="-128"/>
              </a:rPr>
              <a:t>サイバー攻撃で</a:t>
            </a:r>
            <a:r>
              <a:rPr lang="ja-JP" altLang="en-US" sz="1200" u="sng" dirty="0">
                <a:latin typeface="Yu Gothic UI" panose="020B0500000000000000" pitchFamily="50" charset="-128"/>
                <a:ea typeface="Yu Gothic UI" panose="020B0500000000000000" pitchFamily="50" charset="-128"/>
              </a:rPr>
              <a:t>医療サービス提供体制に支障が発生する場合は、</a:t>
            </a:r>
            <a:r>
              <a:rPr lang="zh-TW" altLang="en-US" sz="1200" u="sng" dirty="0">
                <a:latin typeface="Yu Gothic UI" panose="020B0500000000000000" pitchFamily="50" charset="-128"/>
                <a:ea typeface="Yu Gothic UI" panose="020B0500000000000000" pitchFamily="50" charset="-128"/>
              </a:rPr>
              <a:t>厚生労働省医政局研究開発振興課医療情報</a:t>
            </a:r>
            <a:r>
              <a:rPr lang="ja-JP" altLang="en-US" sz="1200" u="sng" dirty="0">
                <a:latin typeface="Yu Gothic UI" panose="020B0500000000000000" pitchFamily="50" charset="-128"/>
                <a:ea typeface="Yu Gothic UI" panose="020B0500000000000000" pitchFamily="50" charset="-128"/>
              </a:rPr>
              <a:t>技術</a:t>
            </a:r>
            <a:r>
              <a:rPr lang="zh-TW" altLang="en-US" sz="1200" u="sng" dirty="0">
                <a:latin typeface="Yu Gothic UI" panose="020B0500000000000000" pitchFamily="50" charset="-128"/>
                <a:ea typeface="Yu Gothic UI" panose="020B0500000000000000" pitchFamily="50" charset="-128"/>
              </a:rPr>
              <a:t>推進室</a:t>
            </a:r>
            <a:r>
              <a:rPr lang="ja-JP" altLang="en-US" sz="1200" u="sng" dirty="0">
                <a:latin typeface="Yu Gothic UI" panose="020B0500000000000000" pitchFamily="50" charset="-128"/>
                <a:ea typeface="Yu Gothic UI" panose="020B0500000000000000" pitchFamily="50" charset="-128"/>
              </a:rPr>
              <a:t>へ連絡</a:t>
            </a:r>
            <a:r>
              <a:rPr lang="ja-JP" altLang="en-US" sz="1200" dirty="0">
                <a:latin typeface="Yu Gothic UI" panose="020B0500000000000000" pitchFamily="50" charset="-128"/>
                <a:ea typeface="Yu Gothic UI" panose="020B0500000000000000" pitchFamily="50" charset="-128"/>
              </a:rPr>
              <a:t>する。 </a:t>
            </a:r>
            <a:endParaRPr kumimoji="1" lang="ja-JP" altLang="en-US" sz="1200" dirty="0">
              <a:latin typeface="Yu Gothic UI" panose="020B0500000000000000" pitchFamily="50" charset="-128"/>
              <a:ea typeface="Yu Gothic UI" panose="020B0500000000000000" pitchFamily="50" charset="-128"/>
            </a:endParaRPr>
          </a:p>
          <a:p>
            <a:endParaRPr lang="en-US" altLang="ja-JP" sz="1200" dirty="0">
              <a:latin typeface="Yu Gothic UI" panose="020B0500000000000000" pitchFamily="50" charset="-128"/>
              <a:ea typeface="Yu Gothic UI" panose="020B0500000000000000" pitchFamily="50" charset="-128"/>
            </a:endParaRPr>
          </a:p>
          <a:p>
            <a:endParaRPr lang="en-US" altLang="ja-JP" sz="1200" dirty="0">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u="sng" dirty="0">
                <a:latin typeface="Yu Gothic UI" panose="020B0500000000000000" pitchFamily="50" charset="-128"/>
                <a:ea typeface="Yu Gothic UI" panose="020B0500000000000000" pitchFamily="50" charset="-128"/>
              </a:rPr>
              <a:t>対策本部を設置し当面の対応方針を決定</a:t>
            </a:r>
            <a:r>
              <a:rPr lang="ja-JP" altLang="en-US" sz="1200" dirty="0">
                <a:latin typeface="Yu Gothic UI" panose="020B0500000000000000" pitchFamily="50" charset="-128"/>
                <a:ea typeface="Yu Gothic UI" panose="020B0500000000000000" pitchFamily="50" charset="-128"/>
              </a:rPr>
              <a:t>し、情報漏えいによる被害の拡大、二次被害の防止のために必要な応急処置を行う。</a:t>
            </a:r>
            <a:endParaRPr lang="en-US" altLang="ja-JP" sz="1200" dirty="0">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endParaRPr lang="en-US" altLang="ja-JP" sz="1200" dirty="0">
              <a:latin typeface="Yu Gothic UI" panose="020B0500000000000000" pitchFamily="50" charset="-128"/>
              <a:ea typeface="Yu Gothic UI" panose="020B0500000000000000" pitchFamily="50" charset="-128"/>
            </a:endParaRPr>
          </a:p>
        </p:txBody>
      </p:sp>
      <p:sp>
        <p:nvSpPr>
          <p:cNvPr id="5" name="正方形/長方形 4"/>
          <p:cNvSpPr/>
          <p:nvPr/>
        </p:nvSpPr>
        <p:spPr>
          <a:xfrm>
            <a:off x="3975083" y="2667450"/>
            <a:ext cx="1942920" cy="2123658"/>
          </a:xfrm>
          <a:prstGeom prst="rect">
            <a:avLst/>
          </a:prstGeom>
        </p:spPr>
        <p:txBody>
          <a:bodyPr wrap="square">
            <a:spAutoFit/>
          </a:bodyPr>
          <a:lstStyle/>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適切な対応についての判断を行うために５Ｗ１Ｈの観点で情報を整理する。</a:t>
            </a:r>
            <a:endParaRPr lang="en-US" altLang="ja-JP" sz="1200" dirty="0">
              <a:solidFill>
                <a:srgbClr val="000000"/>
              </a:solidFill>
              <a:latin typeface="Yu Gothic UI" panose="020B0500000000000000" pitchFamily="50" charset="-128"/>
              <a:ea typeface="Yu Gothic UI" panose="020B0500000000000000" pitchFamily="50" charset="-128"/>
            </a:endParaRPr>
          </a:p>
          <a:p>
            <a:endParaRPr lang="en-US" altLang="ja-JP" sz="1200" dirty="0">
              <a:solidFill>
                <a:srgbClr val="000000"/>
              </a:solidFill>
              <a:latin typeface="Yu Gothic UI" panose="020B0500000000000000" pitchFamily="50" charset="-128"/>
              <a:ea typeface="Yu Gothic UI" panose="020B0500000000000000" pitchFamily="50" charset="-128"/>
            </a:endParaRPr>
          </a:p>
          <a:p>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u="sng" dirty="0">
                <a:solidFill>
                  <a:srgbClr val="000000"/>
                </a:solidFill>
                <a:latin typeface="Yu Gothic UI" panose="020B0500000000000000" pitchFamily="50" charset="-128"/>
                <a:ea typeface="Yu Gothic UI" panose="020B0500000000000000" pitchFamily="50" charset="-128"/>
              </a:rPr>
              <a:t>事実関係を裏付ける情報や証拠を確保</a:t>
            </a:r>
            <a:r>
              <a:rPr lang="ja-JP" altLang="en-US" sz="1200" dirty="0">
                <a:solidFill>
                  <a:srgbClr val="000000"/>
                </a:solidFill>
                <a:latin typeface="Yu Gothic UI" panose="020B0500000000000000" pitchFamily="50" charset="-128"/>
                <a:ea typeface="Yu Gothic UI" panose="020B0500000000000000" pitchFamily="50" charset="-128"/>
              </a:rPr>
              <a:t>する。</a:t>
            </a: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原因調査の結果を経営層へ報告する </a:t>
            </a:r>
            <a:endParaRPr lang="ja-JP" altLang="en-US" sz="1200" dirty="0">
              <a:latin typeface="Yu Gothic UI" panose="020B0500000000000000" pitchFamily="50" charset="-128"/>
              <a:ea typeface="Yu Gothic UI" panose="020B0500000000000000" pitchFamily="50" charset="-128"/>
            </a:endParaRPr>
          </a:p>
        </p:txBody>
      </p:sp>
      <p:sp>
        <p:nvSpPr>
          <p:cNvPr id="15" name="正方形/長方形 14"/>
          <p:cNvSpPr/>
          <p:nvPr/>
        </p:nvSpPr>
        <p:spPr>
          <a:xfrm>
            <a:off x="5727255" y="2667450"/>
            <a:ext cx="2020320" cy="3046988"/>
          </a:xfrm>
          <a:prstGeom prst="rect">
            <a:avLst/>
          </a:prstGeom>
        </p:spPr>
        <p:txBody>
          <a:bodyPr wrap="square">
            <a:spAutoFit/>
          </a:bodyPr>
          <a:lstStyle/>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漏洩した個人情報の本人、取引先などへの通知、監督官庁、警察、</a:t>
            </a:r>
            <a:r>
              <a:rPr lang="en-US" altLang="ja-JP" sz="1200" dirty="0">
                <a:solidFill>
                  <a:srgbClr val="000000"/>
                </a:solidFill>
                <a:latin typeface="Yu Gothic UI" panose="020B0500000000000000" pitchFamily="50" charset="-128"/>
                <a:ea typeface="Yu Gothic UI" panose="020B0500000000000000" pitchFamily="50" charset="-128"/>
              </a:rPr>
              <a:t>IPA</a:t>
            </a:r>
            <a:r>
              <a:rPr lang="ja-JP" altLang="en-US" sz="1200" dirty="0">
                <a:solidFill>
                  <a:srgbClr val="000000"/>
                </a:solidFill>
                <a:latin typeface="Yu Gothic UI" panose="020B0500000000000000" pitchFamily="50" charset="-128"/>
                <a:ea typeface="Yu Gothic UI" panose="020B0500000000000000" pitchFamily="50" charset="-128"/>
              </a:rPr>
              <a:t>などへの届出、ホームページ等による公表を検討する。</a:t>
            </a: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u="sng" dirty="0">
                <a:solidFill>
                  <a:srgbClr val="000000"/>
                </a:solidFill>
                <a:latin typeface="Yu Gothic UI" panose="020B0500000000000000" pitchFamily="50" charset="-128"/>
                <a:ea typeface="Yu Gothic UI" panose="020B0500000000000000" pitchFamily="50" charset="-128"/>
              </a:rPr>
              <a:t>漏洩した個人情報の本人については特別な理由がない限り通知</a:t>
            </a:r>
            <a:r>
              <a:rPr lang="ja-JP" altLang="en-US" sz="1200" dirty="0">
                <a:solidFill>
                  <a:srgbClr val="000000"/>
                </a:solidFill>
                <a:latin typeface="Yu Gothic UI" panose="020B0500000000000000" pitchFamily="50" charset="-128"/>
                <a:ea typeface="Yu Gothic UI" panose="020B0500000000000000" pitchFamily="50" charset="-128"/>
              </a:rPr>
              <a:t>する。</a:t>
            </a: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紛失・盗難のほか不正アクセス、内部犯行、脅迫等不正な金銭の要求など犯罪性がある場合は警察へ届出する。</a:t>
            </a:r>
            <a:endParaRPr lang="en-US" altLang="ja-JP" sz="1200" dirty="0">
              <a:solidFill>
                <a:srgbClr val="000000"/>
              </a:solidFill>
              <a:latin typeface="Yu Gothic UI" panose="020B0500000000000000" pitchFamily="50" charset="-128"/>
              <a:ea typeface="Yu Gothic UI" panose="020B0500000000000000" pitchFamily="50" charset="-128"/>
            </a:endParaRPr>
          </a:p>
          <a:p>
            <a:endParaRPr lang="en-US" altLang="ja-JP" sz="1200" dirty="0">
              <a:solidFill>
                <a:srgbClr val="000000"/>
              </a:solidFill>
              <a:latin typeface="Yu Gothic UI" panose="020B0500000000000000" pitchFamily="50" charset="-128"/>
              <a:ea typeface="Yu Gothic UI" panose="020B0500000000000000" pitchFamily="50" charset="-128"/>
            </a:endParaRPr>
          </a:p>
        </p:txBody>
      </p:sp>
      <p:sp>
        <p:nvSpPr>
          <p:cNvPr id="17" name="正方形/長方形 16"/>
          <p:cNvSpPr/>
          <p:nvPr/>
        </p:nvSpPr>
        <p:spPr bwMode="gray">
          <a:xfrm>
            <a:off x="281217" y="1403613"/>
            <a:ext cx="1293695" cy="3873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情報漏洩等　</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ja-JP" altLang="en-US" sz="1200" dirty="0">
                <a:solidFill>
                  <a:schemeClr val="tx1"/>
                </a:solidFill>
                <a:latin typeface="Yu Gothic UI" panose="020B0500000000000000" pitchFamily="50" charset="-128"/>
                <a:ea typeface="Yu Gothic UI" panose="020B0500000000000000" pitchFamily="50" charset="-128"/>
              </a:rPr>
              <a:t>インシデント発生</a:t>
            </a:r>
          </a:p>
        </p:txBody>
      </p:sp>
      <p:sp>
        <p:nvSpPr>
          <p:cNvPr id="14" name="爆発 1 13"/>
          <p:cNvSpPr/>
          <p:nvPr/>
        </p:nvSpPr>
        <p:spPr>
          <a:xfrm>
            <a:off x="158767" y="1696909"/>
            <a:ext cx="454746" cy="579424"/>
          </a:xfrm>
          <a:prstGeom prst="irregularSeal1">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kumimoji="1" lang="ja-JP" altLang="en-US" sz="1200" b="1" dirty="0">
              <a:solidFill>
                <a:schemeClr val="bg1"/>
              </a:solidFill>
              <a:latin typeface="Yu Gothic UI" panose="020B0500000000000000" pitchFamily="50" charset="-128"/>
              <a:ea typeface="Yu Gothic UI" panose="020B0500000000000000" pitchFamily="50" charset="-128"/>
            </a:endParaRPr>
          </a:p>
        </p:txBody>
      </p:sp>
      <p:sp>
        <p:nvSpPr>
          <p:cNvPr id="18" name="正方形/長方形 17"/>
          <p:cNvSpPr/>
          <p:nvPr/>
        </p:nvSpPr>
        <p:spPr>
          <a:xfrm>
            <a:off x="7728660" y="2667450"/>
            <a:ext cx="1695545" cy="3046988"/>
          </a:xfrm>
          <a:prstGeom prst="rect">
            <a:avLst/>
          </a:prstGeom>
        </p:spPr>
        <p:txBody>
          <a:bodyPr wrap="square">
            <a:spAutoFit/>
          </a:bodyPr>
          <a:lstStyle/>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再発防止策を検討し実施する。</a:t>
            </a: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endParaRPr lang="en-US" altLang="ja-JP" sz="1200" dirty="0">
              <a:solidFill>
                <a:srgbClr val="000000"/>
              </a:solidFill>
              <a:latin typeface="Yu Gothic UI" panose="020B0500000000000000" pitchFamily="50" charset="-128"/>
              <a:ea typeface="Yu Gothic UI" panose="020B0500000000000000" pitchFamily="50" charset="-128"/>
            </a:endParaRPr>
          </a:p>
          <a:p>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再発防止策を含めて経営層へ報告し、被害者に対する損害の補償等について必要な措置を行う。</a:t>
            </a:r>
            <a:endParaRPr lang="en-US" altLang="ja-JP" sz="1200" dirty="0">
              <a:solidFill>
                <a:srgbClr val="000000"/>
              </a:solidFill>
              <a:latin typeface="Yu Gothic UI" panose="020B0500000000000000" pitchFamily="50" charset="-128"/>
              <a:ea typeface="Yu Gothic UI" panose="020B0500000000000000" pitchFamily="50" charset="-128"/>
            </a:endParaRPr>
          </a:p>
          <a:p>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内部職員の責任等について必要な処分手続きを行い、必要に応じて情報を開示する。 </a:t>
            </a:r>
            <a:endParaRPr lang="ja-JP" altLang="en-US" sz="1200" dirty="0">
              <a:latin typeface="Yu Gothic UI" panose="020B0500000000000000" pitchFamily="50" charset="-128"/>
              <a:ea typeface="Yu Gothic UI" panose="020B0500000000000000" pitchFamily="50" charset="-128"/>
            </a:endParaRPr>
          </a:p>
        </p:txBody>
      </p:sp>
      <p:sp>
        <p:nvSpPr>
          <p:cNvPr id="19" name="正方形/長方形 18"/>
          <p:cNvSpPr/>
          <p:nvPr/>
        </p:nvSpPr>
        <p:spPr>
          <a:xfrm>
            <a:off x="1567597" y="1508845"/>
            <a:ext cx="7796572" cy="646331"/>
          </a:xfrm>
          <a:prstGeom prst="rect">
            <a:avLst/>
          </a:prstGeom>
        </p:spPr>
        <p:txBody>
          <a:bodyPr wrap="square">
            <a:spAutoFit/>
          </a:bodyPr>
          <a:lstStyle/>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情報漏洩によって発生した被害の拡大の防止と復旧のための措置を行う。</a:t>
            </a: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専用の相談窓口を設置し被害が発生した場合にはその動向を素早く察知し対応する。</a:t>
            </a: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医療の提供が再開できるように関連する部門システムへの影響も踏まえて調査復旧を実施する。</a:t>
            </a:r>
            <a:endParaRPr lang="ja-JP" altLang="en-US" sz="1200" dirty="0">
              <a:latin typeface="Yu Gothic UI" panose="020B0500000000000000" pitchFamily="50" charset="-128"/>
              <a:ea typeface="Yu Gothic UI" panose="020B0500000000000000" pitchFamily="50" charset="-128"/>
            </a:endParaRPr>
          </a:p>
        </p:txBody>
      </p:sp>
      <p:sp>
        <p:nvSpPr>
          <p:cNvPr id="23" name="スライド番号プレースホルダー 3"/>
          <p:cNvSpPr txBox="1">
            <a:spLocks/>
          </p:cNvSpPr>
          <p:nvPr/>
        </p:nvSpPr>
        <p:spPr bwMode="gray">
          <a:xfrm>
            <a:off x="162420" y="655874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30</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994597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34721" y="6588000"/>
            <a:ext cx="180000" cy="169200"/>
          </a:xfrm>
        </p:spPr>
        <p:txBody>
          <a:bodyPr/>
          <a:lstStyle/>
          <a:p>
            <a:r>
              <a:rPr lang="en-US" altLang="ja-JP" dirty="0"/>
              <a:t>31</a:t>
            </a:r>
            <a:endParaRPr lang="ja-JP" altLang="en-US" dirty="0"/>
          </a:p>
        </p:txBody>
      </p:sp>
      <p:sp>
        <p:nvSpPr>
          <p:cNvPr id="13" name="タイトル 5">
            <a:extLst>
              <a:ext uri="{FF2B5EF4-FFF2-40B4-BE49-F238E27FC236}">
                <a16:creationId xmlns:a16="http://schemas.microsoft.com/office/drawing/2014/main" id="{5D9D6BE8-B9CE-470D-AE0E-AB3643E46992}"/>
              </a:ext>
            </a:extLst>
          </p:cNvPr>
          <p:cNvSpPr txBox="1">
            <a:spLocks/>
          </p:cNvSpPr>
          <p:nvPr/>
        </p:nvSpPr>
        <p:spPr bwMode="gray">
          <a:xfrm>
            <a:off x="417000" y="3015801"/>
            <a:ext cx="9072000" cy="651600"/>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Yu Gothic UI" panose="020B0500000000000000" pitchFamily="50" charset="-128"/>
                <a:ea typeface="Yu Gothic UI" panose="020B0500000000000000" pitchFamily="50" charset="-128"/>
                <a:cs typeface="+mj-cs"/>
              </a:defRPr>
            </a:lvl1pPr>
          </a:lstStyle>
          <a:p>
            <a:pPr algn="ctr" fontAlgn="auto">
              <a:spcAft>
                <a:spcPts val="0"/>
              </a:spcAft>
            </a:pPr>
            <a:r>
              <a:rPr lang="ja-JP" altLang="en-US" sz="2800" dirty="0"/>
              <a:t>ご受講ありがとうございました</a:t>
            </a:r>
          </a:p>
        </p:txBody>
      </p:sp>
    </p:spTree>
    <p:extLst>
      <p:ext uri="{BB962C8B-B14F-4D97-AF65-F5344CB8AC3E}">
        <p14:creationId xmlns:p14="http://schemas.microsoft.com/office/powerpoint/2010/main" val="785509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547172" y="2910658"/>
            <a:ext cx="2729517" cy="1101593"/>
          </a:xfrm>
          <a:prstGeom prst="rect">
            <a:avLst/>
          </a:prstGeom>
          <a:solidFill>
            <a:schemeClr val="bg1"/>
          </a:solidFill>
          <a:ln w="28575" cap="flat" cmpd="sng" algn="ctr">
            <a:noFill/>
            <a:prstDash val="solid"/>
          </a:ln>
          <a:effectLst/>
        </p:spPr>
        <p:txBody>
          <a:bodyPr rtlCol="0" anchor="t"/>
          <a:lstStyle/>
          <a:p>
            <a:pPr marL="0" marR="0" lvl="0" indent="0" algn="ctr" defTabSz="914400" eaLnBrk="1" fontAlgn="auto" latinLnBrk="0" hangingPunct="1">
              <a:lnSpc>
                <a:spcPts val="1600"/>
              </a:lnSpc>
              <a:spcBef>
                <a:spcPts val="0"/>
              </a:spcBef>
              <a:spcAft>
                <a:spcPts val="0"/>
              </a:spcAft>
              <a:buClrTx/>
              <a:buSzTx/>
              <a:buFontTx/>
              <a:buNone/>
              <a:tabLst/>
              <a:defRPr/>
            </a:pPr>
            <a:r>
              <a:rPr kumimoji="1" lang="en-US" altLang="ja-JP" sz="120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a:t>
            </a:r>
            <a:r>
              <a:rPr kumimoji="1" lang="ja-JP" altLang="en-US" sz="1200" kern="0" dirty="0">
                <a:solidFill>
                  <a:prstClr val="black"/>
                </a:solidFill>
                <a:latin typeface="Yu Gothic UI" panose="020B0500000000000000" pitchFamily="50" charset="-128"/>
                <a:ea typeface="Yu Gothic UI" panose="020B0500000000000000" pitchFamily="50" charset="-128"/>
                <a:cs typeface="+mn-cs"/>
              </a:rPr>
              <a:t>外部へ</a:t>
            </a:r>
            <a:r>
              <a:rPr kumimoji="1" lang="ja-JP" altLang="en-US" sz="1200" kern="0" noProof="0" dirty="0">
                <a:solidFill>
                  <a:prstClr val="black"/>
                </a:solidFill>
                <a:latin typeface="Yu Gothic UI" panose="020B0500000000000000" pitchFamily="50" charset="-128"/>
                <a:ea typeface="Yu Gothic UI" panose="020B0500000000000000" pitchFamily="50" charset="-128"/>
                <a:cs typeface="+mn-cs"/>
              </a:rPr>
              <a:t>相談・依頼</a:t>
            </a:r>
            <a:r>
              <a:rPr kumimoji="1" lang="en-US" altLang="ja-JP" sz="120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a:t>
            </a:r>
          </a:p>
          <a:p>
            <a:pPr marL="171450" marR="0" lvl="0" indent="-171450" defTabSz="91440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1" lang="ja-JP" altLang="en-US" sz="1200" kern="0" dirty="0">
                <a:solidFill>
                  <a:prstClr val="black"/>
                </a:solidFill>
                <a:latin typeface="Yu Gothic UI" panose="020B0500000000000000" pitchFamily="50" charset="-128"/>
                <a:ea typeface="Yu Gothic UI" panose="020B0500000000000000" pitchFamily="50" charset="-128"/>
                <a:cs typeface="+mn-cs"/>
              </a:rPr>
              <a:t>情報セキュリティは、専門領域であり組織的対策を病院内部で講じることが難しい場合、アウトソーシングサービスへの相談・委託を含めた対策の検討</a:t>
            </a:r>
          </a:p>
        </p:txBody>
      </p:sp>
      <p:sp>
        <p:nvSpPr>
          <p:cNvPr id="8" name="Freeform 28"/>
          <p:cNvSpPr>
            <a:spLocks noEditPoints="1"/>
          </p:cNvSpPr>
          <p:nvPr/>
        </p:nvSpPr>
        <p:spPr bwMode="auto">
          <a:xfrm>
            <a:off x="5381925" y="4702667"/>
            <a:ext cx="657906" cy="518651"/>
          </a:xfrm>
          <a:custGeom>
            <a:avLst/>
            <a:gdLst>
              <a:gd name="T0" fmla="*/ 332 w 463"/>
              <a:gd name="T1" fmla="*/ 567 h 646"/>
              <a:gd name="T2" fmla="*/ 394 w 463"/>
              <a:gd name="T3" fmla="*/ 484 h 646"/>
              <a:gd name="T4" fmla="*/ 187 w 463"/>
              <a:gd name="T5" fmla="*/ 484 h 646"/>
              <a:gd name="T6" fmla="*/ 249 w 463"/>
              <a:gd name="T7" fmla="*/ 593 h 646"/>
              <a:gd name="T8" fmla="*/ 187 w 463"/>
              <a:gd name="T9" fmla="*/ 484 h 646"/>
              <a:gd name="T10" fmla="*/ 85 w 463"/>
              <a:gd name="T11" fmla="*/ 567 h 646"/>
              <a:gd name="T12" fmla="*/ 146 w 463"/>
              <a:gd name="T13" fmla="*/ 484 h 646"/>
              <a:gd name="T14" fmla="*/ 332 w 463"/>
              <a:gd name="T15" fmla="*/ 348 h 646"/>
              <a:gd name="T16" fmla="*/ 394 w 463"/>
              <a:gd name="T17" fmla="*/ 432 h 646"/>
              <a:gd name="T18" fmla="*/ 332 w 463"/>
              <a:gd name="T19" fmla="*/ 348 h 646"/>
              <a:gd name="T20" fmla="*/ 187 w 463"/>
              <a:gd name="T21" fmla="*/ 432 h 646"/>
              <a:gd name="T22" fmla="*/ 249 w 463"/>
              <a:gd name="T23" fmla="*/ 348 h 646"/>
              <a:gd name="T24" fmla="*/ 85 w 463"/>
              <a:gd name="T25" fmla="*/ 348 h 646"/>
              <a:gd name="T26" fmla="*/ 146 w 463"/>
              <a:gd name="T27" fmla="*/ 432 h 646"/>
              <a:gd name="T28" fmla="*/ 85 w 463"/>
              <a:gd name="T29" fmla="*/ 348 h 646"/>
              <a:gd name="T30" fmla="*/ 187 w 463"/>
              <a:gd name="T31" fmla="*/ 296 h 646"/>
              <a:gd name="T32" fmla="*/ 249 w 463"/>
              <a:gd name="T33" fmla="*/ 212 h 646"/>
              <a:gd name="T34" fmla="*/ 85 w 463"/>
              <a:gd name="T35" fmla="*/ 212 h 646"/>
              <a:gd name="T36" fmla="*/ 146 w 463"/>
              <a:gd name="T37" fmla="*/ 296 h 646"/>
              <a:gd name="T38" fmla="*/ 85 w 463"/>
              <a:gd name="T39" fmla="*/ 212 h 646"/>
              <a:gd name="T40" fmla="*/ 187 w 463"/>
              <a:gd name="T41" fmla="*/ 160 h 646"/>
              <a:gd name="T42" fmla="*/ 249 w 463"/>
              <a:gd name="T43" fmla="*/ 77 h 646"/>
              <a:gd name="T44" fmla="*/ 85 w 463"/>
              <a:gd name="T45" fmla="*/ 77 h 646"/>
              <a:gd name="T46" fmla="*/ 146 w 463"/>
              <a:gd name="T47" fmla="*/ 160 h 646"/>
              <a:gd name="T48" fmla="*/ 85 w 463"/>
              <a:gd name="T49" fmla="*/ 77 h 646"/>
              <a:gd name="T50" fmla="*/ 317 w 463"/>
              <a:gd name="T51" fmla="*/ 0 h 646"/>
              <a:gd name="T52" fmla="*/ 305 w 463"/>
              <a:gd name="T53" fmla="*/ 25 h 646"/>
              <a:gd name="T54" fmla="*/ 445 w 463"/>
              <a:gd name="T55" fmla="*/ 292 h 646"/>
              <a:gd name="T56" fmla="*/ 432 w 463"/>
              <a:gd name="T57" fmla="*/ 318 h 646"/>
              <a:gd name="T58" fmla="*/ 463 w 463"/>
              <a:gd name="T59" fmla="*/ 591 h 646"/>
              <a:gd name="T60" fmla="*/ 0 w 463"/>
              <a:gd name="T61" fmla="*/ 646 h 646"/>
              <a:gd name="T62" fmla="*/ 30 w 463"/>
              <a:gd name="T63" fmla="*/ 591 h 646"/>
              <a:gd name="T64" fmla="*/ 17 w 463"/>
              <a:gd name="T65" fmla="*/ 2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3" h="646">
                <a:moveTo>
                  <a:pt x="332" y="484"/>
                </a:moveTo>
                <a:lnTo>
                  <a:pt x="332" y="567"/>
                </a:lnTo>
                <a:lnTo>
                  <a:pt x="394" y="567"/>
                </a:lnTo>
                <a:lnTo>
                  <a:pt x="394" y="484"/>
                </a:lnTo>
                <a:lnTo>
                  <a:pt x="332" y="484"/>
                </a:lnTo>
                <a:close/>
                <a:moveTo>
                  <a:pt x="187" y="484"/>
                </a:moveTo>
                <a:lnTo>
                  <a:pt x="187" y="593"/>
                </a:lnTo>
                <a:lnTo>
                  <a:pt x="249" y="593"/>
                </a:lnTo>
                <a:lnTo>
                  <a:pt x="249" y="484"/>
                </a:lnTo>
                <a:lnTo>
                  <a:pt x="187" y="484"/>
                </a:lnTo>
                <a:close/>
                <a:moveTo>
                  <a:pt x="85" y="484"/>
                </a:moveTo>
                <a:lnTo>
                  <a:pt x="85" y="567"/>
                </a:lnTo>
                <a:lnTo>
                  <a:pt x="146" y="567"/>
                </a:lnTo>
                <a:lnTo>
                  <a:pt x="146" y="484"/>
                </a:lnTo>
                <a:lnTo>
                  <a:pt x="85" y="484"/>
                </a:lnTo>
                <a:close/>
                <a:moveTo>
                  <a:pt x="332" y="348"/>
                </a:moveTo>
                <a:lnTo>
                  <a:pt x="332" y="432"/>
                </a:lnTo>
                <a:lnTo>
                  <a:pt x="394" y="432"/>
                </a:lnTo>
                <a:lnTo>
                  <a:pt x="394" y="348"/>
                </a:lnTo>
                <a:lnTo>
                  <a:pt x="332" y="348"/>
                </a:lnTo>
                <a:close/>
                <a:moveTo>
                  <a:pt x="187" y="348"/>
                </a:moveTo>
                <a:lnTo>
                  <a:pt x="187" y="432"/>
                </a:lnTo>
                <a:lnTo>
                  <a:pt x="249" y="432"/>
                </a:lnTo>
                <a:lnTo>
                  <a:pt x="249" y="348"/>
                </a:lnTo>
                <a:lnTo>
                  <a:pt x="187" y="348"/>
                </a:lnTo>
                <a:close/>
                <a:moveTo>
                  <a:pt x="85" y="348"/>
                </a:moveTo>
                <a:lnTo>
                  <a:pt x="85" y="432"/>
                </a:lnTo>
                <a:lnTo>
                  <a:pt x="146" y="432"/>
                </a:lnTo>
                <a:lnTo>
                  <a:pt x="146" y="348"/>
                </a:lnTo>
                <a:lnTo>
                  <a:pt x="85" y="348"/>
                </a:lnTo>
                <a:close/>
                <a:moveTo>
                  <a:pt x="187" y="212"/>
                </a:moveTo>
                <a:lnTo>
                  <a:pt x="187" y="296"/>
                </a:lnTo>
                <a:lnTo>
                  <a:pt x="249" y="296"/>
                </a:lnTo>
                <a:lnTo>
                  <a:pt x="249" y="212"/>
                </a:lnTo>
                <a:lnTo>
                  <a:pt x="187" y="212"/>
                </a:lnTo>
                <a:close/>
                <a:moveTo>
                  <a:pt x="85" y="212"/>
                </a:moveTo>
                <a:lnTo>
                  <a:pt x="85" y="296"/>
                </a:lnTo>
                <a:lnTo>
                  <a:pt x="146" y="296"/>
                </a:lnTo>
                <a:lnTo>
                  <a:pt x="146" y="212"/>
                </a:lnTo>
                <a:lnTo>
                  <a:pt x="85" y="212"/>
                </a:lnTo>
                <a:close/>
                <a:moveTo>
                  <a:pt x="187" y="77"/>
                </a:moveTo>
                <a:lnTo>
                  <a:pt x="187" y="160"/>
                </a:lnTo>
                <a:lnTo>
                  <a:pt x="249" y="160"/>
                </a:lnTo>
                <a:lnTo>
                  <a:pt x="249" y="77"/>
                </a:lnTo>
                <a:lnTo>
                  <a:pt x="187" y="77"/>
                </a:lnTo>
                <a:close/>
                <a:moveTo>
                  <a:pt x="85" y="77"/>
                </a:moveTo>
                <a:lnTo>
                  <a:pt x="85" y="160"/>
                </a:lnTo>
                <a:lnTo>
                  <a:pt x="146" y="160"/>
                </a:lnTo>
                <a:lnTo>
                  <a:pt x="146" y="77"/>
                </a:lnTo>
                <a:lnTo>
                  <a:pt x="85" y="77"/>
                </a:lnTo>
                <a:close/>
                <a:moveTo>
                  <a:pt x="17" y="0"/>
                </a:moveTo>
                <a:lnTo>
                  <a:pt x="317" y="0"/>
                </a:lnTo>
                <a:lnTo>
                  <a:pt x="317" y="25"/>
                </a:lnTo>
                <a:lnTo>
                  <a:pt x="305" y="25"/>
                </a:lnTo>
                <a:lnTo>
                  <a:pt x="305" y="292"/>
                </a:lnTo>
                <a:lnTo>
                  <a:pt x="445" y="292"/>
                </a:lnTo>
                <a:lnTo>
                  <a:pt x="445" y="318"/>
                </a:lnTo>
                <a:lnTo>
                  <a:pt x="432" y="318"/>
                </a:lnTo>
                <a:lnTo>
                  <a:pt x="432" y="591"/>
                </a:lnTo>
                <a:lnTo>
                  <a:pt x="463" y="591"/>
                </a:lnTo>
                <a:lnTo>
                  <a:pt x="463" y="646"/>
                </a:lnTo>
                <a:lnTo>
                  <a:pt x="0" y="646"/>
                </a:lnTo>
                <a:lnTo>
                  <a:pt x="0" y="591"/>
                </a:lnTo>
                <a:lnTo>
                  <a:pt x="30" y="591"/>
                </a:lnTo>
                <a:lnTo>
                  <a:pt x="30" y="25"/>
                </a:lnTo>
                <a:lnTo>
                  <a:pt x="17" y="25"/>
                </a:lnTo>
                <a:lnTo>
                  <a:pt x="17"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Yu Gothic UI" panose="020B0500000000000000" pitchFamily="50" charset="-128"/>
              <a:ea typeface="Yu Gothic UI" panose="020B0500000000000000" pitchFamily="50" charset="-128"/>
            </a:endParaRPr>
          </a:p>
        </p:txBody>
      </p:sp>
      <p:sp>
        <p:nvSpPr>
          <p:cNvPr id="9" name="Rectangle 33"/>
          <p:cNvSpPr>
            <a:spLocks noChangeArrowheads="1"/>
          </p:cNvSpPr>
          <p:nvPr/>
        </p:nvSpPr>
        <p:spPr bwMode="auto">
          <a:xfrm>
            <a:off x="4674301" y="5053805"/>
            <a:ext cx="354832" cy="241980"/>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100" b="1" dirty="0">
                <a:latin typeface="Yu Gothic UI" panose="020B0500000000000000" pitchFamily="50" charset="-128"/>
                <a:ea typeface="Yu Gothic UI" panose="020B0500000000000000" pitchFamily="50" charset="-128"/>
              </a:rPr>
              <a:t>依頼</a:t>
            </a:r>
          </a:p>
        </p:txBody>
      </p:sp>
      <p:pic>
        <p:nvPicPr>
          <p:cNvPr id="10" name="Picture 5" descr="フリーイラスト, ベクトルデータ, EPS, 建造物, 建築物, 病院, 医療, "/>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7172" y="4716724"/>
            <a:ext cx="922199" cy="436831"/>
          </a:xfrm>
          <a:prstGeom prst="rect">
            <a:avLst/>
          </a:prstGeom>
          <a:solidFill>
            <a:schemeClr val="bg1"/>
          </a:solidFill>
        </p:spPr>
      </p:pic>
      <p:sp>
        <p:nvSpPr>
          <p:cNvPr id="11" name="テキスト ボックス 10"/>
          <p:cNvSpPr txBox="1"/>
          <p:nvPr/>
        </p:nvSpPr>
        <p:spPr>
          <a:xfrm>
            <a:off x="3814559" y="5190872"/>
            <a:ext cx="636960" cy="241980"/>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100" b="1" dirty="0">
                <a:latin typeface="Yu Gothic UI" panose="020B0500000000000000" pitchFamily="50" charset="-128"/>
                <a:ea typeface="Yu Gothic UI" panose="020B0500000000000000" pitchFamily="50" charset="-128"/>
              </a:rPr>
              <a:t>医療機関</a:t>
            </a:r>
          </a:p>
        </p:txBody>
      </p:sp>
      <p:sp>
        <p:nvSpPr>
          <p:cNvPr id="12" name="テキスト ボックス 11"/>
          <p:cNvSpPr txBox="1"/>
          <p:nvPr/>
        </p:nvSpPr>
        <p:spPr>
          <a:xfrm>
            <a:off x="5196764" y="5211835"/>
            <a:ext cx="1313427" cy="411257"/>
          </a:xfrm>
          <a:prstGeom prst="rect">
            <a:avLst/>
          </a:prstGeom>
          <a:noFill/>
        </p:spPr>
        <p:txBody>
          <a:bodyPr wrap="none" lIns="36000" tIns="36000" rIns="36000" bIns="36000" rtlCol="0" anchor="ctr" anchorCtr="0">
            <a:spAutoFit/>
          </a:bodyPr>
          <a:lstStyle>
            <a:defPPr>
              <a:defRPr lang="en-US"/>
            </a:defPPr>
            <a:lvl1pPr>
              <a:spcBef>
                <a:spcPts val="0"/>
              </a:spcBef>
              <a:buSzPct val="100000"/>
              <a:defRPr kumimoji="1" sz="1100" b="1">
                <a:latin typeface="Yu Gothic UI" panose="020B0500000000000000" pitchFamily="50" charset="-128"/>
                <a:ea typeface="Yu Gothic UI" panose="020B0500000000000000" pitchFamily="50" charset="-128"/>
              </a:defRPr>
            </a:lvl1pPr>
          </a:lstStyle>
          <a:p>
            <a:r>
              <a:rPr lang="ja-JP" altLang="en-US" dirty="0"/>
              <a:t>コンサルティング会社、</a:t>
            </a:r>
            <a:endParaRPr lang="en-US" altLang="ja-JP" dirty="0"/>
          </a:p>
          <a:p>
            <a:r>
              <a:rPr lang="ja-JP" altLang="en-US" dirty="0"/>
              <a:t>システムベンダー等</a:t>
            </a:r>
            <a:endParaRPr lang="en-US" altLang="ja-JP" dirty="0"/>
          </a:p>
        </p:txBody>
      </p:sp>
      <p:sp>
        <p:nvSpPr>
          <p:cNvPr id="14" name="右矢印 13"/>
          <p:cNvSpPr/>
          <p:nvPr/>
        </p:nvSpPr>
        <p:spPr bwMode="gray">
          <a:xfrm>
            <a:off x="4639948" y="4832966"/>
            <a:ext cx="590951" cy="296612"/>
          </a:xfrm>
          <a:prstGeom prst="rightArrow">
            <a:avLst/>
          </a:prstGeom>
          <a:solidFill>
            <a:schemeClr val="bg1">
              <a:lumMod val="75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grpSp>
        <p:nvGrpSpPr>
          <p:cNvPr id="15" name="グループ化 14"/>
          <p:cNvGrpSpPr/>
          <p:nvPr/>
        </p:nvGrpSpPr>
        <p:grpSpPr>
          <a:xfrm>
            <a:off x="716890" y="4468923"/>
            <a:ext cx="2658792" cy="1301265"/>
            <a:chOff x="-1571478" y="6570366"/>
            <a:chExt cx="2361466" cy="1462188"/>
          </a:xfrm>
        </p:grpSpPr>
        <p:sp>
          <p:nvSpPr>
            <p:cNvPr id="16" name="正方形/長方形 15"/>
            <p:cNvSpPr/>
            <p:nvPr/>
          </p:nvSpPr>
          <p:spPr>
            <a:xfrm>
              <a:off x="-1571478" y="7521155"/>
              <a:ext cx="713541" cy="511398"/>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ysClr val="windowText" lastClr="000000"/>
                  </a:solidFill>
                  <a:latin typeface="Yu Gothic UI" panose="020B0500000000000000" pitchFamily="50" charset="-128"/>
                  <a:ea typeface="Yu Gothic UI" panose="020B0500000000000000" pitchFamily="50" charset="-128"/>
                </a:rPr>
                <a:t>○○</a:t>
              </a:r>
              <a:endParaRPr kumimoji="1" lang="en-US" altLang="ja-JP" sz="1200" dirty="0">
                <a:solidFill>
                  <a:sysClr val="windowText" lastClr="000000"/>
                </a:solidFill>
                <a:latin typeface="Yu Gothic UI" panose="020B0500000000000000" pitchFamily="50" charset="-128"/>
                <a:ea typeface="Yu Gothic UI" panose="020B0500000000000000" pitchFamily="50" charset="-128"/>
              </a:endParaRPr>
            </a:p>
            <a:p>
              <a:pPr algn="ctr"/>
              <a:r>
                <a:rPr kumimoji="1" lang="ja-JP" altLang="en-US" sz="1200" dirty="0">
                  <a:solidFill>
                    <a:sysClr val="windowText" lastClr="000000"/>
                  </a:solidFill>
                  <a:latin typeface="Yu Gothic UI" panose="020B0500000000000000" pitchFamily="50" charset="-128"/>
                  <a:ea typeface="Yu Gothic UI" panose="020B0500000000000000" pitchFamily="50" charset="-128"/>
                </a:rPr>
                <a:t>部門</a:t>
              </a:r>
              <a:endParaRPr kumimoji="1" lang="en-US" altLang="ja-JP" sz="1200" dirty="0">
                <a:solidFill>
                  <a:sysClr val="windowText" lastClr="000000"/>
                </a:solidFill>
                <a:latin typeface="Yu Gothic UI" panose="020B0500000000000000" pitchFamily="50" charset="-128"/>
                <a:ea typeface="Yu Gothic UI" panose="020B0500000000000000" pitchFamily="50" charset="-128"/>
              </a:endParaRPr>
            </a:p>
          </p:txBody>
        </p:sp>
        <p:sp>
          <p:nvSpPr>
            <p:cNvPr id="17" name="正方形/長方形 16"/>
            <p:cNvSpPr/>
            <p:nvPr/>
          </p:nvSpPr>
          <p:spPr>
            <a:xfrm>
              <a:off x="-768879" y="7521155"/>
              <a:ext cx="713541" cy="511398"/>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ysClr val="windowText" lastClr="000000"/>
                  </a:solidFill>
                  <a:latin typeface="Yu Gothic UI" panose="020B0500000000000000" pitchFamily="50" charset="-128"/>
                  <a:ea typeface="Yu Gothic UI" panose="020B0500000000000000" pitchFamily="50" charset="-128"/>
                </a:rPr>
                <a:t>○○</a:t>
              </a:r>
              <a:endParaRPr kumimoji="1" lang="en-US" altLang="ja-JP" sz="1200" dirty="0">
                <a:solidFill>
                  <a:sysClr val="windowText" lastClr="000000"/>
                </a:solidFill>
                <a:latin typeface="Yu Gothic UI" panose="020B0500000000000000" pitchFamily="50" charset="-128"/>
                <a:ea typeface="Yu Gothic UI" panose="020B0500000000000000" pitchFamily="50" charset="-128"/>
              </a:endParaRPr>
            </a:p>
            <a:p>
              <a:pPr algn="ctr"/>
              <a:r>
                <a:rPr kumimoji="1" lang="ja-JP" altLang="en-US" sz="1200" dirty="0">
                  <a:solidFill>
                    <a:sysClr val="windowText" lastClr="000000"/>
                  </a:solidFill>
                  <a:latin typeface="Yu Gothic UI" panose="020B0500000000000000" pitchFamily="50" charset="-128"/>
                  <a:ea typeface="Yu Gothic UI" panose="020B0500000000000000" pitchFamily="50" charset="-128"/>
                </a:rPr>
                <a:t>部門</a:t>
              </a:r>
              <a:endParaRPr kumimoji="1" lang="en-US" altLang="ja-JP" sz="1200" dirty="0">
                <a:solidFill>
                  <a:sysClr val="windowText" lastClr="000000"/>
                </a:solidFill>
                <a:latin typeface="Yu Gothic UI" panose="020B0500000000000000" pitchFamily="50" charset="-128"/>
                <a:ea typeface="Yu Gothic UI" panose="020B0500000000000000" pitchFamily="50" charset="-128"/>
              </a:endParaRPr>
            </a:p>
          </p:txBody>
        </p:sp>
        <p:sp>
          <p:nvSpPr>
            <p:cNvPr id="18" name="正方形/長方形 17"/>
            <p:cNvSpPr/>
            <p:nvPr/>
          </p:nvSpPr>
          <p:spPr>
            <a:xfrm>
              <a:off x="76447" y="7521156"/>
              <a:ext cx="713541" cy="511398"/>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ysClr val="windowText" lastClr="000000"/>
                  </a:solidFill>
                  <a:latin typeface="Yu Gothic UI" panose="020B0500000000000000" pitchFamily="50" charset="-128"/>
                  <a:ea typeface="Yu Gothic UI" panose="020B0500000000000000" pitchFamily="50" charset="-128"/>
                </a:rPr>
                <a:t>情報システム部門</a:t>
              </a:r>
            </a:p>
          </p:txBody>
        </p:sp>
        <p:cxnSp>
          <p:nvCxnSpPr>
            <p:cNvPr id="19" name="直線コネクタ 18"/>
            <p:cNvCxnSpPr/>
            <p:nvPr/>
          </p:nvCxnSpPr>
          <p:spPr>
            <a:xfrm>
              <a:off x="-435337" y="6630473"/>
              <a:ext cx="0" cy="57600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227796" y="7200326"/>
              <a:ext cx="1617359" cy="124"/>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436372" y="7200900"/>
              <a:ext cx="4321" cy="331686"/>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226501" y="7196718"/>
              <a:ext cx="1512" cy="32083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64479" y="7200450"/>
              <a:ext cx="1511" cy="32082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1049719" y="6570366"/>
              <a:ext cx="1236805" cy="318014"/>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病院長</a:t>
              </a:r>
            </a:p>
          </p:txBody>
        </p:sp>
      </p:grpSp>
      <p:sp>
        <p:nvSpPr>
          <p:cNvPr id="28" name="正方形/長方形 27"/>
          <p:cNvSpPr/>
          <p:nvPr/>
        </p:nvSpPr>
        <p:spPr bwMode="gray">
          <a:xfrm>
            <a:off x="614477" y="2635373"/>
            <a:ext cx="2822720" cy="216000"/>
          </a:xfrm>
          <a:prstGeom prst="rect">
            <a:avLst/>
          </a:prstGeom>
          <a:solidFill>
            <a:srgbClr val="00B0F0"/>
          </a:solidFill>
          <a:ln w="12700" algn="ctr">
            <a:no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marL="116550" algn="ctr">
              <a:defRPr/>
            </a:pPr>
            <a:r>
              <a:rPr lang="ja-JP" altLang="en-US" sz="1200" b="1" dirty="0">
                <a:solidFill>
                  <a:schemeClr val="bg1"/>
                </a:solidFill>
                <a:latin typeface="Yu Gothic UI" panose="020B0500000000000000" pitchFamily="50" charset="-128"/>
                <a:ea typeface="Yu Gothic UI" panose="020B0500000000000000" pitchFamily="50" charset="-128"/>
                <a:sym typeface="Arial" panose="020B0604020202020204" pitchFamily="34" charset="0"/>
              </a:rPr>
              <a:t>「担当者」の設置</a:t>
            </a:r>
            <a:endParaRPr lang="en-US" altLang="ja-JP" sz="1200" b="1" dirty="0">
              <a:solidFill>
                <a:schemeClr val="bg1"/>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29" name="正方形/長方形 28"/>
          <p:cNvSpPr/>
          <p:nvPr/>
        </p:nvSpPr>
        <p:spPr bwMode="gray">
          <a:xfrm>
            <a:off x="3492748" y="2634450"/>
            <a:ext cx="2898514" cy="216000"/>
          </a:xfrm>
          <a:prstGeom prst="rect">
            <a:avLst/>
          </a:prstGeom>
          <a:solidFill>
            <a:srgbClr val="00B0F0"/>
          </a:solidFill>
          <a:ln w="12700" algn="ctr">
            <a:no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marL="116550" algn="ctr">
              <a:defRPr/>
            </a:pPr>
            <a:r>
              <a:rPr lang="ja-JP" altLang="en-US" sz="1200" b="1" dirty="0">
                <a:solidFill>
                  <a:schemeClr val="bg1"/>
                </a:solidFill>
                <a:latin typeface="Yu Gothic UI" panose="020B0500000000000000" pitchFamily="50" charset="-128"/>
                <a:ea typeface="Yu Gothic UI" panose="020B0500000000000000" pitchFamily="50" charset="-128"/>
                <a:sym typeface="Arial" panose="020B0604020202020204" pitchFamily="34" charset="0"/>
              </a:rPr>
              <a:t>院内で対応が難しい場合</a:t>
            </a:r>
            <a:endParaRPr lang="en-US" altLang="ja-JP" sz="1200" b="1" dirty="0">
              <a:solidFill>
                <a:schemeClr val="bg1"/>
              </a:solidFill>
              <a:latin typeface="Yu Gothic UI" panose="020B0500000000000000" pitchFamily="50" charset="-128"/>
              <a:ea typeface="Yu Gothic UI" panose="020B0500000000000000" pitchFamily="50" charset="-128"/>
              <a:sym typeface="Arial" panose="020B0604020202020204" pitchFamily="34" charset="0"/>
            </a:endParaRPr>
          </a:p>
        </p:txBody>
      </p:sp>
      <p:pic>
        <p:nvPicPr>
          <p:cNvPr id="30" name="Picture 5" descr="フリーイラスト, ベクトルデータ, EPS, 建造物, 建築物, 病院, 医療, "/>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36515" y="4743045"/>
            <a:ext cx="966119" cy="457635"/>
          </a:xfrm>
          <a:prstGeom prst="rect">
            <a:avLst/>
          </a:prstGeom>
          <a:solidFill>
            <a:schemeClr val="bg1"/>
          </a:solidFill>
        </p:spPr>
      </p:pic>
      <p:sp>
        <p:nvSpPr>
          <p:cNvPr id="31" name="テキスト ボックス 30"/>
          <p:cNvSpPr txBox="1"/>
          <p:nvPr/>
        </p:nvSpPr>
        <p:spPr>
          <a:xfrm>
            <a:off x="6690710" y="5230913"/>
            <a:ext cx="636960" cy="241980"/>
          </a:xfrm>
          <a:prstGeom prst="rect">
            <a:avLst/>
          </a:prstGeom>
          <a:noFill/>
        </p:spPr>
        <p:txBody>
          <a:bodyPr wrap="none" lIns="36000" tIns="36000" rIns="36000" bIns="36000" rtlCol="0" anchor="ctr" anchorCtr="0">
            <a:spAutoFit/>
          </a:bodyPr>
          <a:lstStyle>
            <a:defPPr>
              <a:defRPr lang="en-US"/>
            </a:defPPr>
            <a:lvl1pPr>
              <a:spcBef>
                <a:spcPts val="0"/>
              </a:spcBef>
              <a:buSzPct val="100000"/>
              <a:defRPr kumimoji="1" sz="1100" b="1">
                <a:latin typeface="Yu Gothic UI" panose="020B0500000000000000" pitchFamily="50" charset="-128"/>
                <a:ea typeface="Yu Gothic UI" panose="020B0500000000000000" pitchFamily="50" charset="-128"/>
              </a:defRPr>
            </a:lvl1pPr>
          </a:lstStyle>
          <a:p>
            <a:r>
              <a:rPr lang="ja-JP" altLang="en-US" dirty="0"/>
              <a:t>医療機関</a:t>
            </a:r>
          </a:p>
        </p:txBody>
      </p:sp>
      <p:sp>
        <p:nvSpPr>
          <p:cNvPr id="32" name="Freeform 28"/>
          <p:cNvSpPr>
            <a:spLocks noEditPoints="1"/>
          </p:cNvSpPr>
          <p:nvPr/>
        </p:nvSpPr>
        <p:spPr bwMode="auto">
          <a:xfrm>
            <a:off x="8335187" y="4702667"/>
            <a:ext cx="714119" cy="538183"/>
          </a:xfrm>
          <a:custGeom>
            <a:avLst/>
            <a:gdLst>
              <a:gd name="T0" fmla="*/ 332 w 463"/>
              <a:gd name="T1" fmla="*/ 567 h 646"/>
              <a:gd name="T2" fmla="*/ 394 w 463"/>
              <a:gd name="T3" fmla="*/ 484 h 646"/>
              <a:gd name="T4" fmla="*/ 187 w 463"/>
              <a:gd name="T5" fmla="*/ 484 h 646"/>
              <a:gd name="T6" fmla="*/ 249 w 463"/>
              <a:gd name="T7" fmla="*/ 593 h 646"/>
              <a:gd name="T8" fmla="*/ 187 w 463"/>
              <a:gd name="T9" fmla="*/ 484 h 646"/>
              <a:gd name="T10" fmla="*/ 85 w 463"/>
              <a:gd name="T11" fmla="*/ 567 h 646"/>
              <a:gd name="T12" fmla="*/ 146 w 463"/>
              <a:gd name="T13" fmla="*/ 484 h 646"/>
              <a:gd name="T14" fmla="*/ 332 w 463"/>
              <a:gd name="T15" fmla="*/ 348 h 646"/>
              <a:gd name="T16" fmla="*/ 394 w 463"/>
              <a:gd name="T17" fmla="*/ 432 h 646"/>
              <a:gd name="T18" fmla="*/ 332 w 463"/>
              <a:gd name="T19" fmla="*/ 348 h 646"/>
              <a:gd name="T20" fmla="*/ 187 w 463"/>
              <a:gd name="T21" fmla="*/ 432 h 646"/>
              <a:gd name="T22" fmla="*/ 249 w 463"/>
              <a:gd name="T23" fmla="*/ 348 h 646"/>
              <a:gd name="T24" fmla="*/ 85 w 463"/>
              <a:gd name="T25" fmla="*/ 348 h 646"/>
              <a:gd name="T26" fmla="*/ 146 w 463"/>
              <a:gd name="T27" fmla="*/ 432 h 646"/>
              <a:gd name="T28" fmla="*/ 85 w 463"/>
              <a:gd name="T29" fmla="*/ 348 h 646"/>
              <a:gd name="T30" fmla="*/ 187 w 463"/>
              <a:gd name="T31" fmla="*/ 296 h 646"/>
              <a:gd name="T32" fmla="*/ 249 w 463"/>
              <a:gd name="T33" fmla="*/ 212 h 646"/>
              <a:gd name="T34" fmla="*/ 85 w 463"/>
              <a:gd name="T35" fmla="*/ 212 h 646"/>
              <a:gd name="T36" fmla="*/ 146 w 463"/>
              <a:gd name="T37" fmla="*/ 296 h 646"/>
              <a:gd name="T38" fmla="*/ 85 w 463"/>
              <a:gd name="T39" fmla="*/ 212 h 646"/>
              <a:gd name="T40" fmla="*/ 187 w 463"/>
              <a:gd name="T41" fmla="*/ 160 h 646"/>
              <a:gd name="T42" fmla="*/ 249 w 463"/>
              <a:gd name="T43" fmla="*/ 77 h 646"/>
              <a:gd name="T44" fmla="*/ 85 w 463"/>
              <a:gd name="T45" fmla="*/ 77 h 646"/>
              <a:gd name="T46" fmla="*/ 146 w 463"/>
              <a:gd name="T47" fmla="*/ 160 h 646"/>
              <a:gd name="T48" fmla="*/ 85 w 463"/>
              <a:gd name="T49" fmla="*/ 77 h 646"/>
              <a:gd name="T50" fmla="*/ 317 w 463"/>
              <a:gd name="T51" fmla="*/ 0 h 646"/>
              <a:gd name="T52" fmla="*/ 305 w 463"/>
              <a:gd name="T53" fmla="*/ 25 h 646"/>
              <a:gd name="T54" fmla="*/ 445 w 463"/>
              <a:gd name="T55" fmla="*/ 292 h 646"/>
              <a:gd name="T56" fmla="*/ 432 w 463"/>
              <a:gd name="T57" fmla="*/ 318 h 646"/>
              <a:gd name="T58" fmla="*/ 463 w 463"/>
              <a:gd name="T59" fmla="*/ 591 h 646"/>
              <a:gd name="T60" fmla="*/ 0 w 463"/>
              <a:gd name="T61" fmla="*/ 646 h 646"/>
              <a:gd name="T62" fmla="*/ 30 w 463"/>
              <a:gd name="T63" fmla="*/ 591 h 646"/>
              <a:gd name="T64" fmla="*/ 17 w 463"/>
              <a:gd name="T65" fmla="*/ 2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3" h="646">
                <a:moveTo>
                  <a:pt x="332" y="484"/>
                </a:moveTo>
                <a:lnTo>
                  <a:pt x="332" y="567"/>
                </a:lnTo>
                <a:lnTo>
                  <a:pt x="394" y="567"/>
                </a:lnTo>
                <a:lnTo>
                  <a:pt x="394" y="484"/>
                </a:lnTo>
                <a:lnTo>
                  <a:pt x="332" y="484"/>
                </a:lnTo>
                <a:close/>
                <a:moveTo>
                  <a:pt x="187" y="484"/>
                </a:moveTo>
                <a:lnTo>
                  <a:pt x="187" y="593"/>
                </a:lnTo>
                <a:lnTo>
                  <a:pt x="249" y="593"/>
                </a:lnTo>
                <a:lnTo>
                  <a:pt x="249" y="484"/>
                </a:lnTo>
                <a:lnTo>
                  <a:pt x="187" y="484"/>
                </a:lnTo>
                <a:close/>
                <a:moveTo>
                  <a:pt x="85" y="484"/>
                </a:moveTo>
                <a:lnTo>
                  <a:pt x="85" y="567"/>
                </a:lnTo>
                <a:lnTo>
                  <a:pt x="146" y="567"/>
                </a:lnTo>
                <a:lnTo>
                  <a:pt x="146" y="484"/>
                </a:lnTo>
                <a:lnTo>
                  <a:pt x="85" y="484"/>
                </a:lnTo>
                <a:close/>
                <a:moveTo>
                  <a:pt x="332" y="348"/>
                </a:moveTo>
                <a:lnTo>
                  <a:pt x="332" y="432"/>
                </a:lnTo>
                <a:lnTo>
                  <a:pt x="394" y="432"/>
                </a:lnTo>
                <a:lnTo>
                  <a:pt x="394" y="348"/>
                </a:lnTo>
                <a:lnTo>
                  <a:pt x="332" y="348"/>
                </a:lnTo>
                <a:close/>
                <a:moveTo>
                  <a:pt x="187" y="348"/>
                </a:moveTo>
                <a:lnTo>
                  <a:pt x="187" y="432"/>
                </a:lnTo>
                <a:lnTo>
                  <a:pt x="249" y="432"/>
                </a:lnTo>
                <a:lnTo>
                  <a:pt x="249" y="348"/>
                </a:lnTo>
                <a:lnTo>
                  <a:pt x="187" y="348"/>
                </a:lnTo>
                <a:close/>
                <a:moveTo>
                  <a:pt x="85" y="348"/>
                </a:moveTo>
                <a:lnTo>
                  <a:pt x="85" y="432"/>
                </a:lnTo>
                <a:lnTo>
                  <a:pt x="146" y="432"/>
                </a:lnTo>
                <a:lnTo>
                  <a:pt x="146" y="348"/>
                </a:lnTo>
                <a:lnTo>
                  <a:pt x="85" y="348"/>
                </a:lnTo>
                <a:close/>
                <a:moveTo>
                  <a:pt x="187" y="212"/>
                </a:moveTo>
                <a:lnTo>
                  <a:pt x="187" y="296"/>
                </a:lnTo>
                <a:lnTo>
                  <a:pt x="249" y="296"/>
                </a:lnTo>
                <a:lnTo>
                  <a:pt x="249" y="212"/>
                </a:lnTo>
                <a:lnTo>
                  <a:pt x="187" y="212"/>
                </a:lnTo>
                <a:close/>
                <a:moveTo>
                  <a:pt x="85" y="212"/>
                </a:moveTo>
                <a:lnTo>
                  <a:pt x="85" y="296"/>
                </a:lnTo>
                <a:lnTo>
                  <a:pt x="146" y="296"/>
                </a:lnTo>
                <a:lnTo>
                  <a:pt x="146" y="212"/>
                </a:lnTo>
                <a:lnTo>
                  <a:pt x="85" y="212"/>
                </a:lnTo>
                <a:close/>
                <a:moveTo>
                  <a:pt x="187" y="77"/>
                </a:moveTo>
                <a:lnTo>
                  <a:pt x="187" y="160"/>
                </a:lnTo>
                <a:lnTo>
                  <a:pt x="249" y="160"/>
                </a:lnTo>
                <a:lnTo>
                  <a:pt x="249" y="77"/>
                </a:lnTo>
                <a:lnTo>
                  <a:pt x="187" y="77"/>
                </a:lnTo>
                <a:close/>
                <a:moveTo>
                  <a:pt x="85" y="77"/>
                </a:moveTo>
                <a:lnTo>
                  <a:pt x="85" y="160"/>
                </a:lnTo>
                <a:lnTo>
                  <a:pt x="146" y="160"/>
                </a:lnTo>
                <a:lnTo>
                  <a:pt x="146" y="77"/>
                </a:lnTo>
                <a:lnTo>
                  <a:pt x="85" y="77"/>
                </a:lnTo>
                <a:close/>
                <a:moveTo>
                  <a:pt x="17" y="0"/>
                </a:moveTo>
                <a:lnTo>
                  <a:pt x="317" y="0"/>
                </a:lnTo>
                <a:lnTo>
                  <a:pt x="317" y="25"/>
                </a:lnTo>
                <a:lnTo>
                  <a:pt x="305" y="25"/>
                </a:lnTo>
                <a:lnTo>
                  <a:pt x="305" y="292"/>
                </a:lnTo>
                <a:lnTo>
                  <a:pt x="445" y="292"/>
                </a:lnTo>
                <a:lnTo>
                  <a:pt x="445" y="318"/>
                </a:lnTo>
                <a:lnTo>
                  <a:pt x="432" y="318"/>
                </a:lnTo>
                <a:lnTo>
                  <a:pt x="432" y="591"/>
                </a:lnTo>
                <a:lnTo>
                  <a:pt x="463" y="591"/>
                </a:lnTo>
                <a:lnTo>
                  <a:pt x="463" y="646"/>
                </a:lnTo>
                <a:lnTo>
                  <a:pt x="0" y="646"/>
                </a:lnTo>
                <a:lnTo>
                  <a:pt x="0" y="591"/>
                </a:lnTo>
                <a:lnTo>
                  <a:pt x="30" y="591"/>
                </a:lnTo>
                <a:lnTo>
                  <a:pt x="30" y="25"/>
                </a:lnTo>
                <a:lnTo>
                  <a:pt x="17" y="25"/>
                </a:lnTo>
                <a:lnTo>
                  <a:pt x="17"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Yu Gothic UI" panose="020B0500000000000000" pitchFamily="50" charset="-128"/>
              <a:ea typeface="Yu Gothic UI" panose="020B0500000000000000" pitchFamily="50" charset="-128"/>
            </a:endParaRPr>
          </a:p>
        </p:txBody>
      </p:sp>
      <p:sp>
        <p:nvSpPr>
          <p:cNvPr id="33" name="テキスト ボックス 32"/>
          <p:cNvSpPr txBox="1"/>
          <p:nvPr/>
        </p:nvSpPr>
        <p:spPr>
          <a:xfrm>
            <a:off x="8282195" y="5229408"/>
            <a:ext cx="999239" cy="411257"/>
          </a:xfrm>
          <a:prstGeom prst="rect">
            <a:avLst/>
          </a:prstGeom>
          <a:noFill/>
        </p:spPr>
        <p:txBody>
          <a:bodyPr wrap="none" lIns="36000" tIns="36000" rIns="36000" bIns="36000" rtlCol="0" anchor="ctr" anchorCtr="0">
            <a:spAutoFit/>
          </a:bodyPr>
          <a:lstStyle>
            <a:defPPr>
              <a:defRPr lang="en-US"/>
            </a:defPPr>
            <a:lvl1pPr>
              <a:spcBef>
                <a:spcPts val="0"/>
              </a:spcBef>
              <a:buSzPct val="100000"/>
              <a:defRPr kumimoji="1" sz="1100" b="1">
                <a:latin typeface="Yu Gothic UI" panose="020B0500000000000000" pitchFamily="50" charset="-128"/>
                <a:ea typeface="Yu Gothic UI" panose="020B0500000000000000" pitchFamily="50" charset="-128"/>
              </a:defRPr>
            </a:lvl1pPr>
          </a:lstStyle>
          <a:p>
            <a:r>
              <a:rPr lang="ja-JP" altLang="en-US" dirty="0"/>
              <a:t>被監査主体から</a:t>
            </a:r>
            <a:endParaRPr lang="en-US" altLang="ja-JP" dirty="0"/>
          </a:p>
          <a:p>
            <a:r>
              <a:rPr lang="ja-JP" altLang="en-US" dirty="0"/>
              <a:t>独立した組織等</a:t>
            </a:r>
            <a:endParaRPr lang="en-US" altLang="ja-JP" dirty="0"/>
          </a:p>
        </p:txBody>
      </p:sp>
      <p:sp>
        <p:nvSpPr>
          <p:cNvPr id="34" name="Rectangle 33"/>
          <p:cNvSpPr>
            <a:spLocks noChangeArrowheads="1"/>
          </p:cNvSpPr>
          <p:nvPr/>
        </p:nvSpPr>
        <p:spPr bwMode="auto">
          <a:xfrm>
            <a:off x="7431552" y="5119616"/>
            <a:ext cx="636960" cy="41125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100" b="1" dirty="0">
                <a:latin typeface="Yu Gothic UI" panose="020B0500000000000000" pitchFamily="50" charset="-128"/>
                <a:ea typeface="Yu Gothic UI" panose="020B0500000000000000" pitchFamily="50" charset="-128"/>
              </a:rPr>
              <a:t>外部監査</a:t>
            </a:r>
            <a:endParaRPr kumimoji="1" lang="en-US" altLang="ja-JP" sz="1100" b="1"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100" b="1" dirty="0">
                <a:latin typeface="Yu Gothic UI" panose="020B0500000000000000" pitchFamily="50" charset="-128"/>
                <a:ea typeface="Yu Gothic UI" panose="020B0500000000000000" pitchFamily="50" charset="-128"/>
              </a:rPr>
              <a:t>依頼等</a:t>
            </a:r>
            <a:endParaRPr kumimoji="1" lang="ja-JP" altLang="ja-JP" sz="1100" b="1" dirty="0">
              <a:latin typeface="Yu Gothic UI" panose="020B0500000000000000" pitchFamily="50" charset="-128"/>
              <a:ea typeface="Yu Gothic UI" panose="020B0500000000000000" pitchFamily="50" charset="-128"/>
            </a:endParaRPr>
          </a:p>
        </p:txBody>
      </p:sp>
      <p:sp>
        <p:nvSpPr>
          <p:cNvPr id="36" name="テキスト ボックス 35"/>
          <p:cNvSpPr txBox="1"/>
          <p:nvPr/>
        </p:nvSpPr>
        <p:spPr>
          <a:xfrm>
            <a:off x="796235" y="2899056"/>
            <a:ext cx="2451994" cy="1508994"/>
          </a:xfrm>
          <a:prstGeom prst="rect">
            <a:avLst/>
          </a:prstGeom>
          <a:noFill/>
        </p:spPr>
        <p:txBody>
          <a:bodyPr wrap="square" lIns="36000" tIns="36000" rIns="36000" bIns="36000" rtlCol="0" anchor="ctr" anchorCtr="0">
            <a:spAutoFit/>
          </a:bodyPr>
          <a:lstStyle/>
          <a:p>
            <a:pPr algn="ctr">
              <a:lnSpc>
                <a:spcPts val="1600"/>
              </a:lnSpc>
              <a:spcBef>
                <a:spcPts val="0"/>
              </a:spcBef>
              <a:buSzPct val="100000"/>
            </a:pPr>
            <a:r>
              <a:rPr kumimoji="1" lang="en-US" altLang="ja-JP" sz="1200" kern="0" dirty="0">
                <a:solidFill>
                  <a:prstClr val="black"/>
                </a:solidFill>
                <a:latin typeface="Yu Gothic UI" panose="020B0500000000000000" pitchFamily="50" charset="-128"/>
                <a:ea typeface="Yu Gothic UI" panose="020B0500000000000000" pitchFamily="50" charset="-128"/>
              </a:rPr>
              <a:t>【</a:t>
            </a:r>
            <a:r>
              <a:rPr kumimoji="1" lang="ja-JP" altLang="en-US" sz="1200" kern="0" dirty="0">
                <a:solidFill>
                  <a:prstClr val="black"/>
                </a:solidFill>
                <a:latin typeface="Yu Gothic UI" panose="020B0500000000000000" pitchFamily="50" charset="-128"/>
                <a:ea typeface="Yu Gothic UI" panose="020B0500000000000000" pitchFamily="50" charset="-128"/>
              </a:rPr>
              <a:t>ガバナンスの強化</a:t>
            </a:r>
            <a:r>
              <a:rPr kumimoji="1" lang="en-US" altLang="ja-JP" sz="1200" kern="0" dirty="0">
                <a:solidFill>
                  <a:prstClr val="black"/>
                </a:solidFill>
                <a:latin typeface="Yu Gothic UI" panose="020B0500000000000000" pitchFamily="50" charset="-128"/>
                <a:ea typeface="Yu Gothic UI" panose="020B0500000000000000" pitchFamily="50" charset="-128"/>
              </a:rPr>
              <a:t>】</a:t>
            </a:r>
          </a:p>
          <a:p>
            <a:pPr marL="171450" indent="-171450">
              <a:lnSpc>
                <a:spcPts val="1600"/>
              </a:lnSpc>
              <a:spcBef>
                <a:spcPts val="0"/>
              </a:spcBef>
              <a:buSzPct val="100000"/>
              <a:buFont typeface="Wingdings" panose="05000000000000000000" pitchFamily="2" charset="2"/>
              <a:buChar char="Ø"/>
            </a:pPr>
            <a:r>
              <a:rPr kumimoji="1" lang="ja-JP" altLang="en-US" sz="1200" kern="0" dirty="0">
                <a:solidFill>
                  <a:prstClr val="black"/>
                </a:solidFill>
                <a:latin typeface="Yu Gothic UI" panose="020B0500000000000000" pitchFamily="50" charset="-128"/>
                <a:ea typeface="Yu Gothic UI" panose="020B0500000000000000" pitchFamily="50" charset="-128"/>
              </a:rPr>
              <a:t>最初に講じる対策は、組織的対策</a:t>
            </a:r>
            <a:r>
              <a:rPr kumimoji="1" lang="en-US" altLang="ja-JP" sz="1200" kern="0" dirty="0">
                <a:solidFill>
                  <a:prstClr val="black"/>
                </a:solidFill>
                <a:latin typeface="Yu Gothic UI" panose="020B0500000000000000" pitchFamily="50" charset="-128"/>
                <a:ea typeface="Yu Gothic UI" panose="020B0500000000000000" pitchFamily="50" charset="-128"/>
              </a:rPr>
              <a:t/>
            </a:r>
            <a:br>
              <a:rPr kumimoji="1" lang="en-US" altLang="ja-JP" sz="1200" kern="0" dirty="0">
                <a:solidFill>
                  <a:prstClr val="black"/>
                </a:solidFill>
                <a:latin typeface="Yu Gothic UI" panose="020B0500000000000000" pitchFamily="50" charset="-128"/>
                <a:ea typeface="Yu Gothic UI" panose="020B0500000000000000" pitchFamily="50" charset="-128"/>
              </a:rPr>
            </a:br>
            <a:r>
              <a:rPr kumimoji="1" lang="ja-JP" altLang="en-US" sz="1200" kern="0" dirty="0">
                <a:solidFill>
                  <a:prstClr val="black"/>
                </a:solidFill>
                <a:latin typeface="Yu Gothic UI" panose="020B0500000000000000" pitchFamily="50" charset="-128"/>
                <a:ea typeface="Yu Gothic UI" panose="020B0500000000000000" pitchFamily="50" charset="-128"/>
              </a:rPr>
              <a:t>となる「情報システム部門、又は、</a:t>
            </a:r>
            <a:r>
              <a:rPr kumimoji="1" lang="en-US" altLang="ja-JP" sz="1200" kern="0" dirty="0">
                <a:solidFill>
                  <a:prstClr val="black"/>
                </a:solidFill>
                <a:latin typeface="Yu Gothic UI" panose="020B0500000000000000" pitchFamily="50" charset="-128"/>
                <a:ea typeface="Yu Gothic UI" panose="020B0500000000000000" pitchFamily="50" charset="-128"/>
              </a:rPr>
              <a:t/>
            </a:r>
            <a:br>
              <a:rPr kumimoji="1" lang="en-US" altLang="ja-JP" sz="1200" kern="0" dirty="0">
                <a:solidFill>
                  <a:prstClr val="black"/>
                </a:solidFill>
                <a:latin typeface="Yu Gothic UI" panose="020B0500000000000000" pitchFamily="50" charset="-128"/>
                <a:ea typeface="Yu Gothic UI" panose="020B0500000000000000" pitchFamily="50" charset="-128"/>
              </a:rPr>
            </a:br>
            <a:r>
              <a:rPr kumimoji="1" lang="ja-JP" altLang="en-US" sz="1200" kern="0" dirty="0">
                <a:solidFill>
                  <a:prstClr val="black"/>
                </a:solidFill>
                <a:latin typeface="Yu Gothic UI" panose="020B0500000000000000" pitchFamily="50" charset="-128"/>
                <a:ea typeface="Yu Gothic UI" panose="020B0500000000000000" pitchFamily="50" charset="-128"/>
              </a:rPr>
              <a:t>担当者の設置</a:t>
            </a:r>
            <a:endParaRPr kumimoji="1" lang="en-US" altLang="ja-JP" sz="1200" kern="0" dirty="0">
              <a:solidFill>
                <a:prstClr val="black"/>
              </a:solidFill>
              <a:latin typeface="Yu Gothic UI" panose="020B0500000000000000" pitchFamily="50" charset="-128"/>
              <a:ea typeface="Yu Gothic UI" panose="020B0500000000000000" pitchFamily="50" charset="-128"/>
            </a:endParaRPr>
          </a:p>
          <a:p>
            <a:pPr marL="171450" indent="-171450">
              <a:lnSpc>
                <a:spcPts val="1600"/>
              </a:lnSpc>
              <a:spcBef>
                <a:spcPts val="0"/>
              </a:spcBef>
              <a:buSzPct val="100000"/>
              <a:buFont typeface="Wingdings" panose="05000000000000000000" pitchFamily="2" charset="2"/>
              <a:buChar char="Ø"/>
            </a:pPr>
            <a:r>
              <a:rPr kumimoji="1" lang="ja-JP" altLang="en-US" sz="1200" kern="0" dirty="0">
                <a:solidFill>
                  <a:prstClr val="black"/>
                </a:solidFill>
                <a:latin typeface="Yu Gothic UI" panose="020B0500000000000000" pitchFamily="50" charset="-128"/>
                <a:ea typeface="Yu Gothic UI" panose="020B0500000000000000" pitchFamily="50" charset="-128"/>
              </a:rPr>
              <a:t>組織の方針となるルールの整備</a:t>
            </a:r>
            <a:endParaRPr kumimoji="1" lang="en-US" altLang="ja-JP" sz="1200" kern="0" dirty="0">
              <a:solidFill>
                <a:prstClr val="black"/>
              </a:solidFill>
              <a:latin typeface="Yu Gothic UI" panose="020B0500000000000000" pitchFamily="50" charset="-128"/>
              <a:ea typeface="Yu Gothic UI" panose="020B0500000000000000" pitchFamily="50" charset="-128"/>
            </a:endParaRPr>
          </a:p>
          <a:p>
            <a:pPr marL="171450" indent="-171450">
              <a:lnSpc>
                <a:spcPts val="1600"/>
              </a:lnSpc>
              <a:spcBef>
                <a:spcPts val="0"/>
              </a:spcBef>
              <a:buSzPct val="100000"/>
              <a:buFont typeface="Wingdings" panose="05000000000000000000" pitchFamily="2" charset="2"/>
              <a:buChar char="Ø"/>
            </a:pPr>
            <a:r>
              <a:rPr kumimoji="1" lang="ja-JP" altLang="en-US" sz="1200" kern="0" dirty="0">
                <a:solidFill>
                  <a:prstClr val="black"/>
                </a:solidFill>
                <a:latin typeface="Yu Gothic UI" panose="020B0500000000000000" pitchFamily="50" charset="-128"/>
                <a:ea typeface="Yu Gothic UI" panose="020B0500000000000000" pitchFamily="50" charset="-128"/>
              </a:rPr>
              <a:t>セキュリティ対策を進めるための予算の確保</a:t>
            </a:r>
            <a:endParaRPr kumimoji="1" lang="en-US" altLang="ja-JP" sz="1200" kern="0" dirty="0">
              <a:solidFill>
                <a:prstClr val="black"/>
              </a:solidFill>
              <a:latin typeface="Yu Gothic UI" panose="020B0500000000000000" pitchFamily="50" charset="-128"/>
              <a:ea typeface="Yu Gothic UI" panose="020B0500000000000000" pitchFamily="50" charset="-128"/>
            </a:endParaRPr>
          </a:p>
        </p:txBody>
      </p:sp>
      <p:sp>
        <p:nvSpPr>
          <p:cNvPr id="37" name="正方形/長方形 36"/>
          <p:cNvSpPr/>
          <p:nvPr/>
        </p:nvSpPr>
        <p:spPr bwMode="gray">
          <a:xfrm>
            <a:off x="6446813" y="2630430"/>
            <a:ext cx="2672993" cy="216000"/>
          </a:xfrm>
          <a:prstGeom prst="rect">
            <a:avLst/>
          </a:prstGeom>
          <a:solidFill>
            <a:srgbClr val="00B0F0"/>
          </a:solidFill>
          <a:ln w="12700" algn="ctr">
            <a:no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marL="116550" algn="ctr">
              <a:defRPr/>
            </a:pPr>
            <a:r>
              <a:rPr lang="ja-JP" altLang="en-US" sz="1200" b="1" dirty="0">
                <a:solidFill>
                  <a:schemeClr val="bg1"/>
                </a:solidFill>
                <a:latin typeface="Yu Gothic UI" panose="020B0500000000000000" pitchFamily="50" charset="-128"/>
                <a:ea typeface="Yu Gothic UI" panose="020B0500000000000000" pitchFamily="50" charset="-128"/>
                <a:sym typeface="Arial" panose="020B0604020202020204" pitchFamily="34" charset="0"/>
              </a:rPr>
              <a:t>対策がある程度実施されている場合</a:t>
            </a:r>
            <a:endParaRPr lang="en-US" altLang="ja-JP" sz="1200" b="1" dirty="0">
              <a:solidFill>
                <a:schemeClr val="bg1"/>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38" name="右矢印 37"/>
          <p:cNvSpPr/>
          <p:nvPr/>
        </p:nvSpPr>
        <p:spPr bwMode="gray">
          <a:xfrm>
            <a:off x="7526255" y="4872489"/>
            <a:ext cx="590951" cy="296612"/>
          </a:xfrm>
          <a:prstGeom prst="rightArrow">
            <a:avLst/>
          </a:prstGeom>
          <a:solidFill>
            <a:schemeClr val="bg1">
              <a:lumMod val="75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900" b="1" dirty="0">
              <a:latin typeface="Yu Gothic UI" panose="020B0500000000000000" pitchFamily="50" charset="-128"/>
              <a:ea typeface="Yu Gothic UI" panose="020B0500000000000000" pitchFamily="50" charset="-128"/>
            </a:endParaRPr>
          </a:p>
        </p:txBody>
      </p:sp>
      <p:sp>
        <p:nvSpPr>
          <p:cNvPr id="39" name="ホームベース 38"/>
          <p:cNvSpPr/>
          <p:nvPr/>
        </p:nvSpPr>
        <p:spPr bwMode="gray">
          <a:xfrm>
            <a:off x="614477" y="1988234"/>
            <a:ext cx="3058271" cy="410173"/>
          </a:xfrm>
          <a:prstGeom prst="homePlate">
            <a:avLst/>
          </a:prstGeom>
          <a:solidFill>
            <a:schemeClr val="bg1">
              <a:lumMod val="50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solidFill>
                  <a:schemeClr val="bg1"/>
                </a:solidFill>
                <a:latin typeface="Yu Gothic UI" panose="020B0500000000000000" pitchFamily="50" charset="-128"/>
                <a:ea typeface="Yu Gothic UI" panose="020B0500000000000000" pitchFamily="50" charset="-128"/>
              </a:rPr>
              <a:t>実施前</a:t>
            </a:r>
          </a:p>
        </p:txBody>
      </p:sp>
      <p:sp>
        <p:nvSpPr>
          <p:cNvPr id="40" name="山形 39"/>
          <p:cNvSpPr/>
          <p:nvPr/>
        </p:nvSpPr>
        <p:spPr bwMode="gray">
          <a:xfrm>
            <a:off x="3562630" y="1992350"/>
            <a:ext cx="2984474" cy="410173"/>
          </a:xfrm>
          <a:prstGeom prst="chevron">
            <a:avLst/>
          </a:prstGeom>
          <a:solidFill>
            <a:schemeClr val="bg1">
              <a:lumMod val="50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solidFill>
                  <a:schemeClr val="bg1"/>
                </a:solidFill>
                <a:latin typeface="Yu Gothic UI" panose="020B0500000000000000" pitchFamily="50" charset="-128"/>
                <a:ea typeface="Yu Gothic UI" panose="020B0500000000000000" pitchFamily="50" charset="-128"/>
              </a:rPr>
              <a:t>検討中</a:t>
            </a:r>
          </a:p>
        </p:txBody>
      </p:sp>
      <p:sp>
        <p:nvSpPr>
          <p:cNvPr id="41" name="山形 40"/>
          <p:cNvSpPr/>
          <p:nvPr/>
        </p:nvSpPr>
        <p:spPr bwMode="gray">
          <a:xfrm>
            <a:off x="6391262" y="1987805"/>
            <a:ext cx="2808000" cy="410173"/>
          </a:xfrm>
          <a:prstGeom prst="chevron">
            <a:avLst/>
          </a:prstGeom>
          <a:solidFill>
            <a:schemeClr val="bg1">
              <a:lumMod val="50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solidFill>
                  <a:schemeClr val="bg1"/>
                </a:solidFill>
                <a:latin typeface="Yu Gothic UI" panose="020B0500000000000000" pitchFamily="50" charset="-128"/>
                <a:ea typeface="Yu Gothic UI" panose="020B0500000000000000" pitchFamily="50" charset="-128"/>
              </a:rPr>
              <a:t>実施中</a:t>
            </a:r>
          </a:p>
        </p:txBody>
      </p:sp>
      <p:cxnSp>
        <p:nvCxnSpPr>
          <p:cNvPr id="42" name="直線コネクタ 41"/>
          <p:cNvCxnSpPr/>
          <p:nvPr/>
        </p:nvCxnSpPr>
        <p:spPr>
          <a:xfrm>
            <a:off x="2660937" y="1758517"/>
            <a:ext cx="4428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3672748" y="1628217"/>
            <a:ext cx="2340875" cy="257369"/>
          </a:xfrm>
          <a:prstGeom prst="rect">
            <a:avLst/>
          </a:prstGeom>
          <a:solidFill>
            <a:schemeClr val="bg1"/>
          </a:solidFill>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情報セキュリティ対策の実施状況</a:t>
            </a:r>
          </a:p>
        </p:txBody>
      </p:sp>
      <p:sp>
        <p:nvSpPr>
          <p:cNvPr id="45" name="正方形/長方形 44"/>
          <p:cNvSpPr/>
          <p:nvPr/>
        </p:nvSpPr>
        <p:spPr>
          <a:xfrm>
            <a:off x="6432098" y="2908696"/>
            <a:ext cx="2806819" cy="1323439"/>
          </a:xfrm>
          <a:prstGeom prst="rect">
            <a:avLst/>
          </a:prstGeom>
        </p:spPr>
        <p:txBody>
          <a:bodyPr wrap="square">
            <a:spAutoFit/>
          </a:bodyPr>
          <a:lstStyle/>
          <a:p>
            <a:pPr algn="ctr">
              <a:lnSpc>
                <a:spcPts val="1600"/>
              </a:lnSpc>
            </a:pP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モニタリングの実施</a:t>
            </a:r>
            <a:r>
              <a:rPr lang="en-US" altLang="ja-JP" sz="1200" dirty="0">
                <a:latin typeface="Yu Gothic UI" panose="020B0500000000000000" pitchFamily="50" charset="-128"/>
                <a:ea typeface="Yu Gothic UI" panose="020B0500000000000000" pitchFamily="50" charset="-128"/>
              </a:rPr>
              <a:t>】</a:t>
            </a:r>
          </a:p>
          <a:p>
            <a:pPr marL="171450" indent="-171450">
              <a:lnSpc>
                <a:spcPts val="1600"/>
              </a:lnSpc>
              <a:buFont typeface="Wingdings" panose="05000000000000000000" pitchFamily="2" charset="2"/>
              <a:buChar char="Ø"/>
            </a:pPr>
            <a:r>
              <a:rPr lang="ja-JP" altLang="en-US" sz="1200" dirty="0">
                <a:latin typeface="Yu Gothic UI" panose="020B0500000000000000" pitchFamily="50" charset="-128"/>
                <a:ea typeface="Yu Gothic UI" panose="020B0500000000000000" pitchFamily="50" charset="-128"/>
              </a:rPr>
              <a:t>情報セキュリティ対策の実施ができている場合は、自己点検の実施に加えて、外部組織による情報システム監査を受審することで、継続的にセキュリティマネジメントを強化していく</a:t>
            </a:r>
          </a:p>
        </p:txBody>
      </p:sp>
      <p:sp>
        <p:nvSpPr>
          <p:cNvPr id="46" name="スライド番号プレースホルダー 3"/>
          <p:cNvSpPr txBox="1">
            <a:spLocks/>
          </p:cNvSpPr>
          <p:nvPr/>
        </p:nvSpPr>
        <p:spPr bwMode="gray">
          <a:xfrm>
            <a:off x="205462" y="655874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3</a:t>
            </a:r>
            <a:endParaRPr kumimoji="1" lang="ja-JP" altLang="en-US" dirty="0">
              <a:latin typeface="Yu Gothic UI" panose="020B0500000000000000" pitchFamily="50" charset="-128"/>
              <a:ea typeface="Yu Gothic UI" panose="020B0500000000000000" pitchFamily="50" charset="-128"/>
            </a:endParaRPr>
          </a:p>
        </p:txBody>
      </p:sp>
      <p:sp>
        <p:nvSpPr>
          <p:cNvPr id="44" name="正方形/長方形 43"/>
          <p:cNvSpPr/>
          <p:nvPr/>
        </p:nvSpPr>
        <p:spPr bwMode="gray">
          <a:xfrm>
            <a:off x="415925" y="209773"/>
            <a:ext cx="2351792" cy="453545"/>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第２章のまとめ</a:t>
            </a:r>
          </a:p>
        </p:txBody>
      </p:sp>
      <p:sp>
        <p:nvSpPr>
          <p:cNvPr id="47" name="正方形/長方形 46"/>
          <p:cNvSpPr/>
          <p:nvPr/>
        </p:nvSpPr>
        <p:spPr bwMode="gray">
          <a:xfrm>
            <a:off x="2894168" y="773410"/>
            <a:ext cx="6225638" cy="79339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44000"/>
            <a:r>
              <a:rPr kumimoji="1" lang="ja-JP" altLang="en-US" sz="2400"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セキュリティ対策の実施状況を把握し、どこまで　自院で対応可能か検討すること</a:t>
            </a:r>
          </a:p>
        </p:txBody>
      </p:sp>
      <p:sp>
        <p:nvSpPr>
          <p:cNvPr id="48" name="正方形/長方形 47"/>
          <p:cNvSpPr/>
          <p:nvPr/>
        </p:nvSpPr>
        <p:spPr bwMode="gray">
          <a:xfrm>
            <a:off x="614477" y="767707"/>
            <a:ext cx="1894061" cy="79339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2400" dirty="0">
                <a:solidFill>
                  <a:schemeClr val="tx1"/>
                </a:solidFill>
                <a:latin typeface="Yu Gothic UI" panose="020B0500000000000000" pitchFamily="50" charset="-128"/>
                <a:ea typeface="Yu Gothic UI" panose="020B0500000000000000" pitchFamily="50" charset="-128"/>
              </a:rPr>
              <a:t>現状調査</a:t>
            </a:r>
            <a:endParaRPr lang="ja-JP" altLang="en-US" sz="2400" dirty="0">
              <a:solidFill>
                <a:schemeClr val="tx1"/>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2" name="等号 1"/>
          <p:cNvSpPr/>
          <p:nvPr/>
        </p:nvSpPr>
        <p:spPr bwMode="gray">
          <a:xfrm>
            <a:off x="2514021" y="955240"/>
            <a:ext cx="359894" cy="457200"/>
          </a:xfrm>
          <a:prstGeom prst="mathEqual">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solidFill>
                <a:schemeClr val="tx1"/>
              </a:solidFill>
              <a:latin typeface="Yu Gothic UI" panose="020B0500000000000000" pitchFamily="50" charset="-128"/>
              <a:ea typeface="Yu Gothic UI" panose="020B0500000000000000" pitchFamily="50" charset="-128"/>
            </a:endParaRPr>
          </a:p>
        </p:txBody>
      </p:sp>
      <p:sp>
        <p:nvSpPr>
          <p:cNvPr id="50" name="円形吹き出し 49"/>
          <p:cNvSpPr/>
          <p:nvPr/>
        </p:nvSpPr>
        <p:spPr bwMode="gray">
          <a:xfrm>
            <a:off x="957046" y="5864228"/>
            <a:ext cx="2448000" cy="720000"/>
          </a:xfrm>
          <a:prstGeom prst="wedgeEllipseCallout">
            <a:avLst>
              <a:gd name="adj1" fmla="val 21245"/>
              <a:gd name="adj2" fmla="val -68179"/>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latin typeface="Yu Gothic UI" panose="020B0500000000000000" pitchFamily="50" charset="-128"/>
                <a:ea typeface="Yu Gothic UI" panose="020B0500000000000000" pitchFamily="50" charset="-128"/>
              </a:rPr>
              <a:t>情報システム部門</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担当の設置</a:t>
            </a:r>
            <a:endParaRPr kumimoji="1" lang="en-US" altLang="ja-JP" sz="1200" dirty="0">
              <a:latin typeface="Yu Gothic UI" panose="020B0500000000000000" pitchFamily="50" charset="-128"/>
              <a:ea typeface="Yu Gothic UI" panose="020B0500000000000000" pitchFamily="50" charset="-128"/>
            </a:endParaRPr>
          </a:p>
        </p:txBody>
      </p:sp>
      <p:sp>
        <p:nvSpPr>
          <p:cNvPr id="51" name="円形吹き出し 50"/>
          <p:cNvSpPr/>
          <p:nvPr/>
        </p:nvSpPr>
        <p:spPr bwMode="gray">
          <a:xfrm>
            <a:off x="3650937" y="5858028"/>
            <a:ext cx="2708194" cy="762039"/>
          </a:xfrm>
          <a:prstGeom prst="wedgeEllipseCallout">
            <a:avLst>
              <a:gd name="adj1" fmla="val -1172"/>
              <a:gd name="adj2" fmla="val -89399"/>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latin typeface="Yu Gothic UI" panose="020B0500000000000000" pitchFamily="50" charset="-128"/>
                <a:ea typeface="Yu Gothic UI" panose="020B0500000000000000" pitchFamily="50" charset="-128"/>
              </a:rPr>
              <a:t>組織体制、規定類の整備、インシデント対応フロチャートの構築支援を依頼</a:t>
            </a:r>
            <a:endParaRPr kumimoji="1" lang="en-US" altLang="ja-JP" sz="1200" dirty="0">
              <a:latin typeface="Yu Gothic UI" panose="020B0500000000000000" pitchFamily="50" charset="-128"/>
              <a:ea typeface="Yu Gothic UI" panose="020B0500000000000000" pitchFamily="50" charset="-128"/>
            </a:endParaRPr>
          </a:p>
        </p:txBody>
      </p:sp>
      <p:sp>
        <p:nvSpPr>
          <p:cNvPr id="52" name="円形吹き出し 51"/>
          <p:cNvSpPr/>
          <p:nvPr/>
        </p:nvSpPr>
        <p:spPr bwMode="gray">
          <a:xfrm>
            <a:off x="6510191" y="5864228"/>
            <a:ext cx="2696653" cy="720000"/>
          </a:xfrm>
          <a:prstGeom prst="wedgeEllipseCallout">
            <a:avLst>
              <a:gd name="adj1" fmla="val -5217"/>
              <a:gd name="adj2" fmla="val -97792"/>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latin typeface="Yu Gothic UI" panose="020B0500000000000000" pitchFamily="50" charset="-128"/>
                <a:ea typeface="Yu Gothic UI" panose="020B0500000000000000" pitchFamily="50" charset="-128"/>
              </a:rPr>
              <a:t>マネジメント体制を強化するため、外部監査を依頼</a:t>
            </a:r>
            <a:endParaRPr kumimoji="1" lang="en-US" altLang="ja-JP" sz="12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4243910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gray">
          <a:xfrm>
            <a:off x="5210393" y="2750521"/>
            <a:ext cx="4140000" cy="35259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5" name="スライド番号プレースホルダー 3"/>
          <p:cNvSpPr txBox="1">
            <a:spLocks/>
          </p:cNvSpPr>
          <p:nvPr/>
        </p:nvSpPr>
        <p:spPr bwMode="gray">
          <a:xfrm>
            <a:off x="183514"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4</a:t>
            </a:r>
            <a:endParaRPr kumimoji="1" lang="ja-JP" altLang="en-US" dirty="0">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415925" y="464063"/>
            <a:ext cx="2351792" cy="453545"/>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第３章のまとめ</a:t>
            </a:r>
          </a:p>
        </p:txBody>
      </p:sp>
      <p:sp>
        <p:nvSpPr>
          <p:cNvPr id="4" name="正方形/長方形 3"/>
          <p:cNvSpPr/>
          <p:nvPr/>
        </p:nvSpPr>
        <p:spPr bwMode="gray">
          <a:xfrm>
            <a:off x="633228" y="2403175"/>
            <a:ext cx="2016144" cy="25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予算の確保</a:t>
            </a:r>
          </a:p>
        </p:txBody>
      </p:sp>
      <p:sp>
        <p:nvSpPr>
          <p:cNvPr id="12" name="正方形/長方形 11"/>
          <p:cNvSpPr/>
          <p:nvPr/>
        </p:nvSpPr>
        <p:spPr bwMode="gray">
          <a:xfrm>
            <a:off x="5210393" y="2403175"/>
            <a:ext cx="2016144" cy="25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担当者の設置</a:t>
            </a:r>
          </a:p>
        </p:txBody>
      </p:sp>
      <p:pic>
        <p:nvPicPr>
          <p:cNvPr id="13" name="図 12"/>
          <p:cNvPicPr>
            <a:picLocks noChangeAspect="1"/>
          </p:cNvPicPr>
          <p:nvPr/>
        </p:nvPicPr>
        <p:blipFill>
          <a:blip r:embed="rId3"/>
          <a:stretch>
            <a:fillRect/>
          </a:stretch>
        </p:blipFill>
        <p:spPr>
          <a:xfrm>
            <a:off x="6113437" y="3324492"/>
            <a:ext cx="1165007" cy="830537"/>
          </a:xfrm>
          <a:prstGeom prst="rect">
            <a:avLst/>
          </a:prstGeom>
        </p:spPr>
      </p:pic>
      <p:sp>
        <p:nvSpPr>
          <p:cNvPr id="14" name="正方形/長方形 13"/>
          <p:cNvSpPr/>
          <p:nvPr/>
        </p:nvSpPr>
        <p:spPr bwMode="gray">
          <a:xfrm>
            <a:off x="633227" y="2750521"/>
            <a:ext cx="4140385" cy="35259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15" name="正方形/長方形 14"/>
          <p:cNvSpPr/>
          <p:nvPr/>
        </p:nvSpPr>
        <p:spPr bwMode="gray">
          <a:xfrm>
            <a:off x="5301834" y="4323612"/>
            <a:ext cx="3688544" cy="18141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6" name="正方形/長方形 15"/>
          <p:cNvSpPr/>
          <p:nvPr/>
        </p:nvSpPr>
        <p:spPr bwMode="gray">
          <a:xfrm>
            <a:off x="6595944" y="4421702"/>
            <a:ext cx="2304288" cy="24140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医療法人○○会</a:t>
            </a:r>
          </a:p>
        </p:txBody>
      </p:sp>
      <p:sp>
        <p:nvSpPr>
          <p:cNvPr id="17" name="正方形/長方形 16"/>
          <p:cNvSpPr/>
          <p:nvPr/>
        </p:nvSpPr>
        <p:spPr bwMode="gray">
          <a:xfrm>
            <a:off x="5376409" y="5775996"/>
            <a:ext cx="1104855" cy="24140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担当者名</a:t>
            </a:r>
          </a:p>
        </p:txBody>
      </p:sp>
      <p:sp>
        <p:nvSpPr>
          <p:cNvPr id="18" name="正方形/長方形 17"/>
          <p:cNvSpPr/>
          <p:nvPr/>
        </p:nvSpPr>
        <p:spPr bwMode="gray">
          <a:xfrm>
            <a:off x="5376409" y="5366107"/>
            <a:ext cx="1104855" cy="24140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役職</a:t>
            </a:r>
          </a:p>
        </p:txBody>
      </p:sp>
      <p:sp>
        <p:nvSpPr>
          <p:cNvPr id="20" name="正方形/長方形 19"/>
          <p:cNvSpPr/>
          <p:nvPr/>
        </p:nvSpPr>
        <p:spPr bwMode="gray">
          <a:xfrm>
            <a:off x="5376410" y="4801770"/>
            <a:ext cx="1104856" cy="41802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部門</a:t>
            </a:r>
          </a:p>
        </p:txBody>
      </p:sp>
      <p:sp>
        <p:nvSpPr>
          <p:cNvPr id="21" name="正方形/長方形 20"/>
          <p:cNvSpPr/>
          <p:nvPr/>
        </p:nvSpPr>
        <p:spPr bwMode="gray">
          <a:xfrm>
            <a:off x="5376409" y="4421703"/>
            <a:ext cx="1104855" cy="24140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組織名</a:t>
            </a:r>
          </a:p>
        </p:txBody>
      </p:sp>
      <p:sp>
        <p:nvSpPr>
          <p:cNvPr id="22" name="正方形/長方形 21"/>
          <p:cNvSpPr/>
          <p:nvPr/>
        </p:nvSpPr>
        <p:spPr bwMode="gray">
          <a:xfrm>
            <a:off x="6605623" y="4801769"/>
            <a:ext cx="2304288" cy="43405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情報システム部　</a:t>
            </a:r>
            <a:endParaRPr kumimoji="1" lang="en-US" altLang="ja-JP" sz="1200" b="1" dirty="0">
              <a:latin typeface="Yu Gothic UI" panose="020B0500000000000000" pitchFamily="50" charset="-128"/>
              <a:ea typeface="Yu Gothic UI" panose="020B0500000000000000" pitchFamily="50" charset="-128"/>
            </a:endParaRPr>
          </a:p>
          <a:p>
            <a:pPr algn="ctr"/>
            <a:r>
              <a:rPr kumimoji="1" lang="ja-JP" altLang="en-US" sz="1200" b="1" dirty="0">
                <a:latin typeface="Yu Gothic UI" panose="020B0500000000000000" pitchFamily="50" charset="-128"/>
                <a:ea typeface="Yu Gothic UI" panose="020B0500000000000000" pitchFamily="50" charset="-128"/>
              </a:rPr>
              <a:t>　サイバーセキュリティ対策班</a:t>
            </a:r>
          </a:p>
        </p:txBody>
      </p:sp>
      <p:sp>
        <p:nvSpPr>
          <p:cNvPr id="23" name="正方形/長方形 22"/>
          <p:cNvSpPr/>
          <p:nvPr/>
        </p:nvSpPr>
        <p:spPr bwMode="gray">
          <a:xfrm>
            <a:off x="6605623" y="5370510"/>
            <a:ext cx="2304288" cy="24140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係長</a:t>
            </a:r>
          </a:p>
        </p:txBody>
      </p:sp>
      <p:sp>
        <p:nvSpPr>
          <p:cNvPr id="24" name="正方形/長方形 23"/>
          <p:cNvSpPr/>
          <p:nvPr/>
        </p:nvSpPr>
        <p:spPr bwMode="gray">
          <a:xfrm>
            <a:off x="6605623" y="5768681"/>
            <a:ext cx="2304288" cy="24140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〇〇　○○</a:t>
            </a:r>
          </a:p>
        </p:txBody>
      </p:sp>
      <p:sp>
        <p:nvSpPr>
          <p:cNvPr id="25" name="円形吹き出し 24"/>
          <p:cNvSpPr/>
          <p:nvPr/>
        </p:nvSpPr>
        <p:spPr bwMode="gray">
          <a:xfrm>
            <a:off x="5281145" y="2877959"/>
            <a:ext cx="1270871" cy="600448"/>
          </a:xfrm>
          <a:prstGeom prst="wedgeEllipseCallout">
            <a:avLst>
              <a:gd name="adj1" fmla="val 16320"/>
              <a:gd name="adj2" fmla="val 68533"/>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b="1" dirty="0">
                <a:latin typeface="Yu Gothic UI" panose="020B0500000000000000" pitchFamily="50" charset="-128"/>
                <a:ea typeface="Yu Gothic UI" panose="020B0500000000000000" pitchFamily="50" charset="-128"/>
              </a:rPr>
              <a:t>各部署に</a:t>
            </a:r>
            <a:endParaRPr kumimoji="1" lang="en-US" altLang="ja-JP" sz="1100" b="1" dirty="0">
              <a:latin typeface="Yu Gothic UI" panose="020B0500000000000000" pitchFamily="50" charset="-128"/>
              <a:ea typeface="Yu Gothic UI" panose="020B0500000000000000" pitchFamily="50" charset="-128"/>
            </a:endParaRPr>
          </a:p>
          <a:p>
            <a:pPr algn="ctr"/>
            <a:r>
              <a:rPr kumimoji="1" lang="ja-JP" altLang="en-US" sz="1100" b="1" dirty="0">
                <a:latin typeface="Yu Gothic UI" panose="020B0500000000000000" pitchFamily="50" charset="-128"/>
                <a:ea typeface="Yu Gothic UI" panose="020B0500000000000000" pitchFamily="50" charset="-128"/>
              </a:rPr>
              <a:t>注意するよう</a:t>
            </a:r>
            <a:endParaRPr kumimoji="1" lang="en-US" altLang="ja-JP" sz="1100" b="1" dirty="0">
              <a:latin typeface="Yu Gothic UI" panose="020B0500000000000000" pitchFamily="50" charset="-128"/>
              <a:ea typeface="Yu Gothic UI" panose="020B0500000000000000" pitchFamily="50" charset="-128"/>
            </a:endParaRPr>
          </a:p>
          <a:p>
            <a:pPr algn="ctr"/>
            <a:r>
              <a:rPr kumimoji="1" lang="ja-JP" altLang="en-US" sz="1100" b="1" dirty="0">
                <a:latin typeface="Yu Gothic UI" panose="020B0500000000000000" pitchFamily="50" charset="-128"/>
                <a:ea typeface="Yu Gothic UI" panose="020B0500000000000000" pitchFamily="50" charset="-128"/>
              </a:rPr>
              <a:t>連絡をします</a:t>
            </a:r>
            <a:endParaRPr kumimoji="1" lang="en-US" altLang="ja-JP" sz="1100" b="1" dirty="0">
              <a:latin typeface="Yu Gothic UI" panose="020B0500000000000000" pitchFamily="50" charset="-128"/>
              <a:ea typeface="Yu Gothic UI" panose="020B0500000000000000" pitchFamily="50" charset="-128"/>
            </a:endParaRPr>
          </a:p>
        </p:txBody>
      </p:sp>
      <p:sp>
        <p:nvSpPr>
          <p:cNvPr id="26" name="円形吹き出し 25"/>
          <p:cNvSpPr/>
          <p:nvPr/>
        </p:nvSpPr>
        <p:spPr bwMode="gray">
          <a:xfrm>
            <a:off x="7034858" y="2908315"/>
            <a:ext cx="1984782" cy="466119"/>
          </a:xfrm>
          <a:prstGeom prst="wedgeEllipseCallout">
            <a:avLst>
              <a:gd name="adj1" fmla="val -55101"/>
              <a:gd name="adj2" fmla="val 57421"/>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b="1" dirty="0">
                <a:latin typeface="Yu Gothic UI" panose="020B0500000000000000" pitchFamily="50" charset="-128"/>
                <a:ea typeface="Yu Gothic UI" panose="020B0500000000000000" pitchFamily="50" charset="-128"/>
              </a:rPr>
              <a:t>○件発生し、再発　　防止策は○○です</a:t>
            </a:r>
            <a:endParaRPr kumimoji="1" lang="en-US" altLang="ja-JP" sz="1100" b="1" dirty="0">
              <a:latin typeface="Yu Gothic UI" panose="020B0500000000000000" pitchFamily="50" charset="-128"/>
              <a:ea typeface="Yu Gothic UI" panose="020B0500000000000000" pitchFamily="50" charset="-128"/>
            </a:endParaRPr>
          </a:p>
        </p:txBody>
      </p:sp>
      <p:sp>
        <p:nvSpPr>
          <p:cNvPr id="27" name="円形吹き出し 26"/>
          <p:cNvSpPr/>
          <p:nvPr/>
        </p:nvSpPr>
        <p:spPr bwMode="gray">
          <a:xfrm>
            <a:off x="7468817" y="3616206"/>
            <a:ext cx="1441094" cy="615635"/>
          </a:xfrm>
          <a:prstGeom prst="wedgeEllipseCallout">
            <a:avLst>
              <a:gd name="adj1" fmla="val -67047"/>
              <a:gd name="adj2" fmla="val -53550"/>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b="1" dirty="0">
                <a:latin typeface="Yu Gothic UI" panose="020B0500000000000000" pitchFamily="50" charset="-128"/>
                <a:ea typeface="Yu Gothic UI" panose="020B0500000000000000" pitchFamily="50" charset="-128"/>
              </a:rPr>
              <a:t>情報セキュリティインシデントは　ありますか？</a:t>
            </a:r>
            <a:endParaRPr kumimoji="1" lang="en-US" altLang="ja-JP" sz="1100" b="1" dirty="0">
              <a:latin typeface="Yu Gothic UI" panose="020B0500000000000000" pitchFamily="50" charset="-128"/>
              <a:ea typeface="Yu Gothic UI" panose="020B0500000000000000" pitchFamily="50" charset="-128"/>
            </a:endParaRPr>
          </a:p>
        </p:txBody>
      </p:sp>
      <p:sp>
        <p:nvSpPr>
          <p:cNvPr id="28" name="正方形/長方形 27"/>
          <p:cNvSpPr/>
          <p:nvPr/>
        </p:nvSpPr>
        <p:spPr bwMode="gray">
          <a:xfrm>
            <a:off x="707924" y="2889381"/>
            <a:ext cx="961211" cy="2414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予算科目</a:t>
            </a:r>
          </a:p>
        </p:txBody>
      </p:sp>
      <p:sp>
        <p:nvSpPr>
          <p:cNvPr id="29" name="正方形/長方形 28"/>
          <p:cNvSpPr/>
          <p:nvPr/>
        </p:nvSpPr>
        <p:spPr bwMode="gray">
          <a:xfrm>
            <a:off x="783995" y="3209846"/>
            <a:ext cx="1302105" cy="24140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医業費用</a:t>
            </a:r>
          </a:p>
        </p:txBody>
      </p:sp>
      <p:sp>
        <p:nvSpPr>
          <p:cNvPr id="30" name="正方形/長方形 29"/>
          <p:cNvSpPr/>
          <p:nvPr/>
        </p:nvSpPr>
        <p:spPr bwMode="gray">
          <a:xfrm>
            <a:off x="835203" y="3507329"/>
            <a:ext cx="1250899" cy="2414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給与費</a:t>
            </a:r>
          </a:p>
        </p:txBody>
      </p:sp>
      <p:sp>
        <p:nvSpPr>
          <p:cNvPr id="32" name="正方形/長方形 31"/>
          <p:cNvSpPr/>
          <p:nvPr/>
        </p:nvSpPr>
        <p:spPr bwMode="gray">
          <a:xfrm>
            <a:off x="952043" y="3774508"/>
            <a:ext cx="1134057" cy="2414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給料</a:t>
            </a:r>
          </a:p>
        </p:txBody>
      </p:sp>
      <p:sp>
        <p:nvSpPr>
          <p:cNvPr id="33" name="正方形/長方形 32"/>
          <p:cNvSpPr/>
          <p:nvPr/>
        </p:nvSpPr>
        <p:spPr bwMode="gray">
          <a:xfrm>
            <a:off x="952043" y="4034328"/>
            <a:ext cx="1134057" cy="2414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賞与</a:t>
            </a:r>
          </a:p>
        </p:txBody>
      </p:sp>
      <p:sp>
        <p:nvSpPr>
          <p:cNvPr id="34" name="正方形/長方形 33"/>
          <p:cNvSpPr/>
          <p:nvPr/>
        </p:nvSpPr>
        <p:spPr bwMode="gray">
          <a:xfrm>
            <a:off x="952043" y="4303016"/>
            <a:ext cx="1134057" cy="2414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法定福利費</a:t>
            </a:r>
          </a:p>
        </p:txBody>
      </p:sp>
      <p:sp>
        <p:nvSpPr>
          <p:cNvPr id="35" name="正方形/長方形 34"/>
          <p:cNvSpPr/>
          <p:nvPr/>
        </p:nvSpPr>
        <p:spPr bwMode="gray">
          <a:xfrm>
            <a:off x="952043" y="4585660"/>
            <a:ext cx="1134057" cy="2414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a:t>
            </a:r>
          </a:p>
        </p:txBody>
      </p:sp>
      <p:sp>
        <p:nvSpPr>
          <p:cNvPr id="36" name="正方形/長方形 35"/>
          <p:cNvSpPr/>
          <p:nvPr/>
        </p:nvSpPr>
        <p:spPr bwMode="gray">
          <a:xfrm>
            <a:off x="847959" y="4875127"/>
            <a:ext cx="1250899" cy="2414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委託費</a:t>
            </a:r>
          </a:p>
        </p:txBody>
      </p:sp>
      <p:sp>
        <p:nvSpPr>
          <p:cNvPr id="37" name="正方形/長方形 36"/>
          <p:cNvSpPr/>
          <p:nvPr/>
        </p:nvSpPr>
        <p:spPr bwMode="gray">
          <a:xfrm>
            <a:off x="952042" y="5722799"/>
            <a:ext cx="1134055" cy="2414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検査委託費</a:t>
            </a:r>
          </a:p>
        </p:txBody>
      </p:sp>
      <p:sp>
        <p:nvSpPr>
          <p:cNvPr id="38" name="正方形/長方形 37"/>
          <p:cNvSpPr/>
          <p:nvPr/>
        </p:nvSpPr>
        <p:spPr bwMode="gray">
          <a:xfrm>
            <a:off x="953464" y="5153949"/>
            <a:ext cx="1134055" cy="2414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保守委託費</a:t>
            </a:r>
          </a:p>
        </p:txBody>
      </p:sp>
      <p:sp>
        <p:nvSpPr>
          <p:cNvPr id="39" name="正方形/長方形 38"/>
          <p:cNvSpPr/>
          <p:nvPr/>
        </p:nvSpPr>
        <p:spPr bwMode="gray">
          <a:xfrm>
            <a:off x="952044" y="5425731"/>
            <a:ext cx="1134055" cy="2414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その他委託費</a:t>
            </a:r>
          </a:p>
        </p:txBody>
      </p:sp>
      <p:sp>
        <p:nvSpPr>
          <p:cNvPr id="40" name="正方形/長方形 39"/>
          <p:cNvSpPr/>
          <p:nvPr/>
        </p:nvSpPr>
        <p:spPr bwMode="gray">
          <a:xfrm>
            <a:off x="952042" y="5983796"/>
            <a:ext cx="1134057" cy="2414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a:t>
            </a:r>
          </a:p>
        </p:txBody>
      </p:sp>
      <p:sp>
        <p:nvSpPr>
          <p:cNvPr id="41" name="正方形/長方形 40"/>
          <p:cNvSpPr/>
          <p:nvPr/>
        </p:nvSpPr>
        <p:spPr bwMode="gray">
          <a:xfrm>
            <a:off x="813432" y="3487543"/>
            <a:ext cx="1276412" cy="104686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42" name="正方形/長方形 41"/>
          <p:cNvSpPr/>
          <p:nvPr/>
        </p:nvSpPr>
        <p:spPr bwMode="gray">
          <a:xfrm>
            <a:off x="893724" y="5132204"/>
            <a:ext cx="1205134" cy="5653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43" name="右矢印 42"/>
          <p:cNvSpPr/>
          <p:nvPr/>
        </p:nvSpPr>
        <p:spPr bwMode="gray">
          <a:xfrm>
            <a:off x="2162614" y="3532161"/>
            <a:ext cx="430823" cy="957631"/>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44" name="右矢印 43"/>
          <p:cNvSpPr/>
          <p:nvPr/>
        </p:nvSpPr>
        <p:spPr bwMode="gray">
          <a:xfrm>
            <a:off x="2162614" y="5247930"/>
            <a:ext cx="430823" cy="62513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45" name="正方形/長方形 44"/>
          <p:cNvSpPr/>
          <p:nvPr/>
        </p:nvSpPr>
        <p:spPr bwMode="gray">
          <a:xfrm>
            <a:off x="2662748" y="3519342"/>
            <a:ext cx="1923897" cy="101506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a:t>
            </a:r>
            <a:r>
              <a:rPr kumimoji="1" lang="ja-JP" altLang="en-US" sz="1200" dirty="0">
                <a:solidFill>
                  <a:schemeClr val="tx1"/>
                </a:solidFill>
                <a:latin typeface="Yu Gothic UI" panose="020B0500000000000000" pitchFamily="50" charset="-128"/>
                <a:ea typeface="Yu Gothic UI" panose="020B0500000000000000" pitchFamily="50" charset="-128"/>
              </a:rPr>
              <a:t>担当者の設置</a:t>
            </a:r>
            <a:r>
              <a:rPr kumimoji="1" lang="en-US" altLang="ja-JP" sz="1200" dirty="0">
                <a:solidFill>
                  <a:schemeClr val="tx1"/>
                </a:solidFill>
                <a:latin typeface="Yu Gothic UI" panose="020B0500000000000000" pitchFamily="50" charset="-128"/>
                <a:ea typeface="Yu Gothic UI" panose="020B0500000000000000" pitchFamily="50" charset="-128"/>
              </a:rPr>
              <a:t>】</a:t>
            </a:r>
          </a:p>
          <a:p>
            <a:pPr algn="ctr"/>
            <a:r>
              <a:rPr kumimoji="1" lang="ja-JP" altLang="en-US" sz="1200" dirty="0">
                <a:solidFill>
                  <a:schemeClr val="tx1"/>
                </a:solidFill>
                <a:latin typeface="Yu Gothic UI" panose="020B0500000000000000" pitchFamily="50" charset="-128"/>
                <a:ea typeface="Yu Gothic UI" panose="020B0500000000000000" pitchFamily="50" charset="-128"/>
              </a:rPr>
              <a:t>情報システム担当や</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ja-JP" altLang="en-US" sz="1200" dirty="0">
                <a:solidFill>
                  <a:schemeClr val="tx1"/>
                </a:solidFill>
                <a:latin typeface="Yu Gothic UI" panose="020B0500000000000000" pitchFamily="50" charset="-128"/>
                <a:ea typeface="Yu Gothic UI" panose="020B0500000000000000" pitchFamily="50" charset="-128"/>
              </a:rPr>
              <a:t>セキュリティ担当者等の</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ja-JP" altLang="en-US" sz="1200" dirty="0">
                <a:solidFill>
                  <a:schemeClr val="tx1"/>
                </a:solidFill>
                <a:latin typeface="Yu Gothic UI" panose="020B0500000000000000" pitchFamily="50" charset="-128"/>
                <a:ea typeface="Yu Gothic UI" panose="020B0500000000000000" pitchFamily="50" charset="-128"/>
              </a:rPr>
              <a:t>人件費に関する予算</a:t>
            </a:r>
          </a:p>
        </p:txBody>
      </p:sp>
      <p:sp>
        <p:nvSpPr>
          <p:cNvPr id="46" name="正方形/長方形 45"/>
          <p:cNvSpPr/>
          <p:nvPr/>
        </p:nvSpPr>
        <p:spPr bwMode="gray">
          <a:xfrm>
            <a:off x="2662748" y="5103706"/>
            <a:ext cx="1923897" cy="101506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a:t>
            </a:r>
            <a:r>
              <a:rPr kumimoji="1" lang="ja-JP" altLang="en-US" sz="1200" dirty="0">
                <a:solidFill>
                  <a:schemeClr val="tx1"/>
                </a:solidFill>
                <a:latin typeface="Yu Gothic UI" panose="020B0500000000000000" pitchFamily="50" charset="-128"/>
                <a:ea typeface="Yu Gothic UI" panose="020B0500000000000000" pitchFamily="50" charset="-128"/>
              </a:rPr>
              <a:t>外部業者との連携</a:t>
            </a:r>
            <a:r>
              <a:rPr kumimoji="1" lang="en-US" altLang="ja-JP" sz="1200" dirty="0">
                <a:solidFill>
                  <a:schemeClr val="tx1"/>
                </a:solidFill>
                <a:latin typeface="Yu Gothic UI" panose="020B0500000000000000" pitchFamily="50" charset="-128"/>
                <a:ea typeface="Yu Gothic UI" panose="020B0500000000000000" pitchFamily="50" charset="-128"/>
              </a:rPr>
              <a:t>】</a:t>
            </a:r>
          </a:p>
          <a:p>
            <a:pPr algn="ctr"/>
            <a:r>
              <a:rPr kumimoji="1" lang="ja-JP" altLang="en-US" sz="1200" dirty="0">
                <a:solidFill>
                  <a:schemeClr val="tx1"/>
                </a:solidFill>
                <a:latin typeface="Yu Gothic UI" panose="020B0500000000000000" pitchFamily="50" charset="-128"/>
                <a:ea typeface="Yu Gothic UI" panose="020B0500000000000000" pitchFamily="50" charset="-128"/>
              </a:rPr>
              <a:t>セキュリティを確保した</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ja-JP" altLang="en-US" sz="1200" dirty="0">
                <a:solidFill>
                  <a:schemeClr val="tx1"/>
                </a:solidFill>
                <a:latin typeface="Yu Gothic UI" panose="020B0500000000000000" pitchFamily="50" charset="-128"/>
                <a:ea typeface="Yu Gothic UI" panose="020B0500000000000000" pitchFamily="50" charset="-128"/>
              </a:rPr>
              <a:t>ネットワークの構築等、</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ja-JP" altLang="en-US" sz="1200" dirty="0">
                <a:solidFill>
                  <a:schemeClr val="tx1"/>
                </a:solidFill>
                <a:latin typeface="Yu Gothic UI" panose="020B0500000000000000" pitchFamily="50" charset="-128"/>
                <a:ea typeface="Yu Gothic UI" panose="020B0500000000000000" pitchFamily="50" charset="-128"/>
              </a:rPr>
              <a:t>外部業者からの協力に</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ja-JP" altLang="en-US" sz="1200" dirty="0">
                <a:solidFill>
                  <a:schemeClr val="tx1"/>
                </a:solidFill>
                <a:latin typeface="Yu Gothic UI" panose="020B0500000000000000" pitchFamily="50" charset="-128"/>
                <a:ea typeface="Yu Gothic UI" panose="020B0500000000000000" pitchFamily="50" charset="-128"/>
              </a:rPr>
              <a:t>関する予算</a:t>
            </a:r>
          </a:p>
        </p:txBody>
      </p:sp>
      <p:sp>
        <p:nvSpPr>
          <p:cNvPr id="49" name="等号 46">
            <a:extLst>
              <a:ext uri="{FF2B5EF4-FFF2-40B4-BE49-F238E27FC236}">
                <a16:creationId xmlns:a16="http://schemas.microsoft.com/office/drawing/2014/main" id="{B5FBC4C6-2E8B-4C27-971E-4C3A53B8B852}"/>
              </a:ext>
            </a:extLst>
          </p:cNvPr>
          <p:cNvSpPr/>
          <p:nvPr/>
        </p:nvSpPr>
        <p:spPr bwMode="gray">
          <a:xfrm>
            <a:off x="4836873" y="1384419"/>
            <a:ext cx="510408" cy="473503"/>
          </a:xfrm>
          <a:prstGeom prst="mathEqual">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solidFill>
                <a:schemeClr val="tx1"/>
              </a:solidFill>
              <a:latin typeface="Yu Gothic UI" panose="020B0500000000000000" pitchFamily="50" charset="-128"/>
              <a:ea typeface="Yu Gothic UI" panose="020B0500000000000000" pitchFamily="50" charset="-128"/>
            </a:endParaRPr>
          </a:p>
        </p:txBody>
      </p:sp>
      <p:sp>
        <p:nvSpPr>
          <p:cNvPr id="50" name="正方形/長方形 49">
            <a:extLst>
              <a:ext uri="{FF2B5EF4-FFF2-40B4-BE49-F238E27FC236}">
                <a16:creationId xmlns:a16="http://schemas.microsoft.com/office/drawing/2014/main" id="{FD9E9217-9FCE-4407-8392-4748FB6A8368}"/>
              </a:ext>
            </a:extLst>
          </p:cNvPr>
          <p:cNvSpPr/>
          <p:nvPr/>
        </p:nvSpPr>
        <p:spPr bwMode="gray">
          <a:xfrm>
            <a:off x="625145" y="1211135"/>
            <a:ext cx="4115607" cy="79339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2400" dirty="0">
                <a:solidFill>
                  <a:schemeClr val="tx1"/>
                </a:solidFill>
                <a:latin typeface="Yu Gothic UI" panose="020B0500000000000000" pitchFamily="50" charset="-128"/>
                <a:ea typeface="Yu Gothic UI" panose="020B0500000000000000" pitchFamily="50" charset="-128"/>
              </a:rPr>
              <a:t>予算の確保と担当者の設置</a:t>
            </a:r>
          </a:p>
        </p:txBody>
      </p:sp>
      <p:sp>
        <p:nvSpPr>
          <p:cNvPr id="51" name="正方形/長方形 50">
            <a:extLst>
              <a:ext uri="{FF2B5EF4-FFF2-40B4-BE49-F238E27FC236}">
                <a16:creationId xmlns:a16="http://schemas.microsoft.com/office/drawing/2014/main" id="{D9ACB524-880E-4418-94A3-F49E65117B6A}"/>
              </a:ext>
            </a:extLst>
          </p:cNvPr>
          <p:cNvSpPr/>
          <p:nvPr/>
        </p:nvSpPr>
        <p:spPr bwMode="gray">
          <a:xfrm>
            <a:off x="5443402" y="1219742"/>
            <a:ext cx="3837454" cy="79339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2400" dirty="0">
                <a:solidFill>
                  <a:schemeClr val="tx1"/>
                </a:solidFill>
                <a:latin typeface="Yu Gothic UI" panose="020B0500000000000000" pitchFamily="50" charset="-128"/>
                <a:ea typeface="Yu Gothic UI" panose="020B0500000000000000" pitchFamily="50" charset="-128"/>
              </a:rPr>
              <a:t>セキュリティ対策の実効性を　確保すること</a:t>
            </a:r>
          </a:p>
        </p:txBody>
      </p:sp>
    </p:spTree>
    <p:extLst>
      <p:ext uri="{BB962C8B-B14F-4D97-AF65-F5344CB8AC3E}">
        <p14:creationId xmlns:p14="http://schemas.microsoft.com/office/powerpoint/2010/main" val="410524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gray">
          <a:xfrm>
            <a:off x="2193335" y="4225748"/>
            <a:ext cx="5581501" cy="10753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8" name="正方形/長方形 7"/>
          <p:cNvSpPr/>
          <p:nvPr/>
        </p:nvSpPr>
        <p:spPr bwMode="gray">
          <a:xfrm>
            <a:off x="2193335" y="1944627"/>
            <a:ext cx="5581501" cy="10753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7" name="正方形/長方形 6"/>
          <p:cNvSpPr/>
          <p:nvPr/>
        </p:nvSpPr>
        <p:spPr bwMode="gray">
          <a:xfrm>
            <a:off x="2040935" y="1792227"/>
            <a:ext cx="5581501" cy="107533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800" dirty="0">
                <a:solidFill>
                  <a:schemeClr val="tx1"/>
                </a:solidFill>
                <a:latin typeface="Yu Gothic UI" panose="020B0500000000000000" pitchFamily="50" charset="-128"/>
                <a:ea typeface="Yu Gothic UI" panose="020B0500000000000000" pitchFamily="50" charset="-128"/>
              </a:rPr>
              <a:t>　最後に・・・</a:t>
            </a:r>
            <a:endParaRPr kumimoji="1" lang="en-US" altLang="ja-JP" sz="1800" dirty="0">
              <a:solidFill>
                <a:schemeClr val="tx1"/>
              </a:solidFill>
              <a:latin typeface="Yu Gothic UI" panose="020B0500000000000000" pitchFamily="50" charset="-128"/>
              <a:ea typeface="Yu Gothic UI" panose="020B0500000000000000" pitchFamily="50" charset="-128"/>
            </a:endParaRPr>
          </a:p>
          <a:p>
            <a:pPr algn="ctr"/>
            <a:r>
              <a:rPr kumimoji="1" lang="ja-JP" altLang="en-US" sz="1800" dirty="0">
                <a:solidFill>
                  <a:schemeClr val="tx1"/>
                </a:solidFill>
                <a:latin typeface="Yu Gothic UI" panose="020B0500000000000000" pitchFamily="50" charset="-128"/>
                <a:ea typeface="Yu Gothic UI" panose="020B0500000000000000" pitchFamily="50" charset="-128"/>
              </a:rPr>
              <a:t>サイバーセキュリティ担当者をほめてください</a:t>
            </a:r>
            <a:endParaRPr kumimoji="1" lang="en-US" altLang="ja-JP" sz="1800" dirty="0">
              <a:solidFill>
                <a:schemeClr val="tx1"/>
              </a:solidFill>
              <a:latin typeface="Yu Gothic UI" panose="020B0500000000000000" pitchFamily="50" charset="-128"/>
              <a:ea typeface="Yu Gothic UI" panose="020B0500000000000000" pitchFamily="50" charset="-128"/>
            </a:endParaRPr>
          </a:p>
        </p:txBody>
      </p:sp>
      <p:sp>
        <p:nvSpPr>
          <p:cNvPr id="5" name="スライド番号プレースホルダー 3"/>
          <p:cNvSpPr txBox="1">
            <a:spLocks/>
          </p:cNvSpPr>
          <p:nvPr/>
        </p:nvSpPr>
        <p:spPr bwMode="gray">
          <a:xfrm>
            <a:off x="183514"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5</a:t>
            </a:r>
            <a:endParaRPr kumimoji="1" lang="ja-JP" altLang="en-US" dirty="0">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2040935" y="4073348"/>
            <a:ext cx="5581501" cy="107533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800" dirty="0">
                <a:solidFill>
                  <a:schemeClr val="tx1"/>
                </a:solidFill>
                <a:latin typeface="Yu Gothic UI" panose="020B0500000000000000" pitchFamily="50" charset="-128"/>
                <a:ea typeface="Yu Gothic UI" panose="020B0500000000000000" pitchFamily="50" charset="-128"/>
              </a:rPr>
              <a:t>サイバーセキュリティ担当者の成長が</a:t>
            </a:r>
            <a:endParaRPr kumimoji="1" lang="en-US" altLang="ja-JP" sz="1800" dirty="0">
              <a:solidFill>
                <a:schemeClr val="tx1"/>
              </a:solidFill>
              <a:latin typeface="Yu Gothic UI" panose="020B0500000000000000" pitchFamily="50" charset="-128"/>
              <a:ea typeface="Yu Gothic UI" panose="020B0500000000000000" pitchFamily="50" charset="-128"/>
            </a:endParaRPr>
          </a:p>
          <a:p>
            <a:pPr algn="ctr"/>
            <a:r>
              <a:rPr kumimoji="1" lang="ja-JP" altLang="en-US" sz="1800" dirty="0">
                <a:solidFill>
                  <a:schemeClr val="tx1"/>
                </a:solidFill>
                <a:latin typeface="Yu Gothic UI" panose="020B0500000000000000" pitchFamily="50" charset="-128"/>
                <a:ea typeface="Yu Gothic UI" panose="020B0500000000000000" pitchFamily="50" charset="-128"/>
              </a:rPr>
              <a:t>組織を守る要になります！！！</a:t>
            </a:r>
            <a:endParaRPr kumimoji="1" lang="en-US" altLang="ja-JP" sz="1800" dirty="0">
              <a:solidFill>
                <a:schemeClr val="tx1"/>
              </a:solidFill>
              <a:latin typeface="Yu Gothic UI" panose="020B0500000000000000" pitchFamily="50" charset="-128"/>
              <a:ea typeface="Yu Gothic UI" panose="020B0500000000000000" pitchFamily="50" charset="-128"/>
            </a:endParaRPr>
          </a:p>
        </p:txBody>
      </p:sp>
      <p:sp>
        <p:nvSpPr>
          <p:cNvPr id="2" name="下矢印 1"/>
          <p:cNvSpPr/>
          <p:nvPr/>
        </p:nvSpPr>
        <p:spPr bwMode="gray">
          <a:xfrm>
            <a:off x="3899001" y="3255264"/>
            <a:ext cx="2011680" cy="59253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75659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408608" y="536754"/>
            <a:ext cx="643563" cy="2633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目次</a:t>
            </a:r>
          </a:p>
        </p:txBody>
      </p:sp>
      <p:sp>
        <p:nvSpPr>
          <p:cNvPr id="19" name="正方形/長方形 18"/>
          <p:cNvSpPr/>
          <p:nvPr/>
        </p:nvSpPr>
        <p:spPr bwMode="gray">
          <a:xfrm>
            <a:off x="408608" y="1011471"/>
            <a:ext cx="648000" cy="3132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1</a:t>
            </a:r>
            <a:r>
              <a:rPr kumimoji="1" lang="ja-JP" altLang="en-US" sz="1200" dirty="0">
                <a:latin typeface="Yu Gothic UI" panose="020B0500000000000000" pitchFamily="50" charset="-128"/>
                <a:ea typeface="Yu Gothic UI" panose="020B0500000000000000" pitchFamily="50" charset="-128"/>
              </a:rPr>
              <a:t>章</a:t>
            </a:r>
          </a:p>
        </p:txBody>
      </p:sp>
      <p:sp>
        <p:nvSpPr>
          <p:cNvPr id="20" name="正方形/長方形 19"/>
          <p:cNvSpPr/>
          <p:nvPr/>
        </p:nvSpPr>
        <p:spPr bwMode="gray">
          <a:xfrm>
            <a:off x="1125764" y="1011471"/>
            <a:ext cx="3096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正しい危機意識を持つ</a:t>
            </a:r>
          </a:p>
        </p:txBody>
      </p:sp>
      <p:sp>
        <p:nvSpPr>
          <p:cNvPr id="21" name="正方形/長方形 20"/>
          <p:cNvSpPr/>
          <p:nvPr/>
        </p:nvSpPr>
        <p:spPr bwMode="gray">
          <a:xfrm>
            <a:off x="5065561" y="1011471"/>
            <a:ext cx="648000" cy="40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 name="正方形/長方形 21"/>
          <p:cNvSpPr/>
          <p:nvPr/>
        </p:nvSpPr>
        <p:spPr bwMode="gray">
          <a:xfrm>
            <a:off x="5801818" y="1011471"/>
            <a:ext cx="3096000" cy="40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医療機関における情報システムの構成と接続について</a:t>
            </a:r>
          </a:p>
        </p:txBody>
      </p:sp>
      <p:sp>
        <p:nvSpPr>
          <p:cNvPr id="12" name="正方形/長方形 11"/>
          <p:cNvSpPr/>
          <p:nvPr/>
        </p:nvSpPr>
        <p:spPr bwMode="gray">
          <a:xfrm>
            <a:off x="5065561" y="1496725"/>
            <a:ext cx="648000" cy="40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3" name="正方形/長方形 12"/>
          <p:cNvSpPr/>
          <p:nvPr/>
        </p:nvSpPr>
        <p:spPr bwMode="gray">
          <a:xfrm>
            <a:off x="5801818" y="1496461"/>
            <a:ext cx="3096000" cy="40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医療機関における情報セキュリティインシデント例について</a:t>
            </a:r>
          </a:p>
        </p:txBody>
      </p:sp>
      <p:sp>
        <p:nvSpPr>
          <p:cNvPr id="14" name="正方形/長方形 13"/>
          <p:cNvSpPr/>
          <p:nvPr/>
        </p:nvSpPr>
        <p:spPr bwMode="gray">
          <a:xfrm>
            <a:off x="408608" y="5619063"/>
            <a:ext cx="648000" cy="3132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2</a:t>
            </a:r>
            <a:r>
              <a:rPr kumimoji="1" lang="ja-JP" altLang="en-US" sz="1200" dirty="0">
                <a:latin typeface="Yu Gothic UI" panose="020B0500000000000000" pitchFamily="50" charset="-128"/>
                <a:ea typeface="Yu Gothic UI" panose="020B0500000000000000" pitchFamily="50" charset="-128"/>
              </a:rPr>
              <a:t>章</a:t>
            </a:r>
          </a:p>
        </p:txBody>
      </p:sp>
      <p:sp>
        <p:nvSpPr>
          <p:cNvPr id="16" name="正方形/長方形 15"/>
          <p:cNvSpPr/>
          <p:nvPr/>
        </p:nvSpPr>
        <p:spPr bwMode="gray">
          <a:xfrm>
            <a:off x="1129422" y="5619063"/>
            <a:ext cx="3096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セキュリティ対策について現状調査をする</a:t>
            </a:r>
          </a:p>
        </p:txBody>
      </p:sp>
      <p:sp>
        <p:nvSpPr>
          <p:cNvPr id="17" name="正方形/長方形 16"/>
          <p:cNvSpPr/>
          <p:nvPr/>
        </p:nvSpPr>
        <p:spPr bwMode="gray">
          <a:xfrm>
            <a:off x="408608" y="1387937"/>
            <a:ext cx="648000" cy="40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3" name="正方形/長方形 22"/>
          <p:cNvSpPr/>
          <p:nvPr/>
        </p:nvSpPr>
        <p:spPr bwMode="gray">
          <a:xfrm>
            <a:off x="5065561" y="1981979"/>
            <a:ext cx="648000" cy="31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4" name="正方形/長方形 23"/>
          <p:cNvSpPr/>
          <p:nvPr/>
        </p:nvSpPr>
        <p:spPr bwMode="gray">
          <a:xfrm>
            <a:off x="5801818" y="1981451"/>
            <a:ext cx="3096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情報セキュリティに係る情報収集について</a:t>
            </a:r>
          </a:p>
        </p:txBody>
      </p:sp>
      <p:sp>
        <p:nvSpPr>
          <p:cNvPr id="25" name="正方形/長方形 24"/>
          <p:cNvSpPr/>
          <p:nvPr/>
        </p:nvSpPr>
        <p:spPr bwMode="gray">
          <a:xfrm>
            <a:off x="408608" y="1854403"/>
            <a:ext cx="648000" cy="31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6" name="正方形/長方形 25"/>
          <p:cNvSpPr/>
          <p:nvPr/>
        </p:nvSpPr>
        <p:spPr bwMode="gray">
          <a:xfrm>
            <a:off x="1129422" y="1854403"/>
            <a:ext cx="3096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情報セキュリティインシデントの分類について</a:t>
            </a:r>
          </a:p>
        </p:txBody>
      </p:sp>
      <p:sp>
        <p:nvSpPr>
          <p:cNvPr id="29" name="正方形/長方形 28"/>
          <p:cNvSpPr/>
          <p:nvPr/>
        </p:nvSpPr>
        <p:spPr bwMode="gray">
          <a:xfrm>
            <a:off x="408608" y="2230869"/>
            <a:ext cx="648000" cy="31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30" name="正方形/長方形 29"/>
          <p:cNvSpPr/>
          <p:nvPr/>
        </p:nvSpPr>
        <p:spPr bwMode="gray">
          <a:xfrm>
            <a:off x="1129422" y="2230869"/>
            <a:ext cx="3096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情報セキュリティインシデント増加の背景</a:t>
            </a:r>
          </a:p>
        </p:txBody>
      </p:sp>
      <p:sp>
        <p:nvSpPr>
          <p:cNvPr id="31" name="正方形/長方形 30"/>
          <p:cNvSpPr/>
          <p:nvPr/>
        </p:nvSpPr>
        <p:spPr bwMode="gray">
          <a:xfrm>
            <a:off x="408608" y="2607335"/>
            <a:ext cx="648000" cy="31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32" name="正方形/長方形 31"/>
          <p:cNvSpPr/>
          <p:nvPr/>
        </p:nvSpPr>
        <p:spPr bwMode="gray">
          <a:xfrm>
            <a:off x="1129422" y="2607335"/>
            <a:ext cx="3096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外部委託先管理について</a:t>
            </a:r>
          </a:p>
        </p:txBody>
      </p:sp>
      <p:sp>
        <p:nvSpPr>
          <p:cNvPr id="33" name="正方形/長方形 32"/>
          <p:cNvSpPr/>
          <p:nvPr/>
        </p:nvSpPr>
        <p:spPr bwMode="gray">
          <a:xfrm>
            <a:off x="408608" y="2983801"/>
            <a:ext cx="648000" cy="31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1-5</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34" name="正方形/長方形 33"/>
          <p:cNvSpPr/>
          <p:nvPr/>
        </p:nvSpPr>
        <p:spPr bwMode="gray">
          <a:xfrm>
            <a:off x="1129422" y="2983801"/>
            <a:ext cx="3096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en-US" altLang="ja-JP" sz="1200" dirty="0">
                <a:solidFill>
                  <a:schemeClr val="tx1"/>
                </a:solidFill>
                <a:latin typeface="Yu Gothic UI" panose="020B0500000000000000" pitchFamily="50" charset="-128"/>
                <a:ea typeface="Yu Gothic UI" panose="020B0500000000000000" pitchFamily="50" charset="-128"/>
              </a:rPr>
              <a:t>USB</a:t>
            </a:r>
            <a:r>
              <a:rPr kumimoji="1" lang="ja-JP" altLang="en-US" sz="1200" dirty="0">
                <a:solidFill>
                  <a:schemeClr val="tx1"/>
                </a:solidFill>
                <a:latin typeface="Yu Gothic UI" panose="020B0500000000000000" pitchFamily="50" charset="-128"/>
                <a:ea typeface="Yu Gothic UI" panose="020B0500000000000000" pitchFamily="50" charset="-128"/>
              </a:rPr>
              <a:t>メモリ等外部媒体のリスクについて</a:t>
            </a:r>
          </a:p>
        </p:txBody>
      </p:sp>
      <p:sp>
        <p:nvSpPr>
          <p:cNvPr id="35" name="正方形/長方形 34"/>
          <p:cNvSpPr/>
          <p:nvPr/>
        </p:nvSpPr>
        <p:spPr bwMode="gray">
          <a:xfrm>
            <a:off x="408608" y="5995525"/>
            <a:ext cx="648000" cy="31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36" name="正方形/長方形 35"/>
          <p:cNvSpPr/>
          <p:nvPr/>
        </p:nvSpPr>
        <p:spPr bwMode="gray">
          <a:xfrm>
            <a:off x="1129422" y="5995525"/>
            <a:ext cx="3096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職員へのルールの周知や遵守について</a:t>
            </a:r>
          </a:p>
        </p:txBody>
      </p:sp>
      <p:sp>
        <p:nvSpPr>
          <p:cNvPr id="37" name="正方形/長方形 36"/>
          <p:cNvSpPr/>
          <p:nvPr/>
        </p:nvSpPr>
        <p:spPr bwMode="gray">
          <a:xfrm>
            <a:off x="408608" y="3360267"/>
            <a:ext cx="648000" cy="31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1-6</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38" name="正方形/長方形 37"/>
          <p:cNvSpPr/>
          <p:nvPr/>
        </p:nvSpPr>
        <p:spPr bwMode="gray">
          <a:xfrm>
            <a:off x="1129422" y="3360267"/>
            <a:ext cx="3096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内部不正について</a:t>
            </a:r>
          </a:p>
        </p:txBody>
      </p:sp>
      <p:sp>
        <p:nvSpPr>
          <p:cNvPr id="39" name="正方形/長方形 38"/>
          <p:cNvSpPr/>
          <p:nvPr/>
        </p:nvSpPr>
        <p:spPr bwMode="gray">
          <a:xfrm>
            <a:off x="408608" y="3736733"/>
            <a:ext cx="648000" cy="31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1-7</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40" name="正方形/長方形 39"/>
          <p:cNvSpPr/>
          <p:nvPr/>
        </p:nvSpPr>
        <p:spPr bwMode="gray">
          <a:xfrm>
            <a:off x="1129422" y="4113199"/>
            <a:ext cx="3096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外部攻撃（国内②）</a:t>
            </a:r>
          </a:p>
        </p:txBody>
      </p:sp>
      <p:sp>
        <p:nvSpPr>
          <p:cNvPr id="41" name="正方形/長方形 40"/>
          <p:cNvSpPr/>
          <p:nvPr/>
        </p:nvSpPr>
        <p:spPr bwMode="gray">
          <a:xfrm>
            <a:off x="408608" y="4113199"/>
            <a:ext cx="648000" cy="31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1-8</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42" name="正方形/長方形 41"/>
          <p:cNvSpPr/>
          <p:nvPr/>
        </p:nvSpPr>
        <p:spPr bwMode="gray">
          <a:xfrm>
            <a:off x="1129422" y="4489665"/>
            <a:ext cx="3096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外部攻撃（海外①）</a:t>
            </a:r>
          </a:p>
        </p:txBody>
      </p:sp>
      <p:sp>
        <p:nvSpPr>
          <p:cNvPr id="43" name="正方形/長方形 42"/>
          <p:cNvSpPr/>
          <p:nvPr/>
        </p:nvSpPr>
        <p:spPr bwMode="gray">
          <a:xfrm>
            <a:off x="408608" y="4489665"/>
            <a:ext cx="648000" cy="31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1-9</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44" name="正方形/長方形 43"/>
          <p:cNvSpPr/>
          <p:nvPr/>
        </p:nvSpPr>
        <p:spPr bwMode="gray">
          <a:xfrm>
            <a:off x="1129422" y="4866131"/>
            <a:ext cx="3096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外部攻撃（海外②）</a:t>
            </a:r>
          </a:p>
        </p:txBody>
      </p:sp>
      <p:sp>
        <p:nvSpPr>
          <p:cNvPr id="45" name="正方形/長方形 44"/>
          <p:cNvSpPr/>
          <p:nvPr/>
        </p:nvSpPr>
        <p:spPr bwMode="gray">
          <a:xfrm>
            <a:off x="5065561" y="3167741"/>
            <a:ext cx="648000" cy="403200"/>
          </a:xfrm>
          <a:prstGeom prst="rect">
            <a:avLst/>
          </a:prstGeom>
          <a:solidFill>
            <a:schemeClr val="accent3"/>
          </a:solidFill>
          <a:ln>
            <a:solidFill>
              <a:srgbClr val="00B0F0"/>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3</a:t>
            </a:r>
            <a:r>
              <a:rPr kumimoji="1" lang="ja-JP" altLang="en-US" sz="1200" dirty="0">
                <a:latin typeface="Yu Gothic UI" panose="020B0500000000000000" pitchFamily="50" charset="-128"/>
                <a:ea typeface="Yu Gothic UI" panose="020B0500000000000000" pitchFamily="50" charset="-128"/>
              </a:rPr>
              <a:t>章</a:t>
            </a:r>
          </a:p>
        </p:txBody>
      </p:sp>
      <p:sp>
        <p:nvSpPr>
          <p:cNvPr id="46" name="正方形/長方形 45"/>
          <p:cNvSpPr/>
          <p:nvPr/>
        </p:nvSpPr>
        <p:spPr bwMode="gray">
          <a:xfrm>
            <a:off x="5801818" y="3166421"/>
            <a:ext cx="3096000" cy="40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サイバーセキュリティ対策のための予算確保と　担当者・窓口の設置</a:t>
            </a:r>
          </a:p>
        </p:txBody>
      </p:sp>
      <p:sp>
        <p:nvSpPr>
          <p:cNvPr id="47" name="正方形/長方形 46"/>
          <p:cNvSpPr/>
          <p:nvPr/>
        </p:nvSpPr>
        <p:spPr bwMode="gray">
          <a:xfrm>
            <a:off x="5065561" y="2377233"/>
            <a:ext cx="648000" cy="31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2-5</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48" name="正方形/長方形 47"/>
          <p:cNvSpPr/>
          <p:nvPr/>
        </p:nvSpPr>
        <p:spPr bwMode="gray">
          <a:xfrm>
            <a:off x="5801818" y="2376441"/>
            <a:ext cx="3096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安全管理対策の全体像</a:t>
            </a:r>
          </a:p>
        </p:txBody>
      </p:sp>
      <p:sp>
        <p:nvSpPr>
          <p:cNvPr id="49" name="正方形/長方形 48"/>
          <p:cNvSpPr/>
          <p:nvPr/>
        </p:nvSpPr>
        <p:spPr bwMode="gray">
          <a:xfrm>
            <a:off x="5065561" y="2772487"/>
            <a:ext cx="648000" cy="31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2-6</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50" name="正方形/長方形 49"/>
          <p:cNvSpPr/>
          <p:nvPr/>
        </p:nvSpPr>
        <p:spPr bwMode="gray">
          <a:xfrm>
            <a:off x="5801818" y="2771431"/>
            <a:ext cx="3096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情報セキュリティ対策の全体像</a:t>
            </a:r>
          </a:p>
        </p:txBody>
      </p:sp>
      <p:sp>
        <p:nvSpPr>
          <p:cNvPr id="53" name="正方形/長方形 52"/>
          <p:cNvSpPr/>
          <p:nvPr/>
        </p:nvSpPr>
        <p:spPr bwMode="gray">
          <a:xfrm>
            <a:off x="5065561" y="4048249"/>
            <a:ext cx="648000" cy="31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55" name="正方形/長方形 54"/>
          <p:cNvSpPr/>
          <p:nvPr/>
        </p:nvSpPr>
        <p:spPr bwMode="gray">
          <a:xfrm>
            <a:off x="5065561" y="4443503"/>
            <a:ext cx="648000" cy="31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58" name="正方形/長方形 57"/>
          <p:cNvSpPr/>
          <p:nvPr/>
        </p:nvSpPr>
        <p:spPr bwMode="gray">
          <a:xfrm>
            <a:off x="5801818" y="4046401"/>
            <a:ext cx="3096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情報セキュリティにかかるチェックリスト①</a:t>
            </a:r>
          </a:p>
        </p:txBody>
      </p:sp>
      <p:sp>
        <p:nvSpPr>
          <p:cNvPr id="59" name="正方形/長方形 58"/>
          <p:cNvSpPr/>
          <p:nvPr/>
        </p:nvSpPr>
        <p:spPr bwMode="gray">
          <a:xfrm>
            <a:off x="5065561" y="4838755"/>
            <a:ext cx="648000" cy="31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0" name="正方形/長方形 59"/>
          <p:cNvSpPr/>
          <p:nvPr/>
        </p:nvSpPr>
        <p:spPr bwMode="gray">
          <a:xfrm>
            <a:off x="5801818" y="4836381"/>
            <a:ext cx="3096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事故発生時の対応について</a:t>
            </a:r>
          </a:p>
        </p:txBody>
      </p:sp>
      <p:sp>
        <p:nvSpPr>
          <p:cNvPr id="63" name="正方形/長方形 62"/>
          <p:cNvSpPr/>
          <p:nvPr/>
        </p:nvSpPr>
        <p:spPr bwMode="gray">
          <a:xfrm>
            <a:off x="1129422" y="1387937"/>
            <a:ext cx="3096000" cy="40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情報セキュリティ事案への対応が医療機関に　与える影響</a:t>
            </a:r>
          </a:p>
        </p:txBody>
      </p:sp>
      <p:sp>
        <p:nvSpPr>
          <p:cNvPr id="64" name="正方形/長方形 63"/>
          <p:cNvSpPr/>
          <p:nvPr/>
        </p:nvSpPr>
        <p:spPr bwMode="gray">
          <a:xfrm>
            <a:off x="408608" y="4866131"/>
            <a:ext cx="648000" cy="31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1-10</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5" name="正方形/長方形 64"/>
          <p:cNvSpPr/>
          <p:nvPr/>
        </p:nvSpPr>
        <p:spPr bwMode="gray">
          <a:xfrm>
            <a:off x="1129422" y="5242597"/>
            <a:ext cx="3096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標的型攻撃と対策について</a:t>
            </a:r>
          </a:p>
        </p:txBody>
      </p:sp>
      <p:sp>
        <p:nvSpPr>
          <p:cNvPr id="61" name="正方形/長方形 60"/>
          <p:cNvSpPr/>
          <p:nvPr/>
        </p:nvSpPr>
        <p:spPr bwMode="gray">
          <a:xfrm>
            <a:off x="5801818" y="4441391"/>
            <a:ext cx="3096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情報セキュリティ対策のチェックリスト②</a:t>
            </a:r>
          </a:p>
        </p:txBody>
      </p:sp>
      <p:sp>
        <p:nvSpPr>
          <p:cNvPr id="67" name="正方形/長方形 66"/>
          <p:cNvSpPr/>
          <p:nvPr/>
        </p:nvSpPr>
        <p:spPr bwMode="gray">
          <a:xfrm>
            <a:off x="1129422" y="3736733"/>
            <a:ext cx="3096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外部攻撃（国内①）</a:t>
            </a:r>
          </a:p>
        </p:txBody>
      </p:sp>
      <p:sp>
        <p:nvSpPr>
          <p:cNvPr id="68" name="正方形/長方形 67"/>
          <p:cNvSpPr/>
          <p:nvPr/>
        </p:nvSpPr>
        <p:spPr bwMode="gray">
          <a:xfrm>
            <a:off x="408608" y="5242597"/>
            <a:ext cx="648000" cy="31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1-11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 name="正方形/長方形 1"/>
          <p:cNvSpPr/>
          <p:nvPr/>
        </p:nvSpPr>
        <p:spPr bwMode="gray">
          <a:xfrm>
            <a:off x="4290921" y="1011471"/>
            <a:ext cx="504000" cy="31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7</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9" name="正方形/長方形 68"/>
          <p:cNvSpPr/>
          <p:nvPr/>
        </p:nvSpPr>
        <p:spPr bwMode="gray">
          <a:xfrm>
            <a:off x="8986075" y="1011471"/>
            <a:ext cx="504000" cy="40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70" name="正方形/長方形 69"/>
          <p:cNvSpPr/>
          <p:nvPr/>
        </p:nvSpPr>
        <p:spPr bwMode="gray">
          <a:xfrm>
            <a:off x="8986075" y="1495366"/>
            <a:ext cx="504000" cy="40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71" name="正方形/長方形 70"/>
          <p:cNvSpPr/>
          <p:nvPr/>
        </p:nvSpPr>
        <p:spPr bwMode="gray">
          <a:xfrm>
            <a:off x="4290921" y="5619063"/>
            <a:ext cx="504000" cy="31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19</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72" name="正方形/長方形 71"/>
          <p:cNvSpPr/>
          <p:nvPr/>
        </p:nvSpPr>
        <p:spPr bwMode="gray">
          <a:xfrm>
            <a:off x="4290921" y="1387937"/>
            <a:ext cx="504000" cy="40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8</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73" name="正方形/長方形 72"/>
          <p:cNvSpPr/>
          <p:nvPr/>
        </p:nvSpPr>
        <p:spPr bwMode="gray">
          <a:xfrm>
            <a:off x="8986075" y="1979261"/>
            <a:ext cx="504000" cy="31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74" name="正方形/長方形 73"/>
          <p:cNvSpPr/>
          <p:nvPr/>
        </p:nvSpPr>
        <p:spPr bwMode="gray">
          <a:xfrm>
            <a:off x="4290921" y="1854403"/>
            <a:ext cx="504000" cy="31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9</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75" name="正方形/長方形 74"/>
          <p:cNvSpPr/>
          <p:nvPr/>
        </p:nvSpPr>
        <p:spPr bwMode="gray">
          <a:xfrm>
            <a:off x="4290921" y="2230869"/>
            <a:ext cx="504000" cy="31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10</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76" name="正方形/長方形 75"/>
          <p:cNvSpPr/>
          <p:nvPr/>
        </p:nvSpPr>
        <p:spPr bwMode="gray">
          <a:xfrm>
            <a:off x="4290921" y="2607335"/>
            <a:ext cx="504000" cy="31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77" name="正方形/長方形 76"/>
          <p:cNvSpPr/>
          <p:nvPr/>
        </p:nvSpPr>
        <p:spPr bwMode="gray">
          <a:xfrm>
            <a:off x="4290921" y="2983801"/>
            <a:ext cx="504000" cy="31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78" name="正方形/長方形 77"/>
          <p:cNvSpPr/>
          <p:nvPr/>
        </p:nvSpPr>
        <p:spPr bwMode="gray">
          <a:xfrm>
            <a:off x="4290921" y="5995525"/>
            <a:ext cx="504000" cy="31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79" name="正方形/長方形 78"/>
          <p:cNvSpPr/>
          <p:nvPr/>
        </p:nvSpPr>
        <p:spPr bwMode="gray">
          <a:xfrm>
            <a:off x="4290921" y="3360267"/>
            <a:ext cx="504000" cy="31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80" name="正方形/長方形 79"/>
          <p:cNvSpPr/>
          <p:nvPr/>
        </p:nvSpPr>
        <p:spPr bwMode="gray">
          <a:xfrm>
            <a:off x="4290921" y="3736733"/>
            <a:ext cx="504000" cy="31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81" name="正方形/長方形 80"/>
          <p:cNvSpPr/>
          <p:nvPr/>
        </p:nvSpPr>
        <p:spPr bwMode="gray">
          <a:xfrm>
            <a:off x="4290921" y="4113199"/>
            <a:ext cx="504000" cy="31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15</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82" name="正方形/長方形 81"/>
          <p:cNvSpPr/>
          <p:nvPr/>
        </p:nvSpPr>
        <p:spPr bwMode="gray">
          <a:xfrm>
            <a:off x="4290921" y="4489665"/>
            <a:ext cx="504000" cy="31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16</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83" name="正方形/長方形 82"/>
          <p:cNvSpPr/>
          <p:nvPr/>
        </p:nvSpPr>
        <p:spPr bwMode="gray">
          <a:xfrm>
            <a:off x="4290921" y="4866131"/>
            <a:ext cx="504000" cy="31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17</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84" name="正方形/長方形 83"/>
          <p:cNvSpPr/>
          <p:nvPr/>
        </p:nvSpPr>
        <p:spPr bwMode="gray">
          <a:xfrm>
            <a:off x="4290921" y="5242597"/>
            <a:ext cx="504000" cy="31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18</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85" name="正方形/長方形 84"/>
          <p:cNvSpPr/>
          <p:nvPr/>
        </p:nvSpPr>
        <p:spPr bwMode="gray">
          <a:xfrm>
            <a:off x="8986075" y="3160946"/>
            <a:ext cx="504000" cy="40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26</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86" name="正方形/長方形 85"/>
          <p:cNvSpPr/>
          <p:nvPr/>
        </p:nvSpPr>
        <p:spPr bwMode="gray">
          <a:xfrm>
            <a:off x="8986075" y="2373156"/>
            <a:ext cx="504000" cy="31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87" name="正方形/長方形 86"/>
          <p:cNvSpPr/>
          <p:nvPr/>
        </p:nvSpPr>
        <p:spPr bwMode="gray">
          <a:xfrm>
            <a:off x="8986075" y="2767051"/>
            <a:ext cx="504000" cy="31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25</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89" name="正方形/長方形 88"/>
          <p:cNvSpPr/>
          <p:nvPr/>
        </p:nvSpPr>
        <p:spPr bwMode="gray">
          <a:xfrm>
            <a:off x="8986075" y="4038736"/>
            <a:ext cx="504000" cy="31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28</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90" name="正方形/長方形 89"/>
          <p:cNvSpPr/>
          <p:nvPr/>
        </p:nvSpPr>
        <p:spPr bwMode="gray">
          <a:xfrm>
            <a:off x="8986075" y="4432631"/>
            <a:ext cx="504000" cy="31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29</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92" name="正方形/長方形 91"/>
          <p:cNvSpPr/>
          <p:nvPr/>
        </p:nvSpPr>
        <p:spPr bwMode="gray">
          <a:xfrm>
            <a:off x="8986075" y="4826525"/>
            <a:ext cx="504000" cy="31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30</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94" name="正方形/長方形 93"/>
          <p:cNvSpPr/>
          <p:nvPr/>
        </p:nvSpPr>
        <p:spPr bwMode="gray">
          <a:xfrm>
            <a:off x="5065561" y="3652995"/>
            <a:ext cx="648000" cy="31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96" name="正方形/長方形 95"/>
          <p:cNvSpPr/>
          <p:nvPr/>
        </p:nvSpPr>
        <p:spPr bwMode="gray">
          <a:xfrm>
            <a:off x="8986075" y="3644841"/>
            <a:ext cx="504000" cy="313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27</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97" name="正方形/長方形 96"/>
          <p:cNvSpPr/>
          <p:nvPr/>
        </p:nvSpPr>
        <p:spPr bwMode="gray">
          <a:xfrm>
            <a:off x="5801818" y="3651411"/>
            <a:ext cx="3096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経営者が取り組むべきこと</a:t>
            </a:r>
          </a:p>
        </p:txBody>
      </p:sp>
      <p:sp>
        <p:nvSpPr>
          <p:cNvPr id="99" name="スライド番号プレースホルダー 3"/>
          <p:cNvSpPr txBox="1">
            <a:spLocks/>
          </p:cNvSpPr>
          <p:nvPr/>
        </p:nvSpPr>
        <p:spPr bwMode="gray">
          <a:xfrm>
            <a:off x="183514"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6</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247194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2186020" y="2771243"/>
            <a:ext cx="5581501" cy="10753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7" name="正方形/長方形 6"/>
          <p:cNvSpPr/>
          <p:nvPr/>
        </p:nvSpPr>
        <p:spPr bwMode="gray">
          <a:xfrm>
            <a:off x="2033620" y="2618843"/>
            <a:ext cx="5581501" cy="107533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800" dirty="0">
                <a:solidFill>
                  <a:schemeClr val="tx1"/>
                </a:solidFill>
                <a:latin typeface="Yu Gothic UI" panose="020B0500000000000000" pitchFamily="50" charset="-128"/>
                <a:ea typeface="Yu Gothic UI" panose="020B0500000000000000" pitchFamily="50" charset="-128"/>
              </a:rPr>
              <a:t>第</a:t>
            </a:r>
            <a:r>
              <a:rPr kumimoji="1" lang="en-US" altLang="ja-JP" sz="1800" dirty="0">
                <a:solidFill>
                  <a:schemeClr val="tx1"/>
                </a:solidFill>
                <a:latin typeface="Yu Gothic UI" panose="020B0500000000000000" pitchFamily="50" charset="-128"/>
                <a:ea typeface="Yu Gothic UI" panose="020B0500000000000000" pitchFamily="50" charset="-128"/>
              </a:rPr>
              <a:t>1</a:t>
            </a:r>
            <a:r>
              <a:rPr kumimoji="1" lang="ja-JP" altLang="en-US" sz="1800" dirty="0">
                <a:solidFill>
                  <a:schemeClr val="tx1"/>
                </a:solidFill>
                <a:latin typeface="Yu Gothic UI" panose="020B0500000000000000" pitchFamily="50" charset="-128"/>
                <a:ea typeface="Yu Gothic UI" panose="020B0500000000000000" pitchFamily="50" charset="-128"/>
              </a:rPr>
              <a:t>章　正しい危機意識を持つ</a:t>
            </a:r>
          </a:p>
        </p:txBody>
      </p:sp>
      <p:sp>
        <p:nvSpPr>
          <p:cNvPr id="5" name="スライド番号プレースホルダー 3"/>
          <p:cNvSpPr txBox="1">
            <a:spLocks/>
          </p:cNvSpPr>
          <p:nvPr/>
        </p:nvSpPr>
        <p:spPr bwMode="gray">
          <a:xfrm>
            <a:off x="183514"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mn-ea"/>
              </a:rPr>
              <a:t>7</a:t>
            </a:r>
            <a:endParaRPr kumimoji="1" lang="ja-JP" altLang="en-US" dirty="0">
              <a:latin typeface="+mn-ea"/>
            </a:endParaRPr>
          </a:p>
        </p:txBody>
      </p:sp>
    </p:spTree>
    <p:extLst>
      <p:ext uri="{BB962C8B-B14F-4D97-AF65-F5344CB8AC3E}">
        <p14:creationId xmlns:p14="http://schemas.microsoft.com/office/powerpoint/2010/main" val="263116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Freeform 10"/>
          <p:cNvSpPr>
            <a:spLocks/>
          </p:cNvSpPr>
          <p:nvPr/>
        </p:nvSpPr>
        <p:spPr bwMode="gray">
          <a:xfrm rot="17804329" flipH="1">
            <a:off x="4747304" y="4244007"/>
            <a:ext cx="2566594" cy="1914216"/>
          </a:xfrm>
          <a:custGeom>
            <a:avLst/>
            <a:gdLst/>
            <a:ahLst/>
            <a:cxnLst>
              <a:cxn ang="0">
                <a:pos x="2048" y="1013"/>
              </a:cxn>
              <a:cxn ang="0">
                <a:pos x="2096" y="1013"/>
              </a:cxn>
              <a:cxn ang="0">
                <a:pos x="2152" y="1013"/>
              </a:cxn>
              <a:cxn ang="0">
                <a:pos x="2174" y="1013"/>
              </a:cxn>
              <a:cxn ang="0">
                <a:pos x="2133" y="1036"/>
              </a:cxn>
              <a:cxn ang="0">
                <a:pos x="1985" y="1120"/>
              </a:cxn>
              <a:cxn ang="0">
                <a:pos x="1812" y="1219"/>
              </a:cxn>
              <a:cxn ang="0">
                <a:pos x="1745" y="1257"/>
              </a:cxn>
              <a:cxn ang="0">
                <a:pos x="1703" y="1234"/>
              </a:cxn>
              <a:cxn ang="0">
                <a:pos x="1555" y="1150"/>
              </a:cxn>
              <a:cxn ang="0">
                <a:pos x="1381" y="1051"/>
              </a:cxn>
              <a:cxn ang="0">
                <a:pos x="1314" y="1013"/>
              </a:cxn>
              <a:cxn ang="0">
                <a:pos x="1327" y="1013"/>
              </a:cxn>
              <a:cxn ang="0">
                <a:pos x="1377" y="1013"/>
              </a:cxn>
              <a:cxn ang="0">
                <a:pos x="1436" y="1013"/>
              </a:cxn>
              <a:cxn ang="0">
                <a:pos x="1458" y="1013"/>
              </a:cxn>
              <a:cxn ang="0">
                <a:pos x="1459" y="1006"/>
              </a:cxn>
              <a:cxn ang="0">
                <a:pos x="1458" y="980"/>
              </a:cxn>
              <a:cxn ang="0">
                <a:pos x="1452" y="934"/>
              </a:cxn>
              <a:cxn ang="0">
                <a:pos x="1432" y="863"/>
              </a:cxn>
              <a:cxn ang="0">
                <a:pos x="1391" y="777"/>
              </a:cxn>
              <a:cxn ang="0">
                <a:pos x="1317" y="690"/>
              </a:cxn>
              <a:cxn ang="0">
                <a:pos x="1215" y="617"/>
              </a:cxn>
              <a:cxn ang="0">
                <a:pos x="1094" y="578"/>
              </a:cxn>
              <a:cxn ang="0">
                <a:pos x="966" y="572"/>
              </a:cxn>
              <a:cxn ang="0">
                <a:pos x="855" y="597"/>
              </a:cxn>
              <a:cxn ang="0">
                <a:pos x="763" y="645"/>
              </a:cxn>
              <a:cxn ang="0">
                <a:pos x="693" y="702"/>
              </a:cxn>
              <a:cxn ang="0">
                <a:pos x="643" y="762"/>
              </a:cxn>
              <a:cxn ang="0">
                <a:pos x="610" y="817"/>
              </a:cxn>
              <a:cxn ang="0">
                <a:pos x="592" y="860"/>
              </a:cxn>
              <a:cxn ang="0">
                <a:pos x="586" y="876"/>
              </a:cxn>
              <a:cxn ang="0">
                <a:pos x="556" y="860"/>
              </a:cxn>
              <a:cxn ang="0">
                <a:pos x="449" y="800"/>
              </a:cxn>
              <a:cxn ang="0">
                <a:pos x="325" y="730"/>
              </a:cxn>
              <a:cxn ang="0">
                <a:pos x="276" y="703"/>
              </a:cxn>
              <a:cxn ang="0">
                <a:pos x="249" y="717"/>
              </a:cxn>
              <a:cxn ang="0">
                <a:pos x="155" y="771"/>
              </a:cxn>
              <a:cxn ang="0">
                <a:pos x="44" y="834"/>
              </a:cxn>
              <a:cxn ang="0">
                <a:pos x="1" y="858"/>
              </a:cxn>
              <a:cxn ang="0">
                <a:pos x="2" y="847"/>
              </a:cxn>
              <a:cxn ang="0">
                <a:pos x="9" y="808"/>
              </a:cxn>
              <a:cxn ang="0">
                <a:pos x="25" y="741"/>
              </a:cxn>
              <a:cxn ang="0">
                <a:pos x="58" y="646"/>
              </a:cxn>
              <a:cxn ang="0">
                <a:pos x="112" y="531"/>
              </a:cxn>
              <a:cxn ang="0">
                <a:pos x="196" y="405"/>
              </a:cxn>
              <a:cxn ang="0">
                <a:pos x="308" y="279"/>
              </a:cxn>
              <a:cxn ang="0">
                <a:pos x="445" y="170"/>
              </a:cxn>
              <a:cxn ang="0">
                <a:pos x="606" y="83"/>
              </a:cxn>
              <a:cxn ang="0">
                <a:pos x="790" y="24"/>
              </a:cxn>
              <a:cxn ang="0">
                <a:pos x="994" y="0"/>
              </a:cxn>
              <a:cxn ang="0">
                <a:pos x="1212" y="22"/>
              </a:cxn>
              <a:cxn ang="0">
                <a:pos x="1429" y="91"/>
              </a:cxn>
              <a:cxn ang="0">
                <a:pos x="1624" y="205"/>
              </a:cxn>
              <a:cxn ang="0">
                <a:pos x="1787" y="353"/>
              </a:cxn>
              <a:cxn ang="0">
                <a:pos x="1906" y="520"/>
              </a:cxn>
              <a:cxn ang="0">
                <a:pos x="1983" y="692"/>
              </a:cxn>
              <a:cxn ang="0">
                <a:pos x="2020" y="848"/>
              </a:cxn>
              <a:cxn ang="0">
                <a:pos x="2030" y="966"/>
              </a:cxn>
              <a:cxn ang="0">
                <a:pos x="2034" y="1012"/>
              </a:cxn>
            </a:cxnLst>
            <a:rect l="0" t="0" r="r" b="b"/>
            <a:pathLst>
              <a:path w="2175" h="1259">
                <a:moveTo>
                  <a:pt x="2034" y="1013"/>
                </a:moveTo>
                <a:lnTo>
                  <a:pt x="2034" y="1013"/>
                </a:lnTo>
                <a:lnTo>
                  <a:pt x="2035" y="1013"/>
                </a:lnTo>
                <a:lnTo>
                  <a:pt x="2037" y="1013"/>
                </a:lnTo>
                <a:lnTo>
                  <a:pt x="2039" y="1013"/>
                </a:lnTo>
                <a:lnTo>
                  <a:pt x="2041" y="1013"/>
                </a:lnTo>
                <a:lnTo>
                  <a:pt x="2044" y="1013"/>
                </a:lnTo>
                <a:lnTo>
                  <a:pt x="2048" y="1013"/>
                </a:lnTo>
                <a:lnTo>
                  <a:pt x="2052" y="1013"/>
                </a:lnTo>
                <a:lnTo>
                  <a:pt x="2056" y="1013"/>
                </a:lnTo>
                <a:lnTo>
                  <a:pt x="2061" y="1013"/>
                </a:lnTo>
                <a:lnTo>
                  <a:pt x="2067" y="1013"/>
                </a:lnTo>
                <a:lnTo>
                  <a:pt x="2073" y="1013"/>
                </a:lnTo>
                <a:lnTo>
                  <a:pt x="2080" y="1013"/>
                </a:lnTo>
                <a:lnTo>
                  <a:pt x="2088" y="1013"/>
                </a:lnTo>
                <a:lnTo>
                  <a:pt x="2096" y="1013"/>
                </a:lnTo>
                <a:lnTo>
                  <a:pt x="2104" y="1013"/>
                </a:lnTo>
                <a:lnTo>
                  <a:pt x="2113" y="1013"/>
                </a:lnTo>
                <a:lnTo>
                  <a:pt x="2120" y="1013"/>
                </a:lnTo>
                <a:lnTo>
                  <a:pt x="2128" y="1013"/>
                </a:lnTo>
                <a:lnTo>
                  <a:pt x="2135" y="1013"/>
                </a:lnTo>
                <a:lnTo>
                  <a:pt x="2141" y="1013"/>
                </a:lnTo>
                <a:lnTo>
                  <a:pt x="2147" y="1013"/>
                </a:lnTo>
                <a:lnTo>
                  <a:pt x="2152" y="1013"/>
                </a:lnTo>
                <a:lnTo>
                  <a:pt x="2157" y="1013"/>
                </a:lnTo>
                <a:lnTo>
                  <a:pt x="2161" y="1013"/>
                </a:lnTo>
                <a:lnTo>
                  <a:pt x="2164" y="1013"/>
                </a:lnTo>
                <a:lnTo>
                  <a:pt x="2167" y="1013"/>
                </a:lnTo>
                <a:lnTo>
                  <a:pt x="2170" y="1013"/>
                </a:lnTo>
                <a:lnTo>
                  <a:pt x="2172" y="1013"/>
                </a:lnTo>
                <a:lnTo>
                  <a:pt x="2173" y="1013"/>
                </a:lnTo>
                <a:lnTo>
                  <a:pt x="2174" y="1013"/>
                </a:lnTo>
                <a:lnTo>
                  <a:pt x="2173" y="1013"/>
                </a:lnTo>
                <a:lnTo>
                  <a:pt x="2171" y="1014"/>
                </a:lnTo>
                <a:lnTo>
                  <a:pt x="2166" y="1017"/>
                </a:lnTo>
                <a:lnTo>
                  <a:pt x="2161" y="1020"/>
                </a:lnTo>
                <a:lnTo>
                  <a:pt x="2153" y="1025"/>
                </a:lnTo>
                <a:lnTo>
                  <a:pt x="2144" y="1030"/>
                </a:lnTo>
                <a:lnTo>
                  <a:pt x="2133" y="1036"/>
                </a:lnTo>
                <a:lnTo>
                  <a:pt x="2120" y="1043"/>
                </a:lnTo>
                <a:lnTo>
                  <a:pt x="2106" y="1051"/>
                </a:lnTo>
                <a:lnTo>
                  <a:pt x="2090" y="1060"/>
                </a:lnTo>
                <a:lnTo>
                  <a:pt x="2072" y="1070"/>
                </a:lnTo>
                <a:lnTo>
                  <a:pt x="2053" y="1081"/>
                </a:lnTo>
                <a:lnTo>
                  <a:pt x="2032" y="1093"/>
                </a:lnTo>
                <a:lnTo>
                  <a:pt x="2010" y="1106"/>
                </a:lnTo>
                <a:lnTo>
                  <a:pt x="1985" y="1120"/>
                </a:lnTo>
                <a:lnTo>
                  <a:pt x="1959" y="1135"/>
                </a:lnTo>
                <a:lnTo>
                  <a:pt x="1933" y="1150"/>
                </a:lnTo>
                <a:lnTo>
                  <a:pt x="1909" y="1164"/>
                </a:lnTo>
                <a:lnTo>
                  <a:pt x="1886" y="1177"/>
                </a:lnTo>
                <a:lnTo>
                  <a:pt x="1865" y="1189"/>
                </a:lnTo>
                <a:lnTo>
                  <a:pt x="1846" y="1200"/>
                </a:lnTo>
                <a:lnTo>
                  <a:pt x="1828" y="1210"/>
                </a:lnTo>
                <a:lnTo>
                  <a:pt x="1812" y="1219"/>
                </a:lnTo>
                <a:lnTo>
                  <a:pt x="1798" y="1227"/>
                </a:lnTo>
                <a:lnTo>
                  <a:pt x="1786" y="1234"/>
                </a:lnTo>
                <a:lnTo>
                  <a:pt x="1775" y="1240"/>
                </a:lnTo>
                <a:lnTo>
                  <a:pt x="1765" y="1246"/>
                </a:lnTo>
                <a:lnTo>
                  <a:pt x="1758" y="1250"/>
                </a:lnTo>
                <a:lnTo>
                  <a:pt x="1752" y="1253"/>
                </a:lnTo>
                <a:lnTo>
                  <a:pt x="1748" y="1256"/>
                </a:lnTo>
                <a:lnTo>
                  <a:pt x="1745" y="1257"/>
                </a:lnTo>
                <a:lnTo>
                  <a:pt x="1744" y="1258"/>
                </a:lnTo>
                <a:lnTo>
                  <a:pt x="1744" y="1257"/>
                </a:lnTo>
                <a:lnTo>
                  <a:pt x="1741" y="1256"/>
                </a:lnTo>
                <a:lnTo>
                  <a:pt x="1737" y="1253"/>
                </a:lnTo>
                <a:lnTo>
                  <a:pt x="1731" y="1250"/>
                </a:lnTo>
                <a:lnTo>
                  <a:pt x="1723" y="1246"/>
                </a:lnTo>
                <a:lnTo>
                  <a:pt x="1714" y="1240"/>
                </a:lnTo>
                <a:lnTo>
                  <a:pt x="1703" y="1234"/>
                </a:lnTo>
                <a:lnTo>
                  <a:pt x="1690" y="1227"/>
                </a:lnTo>
                <a:lnTo>
                  <a:pt x="1676" y="1219"/>
                </a:lnTo>
                <a:lnTo>
                  <a:pt x="1660" y="1210"/>
                </a:lnTo>
                <a:lnTo>
                  <a:pt x="1642" y="1200"/>
                </a:lnTo>
                <a:lnTo>
                  <a:pt x="1623" y="1189"/>
                </a:lnTo>
                <a:lnTo>
                  <a:pt x="1602" y="1177"/>
                </a:lnTo>
                <a:lnTo>
                  <a:pt x="1579" y="1164"/>
                </a:lnTo>
                <a:lnTo>
                  <a:pt x="1555" y="1150"/>
                </a:lnTo>
                <a:lnTo>
                  <a:pt x="1529" y="1135"/>
                </a:lnTo>
                <a:lnTo>
                  <a:pt x="1503" y="1120"/>
                </a:lnTo>
                <a:lnTo>
                  <a:pt x="1478" y="1106"/>
                </a:lnTo>
                <a:lnTo>
                  <a:pt x="1455" y="1093"/>
                </a:lnTo>
                <a:lnTo>
                  <a:pt x="1434" y="1081"/>
                </a:lnTo>
                <a:lnTo>
                  <a:pt x="1415" y="1070"/>
                </a:lnTo>
                <a:lnTo>
                  <a:pt x="1397" y="1060"/>
                </a:lnTo>
                <a:lnTo>
                  <a:pt x="1381" y="1051"/>
                </a:lnTo>
                <a:lnTo>
                  <a:pt x="1367" y="1043"/>
                </a:lnTo>
                <a:lnTo>
                  <a:pt x="1354" y="1036"/>
                </a:lnTo>
                <a:lnTo>
                  <a:pt x="1343" y="1030"/>
                </a:lnTo>
                <a:lnTo>
                  <a:pt x="1334" y="1025"/>
                </a:lnTo>
                <a:lnTo>
                  <a:pt x="1326" y="1020"/>
                </a:lnTo>
                <a:lnTo>
                  <a:pt x="1320" y="1017"/>
                </a:lnTo>
                <a:lnTo>
                  <a:pt x="1316" y="1014"/>
                </a:lnTo>
                <a:lnTo>
                  <a:pt x="1314" y="1013"/>
                </a:lnTo>
                <a:lnTo>
                  <a:pt x="1313" y="1013"/>
                </a:lnTo>
                <a:lnTo>
                  <a:pt x="1314" y="1013"/>
                </a:lnTo>
                <a:lnTo>
                  <a:pt x="1315" y="1013"/>
                </a:lnTo>
                <a:lnTo>
                  <a:pt x="1317" y="1013"/>
                </a:lnTo>
                <a:lnTo>
                  <a:pt x="1320" y="1013"/>
                </a:lnTo>
                <a:lnTo>
                  <a:pt x="1323" y="1013"/>
                </a:lnTo>
                <a:lnTo>
                  <a:pt x="1327" y="1013"/>
                </a:lnTo>
                <a:lnTo>
                  <a:pt x="1331" y="1013"/>
                </a:lnTo>
                <a:lnTo>
                  <a:pt x="1336" y="1013"/>
                </a:lnTo>
                <a:lnTo>
                  <a:pt x="1341" y="1013"/>
                </a:lnTo>
                <a:lnTo>
                  <a:pt x="1347" y="1013"/>
                </a:lnTo>
                <a:lnTo>
                  <a:pt x="1354" y="1013"/>
                </a:lnTo>
                <a:lnTo>
                  <a:pt x="1361" y="1013"/>
                </a:lnTo>
                <a:lnTo>
                  <a:pt x="1369" y="1013"/>
                </a:lnTo>
                <a:lnTo>
                  <a:pt x="1377" y="1013"/>
                </a:lnTo>
                <a:lnTo>
                  <a:pt x="1386" y="1013"/>
                </a:lnTo>
                <a:lnTo>
                  <a:pt x="1395" y="1013"/>
                </a:lnTo>
                <a:lnTo>
                  <a:pt x="1403" y="1013"/>
                </a:lnTo>
                <a:lnTo>
                  <a:pt x="1411" y="1013"/>
                </a:lnTo>
                <a:lnTo>
                  <a:pt x="1418" y="1013"/>
                </a:lnTo>
                <a:lnTo>
                  <a:pt x="1424" y="1013"/>
                </a:lnTo>
                <a:lnTo>
                  <a:pt x="1430" y="1013"/>
                </a:lnTo>
                <a:lnTo>
                  <a:pt x="1436" y="1013"/>
                </a:lnTo>
                <a:lnTo>
                  <a:pt x="1440" y="1013"/>
                </a:lnTo>
                <a:lnTo>
                  <a:pt x="1445" y="1013"/>
                </a:lnTo>
                <a:lnTo>
                  <a:pt x="1448" y="1013"/>
                </a:lnTo>
                <a:lnTo>
                  <a:pt x="1452" y="1013"/>
                </a:lnTo>
                <a:lnTo>
                  <a:pt x="1454" y="1013"/>
                </a:lnTo>
                <a:lnTo>
                  <a:pt x="1456" y="1013"/>
                </a:lnTo>
                <a:lnTo>
                  <a:pt x="1458" y="1013"/>
                </a:lnTo>
                <a:lnTo>
                  <a:pt x="1459" y="1013"/>
                </a:lnTo>
                <a:lnTo>
                  <a:pt x="1459" y="1012"/>
                </a:lnTo>
                <a:lnTo>
                  <a:pt x="1459" y="1011"/>
                </a:lnTo>
                <a:lnTo>
                  <a:pt x="1459" y="1010"/>
                </a:lnTo>
                <a:lnTo>
                  <a:pt x="1459" y="1009"/>
                </a:lnTo>
                <a:lnTo>
                  <a:pt x="1459" y="1007"/>
                </a:lnTo>
                <a:lnTo>
                  <a:pt x="1459" y="1006"/>
                </a:lnTo>
                <a:lnTo>
                  <a:pt x="1458" y="1003"/>
                </a:lnTo>
                <a:lnTo>
                  <a:pt x="1458" y="1001"/>
                </a:lnTo>
                <a:lnTo>
                  <a:pt x="1458" y="998"/>
                </a:lnTo>
                <a:lnTo>
                  <a:pt x="1458" y="995"/>
                </a:lnTo>
                <a:lnTo>
                  <a:pt x="1458" y="992"/>
                </a:lnTo>
                <a:lnTo>
                  <a:pt x="1458" y="988"/>
                </a:lnTo>
                <a:lnTo>
                  <a:pt x="1458" y="985"/>
                </a:lnTo>
                <a:lnTo>
                  <a:pt x="1458" y="980"/>
                </a:lnTo>
                <a:lnTo>
                  <a:pt x="1458" y="976"/>
                </a:lnTo>
                <a:lnTo>
                  <a:pt x="1457" y="971"/>
                </a:lnTo>
                <a:lnTo>
                  <a:pt x="1457" y="966"/>
                </a:lnTo>
                <a:lnTo>
                  <a:pt x="1456" y="961"/>
                </a:lnTo>
                <a:lnTo>
                  <a:pt x="1456" y="955"/>
                </a:lnTo>
                <a:lnTo>
                  <a:pt x="1454" y="948"/>
                </a:lnTo>
                <a:lnTo>
                  <a:pt x="1453" y="942"/>
                </a:lnTo>
                <a:lnTo>
                  <a:pt x="1452" y="934"/>
                </a:lnTo>
                <a:lnTo>
                  <a:pt x="1450" y="927"/>
                </a:lnTo>
                <a:lnTo>
                  <a:pt x="1448" y="919"/>
                </a:lnTo>
                <a:lnTo>
                  <a:pt x="1446" y="911"/>
                </a:lnTo>
                <a:lnTo>
                  <a:pt x="1444" y="902"/>
                </a:lnTo>
                <a:lnTo>
                  <a:pt x="1441" y="893"/>
                </a:lnTo>
                <a:lnTo>
                  <a:pt x="1438" y="883"/>
                </a:lnTo>
                <a:lnTo>
                  <a:pt x="1435" y="873"/>
                </a:lnTo>
                <a:lnTo>
                  <a:pt x="1432" y="863"/>
                </a:lnTo>
                <a:lnTo>
                  <a:pt x="1429" y="853"/>
                </a:lnTo>
                <a:lnTo>
                  <a:pt x="1425" y="842"/>
                </a:lnTo>
                <a:lnTo>
                  <a:pt x="1421" y="831"/>
                </a:lnTo>
                <a:lnTo>
                  <a:pt x="1416" y="820"/>
                </a:lnTo>
                <a:lnTo>
                  <a:pt x="1411" y="809"/>
                </a:lnTo>
                <a:lnTo>
                  <a:pt x="1405" y="798"/>
                </a:lnTo>
                <a:lnTo>
                  <a:pt x="1398" y="787"/>
                </a:lnTo>
                <a:lnTo>
                  <a:pt x="1391" y="777"/>
                </a:lnTo>
                <a:lnTo>
                  <a:pt x="1384" y="766"/>
                </a:lnTo>
                <a:lnTo>
                  <a:pt x="1376" y="755"/>
                </a:lnTo>
                <a:lnTo>
                  <a:pt x="1368" y="744"/>
                </a:lnTo>
                <a:lnTo>
                  <a:pt x="1359" y="733"/>
                </a:lnTo>
                <a:lnTo>
                  <a:pt x="1349" y="723"/>
                </a:lnTo>
                <a:lnTo>
                  <a:pt x="1339" y="712"/>
                </a:lnTo>
                <a:lnTo>
                  <a:pt x="1329" y="701"/>
                </a:lnTo>
                <a:lnTo>
                  <a:pt x="1317" y="690"/>
                </a:lnTo>
                <a:lnTo>
                  <a:pt x="1306" y="680"/>
                </a:lnTo>
                <a:lnTo>
                  <a:pt x="1294" y="669"/>
                </a:lnTo>
                <a:lnTo>
                  <a:pt x="1282" y="659"/>
                </a:lnTo>
                <a:lnTo>
                  <a:pt x="1269" y="650"/>
                </a:lnTo>
                <a:lnTo>
                  <a:pt x="1256" y="641"/>
                </a:lnTo>
                <a:lnTo>
                  <a:pt x="1243" y="633"/>
                </a:lnTo>
                <a:lnTo>
                  <a:pt x="1229" y="625"/>
                </a:lnTo>
                <a:lnTo>
                  <a:pt x="1215" y="617"/>
                </a:lnTo>
                <a:lnTo>
                  <a:pt x="1201" y="611"/>
                </a:lnTo>
                <a:lnTo>
                  <a:pt x="1187" y="604"/>
                </a:lnTo>
                <a:lnTo>
                  <a:pt x="1172" y="599"/>
                </a:lnTo>
                <a:lnTo>
                  <a:pt x="1157" y="594"/>
                </a:lnTo>
                <a:lnTo>
                  <a:pt x="1142" y="589"/>
                </a:lnTo>
                <a:lnTo>
                  <a:pt x="1126" y="585"/>
                </a:lnTo>
                <a:lnTo>
                  <a:pt x="1110" y="581"/>
                </a:lnTo>
                <a:lnTo>
                  <a:pt x="1094" y="578"/>
                </a:lnTo>
                <a:lnTo>
                  <a:pt x="1077" y="576"/>
                </a:lnTo>
                <a:lnTo>
                  <a:pt x="1060" y="574"/>
                </a:lnTo>
                <a:lnTo>
                  <a:pt x="1044" y="572"/>
                </a:lnTo>
                <a:lnTo>
                  <a:pt x="1028" y="571"/>
                </a:lnTo>
                <a:lnTo>
                  <a:pt x="1012" y="571"/>
                </a:lnTo>
                <a:lnTo>
                  <a:pt x="997" y="571"/>
                </a:lnTo>
                <a:lnTo>
                  <a:pt x="981" y="571"/>
                </a:lnTo>
                <a:lnTo>
                  <a:pt x="966" y="572"/>
                </a:lnTo>
                <a:lnTo>
                  <a:pt x="951" y="574"/>
                </a:lnTo>
                <a:lnTo>
                  <a:pt x="937" y="576"/>
                </a:lnTo>
                <a:lnTo>
                  <a:pt x="923" y="578"/>
                </a:lnTo>
                <a:lnTo>
                  <a:pt x="909" y="581"/>
                </a:lnTo>
                <a:lnTo>
                  <a:pt x="895" y="584"/>
                </a:lnTo>
                <a:lnTo>
                  <a:pt x="881" y="588"/>
                </a:lnTo>
                <a:lnTo>
                  <a:pt x="868" y="592"/>
                </a:lnTo>
                <a:lnTo>
                  <a:pt x="855" y="597"/>
                </a:lnTo>
                <a:lnTo>
                  <a:pt x="842" y="603"/>
                </a:lnTo>
                <a:lnTo>
                  <a:pt x="830" y="608"/>
                </a:lnTo>
                <a:lnTo>
                  <a:pt x="818" y="614"/>
                </a:lnTo>
                <a:lnTo>
                  <a:pt x="806" y="620"/>
                </a:lnTo>
                <a:lnTo>
                  <a:pt x="795" y="626"/>
                </a:lnTo>
                <a:lnTo>
                  <a:pt x="784" y="632"/>
                </a:lnTo>
                <a:lnTo>
                  <a:pt x="773" y="638"/>
                </a:lnTo>
                <a:lnTo>
                  <a:pt x="763" y="645"/>
                </a:lnTo>
                <a:lnTo>
                  <a:pt x="753" y="651"/>
                </a:lnTo>
                <a:lnTo>
                  <a:pt x="743" y="658"/>
                </a:lnTo>
                <a:lnTo>
                  <a:pt x="734" y="665"/>
                </a:lnTo>
                <a:lnTo>
                  <a:pt x="725" y="672"/>
                </a:lnTo>
                <a:lnTo>
                  <a:pt x="716" y="679"/>
                </a:lnTo>
                <a:lnTo>
                  <a:pt x="708" y="687"/>
                </a:lnTo>
                <a:lnTo>
                  <a:pt x="700" y="694"/>
                </a:lnTo>
                <a:lnTo>
                  <a:pt x="693" y="702"/>
                </a:lnTo>
                <a:lnTo>
                  <a:pt x="685" y="709"/>
                </a:lnTo>
                <a:lnTo>
                  <a:pt x="679" y="717"/>
                </a:lnTo>
                <a:lnTo>
                  <a:pt x="672" y="725"/>
                </a:lnTo>
                <a:lnTo>
                  <a:pt x="666" y="732"/>
                </a:lnTo>
                <a:lnTo>
                  <a:pt x="660" y="740"/>
                </a:lnTo>
                <a:lnTo>
                  <a:pt x="654" y="747"/>
                </a:lnTo>
                <a:lnTo>
                  <a:pt x="648" y="755"/>
                </a:lnTo>
                <a:lnTo>
                  <a:pt x="643" y="762"/>
                </a:lnTo>
                <a:lnTo>
                  <a:pt x="638" y="769"/>
                </a:lnTo>
                <a:lnTo>
                  <a:pt x="633" y="776"/>
                </a:lnTo>
                <a:lnTo>
                  <a:pt x="629" y="783"/>
                </a:lnTo>
                <a:lnTo>
                  <a:pt x="625" y="790"/>
                </a:lnTo>
                <a:lnTo>
                  <a:pt x="621" y="797"/>
                </a:lnTo>
                <a:lnTo>
                  <a:pt x="617" y="804"/>
                </a:lnTo>
                <a:lnTo>
                  <a:pt x="614" y="811"/>
                </a:lnTo>
                <a:lnTo>
                  <a:pt x="610" y="817"/>
                </a:lnTo>
                <a:lnTo>
                  <a:pt x="608" y="824"/>
                </a:lnTo>
                <a:lnTo>
                  <a:pt x="605" y="830"/>
                </a:lnTo>
                <a:lnTo>
                  <a:pt x="602" y="836"/>
                </a:lnTo>
                <a:lnTo>
                  <a:pt x="600" y="842"/>
                </a:lnTo>
                <a:lnTo>
                  <a:pt x="598" y="847"/>
                </a:lnTo>
                <a:lnTo>
                  <a:pt x="596" y="851"/>
                </a:lnTo>
                <a:lnTo>
                  <a:pt x="594" y="856"/>
                </a:lnTo>
                <a:lnTo>
                  <a:pt x="592" y="860"/>
                </a:lnTo>
                <a:lnTo>
                  <a:pt x="591" y="863"/>
                </a:lnTo>
                <a:lnTo>
                  <a:pt x="590" y="866"/>
                </a:lnTo>
                <a:lnTo>
                  <a:pt x="589" y="869"/>
                </a:lnTo>
                <a:lnTo>
                  <a:pt x="588" y="871"/>
                </a:lnTo>
                <a:lnTo>
                  <a:pt x="587" y="873"/>
                </a:lnTo>
                <a:lnTo>
                  <a:pt x="586" y="874"/>
                </a:lnTo>
                <a:lnTo>
                  <a:pt x="586" y="875"/>
                </a:lnTo>
                <a:lnTo>
                  <a:pt x="586" y="876"/>
                </a:lnTo>
                <a:lnTo>
                  <a:pt x="585" y="876"/>
                </a:lnTo>
                <a:lnTo>
                  <a:pt x="583" y="875"/>
                </a:lnTo>
                <a:lnTo>
                  <a:pt x="580" y="873"/>
                </a:lnTo>
                <a:lnTo>
                  <a:pt x="576" y="871"/>
                </a:lnTo>
                <a:lnTo>
                  <a:pt x="570" y="868"/>
                </a:lnTo>
                <a:lnTo>
                  <a:pt x="564" y="864"/>
                </a:lnTo>
                <a:lnTo>
                  <a:pt x="556" y="860"/>
                </a:lnTo>
                <a:lnTo>
                  <a:pt x="547" y="854"/>
                </a:lnTo>
                <a:lnTo>
                  <a:pt x="537" y="849"/>
                </a:lnTo>
                <a:lnTo>
                  <a:pt x="525" y="842"/>
                </a:lnTo>
                <a:lnTo>
                  <a:pt x="512" y="835"/>
                </a:lnTo>
                <a:lnTo>
                  <a:pt x="498" y="827"/>
                </a:lnTo>
                <a:lnTo>
                  <a:pt x="483" y="819"/>
                </a:lnTo>
                <a:lnTo>
                  <a:pt x="467" y="810"/>
                </a:lnTo>
                <a:lnTo>
                  <a:pt x="449" y="800"/>
                </a:lnTo>
                <a:lnTo>
                  <a:pt x="431" y="789"/>
                </a:lnTo>
                <a:lnTo>
                  <a:pt x="412" y="779"/>
                </a:lnTo>
                <a:lnTo>
                  <a:pt x="394" y="769"/>
                </a:lnTo>
                <a:lnTo>
                  <a:pt x="378" y="760"/>
                </a:lnTo>
                <a:lnTo>
                  <a:pt x="363" y="751"/>
                </a:lnTo>
                <a:lnTo>
                  <a:pt x="349" y="743"/>
                </a:lnTo>
                <a:lnTo>
                  <a:pt x="336" y="736"/>
                </a:lnTo>
                <a:lnTo>
                  <a:pt x="325" y="730"/>
                </a:lnTo>
                <a:lnTo>
                  <a:pt x="315" y="724"/>
                </a:lnTo>
                <a:lnTo>
                  <a:pt x="305" y="719"/>
                </a:lnTo>
                <a:lnTo>
                  <a:pt x="298" y="715"/>
                </a:lnTo>
                <a:lnTo>
                  <a:pt x="291" y="711"/>
                </a:lnTo>
                <a:lnTo>
                  <a:pt x="286" y="708"/>
                </a:lnTo>
                <a:lnTo>
                  <a:pt x="281" y="705"/>
                </a:lnTo>
                <a:lnTo>
                  <a:pt x="278" y="704"/>
                </a:lnTo>
                <a:lnTo>
                  <a:pt x="276" y="703"/>
                </a:lnTo>
                <a:lnTo>
                  <a:pt x="276" y="702"/>
                </a:lnTo>
                <a:lnTo>
                  <a:pt x="275" y="703"/>
                </a:lnTo>
                <a:lnTo>
                  <a:pt x="274" y="704"/>
                </a:lnTo>
                <a:lnTo>
                  <a:pt x="271" y="705"/>
                </a:lnTo>
                <a:lnTo>
                  <a:pt x="267" y="707"/>
                </a:lnTo>
                <a:lnTo>
                  <a:pt x="262" y="710"/>
                </a:lnTo>
                <a:lnTo>
                  <a:pt x="256" y="713"/>
                </a:lnTo>
                <a:lnTo>
                  <a:pt x="249" y="717"/>
                </a:lnTo>
                <a:lnTo>
                  <a:pt x="241" y="722"/>
                </a:lnTo>
                <a:lnTo>
                  <a:pt x="232" y="727"/>
                </a:lnTo>
                <a:lnTo>
                  <a:pt x="222" y="733"/>
                </a:lnTo>
                <a:lnTo>
                  <a:pt x="211" y="739"/>
                </a:lnTo>
                <a:lnTo>
                  <a:pt x="198" y="746"/>
                </a:lnTo>
                <a:lnTo>
                  <a:pt x="185" y="754"/>
                </a:lnTo>
                <a:lnTo>
                  <a:pt x="170" y="762"/>
                </a:lnTo>
                <a:lnTo>
                  <a:pt x="155" y="771"/>
                </a:lnTo>
                <a:lnTo>
                  <a:pt x="138" y="780"/>
                </a:lnTo>
                <a:lnTo>
                  <a:pt x="121" y="790"/>
                </a:lnTo>
                <a:lnTo>
                  <a:pt x="106" y="799"/>
                </a:lnTo>
                <a:lnTo>
                  <a:pt x="91" y="807"/>
                </a:lnTo>
                <a:lnTo>
                  <a:pt x="78" y="815"/>
                </a:lnTo>
                <a:lnTo>
                  <a:pt x="65" y="822"/>
                </a:lnTo>
                <a:lnTo>
                  <a:pt x="54" y="828"/>
                </a:lnTo>
                <a:lnTo>
                  <a:pt x="44" y="834"/>
                </a:lnTo>
                <a:lnTo>
                  <a:pt x="35" y="839"/>
                </a:lnTo>
                <a:lnTo>
                  <a:pt x="26" y="844"/>
                </a:lnTo>
                <a:lnTo>
                  <a:pt x="19" y="847"/>
                </a:lnTo>
                <a:lnTo>
                  <a:pt x="14" y="851"/>
                </a:lnTo>
                <a:lnTo>
                  <a:pt x="9" y="854"/>
                </a:lnTo>
                <a:lnTo>
                  <a:pt x="5" y="856"/>
                </a:lnTo>
                <a:lnTo>
                  <a:pt x="2" y="857"/>
                </a:lnTo>
                <a:lnTo>
                  <a:pt x="1" y="858"/>
                </a:lnTo>
                <a:lnTo>
                  <a:pt x="0" y="858"/>
                </a:lnTo>
                <a:lnTo>
                  <a:pt x="0" y="856"/>
                </a:lnTo>
                <a:lnTo>
                  <a:pt x="1" y="855"/>
                </a:lnTo>
                <a:lnTo>
                  <a:pt x="1" y="853"/>
                </a:lnTo>
                <a:lnTo>
                  <a:pt x="2" y="850"/>
                </a:lnTo>
                <a:lnTo>
                  <a:pt x="2" y="847"/>
                </a:lnTo>
                <a:lnTo>
                  <a:pt x="3" y="844"/>
                </a:lnTo>
                <a:lnTo>
                  <a:pt x="3" y="840"/>
                </a:lnTo>
                <a:lnTo>
                  <a:pt x="4" y="836"/>
                </a:lnTo>
                <a:lnTo>
                  <a:pt x="5" y="831"/>
                </a:lnTo>
                <a:lnTo>
                  <a:pt x="6" y="826"/>
                </a:lnTo>
                <a:lnTo>
                  <a:pt x="7" y="821"/>
                </a:lnTo>
                <a:lnTo>
                  <a:pt x="8" y="815"/>
                </a:lnTo>
                <a:lnTo>
                  <a:pt x="9" y="808"/>
                </a:lnTo>
                <a:lnTo>
                  <a:pt x="10" y="801"/>
                </a:lnTo>
                <a:lnTo>
                  <a:pt x="11" y="794"/>
                </a:lnTo>
                <a:lnTo>
                  <a:pt x="13" y="786"/>
                </a:lnTo>
                <a:lnTo>
                  <a:pt x="15" y="778"/>
                </a:lnTo>
                <a:lnTo>
                  <a:pt x="17" y="769"/>
                </a:lnTo>
                <a:lnTo>
                  <a:pt x="20" y="760"/>
                </a:lnTo>
                <a:lnTo>
                  <a:pt x="22" y="751"/>
                </a:lnTo>
                <a:lnTo>
                  <a:pt x="25" y="741"/>
                </a:lnTo>
                <a:lnTo>
                  <a:pt x="28" y="730"/>
                </a:lnTo>
                <a:lnTo>
                  <a:pt x="32" y="719"/>
                </a:lnTo>
                <a:lnTo>
                  <a:pt x="35" y="708"/>
                </a:lnTo>
                <a:lnTo>
                  <a:pt x="39" y="697"/>
                </a:lnTo>
                <a:lnTo>
                  <a:pt x="44" y="685"/>
                </a:lnTo>
                <a:lnTo>
                  <a:pt x="48" y="672"/>
                </a:lnTo>
                <a:lnTo>
                  <a:pt x="53" y="659"/>
                </a:lnTo>
                <a:lnTo>
                  <a:pt x="58" y="646"/>
                </a:lnTo>
                <a:lnTo>
                  <a:pt x="63" y="632"/>
                </a:lnTo>
                <a:lnTo>
                  <a:pt x="69" y="618"/>
                </a:lnTo>
                <a:lnTo>
                  <a:pt x="75" y="604"/>
                </a:lnTo>
                <a:lnTo>
                  <a:pt x="81" y="590"/>
                </a:lnTo>
                <a:lnTo>
                  <a:pt x="88" y="575"/>
                </a:lnTo>
                <a:lnTo>
                  <a:pt x="96" y="560"/>
                </a:lnTo>
                <a:lnTo>
                  <a:pt x="104" y="546"/>
                </a:lnTo>
                <a:lnTo>
                  <a:pt x="112" y="531"/>
                </a:lnTo>
                <a:lnTo>
                  <a:pt x="121" y="515"/>
                </a:lnTo>
                <a:lnTo>
                  <a:pt x="130" y="500"/>
                </a:lnTo>
                <a:lnTo>
                  <a:pt x="140" y="485"/>
                </a:lnTo>
                <a:lnTo>
                  <a:pt x="150" y="469"/>
                </a:lnTo>
                <a:lnTo>
                  <a:pt x="161" y="453"/>
                </a:lnTo>
                <a:lnTo>
                  <a:pt x="172" y="437"/>
                </a:lnTo>
                <a:lnTo>
                  <a:pt x="184" y="421"/>
                </a:lnTo>
                <a:lnTo>
                  <a:pt x="196" y="405"/>
                </a:lnTo>
                <a:lnTo>
                  <a:pt x="209" y="388"/>
                </a:lnTo>
                <a:lnTo>
                  <a:pt x="222" y="372"/>
                </a:lnTo>
                <a:lnTo>
                  <a:pt x="235" y="356"/>
                </a:lnTo>
                <a:lnTo>
                  <a:pt x="249" y="340"/>
                </a:lnTo>
                <a:lnTo>
                  <a:pt x="263" y="324"/>
                </a:lnTo>
                <a:lnTo>
                  <a:pt x="278" y="309"/>
                </a:lnTo>
                <a:lnTo>
                  <a:pt x="293" y="294"/>
                </a:lnTo>
                <a:lnTo>
                  <a:pt x="308" y="279"/>
                </a:lnTo>
                <a:lnTo>
                  <a:pt x="324" y="264"/>
                </a:lnTo>
                <a:lnTo>
                  <a:pt x="340" y="250"/>
                </a:lnTo>
                <a:lnTo>
                  <a:pt x="357" y="236"/>
                </a:lnTo>
                <a:lnTo>
                  <a:pt x="374" y="222"/>
                </a:lnTo>
                <a:lnTo>
                  <a:pt x="391" y="209"/>
                </a:lnTo>
                <a:lnTo>
                  <a:pt x="408" y="196"/>
                </a:lnTo>
                <a:lnTo>
                  <a:pt x="426" y="183"/>
                </a:lnTo>
                <a:lnTo>
                  <a:pt x="445" y="170"/>
                </a:lnTo>
                <a:lnTo>
                  <a:pt x="464" y="158"/>
                </a:lnTo>
                <a:lnTo>
                  <a:pt x="483" y="146"/>
                </a:lnTo>
                <a:lnTo>
                  <a:pt x="502" y="134"/>
                </a:lnTo>
                <a:lnTo>
                  <a:pt x="522" y="123"/>
                </a:lnTo>
                <a:lnTo>
                  <a:pt x="543" y="113"/>
                </a:lnTo>
                <a:lnTo>
                  <a:pt x="563" y="102"/>
                </a:lnTo>
                <a:lnTo>
                  <a:pt x="584" y="93"/>
                </a:lnTo>
                <a:lnTo>
                  <a:pt x="606" y="83"/>
                </a:lnTo>
                <a:lnTo>
                  <a:pt x="627" y="74"/>
                </a:lnTo>
                <a:lnTo>
                  <a:pt x="649" y="66"/>
                </a:lnTo>
                <a:lnTo>
                  <a:pt x="672" y="58"/>
                </a:lnTo>
                <a:lnTo>
                  <a:pt x="695" y="50"/>
                </a:lnTo>
                <a:lnTo>
                  <a:pt x="718" y="43"/>
                </a:lnTo>
                <a:lnTo>
                  <a:pt x="741" y="36"/>
                </a:lnTo>
                <a:lnTo>
                  <a:pt x="765" y="30"/>
                </a:lnTo>
                <a:lnTo>
                  <a:pt x="790" y="24"/>
                </a:lnTo>
                <a:lnTo>
                  <a:pt x="814" y="19"/>
                </a:lnTo>
                <a:lnTo>
                  <a:pt x="839" y="14"/>
                </a:lnTo>
                <a:lnTo>
                  <a:pt x="864" y="10"/>
                </a:lnTo>
                <a:lnTo>
                  <a:pt x="890" y="6"/>
                </a:lnTo>
                <a:lnTo>
                  <a:pt x="915" y="4"/>
                </a:lnTo>
                <a:lnTo>
                  <a:pt x="941" y="2"/>
                </a:lnTo>
                <a:lnTo>
                  <a:pt x="967" y="1"/>
                </a:lnTo>
                <a:lnTo>
                  <a:pt x="994" y="0"/>
                </a:lnTo>
                <a:lnTo>
                  <a:pt x="1020" y="0"/>
                </a:lnTo>
                <a:lnTo>
                  <a:pt x="1047" y="1"/>
                </a:lnTo>
                <a:lnTo>
                  <a:pt x="1074" y="3"/>
                </a:lnTo>
                <a:lnTo>
                  <a:pt x="1101" y="5"/>
                </a:lnTo>
                <a:lnTo>
                  <a:pt x="1128" y="9"/>
                </a:lnTo>
                <a:lnTo>
                  <a:pt x="1156" y="13"/>
                </a:lnTo>
                <a:lnTo>
                  <a:pt x="1184" y="17"/>
                </a:lnTo>
                <a:lnTo>
                  <a:pt x="1212" y="22"/>
                </a:lnTo>
                <a:lnTo>
                  <a:pt x="1240" y="29"/>
                </a:lnTo>
                <a:lnTo>
                  <a:pt x="1268" y="35"/>
                </a:lnTo>
                <a:lnTo>
                  <a:pt x="1296" y="43"/>
                </a:lnTo>
                <a:lnTo>
                  <a:pt x="1323" y="51"/>
                </a:lnTo>
                <a:lnTo>
                  <a:pt x="1350" y="60"/>
                </a:lnTo>
                <a:lnTo>
                  <a:pt x="1377" y="70"/>
                </a:lnTo>
                <a:lnTo>
                  <a:pt x="1403" y="80"/>
                </a:lnTo>
                <a:lnTo>
                  <a:pt x="1429" y="91"/>
                </a:lnTo>
                <a:lnTo>
                  <a:pt x="1455" y="103"/>
                </a:lnTo>
                <a:lnTo>
                  <a:pt x="1480" y="115"/>
                </a:lnTo>
                <a:lnTo>
                  <a:pt x="1505" y="128"/>
                </a:lnTo>
                <a:lnTo>
                  <a:pt x="1530" y="142"/>
                </a:lnTo>
                <a:lnTo>
                  <a:pt x="1554" y="157"/>
                </a:lnTo>
                <a:lnTo>
                  <a:pt x="1577" y="172"/>
                </a:lnTo>
                <a:lnTo>
                  <a:pt x="1601" y="188"/>
                </a:lnTo>
                <a:lnTo>
                  <a:pt x="1624" y="205"/>
                </a:lnTo>
                <a:lnTo>
                  <a:pt x="1647" y="222"/>
                </a:lnTo>
                <a:lnTo>
                  <a:pt x="1669" y="240"/>
                </a:lnTo>
                <a:lnTo>
                  <a:pt x="1690" y="258"/>
                </a:lnTo>
                <a:lnTo>
                  <a:pt x="1711" y="277"/>
                </a:lnTo>
                <a:lnTo>
                  <a:pt x="1731" y="296"/>
                </a:lnTo>
                <a:lnTo>
                  <a:pt x="1750" y="315"/>
                </a:lnTo>
                <a:lnTo>
                  <a:pt x="1769" y="334"/>
                </a:lnTo>
                <a:lnTo>
                  <a:pt x="1787" y="353"/>
                </a:lnTo>
                <a:lnTo>
                  <a:pt x="1804" y="373"/>
                </a:lnTo>
                <a:lnTo>
                  <a:pt x="1821" y="393"/>
                </a:lnTo>
                <a:lnTo>
                  <a:pt x="1837" y="414"/>
                </a:lnTo>
                <a:lnTo>
                  <a:pt x="1852" y="435"/>
                </a:lnTo>
                <a:lnTo>
                  <a:pt x="1867" y="456"/>
                </a:lnTo>
                <a:lnTo>
                  <a:pt x="1881" y="477"/>
                </a:lnTo>
                <a:lnTo>
                  <a:pt x="1894" y="498"/>
                </a:lnTo>
                <a:lnTo>
                  <a:pt x="1906" y="520"/>
                </a:lnTo>
                <a:lnTo>
                  <a:pt x="1918" y="542"/>
                </a:lnTo>
                <a:lnTo>
                  <a:pt x="1929" y="564"/>
                </a:lnTo>
                <a:lnTo>
                  <a:pt x="1940" y="586"/>
                </a:lnTo>
                <a:lnTo>
                  <a:pt x="1950" y="608"/>
                </a:lnTo>
                <a:lnTo>
                  <a:pt x="1959" y="629"/>
                </a:lnTo>
                <a:lnTo>
                  <a:pt x="1968" y="650"/>
                </a:lnTo>
                <a:lnTo>
                  <a:pt x="1976" y="671"/>
                </a:lnTo>
                <a:lnTo>
                  <a:pt x="1983" y="692"/>
                </a:lnTo>
                <a:lnTo>
                  <a:pt x="1990" y="712"/>
                </a:lnTo>
                <a:lnTo>
                  <a:pt x="1996" y="732"/>
                </a:lnTo>
                <a:lnTo>
                  <a:pt x="2002" y="752"/>
                </a:lnTo>
                <a:lnTo>
                  <a:pt x="2007" y="772"/>
                </a:lnTo>
                <a:lnTo>
                  <a:pt x="2011" y="791"/>
                </a:lnTo>
                <a:lnTo>
                  <a:pt x="2015" y="810"/>
                </a:lnTo>
                <a:lnTo>
                  <a:pt x="2018" y="829"/>
                </a:lnTo>
                <a:lnTo>
                  <a:pt x="2020" y="848"/>
                </a:lnTo>
                <a:lnTo>
                  <a:pt x="2022" y="866"/>
                </a:lnTo>
                <a:lnTo>
                  <a:pt x="2024" y="884"/>
                </a:lnTo>
                <a:lnTo>
                  <a:pt x="2025" y="901"/>
                </a:lnTo>
                <a:lnTo>
                  <a:pt x="2026" y="916"/>
                </a:lnTo>
                <a:lnTo>
                  <a:pt x="2027" y="930"/>
                </a:lnTo>
                <a:lnTo>
                  <a:pt x="2028" y="943"/>
                </a:lnTo>
                <a:lnTo>
                  <a:pt x="2029" y="955"/>
                </a:lnTo>
                <a:lnTo>
                  <a:pt x="2030" y="966"/>
                </a:lnTo>
                <a:lnTo>
                  <a:pt x="2031" y="976"/>
                </a:lnTo>
                <a:lnTo>
                  <a:pt x="2032" y="985"/>
                </a:lnTo>
                <a:lnTo>
                  <a:pt x="2032" y="992"/>
                </a:lnTo>
                <a:lnTo>
                  <a:pt x="2033" y="998"/>
                </a:lnTo>
                <a:lnTo>
                  <a:pt x="2033" y="1003"/>
                </a:lnTo>
                <a:lnTo>
                  <a:pt x="2034" y="1007"/>
                </a:lnTo>
                <a:lnTo>
                  <a:pt x="2034" y="1010"/>
                </a:lnTo>
                <a:lnTo>
                  <a:pt x="2034" y="1012"/>
                </a:lnTo>
                <a:lnTo>
                  <a:pt x="2034" y="1013"/>
                </a:lnTo>
                <a:close/>
              </a:path>
            </a:pathLst>
          </a:custGeom>
          <a:solidFill>
            <a:srgbClr val="BBBC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a:latin typeface="Yu Gothic UI" panose="020B0500000000000000" pitchFamily="50" charset="-128"/>
              <a:ea typeface="Yu Gothic UI" panose="020B0500000000000000" pitchFamily="50" charset="-128"/>
            </a:endParaRPr>
          </a:p>
        </p:txBody>
      </p:sp>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43" name="タイトル 2"/>
          <p:cNvSpPr txBox="1">
            <a:spLocks/>
          </p:cNvSpPr>
          <p:nvPr/>
        </p:nvSpPr>
        <p:spPr bwMode="gray">
          <a:xfrm>
            <a:off x="370346" y="491836"/>
            <a:ext cx="9072000" cy="53631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医療機関の</a:t>
            </a:r>
            <a:r>
              <a:rPr lang="en-US" altLang="ja-JP" sz="1800" dirty="0">
                <a:latin typeface="Yu Gothic UI" panose="020B0500000000000000" pitchFamily="50" charset="-128"/>
                <a:ea typeface="Yu Gothic UI" panose="020B0500000000000000" pitchFamily="50" charset="-128"/>
              </a:rPr>
              <a:t>IT</a:t>
            </a:r>
            <a:r>
              <a:rPr lang="ja-JP" altLang="en-US" sz="1800" dirty="0">
                <a:latin typeface="Yu Gothic UI" panose="020B0500000000000000" pitchFamily="50" charset="-128"/>
                <a:ea typeface="Yu Gothic UI" panose="020B0500000000000000" pitchFamily="50" charset="-128"/>
              </a:rPr>
              <a:t>化が進んだ現在では、情報セキュリティ事故は、医療機関の事業継続や存続に影響する経営課題であり、経営者のリーダーシップで対策を進める必要がある</a:t>
            </a:r>
          </a:p>
        </p:txBody>
      </p:sp>
      <p:sp>
        <p:nvSpPr>
          <p:cNvPr id="121" name="正方形/長方形 120"/>
          <p:cNvSpPr/>
          <p:nvPr/>
        </p:nvSpPr>
        <p:spPr bwMode="gray">
          <a:xfrm>
            <a:off x="829056" y="226767"/>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情報セキュリティ事案への対応が医療機関に与える影響</a:t>
            </a:r>
          </a:p>
        </p:txBody>
      </p:sp>
      <p:grpSp>
        <p:nvGrpSpPr>
          <p:cNvPr id="122" name="グループ化 121"/>
          <p:cNvGrpSpPr/>
          <p:nvPr/>
        </p:nvGrpSpPr>
        <p:grpSpPr>
          <a:xfrm rot="16505662">
            <a:off x="5602088" y="453217"/>
            <a:ext cx="2429394" cy="4138629"/>
            <a:chOff x="5667508" y="861481"/>
            <a:chExt cx="1983512" cy="3013213"/>
          </a:xfrm>
          <a:solidFill>
            <a:schemeClr val="accent4">
              <a:lumMod val="20000"/>
              <a:lumOff val="80000"/>
            </a:schemeClr>
          </a:solidFill>
        </p:grpSpPr>
        <p:sp>
          <p:nvSpPr>
            <p:cNvPr id="123" name="Freeform 10"/>
            <p:cNvSpPr>
              <a:spLocks/>
            </p:cNvSpPr>
            <p:nvPr/>
          </p:nvSpPr>
          <p:spPr bwMode="gray">
            <a:xfrm rot="18270995" flipH="1" flipV="1">
              <a:off x="5732559" y="1956232"/>
              <a:ext cx="2410934" cy="1425989"/>
            </a:xfrm>
            <a:custGeom>
              <a:avLst/>
              <a:gdLst/>
              <a:ahLst/>
              <a:cxnLst>
                <a:cxn ang="0">
                  <a:pos x="2048" y="1013"/>
                </a:cxn>
                <a:cxn ang="0">
                  <a:pos x="2096" y="1013"/>
                </a:cxn>
                <a:cxn ang="0">
                  <a:pos x="2152" y="1013"/>
                </a:cxn>
                <a:cxn ang="0">
                  <a:pos x="2174" y="1013"/>
                </a:cxn>
                <a:cxn ang="0">
                  <a:pos x="2133" y="1036"/>
                </a:cxn>
                <a:cxn ang="0">
                  <a:pos x="1985" y="1120"/>
                </a:cxn>
                <a:cxn ang="0">
                  <a:pos x="1812" y="1219"/>
                </a:cxn>
                <a:cxn ang="0">
                  <a:pos x="1745" y="1257"/>
                </a:cxn>
                <a:cxn ang="0">
                  <a:pos x="1703" y="1234"/>
                </a:cxn>
                <a:cxn ang="0">
                  <a:pos x="1555" y="1150"/>
                </a:cxn>
                <a:cxn ang="0">
                  <a:pos x="1381" y="1051"/>
                </a:cxn>
                <a:cxn ang="0">
                  <a:pos x="1314" y="1013"/>
                </a:cxn>
                <a:cxn ang="0">
                  <a:pos x="1327" y="1013"/>
                </a:cxn>
                <a:cxn ang="0">
                  <a:pos x="1377" y="1013"/>
                </a:cxn>
                <a:cxn ang="0">
                  <a:pos x="1436" y="1013"/>
                </a:cxn>
                <a:cxn ang="0">
                  <a:pos x="1458" y="1013"/>
                </a:cxn>
                <a:cxn ang="0">
                  <a:pos x="1459" y="1006"/>
                </a:cxn>
                <a:cxn ang="0">
                  <a:pos x="1458" y="980"/>
                </a:cxn>
                <a:cxn ang="0">
                  <a:pos x="1452" y="934"/>
                </a:cxn>
                <a:cxn ang="0">
                  <a:pos x="1432" y="863"/>
                </a:cxn>
                <a:cxn ang="0">
                  <a:pos x="1391" y="777"/>
                </a:cxn>
                <a:cxn ang="0">
                  <a:pos x="1317" y="690"/>
                </a:cxn>
                <a:cxn ang="0">
                  <a:pos x="1215" y="617"/>
                </a:cxn>
                <a:cxn ang="0">
                  <a:pos x="1094" y="578"/>
                </a:cxn>
                <a:cxn ang="0">
                  <a:pos x="966" y="572"/>
                </a:cxn>
                <a:cxn ang="0">
                  <a:pos x="855" y="597"/>
                </a:cxn>
                <a:cxn ang="0">
                  <a:pos x="763" y="645"/>
                </a:cxn>
                <a:cxn ang="0">
                  <a:pos x="693" y="702"/>
                </a:cxn>
                <a:cxn ang="0">
                  <a:pos x="643" y="762"/>
                </a:cxn>
                <a:cxn ang="0">
                  <a:pos x="610" y="817"/>
                </a:cxn>
                <a:cxn ang="0">
                  <a:pos x="592" y="860"/>
                </a:cxn>
                <a:cxn ang="0">
                  <a:pos x="586" y="876"/>
                </a:cxn>
                <a:cxn ang="0">
                  <a:pos x="556" y="860"/>
                </a:cxn>
                <a:cxn ang="0">
                  <a:pos x="449" y="800"/>
                </a:cxn>
                <a:cxn ang="0">
                  <a:pos x="325" y="730"/>
                </a:cxn>
                <a:cxn ang="0">
                  <a:pos x="276" y="703"/>
                </a:cxn>
                <a:cxn ang="0">
                  <a:pos x="249" y="717"/>
                </a:cxn>
                <a:cxn ang="0">
                  <a:pos x="155" y="771"/>
                </a:cxn>
                <a:cxn ang="0">
                  <a:pos x="44" y="834"/>
                </a:cxn>
                <a:cxn ang="0">
                  <a:pos x="1" y="858"/>
                </a:cxn>
                <a:cxn ang="0">
                  <a:pos x="2" y="847"/>
                </a:cxn>
                <a:cxn ang="0">
                  <a:pos x="9" y="808"/>
                </a:cxn>
                <a:cxn ang="0">
                  <a:pos x="25" y="741"/>
                </a:cxn>
                <a:cxn ang="0">
                  <a:pos x="58" y="646"/>
                </a:cxn>
                <a:cxn ang="0">
                  <a:pos x="112" y="531"/>
                </a:cxn>
                <a:cxn ang="0">
                  <a:pos x="196" y="405"/>
                </a:cxn>
                <a:cxn ang="0">
                  <a:pos x="308" y="279"/>
                </a:cxn>
                <a:cxn ang="0">
                  <a:pos x="445" y="170"/>
                </a:cxn>
                <a:cxn ang="0">
                  <a:pos x="606" y="83"/>
                </a:cxn>
                <a:cxn ang="0">
                  <a:pos x="790" y="24"/>
                </a:cxn>
                <a:cxn ang="0">
                  <a:pos x="994" y="0"/>
                </a:cxn>
                <a:cxn ang="0">
                  <a:pos x="1212" y="22"/>
                </a:cxn>
                <a:cxn ang="0">
                  <a:pos x="1429" y="91"/>
                </a:cxn>
                <a:cxn ang="0">
                  <a:pos x="1624" y="205"/>
                </a:cxn>
                <a:cxn ang="0">
                  <a:pos x="1787" y="353"/>
                </a:cxn>
                <a:cxn ang="0">
                  <a:pos x="1906" y="520"/>
                </a:cxn>
                <a:cxn ang="0">
                  <a:pos x="1983" y="692"/>
                </a:cxn>
                <a:cxn ang="0">
                  <a:pos x="2020" y="848"/>
                </a:cxn>
                <a:cxn ang="0">
                  <a:pos x="2030" y="966"/>
                </a:cxn>
                <a:cxn ang="0">
                  <a:pos x="2034" y="1012"/>
                </a:cxn>
              </a:cxnLst>
              <a:rect l="0" t="0" r="r" b="b"/>
              <a:pathLst>
                <a:path w="2175" h="1259">
                  <a:moveTo>
                    <a:pt x="2034" y="1013"/>
                  </a:moveTo>
                  <a:lnTo>
                    <a:pt x="2034" y="1013"/>
                  </a:lnTo>
                  <a:lnTo>
                    <a:pt x="2035" y="1013"/>
                  </a:lnTo>
                  <a:lnTo>
                    <a:pt x="2037" y="1013"/>
                  </a:lnTo>
                  <a:lnTo>
                    <a:pt x="2039" y="1013"/>
                  </a:lnTo>
                  <a:lnTo>
                    <a:pt x="2041" y="1013"/>
                  </a:lnTo>
                  <a:lnTo>
                    <a:pt x="2044" y="1013"/>
                  </a:lnTo>
                  <a:lnTo>
                    <a:pt x="2048" y="1013"/>
                  </a:lnTo>
                  <a:lnTo>
                    <a:pt x="2052" y="1013"/>
                  </a:lnTo>
                  <a:lnTo>
                    <a:pt x="2056" y="1013"/>
                  </a:lnTo>
                  <a:lnTo>
                    <a:pt x="2061" y="1013"/>
                  </a:lnTo>
                  <a:lnTo>
                    <a:pt x="2067" y="1013"/>
                  </a:lnTo>
                  <a:lnTo>
                    <a:pt x="2073" y="1013"/>
                  </a:lnTo>
                  <a:lnTo>
                    <a:pt x="2080" y="1013"/>
                  </a:lnTo>
                  <a:lnTo>
                    <a:pt x="2088" y="1013"/>
                  </a:lnTo>
                  <a:lnTo>
                    <a:pt x="2096" y="1013"/>
                  </a:lnTo>
                  <a:lnTo>
                    <a:pt x="2104" y="1013"/>
                  </a:lnTo>
                  <a:lnTo>
                    <a:pt x="2113" y="1013"/>
                  </a:lnTo>
                  <a:lnTo>
                    <a:pt x="2120" y="1013"/>
                  </a:lnTo>
                  <a:lnTo>
                    <a:pt x="2128" y="1013"/>
                  </a:lnTo>
                  <a:lnTo>
                    <a:pt x="2135" y="1013"/>
                  </a:lnTo>
                  <a:lnTo>
                    <a:pt x="2141" y="1013"/>
                  </a:lnTo>
                  <a:lnTo>
                    <a:pt x="2147" y="1013"/>
                  </a:lnTo>
                  <a:lnTo>
                    <a:pt x="2152" y="1013"/>
                  </a:lnTo>
                  <a:lnTo>
                    <a:pt x="2157" y="1013"/>
                  </a:lnTo>
                  <a:lnTo>
                    <a:pt x="2161" y="1013"/>
                  </a:lnTo>
                  <a:lnTo>
                    <a:pt x="2164" y="1013"/>
                  </a:lnTo>
                  <a:lnTo>
                    <a:pt x="2167" y="1013"/>
                  </a:lnTo>
                  <a:lnTo>
                    <a:pt x="2170" y="1013"/>
                  </a:lnTo>
                  <a:lnTo>
                    <a:pt x="2172" y="1013"/>
                  </a:lnTo>
                  <a:lnTo>
                    <a:pt x="2173" y="1013"/>
                  </a:lnTo>
                  <a:lnTo>
                    <a:pt x="2174" y="1013"/>
                  </a:lnTo>
                  <a:lnTo>
                    <a:pt x="2173" y="1013"/>
                  </a:lnTo>
                  <a:lnTo>
                    <a:pt x="2171" y="1014"/>
                  </a:lnTo>
                  <a:lnTo>
                    <a:pt x="2166" y="1017"/>
                  </a:lnTo>
                  <a:lnTo>
                    <a:pt x="2161" y="1020"/>
                  </a:lnTo>
                  <a:lnTo>
                    <a:pt x="2153" y="1025"/>
                  </a:lnTo>
                  <a:lnTo>
                    <a:pt x="2144" y="1030"/>
                  </a:lnTo>
                  <a:lnTo>
                    <a:pt x="2133" y="1036"/>
                  </a:lnTo>
                  <a:lnTo>
                    <a:pt x="2120" y="1043"/>
                  </a:lnTo>
                  <a:lnTo>
                    <a:pt x="2106" y="1051"/>
                  </a:lnTo>
                  <a:lnTo>
                    <a:pt x="2090" y="1060"/>
                  </a:lnTo>
                  <a:lnTo>
                    <a:pt x="2072" y="1070"/>
                  </a:lnTo>
                  <a:lnTo>
                    <a:pt x="2053" y="1081"/>
                  </a:lnTo>
                  <a:lnTo>
                    <a:pt x="2032" y="1093"/>
                  </a:lnTo>
                  <a:lnTo>
                    <a:pt x="2010" y="1106"/>
                  </a:lnTo>
                  <a:lnTo>
                    <a:pt x="1985" y="1120"/>
                  </a:lnTo>
                  <a:lnTo>
                    <a:pt x="1959" y="1135"/>
                  </a:lnTo>
                  <a:lnTo>
                    <a:pt x="1933" y="1150"/>
                  </a:lnTo>
                  <a:lnTo>
                    <a:pt x="1909" y="1164"/>
                  </a:lnTo>
                  <a:lnTo>
                    <a:pt x="1886" y="1177"/>
                  </a:lnTo>
                  <a:lnTo>
                    <a:pt x="1865" y="1189"/>
                  </a:lnTo>
                  <a:lnTo>
                    <a:pt x="1846" y="1200"/>
                  </a:lnTo>
                  <a:lnTo>
                    <a:pt x="1828" y="1210"/>
                  </a:lnTo>
                  <a:lnTo>
                    <a:pt x="1812" y="1219"/>
                  </a:lnTo>
                  <a:lnTo>
                    <a:pt x="1798" y="1227"/>
                  </a:lnTo>
                  <a:lnTo>
                    <a:pt x="1786" y="1234"/>
                  </a:lnTo>
                  <a:lnTo>
                    <a:pt x="1775" y="1240"/>
                  </a:lnTo>
                  <a:lnTo>
                    <a:pt x="1765" y="1246"/>
                  </a:lnTo>
                  <a:lnTo>
                    <a:pt x="1758" y="1250"/>
                  </a:lnTo>
                  <a:lnTo>
                    <a:pt x="1752" y="1253"/>
                  </a:lnTo>
                  <a:lnTo>
                    <a:pt x="1748" y="1256"/>
                  </a:lnTo>
                  <a:lnTo>
                    <a:pt x="1745" y="1257"/>
                  </a:lnTo>
                  <a:lnTo>
                    <a:pt x="1744" y="1258"/>
                  </a:lnTo>
                  <a:lnTo>
                    <a:pt x="1744" y="1257"/>
                  </a:lnTo>
                  <a:lnTo>
                    <a:pt x="1741" y="1256"/>
                  </a:lnTo>
                  <a:lnTo>
                    <a:pt x="1737" y="1253"/>
                  </a:lnTo>
                  <a:lnTo>
                    <a:pt x="1731" y="1250"/>
                  </a:lnTo>
                  <a:lnTo>
                    <a:pt x="1723" y="1246"/>
                  </a:lnTo>
                  <a:lnTo>
                    <a:pt x="1714" y="1240"/>
                  </a:lnTo>
                  <a:lnTo>
                    <a:pt x="1703" y="1234"/>
                  </a:lnTo>
                  <a:lnTo>
                    <a:pt x="1690" y="1227"/>
                  </a:lnTo>
                  <a:lnTo>
                    <a:pt x="1676" y="1219"/>
                  </a:lnTo>
                  <a:lnTo>
                    <a:pt x="1660" y="1210"/>
                  </a:lnTo>
                  <a:lnTo>
                    <a:pt x="1642" y="1200"/>
                  </a:lnTo>
                  <a:lnTo>
                    <a:pt x="1623" y="1189"/>
                  </a:lnTo>
                  <a:lnTo>
                    <a:pt x="1602" y="1177"/>
                  </a:lnTo>
                  <a:lnTo>
                    <a:pt x="1579" y="1164"/>
                  </a:lnTo>
                  <a:lnTo>
                    <a:pt x="1555" y="1150"/>
                  </a:lnTo>
                  <a:lnTo>
                    <a:pt x="1529" y="1135"/>
                  </a:lnTo>
                  <a:lnTo>
                    <a:pt x="1503" y="1120"/>
                  </a:lnTo>
                  <a:lnTo>
                    <a:pt x="1478" y="1106"/>
                  </a:lnTo>
                  <a:lnTo>
                    <a:pt x="1455" y="1093"/>
                  </a:lnTo>
                  <a:lnTo>
                    <a:pt x="1434" y="1081"/>
                  </a:lnTo>
                  <a:lnTo>
                    <a:pt x="1415" y="1070"/>
                  </a:lnTo>
                  <a:lnTo>
                    <a:pt x="1397" y="1060"/>
                  </a:lnTo>
                  <a:lnTo>
                    <a:pt x="1381" y="1051"/>
                  </a:lnTo>
                  <a:lnTo>
                    <a:pt x="1367" y="1043"/>
                  </a:lnTo>
                  <a:lnTo>
                    <a:pt x="1354" y="1036"/>
                  </a:lnTo>
                  <a:lnTo>
                    <a:pt x="1343" y="1030"/>
                  </a:lnTo>
                  <a:lnTo>
                    <a:pt x="1334" y="1025"/>
                  </a:lnTo>
                  <a:lnTo>
                    <a:pt x="1326" y="1020"/>
                  </a:lnTo>
                  <a:lnTo>
                    <a:pt x="1320" y="1017"/>
                  </a:lnTo>
                  <a:lnTo>
                    <a:pt x="1316" y="1014"/>
                  </a:lnTo>
                  <a:lnTo>
                    <a:pt x="1314" y="1013"/>
                  </a:lnTo>
                  <a:lnTo>
                    <a:pt x="1313" y="1013"/>
                  </a:lnTo>
                  <a:lnTo>
                    <a:pt x="1314" y="1013"/>
                  </a:lnTo>
                  <a:lnTo>
                    <a:pt x="1315" y="1013"/>
                  </a:lnTo>
                  <a:lnTo>
                    <a:pt x="1317" y="1013"/>
                  </a:lnTo>
                  <a:lnTo>
                    <a:pt x="1320" y="1013"/>
                  </a:lnTo>
                  <a:lnTo>
                    <a:pt x="1323" y="1013"/>
                  </a:lnTo>
                  <a:lnTo>
                    <a:pt x="1327" y="1013"/>
                  </a:lnTo>
                  <a:lnTo>
                    <a:pt x="1331" y="1013"/>
                  </a:lnTo>
                  <a:lnTo>
                    <a:pt x="1336" y="1013"/>
                  </a:lnTo>
                  <a:lnTo>
                    <a:pt x="1341" y="1013"/>
                  </a:lnTo>
                  <a:lnTo>
                    <a:pt x="1347" y="1013"/>
                  </a:lnTo>
                  <a:lnTo>
                    <a:pt x="1354" y="1013"/>
                  </a:lnTo>
                  <a:lnTo>
                    <a:pt x="1361" y="1013"/>
                  </a:lnTo>
                  <a:lnTo>
                    <a:pt x="1369" y="1013"/>
                  </a:lnTo>
                  <a:lnTo>
                    <a:pt x="1377" y="1013"/>
                  </a:lnTo>
                  <a:lnTo>
                    <a:pt x="1386" y="1013"/>
                  </a:lnTo>
                  <a:lnTo>
                    <a:pt x="1395" y="1013"/>
                  </a:lnTo>
                  <a:lnTo>
                    <a:pt x="1403" y="1013"/>
                  </a:lnTo>
                  <a:lnTo>
                    <a:pt x="1411" y="1013"/>
                  </a:lnTo>
                  <a:lnTo>
                    <a:pt x="1418" y="1013"/>
                  </a:lnTo>
                  <a:lnTo>
                    <a:pt x="1424" y="1013"/>
                  </a:lnTo>
                  <a:lnTo>
                    <a:pt x="1430" y="1013"/>
                  </a:lnTo>
                  <a:lnTo>
                    <a:pt x="1436" y="1013"/>
                  </a:lnTo>
                  <a:lnTo>
                    <a:pt x="1440" y="1013"/>
                  </a:lnTo>
                  <a:lnTo>
                    <a:pt x="1445" y="1013"/>
                  </a:lnTo>
                  <a:lnTo>
                    <a:pt x="1448" y="1013"/>
                  </a:lnTo>
                  <a:lnTo>
                    <a:pt x="1452" y="1013"/>
                  </a:lnTo>
                  <a:lnTo>
                    <a:pt x="1454" y="1013"/>
                  </a:lnTo>
                  <a:lnTo>
                    <a:pt x="1456" y="1013"/>
                  </a:lnTo>
                  <a:lnTo>
                    <a:pt x="1458" y="1013"/>
                  </a:lnTo>
                  <a:lnTo>
                    <a:pt x="1459" y="1013"/>
                  </a:lnTo>
                  <a:lnTo>
                    <a:pt x="1459" y="1012"/>
                  </a:lnTo>
                  <a:lnTo>
                    <a:pt x="1459" y="1011"/>
                  </a:lnTo>
                  <a:lnTo>
                    <a:pt x="1459" y="1010"/>
                  </a:lnTo>
                  <a:lnTo>
                    <a:pt x="1459" y="1009"/>
                  </a:lnTo>
                  <a:lnTo>
                    <a:pt x="1459" y="1007"/>
                  </a:lnTo>
                  <a:lnTo>
                    <a:pt x="1459" y="1006"/>
                  </a:lnTo>
                  <a:lnTo>
                    <a:pt x="1458" y="1003"/>
                  </a:lnTo>
                  <a:lnTo>
                    <a:pt x="1458" y="1001"/>
                  </a:lnTo>
                  <a:lnTo>
                    <a:pt x="1458" y="998"/>
                  </a:lnTo>
                  <a:lnTo>
                    <a:pt x="1458" y="995"/>
                  </a:lnTo>
                  <a:lnTo>
                    <a:pt x="1458" y="992"/>
                  </a:lnTo>
                  <a:lnTo>
                    <a:pt x="1458" y="988"/>
                  </a:lnTo>
                  <a:lnTo>
                    <a:pt x="1458" y="985"/>
                  </a:lnTo>
                  <a:lnTo>
                    <a:pt x="1458" y="980"/>
                  </a:lnTo>
                  <a:lnTo>
                    <a:pt x="1458" y="976"/>
                  </a:lnTo>
                  <a:lnTo>
                    <a:pt x="1457" y="971"/>
                  </a:lnTo>
                  <a:lnTo>
                    <a:pt x="1457" y="966"/>
                  </a:lnTo>
                  <a:lnTo>
                    <a:pt x="1456" y="961"/>
                  </a:lnTo>
                  <a:lnTo>
                    <a:pt x="1456" y="955"/>
                  </a:lnTo>
                  <a:lnTo>
                    <a:pt x="1454" y="948"/>
                  </a:lnTo>
                  <a:lnTo>
                    <a:pt x="1453" y="942"/>
                  </a:lnTo>
                  <a:lnTo>
                    <a:pt x="1452" y="934"/>
                  </a:lnTo>
                  <a:lnTo>
                    <a:pt x="1450" y="927"/>
                  </a:lnTo>
                  <a:lnTo>
                    <a:pt x="1448" y="919"/>
                  </a:lnTo>
                  <a:lnTo>
                    <a:pt x="1446" y="911"/>
                  </a:lnTo>
                  <a:lnTo>
                    <a:pt x="1444" y="902"/>
                  </a:lnTo>
                  <a:lnTo>
                    <a:pt x="1441" y="893"/>
                  </a:lnTo>
                  <a:lnTo>
                    <a:pt x="1438" y="883"/>
                  </a:lnTo>
                  <a:lnTo>
                    <a:pt x="1435" y="873"/>
                  </a:lnTo>
                  <a:lnTo>
                    <a:pt x="1432" y="863"/>
                  </a:lnTo>
                  <a:lnTo>
                    <a:pt x="1429" y="853"/>
                  </a:lnTo>
                  <a:lnTo>
                    <a:pt x="1425" y="842"/>
                  </a:lnTo>
                  <a:lnTo>
                    <a:pt x="1421" y="831"/>
                  </a:lnTo>
                  <a:lnTo>
                    <a:pt x="1416" y="820"/>
                  </a:lnTo>
                  <a:lnTo>
                    <a:pt x="1411" y="809"/>
                  </a:lnTo>
                  <a:lnTo>
                    <a:pt x="1405" y="798"/>
                  </a:lnTo>
                  <a:lnTo>
                    <a:pt x="1398" y="787"/>
                  </a:lnTo>
                  <a:lnTo>
                    <a:pt x="1391" y="777"/>
                  </a:lnTo>
                  <a:lnTo>
                    <a:pt x="1384" y="766"/>
                  </a:lnTo>
                  <a:lnTo>
                    <a:pt x="1376" y="755"/>
                  </a:lnTo>
                  <a:lnTo>
                    <a:pt x="1368" y="744"/>
                  </a:lnTo>
                  <a:lnTo>
                    <a:pt x="1359" y="733"/>
                  </a:lnTo>
                  <a:lnTo>
                    <a:pt x="1349" y="723"/>
                  </a:lnTo>
                  <a:lnTo>
                    <a:pt x="1339" y="712"/>
                  </a:lnTo>
                  <a:lnTo>
                    <a:pt x="1329" y="701"/>
                  </a:lnTo>
                  <a:lnTo>
                    <a:pt x="1317" y="690"/>
                  </a:lnTo>
                  <a:lnTo>
                    <a:pt x="1306" y="680"/>
                  </a:lnTo>
                  <a:lnTo>
                    <a:pt x="1294" y="669"/>
                  </a:lnTo>
                  <a:lnTo>
                    <a:pt x="1282" y="659"/>
                  </a:lnTo>
                  <a:lnTo>
                    <a:pt x="1269" y="650"/>
                  </a:lnTo>
                  <a:lnTo>
                    <a:pt x="1256" y="641"/>
                  </a:lnTo>
                  <a:lnTo>
                    <a:pt x="1243" y="633"/>
                  </a:lnTo>
                  <a:lnTo>
                    <a:pt x="1229" y="625"/>
                  </a:lnTo>
                  <a:lnTo>
                    <a:pt x="1215" y="617"/>
                  </a:lnTo>
                  <a:lnTo>
                    <a:pt x="1201" y="611"/>
                  </a:lnTo>
                  <a:lnTo>
                    <a:pt x="1187" y="604"/>
                  </a:lnTo>
                  <a:lnTo>
                    <a:pt x="1172" y="599"/>
                  </a:lnTo>
                  <a:lnTo>
                    <a:pt x="1157" y="594"/>
                  </a:lnTo>
                  <a:lnTo>
                    <a:pt x="1142" y="589"/>
                  </a:lnTo>
                  <a:lnTo>
                    <a:pt x="1126" y="585"/>
                  </a:lnTo>
                  <a:lnTo>
                    <a:pt x="1110" y="581"/>
                  </a:lnTo>
                  <a:lnTo>
                    <a:pt x="1094" y="578"/>
                  </a:lnTo>
                  <a:lnTo>
                    <a:pt x="1077" y="576"/>
                  </a:lnTo>
                  <a:lnTo>
                    <a:pt x="1060" y="574"/>
                  </a:lnTo>
                  <a:lnTo>
                    <a:pt x="1044" y="572"/>
                  </a:lnTo>
                  <a:lnTo>
                    <a:pt x="1028" y="571"/>
                  </a:lnTo>
                  <a:lnTo>
                    <a:pt x="1012" y="571"/>
                  </a:lnTo>
                  <a:lnTo>
                    <a:pt x="997" y="571"/>
                  </a:lnTo>
                  <a:lnTo>
                    <a:pt x="981" y="571"/>
                  </a:lnTo>
                  <a:lnTo>
                    <a:pt x="966" y="572"/>
                  </a:lnTo>
                  <a:lnTo>
                    <a:pt x="951" y="574"/>
                  </a:lnTo>
                  <a:lnTo>
                    <a:pt x="937" y="576"/>
                  </a:lnTo>
                  <a:lnTo>
                    <a:pt x="923" y="578"/>
                  </a:lnTo>
                  <a:lnTo>
                    <a:pt x="909" y="581"/>
                  </a:lnTo>
                  <a:lnTo>
                    <a:pt x="895" y="584"/>
                  </a:lnTo>
                  <a:lnTo>
                    <a:pt x="881" y="588"/>
                  </a:lnTo>
                  <a:lnTo>
                    <a:pt x="868" y="592"/>
                  </a:lnTo>
                  <a:lnTo>
                    <a:pt x="855" y="597"/>
                  </a:lnTo>
                  <a:lnTo>
                    <a:pt x="842" y="603"/>
                  </a:lnTo>
                  <a:lnTo>
                    <a:pt x="830" y="608"/>
                  </a:lnTo>
                  <a:lnTo>
                    <a:pt x="818" y="614"/>
                  </a:lnTo>
                  <a:lnTo>
                    <a:pt x="806" y="620"/>
                  </a:lnTo>
                  <a:lnTo>
                    <a:pt x="795" y="626"/>
                  </a:lnTo>
                  <a:lnTo>
                    <a:pt x="784" y="632"/>
                  </a:lnTo>
                  <a:lnTo>
                    <a:pt x="773" y="638"/>
                  </a:lnTo>
                  <a:lnTo>
                    <a:pt x="763" y="645"/>
                  </a:lnTo>
                  <a:lnTo>
                    <a:pt x="753" y="651"/>
                  </a:lnTo>
                  <a:lnTo>
                    <a:pt x="743" y="658"/>
                  </a:lnTo>
                  <a:lnTo>
                    <a:pt x="734" y="665"/>
                  </a:lnTo>
                  <a:lnTo>
                    <a:pt x="725" y="672"/>
                  </a:lnTo>
                  <a:lnTo>
                    <a:pt x="716" y="679"/>
                  </a:lnTo>
                  <a:lnTo>
                    <a:pt x="708" y="687"/>
                  </a:lnTo>
                  <a:lnTo>
                    <a:pt x="700" y="694"/>
                  </a:lnTo>
                  <a:lnTo>
                    <a:pt x="693" y="702"/>
                  </a:lnTo>
                  <a:lnTo>
                    <a:pt x="685" y="709"/>
                  </a:lnTo>
                  <a:lnTo>
                    <a:pt x="679" y="717"/>
                  </a:lnTo>
                  <a:lnTo>
                    <a:pt x="672" y="725"/>
                  </a:lnTo>
                  <a:lnTo>
                    <a:pt x="666" y="732"/>
                  </a:lnTo>
                  <a:lnTo>
                    <a:pt x="660" y="740"/>
                  </a:lnTo>
                  <a:lnTo>
                    <a:pt x="654" y="747"/>
                  </a:lnTo>
                  <a:lnTo>
                    <a:pt x="648" y="755"/>
                  </a:lnTo>
                  <a:lnTo>
                    <a:pt x="643" y="762"/>
                  </a:lnTo>
                  <a:lnTo>
                    <a:pt x="638" y="769"/>
                  </a:lnTo>
                  <a:lnTo>
                    <a:pt x="633" y="776"/>
                  </a:lnTo>
                  <a:lnTo>
                    <a:pt x="629" y="783"/>
                  </a:lnTo>
                  <a:lnTo>
                    <a:pt x="625" y="790"/>
                  </a:lnTo>
                  <a:lnTo>
                    <a:pt x="621" y="797"/>
                  </a:lnTo>
                  <a:lnTo>
                    <a:pt x="617" y="804"/>
                  </a:lnTo>
                  <a:lnTo>
                    <a:pt x="614" y="811"/>
                  </a:lnTo>
                  <a:lnTo>
                    <a:pt x="610" y="817"/>
                  </a:lnTo>
                  <a:lnTo>
                    <a:pt x="608" y="824"/>
                  </a:lnTo>
                  <a:lnTo>
                    <a:pt x="605" y="830"/>
                  </a:lnTo>
                  <a:lnTo>
                    <a:pt x="602" y="836"/>
                  </a:lnTo>
                  <a:lnTo>
                    <a:pt x="600" y="842"/>
                  </a:lnTo>
                  <a:lnTo>
                    <a:pt x="598" y="847"/>
                  </a:lnTo>
                  <a:lnTo>
                    <a:pt x="596" y="851"/>
                  </a:lnTo>
                  <a:lnTo>
                    <a:pt x="594" y="856"/>
                  </a:lnTo>
                  <a:lnTo>
                    <a:pt x="592" y="860"/>
                  </a:lnTo>
                  <a:lnTo>
                    <a:pt x="591" y="863"/>
                  </a:lnTo>
                  <a:lnTo>
                    <a:pt x="590" y="866"/>
                  </a:lnTo>
                  <a:lnTo>
                    <a:pt x="589" y="869"/>
                  </a:lnTo>
                  <a:lnTo>
                    <a:pt x="588" y="871"/>
                  </a:lnTo>
                  <a:lnTo>
                    <a:pt x="587" y="873"/>
                  </a:lnTo>
                  <a:lnTo>
                    <a:pt x="586" y="874"/>
                  </a:lnTo>
                  <a:lnTo>
                    <a:pt x="586" y="875"/>
                  </a:lnTo>
                  <a:lnTo>
                    <a:pt x="586" y="876"/>
                  </a:lnTo>
                  <a:lnTo>
                    <a:pt x="585" y="876"/>
                  </a:lnTo>
                  <a:lnTo>
                    <a:pt x="583" y="875"/>
                  </a:lnTo>
                  <a:lnTo>
                    <a:pt x="580" y="873"/>
                  </a:lnTo>
                  <a:lnTo>
                    <a:pt x="576" y="871"/>
                  </a:lnTo>
                  <a:lnTo>
                    <a:pt x="570" y="868"/>
                  </a:lnTo>
                  <a:lnTo>
                    <a:pt x="564" y="864"/>
                  </a:lnTo>
                  <a:lnTo>
                    <a:pt x="556" y="860"/>
                  </a:lnTo>
                  <a:lnTo>
                    <a:pt x="547" y="854"/>
                  </a:lnTo>
                  <a:lnTo>
                    <a:pt x="537" y="849"/>
                  </a:lnTo>
                  <a:lnTo>
                    <a:pt x="525" y="842"/>
                  </a:lnTo>
                  <a:lnTo>
                    <a:pt x="512" y="835"/>
                  </a:lnTo>
                  <a:lnTo>
                    <a:pt x="498" y="827"/>
                  </a:lnTo>
                  <a:lnTo>
                    <a:pt x="483" y="819"/>
                  </a:lnTo>
                  <a:lnTo>
                    <a:pt x="467" y="810"/>
                  </a:lnTo>
                  <a:lnTo>
                    <a:pt x="449" y="800"/>
                  </a:lnTo>
                  <a:lnTo>
                    <a:pt x="431" y="789"/>
                  </a:lnTo>
                  <a:lnTo>
                    <a:pt x="412" y="779"/>
                  </a:lnTo>
                  <a:lnTo>
                    <a:pt x="394" y="769"/>
                  </a:lnTo>
                  <a:lnTo>
                    <a:pt x="378" y="760"/>
                  </a:lnTo>
                  <a:lnTo>
                    <a:pt x="363" y="751"/>
                  </a:lnTo>
                  <a:lnTo>
                    <a:pt x="349" y="743"/>
                  </a:lnTo>
                  <a:lnTo>
                    <a:pt x="336" y="736"/>
                  </a:lnTo>
                  <a:lnTo>
                    <a:pt x="325" y="730"/>
                  </a:lnTo>
                  <a:lnTo>
                    <a:pt x="315" y="724"/>
                  </a:lnTo>
                  <a:lnTo>
                    <a:pt x="305" y="719"/>
                  </a:lnTo>
                  <a:lnTo>
                    <a:pt x="298" y="715"/>
                  </a:lnTo>
                  <a:lnTo>
                    <a:pt x="291" y="711"/>
                  </a:lnTo>
                  <a:lnTo>
                    <a:pt x="286" y="708"/>
                  </a:lnTo>
                  <a:lnTo>
                    <a:pt x="281" y="705"/>
                  </a:lnTo>
                  <a:lnTo>
                    <a:pt x="278" y="704"/>
                  </a:lnTo>
                  <a:lnTo>
                    <a:pt x="276" y="703"/>
                  </a:lnTo>
                  <a:lnTo>
                    <a:pt x="276" y="702"/>
                  </a:lnTo>
                  <a:lnTo>
                    <a:pt x="275" y="703"/>
                  </a:lnTo>
                  <a:lnTo>
                    <a:pt x="274" y="704"/>
                  </a:lnTo>
                  <a:lnTo>
                    <a:pt x="271" y="705"/>
                  </a:lnTo>
                  <a:lnTo>
                    <a:pt x="267" y="707"/>
                  </a:lnTo>
                  <a:lnTo>
                    <a:pt x="262" y="710"/>
                  </a:lnTo>
                  <a:lnTo>
                    <a:pt x="256" y="713"/>
                  </a:lnTo>
                  <a:lnTo>
                    <a:pt x="249" y="717"/>
                  </a:lnTo>
                  <a:lnTo>
                    <a:pt x="241" y="722"/>
                  </a:lnTo>
                  <a:lnTo>
                    <a:pt x="232" y="727"/>
                  </a:lnTo>
                  <a:lnTo>
                    <a:pt x="222" y="733"/>
                  </a:lnTo>
                  <a:lnTo>
                    <a:pt x="211" y="739"/>
                  </a:lnTo>
                  <a:lnTo>
                    <a:pt x="198" y="746"/>
                  </a:lnTo>
                  <a:lnTo>
                    <a:pt x="185" y="754"/>
                  </a:lnTo>
                  <a:lnTo>
                    <a:pt x="170" y="762"/>
                  </a:lnTo>
                  <a:lnTo>
                    <a:pt x="155" y="771"/>
                  </a:lnTo>
                  <a:lnTo>
                    <a:pt x="138" y="780"/>
                  </a:lnTo>
                  <a:lnTo>
                    <a:pt x="121" y="790"/>
                  </a:lnTo>
                  <a:lnTo>
                    <a:pt x="106" y="799"/>
                  </a:lnTo>
                  <a:lnTo>
                    <a:pt x="91" y="807"/>
                  </a:lnTo>
                  <a:lnTo>
                    <a:pt x="78" y="815"/>
                  </a:lnTo>
                  <a:lnTo>
                    <a:pt x="65" y="822"/>
                  </a:lnTo>
                  <a:lnTo>
                    <a:pt x="54" y="828"/>
                  </a:lnTo>
                  <a:lnTo>
                    <a:pt x="44" y="834"/>
                  </a:lnTo>
                  <a:lnTo>
                    <a:pt x="35" y="839"/>
                  </a:lnTo>
                  <a:lnTo>
                    <a:pt x="26" y="844"/>
                  </a:lnTo>
                  <a:lnTo>
                    <a:pt x="19" y="847"/>
                  </a:lnTo>
                  <a:lnTo>
                    <a:pt x="14" y="851"/>
                  </a:lnTo>
                  <a:lnTo>
                    <a:pt x="9" y="854"/>
                  </a:lnTo>
                  <a:lnTo>
                    <a:pt x="5" y="856"/>
                  </a:lnTo>
                  <a:lnTo>
                    <a:pt x="2" y="857"/>
                  </a:lnTo>
                  <a:lnTo>
                    <a:pt x="1" y="858"/>
                  </a:lnTo>
                  <a:lnTo>
                    <a:pt x="0" y="858"/>
                  </a:lnTo>
                  <a:lnTo>
                    <a:pt x="0" y="856"/>
                  </a:lnTo>
                  <a:lnTo>
                    <a:pt x="1" y="855"/>
                  </a:lnTo>
                  <a:lnTo>
                    <a:pt x="1" y="853"/>
                  </a:lnTo>
                  <a:lnTo>
                    <a:pt x="2" y="850"/>
                  </a:lnTo>
                  <a:lnTo>
                    <a:pt x="2" y="847"/>
                  </a:lnTo>
                  <a:lnTo>
                    <a:pt x="3" y="844"/>
                  </a:lnTo>
                  <a:lnTo>
                    <a:pt x="3" y="840"/>
                  </a:lnTo>
                  <a:lnTo>
                    <a:pt x="4" y="836"/>
                  </a:lnTo>
                  <a:lnTo>
                    <a:pt x="5" y="831"/>
                  </a:lnTo>
                  <a:lnTo>
                    <a:pt x="6" y="826"/>
                  </a:lnTo>
                  <a:lnTo>
                    <a:pt x="7" y="821"/>
                  </a:lnTo>
                  <a:lnTo>
                    <a:pt x="8" y="815"/>
                  </a:lnTo>
                  <a:lnTo>
                    <a:pt x="9" y="808"/>
                  </a:lnTo>
                  <a:lnTo>
                    <a:pt x="10" y="801"/>
                  </a:lnTo>
                  <a:lnTo>
                    <a:pt x="11" y="794"/>
                  </a:lnTo>
                  <a:lnTo>
                    <a:pt x="13" y="786"/>
                  </a:lnTo>
                  <a:lnTo>
                    <a:pt x="15" y="778"/>
                  </a:lnTo>
                  <a:lnTo>
                    <a:pt x="17" y="769"/>
                  </a:lnTo>
                  <a:lnTo>
                    <a:pt x="20" y="760"/>
                  </a:lnTo>
                  <a:lnTo>
                    <a:pt x="22" y="751"/>
                  </a:lnTo>
                  <a:lnTo>
                    <a:pt x="25" y="741"/>
                  </a:lnTo>
                  <a:lnTo>
                    <a:pt x="28" y="730"/>
                  </a:lnTo>
                  <a:lnTo>
                    <a:pt x="32" y="719"/>
                  </a:lnTo>
                  <a:lnTo>
                    <a:pt x="35" y="708"/>
                  </a:lnTo>
                  <a:lnTo>
                    <a:pt x="39" y="697"/>
                  </a:lnTo>
                  <a:lnTo>
                    <a:pt x="44" y="685"/>
                  </a:lnTo>
                  <a:lnTo>
                    <a:pt x="48" y="672"/>
                  </a:lnTo>
                  <a:lnTo>
                    <a:pt x="53" y="659"/>
                  </a:lnTo>
                  <a:lnTo>
                    <a:pt x="58" y="646"/>
                  </a:lnTo>
                  <a:lnTo>
                    <a:pt x="63" y="632"/>
                  </a:lnTo>
                  <a:lnTo>
                    <a:pt x="69" y="618"/>
                  </a:lnTo>
                  <a:lnTo>
                    <a:pt x="75" y="604"/>
                  </a:lnTo>
                  <a:lnTo>
                    <a:pt x="81" y="590"/>
                  </a:lnTo>
                  <a:lnTo>
                    <a:pt x="88" y="575"/>
                  </a:lnTo>
                  <a:lnTo>
                    <a:pt x="96" y="560"/>
                  </a:lnTo>
                  <a:lnTo>
                    <a:pt x="104" y="546"/>
                  </a:lnTo>
                  <a:lnTo>
                    <a:pt x="112" y="531"/>
                  </a:lnTo>
                  <a:lnTo>
                    <a:pt x="121" y="515"/>
                  </a:lnTo>
                  <a:lnTo>
                    <a:pt x="130" y="500"/>
                  </a:lnTo>
                  <a:lnTo>
                    <a:pt x="140" y="485"/>
                  </a:lnTo>
                  <a:lnTo>
                    <a:pt x="150" y="469"/>
                  </a:lnTo>
                  <a:lnTo>
                    <a:pt x="161" y="453"/>
                  </a:lnTo>
                  <a:lnTo>
                    <a:pt x="172" y="437"/>
                  </a:lnTo>
                  <a:lnTo>
                    <a:pt x="184" y="421"/>
                  </a:lnTo>
                  <a:lnTo>
                    <a:pt x="196" y="405"/>
                  </a:lnTo>
                  <a:lnTo>
                    <a:pt x="209" y="388"/>
                  </a:lnTo>
                  <a:lnTo>
                    <a:pt x="222" y="372"/>
                  </a:lnTo>
                  <a:lnTo>
                    <a:pt x="235" y="356"/>
                  </a:lnTo>
                  <a:lnTo>
                    <a:pt x="249" y="340"/>
                  </a:lnTo>
                  <a:lnTo>
                    <a:pt x="263" y="324"/>
                  </a:lnTo>
                  <a:lnTo>
                    <a:pt x="278" y="309"/>
                  </a:lnTo>
                  <a:lnTo>
                    <a:pt x="293" y="294"/>
                  </a:lnTo>
                  <a:lnTo>
                    <a:pt x="308" y="279"/>
                  </a:lnTo>
                  <a:lnTo>
                    <a:pt x="324" y="264"/>
                  </a:lnTo>
                  <a:lnTo>
                    <a:pt x="340" y="250"/>
                  </a:lnTo>
                  <a:lnTo>
                    <a:pt x="357" y="236"/>
                  </a:lnTo>
                  <a:lnTo>
                    <a:pt x="374" y="222"/>
                  </a:lnTo>
                  <a:lnTo>
                    <a:pt x="391" y="209"/>
                  </a:lnTo>
                  <a:lnTo>
                    <a:pt x="408" y="196"/>
                  </a:lnTo>
                  <a:lnTo>
                    <a:pt x="426" y="183"/>
                  </a:lnTo>
                  <a:lnTo>
                    <a:pt x="445" y="170"/>
                  </a:lnTo>
                  <a:lnTo>
                    <a:pt x="464" y="158"/>
                  </a:lnTo>
                  <a:lnTo>
                    <a:pt x="483" y="146"/>
                  </a:lnTo>
                  <a:lnTo>
                    <a:pt x="502" y="134"/>
                  </a:lnTo>
                  <a:lnTo>
                    <a:pt x="522" y="123"/>
                  </a:lnTo>
                  <a:lnTo>
                    <a:pt x="543" y="113"/>
                  </a:lnTo>
                  <a:lnTo>
                    <a:pt x="563" y="102"/>
                  </a:lnTo>
                  <a:lnTo>
                    <a:pt x="584" y="93"/>
                  </a:lnTo>
                  <a:lnTo>
                    <a:pt x="606" y="83"/>
                  </a:lnTo>
                  <a:lnTo>
                    <a:pt x="627" y="74"/>
                  </a:lnTo>
                  <a:lnTo>
                    <a:pt x="649" y="66"/>
                  </a:lnTo>
                  <a:lnTo>
                    <a:pt x="672" y="58"/>
                  </a:lnTo>
                  <a:lnTo>
                    <a:pt x="695" y="50"/>
                  </a:lnTo>
                  <a:lnTo>
                    <a:pt x="718" y="43"/>
                  </a:lnTo>
                  <a:lnTo>
                    <a:pt x="741" y="36"/>
                  </a:lnTo>
                  <a:lnTo>
                    <a:pt x="765" y="30"/>
                  </a:lnTo>
                  <a:lnTo>
                    <a:pt x="790" y="24"/>
                  </a:lnTo>
                  <a:lnTo>
                    <a:pt x="814" y="19"/>
                  </a:lnTo>
                  <a:lnTo>
                    <a:pt x="839" y="14"/>
                  </a:lnTo>
                  <a:lnTo>
                    <a:pt x="864" y="10"/>
                  </a:lnTo>
                  <a:lnTo>
                    <a:pt x="890" y="6"/>
                  </a:lnTo>
                  <a:lnTo>
                    <a:pt x="915" y="4"/>
                  </a:lnTo>
                  <a:lnTo>
                    <a:pt x="941" y="2"/>
                  </a:lnTo>
                  <a:lnTo>
                    <a:pt x="967" y="1"/>
                  </a:lnTo>
                  <a:lnTo>
                    <a:pt x="994" y="0"/>
                  </a:lnTo>
                  <a:lnTo>
                    <a:pt x="1020" y="0"/>
                  </a:lnTo>
                  <a:lnTo>
                    <a:pt x="1047" y="1"/>
                  </a:lnTo>
                  <a:lnTo>
                    <a:pt x="1074" y="3"/>
                  </a:lnTo>
                  <a:lnTo>
                    <a:pt x="1101" y="5"/>
                  </a:lnTo>
                  <a:lnTo>
                    <a:pt x="1128" y="9"/>
                  </a:lnTo>
                  <a:lnTo>
                    <a:pt x="1156" y="13"/>
                  </a:lnTo>
                  <a:lnTo>
                    <a:pt x="1184" y="17"/>
                  </a:lnTo>
                  <a:lnTo>
                    <a:pt x="1212" y="22"/>
                  </a:lnTo>
                  <a:lnTo>
                    <a:pt x="1240" y="29"/>
                  </a:lnTo>
                  <a:lnTo>
                    <a:pt x="1268" y="35"/>
                  </a:lnTo>
                  <a:lnTo>
                    <a:pt x="1296" y="43"/>
                  </a:lnTo>
                  <a:lnTo>
                    <a:pt x="1323" y="51"/>
                  </a:lnTo>
                  <a:lnTo>
                    <a:pt x="1350" y="60"/>
                  </a:lnTo>
                  <a:lnTo>
                    <a:pt x="1377" y="70"/>
                  </a:lnTo>
                  <a:lnTo>
                    <a:pt x="1403" y="80"/>
                  </a:lnTo>
                  <a:lnTo>
                    <a:pt x="1429" y="91"/>
                  </a:lnTo>
                  <a:lnTo>
                    <a:pt x="1455" y="103"/>
                  </a:lnTo>
                  <a:lnTo>
                    <a:pt x="1480" y="115"/>
                  </a:lnTo>
                  <a:lnTo>
                    <a:pt x="1505" y="128"/>
                  </a:lnTo>
                  <a:lnTo>
                    <a:pt x="1530" y="142"/>
                  </a:lnTo>
                  <a:lnTo>
                    <a:pt x="1554" y="157"/>
                  </a:lnTo>
                  <a:lnTo>
                    <a:pt x="1577" y="172"/>
                  </a:lnTo>
                  <a:lnTo>
                    <a:pt x="1601" y="188"/>
                  </a:lnTo>
                  <a:lnTo>
                    <a:pt x="1624" y="205"/>
                  </a:lnTo>
                  <a:lnTo>
                    <a:pt x="1647" y="222"/>
                  </a:lnTo>
                  <a:lnTo>
                    <a:pt x="1669" y="240"/>
                  </a:lnTo>
                  <a:lnTo>
                    <a:pt x="1690" y="258"/>
                  </a:lnTo>
                  <a:lnTo>
                    <a:pt x="1711" y="277"/>
                  </a:lnTo>
                  <a:lnTo>
                    <a:pt x="1731" y="296"/>
                  </a:lnTo>
                  <a:lnTo>
                    <a:pt x="1750" y="315"/>
                  </a:lnTo>
                  <a:lnTo>
                    <a:pt x="1769" y="334"/>
                  </a:lnTo>
                  <a:lnTo>
                    <a:pt x="1787" y="353"/>
                  </a:lnTo>
                  <a:lnTo>
                    <a:pt x="1804" y="373"/>
                  </a:lnTo>
                  <a:lnTo>
                    <a:pt x="1821" y="393"/>
                  </a:lnTo>
                  <a:lnTo>
                    <a:pt x="1837" y="414"/>
                  </a:lnTo>
                  <a:lnTo>
                    <a:pt x="1852" y="435"/>
                  </a:lnTo>
                  <a:lnTo>
                    <a:pt x="1867" y="456"/>
                  </a:lnTo>
                  <a:lnTo>
                    <a:pt x="1881" y="477"/>
                  </a:lnTo>
                  <a:lnTo>
                    <a:pt x="1894" y="498"/>
                  </a:lnTo>
                  <a:lnTo>
                    <a:pt x="1906" y="520"/>
                  </a:lnTo>
                  <a:lnTo>
                    <a:pt x="1918" y="542"/>
                  </a:lnTo>
                  <a:lnTo>
                    <a:pt x="1929" y="564"/>
                  </a:lnTo>
                  <a:lnTo>
                    <a:pt x="1940" y="586"/>
                  </a:lnTo>
                  <a:lnTo>
                    <a:pt x="1950" y="608"/>
                  </a:lnTo>
                  <a:lnTo>
                    <a:pt x="1959" y="629"/>
                  </a:lnTo>
                  <a:lnTo>
                    <a:pt x="1968" y="650"/>
                  </a:lnTo>
                  <a:lnTo>
                    <a:pt x="1976" y="671"/>
                  </a:lnTo>
                  <a:lnTo>
                    <a:pt x="1983" y="692"/>
                  </a:lnTo>
                  <a:lnTo>
                    <a:pt x="1990" y="712"/>
                  </a:lnTo>
                  <a:lnTo>
                    <a:pt x="1996" y="732"/>
                  </a:lnTo>
                  <a:lnTo>
                    <a:pt x="2002" y="752"/>
                  </a:lnTo>
                  <a:lnTo>
                    <a:pt x="2007" y="772"/>
                  </a:lnTo>
                  <a:lnTo>
                    <a:pt x="2011" y="791"/>
                  </a:lnTo>
                  <a:lnTo>
                    <a:pt x="2015" y="810"/>
                  </a:lnTo>
                  <a:lnTo>
                    <a:pt x="2018" y="829"/>
                  </a:lnTo>
                  <a:lnTo>
                    <a:pt x="2020" y="848"/>
                  </a:lnTo>
                  <a:lnTo>
                    <a:pt x="2022" y="866"/>
                  </a:lnTo>
                  <a:lnTo>
                    <a:pt x="2024" y="884"/>
                  </a:lnTo>
                  <a:lnTo>
                    <a:pt x="2025" y="901"/>
                  </a:lnTo>
                  <a:lnTo>
                    <a:pt x="2026" y="916"/>
                  </a:lnTo>
                  <a:lnTo>
                    <a:pt x="2027" y="930"/>
                  </a:lnTo>
                  <a:lnTo>
                    <a:pt x="2028" y="943"/>
                  </a:lnTo>
                  <a:lnTo>
                    <a:pt x="2029" y="955"/>
                  </a:lnTo>
                  <a:lnTo>
                    <a:pt x="2030" y="966"/>
                  </a:lnTo>
                  <a:lnTo>
                    <a:pt x="2031" y="976"/>
                  </a:lnTo>
                  <a:lnTo>
                    <a:pt x="2032" y="985"/>
                  </a:lnTo>
                  <a:lnTo>
                    <a:pt x="2032" y="992"/>
                  </a:lnTo>
                  <a:lnTo>
                    <a:pt x="2033" y="998"/>
                  </a:lnTo>
                  <a:lnTo>
                    <a:pt x="2033" y="1003"/>
                  </a:lnTo>
                  <a:lnTo>
                    <a:pt x="2034" y="1007"/>
                  </a:lnTo>
                  <a:lnTo>
                    <a:pt x="2034" y="1010"/>
                  </a:lnTo>
                  <a:lnTo>
                    <a:pt x="2034" y="1012"/>
                  </a:lnTo>
                  <a:lnTo>
                    <a:pt x="2034" y="1013"/>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a:latin typeface="Yu Gothic UI" panose="020B0500000000000000" pitchFamily="50" charset="-128"/>
                <a:ea typeface="Yu Gothic UI" panose="020B0500000000000000" pitchFamily="50" charset="-128"/>
              </a:endParaRPr>
            </a:p>
          </p:txBody>
        </p:sp>
        <p:sp>
          <p:nvSpPr>
            <p:cNvPr id="144" name="Freeform 10"/>
            <p:cNvSpPr>
              <a:spLocks/>
            </p:cNvSpPr>
            <p:nvPr/>
          </p:nvSpPr>
          <p:spPr bwMode="gray">
            <a:xfrm rot="7559756" flipH="1" flipV="1">
              <a:off x="5175036" y="1353953"/>
              <a:ext cx="2410934" cy="1425989"/>
            </a:xfrm>
            <a:custGeom>
              <a:avLst/>
              <a:gdLst/>
              <a:ahLst/>
              <a:cxnLst>
                <a:cxn ang="0">
                  <a:pos x="2048" y="1013"/>
                </a:cxn>
                <a:cxn ang="0">
                  <a:pos x="2096" y="1013"/>
                </a:cxn>
                <a:cxn ang="0">
                  <a:pos x="2152" y="1013"/>
                </a:cxn>
                <a:cxn ang="0">
                  <a:pos x="2174" y="1013"/>
                </a:cxn>
                <a:cxn ang="0">
                  <a:pos x="2133" y="1036"/>
                </a:cxn>
                <a:cxn ang="0">
                  <a:pos x="1985" y="1120"/>
                </a:cxn>
                <a:cxn ang="0">
                  <a:pos x="1812" y="1219"/>
                </a:cxn>
                <a:cxn ang="0">
                  <a:pos x="1745" y="1257"/>
                </a:cxn>
                <a:cxn ang="0">
                  <a:pos x="1703" y="1234"/>
                </a:cxn>
                <a:cxn ang="0">
                  <a:pos x="1555" y="1150"/>
                </a:cxn>
                <a:cxn ang="0">
                  <a:pos x="1381" y="1051"/>
                </a:cxn>
                <a:cxn ang="0">
                  <a:pos x="1314" y="1013"/>
                </a:cxn>
                <a:cxn ang="0">
                  <a:pos x="1327" y="1013"/>
                </a:cxn>
                <a:cxn ang="0">
                  <a:pos x="1377" y="1013"/>
                </a:cxn>
                <a:cxn ang="0">
                  <a:pos x="1436" y="1013"/>
                </a:cxn>
                <a:cxn ang="0">
                  <a:pos x="1458" y="1013"/>
                </a:cxn>
                <a:cxn ang="0">
                  <a:pos x="1459" y="1006"/>
                </a:cxn>
                <a:cxn ang="0">
                  <a:pos x="1458" y="980"/>
                </a:cxn>
                <a:cxn ang="0">
                  <a:pos x="1452" y="934"/>
                </a:cxn>
                <a:cxn ang="0">
                  <a:pos x="1432" y="863"/>
                </a:cxn>
                <a:cxn ang="0">
                  <a:pos x="1391" y="777"/>
                </a:cxn>
                <a:cxn ang="0">
                  <a:pos x="1317" y="690"/>
                </a:cxn>
                <a:cxn ang="0">
                  <a:pos x="1215" y="617"/>
                </a:cxn>
                <a:cxn ang="0">
                  <a:pos x="1094" y="578"/>
                </a:cxn>
                <a:cxn ang="0">
                  <a:pos x="966" y="572"/>
                </a:cxn>
                <a:cxn ang="0">
                  <a:pos x="855" y="597"/>
                </a:cxn>
                <a:cxn ang="0">
                  <a:pos x="763" y="645"/>
                </a:cxn>
                <a:cxn ang="0">
                  <a:pos x="693" y="702"/>
                </a:cxn>
                <a:cxn ang="0">
                  <a:pos x="643" y="762"/>
                </a:cxn>
                <a:cxn ang="0">
                  <a:pos x="610" y="817"/>
                </a:cxn>
                <a:cxn ang="0">
                  <a:pos x="592" y="860"/>
                </a:cxn>
                <a:cxn ang="0">
                  <a:pos x="586" y="876"/>
                </a:cxn>
                <a:cxn ang="0">
                  <a:pos x="556" y="860"/>
                </a:cxn>
                <a:cxn ang="0">
                  <a:pos x="449" y="800"/>
                </a:cxn>
                <a:cxn ang="0">
                  <a:pos x="325" y="730"/>
                </a:cxn>
                <a:cxn ang="0">
                  <a:pos x="276" y="703"/>
                </a:cxn>
                <a:cxn ang="0">
                  <a:pos x="249" y="717"/>
                </a:cxn>
                <a:cxn ang="0">
                  <a:pos x="155" y="771"/>
                </a:cxn>
                <a:cxn ang="0">
                  <a:pos x="44" y="834"/>
                </a:cxn>
                <a:cxn ang="0">
                  <a:pos x="1" y="858"/>
                </a:cxn>
                <a:cxn ang="0">
                  <a:pos x="2" y="847"/>
                </a:cxn>
                <a:cxn ang="0">
                  <a:pos x="9" y="808"/>
                </a:cxn>
                <a:cxn ang="0">
                  <a:pos x="25" y="741"/>
                </a:cxn>
                <a:cxn ang="0">
                  <a:pos x="58" y="646"/>
                </a:cxn>
                <a:cxn ang="0">
                  <a:pos x="112" y="531"/>
                </a:cxn>
                <a:cxn ang="0">
                  <a:pos x="196" y="405"/>
                </a:cxn>
                <a:cxn ang="0">
                  <a:pos x="308" y="279"/>
                </a:cxn>
                <a:cxn ang="0">
                  <a:pos x="445" y="170"/>
                </a:cxn>
                <a:cxn ang="0">
                  <a:pos x="606" y="83"/>
                </a:cxn>
                <a:cxn ang="0">
                  <a:pos x="790" y="24"/>
                </a:cxn>
                <a:cxn ang="0">
                  <a:pos x="994" y="0"/>
                </a:cxn>
                <a:cxn ang="0">
                  <a:pos x="1212" y="22"/>
                </a:cxn>
                <a:cxn ang="0">
                  <a:pos x="1429" y="91"/>
                </a:cxn>
                <a:cxn ang="0">
                  <a:pos x="1624" y="205"/>
                </a:cxn>
                <a:cxn ang="0">
                  <a:pos x="1787" y="353"/>
                </a:cxn>
                <a:cxn ang="0">
                  <a:pos x="1906" y="520"/>
                </a:cxn>
                <a:cxn ang="0">
                  <a:pos x="1983" y="692"/>
                </a:cxn>
                <a:cxn ang="0">
                  <a:pos x="2020" y="848"/>
                </a:cxn>
                <a:cxn ang="0">
                  <a:pos x="2030" y="966"/>
                </a:cxn>
                <a:cxn ang="0">
                  <a:pos x="2034" y="1012"/>
                </a:cxn>
              </a:cxnLst>
              <a:rect l="0" t="0" r="r" b="b"/>
              <a:pathLst>
                <a:path w="2175" h="1259">
                  <a:moveTo>
                    <a:pt x="2034" y="1013"/>
                  </a:moveTo>
                  <a:lnTo>
                    <a:pt x="2034" y="1013"/>
                  </a:lnTo>
                  <a:lnTo>
                    <a:pt x="2035" y="1013"/>
                  </a:lnTo>
                  <a:lnTo>
                    <a:pt x="2037" y="1013"/>
                  </a:lnTo>
                  <a:lnTo>
                    <a:pt x="2039" y="1013"/>
                  </a:lnTo>
                  <a:lnTo>
                    <a:pt x="2041" y="1013"/>
                  </a:lnTo>
                  <a:lnTo>
                    <a:pt x="2044" y="1013"/>
                  </a:lnTo>
                  <a:lnTo>
                    <a:pt x="2048" y="1013"/>
                  </a:lnTo>
                  <a:lnTo>
                    <a:pt x="2052" y="1013"/>
                  </a:lnTo>
                  <a:lnTo>
                    <a:pt x="2056" y="1013"/>
                  </a:lnTo>
                  <a:lnTo>
                    <a:pt x="2061" y="1013"/>
                  </a:lnTo>
                  <a:lnTo>
                    <a:pt x="2067" y="1013"/>
                  </a:lnTo>
                  <a:lnTo>
                    <a:pt x="2073" y="1013"/>
                  </a:lnTo>
                  <a:lnTo>
                    <a:pt x="2080" y="1013"/>
                  </a:lnTo>
                  <a:lnTo>
                    <a:pt x="2088" y="1013"/>
                  </a:lnTo>
                  <a:lnTo>
                    <a:pt x="2096" y="1013"/>
                  </a:lnTo>
                  <a:lnTo>
                    <a:pt x="2104" y="1013"/>
                  </a:lnTo>
                  <a:lnTo>
                    <a:pt x="2113" y="1013"/>
                  </a:lnTo>
                  <a:lnTo>
                    <a:pt x="2120" y="1013"/>
                  </a:lnTo>
                  <a:lnTo>
                    <a:pt x="2128" y="1013"/>
                  </a:lnTo>
                  <a:lnTo>
                    <a:pt x="2135" y="1013"/>
                  </a:lnTo>
                  <a:lnTo>
                    <a:pt x="2141" y="1013"/>
                  </a:lnTo>
                  <a:lnTo>
                    <a:pt x="2147" y="1013"/>
                  </a:lnTo>
                  <a:lnTo>
                    <a:pt x="2152" y="1013"/>
                  </a:lnTo>
                  <a:lnTo>
                    <a:pt x="2157" y="1013"/>
                  </a:lnTo>
                  <a:lnTo>
                    <a:pt x="2161" y="1013"/>
                  </a:lnTo>
                  <a:lnTo>
                    <a:pt x="2164" y="1013"/>
                  </a:lnTo>
                  <a:lnTo>
                    <a:pt x="2167" y="1013"/>
                  </a:lnTo>
                  <a:lnTo>
                    <a:pt x="2170" y="1013"/>
                  </a:lnTo>
                  <a:lnTo>
                    <a:pt x="2172" y="1013"/>
                  </a:lnTo>
                  <a:lnTo>
                    <a:pt x="2173" y="1013"/>
                  </a:lnTo>
                  <a:lnTo>
                    <a:pt x="2174" y="1013"/>
                  </a:lnTo>
                  <a:lnTo>
                    <a:pt x="2173" y="1013"/>
                  </a:lnTo>
                  <a:lnTo>
                    <a:pt x="2171" y="1014"/>
                  </a:lnTo>
                  <a:lnTo>
                    <a:pt x="2166" y="1017"/>
                  </a:lnTo>
                  <a:lnTo>
                    <a:pt x="2161" y="1020"/>
                  </a:lnTo>
                  <a:lnTo>
                    <a:pt x="2153" y="1025"/>
                  </a:lnTo>
                  <a:lnTo>
                    <a:pt x="2144" y="1030"/>
                  </a:lnTo>
                  <a:lnTo>
                    <a:pt x="2133" y="1036"/>
                  </a:lnTo>
                  <a:lnTo>
                    <a:pt x="2120" y="1043"/>
                  </a:lnTo>
                  <a:lnTo>
                    <a:pt x="2106" y="1051"/>
                  </a:lnTo>
                  <a:lnTo>
                    <a:pt x="2090" y="1060"/>
                  </a:lnTo>
                  <a:lnTo>
                    <a:pt x="2072" y="1070"/>
                  </a:lnTo>
                  <a:lnTo>
                    <a:pt x="2053" y="1081"/>
                  </a:lnTo>
                  <a:lnTo>
                    <a:pt x="2032" y="1093"/>
                  </a:lnTo>
                  <a:lnTo>
                    <a:pt x="2010" y="1106"/>
                  </a:lnTo>
                  <a:lnTo>
                    <a:pt x="1985" y="1120"/>
                  </a:lnTo>
                  <a:lnTo>
                    <a:pt x="1959" y="1135"/>
                  </a:lnTo>
                  <a:lnTo>
                    <a:pt x="1933" y="1150"/>
                  </a:lnTo>
                  <a:lnTo>
                    <a:pt x="1909" y="1164"/>
                  </a:lnTo>
                  <a:lnTo>
                    <a:pt x="1886" y="1177"/>
                  </a:lnTo>
                  <a:lnTo>
                    <a:pt x="1865" y="1189"/>
                  </a:lnTo>
                  <a:lnTo>
                    <a:pt x="1846" y="1200"/>
                  </a:lnTo>
                  <a:lnTo>
                    <a:pt x="1828" y="1210"/>
                  </a:lnTo>
                  <a:lnTo>
                    <a:pt x="1812" y="1219"/>
                  </a:lnTo>
                  <a:lnTo>
                    <a:pt x="1798" y="1227"/>
                  </a:lnTo>
                  <a:lnTo>
                    <a:pt x="1786" y="1234"/>
                  </a:lnTo>
                  <a:lnTo>
                    <a:pt x="1775" y="1240"/>
                  </a:lnTo>
                  <a:lnTo>
                    <a:pt x="1765" y="1246"/>
                  </a:lnTo>
                  <a:lnTo>
                    <a:pt x="1758" y="1250"/>
                  </a:lnTo>
                  <a:lnTo>
                    <a:pt x="1752" y="1253"/>
                  </a:lnTo>
                  <a:lnTo>
                    <a:pt x="1748" y="1256"/>
                  </a:lnTo>
                  <a:lnTo>
                    <a:pt x="1745" y="1257"/>
                  </a:lnTo>
                  <a:lnTo>
                    <a:pt x="1744" y="1258"/>
                  </a:lnTo>
                  <a:lnTo>
                    <a:pt x="1744" y="1257"/>
                  </a:lnTo>
                  <a:lnTo>
                    <a:pt x="1741" y="1256"/>
                  </a:lnTo>
                  <a:lnTo>
                    <a:pt x="1737" y="1253"/>
                  </a:lnTo>
                  <a:lnTo>
                    <a:pt x="1731" y="1250"/>
                  </a:lnTo>
                  <a:lnTo>
                    <a:pt x="1723" y="1246"/>
                  </a:lnTo>
                  <a:lnTo>
                    <a:pt x="1714" y="1240"/>
                  </a:lnTo>
                  <a:lnTo>
                    <a:pt x="1703" y="1234"/>
                  </a:lnTo>
                  <a:lnTo>
                    <a:pt x="1690" y="1227"/>
                  </a:lnTo>
                  <a:lnTo>
                    <a:pt x="1676" y="1219"/>
                  </a:lnTo>
                  <a:lnTo>
                    <a:pt x="1660" y="1210"/>
                  </a:lnTo>
                  <a:lnTo>
                    <a:pt x="1642" y="1200"/>
                  </a:lnTo>
                  <a:lnTo>
                    <a:pt x="1623" y="1189"/>
                  </a:lnTo>
                  <a:lnTo>
                    <a:pt x="1602" y="1177"/>
                  </a:lnTo>
                  <a:lnTo>
                    <a:pt x="1579" y="1164"/>
                  </a:lnTo>
                  <a:lnTo>
                    <a:pt x="1555" y="1150"/>
                  </a:lnTo>
                  <a:lnTo>
                    <a:pt x="1529" y="1135"/>
                  </a:lnTo>
                  <a:lnTo>
                    <a:pt x="1503" y="1120"/>
                  </a:lnTo>
                  <a:lnTo>
                    <a:pt x="1478" y="1106"/>
                  </a:lnTo>
                  <a:lnTo>
                    <a:pt x="1455" y="1093"/>
                  </a:lnTo>
                  <a:lnTo>
                    <a:pt x="1434" y="1081"/>
                  </a:lnTo>
                  <a:lnTo>
                    <a:pt x="1415" y="1070"/>
                  </a:lnTo>
                  <a:lnTo>
                    <a:pt x="1397" y="1060"/>
                  </a:lnTo>
                  <a:lnTo>
                    <a:pt x="1381" y="1051"/>
                  </a:lnTo>
                  <a:lnTo>
                    <a:pt x="1367" y="1043"/>
                  </a:lnTo>
                  <a:lnTo>
                    <a:pt x="1354" y="1036"/>
                  </a:lnTo>
                  <a:lnTo>
                    <a:pt x="1343" y="1030"/>
                  </a:lnTo>
                  <a:lnTo>
                    <a:pt x="1334" y="1025"/>
                  </a:lnTo>
                  <a:lnTo>
                    <a:pt x="1326" y="1020"/>
                  </a:lnTo>
                  <a:lnTo>
                    <a:pt x="1320" y="1017"/>
                  </a:lnTo>
                  <a:lnTo>
                    <a:pt x="1316" y="1014"/>
                  </a:lnTo>
                  <a:lnTo>
                    <a:pt x="1314" y="1013"/>
                  </a:lnTo>
                  <a:lnTo>
                    <a:pt x="1313" y="1013"/>
                  </a:lnTo>
                  <a:lnTo>
                    <a:pt x="1314" y="1013"/>
                  </a:lnTo>
                  <a:lnTo>
                    <a:pt x="1315" y="1013"/>
                  </a:lnTo>
                  <a:lnTo>
                    <a:pt x="1317" y="1013"/>
                  </a:lnTo>
                  <a:lnTo>
                    <a:pt x="1320" y="1013"/>
                  </a:lnTo>
                  <a:lnTo>
                    <a:pt x="1323" y="1013"/>
                  </a:lnTo>
                  <a:lnTo>
                    <a:pt x="1327" y="1013"/>
                  </a:lnTo>
                  <a:lnTo>
                    <a:pt x="1331" y="1013"/>
                  </a:lnTo>
                  <a:lnTo>
                    <a:pt x="1336" y="1013"/>
                  </a:lnTo>
                  <a:lnTo>
                    <a:pt x="1341" y="1013"/>
                  </a:lnTo>
                  <a:lnTo>
                    <a:pt x="1347" y="1013"/>
                  </a:lnTo>
                  <a:lnTo>
                    <a:pt x="1354" y="1013"/>
                  </a:lnTo>
                  <a:lnTo>
                    <a:pt x="1361" y="1013"/>
                  </a:lnTo>
                  <a:lnTo>
                    <a:pt x="1369" y="1013"/>
                  </a:lnTo>
                  <a:lnTo>
                    <a:pt x="1377" y="1013"/>
                  </a:lnTo>
                  <a:lnTo>
                    <a:pt x="1386" y="1013"/>
                  </a:lnTo>
                  <a:lnTo>
                    <a:pt x="1395" y="1013"/>
                  </a:lnTo>
                  <a:lnTo>
                    <a:pt x="1403" y="1013"/>
                  </a:lnTo>
                  <a:lnTo>
                    <a:pt x="1411" y="1013"/>
                  </a:lnTo>
                  <a:lnTo>
                    <a:pt x="1418" y="1013"/>
                  </a:lnTo>
                  <a:lnTo>
                    <a:pt x="1424" y="1013"/>
                  </a:lnTo>
                  <a:lnTo>
                    <a:pt x="1430" y="1013"/>
                  </a:lnTo>
                  <a:lnTo>
                    <a:pt x="1436" y="1013"/>
                  </a:lnTo>
                  <a:lnTo>
                    <a:pt x="1440" y="1013"/>
                  </a:lnTo>
                  <a:lnTo>
                    <a:pt x="1445" y="1013"/>
                  </a:lnTo>
                  <a:lnTo>
                    <a:pt x="1448" y="1013"/>
                  </a:lnTo>
                  <a:lnTo>
                    <a:pt x="1452" y="1013"/>
                  </a:lnTo>
                  <a:lnTo>
                    <a:pt x="1454" y="1013"/>
                  </a:lnTo>
                  <a:lnTo>
                    <a:pt x="1456" y="1013"/>
                  </a:lnTo>
                  <a:lnTo>
                    <a:pt x="1458" y="1013"/>
                  </a:lnTo>
                  <a:lnTo>
                    <a:pt x="1459" y="1013"/>
                  </a:lnTo>
                  <a:lnTo>
                    <a:pt x="1459" y="1012"/>
                  </a:lnTo>
                  <a:lnTo>
                    <a:pt x="1459" y="1011"/>
                  </a:lnTo>
                  <a:lnTo>
                    <a:pt x="1459" y="1010"/>
                  </a:lnTo>
                  <a:lnTo>
                    <a:pt x="1459" y="1009"/>
                  </a:lnTo>
                  <a:lnTo>
                    <a:pt x="1459" y="1007"/>
                  </a:lnTo>
                  <a:lnTo>
                    <a:pt x="1459" y="1006"/>
                  </a:lnTo>
                  <a:lnTo>
                    <a:pt x="1458" y="1003"/>
                  </a:lnTo>
                  <a:lnTo>
                    <a:pt x="1458" y="1001"/>
                  </a:lnTo>
                  <a:lnTo>
                    <a:pt x="1458" y="998"/>
                  </a:lnTo>
                  <a:lnTo>
                    <a:pt x="1458" y="995"/>
                  </a:lnTo>
                  <a:lnTo>
                    <a:pt x="1458" y="992"/>
                  </a:lnTo>
                  <a:lnTo>
                    <a:pt x="1458" y="988"/>
                  </a:lnTo>
                  <a:lnTo>
                    <a:pt x="1458" y="985"/>
                  </a:lnTo>
                  <a:lnTo>
                    <a:pt x="1458" y="980"/>
                  </a:lnTo>
                  <a:lnTo>
                    <a:pt x="1458" y="976"/>
                  </a:lnTo>
                  <a:lnTo>
                    <a:pt x="1457" y="971"/>
                  </a:lnTo>
                  <a:lnTo>
                    <a:pt x="1457" y="966"/>
                  </a:lnTo>
                  <a:lnTo>
                    <a:pt x="1456" y="961"/>
                  </a:lnTo>
                  <a:lnTo>
                    <a:pt x="1456" y="955"/>
                  </a:lnTo>
                  <a:lnTo>
                    <a:pt x="1454" y="948"/>
                  </a:lnTo>
                  <a:lnTo>
                    <a:pt x="1453" y="942"/>
                  </a:lnTo>
                  <a:lnTo>
                    <a:pt x="1452" y="934"/>
                  </a:lnTo>
                  <a:lnTo>
                    <a:pt x="1450" y="927"/>
                  </a:lnTo>
                  <a:lnTo>
                    <a:pt x="1448" y="919"/>
                  </a:lnTo>
                  <a:lnTo>
                    <a:pt x="1446" y="911"/>
                  </a:lnTo>
                  <a:lnTo>
                    <a:pt x="1444" y="902"/>
                  </a:lnTo>
                  <a:lnTo>
                    <a:pt x="1441" y="893"/>
                  </a:lnTo>
                  <a:lnTo>
                    <a:pt x="1438" y="883"/>
                  </a:lnTo>
                  <a:lnTo>
                    <a:pt x="1435" y="873"/>
                  </a:lnTo>
                  <a:lnTo>
                    <a:pt x="1432" y="863"/>
                  </a:lnTo>
                  <a:lnTo>
                    <a:pt x="1429" y="853"/>
                  </a:lnTo>
                  <a:lnTo>
                    <a:pt x="1425" y="842"/>
                  </a:lnTo>
                  <a:lnTo>
                    <a:pt x="1421" y="831"/>
                  </a:lnTo>
                  <a:lnTo>
                    <a:pt x="1416" y="820"/>
                  </a:lnTo>
                  <a:lnTo>
                    <a:pt x="1411" y="809"/>
                  </a:lnTo>
                  <a:lnTo>
                    <a:pt x="1405" y="798"/>
                  </a:lnTo>
                  <a:lnTo>
                    <a:pt x="1398" y="787"/>
                  </a:lnTo>
                  <a:lnTo>
                    <a:pt x="1391" y="777"/>
                  </a:lnTo>
                  <a:lnTo>
                    <a:pt x="1384" y="766"/>
                  </a:lnTo>
                  <a:lnTo>
                    <a:pt x="1376" y="755"/>
                  </a:lnTo>
                  <a:lnTo>
                    <a:pt x="1368" y="744"/>
                  </a:lnTo>
                  <a:lnTo>
                    <a:pt x="1359" y="733"/>
                  </a:lnTo>
                  <a:lnTo>
                    <a:pt x="1349" y="723"/>
                  </a:lnTo>
                  <a:lnTo>
                    <a:pt x="1339" y="712"/>
                  </a:lnTo>
                  <a:lnTo>
                    <a:pt x="1329" y="701"/>
                  </a:lnTo>
                  <a:lnTo>
                    <a:pt x="1317" y="690"/>
                  </a:lnTo>
                  <a:lnTo>
                    <a:pt x="1306" y="680"/>
                  </a:lnTo>
                  <a:lnTo>
                    <a:pt x="1294" y="669"/>
                  </a:lnTo>
                  <a:lnTo>
                    <a:pt x="1282" y="659"/>
                  </a:lnTo>
                  <a:lnTo>
                    <a:pt x="1269" y="650"/>
                  </a:lnTo>
                  <a:lnTo>
                    <a:pt x="1256" y="641"/>
                  </a:lnTo>
                  <a:lnTo>
                    <a:pt x="1243" y="633"/>
                  </a:lnTo>
                  <a:lnTo>
                    <a:pt x="1229" y="625"/>
                  </a:lnTo>
                  <a:lnTo>
                    <a:pt x="1215" y="617"/>
                  </a:lnTo>
                  <a:lnTo>
                    <a:pt x="1201" y="611"/>
                  </a:lnTo>
                  <a:lnTo>
                    <a:pt x="1187" y="604"/>
                  </a:lnTo>
                  <a:lnTo>
                    <a:pt x="1172" y="599"/>
                  </a:lnTo>
                  <a:lnTo>
                    <a:pt x="1157" y="594"/>
                  </a:lnTo>
                  <a:lnTo>
                    <a:pt x="1142" y="589"/>
                  </a:lnTo>
                  <a:lnTo>
                    <a:pt x="1126" y="585"/>
                  </a:lnTo>
                  <a:lnTo>
                    <a:pt x="1110" y="581"/>
                  </a:lnTo>
                  <a:lnTo>
                    <a:pt x="1094" y="578"/>
                  </a:lnTo>
                  <a:lnTo>
                    <a:pt x="1077" y="576"/>
                  </a:lnTo>
                  <a:lnTo>
                    <a:pt x="1060" y="574"/>
                  </a:lnTo>
                  <a:lnTo>
                    <a:pt x="1044" y="572"/>
                  </a:lnTo>
                  <a:lnTo>
                    <a:pt x="1028" y="571"/>
                  </a:lnTo>
                  <a:lnTo>
                    <a:pt x="1012" y="571"/>
                  </a:lnTo>
                  <a:lnTo>
                    <a:pt x="997" y="571"/>
                  </a:lnTo>
                  <a:lnTo>
                    <a:pt x="981" y="571"/>
                  </a:lnTo>
                  <a:lnTo>
                    <a:pt x="966" y="572"/>
                  </a:lnTo>
                  <a:lnTo>
                    <a:pt x="951" y="574"/>
                  </a:lnTo>
                  <a:lnTo>
                    <a:pt x="937" y="576"/>
                  </a:lnTo>
                  <a:lnTo>
                    <a:pt x="923" y="578"/>
                  </a:lnTo>
                  <a:lnTo>
                    <a:pt x="909" y="581"/>
                  </a:lnTo>
                  <a:lnTo>
                    <a:pt x="895" y="584"/>
                  </a:lnTo>
                  <a:lnTo>
                    <a:pt x="881" y="588"/>
                  </a:lnTo>
                  <a:lnTo>
                    <a:pt x="868" y="592"/>
                  </a:lnTo>
                  <a:lnTo>
                    <a:pt x="855" y="597"/>
                  </a:lnTo>
                  <a:lnTo>
                    <a:pt x="842" y="603"/>
                  </a:lnTo>
                  <a:lnTo>
                    <a:pt x="830" y="608"/>
                  </a:lnTo>
                  <a:lnTo>
                    <a:pt x="818" y="614"/>
                  </a:lnTo>
                  <a:lnTo>
                    <a:pt x="806" y="620"/>
                  </a:lnTo>
                  <a:lnTo>
                    <a:pt x="795" y="626"/>
                  </a:lnTo>
                  <a:lnTo>
                    <a:pt x="784" y="632"/>
                  </a:lnTo>
                  <a:lnTo>
                    <a:pt x="773" y="638"/>
                  </a:lnTo>
                  <a:lnTo>
                    <a:pt x="763" y="645"/>
                  </a:lnTo>
                  <a:lnTo>
                    <a:pt x="753" y="651"/>
                  </a:lnTo>
                  <a:lnTo>
                    <a:pt x="743" y="658"/>
                  </a:lnTo>
                  <a:lnTo>
                    <a:pt x="734" y="665"/>
                  </a:lnTo>
                  <a:lnTo>
                    <a:pt x="725" y="672"/>
                  </a:lnTo>
                  <a:lnTo>
                    <a:pt x="716" y="679"/>
                  </a:lnTo>
                  <a:lnTo>
                    <a:pt x="708" y="687"/>
                  </a:lnTo>
                  <a:lnTo>
                    <a:pt x="700" y="694"/>
                  </a:lnTo>
                  <a:lnTo>
                    <a:pt x="693" y="702"/>
                  </a:lnTo>
                  <a:lnTo>
                    <a:pt x="685" y="709"/>
                  </a:lnTo>
                  <a:lnTo>
                    <a:pt x="679" y="717"/>
                  </a:lnTo>
                  <a:lnTo>
                    <a:pt x="672" y="725"/>
                  </a:lnTo>
                  <a:lnTo>
                    <a:pt x="666" y="732"/>
                  </a:lnTo>
                  <a:lnTo>
                    <a:pt x="660" y="740"/>
                  </a:lnTo>
                  <a:lnTo>
                    <a:pt x="654" y="747"/>
                  </a:lnTo>
                  <a:lnTo>
                    <a:pt x="648" y="755"/>
                  </a:lnTo>
                  <a:lnTo>
                    <a:pt x="643" y="762"/>
                  </a:lnTo>
                  <a:lnTo>
                    <a:pt x="638" y="769"/>
                  </a:lnTo>
                  <a:lnTo>
                    <a:pt x="633" y="776"/>
                  </a:lnTo>
                  <a:lnTo>
                    <a:pt x="629" y="783"/>
                  </a:lnTo>
                  <a:lnTo>
                    <a:pt x="625" y="790"/>
                  </a:lnTo>
                  <a:lnTo>
                    <a:pt x="621" y="797"/>
                  </a:lnTo>
                  <a:lnTo>
                    <a:pt x="617" y="804"/>
                  </a:lnTo>
                  <a:lnTo>
                    <a:pt x="614" y="811"/>
                  </a:lnTo>
                  <a:lnTo>
                    <a:pt x="610" y="817"/>
                  </a:lnTo>
                  <a:lnTo>
                    <a:pt x="608" y="824"/>
                  </a:lnTo>
                  <a:lnTo>
                    <a:pt x="605" y="830"/>
                  </a:lnTo>
                  <a:lnTo>
                    <a:pt x="602" y="836"/>
                  </a:lnTo>
                  <a:lnTo>
                    <a:pt x="600" y="842"/>
                  </a:lnTo>
                  <a:lnTo>
                    <a:pt x="598" y="847"/>
                  </a:lnTo>
                  <a:lnTo>
                    <a:pt x="596" y="851"/>
                  </a:lnTo>
                  <a:lnTo>
                    <a:pt x="594" y="856"/>
                  </a:lnTo>
                  <a:lnTo>
                    <a:pt x="592" y="860"/>
                  </a:lnTo>
                  <a:lnTo>
                    <a:pt x="591" y="863"/>
                  </a:lnTo>
                  <a:lnTo>
                    <a:pt x="590" y="866"/>
                  </a:lnTo>
                  <a:lnTo>
                    <a:pt x="589" y="869"/>
                  </a:lnTo>
                  <a:lnTo>
                    <a:pt x="588" y="871"/>
                  </a:lnTo>
                  <a:lnTo>
                    <a:pt x="587" y="873"/>
                  </a:lnTo>
                  <a:lnTo>
                    <a:pt x="586" y="874"/>
                  </a:lnTo>
                  <a:lnTo>
                    <a:pt x="586" y="875"/>
                  </a:lnTo>
                  <a:lnTo>
                    <a:pt x="586" y="876"/>
                  </a:lnTo>
                  <a:lnTo>
                    <a:pt x="585" y="876"/>
                  </a:lnTo>
                  <a:lnTo>
                    <a:pt x="583" y="875"/>
                  </a:lnTo>
                  <a:lnTo>
                    <a:pt x="580" y="873"/>
                  </a:lnTo>
                  <a:lnTo>
                    <a:pt x="576" y="871"/>
                  </a:lnTo>
                  <a:lnTo>
                    <a:pt x="570" y="868"/>
                  </a:lnTo>
                  <a:lnTo>
                    <a:pt x="564" y="864"/>
                  </a:lnTo>
                  <a:lnTo>
                    <a:pt x="556" y="860"/>
                  </a:lnTo>
                  <a:lnTo>
                    <a:pt x="547" y="854"/>
                  </a:lnTo>
                  <a:lnTo>
                    <a:pt x="537" y="849"/>
                  </a:lnTo>
                  <a:lnTo>
                    <a:pt x="525" y="842"/>
                  </a:lnTo>
                  <a:lnTo>
                    <a:pt x="512" y="835"/>
                  </a:lnTo>
                  <a:lnTo>
                    <a:pt x="498" y="827"/>
                  </a:lnTo>
                  <a:lnTo>
                    <a:pt x="483" y="819"/>
                  </a:lnTo>
                  <a:lnTo>
                    <a:pt x="467" y="810"/>
                  </a:lnTo>
                  <a:lnTo>
                    <a:pt x="449" y="800"/>
                  </a:lnTo>
                  <a:lnTo>
                    <a:pt x="431" y="789"/>
                  </a:lnTo>
                  <a:lnTo>
                    <a:pt x="412" y="779"/>
                  </a:lnTo>
                  <a:lnTo>
                    <a:pt x="394" y="769"/>
                  </a:lnTo>
                  <a:lnTo>
                    <a:pt x="378" y="760"/>
                  </a:lnTo>
                  <a:lnTo>
                    <a:pt x="363" y="751"/>
                  </a:lnTo>
                  <a:lnTo>
                    <a:pt x="349" y="743"/>
                  </a:lnTo>
                  <a:lnTo>
                    <a:pt x="336" y="736"/>
                  </a:lnTo>
                  <a:lnTo>
                    <a:pt x="325" y="730"/>
                  </a:lnTo>
                  <a:lnTo>
                    <a:pt x="315" y="724"/>
                  </a:lnTo>
                  <a:lnTo>
                    <a:pt x="305" y="719"/>
                  </a:lnTo>
                  <a:lnTo>
                    <a:pt x="298" y="715"/>
                  </a:lnTo>
                  <a:lnTo>
                    <a:pt x="291" y="711"/>
                  </a:lnTo>
                  <a:lnTo>
                    <a:pt x="286" y="708"/>
                  </a:lnTo>
                  <a:lnTo>
                    <a:pt x="281" y="705"/>
                  </a:lnTo>
                  <a:lnTo>
                    <a:pt x="278" y="704"/>
                  </a:lnTo>
                  <a:lnTo>
                    <a:pt x="276" y="703"/>
                  </a:lnTo>
                  <a:lnTo>
                    <a:pt x="276" y="702"/>
                  </a:lnTo>
                  <a:lnTo>
                    <a:pt x="275" y="703"/>
                  </a:lnTo>
                  <a:lnTo>
                    <a:pt x="274" y="704"/>
                  </a:lnTo>
                  <a:lnTo>
                    <a:pt x="271" y="705"/>
                  </a:lnTo>
                  <a:lnTo>
                    <a:pt x="267" y="707"/>
                  </a:lnTo>
                  <a:lnTo>
                    <a:pt x="262" y="710"/>
                  </a:lnTo>
                  <a:lnTo>
                    <a:pt x="256" y="713"/>
                  </a:lnTo>
                  <a:lnTo>
                    <a:pt x="249" y="717"/>
                  </a:lnTo>
                  <a:lnTo>
                    <a:pt x="241" y="722"/>
                  </a:lnTo>
                  <a:lnTo>
                    <a:pt x="232" y="727"/>
                  </a:lnTo>
                  <a:lnTo>
                    <a:pt x="222" y="733"/>
                  </a:lnTo>
                  <a:lnTo>
                    <a:pt x="211" y="739"/>
                  </a:lnTo>
                  <a:lnTo>
                    <a:pt x="198" y="746"/>
                  </a:lnTo>
                  <a:lnTo>
                    <a:pt x="185" y="754"/>
                  </a:lnTo>
                  <a:lnTo>
                    <a:pt x="170" y="762"/>
                  </a:lnTo>
                  <a:lnTo>
                    <a:pt x="155" y="771"/>
                  </a:lnTo>
                  <a:lnTo>
                    <a:pt x="138" y="780"/>
                  </a:lnTo>
                  <a:lnTo>
                    <a:pt x="121" y="790"/>
                  </a:lnTo>
                  <a:lnTo>
                    <a:pt x="106" y="799"/>
                  </a:lnTo>
                  <a:lnTo>
                    <a:pt x="91" y="807"/>
                  </a:lnTo>
                  <a:lnTo>
                    <a:pt x="78" y="815"/>
                  </a:lnTo>
                  <a:lnTo>
                    <a:pt x="65" y="822"/>
                  </a:lnTo>
                  <a:lnTo>
                    <a:pt x="54" y="828"/>
                  </a:lnTo>
                  <a:lnTo>
                    <a:pt x="44" y="834"/>
                  </a:lnTo>
                  <a:lnTo>
                    <a:pt x="35" y="839"/>
                  </a:lnTo>
                  <a:lnTo>
                    <a:pt x="26" y="844"/>
                  </a:lnTo>
                  <a:lnTo>
                    <a:pt x="19" y="847"/>
                  </a:lnTo>
                  <a:lnTo>
                    <a:pt x="14" y="851"/>
                  </a:lnTo>
                  <a:lnTo>
                    <a:pt x="9" y="854"/>
                  </a:lnTo>
                  <a:lnTo>
                    <a:pt x="5" y="856"/>
                  </a:lnTo>
                  <a:lnTo>
                    <a:pt x="2" y="857"/>
                  </a:lnTo>
                  <a:lnTo>
                    <a:pt x="1" y="858"/>
                  </a:lnTo>
                  <a:lnTo>
                    <a:pt x="0" y="858"/>
                  </a:lnTo>
                  <a:lnTo>
                    <a:pt x="0" y="856"/>
                  </a:lnTo>
                  <a:lnTo>
                    <a:pt x="1" y="855"/>
                  </a:lnTo>
                  <a:lnTo>
                    <a:pt x="1" y="853"/>
                  </a:lnTo>
                  <a:lnTo>
                    <a:pt x="2" y="850"/>
                  </a:lnTo>
                  <a:lnTo>
                    <a:pt x="2" y="847"/>
                  </a:lnTo>
                  <a:lnTo>
                    <a:pt x="3" y="844"/>
                  </a:lnTo>
                  <a:lnTo>
                    <a:pt x="3" y="840"/>
                  </a:lnTo>
                  <a:lnTo>
                    <a:pt x="4" y="836"/>
                  </a:lnTo>
                  <a:lnTo>
                    <a:pt x="5" y="831"/>
                  </a:lnTo>
                  <a:lnTo>
                    <a:pt x="6" y="826"/>
                  </a:lnTo>
                  <a:lnTo>
                    <a:pt x="7" y="821"/>
                  </a:lnTo>
                  <a:lnTo>
                    <a:pt x="8" y="815"/>
                  </a:lnTo>
                  <a:lnTo>
                    <a:pt x="9" y="808"/>
                  </a:lnTo>
                  <a:lnTo>
                    <a:pt x="10" y="801"/>
                  </a:lnTo>
                  <a:lnTo>
                    <a:pt x="11" y="794"/>
                  </a:lnTo>
                  <a:lnTo>
                    <a:pt x="13" y="786"/>
                  </a:lnTo>
                  <a:lnTo>
                    <a:pt x="15" y="778"/>
                  </a:lnTo>
                  <a:lnTo>
                    <a:pt x="17" y="769"/>
                  </a:lnTo>
                  <a:lnTo>
                    <a:pt x="20" y="760"/>
                  </a:lnTo>
                  <a:lnTo>
                    <a:pt x="22" y="751"/>
                  </a:lnTo>
                  <a:lnTo>
                    <a:pt x="25" y="741"/>
                  </a:lnTo>
                  <a:lnTo>
                    <a:pt x="28" y="730"/>
                  </a:lnTo>
                  <a:lnTo>
                    <a:pt x="32" y="719"/>
                  </a:lnTo>
                  <a:lnTo>
                    <a:pt x="35" y="708"/>
                  </a:lnTo>
                  <a:lnTo>
                    <a:pt x="39" y="697"/>
                  </a:lnTo>
                  <a:lnTo>
                    <a:pt x="44" y="685"/>
                  </a:lnTo>
                  <a:lnTo>
                    <a:pt x="48" y="672"/>
                  </a:lnTo>
                  <a:lnTo>
                    <a:pt x="53" y="659"/>
                  </a:lnTo>
                  <a:lnTo>
                    <a:pt x="58" y="646"/>
                  </a:lnTo>
                  <a:lnTo>
                    <a:pt x="63" y="632"/>
                  </a:lnTo>
                  <a:lnTo>
                    <a:pt x="69" y="618"/>
                  </a:lnTo>
                  <a:lnTo>
                    <a:pt x="75" y="604"/>
                  </a:lnTo>
                  <a:lnTo>
                    <a:pt x="81" y="590"/>
                  </a:lnTo>
                  <a:lnTo>
                    <a:pt x="88" y="575"/>
                  </a:lnTo>
                  <a:lnTo>
                    <a:pt x="96" y="560"/>
                  </a:lnTo>
                  <a:lnTo>
                    <a:pt x="104" y="546"/>
                  </a:lnTo>
                  <a:lnTo>
                    <a:pt x="112" y="531"/>
                  </a:lnTo>
                  <a:lnTo>
                    <a:pt x="121" y="515"/>
                  </a:lnTo>
                  <a:lnTo>
                    <a:pt x="130" y="500"/>
                  </a:lnTo>
                  <a:lnTo>
                    <a:pt x="140" y="485"/>
                  </a:lnTo>
                  <a:lnTo>
                    <a:pt x="150" y="469"/>
                  </a:lnTo>
                  <a:lnTo>
                    <a:pt x="161" y="453"/>
                  </a:lnTo>
                  <a:lnTo>
                    <a:pt x="172" y="437"/>
                  </a:lnTo>
                  <a:lnTo>
                    <a:pt x="184" y="421"/>
                  </a:lnTo>
                  <a:lnTo>
                    <a:pt x="196" y="405"/>
                  </a:lnTo>
                  <a:lnTo>
                    <a:pt x="209" y="388"/>
                  </a:lnTo>
                  <a:lnTo>
                    <a:pt x="222" y="372"/>
                  </a:lnTo>
                  <a:lnTo>
                    <a:pt x="235" y="356"/>
                  </a:lnTo>
                  <a:lnTo>
                    <a:pt x="249" y="340"/>
                  </a:lnTo>
                  <a:lnTo>
                    <a:pt x="263" y="324"/>
                  </a:lnTo>
                  <a:lnTo>
                    <a:pt x="278" y="309"/>
                  </a:lnTo>
                  <a:lnTo>
                    <a:pt x="293" y="294"/>
                  </a:lnTo>
                  <a:lnTo>
                    <a:pt x="308" y="279"/>
                  </a:lnTo>
                  <a:lnTo>
                    <a:pt x="324" y="264"/>
                  </a:lnTo>
                  <a:lnTo>
                    <a:pt x="340" y="250"/>
                  </a:lnTo>
                  <a:lnTo>
                    <a:pt x="357" y="236"/>
                  </a:lnTo>
                  <a:lnTo>
                    <a:pt x="374" y="222"/>
                  </a:lnTo>
                  <a:lnTo>
                    <a:pt x="391" y="209"/>
                  </a:lnTo>
                  <a:lnTo>
                    <a:pt x="408" y="196"/>
                  </a:lnTo>
                  <a:lnTo>
                    <a:pt x="426" y="183"/>
                  </a:lnTo>
                  <a:lnTo>
                    <a:pt x="445" y="170"/>
                  </a:lnTo>
                  <a:lnTo>
                    <a:pt x="464" y="158"/>
                  </a:lnTo>
                  <a:lnTo>
                    <a:pt x="483" y="146"/>
                  </a:lnTo>
                  <a:lnTo>
                    <a:pt x="502" y="134"/>
                  </a:lnTo>
                  <a:lnTo>
                    <a:pt x="522" y="123"/>
                  </a:lnTo>
                  <a:lnTo>
                    <a:pt x="543" y="113"/>
                  </a:lnTo>
                  <a:lnTo>
                    <a:pt x="563" y="102"/>
                  </a:lnTo>
                  <a:lnTo>
                    <a:pt x="584" y="93"/>
                  </a:lnTo>
                  <a:lnTo>
                    <a:pt x="606" y="83"/>
                  </a:lnTo>
                  <a:lnTo>
                    <a:pt x="627" y="74"/>
                  </a:lnTo>
                  <a:lnTo>
                    <a:pt x="649" y="66"/>
                  </a:lnTo>
                  <a:lnTo>
                    <a:pt x="672" y="58"/>
                  </a:lnTo>
                  <a:lnTo>
                    <a:pt x="695" y="50"/>
                  </a:lnTo>
                  <a:lnTo>
                    <a:pt x="718" y="43"/>
                  </a:lnTo>
                  <a:lnTo>
                    <a:pt x="741" y="36"/>
                  </a:lnTo>
                  <a:lnTo>
                    <a:pt x="765" y="30"/>
                  </a:lnTo>
                  <a:lnTo>
                    <a:pt x="790" y="24"/>
                  </a:lnTo>
                  <a:lnTo>
                    <a:pt x="814" y="19"/>
                  </a:lnTo>
                  <a:lnTo>
                    <a:pt x="839" y="14"/>
                  </a:lnTo>
                  <a:lnTo>
                    <a:pt x="864" y="10"/>
                  </a:lnTo>
                  <a:lnTo>
                    <a:pt x="890" y="6"/>
                  </a:lnTo>
                  <a:lnTo>
                    <a:pt x="915" y="4"/>
                  </a:lnTo>
                  <a:lnTo>
                    <a:pt x="941" y="2"/>
                  </a:lnTo>
                  <a:lnTo>
                    <a:pt x="967" y="1"/>
                  </a:lnTo>
                  <a:lnTo>
                    <a:pt x="994" y="0"/>
                  </a:lnTo>
                  <a:lnTo>
                    <a:pt x="1020" y="0"/>
                  </a:lnTo>
                  <a:lnTo>
                    <a:pt x="1047" y="1"/>
                  </a:lnTo>
                  <a:lnTo>
                    <a:pt x="1074" y="3"/>
                  </a:lnTo>
                  <a:lnTo>
                    <a:pt x="1101" y="5"/>
                  </a:lnTo>
                  <a:lnTo>
                    <a:pt x="1128" y="9"/>
                  </a:lnTo>
                  <a:lnTo>
                    <a:pt x="1156" y="13"/>
                  </a:lnTo>
                  <a:lnTo>
                    <a:pt x="1184" y="17"/>
                  </a:lnTo>
                  <a:lnTo>
                    <a:pt x="1212" y="22"/>
                  </a:lnTo>
                  <a:lnTo>
                    <a:pt x="1240" y="29"/>
                  </a:lnTo>
                  <a:lnTo>
                    <a:pt x="1268" y="35"/>
                  </a:lnTo>
                  <a:lnTo>
                    <a:pt x="1296" y="43"/>
                  </a:lnTo>
                  <a:lnTo>
                    <a:pt x="1323" y="51"/>
                  </a:lnTo>
                  <a:lnTo>
                    <a:pt x="1350" y="60"/>
                  </a:lnTo>
                  <a:lnTo>
                    <a:pt x="1377" y="70"/>
                  </a:lnTo>
                  <a:lnTo>
                    <a:pt x="1403" y="80"/>
                  </a:lnTo>
                  <a:lnTo>
                    <a:pt x="1429" y="91"/>
                  </a:lnTo>
                  <a:lnTo>
                    <a:pt x="1455" y="103"/>
                  </a:lnTo>
                  <a:lnTo>
                    <a:pt x="1480" y="115"/>
                  </a:lnTo>
                  <a:lnTo>
                    <a:pt x="1505" y="128"/>
                  </a:lnTo>
                  <a:lnTo>
                    <a:pt x="1530" y="142"/>
                  </a:lnTo>
                  <a:lnTo>
                    <a:pt x="1554" y="157"/>
                  </a:lnTo>
                  <a:lnTo>
                    <a:pt x="1577" y="172"/>
                  </a:lnTo>
                  <a:lnTo>
                    <a:pt x="1601" y="188"/>
                  </a:lnTo>
                  <a:lnTo>
                    <a:pt x="1624" y="205"/>
                  </a:lnTo>
                  <a:lnTo>
                    <a:pt x="1647" y="222"/>
                  </a:lnTo>
                  <a:lnTo>
                    <a:pt x="1669" y="240"/>
                  </a:lnTo>
                  <a:lnTo>
                    <a:pt x="1690" y="258"/>
                  </a:lnTo>
                  <a:lnTo>
                    <a:pt x="1711" y="277"/>
                  </a:lnTo>
                  <a:lnTo>
                    <a:pt x="1731" y="296"/>
                  </a:lnTo>
                  <a:lnTo>
                    <a:pt x="1750" y="315"/>
                  </a:lnTo>
                  <a:lnTo>
                    <a:pt x="1769" y="334"/>
                  </a:lnTo>
                  <a:lnTo>
                    <a:pt x="1787" y="353"/>
                  </a:lnTo>
                  <a:lnTo>
                    <a:pt x="1804" y="373"/>
                  </a:lnTo>
                  <a:lnTo>
                    <a:pt x="1821" y="393"/>
                  </a:lnTo>
                  <a:lnTo>
                    <a:pt x="1837" y="414"/>
                  </a:lnTo>
                  <a:lnTo>
                    <a:pt x="1852" y="435"/>
                  </a:lnTo>
                  <a:lnTo>
                    <a:pt x="1867" y="456"/>
                  </a:lnTo>
                  <a:lnTo>
                    <a:pt x="1881" y="477"/>
                  </a:lnTo>
                  <a:lnTo>
                    <a:pt x="1894" y="498"/>
                  </a:lnTo>
                  <a:lnTo>
                    <a:pt x="1906" y="520"/>
                  </a:lnTo>
                  <a:lnTo>
                    <a:pt x="1918" y="542"/>
                  </a:lnTo>
                  <a:lnTo>
                    <a:pt x="1929" y="564"/>
                  </a:lnTo>
                  <a:lnTo>
                    <a:pt x="1940" y="586"/>
                  </a:lnTo>
                  <a:lnTo>
                    <a:pt x="1950" y="608"/>
                  </a:lnTo>
                  <a:lnTo>
                    <a:pt x="1959" y="629"/>
                  </a:lnTo>
                  <a:lnTo>
                    <a:pt x="1968" y="650"/>
                  </a:lnTo>
                  <a:lnTo>
                    <a:pt x="1976" y="671"/>
                  </a:lnTo>
                  <a:lnTo>
                    <a:pt x="1983" y="692"/>
                  </a:lnTo>
                  <a:lnTo>
                    <a:pt x="1990" y="712"/>
                  </a:lnTo>
                  <a:lnTo>
                    <a:pt x="1996" y="732"/>
                  </a:lnTo>
                  <a:lnTo>
                    <a:pt x="2002" y="752"/>
                  </a:lnTo>
                  <a:lnTo>
                    <a:pt x="2007" y="772"/>
                  </a:lnTo>
                  <a:lnTo>
                    <a:pt x="2011" y="791"/>
                  </a:lnTo>
                  <a:lnTo>
                    <a:pt x="2015" y="810"/>
                  </a:lnTo>
                  <a:lnTo>
                    <a:pt x="2018" y="829"/>
                  </a:lnTo>
                  <a:lnTo>
                    <a:pt x="2020" y="848"/>
                  </a:lnTo>
                  <a:lnTo>
                    <a:pt x="2022" y="866"/>
                  </a:lnTo>
                  <a:lnTo>
                    <a:pt x="2024" y="884"/>
                  </a:lnTo>
                  <a:lnTo>
                    <a:pt x="2025" y="901"/>
                  </a:lnTo>
                  <a:lnTo>
                    <a:pt x="2026" y="916"/>
                  </a:lnTo>
                  <a:lnTo>
                    <a:pt x="2027" y="930"/>
                  </a:lnTo>
                  <a:lnTo>
                    <a:pt x="2028" y="943"/>
                  </a:lnTo>
                  <a:lnTo>
                    <a:pt x="2029" y="955"/>
                  </a:lnTo>
                  <a:lnTo>
                    <a:pt x="2030" y="966"/>
                  </a:lnTo>
                  <a:lnTo>
                    <a:pt x="2031" y="976"/>
                  </a:lnTo>
                  <a:lnTo>
                    <a:pt x="2032" y="985"/>
                  </a:lnTo>
                  <a:lnTo>
                    <a:pt x="2032" y="992"/>
                  </a:lnTo>
                  <a:lnTo>
                    <a:pt x="2033" y="998"/>
                  </a:lnTo>
                  <a:lnTo>
                    <a:pt x="2033" y="1003"/>
                  </a:lnTo>
                  <a:lnTo>
                    <a:pt x="2034" y="1007"/>
                  </a:lnTo>
                  <a:lnTo>
                    <a:pt x="2034" y="1010"/>
                  </a:lnTo>
                  <a:lnTo>
                    <a:pt x="2034" y="1012"/>
                  </a:lnTo>
                  <a:lnTo>
                    <a:pt x="2034" y="1013"/>
                  </a:lnTo>
                  <a:close/>
                </a:path>
              </a:pathLst>
            </a:cu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a:latin typeface="Yu Gothic UI" panose="020B0500000000000000" pitchFamily="50" charset="-128"/>
                <a:ea typeface="Yu Gothic UI" panose="020B0500000000000000" pitchFamily="50" charset="-128"/>
              </a:endParaRPr>
            </a:p>
          </p:txBody>
        </p:sp>
      </p:grpSp>
      <p:grpSp>
        <p:nvGrpSpPr>
          <p:cNvPr id="146" name="グループ化 145"/>
          <p:cNvGrpSpPr/>
          <p:nvPr/>
        </p:nvGrpSpPr>
        <p:grpSpPr>
          <a:xfrm flipV="1">
            <a:off x="1998652" y="2512903"/>
            <a:ext cx="4481227" cy="1490813"/>
            <a:chOff x="1309972" y="2309627"/>
            <a:chExt cx="4957915" cy="1924908"/>
          </a:xfrm>
          <a:solidFill>
            <a:schemeClr val="accent4">
              <a:lumMod val="20000"/>
              <a:lumOff val="80000"/>
            </a:schemeClr>
          </a:solidFill>
        </p:grpSpPr>
        <p:sp>
          <p:nvSpPr>
            <p:cNvPr id="147" name="円/楕円 13"/>
            <p:cNvSpPr/>
            <p:nvPr/>
          </p:nvSpPr>
          <p:spPr bwMode="gray">
            <a:xfrm flipH="1">
              <a:off x="4356568" y="2309627"/>
              <a:ext cx="1911319" cy="1924908"/>
            </a:xfrm>
            <a:custGeom>
              <a:avLst/>
              <a:gdLst/>
              <a:ahLst/>
              <a:cxnLst/>
              <a:rect l="l" t="t" r="r" b="b"/>
              <a:pathLst>
                <a:path w="1911319" h="1924908">
                  <a:moveTo>
                    <a:pt x="1901812" y="0"/>
                  </a:moveTo>
                  <a:cubicBezTo>
                    <a:pt x="1037721" y="0"/>
                    <a:pt x="331638" y="676520"/>
                    <a:pt x="287155" y="1528908"/>
                  </a:cubicBezTo>
                  <a:lnTo>
                    <a:pt x="0" y="1528908"/>
                  </a:lnTo>
                  <a:lnTo>
                    <a:pt x="684000" y="1924908"/>
                  </a:lnTo>
                  <a:lnTo>
                    <a:pt x="684871" y="1924404"/>
                  </a:lnTo>
                  <a:lnTo>
                    <a:pt x="685663" y="1924870"/>
                  </a:lnTo>
                  <a:lnTo>
                    <a:pt x="785232" y="1866300"/>
                  </a:lnTo>
                  <a:lnTo>
                    <a:pt x="1368000" y="1528908"/>
                  </a:lnTo>
                  <a:lnTo>
                    <a:pt x="1109852" y="1528908"/>
                  </a:lnTo>
                  <a:cubicBezTo>
                    <a:pt x="1154103" y="1131005"/>
                    <a:pt x="1491862" y="821912"/>
                    <a:pt x="1901812" y="821912"/>
                  </a:cubicBezTo>
                  <a:cubicBezTo>
                    <a:pt x="1904987" y="821912"/>
                    <a:pt x="1908157" y="821931"/>
                    <a:pt x="1911319" y="822392"/>
                  </a:cubicBezTo>
                  <a:lnTo>
                    <a:pt x="1911319" y="480"/>
                  </a:lnTo>
                  <a:close/>
                </a:path>
              </a:pathLst>
            </a:cu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148" name="正方形/長方形 147"/>
            <p:cNvSpPr/>
            <p:nvPr/>
          </p:nvSpPr>
          <p:spPr>
            <a:xfrm>
              <a:off x="1309972" y="2324697"/>
              <a:ext cx="3064702" cy="793801"/>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schemeClr val="lt1"/>
                </a:solidFill>
                <a:latin typeface="Yu Gothic UI" panose="020B0500000000000000" pitchFamily="50" charset="-128"/>
                <a:ea typeface="Yu Gothic UI" panose="020B0500000000000000" pitchFamily="50" charset="-128"/>
              </a:endParaRPr>
            </a:p>
          </p:txBody>
        </p:sp>
      </p:grpSp>
      <p:sp>
        <p:nvSpPr>
          <p:cNvPr id="149" name="テキスト ボックス 148"/>
          <p:cNvSpPr txBox="1"/>
          <p:nvPr/>
        </p:nvSpPr>
        <p:spPr>
          <a:xfrm>
            <a:off x="2473732" y="3458999"/>
            <a:ext cx="2491635" cy="442035"/>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200" u="sng" dirty="0">
                <a:latin typeface="Yu Gothic UI" panose="020B0500000000000000" pitchFamily="50" charset="-128"/>
                <a:ea typeface="Yu Gothic UI" panose="020B0500000000000000" pitchFamily="50" charset="-128"/>
              </a:rPr>
              <a:t>セキュリティ対策を実施していて、</a:t>
            </a:r>
            <a:endParaRPr kumimoji="1" lang="en-US" altLang="ja-JP" sz="1200" u="sng"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u="sng" dirty="0">
                <a:latin typeface="Yu Gothic UI" panose="020B0500000000000000" pitchFamily="50" charset="-128"/>
                <a:ea typeface="Yu Gothic UI" panose="020B0500000000000000" pitchFamily="50" charset="-128"/>
              </a:rPr>
              <a:t>緊急時に迅速な対応を実施できた場合</a:t>
            </a:r>
          </a:p>
        </p:txBody>
      </p:sp>
      <p:grpSp>
        <p:nvGrpSpPr>
          <p:cNvPr id="150" name="グループ化 149"/>
          <p:cNvGrpSpPr/>
          <p:nvPr/>
        </p:nvGrpSpPr>
        <p:grpSpPr>
          <a:xfrm>
            <a:off x="7802416" y="1624789"/>
            <a:ext cx="1296397" cy="338139"/>
            <a:chOff x="1789905" y="4565333"/>
            <a:chExt cx="2055476" cy="590286"/>
          </a:xfrm>
        </p:grpSpPr>
        <p:sp>
          <p:nvSpPr>
            <p:cNvPr id="151" name="角丸四角形 150"/>
            <p:cNvSpPr/>
            <p:nvPr/>
          </p:nvSpPr>
          <p:spPr>
            <a:xfrm>
              <a:off x="1789905" y="4565333"/>
              <a:ext cx="2055476" cy="590286"/>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Yu Gothic UI" panose="020B0500000000000000" pitchFamily="50" charset="-128"/>
                <a:ea typeface="Yu Gothic UI" panose="020B0500000000000000" pitchFamily="50" charset="-128"/>
              </a:endParaRPr>
            </a:p>
          </p:txBody>
        </p:sp>
        <p:sp>
          <p:nvSpPr>
            <p:cNvPr id="152" name="テキスト ボックス 151"/>
            <p:cNvSpPr txBox="1"/>
            <p:nvPr/>
          </p:nvSpPr>
          <p:spPr>
            <a:xfrm>
              <a:off x="2050902" y="4630461"/>
              <a:ext cx="1533491" cy="449287"/>
            </a:xfrm>
            <a:prstGeom prst="rect">
              <a:avLst/>
            </a:prstGeom>
            <a:noFill/>
          </p:spPr>
          <p:txBody>
            <a:bodyPr wrap="none" lIns="36000" tIns="36000" rIns="36000" bIns="36000" rtlCol="0" anchor="ctr" anchorCtr="0">
              <a:spAutoFit/>
            </a:bodyPr>
            <a:lstStyle/>
            <a:p>
              <a:pPr algn="ctr">
                <a:spcBef>
                  <a:spcPts val="0"/>
                </a:spcBef>
                <a:buSzPct val="100000"/>
              </a:pPr>
              <a:r>
                <a:rPr kumimoji="1" lang="ja-JP" altLang="en-US" sz="1200" dirty="0">
                  <a:solidFill>
                    <a:schemeClr val="bg1"/>
                  </a:solidFill>
                  <a:latin typeface="Yu Gothic UI" panose="020B0500000000000000" pitchFamily="50" charset="-128"/>
                  <a:ea typeface="Yu Gothic UI" panose="020B0500000000000000" pitchFamily="50" charset="-128"/>
                </a:rPr>
                <a:t>最小限の被害</a:t>
              </a:r>
            </a:p>
          </p:txBody>
        </p:sp>
      </p:grpSp>
      <p:grpSp>
        <p:nvGrpSpPr>
          <p:cNvPr id="153" name="グループ化 152"/>
          <p:cNvGrpSpPr/>
          <p:nvPr/>
        </p:nvGrpSpPr>
        <p:grpSpPr>
          <a:xfrm>
            <a:off x="6123277" y="3226334"/>
            <a:ext cx="1080000" cy="541408"/>
            <a:chOff x="1789905" y="4492705"/>
            <a:chExt cx="2055476" cy="724797"/>
          </a:xfrm>
        </p:grpSpPr>
        <p:sp>
          <p:nvSpPr>
            <p:cNvPr id="154" name="角丸四角形 153"/>
            <p:cNvSpPr/>
            <p:nvPr/>
          </p:nvSpPr>
          <p:spPr>
            <a:xfrm>
              <a:off x="1789905" y="4565333"/>
              <a:ext cx="2055476" cy="590286"/>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Yu Gothic UI" panose="020B0500000000000000" pitchFamily="50" charset="-128"/>
                <a:ea typeface="Yu Gothic UI" panose="020B0500000000000000" pitchFamily="50" charset="-128"/>
              </a:endParaRPr>
            </a:p>
          </p:txBody>
        </p:sp>
        <p:sp>
          <p:nvSpPr>
            <p:cNvPr id="156" name="テキスト ボックス 155"/>
            <p:cNvSpPr txBox="1"/>
            <p:nvPr/>
          </p:nvSpPr>
          <p:spPr>
            <a:xfrm>
              <a:off x="1878974" y="4492705"/>
              <a:ext cx="1877363" cy="724797"/>
            </a:xfrm>
            <a:prstGeom prst="rect">
              <a:avLst/>
            </a:prstGeom>
            <a:noFill/>
          </p:spPr>
          <p:txBody>
            <a:bodyPr wrap="none" lIns="36000" tIns="36000" rIns="36000" bIns="36000" rtlCol="0" anchor="ctr" anchorCtr="0">
              <a:spAutoFit/>
            </a:bodyPr>
            <a:lstStyle/>
            <a:p>
              <a:pPr algn="ctr">
                <a:spcBef>
                  <a:spcPts val="0"/>
                </a:spcBef>
                <a:buSzPct val="100000"/>
              </a:pPr>
              <a:r>
                <a:rPr kumimoji="1" lang="ja-JP" altLang="en-US" sz="1200" dirty="0">
                  <a:solidFill>
                    <a:schemeClr val="bg1"/>
                  </a:solidFill>
                  <a:latin typeface="Yu Gothic UI" panose="020B0500000000000000" pitchFamily="50" charset="-128"/>
                  <a:ea typeface="Yu Gothic UI" panose="020B0500000000000000" pitchFamily="50" charset="-128"/>
                </a:rPr>
                <a:t>迅速なシステム</a:t>
              </a:r>
              <a:endParaRPr kumimoji="1" lang="en-US" altLang="ja-JP" sz="1200" dirty="0">
                <a:solidFill>
                  <a:schemeClr val="bg1"/>
                </a:solidFill>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solidFill>
                    <a:schemeClr val="bg1"/>
                  </a:solidFill>
                  <a:latin typeface="Yu Gothic UI" panose="020B0500000000000000" pitchFamily="50" charset="-128"/>
                  <a:ea typeface="Yu Gothic UI" panose="020B0500000000000000" pitchFamily="50" charset="-128"/>
                </a:rPr>
                <a:t>復旧</a:t>
              </a:r>
              <a:endParaRPr kumimoji="1" lang="en-US" altLang="ja-JP" sz="1200" dirty="0">
                <a:solidFill>
                  <a:schemeClr val="bg1"/>
                </a:solidFill>
                <a:latin typeface="Yu Gothic UI" panose="020B0500000000000000" pitchFamily="50" charset="-128"/>
                <a:ea typeface="Yu Gothic UI" panose="020B0500000000000000" pitchFamily="50" charset="-128"/>
              </a:endParaRPr>
            </a:p>
          </p:txBody>
        </p:sp>
      </p:grpSp>
      <p:grpSp>
        <p:nvGrpSpPr>
          <p:cNvPr id="157" name="グループ化 156"/>
          <p:cNvGrpSpPr/>
          <p:nvPr/>
        </p:nvGrpSpPr>
        <p:grpSpPr>
          <a:xfrm>
            <a:off x="4491404" y="2037616"/>
            <a:ext cx="1547816" cy="582322"/>
            <a:chOff x="1789905" y="4492705"/>
            <a:chExt cx="2055476" cy="724797"/>
          </a:xfrm>
        </p:grpSpPr>
        <p:sp>
          <p:nvSpPr>
            <p:cNvPr id="158" name="角丸四角形 157"/>
            <p:cNvSpPr/>
            <p:nvPr/>
          </p:nvSpPr>
          <p:spPr>
            <a:xfrm>
              <a:off x="1789905" y="4565333"/>
              <a:ext cx="2055476" cy="590286"/>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Yu Gothic UI" panose="020B0500000000000000" pitchFamily="50" charset="-128"/>
                <a:ea typeface="Yu Gothic UI" panose="020B0500000000000000" pitchFamily="50" charset="-128"/>
              </a:endParaRPr>
            </a:p>
          </p:txBody>
        </p:sp>
        <p:sp>
          <p:nvSpPr>
            <p:cNvPr id="160" name="テキスト ボックス 159"/>
            <p:cNvSpPr txBox="1"/>
            <p:nvPr/>
          </p:nvSpPr>
          <p:spPr>
            <a:xfrm>
              <a:off x="1947678" y="4492705"/>
              <a:ext cx="1739954" cy="724797"/>
            </a:xfrm>
            <a:prstGeom prst="rect">
              <a:avLst/>
            </a:prstGeom>
            <a:noFill/>
          </p:spPr>
          <p:txBody>
            <a:bodyPr wrap="none" lIns="36000" tIns="36000" rIns="36000" bIns="36000" rtlCol="0" anchor="ctr" anchorCtr="0">
              <a:spAutoFit/>
            </a:bodyPr>
            <a:lstStyle/>
            <a:p>
              <a:pPr algn="ctr">
                <a:spcBef>
                  <a:spcPts val="0"/>
                </a:spcBef>
                <a:buSzPct val="100000"/>
              </a:pPr>
              <a:r>
                <a:rPr kumimoji="1" lang="ja-JP" altLang="en-US" sz="1200" dirty="0">
                  <a:solidFill>
                    <a:schemeClr val="bg1"/>
                  </a:solidFill>
                  <a:latin typeface="Yu Gothic UI" panose="020B0500000000000000" pitchFamily="50" charset="-128"/>
                  <a:ea typeface="Yu Gothic UI" panose="020B0500000000000000" pitchFamily="50" charset="-128"/>
                </a:rPr>
                <a:t>感染によるシステム、</a:t>
              </a:r>
              <a:endParaRPr kumimoji="1" lang="en-US" altLang="ja-JP" sz="1200" dirty="0">
                <a:solidFill>
                  <a:schemeClr val="bg1"/>
                </a:solidFill>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solidFill>
                    <a:schemeClr val="bg1"/>
                  </a:solidFill>
                  <a:latin typeface="Yu Gothic UI" panose="020B0500000000000000" pitchFamily="50" charset="-128"/>
                  <a:ea typeface="Yu Gothic UI" panose="020B0500000000000000" pitchFamily="50" charset="-128"/>
                </a:rPr>
                <a:t>端末の稼働停止</a:t>
              </a:r>
            </a:p>
          </p:txBody>
        </p:sp>
      </p:grpSp>
      <p:sp>
        <p:nvSpPr>
          <p:cNvPr id="161" name="テキスト ボックス 160"/>
          <p:cNvSpPr txBox="1"/>
          <p:nvPr/>
        </p:nvSpPr>
        <p:spPr>
          <a:xfrm>
            <a:off x="4476863" y="1583909"/>
            <a:ext cx="1565805" cy="442035"/>
          </a:xfrm>
          <a:prstGeom prst="rect">
            <a:avLst/>
          </a:prstGeom>
          <a:solidFill>
            <a:schemeClr val="bg1"/>
          </a:solidFill>
          <a:ln>
            <a:solidFill>
              <a:schemeClr val="tx1"/>
            </a:solidFill>
          </a:ln>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対策例：</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ネットワークを遮断</a:t>
            </a:r>
          </a:p>
        </p:txBody>
      </p:sp>
      <p:sp>
        <p:nvSpPr>
          <p:cNvPr id="162" name="テキスト ボックス 161"/>
          <p:cNvSpPr txBox="1"/>
          <p:nvPr/>
        </p:nvSpPr>
        <p:spPr>
          <a:xfrm>
            <a:off x="7541986" y="1996047"/>
            <a:ext cx="1930392" cy="442035"/>
          </a:xfrm>
          <a:prstGeom prst="rect">
            <a:avLst/>
          </a:prstGeom>
          <a:solidFill>
            <a:schemeClr val="bg1"/>
          </a:solidFill>
          <a:ln>
            <a:solidFill>
              <a:schemeClr val="tx1"/>
            </a:solidFill>
          </a:ln>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対策例：感染経路や要因を分析し、復旧策を実施</a:t>
            </a:r>
          </a:p>
        </p:txBody>
      </p:sp>
      <p:sp>
        <p:nvSpPr>
          <p:cNvPr id="164" name="円/楕円 7"/>
          <p:cNvSpPr/>
          <p:nvPr/>
        </p:nvSpPr>
        <p:spPr bwMode="gray">
          <a:xfrm>
            <a:off x="5977777" y="2068106"/>
            <a:ext cx="1694327" cy="842073"/>
          </a:xfrm>
          <a:prstGeom prst="ellipse">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病院運営、医療サービスの継続</a:t>
            </a:r>
          </a:p>
        </p:txBody>
      </p:sp>
      <p:grpSp>
        <p:nvGrpSpPr>
          <p:cNvPr id="165" name="グループ化 164"/>
          <p:cNvGrpSpPr/>
          <p:nvPr/>
        </p:nvGrpSpPr>
        <p:grpSpPr>
          <a:xfrm>
            <a:off x="2010194" y="3999914"/>
            <a:ext cx="4294136" cy="1410798"/>
            <a:chOff x="1309972" y="2309627"/>
            <a:chExt cx="4957916" cy="1924908"/>
          </a:xfrm>
        </p:grpSpPr>
        <p:sp>
          <p:nvSpPr>
            <p:cNvPr id="166" name="円/楕円 13"/>
            <p:cNvSpPr/>
            <p:nvPr/>
          </p:nvSpPr>
          <p:spPr bwMode="gray">
            <a:xfrm flipH="1">
              <a:off x="4356569" y="2309627"/>
              <a:ext cx="1911319" cy="1924908"/>
            </a:xfrm>
            <a:custGeom>
              <a:avLst/>
              <a:gdLst/>
              <a:ahLst/>
              <a:cxnLst/>
              <a:rect l="l" t="t" r="r" b="b"/>
              <a:pathLst>
                <a:path w="1911319" h="1924908">
                  <a:moveTo>
                    <a:pt x="1901812" y="0"/>
                  </a:moveTo>
                  <a:cubicBezTo>
                    <a:pt x="1037721" y="0"/>
                    <a:pt x="331638" y="676520"/>
                    <a:pt x="287155" y="1528908"/>
                  </a:cubicBezTo>
                  <a:lnTo>
                    <a:pt x="0" y="1528908"/>
                  </a:lnTo>
                  <a:lnTo>
                    <a:pt x="684000" y="1924908"/>
                  </a:lnTo>
                  <a:lnTo>
                    <a:pt x="684871" y="1924404"/>
                  </a:lnTo>
                  <a:lnTo>
                    <a:pt x="685663" y="1924870"/>
                  </a:lnTo>
                  <a:lnTo>
                    <a:pt x="785232" y="1866300"/>
                  </a:lnTo>
                  <a:lnTo>
                    <a:pt x="1368000" y="1528908"/>
                  </a:lnTo>
                  <a:lnTo>
                    <a:pt x="1109852" y="1528908"/>
                  </a:lnTo>
                  <a:cubicBezTo>
                    <a:pt x="1154103" y="1131005"/>
                    <a:pt x="1491862" y="821912"/>
                    <a:pt x="1901812" y="821912"/>
                  </a:cubicBezTo>
                  <a:cubicBezTo>
                    <a:pt x="1904987" y="821912"/>
                    <a:pt x="1908157" y="821931"/>
                    <a:pt x="1911319" y="822392"/>
                  </a:cubicBezTo>
                  <a:lnTo>
                    <a:pt x="1911319" y="480"/>
                  </a:lnTo>
                  <a:close/>
                </a:path>
              </a:pathLst>
            </a:custGeom>
            <a:solidFill>
              <a:srgbClr val="BBBC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168" name="正方形/長方形 167"/>
            <p:cNvSpPr/>
            <p:nvPr/>
          </p:nvSpPr>
          <p:spPr>
            <a:xfrm>
              <a:off x="1309972" y="2324698"/>
              <a:ext cx="3064702" cy="793801"/>
            </a:xfrm>
            <a:prstGeom prst="rect">
              <a:avLst/>
            </a:prstGeom>
            <a:solidFill>
              <a:srgbClr val="BBBCBC"/>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schemeClr val="lt1"/>
                </a:solidFill>
                <a:latin typeface="Yu Gothic UI" panose="020B0500000000000000" pitchFamily="50" charset="-128"/>
                <a:ea typeface="Yu Gothic UI" panose="020B0500000000000000" pitchFamily="50" charset="-128"/>
              </a:endParaRPr>
            </a:p>
          </p:txBody>
        </p:sp>
      </p:grpSp>
      <p:sp>
        <p:nvSpPr>
          <p:cNvPr id="169" name="爆発 1 168"/>
          <p:cNvSpPr/>
          <p:nvPr/>
        </p:nvSpPr>
        <p:spPr>
          <a:xfrm>
            <a:off x="336756" y="2842381"/>
            <a:ext cx="2159363" cy="2151336"/>
          </a:xfrm>
          <a:prstGeom prst="irregularSeal1">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ja-JP" altLang="en-US" sz="1600" b="1" dirty="0">
                <a:solidFill>
                  <a:srgbClr val="DA291C"/>
                </a:solidFill>
                <a:latin typeface="Yu Gothic UI" panose="020B0500000000000000" pitchFamily="50" charset="-128"/>
                <a:ea typeface="Yu Gothic UI" panose="020B0500000000000000" pitchFamily="50" charset="-128"/>
              </a:rPr>
              <a:t>事案発生</a:t>
            </a:r>
          </a:p>
        </p:txBody>
      </p:sp>
      <p:sp>
        <p:nvSpPr>
          <p:cNvPr id="170" name="テキスト ボックス 169"/>
          <p:cNvSpPr txBox="1"/>
          <p:nvPr/>
        </p:nvSpPr>
        <p:spPr>
          <a:xfrm>
            <a:off x="2496119" y="4105836"/>
            <a:ext cx="2142180" cy="442035"/>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200" u="sng" dirty="0">
                <a:latin typeface="Yu Gothic UI" panose="020B0500000000000000" pitchFamily="50" charset="-128"/>
                <a:ea typeface="Yu Gothic UI" panose="020B0500000000000000" pitchFamily="50" charset="-128"/>
              </a:rPr>
              <a:t>セキュリティ対策を実施しておらず、</a:t>
            </a:r>
            <a:endParaRPr kumimoji="1" lang="en-US" altLang="ja-JP" sz="1200" u="sng"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u="sng" dirty="0">
                <a:latin typeface="Yu Gothic UI" panose="020B0500000000000000" pitchFamily="50" charset="-128"/>
                <a:ea typeface="Yu Gothic UI" panose="020B0500000000000000" pitchFamily="50" charset="-128"/>
              </a:rPr>
              <a:t>対応が遅れた場合</a:t>
            </a:r>
          </a:p>
        </p:txBody>
      </p:sp>
      <p:sp>
        <p:nvSpPr>
          <p:cNvPr id="171" name="角丸四角形吹き出し 170"/>
          <p:cNvSpPr/>
          <p:nvPr/>
        </p:nvSpPr>
        <p:spPr>
          <a:xfrm>
            <a:off x="246138" y="4781855"/>
            <a:ext cx="1299669" cy="593156"/>
          </a:xfrm>
          <a:prstGeom prst="wedgeRoundRectCallout">
            <a:avLst>
              <a:gd name="adj1" fmla="val 51806"/>
              <a:gd name="adj2" fmla="val -87794"/>
              <a:gd name="adj3" fmla="val 16667"/>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300" b="1" dirty="0">
                <a:solidFill>
                  <a:schemeClr val="bg1"/>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コンピュータ</a:t>
            </a:r>
            <a:endParaRPr lang="en-US" altLang="ja-JP" sz="1300" b="1" dirty="0">
              <a:solidFill>
                <a:schemeClr val="bg1"/>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a:p>
            <a:pPr algn="ctr"/>
            <a:r>
              <a:rPr lang="ja-JP" altLang="en-US" sz="1300" b="1" dirty="0">
                <a:solidFill>
                  <a:schemeClr val="bg1"/>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ウイルスに感染</a:t>
            </a:r>
          </a:p>
        </p:txBody>
      </p:sp>
      <p:pic>
        <p:nvPicPr>
          <p:cNvPr id="172" name="Picture 4" descr="C:\Users\tikuta\AppData\Local\Microsoft\Windows\Temporary Internet Files\Content.IE5\V65QPMBK\MC900389182[1].wmf"/>
          <p:cNvPicPr>
            <a:picLocks noChangeAspect="1" noChangeArrowheads="1"/>
          </p:cNvPicPr>
          <p:nvPr/>
        </p:nvPicPr>
        <p:blipFill>
          <a:blip r:embed="rId3" cstate="print"/>
          <a:srcRect/>
          <a:stretch>
            <a:fillRect/>
          </a:stretch>
        </p:blipFill>
        <p:spPr bwMode="auto">
          <a:xfrm>
            <a:off x="527223" y="3986904"/>
            <a:ext cx="572960" cy="884534"/>
          </a:xfrm>
          <a:prstGeom prst="rect">
            <a:avLst/>
          </a:prstGeom>
          <a:noFill/>
        </p:spPr>
      </p:pic>
      <p:sp>
        <p:nvSpPr>
          <p:cNvPr id="173" name="テキスト ボックス 172"/>
          <p:cNvSpPr txBox="1"/>
          <p:nvPr/>
        </p:nvSpPr>
        <p:spPr>
          <a:xfrm>
            <a:off x="8547906" y="5778269"/>
            <a:ext cx="1201217" cy="257369"/>
          </a:xfrm>
          <a:prstGeom prst="rect">
            <a:avLst/>
          </a:prstGeom>
          <a:noFill/>
        </p:spPr>
        <p:txBody>
          <a:bodyPr wrap="none" lIns="36000" tIns="36000" rIns="36000" bIns="36000" rtlCol="0" anchor="ctr" anchorCtr="0">
            <a:spAutoFit/>
          </a:bodyPr>
          <a:lstStyle/>
          <a:p>
            <a:pPr algn="ctr">
              <a:spcBef>
                <a:spcPts val="0"/>
              </a:spcBef>
              <a:buSzPct val="100000"/>
            </a:pPr>
            <a:r>
              <a:rPr kumimoji="1" lang="ja-JP" altLang="en-US" sz="1200" dirty="0">
                <a:solidFill>
                  <a:schemeClr val="bg1"/>
                </a:solidFill>
                <a:latin typeface="Yu Gothic UI" panose="020B0500000000000000" pitchFamily="50" charset="-128"/>
                <a:ea typeface="Yu Gothic UI" panose="020B0500000000000000" pitchFamily="50" charset="-128"/>
              </a:rPr>
              <a:t>被害者からの訴訟</a:t>
            </a:r>
          </a:p>
        </p:txBody>
      </p:sp>
      <p:sp>
        <p:nvSpPr>
          <p:cNvPr id="177" name="円/楕円 93"/>
          <p:cNvSpPr/>
          <p:nvPr/>
        </p:nvSpPr>
        <p:spPr bwMode="gray">
          <a:xfrm>
            <a:off x="5723765" y="4965659"/>
            <a:ext cx="1593859" cy="754752"/>
          </a:xfrm>
          <a:prstGeom prst="ellipse">
            <a:avLst/>
          </a:prstGeom>
          <a:solidFill>
            <a:schemeClr val="bg1"/>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病院運営、医療サービスの停止の可能性</a:t>
            </a:r>
          </a:p>
        </p:txBody>
      </p:sp>
      <p:sp>
        <p:nvSpPr>
          <p:cNvPr id="188" name="テキスト ボックス 187"/>
          <p:cNvSpPr txBox="1"/>
          <p:nvPr/>
        </p:nvSpPr>
        <p:spPr>
          <a:xfrm>
            <a:off x="4020685" y="2861136"/>
            <a:ext cx="1860989" cy="442035"/>
          </a:xfrm>
          <a:prstGeom prst="rect">
            <a:avLst/>
          </a:prstGeom>
          <a:solidFill>
            <a:schemeClr val="bg1"/>
          </a:solidFill>
          <a:ln>
            <a:solidFill>
              <a:schemeClr val="tx1"/>
            </a:solidFill>
          </a:ln>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対策例：侵入検知</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普段と異なる通信量の検知</a:t>
            </a:r>
            <a:endParaRPr kumimoji="1" lang="en-US" altLang="ja-JP" sz="1200" dirty="0">
              <a:latin typeface="Yu Gothic UI" panose="020B0500000000000000" pitchFamily="50" charset="-128"/>
              <a:ea typeface="Yu Gothic UI" panose="020B0500000000000000" pitchFamily="50" charset="-128"/>
            </a:endParaRPr>
          </a:p>
        </p:txBody>
      </p:sp>
      <p:sp>
        <p:nvSpPr>
          <p:cNvPr id="190" name="Freeform 10"/>
          <p:cNvSpPr>
            <a:spLocks/>
          </p:cNvSpPr>
          <p:nvPr/>
        </p:nvSpPr>
        <p:spPr bwMode="gray">
          <a:xfrm rot="6995688" flipH="1">
            <a:off x="5744850" y="4601577"/>
            <a:ext cx="2660218" cy="1834652"/>
          </a:xfrm>
          <a:custGeom>
            <a:avLst/>
            <a:gdLst/>
            <a:ahLst/>
            <a:cxnLst>
              <a:cxn ang="0">
                <a:pos x="2048" y="1013"/>
              </a:cxn>
              <a:cxn ang="0">
                <a:pos x="2096" y="1013"/>
              </a:cxn>
              <a:cxn ang="0">
                <a:pos x="2152" y="1013"/>
              </a:cxn>
              <a:cxn ang="0">
                <a:pos x="2174" y="1013"/>
              </a:cxn>
              <a:cxn ang="0">
                <a:pos x="2133" y="1036"/>
              </a:cxn>
              <a:cxn ang="0">
                <a:pos x="1985" y="1120"/>
              </a:cxn>
              <a:cxn ang="0">
                <a:pos x="1812" y="1219"/>
              </a:cxn>
              <a:cxn ang="0">
                <a:pos x="1745" y="1257"/>
              </a:cxn>
              <a:cxn ang="0">
                <a:pos x="1703" y="1234"/>
              </a:cxn>
              <a:cxn ang="0">
                <a:pos x="1555" y="1150"/>
              </a:cxn>
              <a:cxn ang="0">
                <a:pos x="1381" y="1051"/>
              </a:cxn>
              <a:cxn ang="0">
                <a:pos x="1314" y="1013"/>
              </a:cxn>
              <a:cxn ang="0">
                <a:pos x="1327" y="1013"/>
              </a:cxn>
              <a:cxn ang="0">
                <a:pos x="1377" y="1013"/>
              </a:cxn>
              <a:cxn ang="0">
                <a:pos x="1436" y="1013"/>
              </a:cxn>
              <a:cxn ang="0">
                <a:pos x="1458" y="1013"/>
              </a:cxn>
              <a:cxn ang="0">
                <a:pos x="1459" y="1006"/>
              </a:cxn>
              <a:cxn ang="0">
                <a:pos x="1458" y="980"/>
              </a:cxn>
              <a:cxn ang="0">
                <a:pos x="1452" y="934"/>
              </a:cxn>
              <a:cxn ang="0">
                <a:pos x="1432" y="863"/>
              </a:cxn>
              <a:cxn ang="0">
                <a:pos x="1391" y="777"/>
              </a:cxn>
              <a:cxn ang="0">
                <a:pos x="1317" y="690"/>
              </a:cxn>
              <a:cxn ang="0">
                <a:pos x="1215" y="617"/>
              </a:cxn>
              <a:cxn ang="0">
                <a:pos x="1094" y="578"/>
              </a:cxn>
              <a:cxn ang="0">
                <a:pos x="966" y="572"/>
              </a:cxn>
              <a:cxn ang="0">
                <a:pos x="855" y="597"/>
              </a:cxn>
              <a:cxn ang="0">
                <a:pos x="763" y="645"/>
              </a:cxn>
              <a:cxn ang="0">
                <a:pos x="693" y="702"/>
              </a:cxn>
              <a:cxn ang="0">
                <a:pos x="643" y="762"/>
              </a:cxn>
              <a:cxn ang="0">
                <a:pos x="610" y="817"/>
              </a:cxn>
              <a:cxn ang="0">
                <a:pos x="592" y="860"/>
              </a:cxn>
              <a:cxn ang="0">
                <a:pos x="586" y="876"/>
              </a:cxn>
              <a:cxn ang="0">
                <a:pos x="556" y="860"/>
              </a:cxn>
              <a:cxn ang="0">
                <a:pos x="449" y="800"/>
              </a:cxn>
              <a:cxn ang="0">
                <a:pos x="325" y="730"/>
              </a:cxn>
              <a:cxn ang="0">
                <a:pos x="276" y="703"/>
              </a:cxn>
              <a:cxn ang="0">
                <a:pos x="249" y="717"/>
              </a:cxn>
              <a:cxn ang="0">
                <a:pos x="155" y="771"/>
              </a:cxn>
              <a:cxn ang="0">
                <a:pos x="44" y="834"/>
              </a:cxn>
              <a:cxn ang="0">
                <a:pos x="1" y="858"/>
              </a:cxn>
              <a:cxn ang="0">
                <a:pos x="2" y="847"/>
              </a:cxn>
              <a:cxn ang="0">
                <a:pos x="9" y="808"/>
              </a:cxn>
              <a:cxn ang="0">
                <a:pos x="25" y="741"/>
              </a:cxn>
              <a:cxn ang="0">
                <a:pos x="58" y="646"/>
              </a:cxn>
              <a:cxn ang="0">
                <a:pos x="112" y="531"/>
              </a:cxn>
              <a:cxn ang="0">
                <a:pos x="196" y="405"/>
              </a:cxn>
              <a:cxn ang="0">
                <a:pos x="308" y="279"/>
              </a:cxn>
              <a:cxn ang="0">
                <a:pos x="445" y="170"/>
              </a:cxn>
              <a:cxn ang="0">
                <a:pos x="606" y="83"/>
              </a:cxn>
              <a:cxn ang="0">
                <a:pos x="790" y="24"/>
              </a:cxn>
              <a:cxn ang="0">
                <a:pos x="994" y="0"/>
              </a:cxn>
              <a:cxn ang="0">
                <a:pos x="1212" y="22"/>
              </a:cxn>
              <a:cxn ang="0">
                <a:pos x="1429" y="91"/>
              </a:cxn>
              <a:cxn ang="0">
                <a:pos x="1624" y="205"/>
              </a:cxn>
              <a:cxn ang="0">
                <a:pos x="1787" y="353"/>
              </a:cxn>
              <a:cxn ang="0">
                <a:pos x="1906" y="520"/>
              </a:cxn>
              <a:cxn ang="0">
                <a:pos x="1983" y="692"/>
              </a:cxn>
              <a:cxn ang="0">
                <a:pos x="2020" y="848"/>
              </a:cxn>
              <a:cxn ang="0">
                <a:pos x="2030" y="966"/>
              </a:cxn>
              <a:cxn ang="0">
                <a:pos x="2034" y="1012"/>
              </a:cxn>
            </a:cxnLst>
            <a:rect l="0" t="0" r="r" b="b"/>
            <a:pathLst>
              <a:path w="2175" h="1259">
                <a:moveTo>
                  <a:pt x="2034" y="1013"/>
                </a:moveTo>
                <a:lnTo>
                  <a:pt x="2034" y="1013"/>
                </a:lnTo>
                <a:lnTo>
                  <a:pt x="2035" y="1013"/>
                </a:lnTo>
                <a:lnTo>
                  <a:pt x="2037" y="1013"/>
                </a:lnTo>
                <a:lnTo>
                  <a:pt x="2039" y="1013"/>
                </a:lnTo>
                <a:lnTo>
                  <a:pt x="2041" y="1013"/>
                </a:lnTo>
                <a:lnTo>
                  <a:pt x="2044" y="1013"/>
                </a:lnTo>
                <a:lnTo>
                  <a:pt x="2048" y="1013"/>
                </a:lnTo>
                <a:lnTo>
                  <a:pt x="2052" y="1013"/>
                </a:lnTo>
                <a:lnTo>
                  <a:pt x="2056" y="1013"/>
                </a:lnTo>
                <a:lnTo>
                  <a:pt x="2061" y="1013"/>
                </a:lnTo>
                <a:lnTo>
                  <a:pt x="2067" y="1013"/>
                </a:lnTo>
                <a:lnTo>
                  <a:pt x="2073" y="1013"/>
                </a:lnTo>
                <a:lnTo>
                  <a:pt x="2080" y="1013"/>
                </a:lnTo>
                <a:lnTo>
                  <a:pt x="2088" y="1013"/>
                </a:lnTo>
                <a:lnTo>
                  <a:pt x="2096" y="1013"/>
                </a:lnTo>
                <a:lnTo>
                  <a:pt x="2104" y="1013"/>
                </a:lnTo>
                <a:lnTo>
                  <a:pt x="2113" y="1013"/>
                </a:lnTo>
                <a:lnTo>
                  <a:pt x="2120" y="1013"/>
                </a:lnTo>
                <a:lnTo>
                  <a:pt x="2128" y="1013"/>
                </a:lnTo>
                <a:lnTo>
                  <a:pt x="2135" y="1013"/>
                </a:lnTo>
                <a:lnTo>
                  <a:pt x="2141" y="1013"/>
                </a:lnTo>
                <a:lnTo>
                  <a:pt x="2147" y="1013"/>
                </a:lnTo>
                <a:lnTo>
                  <a:pt x="2152" y="1013"/>
                </a:lnTo>
                <a:lnTo>
                  <a:pt x="2157" y="1013"/>
                </a:lnTo>
                <a:lnTo>
                  <a:pt x="2161" y="1013"/>
                </a:lnTo>
                <a:lnTo>
                  <a:pt x="2164" y="1013"/>
                </a:lnTo>
                <a:lnTo>
                  <a:pt x="2167" y="1013"/>
                </a:lnTo>
                <a:lnTo>
                  <a:pt x="2170" y="1013"/>
                </a:lnTo>
                <a:lnTo>
                  <a:pt x="2172" y="1013"/>
                </a:lnTo>
                <a:lnTo>
                  <a:pt x="2173" y="1013"/>
                </a:lnTo>
                <a:lnTo>
                  <a:pt x="2174" y="1013"/>
                </a:lnTo>
                <a:lnTo>
                  <a:pt x="2173" y="1013"/>
                </a:lnTo>
                <a:lnTo>
                  <a:pt x="2171" y="1014"/>
                </a:lnTo>
                <a:lnTo>
                  <a:pt x="2166" y="1017"/>
                </a:lnTo>
                <a:lnTo>
                  <a:pt x="2161" y="1020"/>
                </a:lnTo>
                <a:lnTo>
                  <a:pt x="2153" y="1025"/>
                </a:lnTo>
                <a:lnTo>
                  <a:pt x="2144" y="1030"/>
                </a:lnTo>
                <a:lnTo>
                  <a:pt x="2133" y="1036"/>
                </a:lnTo>
                <a:lnTo>
                  <a:pt x="2120" y="1043"/>
                </a:lnTo>
                <a:lnTo>
                  <a:pt x="2106" y="1051"/>
                </a:lnTo>
                <a:lnTo>
                  <a:pt x="2090" y="1060"/>
                </a:lnTo>
                <a:lnTo>
                  <a:pt x="2072" y="1070"/>
                </a:lnTo>
                <a:lnTo>
                  <a:pt x="2053" y="1081"/>
                </a:lnTo>
                <a:lnTo>
                  <a:pt x="2032" y="1093"/>
                </a:lnTo>
                <a:lnTo>
                  <a:pt x="2010" y="1106"/>
                </a:lnTo>
                <a:lnTo>
                  <a:pt x="1985" y="1120"/>
                </a:lnTo>
                <a:lnTo>
                  <a:pt x="1959" y="1135"/>
                </a:lnTo>
                <a:lnTo>
                  <a:pt x="1933" y="1150"/>
                </a:lnTo>
                <a:lnTo>
                  <a:pt x="1909" y="1164"/>
                </a:lnTo>
                <a:lnTo>
                  <a:pt x="1886" y="1177"/>
                </a:lnTo>
                <a:lnTo>
                  <a:pt x="1865" y="1189"/>
                </a:lnTo>
                <a:lnTo>
                  <a:pt x="1846" y="1200"/>
                </a:lnTo>
                <a:lnTo>
                  <a:pt x="1828" y="1210"/>
                </a:lnTo>
                <a:lnTo>
                  <a:pt x="1812" y="1219"/>
                </a:lnTo>
                <a:lnTo>
                  <a:pt x="1798" y="1227"/>
                </a:lnTo>
                <a:lnTo>
                  <a:pt x="1786" y="1234"/>
                </a:lnTo>
                <a:lnTo>
                  <a:pt x="1775" y="1240"/>
                </a:lnTo>
                <a:lnTo>
                  <a:pt x="1765" y="1246"/>
                </a:lnTo>
                <a:lnTo>
                  <a:pt x="1758" y="1250"/>
                </a:lnTo>
                <a:lnTo>
                  <a:pt x="1752" y="1253"/>
                </a:lnTo>
                <a:lnTo>
                  <a:pt x="1748" y="1256"/>
                </a:lnTo>
                <a:lnTo>
                  <a:pt x="1745" y="1257"/>
                </a:lnTo>
                <a:lnTo>
                  <a:pt x="1744" y="1258"/>
                </a:lnTo>
                <a:lnTo>
                  <a:pt x="1744" y="1257"/>
                </a:lnTo>
                <a:lnTo>
                  <a:pt x="1741" y="1256"/>
                </a:lnTo>
                <a:lnTo>
                  <a:pt x="1737" y="1253"/>
                </a:lnTo>
                <a:lnTo>
                  <a:pt x="1731" y="1250"/>
                </a:lnTo>
                <a:lnTo>
                  <a:pt x="1723" y="1246"/>
                </a:lnTo>
                <a:lnTo>
                  <a:pt x="1714" y="1240"/>
                </a:lnTo>
                <a:lnTo>
                  <a:pt x="1703" y="1234"/>
                </a:lnTo>
                <a:lnTo>
                  <a:pt x="1690" y="1227"/>
                </a:lnTo>
                <a:lnTo>
                  <a:pt x="1676" y="1219"/>
                </a:lnTo>
                <a:lnTo>
                  <a:pt x="1660" y="1210"/>
                </a:lnTo>
                <a:lnTo>
                  <a:pt x="1642" y="1200"/>
                </a:lnTo>
                <a:lnTo>
                  <a:pt x="1623" y="1189"/>
                </a:lnTo>
                <a:lnTo>
                  <a:pt x="1602" y="1177"/>
                </a:lnTo>
                <a:lnTo>
                  <a:pt x="1579" y="1164"/>
                </a:lnTo>
                <a:lnTo>
                  <a:pt x="1555" y="1150"/>
                </a:lnTo>
                <a:lnTo>
                  <a:pt x="1529" y="1135"/>
                </a:lnTo>
                <a:lnTo>
                  <a:pt x="1503" y="1120"/>
                </a:lnTo>
                <a:lnTo>
                  <a:pt x="1478" y="1106"/>
                </a:lnTo>
                <a:lnTo>
                  <a:pt x="1455" y="1093"/>
                </a:lnTo>
                <a:lnTo>
                  <a:pt x="1434" y="1081"/>
                </a:lnTo>
                <a:lnTo>
                  <a:pt x="1415" y="1070"/>
                </a:lnTo>
                <a:lnTo>
                  <a:pt x="1397" y="1060"/>
                </a:lnTo>
                <a:lnTo>
                  <a:pt x="1381" y="1051"/>
                </a:lnTo>
                <a:lnTo>
                  <a:pt x="1367" y="1043"/>
                </a:lnTo>
                <a:lnTo>
                  <a:pt x="1354" y="1036"/>
                </a:lnTo>
                <a:lnTo>
                  <a:pt x="1343" y="1030"/>
                </a:lnTo>
                <a:lnTo>
                  <a:pt x="1334" y="1025"/>
                </a:lnTo>
                <a:lnTo>
                  <a:pt x="1326" y="1020"/>
                </a:lnTo>
                <a:lnTo>
                  <a:pt x="1320" y="1017"/>
                </a:lnTo>
                <a:lnTo>
                  <a:pt x="1316" y="1014"/>
                </a:lnTo>
                <a:lnTo>
                  <a:pt x="1314" y="1013"/>
                </a:lnTo>
                <a:lnTo>
                  <a:pt x="1313" y="1013"/>
                </a:lnTo>
                <a:lnTo>
                  <a:pt x="1314" y="1013"/>
                </a:lnTo>
                <a:lnTo>
                  <a:pt x="1315" y="1013"/>
                </a:lnTo>
                <a:lnTo>
                  <a:pt x="1317" y="1013"/>
                </a:lnTo>
                <a:lnTo>
                  <a:pt x="1320" y="1013"/>
                </a:lnTo>
                <a:lnTo>
                  <a:pt x="1323" y="1013"/>
                </a:lnTo>
                <a:lnTo>
                  <a:pt x="1327" y="1013"/>
                </a:lnTo>
                <a:lnTo>
                  <a:pt x="1331" y="1013"/>
                </a:lnTo>
                <a:lnTo>
                  <a:pt x="1336" y="1013"/>
                </a:lnTo>
                <a:lnTo>
                  <a:pt x="1341" y="1013"/>
                </a:lnTo>
                <a:lnTo>
                  <a:pt x="1347" y="1013"/>
                </a:lnTo>
                <a:lnTo>
                  <a:pt x="1354" y="1013"/>
                </a:lnTo>
                <a:lnTo>
                  <a:pt x="1361" y="1013"/>
                </a:lnTo>
                <a:lnTo>
                  <a:pt x="1369" y="1013"/>
                </a:lnTo>
                <a:lnTo>
                  <a:pt x="1377" y="1013"/>
                </a:lnTo>
                <a:lnTo>
                  <a:pt x="1386" y="1013"/>
                </a:lnTo>
                <a:lnTo>
                  <a:pt x="1395" y="1013"/>
                </a:lnTo>
                <a:lnTo>
                  <a:pt x="1403" y="1013"/>
                </a:lnTo>
                <a:lnTo>
                  <a:pt x="1411" y="1013"/>
                </a:lnTo>
                <a:lnTo>
                  <a:pt x="1418" y="1013"/>
                </a:lnTo>
                <a:lnTo>
                  <a:pt x="1424" y="1013"/>
                </a:lnTo>
                <a:lnTo>
                  <a:pt x="1430" y="1013"/>
                </a:lnTo>
                <a:lnTo>
                  <a:pt x="1436" y="1013"/>
                </a:lnTo>
                <a:lnTo>
                  <a:pt x="1440" y="1013"/>
                </a:lnTo>
                <a:lnTo>
                  <a:pt x="1445" y="1013"/>
                </a:lnTo>
                <a:lnTo>
                  <a:pt x="1448" y="1013"/>
                </a:lnTo>
                <a:lnTo>
                  <a:pt x="1452" y="1013"/>
                </a:lnTo>
                <a:lnTo>
                  <a:pt x="1454" y="1013"/>
                </a:lnTo>
                <a:lnTo>
                  <a:pt x="1456" y="1013"/>
                </a:lnTo>
                <a:lnTo>
                  <a:pt x="1458" y="1013"/>
                </a:lnTo>
                <a:lnTo>
                  <a:pt x="1459" y="1013"/>
                </a:lnTo>
                <a:lnTo>
                  <a:pt x="1459" y="1012"/>
                </a:lnTo>
                <a:lnTo>
                  <a:pt x="1459" y="1011"/>
                </a:lnTo>
                <a:lnTo>
                  <a:pt x="1459" y="1010"/>
                </a:lnTo>
                <a:lnTo>
                  <a:pt x="1459" y="1009"/>
                </a:lnTo>
                <a:lnTo>
                  <a:pt x="1459" y="1007"/>
                </a:lnTo>
                <a:lnTo>
                  <a:pt x="1459" y="1006"/>
                </a:lnTo>
                <a:lnTo>
                  <a:pt x="1458" y="1003"/>
                </a:lnTo>
                <a:lnTo>
                  <a:pt x="1458" y="1001"/>
                </a:lnTo>
                <a:lnTo>
                  <a:pt x="1458" y="998"/>
                </a:lnTo>
                <a:lnTo>
                  <a:pt x="1458" y="995"/>
                </a:lnTo>
                <a:lnTo>
                  <a:pt x="1458" y="992"/>
                </a:lnTo>
                <a:lnTo>
                  <a:pt x="1458" y="988"/>
                </a:lnTo>
                <a:lnTo>
                  <a:pt x="1458" y="985"/>
                </a:lnTo>
                <a:lnTo>
                  <a:pt x="1458" y="980"/>
                </a:lnTo>
                <a:lnTo>
                  <a:pt x="1458" y="976"/>
                </a:lnTo>
                <a:lnTo>
                  <a:pt x="1457" y="971"/>
                </a:lnTo>
                <a:lnTo>
                  <a:pt x="1457" y="966"/>
                </a:lnTo>
                <a:lnTo>
                  <a:pt x="1456" y="961"/>
                </a:lnTo>
                <a:lnTo>
                  <a:pt x="1456" y="955"/>
                </a:lnTo>
                <a:lnTo>
                  <a:pt x="1454" y="948"/>
                </a:lnTo>
                <a:lnTo>
                  <a:pt x="1453" y="942"/>
                </a:lnTo>
                <a:lnTo>
                  <a:pt x="1452" y="934"/>
                </a:lnTo>
                <a:lnTo>
                  <a:pt x="1450" y="927"/>
                </a:lnTo>
                <a:lnTo>
                  <a:pt x="1448" y="919"/>
                </a:lnTo>
                <a:lnTo>
                  <a:pt x="1446" y="911"/>
                </a:lnTo>
                <a:lnTo>
                  <a:pt x="1444" y="902"/>
                </a:lnTo>
                <a:lnTo>
                  <a:pt x="1441" y="893"/>
                </a:lnTo>
                <a:lnTo>
                  <a:pt x="1438" y="883"/>
                </a:lnTo>
                <a:lnTo>
                  <a:pt x="1435" y="873"/>
                </a:lnTo>
                <a:lnTo>
                  <a:pt x="1432" y="863"/>
                </a:lnTo>
                <a:lnTo>
                  <a:pt x="1429" y="853"/>
                </a:lnTo>
                <a:lnTo>
                  <a:pt x="1425" y="842"/>
                </a:lnTo>
                <a:lnTo>
                  <a:pt x="1421" y="831"/>
                </a:lnTo>
                <a:lnTo>
                  <a:pt x="1416" y="820"/>
                </a:lnTo>
                <a:lnTo>
                  <a:pt x="1411" y="809"/>
                </a:lnTo>
                <a:lnTo>
                  <a:pt x="1405" y="798"/>
                </a:lnTo>
                <a:lnTo>
                  <a:pt x="1398" y="787"/>
                </a:lnTo>
                <a:lnTo>
                  <a:pt x="1391" y="777"/>
                </a:lnTo>
                <a:lnTo>
                  <a:pt x="1384" y="766"/>
                </a:lnTo>
                <a:lnTo>
                  <a:pt x="1376" y="755"/>
                </a:lnTo>
                <a:lnTo>
                  <a:pt x="1368" y="744"/>
                </a:lnTo>
                <a:lnTo>
                  <a:pt x="1359" y="733"/>
                </a:lnTo>
                <a:lnTo>
                  <a:pt x="1349" y="723"/>
                </a:lnTo>
                <a:lnTo>
                  <a:pt x="1339" y="712"/>
                </a:lnTo>
                <a:lnTo>
                  <a:pt x="1329" y="701"/>
                </a:lnTo>
                <a:lnTo>
                  <a:pt x="1317" y="690"/>
                </a:lnTo>
                <a:lnTo>
                  <a:pt x="1306" y="680"/>
                </a:lnTo>
                <a:lnTo>
                  <a:pt x="1294" y="669"/>
                </a:lnTo>
                <a:lnTo>
                  <a:pt x="1282" y="659"/>
                </a:lnTo>
                <a:lnTo>
                  <a:pt x="1269" y="650"/>
                </a:lnTo>
                <a:lnTo>
                  <a:pt x="1256" y="641"/>
                </a:lnTo>
                <a:lnTo>
                  <a:pt x="1243" y="633"/>
                </a:lnTo>
                <a:lnTo>
                  <a:pt x="1229" y="625"/>
                </a:lnTo>
                <a:lnTo>
                  <a:pt x="1215" y="617"/>
                </a:lnTo>
                <a:lnTo>
                  <a:pt x="1201" y="611"/>
                </a:lnTo>
                <a:lnTo>
                  <a:pt x="1187" y="604"/>
                </a:lnTo>
                <a:lnTo>
                  <a:pt x="1172" y="599"/>
                </a:lnTo>
                <a:lnTo>
                  <a:pt x="1157" y="594"/>
                </a:lnTo>
                <a:lnTo>
                  <a:pt x="1142" y="589"/>
                </a:lnTo>
                <a:lnTo>
                  <a:pt x="1126" y="585"/>
                </a:lnTo>
                <a:lnTo>
                  <a:pt x="1110" y="581"/>
                </a:lnTo>
                <a:lnTo>
                  <a:pt x="1094" y="578"/>
                </a:lnTo>
                <a:lnTo>
                  <a:pt x="1077" y="576"/>
                </a:lnTo>
                <a:lnTo>
                  <a:pt x="1060" y="574"/>
                </a:lnTo>
                <a:lnTo>
                  <a:pt x="1044" y="572"/>
                </a:lnTo>
                <a:lnTo>
                  <a:pt x="1028" y="571"/>
                </a:lnTo>
                <a:lnTo>
                  <a:pt x="1012" y="571"/>
                </a:lnTo>
                <a:lnTo>
                  <a:pt x="997" y="571"/>
                </a:lnTo>
                <a:lnTo>
                  <a:pt x="981" y="571"/>
                </a:lnTo>
                <a:lnTo>
                  <a:pt x="966" y="572"/>
                </a:lnTo>
                <a:lnTo>
                  <a:pt x="951" y="574"/>
                </a:lnTo>
                <a:lnTo>
                  <a:pt x="937" y="576"/>
                </a:lnTo>
                <a:lnTo>
                  <a:pt x="923" y="578"/>
                </a:lnTo>
                <a:lnTo>
                  <a:pt x="909" y="581"/>
                </a:lnTo>
                <a:lnTo>
                  <a:pt x="895" y="584"/>
                </a:lnTo>
                <a:lnTo>
                  <a:pt x="881" y="588"/>
                </a:lnTo>
                <a:lnTo>
                  <a:pt x="868" y="592"/>
                </a:lnTo>
                <a:lnTo>
                  <a:pt x="855" y="597"/>
                </a:lnTo>
                <a:lnTo>
                  <a:pt x="842" y="603"/>
                </a:lnTo>
                <a:lnTo>
                  <a:pt x="830" y="608"/>
                </a:lnTo>
                <a:lnTo>
                  <a:pt x="818" y="614"/>
                </a:lnTo>
                <a:lnTo>
                  <a:pt x="806" y="620"/>
                </a:lnTo>
                <a:lnTo>
                  <a:pt x="795" y="626"/>
                </a:lnTo>
                <a:lnTo>
                  <a:pt x="784" y="632"/>
                </a:lnTo>
                <a:lnTo>
                  <a:pt x="773" y="638"/>
                </a:lnTo>
                <a:lnTo>
                  <a:pt x="763" y="645"/>
                </a:lnTo>
                <a:lnTo>
                  <a:pt x="753" y="651"/>
                </a:lnTo>
                <a:lnTo>
                  <a:pt x="743" y="658"/>
                </a:lnTo>
                <a:lnTo>
                  <a:pt x="734" y="665"/>
                </a:lnTo>
                <a:lnTo>
                  <a:pt x="725" y="672"/>
                </a:lnTo>
                <a:lnTo>
                  <a:pt x="716" y="679"/>
                </a:lnTo>
                <a:lnTo>
                  <a:pt x="708" y="687"/>
                </a:lnTo>
                <a:lnTo>
                  <a:pt x="700" y="694"/>
                </a:lnTo>
                <a:lnTo>
                  <a:pt x="693" y="702"/>
                </a:lnTo>
                <a:lnTo>
                  <a:pt x="685" y="709"/>
                </a:lnTo>
                <a:lnTo>
                  <a:pt x="679" y="717"/>
                </a:lnTo>
                <a:lnTo>
                  <a:pt x="672" y="725"/>
                </a:lnTo>
                <a:lnTo>
                  <a:pt x="666" y="732"/>
                </a:lnTo>
                <a:lnTo>
                  <a:pt x="660" y="740"/>
                </a:lnTo>
                <a:lnTo>
                  <a:pt x="654" y="747"/>
                </a:lnTo>
                <a:lnTo>
                  <a:pt x="648" y="755"/>
                </a:lnTo>
                <a:lnTo>
                  <a:pt x="643" y="762"/>
                </a:lnTo>
                <a:lnTo>
                  <a:pt x="638" y="769"/>
                </a:lnTo>
                <a:lnTo>
                  <a:pt x="633" y="776"/>
                </a:lnTo>
                <a:lnTo>
                  <a:pt x="629" y="783"/>
                </a:lnTo>
                <a:lnTo>
                  <a:pt x="625" y="790"/>
                </a:lnTo>
                <a:lnTo>
                  <a:pt x="621" y="797"/>
                </a:lnTo>
                <a:lnTo>
                  <a:pt x="617" y="804"/>
                </a:lnTo>
                <a:lnTo>
                  <a:pt x="614" y="811"/>
                </a:lnTo>
                <a:lnTo>
                  <a:pt x="610" y="817"/>
                </a:lnTo>
                <a:lnTo>
                  <a:pt x="608" y="824"/>
                </a:lnTo>
                <a:lnTo>
                  <a:pt x="605" y="830"/>
                </a:lnTo>
                <a:lnTo>
                  <a:pt x="602" y="836"/>
                </a:lnTo>
                <a:lnTo>
                  <a:pt x="600" y="842"/>
                </a:lnTo>
                <a:lnTo>
                  <a:pt x="598" y="847"/>
                </a:lnTo>
                <a:lnTo>
                  <a:pt x="596" y="851"/>
                </a:lnTo>
                <a:lnTo>
                  <a:pt x="594" y="856"/>
                </a:lnTo>
                <a:lnTo>
                  <a:pt x="592" y="860"/>
                </a:lnTo>
                <a:lnTo>
                  <a:pt x="591" y="863"/>
                </a:lnTo>
                <a:lnTo>
                  <a:pt x="590" y="866"/>
                </a:lnTo>
                <a:lnTo>
                  <a:pt x="589" y="869"/>
                </a:lnTo>
                <a:lnTo>
                  <a:pt x="588" y="871"/>
                </a:lnTo>
                <a:lnTo>
                  <a:pt x="587" y="873"/>
                </a:lnTo>
                <a:lnTo>
                  <a:pt x="586" y="874"/>
                </a:lnTo>
                <a:lnTo>
                  <a:pt x="586" y="875"/>
                </a:lnTo>
                <a:lnTo>
                  <a:pt x="586" y="876"/>
                </a:lnTo>
                <a:lnTo>
                  <a:pt x="585" y="876"/>
                </a:lnTo>
                <a:lnTo>
                  <a:pt x="583" y="875"/>
                </a:lnTo>
                <a:lnTo>
                  <a:pt x="580" y="873"/>
                </a:lnTo>
                <a:lnTo>
                  <a:pt x="576" y="871"/>
                </a:lnTo>
                <a:lnTo>
                  <a:pt x="570" y="868"/>
                </a:lnTo>
                <a:lnTo>
                  <a:pt x="564" y="864"/>
                </a:lnTo>
                <a:lnTo>
                  <a:pt x="556" y="860"/>
                </a:lnTo>
                <a:lnTo>
                  <a:pt x="547" y="854"/>
                </a:lnTo>
                <a:lnTo>
                  <a:pt x="537" y="849"/>
                </a:lnTo>
                <a:lnTo>
                  <a:pt x="525" y="842"/>
                </a:lnTo>
                <a:lnTo>
                  <a:pt x="512" y="835"/>
                </a:lnTo>
                <a:lnTo>
                  <a:pt x="498" y="827"/>
                </a:lnTo>
                <a:lnTo>
                  <a:pt x="483" y="819"/>
                </a:lnTo>
                <a:lnTo>
                  <a:pt x="467" y="810"/>
                </a:lnTo>
                <a:lnTo>
                  <a:pt x="449" y="800"/>
                </a:lnTo>
                <a:lnTo>
                  <a:pt x="431" y="789"/>
                </a:lnTo>
                <a:lnTo>
                  <a:pt x="412" y="779"/>
                </a:lnTo>
                <a:lnTo>
                  <a:pt x="394" y="769"/>
                </a:lnTo>
                <a:lnTo>
                  <a:pt x="378" y="760"/>
                </a:lnTo>
                <a:lnTo>
                  <a:pt x="363" y="751"/>
                </a:lnTo>
                <a:lnTo>
                  <a:pt x="349" y="743"/>
                </a:lnTo>
                <a:lnTo>
                  <a:pt x="336" y="736"/>
                </a:lnTo>
                <a:lnTo>
                  <a:pt x="325" y="730"/>
                </a:lnTo>
                <a:lnTo>
                  <a:pt x="315" y="724"/>
                </a:lnTo>
                <a:lnTo>
                  <a:pt x="305" y="719"/>
                </a:lnTo>
                <a:lnTo>
                  <a:pt x="298" y="715"/>
                </a:lnTo>
                <a:lnTo>
                  <a:pt x="291" y="711"/>
                </a:lnTo>
                <a:lnTo>
                  <a:pt x="286" y="708"/>
                </a:lnTo>
                <a:lnTo>
                  <a:pt x="281" y="705"/>
                </a:lnTo>
                <a:lnTo>
                  <a:pt x="278" y="704"/>
                </a:lnTo>
                <a:lnTo>
                  <a:pt x="276" y="703"/>
                </a:lnTo>
                <a:lnTo>
                  <a:pt x="276" y="702"/>
                </a:lnTo>
                <a:lnTo>
                  <a:pt x="275" y="703"/>
                </a:lnTo>
                <a:lnTo>
                  <a:pt x="274" y="704"/>
                </a:lnTo>
                <a:lnTo>
                  <a:pt x="271" y="705"/>
                </a:lnTo>
                <a:lnTo>
                  <a:pt x="267" y="707"/>
                </a:lnTo>
                <a:lnTo>
                  <a:pt x="262" y="710"/>
                </a:lnTo>
                <a:lnTo>
                  <a:pt x="256" y="713"/>
                </a:lnTo>
                <a:lnTo>
                  <a:pt x="249" y="717"/>
                </a:lnTo>
                <a:lnTo>
                  <a:pt x="241" y="722"/>
                </a:lnTo>
                <a:lnTo>
                  <a:pt x="232" y="727"/>
                </a:lnTo>
                <a:lnTo>
                  <a:pt x="222" y="733"/>
                </a:lnTo>
                <a:lnTo>
                  <a:pt x="211" y="739"/>
                </a:lnTo>
                <a:lnTo>
                  <a:pt x="198" y="746"/>
                </a:lnTo>
                <a:lnTo>
                  <a:pt x="185" y="754"/>
                </a:lnTo>
                <a:lnTo>
                  <a:pt x="170" y="762"/>
                </a:lnTo>
                <a:lnTo>
                  <a:pt x="155" y="771"/>
                </a:lnTo>
                <a:lnTo>
                  <a:pt x="138" y="780"/>
                </a:lnTo>
                <a:lnTo>
                  <a:pt x="121" y="790"/>
                </a:lnTo>
                <a:lnTo>
                  <a:pt x="106" y="799"/>
                </a:lnTo>
                <a:lnTo>
                  <a:pt x="91" y="807"/>
                </a:lnTo>
                <a:lnTo>
                  <a:pt x="78" y="815"/>
                </a:lnTo>
                <a:lnTo>
                  <a:pt x="65" y="822"/>
                </a:lnTo>
                <a:lnTo>
                  <a:pt x="54" y="828"/>
                </a:lnTo>
                <a:lnTo>
                  <a:pt x="44" y="834"/>
                </a:lnTo>
                <a:lnTo>
                  <a:pt x="35" y="839"/>
                </a:lnTo>
                <a:lnTo>
                  <a:pt x="26" y="844"/>
                </a:lnTo>
                <a:lnTo>
                  <a:pt x="19" y="847"/>
                </a:lnTo>
                <a:lnTo>
                  <a:pt x="14" y="851"/>
                </a:lnTo>
                <a:lnTo>
                  <a:pt x="9" y="854"/>
                </a:lnTo>
                <a:lnTo>
                  <a:pt x="5" y="856"/>
                </a:lnTo>
                <a:lnTo>
                  <a:pt x="2" y="857"/>
                </a:lnTo>
                <a:lnTo>
                  <a:pt x="1" y="858"/>
                </a:lnTo>
                <a:lnTo>
                  <a:pt x="0" y="858"/>
                </a:lnTo>
                <a:lnTo>
                  <a:pt x="0" y="856"/>
                </a:lnTo>
                <a:lnTo>
                  <a:pt x="1" y="855"/>
                </a:lnTo>
                <a:lnTo>
                  <a:pt x="1" y="853"/>
                </a:lnTo>
                <a:lnTo>
                  <a:pt x="2" y="850"/>
                </a:lnTo>
                <a:lnTo>
                  <a:pt x="2" y="847"/>
                </a:lnTo>
                <a:lnTo>
                  <a:pt x="3" y="844"/>
                </a:lnTo>
                <a:lnTo>
                  <a:pt x="3" y="840"/>
                </a:lnTo>
                <a:lnTo>
                  <a:pt x="4" y="836"/>
                </a:lnTo>
                <a:lnTo>
                  <a:pt x="5" y="831"/>
                </a:lnTo>
                <a:lnTo>
                  <a:pt x="6" y="826"/>
                </a:lnTo>
                <a:lnTo>
                  <a:pt x="7" y="821"/>
                </a:lnTo>
                <a:lnTo>
                  <a:pt x="8" y="815"/>
                </a:lnTo>
                <a:lnTo>
                  <a:pt x="9" y="808"/>
                </a:lnTo>
                <a:lnTo>
                  <a:pt x="10" y="801"/>
                </a:lnTo>
                <a:lnTo>
                  <a:pt x="11" y="794"/>
                </a:lnTo>
                <a:lnTo>
                  <a:pt x="13" y="786"/>
                </a:lnTo>
                <a:lnTo>
                  <a:pt x="15" y="778"/>
                </a:lnTo>
                <a:lnTo>
                  <a:pt x="17" y="769"/>
                </a:lnTo>
                <a:lnTo>
                  <a:pt x="20" y="760"/>
                </a:lnTo>
                <a:lnTo>
                  <a:pt x="22" y="751"/>
                </a:lnTo>
                <a:lnTo>
                  <a:pt x="25" y="741"/>
                </a:lnTo>
                <a:lnTo>
                  <a:pt x="28" y="730"/>
                </a:lnTo>
                <a:lnTo>
                  <a:pt x="32" y="719"/>
                </a:lnTo>
                <a:lnTo>
                  <a:pt x="35" y="708"/>
                </a:lnTo>
                <a:lnTo>
                  <a:pt x="39" y="697"/>
                </a:lnTo>
                <a:lnTo>
                  <a:pt x="44" y="685"/>
                </a:lnTo>
                <a:lnTo>
                  <a:pt x="48" y="672"/>
                </a:lnTo>
                <a:lnTo>
                  <a:pt x="53" y="659"/>
                </a:lnTo>
                <a:lnTo>
                  <a:pt x="58" y="646"/>
                </a:lnTo>
                <a:lnTo>
                  <a:pt x="63" y="632"/>
                </a:lnTo>
                <a:lnTo>
                  <a:pt x="69" y="618"/>
                </a:lnTo>
                <a:lnTo>
                  <a:pt x="75" y="604"/>
                </a:lnTo>
                <a:lnTo>
                  <a:pt x="81" y="590"/>
                </a:lnTo>
                <a:lnTo>
                  <a:pt x="88" y="575"/>
                </a:lnTo>
                <a:lnTo>
                  <a:pt x="96" y="560"/>
                </a:lnTo>
                <a:lnTo>
                  <a:pt x="104" y="546"/>
                </a:lnTo>
                <a:lnTo>
                  <a:pt x="112" y="531"/>
                </a:lnTo>
                <a:lnTo>
                  <a:pt x="121" y="515"/>
                </a:lnTo>
                <a:lnTo>
                  <a:pt x="130" y="500"/>
                </a:lnTo>
                <a:lnTo>
                  <a:pt x="140" y="485"/>
                </a:lnTo>
                <a:lnTo>
                  <a:pt x="150" y="469"/>
                </a:lnTo>
                <a:lnTo>
                  <a:pt x="161" y="453"/>
                </a:lnTo>
                <a:lnTo>
                  <a:pt x="172" y="437"/>
                </a:lnTo>
                <a:lnTo>
                  <a:pt x="184" y="421"/>
                </a:lnTo>
                <a:lnTo>
                  <a:pt x="196" y="405"/>
                </a:lnTo>
                <a:lnTo>
                  <a:pt x="209" y="388"/>
                </a:lnTo>
                <a:lnTo>
                  <a:pt x="222" y="372"/>
                </a:lnTo>
                <a:lnTo>
                  <a:pt x="235" y="356"/>
                </a:lnTo>
                <a:lnTo>
                  <a:pt x="249" y="340"/>
                </a:lnTo>
                <a:lnTo>
                  <a:pt x="263" y="324"/>
                </a:lnTo>
                <a:lnTo>
                  <a:pt x="278" y="309"/>
                </a:lnTo>
                <a:lnTo>
                  <a:pt x="293" y="294"/>
                </a:lnTo>
                <a:lnTo>
                  <a:pt x="308" y="279"/>
                </a:lnTo>
                <a:lnTo>
                  <a:pt x="324" y="264"/>
                </a:lnTo>
                <a:lnTo>
                  <a:pt x="340" y="250"/>
                </a:lnTo>
                <a:lnTo>
                  <a:pt x="357" y="236"/>
                </a:lnTo>
                <a:lnTo>
                  <a:pt x="374" y="222"/>
                </a:lnTo>
                <a:lnTo>
                  <a:pt x="391" y="209"/>
                </a:lnTo>
                <a:lnTo>
                  <a:pt x="408" y="196"/>
                </a:lnTo>
                <a:lnTo>
                  <a:pt x="426" y="183"/>
                </a:lnTo>
                <a:lnTo>
                  <a:pt x="445" y="170"/>
                </a:lnTo>
                <a:lnTo>
                  <a:pt x="464" y="158"/>
                </a:lnTo>
                <a:lnTo>
                  <a:pt x="483" y="146"/>
                </a:lnTo>
                <a:lnTo>
                  <a:pt x="502" y="134"/>
                </a:lnTo>
                <a:lnTo>
                  <a:pt x="522" y="123"/>
                </a:lnTo>
                <a:lnTo>
                  <a:pt x="543" y="113"/>
                </a:lnTo>
                <a:lnTo>
                  <a:pt x="563" y="102"/>
                </a:lnTo>
                <a:lnTo>
                  <a:pt x="584" y="93"/>
                </a:lnTo>
                <a:lnTo>
                  <a:pt x="606" y="83"/>
                </a:lnTo>
                <a:lnTo>
                  <a:pt x="627" y="74"/>
                </a:lnTo>
                <a:lnTo>
                  <a:pt x="649" y="66"/>
                </a:lnTo>
                <a:lnTo>
                  <a:pt x="672" y="58"/>
                </a:lnTo>
                <a:lnTo>
                  <a:pt x="695" y="50"/>
                </a:lnTo>
                <a:lnTo>
                  <a:pt x="718" y="43"/>
                </a:lnTo>
                <a:lnTo>
                  <a:pt x="741" y="36"/>
                </a:lnTo>
                <a:lnTo>
                  <a:pt x="765" y="30"/>
                </a:lnTo>
                <a:lnTo>
                  <a:pt x="790" y="24"/>
                </a:lnTo>
                <a:lnTo>
                  <a:pt x="814" y="19"/>
                </a:lnTo>
                <a:lnTo>
                  <a:pt x="839" y="14"/>
                </a:lnTo>
                <a:lnTo>
                  <a:pt x="864" y="10"/>
                </a:lnTo>
                <a:lnTo>
                  <a:pt x="890" y="6"/>
                </a:lnTo>
                <a:lnTo>
                  <a:pt x="915" y="4"/>
                </a:lnTo>
                <a:lnTo>
                  <a:pt x="941" y="2"/>
                </a:lnTo>
                <a:lnTo>
                  <a:pt x="967" y="1"/>
                </a:lnTo>
                <a:lnTo>
                  <a:pt x="994" y="0"/>
                </a:lnTo>
                <a:lnTo>
                  <a:pt x="1020" y="0"/>
                </a:lnTo>
                <a:lnTo>
                  <a:pt x="1047" y="1"/>
                </a:lnTo>
                <a:lnTo>
                  <a:pt x="1074" y="3"/>
                </a:lnTo>
                <a:lnTo>
                  <a:pt x="1101" y="5"/>
                </a:lnTo>
                <a:lnTo>
                  <a:pt x="1128" y="9"/>
                </a:lnTo>
                <a:lnTo>
                  <a:pt x="1156" y="13"/>
                </a:lnTo>
                <a:lnTo>
                  <a:pt x="1184" y="17"/>
                </a:lnTo>
                <a:lnTo>
                  <a:pt x="1212" y="22"/>
                </a:lnTo>
                <a:lnTo>
                  <a:pt x="1240" y="29"/>
                </a:lnTo>
                <a:lnTo>
                  <a:pt x="1268" y="35"/>
                </a:lnTo>
                <a:lnTo>
                  <a:pt x="1296" y="43"/>
                </a:lnTo>
                <a:lnTo>
                  <a:pt x="1323" y="51"/>
                </a:lnTo>
                <a:lnTo>
                  <a:pt x="1350" y="60"/>
                </a:lnTo>
                <a:lnTo>
                  <a:pt x="1377" y="70"/>
                </a:lnTo>
                <a:lnTo>
                  <a:pt x="1403" y="80"/>
                </a:lnTo>
                <a:lnTo>
                  <a:pt x="1429" y="91"/>
                </a:lnTo>
                <a:lnTo>
                  <a:pt x="1455" y="103"/>
                </a:lnTo>
                <a:lnTo>
                  <a:pt x="1480" y="115"/>
                </a:lnTo>
                <a:lnTo>
                  <a:pt x="1505" y="128"/>
                </a:lnTo>
                <a:lnTo>
                  <a:pt x="1530" y="142"/>
                </a:lnTo>
                <a:lnTo>
                  <a:pt x="1554" y="157"/>
                </a:lnTo>
                <a:lnTo>
                  <a:pt x="1577" y="172"/>
                </a:lnTo>
                <a:lnTo>
                  <a:pt x="1601" y="188"/>
                </a:lnTo>
                <a:lnTo>
                  <a:pt x="1624" y="205"/>
                </a:lnTo>
                <a:lnTo>
                  <a:pt x="1647" y="222"/>
                </a:lnTo>
                <a:lnTo>
                  <a:pt x="1669" y="240"/>
                </a:lnTo>
                <a:lnTo>
                  <a:pt x="1690" y="258"/>
                </a:lnTo>
                <a:lnTo>
                  <a:pt x="1711" y="277"/>
                </a:lnTo>
                <a:lnTo>
                  <a:pt x="1731" y="296"/>
                </a:lnTo>
                <a:lnTo>
                  <a:pt x="1750" y="315"/>
                </a:lnTo>
                <a:lnTo>
                  <a:pt x="1769" y="334"/>
                </a:lnTo>
                <a:lnTo>
                  <a:pt x="1787" y="353"/>
                </a:lnTo>
                <a:lnTo>
                  <a:pt x="1804" y="373"/>
                </a:lnTo>
                <a:lnTo>
                  <a:pt x="1821" y="393"/>
                </a:lnTo>
                <a:lnTo>
                  <a:pt x="1837" y="414"/>
                </a:lnTo>
                <a:lnTo>
                  <a:pt x="1852" y="435"/>
                </a:lnTo>
                <a:lnTo>
                  <a:pt x="1867" y="456"/>
                </a:lnTo>
                <a:lnTo>
                  <a:pt x="1881" y="477"/>
                </a:lnTo>
                <a:lnTo>
                  <a:pt x="1894" y="498"/>
                </a:lnTo>
                <a:lnTo>
                  <a:pt x="1906" y="520"/>
                </a:lnTo>
                <a:lnTo>
                  <a:pt x="1918" y="542"/>
                </a:lnTo>
                <a:lnTo>
                  <a:pt x="1929" y="564"/>
                </a:lnTo>
                <a:lnTo>
                  <a:pt x="1940" y="586"/>
                </a:lnTo>
                <a:lnTo>
                  <a:pt x="1950" y="608"/>
                </a:lnTo>
                <a:lnTo>
                  <a:pt x="1959" y="629"/>
                </a:lnTo>
                <a:lnTo>
                  <a:pt x="1968" y="650"/>
                </a:lnTo>
                <a:lnTo>
                  <a:pt x="1976" y="671"/>
                </a:lnTo>
                <a:lnTo>
                  <a:pt x="1983" y="692"/>
                </a:lnTo>
                <a:lnTo>
                  <a:pt x="1990" y="712"/>
                </a:lnTo>
                <a:lnTo>
                  <a:pt x="1996" y="732"/>
                </a:lnTo>
                <a:lnTo>
                  <a:pt x="2002" y="752"/>
                </a:lnTo>
                <a:lnTo>
                  <a:pt x="2007" y="772"/>
                </a:lnTo>
                <a:lnTo>
                  <a:pt x="2011" y="791"/>
                </a:lnTo>
                <a:lnTo>
                  <a:pt x="2015" y="810"/>
                </a:lnTo>
                <a:lnTo>
                  <a:pt x="2018" y="829"/>
                </a:lnTo>
                <a:lnTo>
                  <a:pt x="2020" y="848"/>
                </a:lnTo>
                <a:lnTo>
                  <a:pt x="2022" y="866"/>
                </a:lnTo>
                <a:lnTo>
                  <a:pt x="2024" y="884"/>
                </a:lnTo>
                <a:lnTo>
                  <a:pt x="2025" y="901"/>
                </a:lnTo>
                <a:lnTo>
                  <a:pt x="2026" y="916"/>
                </a:lnTo>
                <a:lnTo>
                  <a:pt x="2027" y="930"/>
                </a:lnTo>
                <a:lnTo>
                  <a:pt x="2028" y="943"/>
                </a:lnTo>
                <a:lnTo>
                  <a:pt x="2029" y="955"/>
                </a:lnTo>
                <a:lnTo>
                  <a:pt x="2030" y="966"/>
                </a:lnTo>
                <a:lnTo>
                  <a:pt x="2031" y="976"/>
                </a:lnTo>
                <a:lnTo>
                  <a:pt x="2032" y="985"/>
                </a:lnTo>
                <a:lnTo>
                  <a:pt x="2032" y="992"/>
                </a:lnTo>
                <a:lnTo>
                  <a:pt x="2033" y="998"/>
                </a:lnTo>
                <a:lnTo>
                  <a:pt x="2033" y="1003"/>
                </a:lnTo>
                <a:lnTo>
                  <a:pt x="2034" y="1007"/>
                </a:lnTo>
                <a:lnTo>
                  <a:pt x="2034" y="1010"/>
                </a:lnTo>
                <a:lnTo>
                  <a:pt x="2034" y="1012"/>
                </a:lnTo>
                <a:lnTo>
                  <a:pt x="2034" y="1013"/>
                </a:lnTo>
                <a:close/>
              </a:path>
            </a:pathLst>
          </a:custGeom>
          <a:solidFill>
            <a:schemeClr val="bg1">
              <a:lumMod val="9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a:latin typeface="+mj-lt"/>
              <a:cs typeface="+mn-cs"/>
            </a:endParaRPr>
          </a:p>
        </p:txBody>
      </p:sp>
      <p:grpSp>
        <p:nvGrpSpPr>
          <p:cNvPr id="178" name="グループ化 177"/>
          <p:cNvGrpSpPr/>
          <p:nvPr/>
        </p:nvGrpSpPr>
        <p:grpSpPr>
          <a:xfrm>
            <a:off x="4430559" y="5148072"/>
            <a:ext cx="1511700" cy="550871"/>
            <a:chOff x="1789905" y="4492705"/>
            <a:chExt cx="2055476" cy="724797"/>
          </a:xfrm>
        </p:grpSpPr>
        <p:sp>
          <p:nvSpPr>
            <p:cNvPr id="179" name="角丸四角形 178"/>
            <p:cNvSpPr/>
            <p:nvPr/>
          </p:nvSpPr>
          <p:spPr>
            <a:xfrm>
              <a:off x="1789905" y="4565333"/>
              <a:ext cx="2055476" cy="590286"/>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Yu Gothic UI" panose="020B0500000000000000" pitchFamily="50" charset="-128"/>
                <a:ea typeface="Yu Gothic UI" panose="020B0500000000000000" pitchFamily="50" charset="-128"/>
              </a:endParaRPr>
            </a:p>
          </p:txBody>
        </p:sp>
        <p:sp>
          <p:nvSpPr>
            <p:cNvPr id="181" name="テキスト ボックス 180"/>
            <p:cNvSpPr txBox="1"/>
            <p:nvPr/>
          </p:nvSpPr>
          <p:spPr>
            <a:xfrm>
              <a:off x="1926891" y="4492705"/>
              <a:ext cx="1781523" cy="724797"/>
            </a:xfrm>
            <a:prstGeom prst="rect">
              <a:avLst/>
            </a:prstGeom>
            <a:noFill/>
          </p:spPr>
          <p:txBody>
            <a:bodyPr wrap="none" lIns="36000" tIns="36000" rIns="36000" bIns="36000" rtlCol="0" anchor="ctr" anchorCtr="0">
              <a:spAutoFit/>
            </a:bodyPr>
            <a:lstStyle/>
            <a:p>
              <a:pPr algn="ctr">
                <a:spcBef>
                  <a:spcPts val="0"/>
                </a:spcBef>
                <a:buSzPct val="100000"/>
              </a:pPr>
              <a:r>
                <a:rPr kumimoji="1" lang="ja-JP" altLang="en-US" sz="1200" dirty="0">
                  <a:solidFill>
                    <a:schemeClr val="bg1"/>
                  </a:solidFill>
                  <a:latin typeface="Yu Gothic UI" panose="020B0500000000000000" pitchFamily="50" charset="-128"/>
                  <a:ea typeface="Yu Gothic UI" panose="020B0500000000000000" pitchFamily="50" charset="-128"/>
                </a:rPr>
                <a:t>感染によるシステム、</a:t>
              </a:r>
              <a:endParaRPr kumimoji="1" lang="en-US" altLang="ja-JP" sz="1200" dirty="0">
                <a:solidFill>
                  <a:schemeClr val="bg1"/>
                </a:solidFill>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solidFill>
                    <a:schemeClr val="bg1"/>
                  </a:solidFill>
                  <a:latin typeface="Yu Gothic UI" panose="020B0500000000000000" pitchFamily="50" charset="-128"/>
                  <a:ea typeface="Yu Gothic UI" panose="020B0500000000000000" pitchFamily="50" charset="-128"/>
                </a:rPr>
                <a:t>端末の稼働停止</a:t>
              </a:r>
            </a:p>
          </p:txBody>
        </p:sp>
      </p:grpSp>
      <p:grpSp>
        <p:nvGrpSpPr>
          <p:cNvPr id="182" name="グループ化 181"/>
          <p:cNvGrpSpPr/>
          <p:nvPr/>
        </p:nvGrpSpPr>
        <p:grpSpPr>
          <a:xfrm>
            <a:off x="5576098" y="5946131"/>
            <a:ext cx="1498861" cy="576097"/>
            <a:chOff x="1789905" y="4492705"/>
            <a:chExt cx="2055476" cy="724797"/>
          </a:xfrm>
        </p:grpSpPr>
        <p:sp>
          <p:nvSpPr>
            <p:cNvPr id="183" name="角丸四角形 182"/>
            <p:cNvSpPr/>
            <p:nvPr/>
          </p:nvSpPr>
          <p:spPr>
            <a:xfrm>
              <a:off x="1789905" y="4565333"/>
              <a:ext cx="2055476" cy="590286"/>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Yu Gothic UI" panose="020B0500000000000000" pitchFamily="50" charset="-128"/>
                <a:ea typeface="Yu Gothic UI" panose="020B0500000000000000" pitchFamily="50" charset="-128"/>
              </a:endParaRPr>
            </a:p>
          </p:txBody>
        </p:sp>
        <p:sp>
          <p:nvSpPr>
            <p:cNvPr id="184" name="テキスト ボックス 183"/>
            <p:cNvSpPr txBox="1"/>
            <p:nvPr/>
          </p:nvSpPr>
          <p:spPr>
            <a:xfrm>
              <a:off x="2059952" y="4492705"/>
              <a:ext cx="1515402" cy="724797"/>
            </a:xfrm>
            <a:prstGeom prst="rect">
              <a:avLst/>
            </a:prstGeom>
            <a:noFill/>
          </p:spPr>
          <p:txBody>
            <a:bodyPr wrap="none" lIns="36000" tIns="36000" rIns="36000" bIns="36000" rtlCol="0" anchor="ctr" anchorCtr="0">
              <a:spAutoFit/>
            </a:bodyPr>
            <a:lstStyle/>
            <a:p>
              <a:pPr algn="ctr">
                <a:spcBef>
                  <a:spcPts val="0"/>
                </a:spcBef>
                <a:buSzPct val="100000"/>
              </a:pPr>
              <a:r>
                <a:rPr kumimoji="1" lang="ja-JP" altLang="en-US" sz="1200" dirty="0">
                  <a:solidFill>
                    <a:schemeClr val="bg1"/>
                  </a:solidFill>
                  <a:latin typeface="Yu Gothic UI" panose="020B0500000000000000" pitchFamily="50" charset="-128"/>
                  <a:ea typeface="Yu Gothic UI" panose="020B0500000000000000" pitchFamily="50" charset="-128"/>
                </a:rPr>
                <a:t>他システム等への</a:t>
              </a:r>
              <a:endParaRPr kumimoji="1" lang="en-US" altLang="ja-JP" sz="1200" dirty="0">
                <a:solidFill>
                  <a:schemeClr val="bg1"/>
                </a:solidFill>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solidFill>
                    <a:schemeClr val="bg1"/>
                  </a:solidFill>
                  <a:latin typeface="Yu Gothic UI" panose="020B0500000000000000" pitchFamily="50" charset="-128"/>
                  <a:ea typeface="Yu Gothic UI" panose="020B0500000000000000" pitchFamily="50" charset="-128"/>
                </a:rPr>
                <a:t>被害の拡大</a:t>
              </a:r>
            </a:p>
          </p:txBody>
        </p:sp>
      </p:grpSp>
      <p:sp>
        <p:nvSpPr>
          <p:cNvPr id="186" name="角丸四角形 102">
            <a:extLst>
              <a:ext uri="{FF2B5EF4-FFF2-40B4-BE49-F238E27FC236}">
                <a16:creationId xmlns:a16="http://schemas.microsoft.com/office/drawing/2014/main" id="{D28E95AF-5DC0-4688-851E-4021116A9D64}"/>
              </a:ext>
            </a:extLst>
          </p:cNvPr>
          <p:cNvSpPr/>
          <p:nvPr/>
        </p:nvSpPr>
        <p:spPr>
          <a:xfrm>
            <a:off x="7140768" y="5743485"/>
            <a:ext cx="1776813" cy="360000"/>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dirty="0">
                <a:solidFill>
                  <a:schemeClr val="bg1"/>
                </a:solidFill>
                <a:latin typeface="Yu Gothic UI" panose="020B0500000000000000" pitchFamily="50" charset="-128"/>
                <a:ea typeface="Yu Gothic UI" panose="020B0500000000000000" pitchFamily="50" charset="-128"/>
              </a:rPr>
              <a:t>診療の一部停止の可能性</a:t>
            </a:r>
          </a:p>
        </p:txBody>
      </p:sp>
      <p:sp>
        <p:nvSpPr>
          <p:cNvPr id="187" name="角丸四角形 102">
            <a:extLst>
              <a:ext uri="{FF2B5EF4-FFF2-40B4-BE49-F238E27FC236}">
                <a16:creationId xmlns:a16="http://schemas.microsoft.com/office/drawing/2014/main" id="{D28E95AF-5DC0-4688-851E-4021116A9D64}"/>
              </a:ext>
            </a:extLst>
          </p:cNvPr>
          <p:cNvSpPr/>
          <p:nvPr/>
        </p:nvSpPr>
        <p:spPr>
          <a:xfrm>
            <a:off x="7181983" y="4820661"/>
            <a:ext cx="1989347" cy="343523"/>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dirty="0">
                <a:solidFill>
                  <a:schemeClr val="bg1"/>
                </a:solidFill>
                <a:latin typeface="Yu Gothic UI" panose="020B0500000000000000" pitchFamily="50" charset="-128"/>
                <a:ea typeface="Yu Gothic UI" panose="020B0500000000000000" pitchFamily="50" charset="-128"/>
              </a:rPr>
              <a:t>システム復旧への長期間対応</a:t>
            </a:r>
          </a:p>
        </p:txBody>
      </p:sp>
      <p:grpSp>
        <p:nvGrpSpPr>
          <p:cNvPr id="174" name="グループ化 173"/>
          <p:cNvGrpSpPr/>
          <p:nvPr/>
        </p:nvGrpSpPr>
        <p:grpSpPr>
          <a:xfrm>
            <a:off x="5977777" y="4288841"/>
            <a:ext cx="1080000" cy="360000"/>
            <a:chOff x="1789907" y="2995473"/>
            <a:chExt cx="2055476" cy="590286"/>
          </a:xfrm>
        </p:grpSpPr>
        <p:sp>
          <p:nvSpPr>
            <p:cNvPr id="175" name="角丸四角形 174"/>
            <p:cNvSpPr/>
            <p:nvPr/>
          </p:nvSpPr>
          <p:spPr>
            <a:xfrm>
              <a:off x="1789907" y="2995473"/>
              <a:ext cx="2055476" cy="590286"/>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Yu Gothic UI" panose="020B0500000000000000" pitchFamily="50" charset="-128"/>
                <a:ea typeface="Yu Gothic UI" panose="020B0500000000000000" pitchFamily="50" charset="-128"/>
              </a:endParaRPr>
            </a:p>
          </p:txBody>
        </p:sp>
        <p:sp>
          <p:nvSpPr>
            <p:cNvPr id="176" name="テキスト ボックス 175"/>
            <p:cNvSpPr txBox="1"/>
            <p:nvPr/>
          </p:nvSpPr>
          <p:spPr>
            <a:xfrm>
              <a:off x="2028500" y="3085201"/>
              <a:ext cx="1602788" cy="422004"/>
            </a:xfrm>
            <a:prstGeom prst="rect">
              <a:avLst/>
            </a:prstGeom>
            <a:noFill/>
          </p:spPr>
          <p:txBody>
            <a:bodyPr wrap="none" lIns="36000" tIns="36000" rIns="36000" bIns="36000" rtlCol="0" anchor="ctr" anchorCtr="0">
              <a:spAutoFit/>
            </a:bodyPr>
            <a:lstStyle/>
            <a:p>
              <a:pPr algn="ctr">
                <a:spcBef>
                  <a:spcPts val="0"/>
                </a:spcBef>
                <a:buSzPct val="100000"/>
              </a:pPr>
              <a:r>
                <a:rPr kumimoji="1" lang="ja-JP" altLang="en-US" sz="1200" dirty="0">
                  <a:solidFill>
                    <a:schemeClr val="bg1"/>
                  </a:solidFill>
                  <a:latin typeface="Yu Gothic UI" panose="020B0500000000000000" pitchFamily="50" charset="-128"/>
                  <a:ea typeface="Yu Gothic UI" panose="020B0500000000000000" pitchFamily="50" charset="-128"/>
                </a:rPr>
                <a:t>経営の悪化</a:t>
              </a:r>
            </a:p>
          </p:txBody>
        </p:sp>
      </p:grpSp>
      <p:sp>
        <p:nvSpPr>
          <p:cNvPr id="2" name="正方形/長方形 1"/>
          <p:cNvSpPr/>
          <p:nvPr/>
        </p:nvSpPr>
        <p:spPr bwMode="gray">
          <a:xfrm>
            <a:off x="2246580" y="4986407"/>
            <a:ext cx="1903035" cy="317118"/>
          </a:xfrm>
          <a:prstGeom prst="rect">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rgbClr val="DA291C"/>
                </a:solidFill>
                <a:latin typeface="Yu Gothic UI" panose="020B0500000000000000" pitchFamily="50" charset="-128"/>
                <a:ea typeface="Yu Gothic UI" panose="020B0500000000000000" pitchFamily="50" charset="-128"/>
              </a:rPr>
              <a:t>患者からの信用失墜</a:t>
            </a:r>
          </a:p>
        </p:txBody>
      </p:sp>
      <p:sp>
        <p:nvSpPr>
          <p:cNvPr id="49" name="正方形/長方形 48"/>
          <p:cNvSpPr/>
          <p:nvPr/>
        </p:nvSpPr>
        <p:spPr bwMode="gray">
          <a:xfrm>
            <a:off x="2246579" y="6071048"/>
            <a:ext cx="1903035" cy="317118"/>
          </a:xfrm>
          <a:prstGeom prst="rect">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rgbClr val="DA291C"/>
                </a:solidFill>
                <a:latin typeface="Yu Gothic UI" panose="020B0500000000000000" pitchFamily="50" charset="-128"/>
                <a:ea typeface="Yu Gothic UI" panose="020B0500000000000000" pitchFamily="50" charset="-128"/>
              </a:rPr>
              <a:t>金銭的被害の発生</a:t>
            </a:r>
          </a:p>
        </p:txBody>
      </p:sp>
      <p:sp>
        <p:nvSpPr>
          <p:cNvPr id="50" name="正方形/長方形 49"/>
          <p:cNvSpPr/>
          <p:nvPr/>
        </p:nvSpPr>
        <p:spPr bwMode="gray">
          <a:xfrm>
            <a:off x="2246579" y="5719168"/>
            <a:ext cx="1903035" cy="317118"/>
          </a:xfrm>
          <a:prstGeom prst="rect">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rgbClr val="DA291C"/>
                </a:solidFill>
                <a:latin typeface="Yu Gothic UI" panose="020B0500000000000000" pitchFamily="50" charset="-128"/>
                <a:ea typeface="Yu Gothic UI" panose="020B0500000000000000" pitchFamily="50" charset="-128"/>
              </a:rPr>
              <a:t>従業員の意識低下</a:t>
            </a:r>
          </a:p>
        </p:txBody>
      </p:sp>
      <p:sp>
        <p:nvSpPr>
          <p:cNvPr id="51" name="正方形/長方形 50"/>
          <p:cNvSpPr/>
          <p:nvPr/>
        </p:nvSpPr>
        <p:spPr bwMode="gray">
          <a:xfrm>
            <a:off x="2246579" y="5352787"/>
            <a:ext cx="1903035" cy="317118"/>
          </a:xfrm>
          <a:prstGeom prst="rect">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rgbClr val="DA291C"/>
                </a:solidFill>
                <a:latin typeface="Yu Gothic UI" panose="020B0500000000000000" pitchFamily="50" charset="-128"/>
                <a:ea typeface="Yu Gothic UI" panose="020B0500000000000000" pitchFamily="50" charset="-128"/>
              </a:rPr>
              <a:t>治療への悪影響</a:t>
            </a:r>
          </a:p>
        </p:txBody>
      </p:sp>
      <p:sp>
        <p:nvSpPr>
          <p:cNvPr id="53" name="正方形/長方形 52"/>
          <p:cNvSpPr/>
          <p:nvPr/>
        </p:nvSpPr>
        <p:spPr bwMode="gray">
          <a:xfrm>
            <a:off x="2161900" y="1371316"/>
            <a:ext cx="1903035" cy="3171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bg1"/>
                </a:solidFill>
                <a:latin typeface="Yu Gothic UI" panose="020B0500000000000000" pitchFamily="50" charset="-128"/>
                <a:ea typeface="Yu Gothic UI" panose="020B0500000000000000" pitchFamily="50" charset="-128"/>
              </a:rPr>
              <a:t>患者からの信頼増加</a:t>
            </a:r>
          </a:p>
        </p:txBody>
      </p:sp>
      <p:sp>
        <p:nvSpPr>
          <p:cNvPr id="54" name="正方形/長方形 53"/>
          <p:cNvSpPr/>
          <p:nvPr/>
        </p:nvSpPr>
        <p:spPr bwMode="gray">
          <a:xfrm>
            <a:off x="2168720" y="1719549"/>
            <a:ext cx="1903035" cy="3171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bg1"/>
                </a:solidFill>
                <a:latin typeface="Yu Gothic UI" panose="020B0500000000000000" pitchFamily="50" charset="-128"/>
                <a:ea typeface="Yu Gothic UI" panose="020B0500000000000000" pitchFamily="50" charset="-128"/>
              </a:rPr>
              <a:t>安心した治療継続</a:t>
            </a:r>
          </a:p>
        </p:txBody>
      </p:sp>
      <p:sp>
        <p:nvSpPr>
          <p:cNvPr id="55" name="正方形/長方形 54"/>
          <p:cNvSpPr/>
          <p:nvPr/>
        </p:nvSpPr>
        <p:spPr bwMode="gray">
          <a:xfrm>
            <a:off x="2168719" y="2070892"/>
            <a:ext cx="1903035" cy="3171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bg1"/>
                </a:solidFill>
                <a:latin typeface="Yu Gothic UI" panose="020B0500000000000000" pitchFamily="50" charset="-128"/>
                <a:ea typeface="Yu Gothic UI" panose="020B0500000000000000" pitchFamily="50" charset="-128"/>
              </a:rPr>
              <a:t>従業員の意識向上</a:t>
            </a:r>
          </a:p>
        </p:txBody>
      </p:sp>
      <p:sp>
        <p:nvSpPr>
          <p:cNvPr id="56" name="正方形/長方形 55"/>
          <p:cNvSpPr/>
          <p:nvPr/>
        </p:nvSpPr>
        <p:spPr bwMode="gray">
          <a:xfrm>
            <a:off x="2178315" y="2428567"/>
            <a:ext cx="1903035" cy="3171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bg1"/>
                </a:solidFill>
                <a:latin typeface="Yu Gothic UI" panose="020B0500000000000000" pitchFamily="50" charset="-128"/>
                <a:ea typeface="Yu Gothic UI" panose="020B0500000000000000" pitchFamily="50" charset="-128"/>
              </a:rPr>
              <a:t>金銭的被害の限定</a:t>
            </a:r>
          </a:p>
        </p:txBody>
      </p:sp>
      <p:sp>
        <p:nvSpPr>
          <p:cNvPr id="57" name="スライド番号プレースホルダー 3"/>
          <p:cNvSpPr txBox="1">
            <a:spLocks/>
          </p:cNvSpPr>
          <p:nvPr/>
        </p:nvSpPr>
        <p:spPr bwMode="gray">
          <a:xfrm>
            <a:off x="183514"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8</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3769479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T Proposal Template_J_20161001">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spPr>
      <a:bodyPr wrap="square" rtlCol="0" anchor="ctr">
        <a:noAutofit/>
      </a:bodyPr>
      <a:lstStyle>
        <a:defPPr algn="ctr">
          <a:defRPr kumimoji="1" sz="1544"/>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RA）_Confidential_201904.pptx" id="{7DC71002-B2B9-4961-AD3E-074E721CEDEE}" vid="{0DA28125-725F-4568-B2EF-B8CE1B866249}"/>
    </a:ext>
  </a:extLst>
</a:theme>
</file>

<file path=ppt/theme/theme2.xml><?xml version="1.0" encoding="utf-8"?>
<a:theme xmlns:a="http://schemas.openxmlformats.org/drawingml/2006/main" name="DT Proposal Template_J_20161001_補足版">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dirty="0" smtClean="0"/>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nchor="ctr">
        <a:spAutoFit/>
      </a:bodyPr>
      <a:lstStyle>
        <a:defPPr>
          <a:spcBef>
            <a:spcPts val="600"/>
          </a:spcBef>
          <a:buSzPct val="100000"/>
          <a:defRPr kumimoji="1" sz="1200" dirty="0" err="1"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RA）_Confidential_201904.pptx" id="{7DC71002-B2B9-4961-AD3E-074E721CEDEE}" vid="{AB921858-4599-4A3D-BB3D-8C93ABAFEFB7}"/>
    </a:ext>
  </a:extLst>
</a:theme>
</file>

<file path=ppt/theme/theme3.xml><?xml version="1.0" encoding="utf-8"?>
<a:theme xmlns:a="http://schemas.openxmlformats.org/drawingml/2006/main" name="1_DT Proposal Template_J_20161001">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buFont typeface="Wingdings 2" pitchFamily="18" charset="2"/>
          <a:buNone/>
          <a:defRPr kumimoji="1" sz="1200" dirty="0" smtClean="0"/>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RA）_Confidential_201904.pptx" id="{7DC71002-B2B9-4961-AD3E-074E721CEDEE}" vid="{0DA28125-725F-4568-B2EF-B8CE1B866249}"/>
    </a:ext>
  </a:extLst>
</a:theme>
</file>

<file path=ppt/theme/theme4.xml><?xml version="1.0" encoding="utf-8"?>
<a:theme xmlns:a="http://schemas.openxmlformats.org/drawingml/2006/main" name="2_DT Proposal Template_J_20161001">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buFont typeface="Wingdings 2" pitchFamily="18" charset="2"/>
          <a:buNone/>
          <a:defRPr kumimoji="1" sz="1200" dirty="0" smtClean="0"/>
        </a:defPPr>
      </a:lstStyle>
    </a:spDef>
    <a:lnDef>
      <a:spPr>
        <a:ln w="12700">
          <a:solidFill>
            <a:schemeClr val="tx2"/>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RA）_Confidential_201904.pptx" id="{7DC71002-B2B9-4961-AD3E-074E721CEDEE}" vid="{0DA28125-725F-4568-B2EF-B8CE1B866249}"/>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7783</Words>
  <Application>Microsoft Office PowerPoint</Application>
  <PresentationFormat>A4 210 x 297 mm</PresentationFormat>
  <Paragraphs>1075</Paragraphs>
  <Slides>32</Slides>
  <Notes>32</Notes>
  <HiddenSlides>0</HiddenSlides>
  <MMClips>0</MMClips>
  <ScaleCrop>false</ScaleCrop>
  <HeadingPairs>
    <vt:vector size="8" baseType="variant">
      <vt:variant>
        <vt:lpstr>使用されているフォント</vt:lpstr>
      </vt:variant>
      <vt:variant>
        <vt:i4>8</vt:i4>
      </vt:variant>
      <vt:variant>
        <vt:lpstr>テーマ</vt:lpstr>
      </vt:variant>
      <vt:variant>
        <vt:i4>4</vt:i4>
      </vt:variant>
      <vt:variant>
        <vt:lpstr>埋め込まれた OLE サーバー</vt:lpstr>
      </vt:variant>
      <vt:variant>
        <vt:i4>2</vt:i4>
      </vt:variant>
      <vt:variant>
        <vt:lpstr>スライド タイトル</vt:lpstr>
      </vt:variant>
      <vt:variant>
        <vt:i4>32</vt:i4>
      </vt:variant>
    </vt:vector>
  </HeadingPairs>
  <TitlesOfParts>
    <vt:vector size="46" baseType="lpstr">
      <vt:lpstr>Meiryo UI</vt:lpstr>
      <vt:lpstr>ＭＳ Ｐゴシック</vt:lpstr>
      <vt:lpstr>Yu Gothic UI</vt:lpstr>
      <vt:lpstr>游ゴシック</vt:lpstr>
      <vt:lpstr>Arial</vt:lpstr>
      <vt:lpstr>Verdana</vt:lpstr>
      <vt:lpstr>Wingdings</vt:lpstr>
      <vt:lpstr>Wingdings 2</vt:lpstr>
      <vt:lpstr>DT Proposal Template_J_20161001</vt:lpstr>
      <vt:lpstr>DT Proposal Template_J_20161001_補足版</vt:lpstr>
      <vt:lpstr>1_DT Proposal Template_J_20161001</vt:lpstr>
      <vt:lpstr>2_DT Proposal Template_J_20161001</vt:lpstr>
      <vt:lpstr>think-cell スライド</vt:lpstr>
      <vt:lpstr>think-cell Slide</vt:lpstr>
      <vt:lpstr>「情報セキュリティ研修教材（経営層向け）」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米国では、サイバー攻撃により大手病院グループが標的にされ、450万人分の患者情報が流出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セキュリティ対策で言われる４つの分類を医療機関の現実に即した具体的な9領域に分解してチェックリストとして整理しました</vt:lpstr>
      <vt:lpstr>チェックリストを活用し、実際にどの分類の対策が不足しているのか把握し、不足している領域に対して優先的に資源投入をすることが重要である</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2021-03-29T05:57:12Z</dcterms:created>
  <dcterms:modified xsi:type="dcterms:W3CDTF">2021-03-29T05:59:47Z</dcterms:modified>
</cp:coreProperties>
</file>