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08" r:id="rId1"/>
    <p:sldMasterId id="2147483919" r:id="rId2"/>
    <p:sldMasterId id="2147483945" r:id="rId3"/>
    <p:sldMasterId id="2147483960" r:id="rId4"/>
  </p:sldMasterIdLst>
  <p:notesMasterIdLst>
    <p:notesMasterId r:id="rId45"/>
  </p:notesMasterIdLst>
  <p:handoutMasterIdLst>
    <p:handoutMasterId r:id="rId46"/>
  </p:handoutMasterIdLst>
  <p:sldIdLst>
    <p:sldId id="733" r:id="rId5"/>
    <p:sldId id="792" r:id="rId6"/>
    <p:sldId id="870" r:id="rId7"/>
    <p:sldId id="737" r:id="rId8"/>
    <p:sldId id="767" r:id="rId9"/>
    <p:sldId id="735" r:id="rId10"/>
    <p:sldId id="736" r:id="rId11"/>
    <p:sldId id="768" r:id="rId12"/>
    <p:sldId id="858" r:id="rId13"/>
    <p:sldId id="738" r:id="rId14"/>
    <p:sldId id="739" r:id="rId15"/>
    <p:sldId id="769" r:id="rId16"/>
    <p:sldId id="770" r:id="rId17"/>
    <p:sldId id="771" r:id="rId18"/>
    <p:sldId id="816" r:id="rId19"/>
    <p:sldId id="772" r:id="rId20"/>
    <p:sldId id="882" r:id="rId21"/>
    <p:sldId id="782" r:id="rId22"/>
    <p:sldId id="775" r:id="rId23"/>
    <p:sldId id="776" r:id="rId24"/>
    <p:sldId id="785" r:id="rId25"/>
    <p:sldId id="777" r:id="rId26"/>
    <p:sldId id="778" r:id="rId27"/>
    <p:sldId id="859" r:id="rId28"/>
    <p:sldId id="780" r:id="rId29"/>
    <p:sldId id="839" r:id="rId30"/>
    <p:sldId id="781" r:id="rId31"/>
    <p:sldId id="749" r:id="rId32"/>
    <p:sldId id="751" r:id="rId33"/>
    <p:sldId id="860" r:id="rId34"/>
    <p:sldId id="786" r:id="rId35"/>
    <p:sldId id="843" r:id="rId36"/>
    <p:sldId id="861" r:id="rId37"/>
    <p:sldId id="783" r:id="rId38"/>
    <p:sldId id="862" r:id="rId39"/>
    <p:sldId id="760" r:id="rId40"/>
    <p:sldId id="850" r:id="rId41"/>
    <p:sldId id="791" r:id="rId42"/>
    <p:sldId id="864" r:id="rId43"/>
    <p:sldId id="857" r:id="rId44"/>
  </p:sldIdLst>
  <p:sldSz cx="9906000" cy="6858000" type="A4"/>
  <p:notesSz cx="6807200" cy="9939338"/>
  <p:custDataLst>
    <p:tags r:id="rId47"/>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097" userDrawn="1">
          <p15:clr>
            <a:srgbClr val="A4A3A4"/>
          </p15:clr>
        </p15:guide>
        <p15:guide id="3" orient="horz" pos="22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autoAdjust="0"/>
    <p:restoredTop sz="72577" autoAdjust="0"/>
  </p:normalViewPr>
  <p:slideViewPr>
    <p:cSldViewPr snapToGrid="0" showGuides="1">
      <p:cViewPr varScale="1">
        <p:scale>
          <a:sx n="83" d="100"/>
          <a:sy n="83" d="100"/>
        </p:scale>
        <p:origin x="2514" y="90"/>
      </p:cViewPr>
      <p:guideLst>
        <p:guide pos="3097"/>
        <p:guide orient="horz" pos="2205"/>
      </p:guideLst>
    </p:cSldViewPr>
  </p:slideViewPr>
  <p:notesTextViewPr>
    <p:cViewPr>
      <p:scale>
        <a:sx n="1" d="1"/>
        <a:sy n="1" d="1"/>
      </p:scale>
      <p:origin x="0" y="0"/>
    </p:cViewPr>
  </p:notesTextViewPr>
  <p:sorterViewPr>
    <p:cViewPr>
      <p:scale>
        <a:sx n="130" d="100"/>
        <a:sy n="130" d="100"/>
      </p:scale>
      <p:origin x="0" y="0"/>
    </p:cViewPr>
  </p:sorterViewPr>
  <p:notesViewPr>
    <p:cSldViewPr snapToGrid="0" showGuides="1">
      <p:cViewPr varScale="1">
        <p:scale>
          <a:sx n="89" d="100"/>
          <a:sy n="89" d="100"/>
        </p:scale>
        <p:origin x="1080"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ts val="1200"/>
              </a:lnSpc>
              <a:defRPr sz="1200">
                <a:latin typeface="+mn-ea"/>
                <a:ea typeface="+mn-ea"/>
              </a:defRPr>
            </a:pPr>
            <a:r>
              <a:rPr lang="ja-JP" altLang="en-US" sz="1200" b="0" dirty="0">
                <a:latin typeface="Yu Gothic UI" panose="020B0500000000000000" pitchFamily="50" charset="-128"/>
                <a:ea typeface="Yu Gothic UI" panose="020B0500000000000000" pitchFamily="50" charset="-128"/>
              </a:rPr>
              <a:t>英国公立病院組織における</a:t>
            </a:r>
            <a:endParaRPr lang="en-US" altLang="ja-JP" sz="1200" b="0" dirty="0">
              <a:latin typeface="Yu Gothic UI" panose="020B0500000000000000" pitchFamily="50" charset="-128"/>
              <a:ea typeface="Yu Gothic UI" panose="020B0500000000000000" pitchFamily="50" charset="-128"/>
            </a:endParaRPr>
          </a:p>
          <a:p>
            <a:pPr>
              <a:lnSpc>
                <a:spcPts val="1200"/>
              </a:lnSpc>
              <a:defRPr sz="1200">
                <a:latin typeface="+mn-ea"/>
                <a:ea typeface="+mn-ea"/>
              </a:defRPr>
            </a:pPr>
            <a:r>
              <a:rPr lang="ja-JP" altLang="en-US" sz="1200" b="0" dirty="0">
                <a:latin typeface="Yu Gothic UI" panose="020B0500000000000000" pitchFamily="50" charset="-128"/>
                <a:ea typeface="Yu Gothic UI" panose="020B0500000000000000" pitchFamily="50" charset="-128"/>
              </a:rPr>
              <a:t>コンピュータウイルスの感染状況</a:t>
            </a:r>
            <a:endParaRPr lang="en-US" altLang="ja-JP" sz="1200" b="0" dirty="0">
              <a:latin typeface="Yu Gothic UI" panose="020B0500000000000000" pitchFamily="50" charset="-128"/>
              <a:ea typeface="Yu Gothic UI" panose="020B0500000000000000" pitchFamily="50" charset="-128"/>
            </a:endParaRPr>
          </a:p>
        </c:rich>
      </c:tx>
      <c:layout/>
      <c:overlay val="0"/>
    </c:title>
    <c:autoTitleDeleted val="0"/>
    <c:plotArea>
      <c:layout>
        <c:manualLayout>
          <c:layoutTarget val="inner"/>
          <c:xMode val="edge"/>
          <c:yMode val="edge"/>
          <c:x val="0.11733248965963486"/>
          <c:y val="0.18186947154795718"/>
          <c:w val="0.76533502068073023"/>
          <c:h val="0.67214674262836427"/>
        </c:manualLayout>
      </c:layout>
      <c:pieChart>
        <c:varyColors val="1"/>
        <c:ser>
          <c:idx val="0"/>
          <c:order val="0"/>
          <c:spPr>
            <a:ln w="12700">
              <a:solidFill>
                <a:schemeClr val="bg1"/>
              </a:solidFill>
            </a:ln>
          </c:spPr>
          <c:dPt>
            <c:idx val="0"/>
            <c:bubble3D val="0"/>
            <c:explosion val="10"/>
            <c:spPr>
              <a:solidFill>
                <a:schemeClr val="accent1"/>
              </a:solidFill>
              <a:ln w="12700">
                <a:solidFill>
                  <a:schemeClr val="bg1"/>
                </a:solidFill>
              </a:ln>
            </c:spPr>
            <c:extLst>
              <c:ext xmlns:c16="http://schemas.microsoft.com/office/drawing/2014/chart" uri="{C3380CC4-5D6E-409C-BE32-E72D297353CC}">
                <c16:uniqueId val="{00000001-115C-4A73-A4F8-453BCBACAD9B}"/>
              </c:ext>
            </c:extLst>
          </c:dPt>
          <c:dPt>
            <c:idx val="1"/>
            <c:bubble3D val="0"/>
            <c:spPr>
              <a:solidFill>
                <a:schemeClr val="accent1">
                  <a:lumMod val="40000"/>
                  <a:lumOff val="60000"/>
                </a:schemeClr>
              </a:solidFill>
              <a:ln w="12700">
                <a:solidFill>
                  <a:schemeClr val="bg1"/>
                </a:solidFill>
              </a:ln>
            </c:spPr>
            <c:extLst>
              <c:ext xmlns:c16="http://schemas.microsoft.com/office/drawing/2014/chart" uri="{C3380CC4-5D6E-409C-BE32-E72D297353CC}">
                <c16:uniqueId val="{00000003-115C-4A73-A4F8-453BCBACAD9B}"/>
              </c:ext>
            </c:extLst>
          </c:dPt>
          <c:dPt>
            <c:idx val="2"/>
            <c:bubble3D val="0"/>
            <c:spPr>
              <a:solidFill>
                <a:schemeClr val="accent6"/>
              </a:solidFill>
              <a:ln w="12700">
                <a:solidFill>
                  <a:schemeClr val="bg1"/>
                </a:solidFill>
              </a:ln>
            </c:spPr>
            <c:extLst>
              <c:ext xmlns:c16="http://schemas.microsoft.com/office/drawing/2014/chart" uri="{C3380CC4-5D6E-409C-BE32-E72D297353CC}">
                <c16:uniqueId val="{00000005-115C-4A73-A4F8-453BCBACAD9B}"/>
              </c:ext>
            </c:extLst>
          </c:dPt>
          <c:dPt>
            <c:idx val="3"/>
            <c:bubble3D val="0"/>
            <c:spPr>
              <a:solidFill>
                <a:schemeClr val="tx2"/>
              </a:solidFill>
              <a:ln w="12700">
                <a:solidFill>
                  <a:schemeClr val="bg1"/>
                </a:solidFill>
              </a:ln>
            </c:spPr>
            <c:extLst>
              <c:ext xmlns:c16="http://schemas.microsoft.com/office/drawing/2014/chart" uri="{C3380CC4-5D6E-409C-BE32-E72D297353CC}">
                <c16:uniqueId val="{00000007-115C-4A73-A4F8-453BCBACAD9B}"/>
              </c:ext>
            </c:extLst>
          </c:dPt>
          <c:dLbls>
            <c:dLbl>
              <c:idx val="0"/>
              <c:delete val="1"/>
              <c:extLst>
                <c:ext xmlns:c15="http://schemas.microsoft.com/office/drawing/2012/chart" uri="{CE6537A1-D6FC-4f65-9D91-7224C49458BB}"/>
                <c:ext xmlns:c16="http://schemas.microsoft.com/office/drawing/2014/chart" uri="{C3380CC4-5D6E-409C-BE32-E72D297353CC}">
                  <c16:uniqueId val="{00000001-115C-4A73-A4F8-453BCBACAD9B}"/>
                </c:ext>
              </c:extLst>
            </c:dLbl>
            <c:dLbl>
              <c:idx val="1"/>
              <c:delete val="1"/>
              <c:extLst>
                <c:ext xmlns:c15="http://schemas.microsoft.com/office/drawing/2012/chart" uri="{CE6537A1-D6FC-4f65-9D91-7224C49458BB}"/>
                <c:ext xmlns:c16="http://schemas.microsoft.com/office/drawing/2014/chart" uri="{C3380CC4-5D6E-409C-BE32-E72D297353CC}">
                  <c16:uniqueId val="{00000003-115C-4A73-A4F8-453BCBACAD9B}"/>
                </c:ext>
              </c:extLst>
            </c:dLbl>
            <c:dLbl>
              <c:idx val="2"/>
              <c:delete val="1"/>
              <c:extLst>
                <c:ext xmlns:c15="http://schemas.microsoft.com/office/drawing/2012/chart" uri="{CE6537A1-D6FC-4f65-9D91-7224C49458BB}"/>
                <c:ext xmlns:c16="http://schemas.microsoft.com/office/drawing/2014/chart" uri="{C3380CC4-5D6E-409C-BE32-E72D297353CC}">
                  <c16:uniqueId val="{00000005-115C-4A73-A4F8-453BCBACAD9B}"/>
                </c:ext>
              </c:extLst>
            </c:dLbl>
            <c:spPr>
              <a:noFill/>
              <a:ln>
                <a:noFill/>
              </a:ln>
              <a:effectLst/>
            </c:spPr>
            <c:txPr>
              <a:bodyPr/>
              <a:lstStyle/>
              <a:p>
                <a:pPr>
                  <a:defRPr b="1">
                    <a:solidFill>
                      <a:schemeClr val="bg1"/>
                    </a:solidFill>
                  </a:defRPr>
                </a:pPr>
                <a:endParaRPr lang="ja-JP"/>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val>
            <c:numRef>
              <c:f>Sheet1!$B$2:$B$5</c:f>
              <c:numCache>
                <c:formatCode>General</c:formatCode>
                <c:ptCount val="4"/>
                <c:pt idx="0">
                  <c:v>37</c:v>
                </c:pt>
                <c:pt idx="1">
                  <c:v>44</c:v>
                </c:pt>
                <c:pt idx="2">
                  <c:v>155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East</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感染に伴うシステム停止</c:v>
                      </c:pt>
                      <c:pt idx="1">
                        <c:v>混乱による予防的システム停止</c:v>
                      </c:pt>
                      <c:pt idx="2">
                        <c:v>影響なし</c:v>
                      </c:pt>
                    </c:strCache>
                  </c:strRef>
                </c15:cat>
              </c15:filteredCategoryTitle>
            </c:ext>
            <c:ext xmlns:c16="http://schemas.microsoft.com/office/drawing/2014/chart" uri="{C3380CC4-5D6E-409C-BE32-E72D297353CC}">
              <c16:uniqueId val="{00000008-115C-4A73-A4F8-453BCBACAD9B}"/>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BAA8F35F-87F7-4215-B57A-500B852C0D94}" type="datetimeFigureOut">
              <a:rPr kumimoji="1" lang="ja-JP" altLang="en-US" smtClean="0"/>
              <a:t>2021/3/29</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1D309E84-9071-46E3-80A1-E6F76949115A}" type="slidenum">
              <a:rPr kumimoji="1" lang="ja-JP" altLang="en-US" smtClean="0"/>
              <a:t>‹#›</a:t>
            </a:fld>
            <a:endParaRPr kumimoji="1" lang="ja-JP" altLang="en-US"/>
          </a:p>
        </p:txBody>
      </p:sp>
    </p:spTree>
    <p:extLst>
      <p:ext uri="{BB962C8B-B14F-4D97-AF65-F5344CB8AC3E}">
        <p14:creationId xmlns:p14="http://schemas.microsoft.com/office/powerpoint/2010/main" val="1120676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AAE2C4BB-DD5D-4EF0-8811-528209874544}"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dirty="0"/>
          </a:p>
        </p:txBody>
      </p:sp>
    </p:spTree>
    <p:extLst>
      <p:ext uri="{BB962C8B-B14F-4D97-AF65-F5344CB8AC3E}">
        <p14:creationId xmlns:p14="http://schemas.microsoft.com/office/powerpoint/2010/main" val="190233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10</a:t>
            </a:fld>
            <a:endParaRPr kumimoji="1" lang="ja-JP" altLang="en-US" dirty="0"/>
          </a:p>
        </p:txBody>
      </p:sp>
    </p:spTree>
    <p:extLst>
      <p:ext uri="{BB962C8B-B14F-4D97-AF65-F5344CB8AC3E}">
        <p14:creationId xmlns:p14="http://schemas.microsoft.com/office/powerpoint/2010/main" val="183337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38" y="4713507"/>
            <a:ext cx="5446723" cy="3913364"/>
          </a:xfrm>
        </p:spPr>
        <p:txBody>
          <a:bodyPr/>
          <a:lstStyle/>
          <a:p>
            <a:endParaRPr lang="en-US" altLang="ja-JP" dirty="0"/>
          </a:p>
        </p:txBody>
      </p:sp>
      <p:sp>
        <p:nvSpPr>
          <p:cNvPr id="4" name="スライド番号プレースホルダー 3"/>
          <p:cNvSpPr>
            <a:spLocks noGrp="1"/>
          </p:cNvSpPr>
          <p:nvPr>
            <p:ph type="sldNum" sz="quarter" idx="10"/>
          </p:nvPr>
        </p:nvSpPr>
        <p:spPr>
          <a:xfrm>
            <a:off x="4292599" y="9440372"/>
            <a:ext cx="2512995" cy="498966"/>
          </a:xfrm>
        </p:spPr>
        <p:txBody>
          <a:bodyPr/>
          <a:lstStyle/>
          <a:p>
            <a:fld id="{24DE13BB-FCB6-4491-A87D-1E9BA7500F8E}" type="slidenum">
              <a:rPr kumimoji="1" lang="ja-JP" altLang="en-US" smtClean="0"/>
              <a:t>11</a:t>
            </a:fld>
            <a:endParaRPr kumimoji="1" lang="ja-JP" altLang="en-US" dirty="0"/>
          </a:p>
        </p:txBody>
      </p:sp>
    </p:spTree>
    <p:extLst>
      <p:ext uri="{BB962C8B-B14F-4D97-AF65-F5344CB8AC3E}">
        <p14:creationId xmlns:p14="http://schemas.microsoft.com/office/powerpoint/2010/main" val="267003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12</a:t>
            </a:fld>
            <a:endParaRPr kumimoji="1" lang="ja-JP" altLang="en-US" dirty="0"/>
          </a:p>
        </p:txBody>
      </p:sp>
    </p:spTree>
    <p:extLst>
      <p:ext uri="{BB962C8B-B14F-4D97-AF65-F5344CB8AC3E}">
        <p14:creationId xmlns:p14="http://schemas.microsoft.com/office/powerpoint/2010/main" val="38585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13</a:t>
            </a:fld>
            <a:endParaRPr kumimoji="1" lang="ja-JP" altLang="en-US" dirty="0"/>
          </a:p>
        </p:txBody>
      </p:sp>
    </p:spTree>
    <p:extLst>
      <p:ext uri="{BB962C8B-B14F-4D97-AF65-F5344CB8AC3E}">
        <p14:creationId xmlns:p14="http://schemas.microsoft.com/office/powerpoint/2010/main" val="186101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39" y="4783356"/>
            <a:ext cx="5446723" cy="4468593"/>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14</a:t>
            </a:fld>
            <a:endParaRPr kumimoji="1" lang="ja-JP" altLang="en-US" dirty="0"/>
          </a:p>
        </p:txBody>
      </p:sp>
    </p:spTree>
    <p:extLst>
      <p:ext uri="{BB962C8B-B14F-4D97-AF65-F5344CB8AC3E}">
        <p14:creationId xmlns:p14="http://schemas.microsoft.com/office/powerpoint/2010/main" val="305217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15</a:t>
            </a:fld>
            <a:endParaRPr kumimoji="1" lang="ja-JP" altLang="en-US" dirty="0"/>
          </a:p>
        </p:txBody>
      </p:sp>
    </p:spTree>
    <p:extLst>
      <p:ext uri="{BB962C8B-B14F-4D97-AF65-F5344CB8AC3E}">
        <p14:creationId xmlns:p14="http://schemas.microsoft.com/office/powerpoint/2010/main" val="277190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16</a:t>
            </a:fld>
            <a:endParaRPr kumimoji="1" lang="ja-JP" altLang="en-US" dirty="0"/>
          </a:p>
        </p:txBody>
      </p:sp>
    </p:spTree>
    <p:extLst>
      <p:ext uri="{BB962C8B-B14F-4D97-AF65-F5344CB8AC3E}">
        <p14:creationId xmlns:p14="http://schemas.microsoft.com/office/powerpoint/2010/main" val="11813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17</a:t>
            </a:fld>
            <a:endParaRPr kumimoji="1" lang="ja-JP" altLang="en-US" dirty="0"/>
          </a:p>
        </p:txBody>
      </p:sp>
    </p:spTree>
    <p:extLst>
      <p:ext uri="{BB962C8B-B14F-4D97-AF65-F5344CB8AC3E}">
        <p14:creationId xmlns:p14="http://schemas.microsoft.com/office/powerpoint/2010/main" val="317312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18</a:t>
            </a:fld>
            <a:endParaRPr kumimoji="1" lang="ja-JP" altLang="en-US" dirty="0"/>
          </a:p>
        </p:txBody>
      </p:sp>
    </p:spTree>
    <p:extLst>
      <p:ext uri="{BB962C8B-B14F-4D97-AF65-F5344CB8AC3E}">
        <p14:creationId xmlns:p14="http://schemas.microsoft.com/office/powerpoint/2010/main" val="473984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19</a:t>
            </a:fld>
            <a:endParaRPr kumimoji="1" lang="ja-JP" altLang="en-US" dirty="0"/>
          </a:p>
        </p:txBody>
      </p:sp>
    </p:spTree>
    <p:extLst>
      <p:ext uri="{BB962C8B-B14F-4D97-AF65-F5344CB8AC3E}">
        <p14:creationId xmlns:p14="http://schemas.microsoft.com/office/powerpoint/2010/main" val="425453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dirty="0"/>
          </a:p>
        </p:txBody>
      </p:sp>
    </p:spTree>
    <p:extLst>
      <p:ext uri="{BB962C8B-B14F-4D97-AF65-F5344CB8AC3E}">
        <p14:creationId xmlns:p14="http://schemas.microsoft.com/office/powerpoint/2010/main" val="389553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20</a:t>
            </a:fld>
            <a:endParaRPr kumimoji="1" lang="ja-JP" altLang="en-US" dirty="0"/>
          </a:p>
        </p:txBody>
      </p:sp>
    </p:spTree>
    <p:extLst>
      <p:ext uri="{BB962C8B-B14F-4D97-AF65-F5344CB8AC3E}">
        <p14:creationId xmlns:p14="http://schemas.microsoft.com/office/powerpoint/2010/main" val="318369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21</a:t>
            </a:fld>
            <a:endParaRPr kumimoji="1" lang="ja-JP" altLang="en-US" dirty="0"/>
          </a:p>
        </p:txBody>
      </p:sp>
    </p:spTree>
    <p:extLst>
      <p:ext uri="{BB962C8B-B14F-4D97-AF65-F5344CB8AC3E}">
        <p14:creationId xmlns:p14="http://schemas.microsoft.com/office/powerpoint/2010/main" val="171421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22</a:t>
            </a:fld>
            <a:endParaRPr kumimoji="1" lang="ja-JP" altLang="en-US" dirty="0"/>
          </a:p>
        </p:txBody>
      </p:sp>
    </p:spTree>
    <p:extLst>
      <p:ext uri="{BB962C8B-B14F-4D97-AF65-F5344CB8AC3E}">
        <p14:creationId xmlns:p14="http://schemas.microsoft.com/office/powerpoint/2010/main" val="2961690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23</a:t>
            </a:fld>
            <a:endParaRPr kumimoji="1" lang="ja-JP" altLang="en-US" dirty="0"/>
          </a:p>
        </p:txBody>
      </p:sp>
    </p:spTree>
    <p:extLst>
      <p:ext uri="{BB962C8B-B14F-4D97-AF65-F5344CB8AC3E}">
        <p14:creationId xmlns:p14="http://schemas.microsoft.com/office/powerpoint/2010/main" val="90515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9408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25</a:t>
            </a:fld>
            <a:endParaRPr kumimoji="1" lang="ja-JP" altLang="en-US" dirty="0"/>
          </a:p>
        </p:txBody>
      </p:sp>
    </p:spTree>
    <p:extLst>
      <p:ext uri="{BB962C8B-B14F-4D97-AF65-F5344CB8AC3E}">
        <p14:creationId xmlns:p14="http://schemas.microsoft.com/office/powerpoint/2010/main" val="3993146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26</a:t>
            </a:fld>
            <a:endParaRPr kumimoji="1" lang="ja-JP" altLang="en-US" dirty="0"/>
          </a:p>
        </p:txBody>
      </p:sp>
    </p:spTree>
    <p:extLst>
      <p:ext uri="{BB962C8B-B14F-4D97-AF65-F5344CB8AC3E}">
        <p14:creationId xmlns:p14="http://schemas.microsoft.com/office/powerpoint/2010/main" val="2955710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27</a:t>
            </a:fld>
            <a:endParaRPr kumimoji="1" lang="ja-JP" altLang="en-US" dirty="0"/>
          </a:p>
        </p:txBody>
      </p:sp>
    </p:spTree>
    <p:extLst>
      <p:ext uri="{BB962C8B-B14F-4D97-AF65-F5344CB8AC3E}">
        <p14:creationId xmlns:p14="http://schemas.microsoft.com/office/powerpoint/2010/main" val="3298845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28</a:t>
            </a:fld>
            <a:endParaRPr kumimoji="1" lang="ja-JP" altLang="en-US" dirty="0"/>
          </a:p>
        </p:txBody>
      </p:sp>
    </p:spTree>
    <p:extLst>
      <p:ext uri="{BB962C8B-B14F-4D97-AF65-F5344CB8AC3E}">
        <p14:creationId xmlns:p14="http://schemas.microsoft.com/office/powerpoint/2010/main" val="140097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29</a:t>
            </a:fld>
            <a:endParaRPr kumimoji="1" lang="ja-JP" altLang="en-US"/>
          </a:p>
        </p:txBody>
      </p:sp>
    </p:spTree>
    <p:extLst>
      <p:ext uri="{BB962C8B-B14F-4D97-AF65-F5344CB8AC3E}">
        <p14:creationId xmlns:p14="http://schemas.microsoft.com/office/powerpoint/2010/main" val="320777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a:t>
            </a:fld>
            <a:endParaRPr kumimoji="1" lang="ja-JP" altLang="en-US" dirty="0"/>
          </a:p>
        </p:txBody>
      </p:sp>
    </p:spTree>
    <p:extLst>
      <p:ext uri="{BB962C8B-B14F-4D97-AF65-F5344CB8AC3E}">
        <p14:creationId xmlns:p14="http://schemas.microsoft.com/office/powerpoint/2010/main" val="2311606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080937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31</a:t>
            </a:fld>
            <a:endParaRPr kumimoji="1" lang="ja-JP" altLang="en-US" dirty="0"/>
          </a:p>
        </p:txBody>
      </p:sp>
    </p:spTree>
    <p:extLst>
      <p:ext uri="{BB962C8B-B14F-4D97-AF65-F5344CB8AC3E}">
        <p14:creationId xmlns:p14="http://schemas.microsoft.com/office/powerpoint/2010/main" val="1433958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32</a:t>
            </a:fld>
            <a:endParaRPr kumimoji="1" lang="ja-JP" altLang="en-US" dirty="0"/>
          </a:p>
        </p:txBody>
      </p:sp>
    </p:spTree>
    <p:extLst>
      <p:ext uri="{BB962C8B-B14F-4D97-AF65-F5344CB8AC3E}">
        <p14:creationId xmlns:p14="http://schemas.microsoft.com/office/powerpoint/2010/main" val="1111889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4192740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34</a:t>
            </a:fld>
            <a:endParaRPr kumimoji="1" lang="ja-JP" altLang="en-US" dirty="0"/>
          </a:p>
        </p:txBody>
      </p:sp>
    </p:spTree>
    <p:extLst>
      <p:ext uri="{BB962C8B-B14F-4D97-AF65-F5344CB8AC3E}">
        <p14:creationId xmlns:p14="http://schemas.microsoft.com/office/powerpoint/2010/main" val="420278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35</a:t>
            </a:fld>
            <a:endParaRPr kumimoji="1" lang="ja-JP" altLang="en-US"/>
          </a:p>
        </p:txBody>
      </p:sp>
    </p:spTree>
    <p:extLst>
      <p:ext uri="{BB962C8B-B14F-4D97-AF65-F5344CB8AC3E}">
        <p14:creationId xmlns:p14="http://schemas.microsoft.com/office/powerpoint/2010/main" val="3706237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36</a:t>
            </a:fld>
            <a:endParaRPr kumimoji="1" lang="ja-JP" altLang="en-US"/>
          </a:p>
        </p:txBody>
      </p:sp>
    </p:spTree>
    <p:extLst>
      <p:ext uri="{BB962C8B-B14F-4D97-AF65-F5344CB8AC3E}">
        <p14:creationId xmlns:p14="http://schemas.microsoft.com/office/powerpoint/2010/main" val="54785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52E903-8C7A-4074-9EE3-191786697E8F}" type="slidenum">
              <a:rPr kumimoji="0" lang="ja-JP" altLang="en-US" sz="1200" b="0" i="0" u="none" strike="noStrike" kern="1200" cap="none" spc="0" normalizeH="0" baseline="0" noProof="0" smtClean="0">
                <a:ln>
                  <a:noFill/>
                </a:ln>
                <a:solidFill>
                  <a:prstClr val="black"/>
                </a:solidFill>
                <a:effectLst/>
                <a:uLnTx/>
                <a:uFillTx/>
                <a:latin typeface="Arial"/>
                <a:ea typeface="ＭＳ Ｐゴシック" panose="020B0600070205080204" pitchFamily="50"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ja-JP" sz="12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Arial" charset="0"/>
            </a:endParaRPr>
          </a:p>
        </p:txBody>
      </p:sp>
      <p:sp>
        <p:nvSpPr>
          <p:cNvPr id="148483" name="Rectangle 2"/>
          <p:cNvSpPr>
            <a:spLocks noGrp="1" noRot="1" noChangeAspect="1" noChangeArrowheads="1" noTextEdit="1"/>
          </p:cNvSpPr>
          <p:nvPr>
            <p:ph type="sldImg"/>
          </p:nvPr>
        </p:nvSpPr>
        <p:spPr>
          <a:xfrm>
            <a:off x="989013" y="1301750"/>
            <a:ext cx="4859337" cy="3365500"/>
          </a:xfrm>
          <a:ln/>
        </p:spPr>
      </p:sp>
      <p:sp>
        <p:nvSpPr>
          <p:cNvPr id="148484" name="Rectangle 3"/>
          <p:cNvSpPr>
            <a:spLocks noGrp="1" noChangeArrowheads="1"/>
          </p:cNvSpPr>
          <p:nvPr>
            <p:ph type="body" idx="1"/>
          </p:nvPr>
        </p:nvSpPr>
        <p:spPr>
          <a:xfrm>
            <a:off x="684214" y="4832350"/>
            <a:ext cx="5564186" cy="4108450"/>
          </a:xfrm>
          <a:noFill/>
          <a:ln/>
        </p:spPr>
        <p:txBody>
          <a:bodyPr/>
          <a:lstStyle/>
          <a:p>
            <a:endParaRPr lang="en-US" altLang="ja-JP" dirty="0"/>
          </a:p>
        </p:txBody>
      </p:sp>
    </p:spTree>
    <p:extLst>
      <p:ext uri="{BB962C8B-B14F-4D97-AF65-F5344CB8AC3E}">
        <p14:creationId xmlns:p14="http://schemas.microsoft.com/office/powerpoint/2010/main" val="3573162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675264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39</a:t>
            </a:fld>
            <a:endParaRPr kumimoji="1" lang="ja-JP" altLang="en-US"/>
          </a:p>
        </p:txBody>
      </p:sp>
    </p:spTree>
    <p:extLst>
      <p:ext uri="{BB962C8B-B14F-4D97-AF65-F5344CB8AC3E}">
        <p14:creationId xmlns:p14="http://schemas.microsoft.com/office/powerpoint/2010/main" val="341650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4</a:t>
            </a:fld>
            <a:endParaRPr kumimoji="1" lang="ja-JP" altLang="en-US" dirty="0"/>
          </a:p>
        </p:txBody>
      </p:sp>
    </p:spTree>
    <p:extLst>
      <p:ext uri="{BB962C8B-B14F-4D97-AF65-F5344CB8AC3E}">
        <p14:creationId xmlns:p14="http://schemas.microsoft.com/office/powerpoint/2010/main" val="918227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297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5</a:t>
            </a:fld>
            <a:endParaRPr kumimoji="1" lang="ja-JP" altLang="en-US" dirty="0"/>
          </a:p>
        </p:txBody>
      </p:sp>
    </p:spTree>
    <p:extLst>
      <p:ext uri="{BB962C8B-B14F-4D97-AF65-F5344CB8AC3E}">
        <p14:creationId xmlns:p14="http://schemas.microsoft.com/office/powerpoint/2010/main" val="423171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6</a:t>
            </a:fld>
            <a:endParaRPr kumimoji="1" lang="ja-JP" altLang="en-US" dirty="0"/>
          </a:p>
        </p:txBody>
      </p:sp>
    </p:spTree>
    <p:extLst>
      <p:ext uri="{BB962C8B-B14F-4D97-AF65-F5344CB8AC3E}">
        <p14:creationId xmlns:p14="http://schemas.microsoft.com/office/powerpoint/2010/main" val="127305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7</a:t>
            </a:fld>
            <a:endParaRPr kumimoji="1" lang="ja-JP" altLang="en-US" dirty="0"/>
          </a:p>
        </p:txBody>
      </p:sp>
    </p:spTree>
    <p:extLst>
      <p:ext uri="{BB962C8B-B14F-4D97-AF65-F5344CB8AC3E}">
        <p14:creationId xmlns:p14="http://schemas.microsoft.com/office/powerpoint/2010/main" val="387390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8</a:t>
            </a:fld>
            <a:endParaRPr kumimoji="1" lang="ja-JP" altLang="en-US" dirty="0"/>
          </a:p>
        </p:txBody>
      </p:sp>
    </p:spTree>
    <p:extLst>
      <p:ext uri="{BB962C8B-B14F-4D97-AF65-F5344CB8AC3E}">
        <p14:creationId xmlns:p14="http://schemas.microsoft.com/office/powerpoint/2010/main" val="346141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0857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9491956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259" name="think-cell スライド" r:id="rId4" imgW="660" imgH="659" progId="TCLayout.ActiveDocument.1">
                  <p:embed/>
                </p:oleObj>
              </mc:Choice>
              <mc:Fallback>
                <p:oleObj name="think-cell スライド" r:id="rId4" imgW="660" imgH="65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Yu Gothic UI" panose="020B0500000000000000" pitchFamily="50" charset="-128"/>
                <a:ea typeface="Yu Gothic UI" panose="020B0500000000000000" pitchFamily="50" charset="-128"/>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Yu Gothic UI" panose="020B0500000000000000" pitchFamily="50" charset="-128"/>
                <a:ea typeface="Yu Gothic UI" panose="020B0500000000000000" pitchFamily="50" charset="-128"/>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Yu Gothic UI" panose="020B0500000000000000" pitchFamily="50" charset="-128"/>
                <a:ea typeface="Yu Gothic UI" panose="020B05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063" name="think-cell Slide" r:id="rId4" imgW="470" imgH="472" progId="TCLayout.ActiveDocument.1">
                  <p:embed/>
                </p:oleObj>
              </mc:Choice>
              <mc:Fallback>
                <p:oleObj name="think-cell Slide" r:id="rId4" imgW="470" imgH="472" progId="TCLayout.ActiveDocument.1">
                  <p:embed/>
                  <p:pic>
                    <p:nvPicPr>
                      <p:cNvPr id="4" name="オブジェクト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Yu Gothic UI" panose="020B0500000000000000" pitchFamily="50" charset="-128"/>
                <a:ea typeface="Yu Gothic UI" panose="020B0500000000000000" pitchFamily="50" charset="-128"/>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599" y="5655553"/>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Yu Gothic UI" panose="020B0500000000000000" pitchFamily="50" charset="-128"/>
                <a:ea typeface="Yu Gothic UI" panose="020B0500000000000000" pitchFamily="50" charset="-128"/>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Yu Gothic UI" panose="020B0500000000000000" pitchFamily="50" charset="-128"/>
                <a:ea typeface="Yu Gothic UI" panose="020B05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09769911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a:xfrm>
            <a:off x="312057" y="6588000"/>
            <a:ext cx="285543" cy="169200"/>
          </a:xfrm>
        </p:spPr>
        <p:txBody>
          <a:bodyPr/>
          <a:lstStyle>
            <a:lvl1pPr>
              <a:defRPr>
                <a:solidFill>
                  <a:schemeClr val="tx1"/>
                </a:solidFill>
                <a:latin typeface="Yu Gothic UI" panose="020B0500000000000000" pitchFamily="50" charset="-128"/>
                <a:ea typeface="Yu Gothic UI" panose="020B0500000000000000" pitchFamily="50" charset="-128"/>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E01102E1-88D9-4790-8615-AC810340BF51}" type="slidenum">
              <a:rPr lang="ja-JP" altLang="en-US" smtClean="0"/>
              <a:pPr/>
              <a:t>‹#›</a:t>
            </a:fld>
            <a:endParaRPr lang="ja-JP" altLang="en-US"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aseline="0" dirty="0">
                <a:latin typeface="Yu Gothic UI" panose="020B0500000000000000" pitchFamily="50" charset="-128"/>
                <a:ea typeface="Yu Gothic UI" panose="020B0500000000000000" pitchFamily="50" charset="-128"/>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600" y="1944000"/>
            <a:ext cx="4356000" cy="4356000"/>
          </a:xfrm>
          <a:prstGeom prst="rect">
            <a:avLst/>
          </a:prstGeom>
        </p:spPr>
        <p:txBody>
          <a:bodyPr/>
          <a:lstStyle>
            <a:lvl1pPr>
              <a:defRPr baseline="0">
                <a:latin typeface="Yu Gothic UI" panose="020B0500000000000000" pitchFamily="50" charset="-128"/>
                <a:ea typeface="Yu Gothic UI" panose="020B0500000000000000" pitchFamily="50" charset="-128"/>
                <a:cs typeface="Arial" pitchFamily="34" charset="0"/>
              </a:defRPr>
            </a:lvl1pPr>
            <a:lvl2pPr>
              <a:lnSpc>
                <a:spcPct val="106000"/>
              </a:lnSpc>
              <a:spcBef>
                <a:spcPts val="1056"/>
              </a:spcBef>
              <a:defRPr baseline="0">
                <a:latin typeface="Yu Gothic UI" panose="020B0500000000000000" pitchFamily="50" charset="-128"/>
                <a:ea typeface="Yu Gothic UI" panose="020B0500000000000000" pitchFamily="50" charset="-128"/>
                <a:cs typeface="Arial" pitchFamily="34" charset="0"/>
              </a:defRPr>
            </a:lvl2pPr>
            <a:lvl3pPr>
              <a:lnSpc>
                <a:spcPct val="106000"/>
              </a:lnSpc>
              <a:spcBef>
                <a:spcPts val="480"/>
              </a:spcBef>
              <a:defRPr baseline="0">
                <a:latin typeface="Yu Gothic UI" panose="020B0500000000000000" pitchFamily="50" charset="-128"/>
                <a:ea typeface="Yu Gothic UI" panose="020B0500000000000000" pitchFamily="50" charset="-128"/>
                <a:cs typeface="Arial" pitchFamily="34" charset="0"/>
              </a:defRPr>
            </a:lvl3pPr>
            <a:lvl4pPr>
              <a:lnSpc>
                <a:spcPct val="106000"/>
              </a:lnSpc>
              <a:defRPr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2917B94E-3120-478C-8085-A9F2B368A1AE}" type="slidenum">
              <a:rPr lang="ja-JP" altLang="en-US" smtClean="0"/>
              <a:pPr/>
              <a:t>‹#›</a:t>
            </a:fld>
            <a:endParaRPr lang="ja-JP" altLang="en-US"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Yu Gothic UI" panose="020B0500000000000000" pitchFamily="50" charset="-128"/>
                <a:ea typeface="Yu Gothic UI" panose="020B0500000000000000" pitchFamily="50" charset="-128"/>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Yu Gothic UI" panose="020B0500000000000000" pitchFamily="50" charset="-128"/>
                <a:ea typeface="Yu Gothic UI" panose="020B0500000000000000" pitchFamily="50" charset="-128"/>
                <a:cs typeface="Arial" pitchFamily="34" charset="0"/>
              </a:defRPr>
            </a:lvl1pPr>
            <a:lvl2pPr>
              <a:lnSpc>
                <a:spcPct val="106000"/>
              </a:lnSpc>
              <a:spcBef>
                <a:spcPts val="1056"/>
              </a:spcBef>
              <a:defRPr baseline="0">
                <a:latin typeface="Yu Gothic UI" panose="020B0500000000000000" pitchFamily="50" charset="-128"/>
                <a:ea typeface="Yu Gothic UI" panose="020B0500000000000000" pitchFamily="50" charset="-128"/>
                <a:cs typeface="Arial" pitchFamily="34" charset="0"/>
              </a:defRPr>
            </a:lvl2pPr>
            <a:lvl3pPr>
              <a:lnSpc>
                <a:spcPct val="106000"/>
              </a:lnSpc>
              <a:spcBef>
                <a:spcPts val="480"/>
              </a:spcBef>
              <a:defRPr baseline="0">
                <a:latin typeface="Yu Gothic UI" panose="020B0500000000000000" pitchFamily="50" charset="-128"/>
                <a:ea typeface="Yu Gothic UI" panose="020B0500000000000000" pitchFamily="50" charset="-128"/>
                <a:cs typeface="Arial" pitchFamily="34" charset="0"/>
              </a:defRPr>
            </a:lvl3pPr>
            <a:lvl4pPr>
              <a:lnSpc>
                <a:spcPct val="106000"/>
              </a:lnSpc>
              <a:defRPr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Yu Gothic UI" panose="020B0500000000000000" pitchFamily="50" charset="-128"/>
                <a:ea typeface="Yu Gothic UI" panose="020B0500000000000000" pitchFamily="50" charset="-128"/>
              </a:defRPr>
            </a:lvl1pPr>
            <a:lvl2pPr>
              <a:lnSpc>
                <a:spcPct val="106000"/>
              </a:lnSpc>
              <a:spcBef>
                <a:spcPts val="1056"/>
              </a:spcBef>
              <a:defRPr baseline="0">
                <a:latin typeface="Yu Gothic UI" panose="020B0500000000000000" pitchFamily="50" charset="-128"/>
                <a:ea typeface="Yu Gothic UI" panose="020B0500000000000000" pitchFamily="50" charset="-128"/>
              </a:defRPr>
            </a:lvl2pPr>
            <a:lvl3pPr>
              <a:lnSpc>
                <a:spcPct val="106000"/>
              </a:lnSpc>
              <a:spcBef>
                <a:spcPts val="480"/>
              </a:spcBef>
              <a:defRPr baseline="0">
                <a:latin typeface="Yu Gothic UI" panose="020B0500000000000000" pitchFamily="50" charset="-128"/>
                <a:ea typeface="Yu Gothic UI" panose="020B0500000000000000" pitchFamily="50" charset="-128"/>
              </a:defRPr>
            </a:lvl3pPr>
            <a:lvl4pPr>
              <a:lnSpc>
                <a:spcPct val="106000"/>
              </a:lnSpc>
              <a:defRPr baseline="0">
                <a:latin typeface="Yu Gothic UI" panose="020B0500000000000000" pitchFamily="50" charset="-128"/>
                <a:ea typeface="Yu Gothic UI" panose="020B0500000000000000" pitchFamily="50" charset="-128"/>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4D9FACC8-259C-46ED-9283-8CCF027B3826}" type="slidenum">
              <a:rPr lang="ja-JP" altLang="en-US" smtClean="0"/>
              <a:pPr/>
              <a:t>‹#›</a:t>
            </a:fld>
            <a:endParaRPr lang="ja-JP" altLang="en-US"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Yu Gothic UI" panose="020B0500000000000000" pitchFamily="50" charset="-128"/>
                <a:ea typeface="Yu Gothic UI" panose="020B0500000000000000" pitchFamily="50" charset="-128"/>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aseline="0">
                <a:latin typeface="Yu Gothic UI" panose="020B0500000000000000" pitchFamily="50" charset="-128"/>
                <a:ea typeface="Yu Gothic UI" panose="020B0500000000000000" pitchFamily="50" charset="-128"/>
              </a:defRPr>
            </a:lvl1pPr>
            <a:lvl2pPr>
              <a:lnSpc>
                <a:spcPct val="106000"/>
              </a:lnSpc>
              <a:spcBef>
                <a:spcPts val="1056"/>
              </a:spcBef>
              <a:defRPr baseline="0">
                <a:latin typeface="Yu Gothic UI" panose="020B0500000000000000" pitchFamily="50" charset="-128"/>
                <a:ea typeface="Yu Gothic UI" panose="020B0500000000000000" pitchFamily="50" charset="-128"/>
              </a:defRPr>
            </a:lvl2pPr>
            <a:lvl3pPr>
              <a:lnSpc>
                <a:spcPct val="106000"/>
              </a:lnSpc>
              <a:spcBef>
                <a:spcPts val="480"/>
              </a:spcBef>
              <a:defRPr baseline="0">
                <a:latin typeface="Yu Gothic UI" panose="020B0500000000000000" pitchFamily="50" charset="-128"/>
                <a:ea typeface="Yu Gothic UI" panose="020B0500000000000000" pitchFamily="50" charset="-128"/>
              </a:defRPr>
            </a:lvl3pPr>
            <a:lvl4pPr>
              <a:lnSpc>
                <a:spcPct val="106000"/>
              </a:lnSpc>
              <a:spcBef>
                <a:spcPts val="240"/>
              </a:spcBef>
              <a:defRPr baseline="0">
                <a:latin typeface="Yu Gothic UI" panose="020B0500000000000000" pitchFamily="50" charset="-128"/>
                <a:ea typeface="Yu Gothic UI" panose="020B0500000000000000" pitchFamily="50" charset="-128"/>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Yu Gothic UI" panose="020B0500000000000000" pitchFamily="50" charset="-128"/>
                <a:ea typeface="Yu Gothic UI" panose="020B0500000000000000" pitchFamily="50" charset="-128"/>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Yu Gothic UI" panose="020B0500000000000000" pitchFamily="50" charset="-128"/>
                <a:ea typeface="Yu Gothic UI" panose="020B0500000000000000" pitchFamily="50" charset="-128"/>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Yu Gothic UI" panose="020B0500000000000000" pitchFamily="50" charset="-128"/>
                <a:ea typeface="Yu Gothic UI" panose="020B05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7185166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atin typeface="Yu Gothic UI" panose="020B0500000000000000" pitchFamily="50" charset="-128"/>
                <a:ea typeface="Yu Gothic UI" panose="020B0500000000000000" pitchFamily="50" charset="-128"/>
              </a:defRPr>
            </a:lvl1pPr>
            <a:lvl2pPr>
              <a:tabLst>
                <a:tab pos="5448101" algn="r"/>
              </a:tabLst>
              <a:defRPr>
                <a:latin typeface="Yu Gothic UI" panose="020B0500000000000000" pitchFamily="50" charset="-128"/>
                <a:ea typeface="Yu Gothic UI" panose="020B0500000000000000" pitchFamily="50" charset="-128"/>
              </a:defRPr>
            </a:lvl2pPr>
            <a:lvl3pPr>
              <a:tabLst>
                <a:tab pos="5448101" algn="r"/>
              </a:tabLst>
              <a:defRPr>
                <a:latin typeface="Yu Gothic UI" panose="020B0500000000000000" pitchFamily="50" charset="-128"/>
                <a:ea typeface="Yu Gothic UI" panose="020B0500000000000000" pitchFamily="50" charset="-128"/>
              </a:defRPr>
            </a:lvl3pPr>
            <a:lvl4pPr>
              <a:tabLst>
                <a:tab pos="5448101" algn="r"/>
              </a:tabLst>
              <a:defRPr>
                <a:latin typeface="Yu Gothic UI" panose="020B0500000000000000" pitchFamily="50" charset="-128"/>
                <a:ea typeface="Yu Gothic UI" panose="020B0500000000000000" pitchFamily="50" charset="-128"/>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atin typeface="Yu Gothic UI" panose="020B0500000000000000" pitchFamily="50" charset="-128"/>
                <a:ea typeface="Yu Gothic UI" panose="020B0500000000000000" pitchFamily="50" charset="-128"/>
              </a:defRPr>
            </a:lvl1pPr>
            <a:lvl2pPr>
              <a:tabLst>
                <a:tab pos="5448101" algn="r"/>
              </a:tabLst>
              <a:defRPr>
                <a:latin typeface="Yu Gothic UI" panose="020B0500000000000000" pitchFamily="50" charset="-128"/>
                <a:ea typeface="Yu Gothic UI" panose="020B0500000000000000" pitchFamily="50" charset="-128"/>
              </a:defRPr>
            </a:lvl2pPr>
            <a:lvl3pPr>
              <a:tabLst>
                <a:tab pos="5448101" algn="r"/>
              </a:tabLst>
              <a:defRPr>
                <a:latin typeface="Yu Gothic UI" panose="020B0500000000000000" pitchFamily="50" charset="-128"/>
                <a:ea typeface="Yu Gothic UI" panose="020B0500000000000000" pitchFamily="50" charset="-128"/>
              </a:defRPr>
            </a:lvl3pPr>
            <a:lvl4pPr>
              <a:tabLst>
                <a:tab pos="5448101" algn="r"/>
              </a:tabLst>
              <a:defRPr>
                <a:latin typeface="Yu Gothic UI" panose="020B0500000000000000" pitchFamily="50" charset="-128"/>
                <a:ea typeface="Yu Gothic UI" panose="020B0500000000000000" pitchFamily="50" charset="-128"/>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770287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atin typeface="Yu Gothic UI" panose="020B0500000000000000" pitchFamily="50" charset="-128"/>
                <a:ea typeface="Yu Gothic UI" panose="020B0500000000000000" pitchFamily="50" charset="-128"/>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957699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Yu Gothic UI" panose="020B0500000000000000" pitchFamily="50" charset="-128"/>
                <a:ea typeface="Yu Gothic UI" panose="020B0500000000000000" pitchFamily="50" charset="-128"/>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348888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7808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Yu Gothic UI" panose="020B0500000000000000" pitchFamily="50" charset="-128"/>
                <a:ea typeface="Yu Gothic UI" panose="020B0500000000000000" pitchFamily="50" charset="-128"/>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Yu Gothic UI" panose="020B0500000000000000" pitchFamily="50" charset="-128"/>
                <a:ea typeface="Yu Gothic UI" panose="020B0500000000000000" pitchFamily="50" charset="-128"/>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Yu Gothic UI" panose="020B0500000000000000" pitchFamily="50" charset="-128"/>
                <a:ea typeface="Yu Gothic UI" panose="020B05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dirty="0"/>
              <a:t>マスター テキストの書式設定</a:t>
            </a:r>
          </a:p>
        </p:txBody>
      </p:sp>
    </p:spTree>
    <p:extLst>
      <p:ext uri="{BB962C8B-B14F-4D97-AF65-F5344CB8AC3E}">
        <p14:creationId xmlns:p14="http://schemas.microsoft.com/office/powerpoint/2010/main" val="25437398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4200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indent="-172800">
              <a:lnSpc>
                <a:spcPct val="106000"/>
              </a:lnSpc>
              <a:spcBef>
                <a:spcPts val="240"/>
              </a:spcBef>
              <a:buFont typeface="Arial" pitchFamily="34" charset="0"/>
              <a:buChar char="•"/>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4955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indent="-172800">
              <a:lnSpc>
                <a:spcPct val="106000"/>
              </a:lnSpc>
              <a:spcBef>
                <a:spcPts val="240"/>
              </a:spcBef>
              <a:buFont typeface="Arial" pitchFamily="34" charset="0"/>
              <a:buChar char="•"/>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71656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Yu Gothic UI" panose="020B0500000000000000" pitchFamily="50" charset="-128"/>
                <a:ea typeface="Yu Gothic UI" panose="020B0500000000000000" pitchFamily="50" charset="-128"/>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latin typeface="Yu Gothic UI" panose="020B0500000000000000" pitchFamily="50" charset="-128"/>
                <a:ea typeface="Yu Gothic UI" panose="020B0500000000000000" pitchFamily="50" charset="-128"/>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latin typeface="Yu Gothic UI" panose="020B0500000000000000" pitchFamily="50" charset="-128"/>
                <a:ea typeface="Yu Gothic UI" panose="020B05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3977914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atin typeface="Yu Gothic UI" panose="020B0500000000000000" pitchFamily="50" charset="-128"/>
                <a:ea typeface="Yu Gothic UI" panose="020B0500000000000000" pitchFamily="50" charset="-128"/>
              </a:defRPr>
            </a:lvl1pPr>
            <a:lvl2pPr>
              <a:tabLst>
                <a:tab pos="5448101" algn="r"/>
              </a:tabLst>
              <a:defRPr>
                <a:latin typeface="Yu Gothic UI" panose="020B0500000000000000" pitchFamily="50" charset="-128"/>
                <a:ea typeface="Yu Gothic UI" panose="020B0500000000000000" pitchFamily="50" charset="-128"/>
              </a:defRPr>
            </a:lvl2pPr>
            <a:lvl3pPr>
              <a:tabLst>
                <a:tab pos="5448101" algn="r"/>
              </a:tabLst>
              <a:defRPr>
                <a:latin typeface="Yu Gothic UI" panose="020B0500000000000000" pitchFamily="50" charset="-128"/>
                <a:ea typeface="Yu Gothic UI" panose="020B0500000000000000" pitchFamily="50" charset="-128"/>
              </a:defRPr>
            </a:lvl3pPr>
            <a:lvl4pPr>
              <a:tabLst>
                <a:tab pos="5448101" algn="r"/>
              </a:tabLst>
              <a:defRPr>
                <a:latin typeface="Yu Gothic UI" panose="020B0500000000000000" pitchFamily="50" charset="-128"/>
                <a:ea typeface="Yu Gothic UI" panose="020B0500000000000000" pitchFamily="50" charset="-128"/>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atin typeface="Yu Gothic UI" panose="020B0500000000000000" pitchFamily="50" charset="-128"/>
                <a:ea typeface="Yu Gothic UI" panose="020B0500000000000000" pitchFamily="50" charset="-128"/>
              </a:defRPr>
            </a:lvl1pPr>
            <a:lvl2pPr>
              <a:tabLst>
                <a:tab pos="5448101" algn="r"/>
              </a:tabLst>
              <a:defRPr>
                <a:latin typeface="Yu Gothic UI" panose="020B0500000000000000" pitchFamily="50" charset="-128"/>
                <a:ea typeface="Yu Gothic UI" panose="020B0500000000000000" pitchFamily="50" charset="-128"/>
              </a:defRPr>
            </a:lvl2pPr>
            <a:lvl3pPr>
              <a:tabLst>
                <a:tab pos="5448101" algn="r"/>
              </a:tabLst>
              <a:defRPr>
                <a:latin typeface="Yu Gothic UI" panose="020B0500000000000000" pitchFamily="50" charset="-128"/>
                <a:ea typeface="Yu Gothic UI" panose="020B0500000000000000" pitchFamily="50" charset="-128"/>
              </a:defRPr>
            </a:lvl3pPr>
            <a:lvl4pPr>
              <a:tabLst>
                <a:tab pos="5448101" algn="r"/>
              </a:tabLst>
              <a:defRPr>
                <a:latin typeface="Yu Gothic UI" panose="020B0500000000000000" pitchFamily="50" charset="-128"/>
                <a:ea typeface="Yu Gothic UI" panose="020B0500000000000000" pitchFamily="50" charset="-128"/>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9848482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atin typeface="Yu Gothic UI" panose="020B0500000000000000" pitchFamily="50" charset="-128"/>
                <a:ea typeface="Yu Gothic UI" panose="020B0500000000000000" pitchFamily="50" charset="-128"/>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atin typeface="Yu Gothic UI" panose="020B0500000000000000" pitchFamily="50" charset="-128"/>
                <a:ea typeface="Yu Gothic UI" panose="020B0500000000000000"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219299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2372236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31077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209209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indent="-172800">
              <a:lnSpc>
                <a:spcPct val="106000"/>
              </a:lnSpc>
              <a:spcBef>
                <a:spcPts val="240"/>
              </a:spcBef>
              <a:buFont typeface="Arial" pitchFamily="34" charset="0"/>
              <a:buChar char="•"/>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nchor="t"/>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3668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atin typeface="Yu Gothic UI" panose="020B0500000000000000" pitchFamily="50" charset="-128"/>
                <a:ea typeface="Yu Gothic UI" panose="020B0500000000000000" pitchFamily="50" charset="-128"/>
              </a:defRPr>
            </a:lvl1pPr>
            <a:lvl2pPr>
              <a:tabLst>
                <a:tab pos="5448101" algn="r"/>
              </a:tabLst>
              <a:defRPr>
                <a:latin typeface="Yu Gothic UI" panose="020B0500000000000000" pitchFamily="50" charset="-128"/>
                <a:ea typeface="Yu Gothic UI" panose="020B0500000000000000" pitchFamily="50" charset="-128"/>
              </a:defRPr>
            </a:lvl2pPr>
            <a:lvl3pPr>
              <a:tabLst>
                <a:tab pos="5448101" algn="r"/>
              </a:tabLst>
              <a:defRPr>
                <a:latin typeface="Yu Gothic UI" panose="020B0500000000000000" pitchFamily="50" charset="-128"/>
                <a:ea typeface="Yu Gothic UI" panose="020B0500000000000000" pitchFamily="50" charset="-128"/>
              </a:defRPr>
            </a:lvl3pPr>
            <a:lvl4pPr>
              <a:tabLst>
                <a:tab pos="5448101" algn="r"/>
              </a:tabLst>
              <a:defRPr>
                <a:latin typeface="Yu Gothic UI" panose="020B0500000000000000" pitchFamily="50" charset="-128"/>
                <a:ea typeface="Yu Gothic UI" panose="020B0500000000000000" pitchFamily="50" charset="-128"/>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atin typeface="Yu Gothic UI" panose="020B0500000000000000" pitchFamily="50" charset="-128"/>
                <a:ea typeface="Yu Gothic UI" panose="020B0500000000000000" pitchFamily="50" charset="-128"/>
              </a:defRPr>
            </a:lvl1pPr>
            <a:lvl2pPr>
              <a:tabLst>
                <a:tab pos="5448101" algn="r"/>
              </a:tabLst>
              <a:defRPr>
                <a:latin typeface="Yu Gothic UI" panose="020B0500000000000000" pitchFamily="50" charset="-128"/>
                <a:ea typeface="Yu Gothic UI" panose="020B0500000000000000" pitchFamily="50" charset="-128"/>
              </a:defRPr>
            </a:lvl2pPr>
            <a:lvl3pPr>
              <a:tabLst>
                <a:tab pos="5448101" algn="r"/>
              </a:tabLst>
              <a:defRPr>
                <a:latin typeface="Yu Gothic UI" panose="020B0500000000000000" pitchFamily="50" charset="-128"/>
                <a:ea typeface="Yu Gothic UI" panose="020B0500000000000000" pitchFamily="50" charset="-128"/>
              </a:defRPr>
            </a:lvl3pPr>
            <a:lvl4pPr>
              <a:tabLst>
                <a:tab pos="5448101" algn="r"/>
              </a:tabLst>
              <a:defRPr>
                <a:latin typeface="Yu Gothic UI" panose="020B0500000000000000" pitchFamily="50" charset="-128"/>
                <a:ea typeface="Yu Gothic UI" panose="020B0500000000000000" pitchFamily="50" charset="-128"/>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indent="-172800">
              <a:lnSpc>
                <a:spcPct val="106000"/>
              </a:lnSpc>
              <a:spcBef>
                <a:spcPts val="240"/>
              </a:spcBef>
              <a:buFont typeface="Arial" pitchFamily="34" charset="0"/>
              <a:buChar char="•"/>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7292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89402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163326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indent="-172800">
              <a:lnSpc>
                <a:spcPct val="106000"/>
              </a:lnSpc>
              <a:spcBef>
                <a:spcPts val="240"/>
              </a:spcBef>
              <a:buFont typeface="Arial" pitchFamily="34" charset="0"/>
              <a:buChar char="•"/>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Yu Gothic UI" panose="020B0500000000000000" pitchFamily="50" charset="-128"/>
                <a:ea typeface="Yu Gothic UI" panose="020B0500000000000000" pitchFamily="50" charset="-128"/>
                <a:cs typeface="Arial" pitchFamily="34" charset="0"/>
              </a:defRPr>
            </a:lvl1pPr>
            <a:lvl2pPr marL="172800" indent="-172800">
              <a:lnSpc>
                <a:spcPct val="106000"/>
              </a:lnSpc>
              <a:spcBef>
                <a:spcPts val="1056"/>
              </a:spcBef>
              <a:buFont typeface="Wingdings" pitchFamily="2" charset="2"/>
              <a:buChar char="n"/>
              <a:defRPr sz="1200" baseline="0">
                <a:latin typeface="Yu Gothic UI" panose="020B0500000000000000" pitchFamily="50" charset="-128"/>
                <a:ea typeface="Yu Gothic UI" panose="020B0500000000000000" pitchFamily="50" charset="-128"/>
                <a:cs typeface="Arial" pitchFamily="34" charset="0"/>
              </a:defRPr>
            </a:lvl2pPr>
            <a:lvl3pPr marL="345600" indent="-172800">
              <a:lnSpc>
                <a:spcPct val="106000"/>
              </a:lnSpc>
              <a:spcBef>
                <a:spcPts val="480"/>
              </a:spcBef>
              <a:buFont typeface="Wingdings" pitchFamily="2" charset="2"/>
              <a:buChar char="Ø"/>
              <a:defRPr sz="1200" baseline="0">
                <a:latin typeface="Yu Gothic UI" panose="020B0500000000000000" pitchFamily="50" charset="-128"/>
                <a:ea typeface="Yu Gothic UI" panose="020B0500000000000000" pitchFamily="50" charset="-128"/>
                <a:cs typeface="Arial" pitchFamily="34" charset="0"/>
              </a:defRPr>
            </a:lvl3pPr>
            <a:lvl4pPr marL="518400" indent="-172800">
              <a:lnSpc>
                <a:spcPct val="106000"/>
              </a:lnSpc>
              <a:spcBef>
                <a:spcPts val="240"/>
              </a:spcBef>
              <a:buFont typeface="Arial" pitchFamily="34" charset="0"/>
              <a:buChar char="•"/>
              <a:defRPr sz="1200" baseline="0">
                <a:latin typeface="Yu Gothic UI" panose="020B0500000000000000" pitchFamily="50" charset="-128"/>
                <a:ea typeface="Yu Gothic UI" panose="020B0500000000000000" pitchFamily="50" charset="-128"/>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latin typeface="Yu Gothic UI" panose="020B0500000000000000" pitchFamily="50" charset="-128"/>
                <a:ea typeface="Yu Gothic UI" panose="020B0500000000000000" pitchFamily="50" charset="-128"/>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latin typeface="Yu Gothic UI" panose="020B0500000000000000" pitchFamily="50" charset="-128"/>
                <a:ea typeface="Yu Gothic UI" panose="020B0500000000000000" pitchFamily="50" charset="-128"/>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lvl1pPr>
              <a:defRPr>
                <a:latin typeface="Yu Gothic UI" panose="020B0500000000000000" pitchFamily="50" charset="-128"/>
                <a:ea typeface="Yu Gothic UI" panose="020B0500000000000000" pitchFamily="50" charset="-128"/>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13.xml"/><Relationship Id="rId7" Type="http://schemas.openxmlformats.org/officeDocument/2006/relationships/tags" Target="../tags/tag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4.vml"/><Relationship Id="rId5"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6.xml"/><Relationship Id="rId5" Type="http://schemas.openxmlformats.org/officeDocument/2006/relationships/slideLayout" Target="../slideLayouts/slideLayout19.xml"/><Relationship Id="rId10" Type="http://schemas.openxmlformats.org/officeDocument/2006/relationships/vmlDrawing" Target="../drawings/vmlDrawing5.v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7.xml"/><Relationship Id="rId5" Type="http://schemas.openxmlformats.org/officeDocument/2006/relationships/slideLayout" Target="../slideLayouts/slideLayout27.xml"/><Relationship Id="rId10" Type="http://schemas.openxmlformats.org/officeDocument/2006/relationships/vmlDrawing" Target="../drawings/vmlDrawing6.v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ext uri="{D42A27DB-BD31-4B8C-83A1-F6EECF244321}">
                <p14:modId xmlns:p14="http://schemas.microsoft.com/office/powerpoint/2010/main" val="1647264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51" name="think-cell スライド" r:id="rId14" imgW="660" imgH="659" progId="TCLayout.ActiveDocument.1">
                  <p:embed/>
                </p:oleObj>
              </mc:Choice>
              <mc:Fallback>
                <p:oleObj name="think-cell スライド" r:id="rId14" imgW="660" imgH="659"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Yu Gothic UI" panose="020B0500000000000000" pitchFamily="50" charset="-128"/>
                <a:ea typeface="Yu Gothic UI" panose="020B0500000000000000" pitchFamily="50" charset="-128"/>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79" r:id="rId10"/>
  </p:sldLayoutIdLst>
  <p:hf hdr="0" ftr="0" dt="0"/>
  <p:txStyles>
    <p:title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Yu Gothic UI" panose="020B0500000000000000" pitchFamily="50" charset="-128"/>
          <a:ea typeface="Yu Gothic UI" panose="020B0500000000000000" pitchFamily="50" charset="-128"/>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Yu Gothic UI" panose="020B0500000000000000" pitchFamily="50" charset="-128"/>
          <a:ea typeface="Yu Gothic UI" panose="020B0500000000000000" pitchFamily="50" charset="-128"/>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7"/>
            </p:custDataLst>
            <p:extLst>
              <p:ext uri="{D42A27DB-BD31-4B8C-83A1-F6EECF244321}">
                <p14:modId xmlns:p14="http://schemas.microsoft.com/office/powerpoint/2010/main" val="2571185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449" name="think-cell スライド" r:id="rId8" imgW="317" imgH="318" progId="TCLayout.ActiveDocument.1">
                  <p:embed/>
                </p:oleObj>
              </mc:Choice>
              <mc:Fallback>
                <p:oleObj name="think-cell スライド" r:id="rId8" imgW="317" imgH="318"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Yu Gothic UI" panose="020B0500000000000000" pitchFamily="50" charset="-128"/>
                <a:ea typeface="Yu Gothic UI" panose="020B0500000000000000" pitchFamily="50" charset="-128"/>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hf hdr="0" ftr="0" dt="0"/>
  <p:txStyles>
    <p:title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Yu Gothic UI" panose="020B0500000000000000" pitchFamily="50" charset="-128"/>
          <a:ea typeface="Yu Gothic UI" panose="020B0500000000000000" pitchFamily="50" charset="-128"/>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Yu Gothic UI" panose="020B0500000000000000" pitchFamily="50" charset="-128"/>
          <a:ea typeface="Yu Gothic UI" panose="020B0500000000000000" pitchFamily="50" charset="-128"/>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0"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Yu Gothic UI" panose="020B0500000000000000" pitchFamily="50" charset="-128"/>
                <a:ea typeface="Yu Gothic UI" panose="020B0500000000000000" pitchFamily="50" charset="-128"/>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517633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Lst>
  <p:hf hdr="0" ftr="0" dt="0"/>
  <p:txStyles>
    <p:title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Yu Gothic UI" panose="020B0500000000000000" pitchFamily="50" charset="-128"/>
          <a:ea typeface="Yu Gothic UI" panose="020B0500000000000000" pitchFamily="50" charset="-128"/>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Yu Gothic UI" panose="020B0500000000000000" pitchFamily="50" charset="-128"/>
          <a:ea typeface="Yu Gothic UI" panose="020B0500000000000000" pitchFamily="50" charset="-128"/>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417"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Yu Gothic UI" panose="020B0500000000000000" pitchFamily="50" charset="-128"/>
                <a:ea typeface="Yu Gothic UI" panose="020B0500000000000000" pitchFamily="50" charset="-128"/>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60877083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Lst>
  <p:hf hdr="0" ftr="0" dt="0"/>
  <p:txStyles>
    <p:title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Yu Gothic UI" panose="020B0500000000000000" pitchFamily="50" charset="-128"/>
          <a:ea typeface="Yu Gothic UI" panose="020B0500000000000000" pitchFamily="50" charset="-128"/>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Yu Gothic UI" panose="020B0500000000000000" pitchFamily="50" charset="-128"/>
          <a:ea typeface="Yu Gothic UI" panose="020B0500000000000000" pitchFamily="50" charset="-128"/>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Yu Gothic UI" panose="020B0500000000000000" pitchFamily="50" charset="-128"/>
          <a:ea typeface="Yu Gothic UI" panose="020B0500000000000000" pitchFamily="50" charset="-128"/>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79853" y="5372633"/>
            <a:ext cx="5207306" cy="615553"/>
          </a:xfrm>
        </p:spPr>
        <p:txBody>
          <a:bodyPr/>
          <a:lstStyle/>
          <a:p>
            <a:r>
              <a:rPr lang="ja-JP" altLang="en-US" dirty="0">
                <a:latin typeface="Yu Gothic UI" panose="020B0500000000000000" pitchFamily="50" charset="-128"/>
                <a:ea typeface="Yu Gothic UI" panose="020B0500000000000000" pitchFamily="50" charset="-128"/>
              </a:rPr>
              <a:t>「情報セキュリティ研修教材（医療従事者向け）」</a:t>
            </a:r>
            <a:endParaRPr kumimoji="1" lang="ja-JP" altLang="en-US" dirty="0">
              <a:latin typeface="Yu Gothic UI" panose="020B0500000000000000" pitchFamily="50" charset="-128"/>
              <a:ea typeface="Yu Gothic UI" panose="020B0500000000000000" pitchFamily="50" charset="-128"/>
            </a:endParaRPr>
          </a:p>
        </p:txBody>
      </p:sp>
      <p:pic>
        <p:nvPicPr>
          <p:cNvPr id="5" name="図プレースホルダー 8"/>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634225" y="929258"/>
            <a:ext cx="4645271" cy="4645271"/>
          </a:xfrm>
        </p:spPr>
      </p:pic>
    </p:spTree>
    <p:extLst>
      <p:ext uri="{BB962C8B-B14F-4D97-AF65-F5344CB8AC3E}">
        <p14:creationId xmlns:p14="http://schemas.microsoft.com/office/powerpoint/2010/main" val="216466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章　情報セキュリティの重要性について</a:t>
            </a:r>
          </a:p>
        </p:txBody>
      </p:sp>
      <p:sp>
        <p:nvSpPr>
          <p:cNvPr id="5" name="スライド番号プレースホルダー 3"/>
          <p:cNvSpPr txBox="1">
            <a:spLocks/>
          </p:cNvSpPr>
          <p:nvPr/>
        </p:nvSpPr>
        <p:spPr bwMode="gray">
          <a:xfrm>
            <a:off x="287238"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7</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46722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10"/>
          <p:cNvSpPr>
            <a:spLocks/>
          </p:cNvSpPr>
          <p:nvPr/>
        </p:nvSpPr>
        <p:spPr bwMode="gray">
          <a:xfrm rot="17804329" flipH="1">
            <a:off x="5136937" y="4554485"/>
            <a:ext cx="2254928" cy="1553214"/>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solidFill>
            <a:srgbClr val="BBBC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grpSp>
        <p:nvGrpSpPr>
          <p:cNvPr id="122" name="グループ化 121"/>
          <p:cNvGrpSpPr/>
          <p:nvPr/>
        </p:nvGrpSpPr>
        <p:grpSpPr>
          <a:xfrm rot="16505662">
            <a:off x="5733889" y="1371833"/>
            <a:ext cx="2038433" cy="3499952"/>
            <a:chOff x="5667508" y="861481"/>
            <a:chExt cx="1983512" cy="3013213"/>
          </a:xfrm>
          <a:solidFill>
            <a:schemeClr val="accent4">
              <a:lumMod val="20000"/>
              <a:lumOff val="80000"/>
            </a:schemeClr>
          </a:solidFill>
        </p:grpSpPr>
        <p:sp>
          <p:nvSpPr>
            <p:cNvPr id="123" name="Freeform 10"/>
            <p:cNvSpPr>
              <a:spLocks/>
            </p:cNvSpPr>
            <p:nvPr/>
          </p:nvSpPr>
          <p:spPr bwMode="gray">
            <a:xfrm rot="18270995" flipH="1" flipV="1">
              <a:off x="5732559" y="1956232"/>
              <a:ext cx="2410934" cy="142598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144" name="Freeform 10"/>
            <p:cNvSpPr>
              <a:spLocks/>
            </p:cNvSpPr>
            <p:nvPr/>
          </p:nvSpPr>
          <p:spPr bwMode="gray">
            <a:xfrm rot="7559756" flipH="1" flipV="1">
              <a:off x="5175036" y="1353953"/>
              <a:ext cx="2410934" cy="142598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grpSp>
      <p:grpSp>
        <p:nvGrpSpPr>
          <p:cNvPr id="146" name="グループ化 145"/>
          <p:cNvGrpSpPr/>
          <p:nvPr/>
        </p:nvGrpSpPr>
        <p:grpSpPr>
          <a:xfrm flipV="1">
            <a:off x="2297789" y="2644986"/>
            <a:ext cx="3991210" cy="1490813"/>
            <a:chOff x="1309972" y="2309627"/>
            <a:chExt cx="4957915" cy="1924908"/>
          </a:xfrm>
          <a:solidFill>
            <a:schemeClr val="accent4">
              <a:lumMod val="20000"/>
              <a:lumOff val="80000"/>
            </a:schemeClr>
          </a:solidFill>
        </p:grpSpPr>
        <p:sp>
          <p:nvSpPr>
            <p:cNvPr id="147" name="円/楕円 13"/>
            <p:cNvSpPr/>
            <p:nvPr/>
          </p:nvSpPr>
          <p:spPr bwMode="gray">
            <a:xfrm flipH="1">
              <a:off x="4356568" y="2309627"/>
              <a:ext cx="1911319" cy="1924908"/>
            </a:xfrm>
            <a:custGeom>
              <a:avLst/>
              <a:gdLst/>
              <a:ahLst/>
              <a:cxnLst/>
              <a:rect l="l" t="t" r="r" b="b"/>
              <a:pathLst>
                <a:path w="1911319" h="1924908">
                  <a:moveTo>
                    <a:pt x="1901812" y="0"/>
                  </a:moveTo>
                  <a:cubicBezTo>
                    <a:pt x="1037721" y="0"/>
                    <a:pt x="331638" y="676520"/>
                    <a:pt x="287155" y="1528908"/>
                  </a:cubicBezTo>
                  <a:lnTo>
                    <a:pt x="0" y="1528908"/>
                  </a:lnTo>
                  <a:lnTo>
                    <a:pt x="684000" y="1924908"/>
                  </a:lnTo>
                  <a:lnTo>
                    <a:pt x="684871" y="1924404"/>
                  </a:lnTo>
                  <a:lnTo>
                    <a:pt x="685663" y="1924870"/>
                  </a:lnTo>
                  <a:lnTo>
                    <a:pt x="785232" y="1866300"/>
                  </a:lnTo>
                  <a:lnTo>
                    <a:pt x="1368000" y="1528908"/>
                  </a:lnTo>
                  <a:lnTo>
                    <a:pt x="1109852" y="1528908"/>
                  </a:lnTo>
                  <a:cubicBezTo>
                    <a:pt x="1154103" y="1131005"/>
                    <a:pt x="1491862" y="821912"/>
                    <a:pt x="1901812" y="821912"/>
                  </a:cubicBezTo>
                  <a:cubicBezTo>
                    <a:pt x="1904987" y="821912"/>
                    <a:pt x="1908157" y="821931"/>
                    <a:pt x="1911319" y="822392"/>
                  </a:cubicBezTo>
                  <a:lnTo>
                    <a:pt x="1911319" y="480"/>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48" name="正方形/長方形 147"/>
            <p:cNvSpPr/>
            <p:nvPr/>
          </p:nvSpPr>
          <p:spPr>
            <a:xfrm>
              <a:off x="1309972" y="2324697"/>
              <a:ext cx="3064702" cy="793801"/>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lt1"/>
                </a:solidFill>
                <a:latin typeface="Yu Gothic UI" panose="020B0500000000000000" pitchFamily="50" charset="-128"/>
                <a:ea typeface="Yu Gothic UI" panose="020B0500000000000000" pitchFamily="50" charset="-128"/>
              </a:endParaRPr>
            </a:p>
          </p:txBody>
        </p:sp>
      </p:grpSp>
      <p:sp>
        <p:nvSpPr>
          <p:cNvPr id="149" name="テキスト ボックス 148"/>
          <p:cNvSpPr txBox="1"/>
          <p:nvPr/>
        </p:nvSpPr>
        <p:spPr>
          <a:xfrm>
            <a:off x="2401242" y="3599463"/>
            <a:ext cx="2491635"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セキュリティ対策を実施していて、</a:t>
            </a:r>
            <a:endParaRPr kumimoji="1" lang="en-US" altLang="ja-JP" sz="1200" u="sng"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緊急時に迅速な対応を実施できた場合</a:t>
            </a:r>
          </a:p>
        </p:txBody>
      </p:sp>
      <p:grpSp>
        <p:nvGrpSpPr>
          <p:cNvPr id="150" name="グループ化 149"/>
          <p:cNvGrpSpPr/>
          <p:nvPr/>
        </p:nvGrpSpPr>
        <p:grpSpPr>
          <a:xfrm>
            <a:off x="7419034" y="2892421"/>
            <a:ext cx="1386177" cy="310836"/>
            <a:chOff x="1789905" y="4565333"/>
            <a:chExt cx="2055476" cy="590286"/>
          </a:xfrm>
        </p:grpSpPr>
        <p:sp>
          <p:nvSpPr>
            <p:cNvPr id="151" name="角丸四角形 150"/>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52" name="テキスト ボックス 151"/>
            <p:cNvSpPr txBox="1"/>
            <p:nvPr/>
          </p:nvSpPr>
          <p:spPr>
            <a:xfrm>
              <a:off x="2100563" y="4610729"/>
              <a:ext cx="1434170" cy="488751"/>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最小限の被害</a:t>
              </a:r>
            </a:p>
          </p:txBody>
        </p:sp>
      </p:grpSp>
      <p:grpSp>
        <p:nvGrpSpPr>
          <p:cNvPr id="153" name="グループ化 152"/>
          <p:cNvGrpSpPr/>
          <p:nvPr/>
        </p:nvGrpSpPr>
        <p:grpSpPr>
          <a:xfrm>
            <a:off x="5621918" y="3809517"/>
            <a:ext cx="1728370" cy="294873"/>
            <a:chOff x="1789905" y="4565333"/>
            <a:chExt cx="2055476" cy="590286"/>
          </a:xfrm>
        </p:grpSpPr>
        <p:sp>
          <p:nvSpPr>
            <p:cNvPr id="154" name="角丸四角形 153"/>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56" name="テキスト ボックス 155"/>
            <p:cNvSpPr txBox="1"/>
            <p:nvPr/>
          </p:nvSpPr>
          <p:spPr>
            <a:xfrm>
              <a:off x="2065414" y="4620928"/>
              <a:ext cx="1558191" cy="51520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迅速なシステム復旧</a:t>
              </a:r>
              <a:endParaRPr kumimoji="1" lang="en-US" altLang="ja-JP" sz="1200" b="1" dirty="0">
                <a:solidFill>
                  <a:schemeClr val="bg1"/>
                </a:solidFill>
                <a:latin typeface="Yu Gothic UI" panose="020B0500000000000000" pitchFamily="50" charset="-128"/>
                <a:ea typeface="Yu Gothic UI" panose="020B0500000000000000" pitchFamily="50" charset="-128"/>
              </a:endParaRPr>
            </a:p>
          </p:txBody>
        </p:sp>
      </p:grpSp>
      <p:grpSp>
        <p:nvGrpSpPr>
          <p:cNvPr id="157" name="グループ化 156"/>
          <p:cNvGrpSpPr/>
          <p:nvPr/>
        </p:nvGrpSpPr>
        <p:grpSpPr>
          <a:xfrm>
            <a:off x="5686356" y="2347513"/>
            <a:ext cx="2468566" cy="291332"/>
            <a:chOff x="1789905" y="4565333"/>
            <a:chExt cx="2055476" cy="590286"/>
          </a:xfrm>
        </p:grpSpPr>
        <p:sp>
          <p:nvSpPr>
            <p:cNvPr id="158" name="角丸四角形 157"/>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b="1" dirty="0">
                <a:solidFill>
                  <a:schemeClr val="bg1"/>
                </a:solidFill>
                <a:latin typeface="Yu Gothic UI" panose="020B0500000000000000" pitchFamily="50" charset="-128"/>
                <a:ea typeface="Yu Gothic UI" panose="020B0500000000000000" pitchFamily="50" charset="-128"/>
              </a:endParaRPr>
            </a:p>
          </p:txBody>
        </p:sp>
        <p:sp>
          <p:nvSpPr>
            <p:cNvPr id="160" name="テキスト ボックス 159"/>
            <p:cNvSpPr txBox="1"/>
            <p:nvPr/>
          </p:nvSpPr>
          <p:spPr>
            <a:xfrm>
              <a:off x="1943820" y="4609957"/>
              <a:ext cx="1747669" cy="490291"/>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100" b="1" dirty="0">
                  <a:solidFill>
                    <a:schemeClr val="bg1"/>
                  </a:solidFill>
                  <a:latin typeface="Yu Gothic UI" panose="020B0500000000000000" pitchFamily="50" charset="-128"/>
                  <a:ea typeface="Yu Gothic UI" panose="020B0500000000000000" pitchFamily="50" charset="-128"/>
                </a:rPr>
                <a:t>感染によるシステム端末の稼働停止</a:t>
              </a:r>
            </a:p>
          </p:txBody>
        </p:sp>
      </p:grpSp>
      <p:sp>
        <p:nvSpPr>
          <p:cNvPr id="161" name="テキスト ボックス 160"/>
          <p:cNvSpPr txBox="1"/>
          <p:nvPr/>
        </p:nvSpPr>
        <p:spPr>
          <a:xfrm>
            <a:off x="5793829" y="2051110"/>
            <a:ext cx="1975292" cy="257369"/>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対策例：ネットワークを遮断</a:t>
            </a:r>
          </a:p>
        </p:txBody>
      </p:sp>
      <p:sp>
        <p:nvSpPr>
          <p:cNvPr id="162" name="テキスト ボックス 161"/>
          <p:cNvSpPr txBox="1"/>
          <p:nvPr/>
        </p:nvSpPr>
        <p:spPr>
          <a:xfrm>
            <a:off x="7410740" y="3225916"/>
            <a:ext cx="1394471" cy="626701"/>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対策例：感染経路や要因を分析し、復旧策を実施</a:t>
            </a:r>
          </a:p>
        </p:txBody>
      </p:sp>
      <p:sp>
        <p:nvSpPr>
          <p:cNvPr id="164" name="円/楕円 7"/>
          <p:cNvSpPr/>
          <p:nvPr/>
        </p:nvSpPr>
        <p:spPr bwMode="gray">
          <a:xfrm>
            <a:off x="5952493" y="2691309"/>
            <a:ext cx="1694327" cy="719057"/>
          </a:xfrm>
          <a:prstGeom prst="ellipse">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病院運営、医療サービスの継続</a:t>
            </a:r>
          </a:p>
        </p:txBody>
      </p:sp>
      <p:grpSp>
        <p:nvGrpSpPr>
          <p:cNvPr id="165" name="グループ化 164"/>
          <p:cNvGrpSpPr/>
          <p:nvPr/>
        </p:nvGrpSpPr>
        <p:grpSpPr>
          <a:xfrm>
            <a:off x="2297789" y="4159544"/>
            <a:ext cx="3858685" cy="1251168"/>
            <a:chOff x="1309972" y="2309627"/>
            <a:chExt cx="4957916" cy="1924908"/>
          </a:xfrm>
        </p:grpSpPr>
        <p:sp>
          <p:nvSpPr>
            <p:cNvPr id="166" name="円/楕円 13"/>
            <p:cNvSpPr/>
            <p:nvPr/>
          </p:nvSpPr>
          <p:spPr bwMode="gray">
            <a:xfrm flipH="1">
              <a:off x="4356569" y="2309627"/>
              <a:ext cx="1911319" cy="1924908"/>
            </a:xfrm>
            <a:custGeom>
              <a:avLst/>
              <a:gdLst/>
              <a:ahLst/>
              <a:cxnLst/>
              <a:rect l="l" t="t" r="r" b="b"/>
              <a:pathLst>
                <a:path w="1911319" h="1924908">
                  <a:moveTo>
                    <a:pt x="1901812" y="0"/>
                  </a:moveTo>
                  <a:cubicBezTo>
                    <a:pt x="1037721" y="0"/>
                    <a:pt x="331638" y="676520"/>
                    <a:pt x="287155" y="1528908"/>
                  </a:cubicBezTo>
                  <a:lnTo>
                    <a:pt x="0" y="1528908"/>
                  </a:lnTo>
                  <a:lnTo>
                    <a:pt x="684000" y="1924908"/>
                  </a:lnTo>
                  <a:lnTo>
                    <a:pt x="684871" y="1924404"/>
                  </a:lnTo>
                  <a:lnTo>
                    <a:pt x="685663" y="1924870"/>
                  </a:lnTo>
                  <a:lnTo>
                    <a:pt x="785232" y="1866300"/>
                  </a:lnTo>
                  <a:lnTo>
                    <a:pt x="1368000" y="1528908"/>
                  </a:lnTo>
                  <a:lnTo>
                    <a:pt x="1109852" y="1528908"/>
                  </a:lnTo>
                  <a:cubicBezTo>
                    <a:pt x="1154103" y="1131005"/>
                    <a:pt x="1491862" y="821912"/>
                    <a:pt x="1901812" y="821912"/>
                  </a:cubicBezTo>
                  <a:cubicBezTo>
                    <a:pt x="1904987" y="821912"/>
                    <a:pt x="1908157" y="821931"/>
                    <a:pt x="1911319" y="822392"/>
                  </a:cubicBezTo>
                  <a:lnTo>
                    <a:pt x="1911319" y="480"/>
                  </a:lnTo>
                  <a:close/>
                </a:path>
              </a:pathLst>
            </a:custGeom>
            <a:solidFill>
              <a:srgbClr val="BBBC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68" name="正方形/長方形 167"/>
            <p:cNvSpPr/>
            <p:nvPr/>
          </p:nvSpPr>
          <p:spPr>
            <a:xfrm>
              <a:off x="1309972" y="2324698"/>
              <a:ext cx="3064702" cy="793801"/>
            </a:xfrm>
            <a:prstGeom prst="rect">
              <a:avLst/>
            </a:prstGeom>
            <a:solidFill>
              <a:srgbClr val="BBBCBC"/>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lt1"/>
                </a:solidFill>
                <a:latin typeface="Yu Gothic UI" panose="020B0500000000000000" pitchFamily="50" charset="-128"/>
                <a:ea typeface="Yu Gothic UI" panose="020B0500000000000000" pitchFamily="50" charset="-128"/>
              </a:endParaRPr>
            </a:p>
          </p:txBody>
        </p:sp>
      </p:grpSp>
      <p:sp>
        <p:nvSpPr>
          <p:cNvPr id="169" name="爆発 1 168"/>
          <p:cNvSpPr/>
          <p:nvPr/>
        </p:nvSpPr>
        <p:spPr>
          <a:xfrm>
            <a:off x="777074" y="3436732"/>
            <a:ext cx="1627380" cy="1374789"/>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事案</a:t>
            </a:r>
            <a:endParaRPr kumimoji="1" lang="en-US" altLang="ja-JP" sz="1600" b="1" dirty="0">
              <a:solidFill>
                <a:srgbClr val="DA291C"/>
              </a:solidFill>
              <a:latin typeface="Yu Gothic UI" panose="020B0500000000000000" pitchFamily="50" charset="-128"/>
              <a:ea typeface="Yu Gothic UI" panose="020B0500000000000000" pitchFamily="50" charset="-128"/>
            </a:endParaRPr>
          </a:p>
          <a:p>
            <a:pPr algn="ctr"/>
            <a:r>
              <a:rPr kumimoji="1" lang="ja-JP" altLang="en-US" sz="1600" b="1" dirty="0">
                <a:solidFill>
                  <a:srgbClr val="DA291C"/>
                </a:solidFill>
                <a:latin typeface="Yu Gothic UI" panose="020B0500000000000000" pitchFamily="50" charset="-128"/>
                <a:ea typeface="Yu Gothic UI" panose="020B0500000000000000" pitchFamily="50" charset="-128"/>
              </a:rPr>
              <a:t>発生</a:t>
            </a:r>
          </a:p>
        </p:txBody>
      </p:sp>
      <p:sp>
        <p:nvSpPr>
          <p:cNvPr id="170" name="テキスト ボックス 169"/>
          <p:cNvSpPr txBox="1"/>
          <p:nvPr/>
        </p:nvSpPr>
        <p:spPr>
          <a:xfrm>
            <a:off x="2413102" y="4194446"/>
            <a:ext cx="2142180"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セキュリティ対策を実施しておらず、</a:t>
            </a:r>
            <a:endParaRPr kumimoji="1" lang="en-US" altLang="ja-JP" sz="1200" u="sng"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対応が遅れた場合</a:t>
            </a:r>
          </a:p>
        </p:txBody>
      </p:sp>
      <p:sp>
        <p:nvSpPr>
          <p:cNvPr id="171" name="角丸四角形吹き出し 170"/>
          <p:cNvSpPr/>
          <p:nvPr/>
        </p:nvSpPr>
        <p:spPr>
          <a:xfrm>
            <a:off x="756418" y="4804143"/>
            <a:ext cx="1299669" cy="593156"/>
          </a:xfrm>
          <a:prstGeom prst="wedgeRoundRectCallout">
            <a:avLst>
              <a:gd name="adj1" fmla="val 18413"/>
              <a:gd name="adj2" fmla="val -88186"/>
              <a:gd name="adj3" fmla="val 16667"/>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コンピュータ</a:t>
            </a:r>
            <a:endParaRPr lang="en-US" altLang="ja-JP"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r>
              <a:rPr lang="ja-JP" altLang="en-US"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ウイルスに感染</a:t>
            </a:r>
          </a:p>
        </p:txBody>
      </p:sp>
      <p:pic>
        <p:nvPicPr>
          <p:cNvPr id="172"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712628" y="4070948"/>
            <a:ext cx="572960" cy="884534"/>
          </a:xfrm>
          <a:prstGeom prst="rect">
            <a:avLst/>
          </a:prstGeom>
          <a:noFill/>
        </p:spPr>
      </p:pic>
      <p:sp>
        <p:nvSpPr>
          <p:cNvPr id="173" name="テキスト ボックス 172"/>
          <p:cNvSpPr txBox="1"/>
          <p:nvPr/>
        </p:nvSpPr>
        <p:spPr>
          <a:xfrm>
            <a:off x="8547906" y="5778269"/>
            <a:ext cx="1201217" cy="25736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被害者からの訴訟</a:t>
            </a:r>
          </a:p>
        </p:txBody>
      </p:sp>
      <p:sp>
        <p:nvSpPr>
          <p:cNvPr id="188" name="テキスト ボックス 187"/>
          <p:cNvSpPr txBox="1"/>
          <p:nvPr/>
        </p:nvSpPr>
        <p:spPr>
          <a:xfrm>
            <a:off x="4609094" y="3285466"/>
            <a:ext cx="1860989" cy="442035"/>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対策例：侵入検知</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普段と異なる通信量の検知</a:t>
            </a:r>
            <a:endParaRPr kumimoji="1" lang="en-US" altLang="ja-JP" sz="1200" dirty="0">
              <a:latin typeface="Yu Gothic UI" panose="020B0500000000000000" pitchFamily="50" charset="-128"/>
              <a:ea typeface="Yu Gothic UI" panose="020B0500000000000000" pitchFamily="50" charset="-128"/>
            </a:endParaRPr>
          </a:p>
        </p:txBody>
      </p:sp>
      <p:sp>
        <p:nvSpPr>
          <p:cNvPr id="190" name="Freeform 10"/>
          <p:cNvSpPr>
            <a:spLocks/>
          </p:cNvSpPr>
          <p:nvPr/>
        </p:nvSpPr>
        <p:spPr bwMode="gray">
          <a:xfrm rot="6995688" flipH="1">
            <a:off x="6009738" y="4890353"/>
            <a:ext cx="2233332" cy="1401080"/>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grpSp>
        <p:nvGrpSpPr>
          <p:cNvPr id="178" name="グループ化 177"/>
          <p:cNvGrpSpPr/>
          <p:nvPr/>
        </p:nvGrpSpPr>
        <p:grpSpPr>
          <a:xfrm>
            <a:off x="4427583" y="5464918"/>
            <a:ext cx="1740322" cy="442035"/>
            <a:chOff x="1666520" y="4503645"/>
            <a:chExt cx="2366336" cy="724797"/>
          </a:xfrm>
        </p:grpSpPr>
        <p:sp>
          <p:nvSpPr>
            <p:cNvPr id="179" name="角丸四角形 178"/>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81" name="テキスト ボックス 180"/>
            <p:cNvSpPr txBox="1"/>
            <p:nvPr/>
          </p:nvSpPr>
          <p:spPr>
            <a:xfrm>
              <a:off x="1666520" y="4503645"/>
              <a:ext cx="2366336" cy="724797"/>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感染によるシステム、</a:t>
              </a:r>
              <a:endParaRPr kumimoji="1" lang="en-US" altLang="ja-JP" sz="12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端末の稼働停止</a:t>
              </a:r>
            </a:p>
          </p:txBody>
        </p:sp>
      </p:grpSp>
      <p:grpSp>
        <p:nvGrpSpPr>
          <p:cNvPr id="182" name="グループ化 181"/>
          <p:cNvGrpSpPr/>
          <p:nvPr/>
        </p:nvGrpSpPr>
        <p:grpSpPr>
          <a:xfrm>
            <a:off x="4517051" y="6133215"/>
            <a:ext cx="2338610" cy="261994"/>
            <a:chOff x="1789905" y="4565013"/>
            <a:chExt cx="2055476" cy="590606"/>
          </a:xfrm>
        </p:grpSpPr>
        <p:sp>
          <p:nvSpPr>
            <p:cNvPr id="183" name="角丸四角形 182"/>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84" name="テキスト ボックス 183"/>
            <p:cNvSpPr txBox="1"/>
            <p:nvPr/>
          </p:nvSpPr>
          <p:spPr>
            <a:xfrm>
              <a:off x="1992409" y="4565013"/>
              <a:ext cx="1791651" cy="580181"/>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他システム等への被害の拡大</a:t>
              </a:r>
            </a:p>
          </p:txBody>
        </p:sp>
      </p:grpSp>
      <p:sp>
        <p:nvSpPr>
          <p:cNvPr id="186" name="角丸四角形 102">
            <a:extLst>
              <a:ext uri="{FF2B5EF4-FFF2-40B4-BE49-F238E27FC236}">
                <a16:creationId xmlns:a16="http://schemas.microsoft.com/office/drawing/2014/main" id="{D28E95AF-5DC0-4688-851E-4021116A9D64}"/>
              </a:ext>
            </a:extLst>
          </p:cNvPr>
          <p:cNvSpPr/>
          <p:nvPr/>
        </p:nvSpPr>
        <p:spPr>
          <a:xfrm>
            <a:off x="6931243" y="5962344"/>
            <a:ext cx="1776813" cy="277587"/>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診療の一部停止の可能性</a:t>
            </a:r>
          </a:p>
        </p:txBody>
      </p:sp>
      <p:sp>
        <p:nvSpPr>
          <p:cNvPr id="187" name="角丸四角形 102">
            <a:extLst>
              <a:ext uri="{FF2B5EF4-FFF2-40B4-BE49-F238E27FC236}">
                <a16:creationId xmlns:a16="http://schemas.microsoft.com/office/drawing/2014/main" id="{D28E95AF-5DC0-4688-851E-4021116A9D64}"/>
              </a:ext>
            </a:extLst>
          </p:cNvPr>
          <p:cNvSpPr/>
          <p:nvPr/>
        </p:nvSpPr>
        <p:spPr>
          <a:xfrm>
            <a:off x="6926973" y="4827696"/>
            <a:ext cx="2224116" cy="242045"/>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システム復旧への長期間対応</a:t>
            </a:r>
          </a:p>
        </p:txBody>
      </p:sp>
      <p:grpSp>
        <p:nvGrpSpPr>
          <p:cNvPr id="174" name="グループ化 173"/>
          <p:cNvGrpSpPr/>
          <p:nvPr/>
        </p:nvGrpSpPr>
        <p:grpSpPr>
          <a:xfrm>
            <a:off x="5510275" y="4613360"/>
            <a:ext cx="1080000" cy="297472"/>
            <a:chOff x="1789907" y="2995473"/>
            <a:chExt cx="2055476" cy="590286"/>
          </a:xfrm>
        </p:grpSpPr>
        <p:sp>
          <p:nvSpPr>
            <p:cNvPr id="175" name="角丸四角形 174"/>
            <p:cNvSpPr/>
            <p:nvPr/>
          </p:nvSpPr>
          <p:spPr>
            <a:xfrm>
              <a:off x="1789907" y="299547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76" name="テキスト ボックス 175"/>
            <p:cNvSpPr txBox="1"/>
            <p:nvPr/>
          </p:nvSpPr>
          <p:spPr>
            <a:xfrm>
              <a:off x="2055960" y="3040849"/>
              <a:ext cx="1547869" cy="510708"/>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経営の悪化</a:t>
              </a:r>
            </a:p>
          </p:txBody>
        </p:sp>
      </p:grpSp>
      <p:sp>
        <p:nvSpPr>
          <p:cNvPr id="2" name="正方形/長方形 1"/>
          <p:cNvSpPr/>
          <p:nvPr/>
        </p:nvSpPr>
        <p:spPr bwMode="gray">
          <a:xfrm>
            <a:off x="2290476" y="4730373"/>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患者からの信用失墜</a:t>
            </a:r>
          </a:p>
        </p:txBody>
      </p:sp>
      <p:sp>
        <p:nvSpPr>
          <p:cNvPr id="49" name="正方形/長方形 48"/>
          <p:cNvSpPr/>
          <p:nvPr/>
        </p:nvSpPr>
        <p:spPr bwMode="gray">
          <a:xfrm>
            <a:off x="2283160" y="5763809"/>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金銭的被害の発生</a:t>
            </a:r>
          </a:p>
        </p:txBody>
      </p:sp>
      <p:sp>
        <p:nvSpPr>
          <p:cNvPr id="50" name="正方形/長方形 49"/>
          <p:cNvSpPr/>
          <p:nvPr/>
        </p:nvSpPr>
        <p:spPr bwMode="gray">
          <a:xfrm>
            <a:off x="2290475" y="5419244"/>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従業員の意識低下</a:t>
            </a:r>
          </a:p>
        </p:txBody>
      </p:sp>
      <p:sp>
        <p:nvSpPr>
          <p:cNvPr id="51" name="正方形/長方形 50"/>
          <p:cNvSpPr/>
          <p:nvPr/>
        </p:nvSpPr>
        <p:spPr bwMode="gray">
          <a:xfrm>
            <a:off x="2290475" y="5074808"/>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治療への悪影響</a:t>
            </a:r>
          </a:p>
        </p:txBody>
      </p:sp>
      <p:sp>
        <p:nvSpPr>
          <p:cNvPr id="53" name="正方形/長方形 52"/>
          <p:cNvSpPr/>
          <p:nvPr/>
        </p:nvSpPr>
        <p:spPr bwMode="gray">
          <a:xfrm>
            <a:off x="2300890" y="2088199"/>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患者からの信頼増加</a:t>
            </a:r>
          </a:p>
        </p:txBody>
      </p:sp>
      <p:sp>
        <p:nvSpPr>
          <p:cNvPr id="54" name="正方形/長方形 53"/>
          <p:cNvSpPr/>
          <p:nvPr/>
        </p:nvSpPr>
        <p:spPr bwMode="gray">
          <a:xfrm>
            <a:off x="2307710" y="2436432"/>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安心した治療継続</a:t>
            </a:r>
          </a:p>
        </p:txBody>
      </p:sp>
      <p:sp>
        <p:nvSpPr>
          <p:cNvPr id="55" name="正方形/長方形 54"/>
          <p:cNvSpPr/>
          <p:nvPr/>
        </p:nvSpPr>
        <p:spPr bwMode="gray">
          <a:xfrm>
            <a:off x="2307709" y="2787775"/>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従業員の意識向上</a:t>
            </a:r>
          </a:p>
        </p:txBody>
      </p:sp>
      <p:sp>
        <p:nvSpPr>
          <p:cNvPr id="56" name="正方形/長方形 55"/>
          <p:cNvSpPr/>
          <p:nvPr/>
        </p:nvSpPr>
        <p:spPr bwMode="gray">
          <a:xfrm>
            <a:off x="2302675" y="3138135"/>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金銭的被害の限定</a:t>
            </a:r>
          </a:p>
        </p:txBody>
      </p:sp>
      <p:sp>
        <p:nvSpPr>
          <p:cNvPr id="57"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8</a:t>
            </a:r>
            <a:endParaRPr kumimoji="1" lang="ja-JP" altLang="en-US" dirty="0">
              <a:latin typeface="Yu Gothic UI" panose="020B0500000000000000" pitchFamily="50" charset="-128"/>
              <a:ea typeface="Yu Gothic UI" panose="020B0500000000000000" pitchFamily="50" charset="-128"/>
            </a:endParaRPr>
          </a:p>
        </p:txBody>
      </p:sp>
      <p:sp>
        <p:nvSpPr>
          <p:cNvPr id="58" name="正方形/長方形 57"/>
          <p:cNvSpPr/>
          <p:nvPr/>
        </p:nvSpPr>
        <p:spPr bwMode="gray">
          <a:xfrm>
            <a:off x="835219" y="227590"/>
            <a:ext cx="4591551"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情報セキュリティの重要性</a:t>
            </a:r>
          </a:p>
        </p:txBody>
      </p:sp>
      <p:sp>
        <p:nvSpPr>
          <p:cNvPr id="59" name="正方形/長方形 58"/>
          <p:cNvSpPr/>
          <p:nvPr/>
        </p:nvSpPr>
        <p:spPr bwMode="gray">
          <a:xfrm>
            <a:off x="614525" y="609471"/>
            <a:ext cx="3116230"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情報セキュリティってなぜ大事なのか？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0" name="AutoShape 555"/>
          <p:cNvSpPr>
            <a:spLocks noChangeArrowheads="1"/>
          </p:cNvSpPr>
          <p:nvPr/>
        </p:nvSpPr>
        <p:spPr bwMode="gray">
          <a:xfrm>
            <a:off x="326393" y="599351"/>
            <a:ext cx="576263" cy="323908"/>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Q1</a:t>
            </a:r>
          </a:p>
        </p:txBody>
      </p:sp>
      <p:sp>
        <p:nvSpPr>
          <p:cNvPr id="177" name="円/楕円 93"/>
          <p:cNvSpPr/>
          <p:nvPr/>
        </p:nvSpPr>
        <p:spPr bwMode="gray">
          <a:xfrm>
            <a:off x="6116245" y="5156351"/>
            <a:ext cx="1162385" cy="754752"/>
          </a:xfrm>
          <a:prstGeom prst="ellipse">
            <a:avLst/>
          </a:prstGeom>
          <a:solidFill>
            <a:schemeClr val="bg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病院運営、医療サービスの停止の可能性</a:t>
            </a:r>
          </a:p>
        </p:txBody>
      </p:sp>
      <p:sp>
        <p:nvSpPr>
          <p:cNvPr id="62" name="正方形/長方形 61"/>
          <p:cNvSpPr/>
          <p:nvPr/>
        </p:nvSpPr>
        <p:spPr bwMode="gray">
          <a:xfrm>
            <a:off x="734053" y="1230608"/>
            <a:ext cx="8837964"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医療情報システムのウイルス感染等によりシステムの稼働停止や、患者情報の暗号化等を伴い、患者への診療を継続できなくなるおそれがあります。そのため、患者からの信用失墜や従業員の意識低下につながり、かつ病院の経営を悪化させる要因になります。情報セキュリティ対策は医療安全管理と同様に従業員が日々の業務で取り組んでいく必要がありま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a:p>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1" name="AutoShape 555"/>
          <p:cNvSpPr>
            <a:spLocks noChangeArrowheads="1"/>
          </p:cNvSpPr>
          <p:nvPr/>
        </p:nvSpPr>
        <p:spPr bwMode="gray">
          <a:xfrm>
            <a:off x="565450" y="1170973"/>
            <a:ext cx="337206" cy="33720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Tree>
    <p:extLst>
      <p:ext uri="{BB962C8B-B14F-4D97-AF65-F5344CB8AC3E}">
        <p14:creationId xmlns:p14="http://schemas.microsoft.com/office/powerpoint/2010/main" val="137240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3" name="テキスト ボックス 172"/>
          <p:cNvSpPr txBox="1"/>
          <p:nvPr/>
        </p:nvSpPr>
        <p:spPr>
          <a:xfrm>
            <a:off x="8547906" y="5557489"/>
            <a:ext cx="1201217" cy="25736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被害者からの訴訟</a:t>
            </a:r>
          </a:p>
        </p:txBody>
      </p:sp>
      <p:sp>
        <p:nvSpPr>
          <p:cNvPr id="58" name="正方形/長方形 57"/>
          <p:cNvSpPr/>
          <p:nvPr/>
        </p:nvSpPr>
        <p:spPr bwMode="gray">
          <a:xfrm>
            <a:off x="835219" y="227590"/>
            <a:ext cx="4591551"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パスワード管理について</a:t>
            </a:r>
          </a:p>
        </p:txBody>
      </p:sp>
      <p:sp>
        <p:nvSpPr>
          <p:cNvPr id="59" name="正方形/長方形 58"/>
          <p:cNvSpPr/>
          <p:nvPr/>
        </p:nvSpPr>
        <p:spPr bwMode="gray">
          <a:xfrm>
            <a:off x="614525" y="609471"/>
            <a:ext cx="3116230"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パスワード管理は何をすればいいのか？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0" name="AutoShape 555"/>
          <p:cNvSpPr>
            <a:spLocks noChangeArrowheads="1"/>
          </p:cNvSpPr>
          <p:nvPr/>
        </p:nvSpPr>
        <p:spPr bwMode="gray">
          <a:xfrm>
            <a:off x="326393" y="599351"/>
            <a:ext cx="576263" cy="323908"/>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Q2</a:t>
            </a:r>
          </a:p>
        </p:txBody>
      </p:sp>
      <p:sp>
        <p:nvSpPr>
          <p:cNvPr id="62" name="正方形/長方形 61"/>
          <p:cNvSpPr/>
          <p:nvPr/>
        </p:nvSpPr>
        <p:spPr bwMode="gray">
          <a:xfrm>
            <a:off x="748022" y="1039779"/>
            <a:ext cx="8697598"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kumimoji="1" lang="ja-JP" altLang="en-US" sz="1400" b="1" u="sng" dirty="0">
                <a:latin typeface="Yu Gothic UI" panose="020B0500000000000000" pitchFamily="50" charset="-128"/>
                <a:ea typeface="Yu Gothic UI" panose="020B0500000000000000" pitchFamily="50" charset="-128"/>
              </a:rPr>
              <a:t>他人に自分のユーザアカウントを不正に利用されないようにするには、安全なパスワードの設定と管理が必要です。パスワードが漏れる又は盗み出された場合、アカウントの乗っ取りやデータの改ざん、情報漏洩等の様々なリスクがありま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1" name="AutoShape 555"/>
          <p:cNvSpPr>
            <a:spLocks noChangeArrowheads="1"/>
          </p:cNvSpPr>
          <p:nvPr/>
        </p:nvSpPr>
        <p:spPr bwMode="gray">
          <a:xfrm>
            <a:off x="565450" y="1170973"/>
            <a:ext cx="337206" cy="337206"/>
          </a:xfrm>
          <a:prstGeom prst="ellipse">
            <a:avLst/>
          </a:prstGeom>
          <a:solidFill>
            <a:schemeClr val="bg2"/>
          </a:solidFill>
          <a:ln>
            <a:noFill/>
          </a:ln>
          <a:effectLst/>
        </p:spPr>
        <p:txBody>
          <a:bodyPr wrap="none" anchor="ctr"/>
          <a:lstStyle/>
          <a:p>
            <a:pPr algn="ctr"/>
            <a:r>
              <a:rPr lang="en-US" altLang="ja-JP" sz="1200" dirty="0">
                <a:latin typeface="Yu Gothic UI" panose="020B0500000000000000" pitchFamily="50" charset="-128"/>
                <a:ea typeface="Yu Gothic UI" panose="020B0500000000000000" pitchFamily="50" charset="-128"/>
              </a:rPr>
              <a:t>A</a:t>
            </a:r>
          </a:p>
        </p:txBody>
      </p:sp>
      <p:grpSp>
        <p:nvGrpSpPr>
          <p:cNvPr id="13" name="グループ化 12"/>
          <p:cNvGrpSpPr/>
          <p:nvPr/>
        </p:nvGrpSpPr>
        <p:grpSpPr>
          <a:xfrm>
            <a:off x="1740365" y="2157063"/>
            <a:ext cx="929783" cy="957158"/>
            <a:chOff x="8008006" y="5778040"/>
            <a:chExt cx="391174" cy="420932"/>
          </a:xfrm>
        </p:grpSpPr>
        <p:sp>
          <p:nvSpPr>
            <p:cNvPr id="14" name="正方形/長方形 24"/>
            <p:cNvSpPr/>
            <p:nvPr/>
          </p:nvSpPr>
          <p:spPr bwMode="gray">
            <a:xfrm>
              <a:off x="8008006" y="5778040"/>
              <a:ext cx="391174" cy="374962"/>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5" name="円/楕円 65"/>
            <p:cNvSpPr>
              <a:spLocks noChangeAspect="1"/>
            </p:cNvSpPr>
            <p:nvPr/>
          </p:nvSpPr>
          <p:spPr bwMode="gray">
            <a:xfrm>
              <a:off x="8102565" y="5900923"/>
              <a:ext cx="260086" cy="298049"/>
            </a:xfrm>
            <a:custGeom>
              <a:avLst/>
              <a:gdLst>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43663 h 902388"/>
                <a:gd name="connsiteX50" fmla="*/ 2697 w 788390"/>
                <a:gd name="connsiteY50" fmla="*/ 28616 h 902388"/>
                <a:gd name="connsiteX51" fmla="*/ 18033 w 788390"/>
                <a:gd name="connsiteY51" fmla="*/ 13280 h 902388"/>
                <a:gd name="connsiteX52" fmla="*/ 71522 w 788390"/>
                <a:gd name="connsiteY52" fmla="*/ 13280 h 902388"/>
                <a:gd name="connsiteX53" fmla="*/ 91676 w 788390"/>
                <a:gd name="connsiteY53"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28616 h 902388"/>
                <a:gd name="connsiteX50" fmla="*/ 18033 w 788390"/>
                <a:gd name="connsiteY50" fmla="*/ 13280 h 902388"/>
                <a:gd name="connsiteX51" fmla="*/ 71522 w 788390"/>
                <a:gd name="connsiteY51" fmla="*/ 13280 h 902388"/>
                <a:gd name="connsiteX52" fmla="*/ 91676 w 788390"/>
                <a:gd name="connsiteY52"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36660 w 788390"/>
                <a:gd name="connsiteY44" fmla="*/ 482762 h 902388"/>
                <a:gd name="connsiteX45" fmla="*/ 295898 w 788390"/>
                <a:gd name="connsiteY45" fmla="*/ 405261 h 902388"/>
                <a:gd name="connsiteX46" fmla="*/ 134716 w 788390"/>
                <a:gd name="connsiteY46" fmla="*/ 353150 h 902388"/>
                <a:gd name="connsiteX47" fmla="*/ 4596 w 788390"/>
                <a:gd name="connsiteY47" fmla="*/ 48249 h 902388"/>
                <a:gd name="connsiteX48" fmla="*/ 2697 w 788390"/>
                <a:gd name="connsiteY48" fmla="*/ 28616 h 902388"/>
                <a:gd name="connsiteX49" fmla="*/ 18033 w 788390"/>
                <a:gd name="connsiteY49" fmla="*/ 13280 h 902388"/>
                <a:gd name="connsiteX50" fmla="*/ 71522 w 788390"/>
                <a:gd name="connsiteY50" fmla="*/ 13280 h 902388"/>
                <a:gd name="connsiteX51" fmla="*/ 91676 w 788390"/>
                <a:gd name="connsiteY51"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4209 w 788390"/>
                <a:gd name="connsiteY22" fmla="*/ 399505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11 w 786516"/>
                <a:gd name="connsiteY0" fmla="*/ 547973 h 902388"/>
                <a:gd name="connsiteX1" fmla="*/ 639117 w 786516"/>
                <a:gd name="connsiteY1" fmla="*/ 590767 h 902388"/>
                <a:gd name="connsiteX2" fmla="*/ 681911 w 786516"/>
                <a:gd name="connsiteY2" fmla="*/ 633561 h 902388"/>
                <a:gd name="connsiteX3" fmla="*/ 724705 w 786516"/>
                <a:gd name="connsiteY3" fmla="*/ 590767 h 902388"/>
                <a:gd name="connsiteX4" fmla="*/ 681911 w 786516"/>
                <a:gd name="connsiteY4" fmla="*/ 547973 h 902388"/>
                <a:gd name="connsiteX5" fmla="*/ 89802 w 786516"/>
                <a:gd name="connsiteY5" fmla="*/ 0 h 902388"/>
                <a:gd name="connsiteX6" fmla="*/ 116720 w 786516"/>
                <a:gd name="connsiteY6" fmla="*/ 33759 h 902388"/>
                <a:gd name="connsiteX7" fmla="*/ 89802 w 786516"/>
                <a:gd name="connsiteY7" fmla="*/ 67518 h 902388"/>
                <a:gd name="connsiteX8" fmla="*/ 73403 w 786516"/>
                <a:gd name="connsiteY8" fmla="*/ 58999 h 902388"/>
                <a:gd name="connsiteX9" fmla="*/ 49764 w 786516"/>
                <a:gd name="connsiteY9" fmla="*/ 58999 h 902388"/>
                <a:gd name="connsiteX10" fmla="*/ 159975 w 786516"/>
                <a:gd name="connsiteY10" fmla="*/ 313414 h 902388"/>
                <a:gd name="connsiteX11" fmla="*/ 451286 w 786516"/>
                <a:gd name="connsiteY11" fmla="*/ 316343 h 902388"/>
                <a:gd name="connsiteX12" fmla="*/ 566426 w 786516"/>
                <a:gd name="connsiteY12" fmla="*/ 58999 h 902388"/>
                <a:gd name="connsiteX13" fmla="*/ 543843 w 786516"/>
                <a:gd name="connsiteY13" fmla="*/ 58999 h 902388"/>
                <a:gd name="connsiteX14" fmla="*/ 527444 w 786516"/>
                <a:gd name="connsiteY14" fmla="*/ 67518 h 902388"/>
                <a:gd name="connsiteX15" fmla="*/ 500526 w 786516"/>
                <a:gd name="connsiteY15" fmla="*/ 33759 h 902388"/>
                <a:gd name="connsiteX16" fmla="*/ 527444 w 786516"/>
                <a:gd name="connsiteY16" fmla="*/ 0 h 902388"/>
                <a:gd name="connsiteX17" fmla="*/ 547598 w 786516"/>
                <a:gd name="connsiteY17" fmla="*/ 13280 h 902388"/>
                <a:gd name="connsiteX18" fmla="*/ 601087 w 786516"/>
                <a:gd name="connsiteY18" fmla="*/ 13280 h 902388"/>
                <a:gd name="connsiteX19" fmla="*/ 616423 w 786516"/>
                <a:gd name="connsiteY19" fmla="*/ 28616 h 902388"/>
                <a:gd name="connsiteX20" fmla="*/ 613715 w 786516"/>
                <a:gd name="connsiteY20" fmla="*/ 50202 h 902388"/>
                <a:gd name="connsiteX21" fmla="*/ 477611 w 786516"/>
                <a:gd name="connsiteY21" fmla="*/ 356619 h 902388"/>
                <a:gd name="connsiteX22" fmla="*/ 329953 w 786516"/>
                <a:gd name="connsiteY22" fmla="*/ 409030 h 902388"/>
                <a:gd name="connsiteX23" fmla="*/ 248404 w 786516"/>
                <a:gd name="connsiteY23" fmla="*/ 528543 h 902388"/>
                <a:gd name="connsiteX24" fmla="*/ 245813 w 786516"/>
                <a:gd name="connsiteY24" fmla="*/ 531086 h 902388"/>
                <a:gd name="connsiteX25" fmla="*/ 79422 w 786516"/>
                <a:gd name="connsiteY25" fmla="*/ 620025 h 902388"/>
                <a:gd name="connsiteX26" fmla="*/ 108057 w 786516"/>
                <a:gd name="connsiteY26" fmla="*/ 806667 h 902388"/>
                <a:gd name="connsiteX27" fmla="*/ 293337 w 786516"/>
                <a:gd name="connsiteY27" fmla="*/ 842058 h 902388"/>
                <a:gd name="connsiteX28" fmla="*/ 389193 w 786516"/>
                <a:gd name="connsiteY28" fmla="*/ 679428 h 902388"/>
                <a:gd name="connsiteX29" fmla="*/ 392812 w 786516"/>
                <a:gd name="connsiteY29" fmla="*/ 679123 h 902388"/>
                <a:gd name="connsiteX30" fmla="*/ 388394 w 786516"/>
                <a:gd name="connsiteY30" fmla="*/ 678242 h 902388"/>
                <a:gd name="connsiteX31" fmla="*/ 478791 w 786516"/>
                <a:gd name="connsiteY31" fmla="*/ 556604 h 902388"/>
                <a:gd name="connsiteX32" fmla="*/ 590221 w 786516"/>
                <a:gd name="connsiteY32" fmla="*/ 543092 h 902388"/>
                <a:gd name="connsiteX33" fmla="*/ 681912 w 786516"/>
                <a:gd name="connsiteY33" fmla="*/ 486164 h 902388"/>
                <a:gd name="connsiteX34" fmla="*/ 786516 w 786516"/>
                <a:gd name="connsiteY34" fmla="*/ 590768 h 902388"/>
                <a:gd name="connsiteX35" fmla="*/ 681912 w 786516"/>
                <a:gd name="connsiteY35" fmla="*/ 695372 h 902388"/>
                <a:gd name="connsiteX36" fmla="*/ 577308 w 786516"/>
                <a:gd name="connsiteY36" fmla="*/ 590768 h 902388"/>
                <a:gd name="connsiteX37" fmla="*/ 577461 w 786516"/>
                <a:gd name="connsiteY37" fmla="*/ 590012 h 902388"/>
                <a:gd name="connsiteX38" fmla="*/ 498700 w 786516"/>
                <a:gd name="connsiteY38" fmla="*/ 597638 h 902388"/>
                <a:gd name="connsiteX39" fmla="*/ 434248 w 786516"/>
                <a:gd name="connsiteY39" fmla="*/ 684532 h 902388"/>
                <a:gd name="connsiteX40" fmla="*/ 312256 w 786516"/>
                <a:gd name="connsiteY40" fmla="*/ 883831 h 902388"/>
                <a:gd name="connsiteX41" fmla="*/ 75021 w 786516"/>
                <a:gd name="connsiteY41" fmla="*/ 838472 h 902388"/>
                <a:gd name="connsiteX42" fmla="*/ 38399 w 786516"/>
                <a:gd name="connsiteY42" fmla="*/ 599535 h 902388"/>
                <a:gd name="connsiteX43" fmla="*/ 235776 w 786516"/>
                <a:gd name="connsiteY43" fmla="*/ 486090 h 902388"/>
                <a:gd name="connsiteX44" fmla="*/ 284498 w 786516"/>
                <a:gd name="connsiteY44" fmla="*/ 412405 h 902388"/>
                <a:gd name="connsiteX45" fmla="*/ 132842 w 786516"/>
                <a:gd name="connsiteY45" fmla="*/ 353150 h 902388"/>
                <a:gd name="connsiteX46" fmla="*/ 2722 w 786516"/>
                <a:gd name="connsiteY46" fmla="*/ 48249 h 902388"/>
                <a:gd name="connsiteX47" fmla="*/ 823 w 786516"/>
                <a:gd name="connsiteY47" fmla="*/ 28616 h 902388"/>
                <a:gd name="connsiteX48" fmla="*/ 16159 w 786516"/>
                <a:gd name="connsiteY48" fmla="*/ 13280 h 902388"/>
                <a:gd name="connsiteX49" fmla="*/ 69648 w 786516"/>
                <a:gd name="connsiteY49" fmla="*/ 13280 h 902388"/>
                <a:gd name="connsiteX50" fmla="*/ 89802 w 786516"/>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93745 w 787449"/>
                <a:gd name="connsiteY29" fmla="*/ 679123 h 902388"/>
                <a:gd name="connsiteX30" fmla="*/ 389327 w 787449"/>
                <a:gd name="connsiteY30" fmla="*/ 678242 h 902388"/>
                <a:gd name="connsiteX31" fmla="*/ 479724 w 787449"/>
                <a:gd name="connsiteY31" fmla="*/ 556604 h 902388"/>
                <a:gd name="connsiteX32" fmla="*/ 591154 w 787449"/>
                <a:gd name="connsiteY32" fmla="*/ 543092 h 902388"/>
                <a:gd name="connsiteX33" fmla="*/ 682845 w 787449"/>
                <a:gd name="connsiteY33" fmla="*/ 486164 h 902388"/>
                <a:gd name="connsiteX34" fmla="*/ 787449 w 787449"/>
                <a:gd name="connsiteY34" fmla="*/ 590768 h 902388"/>
                <a:gd name="connsiteX35" fmla="*/ 682845 w 787449"/>
                <a:gd name="connsiteY35" fmla="*/ 695372 h 902388"/>
                <a:gd name="connsiteX36" fmla="*/ 578241 w 787449"/>
                <a:gd name="connsiteY36" fmla="*/ 590768 h 902388"/>
                <a:gd name="connsiteX37" fmla="*/ 578394 w 787449"/>
                <a:gd name="connsiteY37" fmla="*/ 590012 h 902388"/>
                <a:gd name="connsiteX38" fmla="*/ 499633 w 787449"/>
                <a:gd name="connsiteY38" fmla="*/ 597638 h 902388"/>
                <a:gd name="connsiteX39" fmla="*/ 435181 w 787449"/>
                <a:gd name="connsiteY39" fmla="*/ 684532 h 902388"/>
                <a:gd name="connsiteX40" fmla="*/ 313189 w 787449"/>
                <a:gd name="connsiteY40" fmla="*/ 883831 h 902388"/>
                <a:gd name="connsiteX41" fmla="*/ 75954 w 787449"/>
                <a:gd name="connsiteY41" fmla="*/ 838472 h 902388"/>
                <a:gd name="connsiteX42" fmla="*/ 39332 w 787449"/>
                <a:gd name="connsiteY42" fmla="*/ 599535 h 902388"/>
                <a:gd name="connsiteX43" fmla="*/ 236709 w 787449"/>
                <a:gd name="connsiteY43" fmla="*/ 486090 h 902388"/>
                <a:gd name="connsiteX44" fmla="*/ 280668 w 787449"/>
                <a:gd name="connsiteY44" fmla="*/ 407643 h 902388"/>
                <a:gd name="connsiteX45" fmla="*/ 133775 w 787449"/>
                <a:gd name="connsiteY45" fmla="*/ 353150 h 902388"/>
                <a:gd name="connsiteX46" fmla="*/ 3655 w 787449"/>
                <a:gd name="connsiteY46" fmla="*/ 48249 h 902388"/>
                <a:gd name="connsiteX47" fmla="*/ 1756 w 787449"/>
                <a:gd name="connsiteY47" fmla="*/ 28616 h 902388"/>
                <a:gd name="connsiteX48" fmla="*/ 17092 w 787449"/>
                <a:gd name="connsiteY48" fmla="*/ 13280 h 902388"/>
                <a:gd name="connsiteX49" fmla="*/ 70581 w 787449"/>
                <a:gd name="connsiteY49" fmla="*/ 13280 h 902388"/>
                <a:gd name="connsiteX50" fmla="*/ 90735 w 78744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89327 w 787449"/>
                <a:gd name="connsiteY29" fmla="*/ 678242 h 902388"/>
                <a:gd name="connsiteX30" fmla="*/ 479724 w 787449"/>
                <a:gd name="connsiteY30" fmla="*/ 556604 h 902388"/>
                <a:gd name="connsiteX31" fmla="*/ 591154 w 787449"/>
                <a:gd name="connsiteY31" fmla="*/ 543092 h 902388"/>
                <a:gd name="connsiteX32" fmla="*/ 682845 w 787449"/>
                <a:gd name="connsiteY32" fmla="*/ 486164 h 902388"/>
                <a:gd name="connsiteX33" fmla="*/ 787449 w 787449"/>
                <a:gd name="connsiteY33" fmla="*/ 590768 h 902388"/>
                <a:gd name="connsiteX34" fmla="*/ 682845 w 787449"/>
                <a:gd name="connsiteY34" fmla="*/ 695372 h 902388"/>
                <a:gd name="connsiteX35" fmla="*/ 578241 w 787449"/>
                <a:gd name="connsiteY35" fmla="*/ 590768 h 902388"/>
                <a:gd name="connsiteX36" fmla="*/ 578394 w 787449"/>
                <a:gd name="connsiteY36" fmla="*/ 590012 h 902388"/>
                <a:gd name="connsiteX37" fmla="*/ 499633 w 787449"/>
                <a:gd name="connsiteY37" fmla="*/ 597638 h 902388"/>
                <a:gd name="connsiteX38" fmla="*/ 435181 w 787449"/>
                <a:gd name="connsiteY38" fmla="*/ 684532 h 902388"/>
                <a:gd name="connsiteX39" fmla="*/ 313189 w 787449"/>
                <a:gd name="connsiteY39" fmla="*/ 883831 h 902388"/>
                <a:gd name="connsiteX40" fmla="*/ 75954 w 787449"/>
                <a:gd name="connsiteY40" fmla="*/ 838472 h 902388"/>
                <a:gd name="connsiteX41" fmla="*/ 39332 w 787449"/>
                <a:gd name="connsiteY41" fmla="*/ 599535 h 902388"/>
                <a:gd name="connsiteX42" fmla="*/ 236709 w 787449"/>
                <a:gd name="connsiteY42" fmla="*/ 486090 h 902388"/>
                <a:gd name="connsiteX43" fmla="*/ 280668 w 787449"/>
                <a:gd name="connsiteY43" fmla="*/ 407643 h 902388"/>
                <a:gd name="connsiteX44" fmla="*/ 133775 w 787449"/>
                <a:gd name="connsiteY44" fmla="*/ 353150 h 902388"/>
                <a:gd name="connsiteX45" fmla="*/ 3655 w 787449"/>
                <a:gd name="connsiteY45" fmla="*/ 48249 h 902388"/>
                <a:gd name="connsiteX46" fmla="*/ 1756 w 787449"/>
                <a:gd name="connsiteY46" fmla="*/ 28616 h 902388"/>
                <a:gd name="connsiteX47" fmla="*/ 17092 w 787449"/>
                <a:gd name="connsiteY47" fmla="*/ 13280 h 902388"/>
                <a:gd name="connsiteX48" fmla="*/ 70581 w 787449"/>
                <a:gd name="connsiteY48" fmla="*/ 13280 h 902388"/>
                <a:gd name="connsiteX49" fmla="*/ 90735 w 787449"/>
                <a:gd name="connsiteY49"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092 w 787449"/>
                <a:gd name="connsiteY45" fmla="*/ 13280 h 902388"/>
                <a:gd name="connsiteX46" fmla="*/ 70581 w 787449"/>
                <a:gd name="connsiteY46" fmla="*/ 13280 h 902388"/>
                <a:gd name="connsiteX47" fmla="*/ 90735 w 787449"/>
                <a:gd name="connsiteY47"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4237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45935 w 787449"/>
                <a:gd name="connsiteY9" fmla="*/ 56618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7449" h="902388">
                  <a:moveTo>
                    <a:pt x="682844" y="547973"/>
                  </a:moveTo>
                  <a:cubicBezTo>
                    <a:pt x="659210" y="547973"/>
                    <a:pt x="640050" y="567133"/>
                    <a:pt x="640050" y="590767"/>
                  </a:cubicBezTo>
                  <a:cubicBezTo>
                    <a:pt x="640050" y="614401"/>
                    <a:pt x="659210" y="633561"/>
                    <a:pt x="682844" y="633561"/>
                  </a:cubicBezTo>
                  <a:cubicBezTo>
                    <a:pt x="706478" y="633561"/>
                    <a:pt x="725638" y="614401"/>
                    <a:pt x="725638" y="590767"/>
                  </a:cubicBezTo>
                  <a:cubicBezTo>
                    <a:pt x="725638" y="567133"/>
                    <a:pt x="706478" y="547973"/>
                    <a:pt x="682844" y="547973"/>
                  </a:cubicBezTo>
                  <a:close/>
                  <a:moveTo>
                    <a:pt x="90735" y="0"/>
                  </a:moveTo>
                  <a:cubicBezTo>
                    <a:pt x="105601" y="0"/>
                    <a:pt x="117653" y="15114"/>
                    <a:pt x="117653" y="33759"/>
                  </a:cubicBezTo>
                  <a:cubicBezTo>
                    <a:pt x="117653" y="52404"/>
                    <a:pt x="105601" y="67518"/>
                    <a:pt x="90735" y="67518"/>
                  </a:cubicBezTo>
                  <a:lnTo>
                    <a:pt x="74336" y="58999"/>
                  </a:lnTo>
                  <a:lnTo>
                    <a:pt x="45935" y="56618"/>
                  </a:lnTo>
                  <a:cubicBezTo>
                    <a:pt x="29439" y="155149"/>
                    <a:pt x="93194" y="270127"/>
                    <a:pt x="160908" y="313414"/>
                  </a:cubicBezTo>
                  <a:cubicBezTo>
                    <a:pt x="228622" y="356701"/>
                    <a:pt x="363412" y="374039"/>
                    <a:pt x="452219" y="316343"/>
                  </a:cubicBezTo>
                  <a:cubicBezTo>
                    <a:pt x="538400" y="260354"/>
                    <a:pt x="583609" y="159616"/>
                    <a:pt x="567359" y="58999"/>
                  </a:cubicBezTo>
                  <a:lnTo>
                    <a:pt x="544776" y="58999"/>
                  </a:lnTo>
                  <a:cubicBezTo>
                    <a:pt x="540895" y="64601"/>
                    <a:pt x="534908" y="67518"/>
                    <a:pt x="528377" y="67518"/>
                  </a:cubicBezTo>
                  <a:cubicBezTo>
                    <a:pt x="513511" y="67518"/>
                    <a:pt x="501459" y="52404"/>
                    <a:pt x="501459" y="33759"/>
                  </a:cubicBezTo>
                  <a:cubicBezTo>
                    <a:pt x="501459" y="15114"/>
                    <a:pt x="513511" y="0"/>
                    <a:pt x="528377" y="0"/>
                  </a:cubicBezTo>
                  <a:cubicBezTo>
                    <a:pt x="536896" y="0"/>
                    <a:pt x="544492" y="4964"/>
                    <a:pt x="548531" y="13280"/>
                  </a:cubicBezTo>
                  <a:cubicBezTo>
                    <a:pt x="575332" y="16062"/>
                    <a:pt x="616421" y="-7348"/>
                    <a:pt x="614648" y="50202"/>
                  </a:cubicBezTo>
                  <a:cubicBezTo>
                    <a:pt x="634477" y="169905"/>
                    <a:pt x="559175" y="313483"/>
                    <a:pt x="478544" y="356619"/>
                  </a:cubicBezTo>
                  <a:cubicBezTo>
                    <a:pt x="422287" y="390308"/>
                    <a:pt x="378597" y="397418"/>
                    <a:pt x="330886" y="409030"/>
                  </a:cubicBezTo>
                  <a:cubicBezTo>
                    <a:pt x="320828" y="464302"/>
                    <a:pt x="319457" y="517351"/>
                    <a:pt x="246746" y="531086"/>
                  </a:cubicBezTo>
                  <a:cubicBezTo>
                    <a:pt x="177998" y="522703"/>
                    <a:pt x="111386" y="558308"/>
                    <a:pt x="80355" y="620025"/>
                  </a:cubicBezTo>
                  <a:cubicBezTo>
                    <a:pt x="49198" y="681992"/>
                    <a:pt x="60676" y="756812"/>
                    <a:pt x="108990" y="806667"/>
                  </a:cubicBezTo>
                  <a:cubicBezTo>
                    <a:pt x="157059" y="856270"/>
                    <a:pt x="247547" y="863462"/>
                    <a:pt x="294270" y="842058"/>
                  </a:cubicBezTo>
                  <a:cubicBezTo>
                    <a:pt x="340993" y="820654"/>
                    <a:pt x="379849" y="775823"/>
                    <a:pt x="389327" y="678242"/>
                  </a:cubicBezTo>
                  <a:cubicBezTo>
                    <a:pt x="399344" y="625492"/>
                    <a:pt x="427998" y="571002"/>
                    <a:pt x="479724" y="556604"/>
                  </a:cubicBezTo>
                  <a:cubicBezTo>
                    <a:pt x="514638" y="538819"/>
                    <a:pt x="554036" y="534190"/>
                    <a:pt x="591154" y="543092"/>
                  </a:cubicBezTo>
                  <a:cubicBezTo>
                    <a:pt x="607462" y="509023"/>
                    <a:pt x="642484" y="486164"/>
                    <a:pt x="682845" y="486164"/>
                  </a:cubicBezTo>
                  <a:cubicBezTo>
                    <a:pt x="740616" y="486164"/>
                    <a:pt x="787449" y="532997"/>
                    <a:pt x="787449" y="590768"/>
                  </a:cubicBezTo>
                  <a:cubicBezTo>
                    <a:pt x="787449" y="648539"/>
                    <a:pt x="740616" y="695372"/>
                    <a:pt x="682845" y="695372"/>
                  </a:cubicBezTo>
                  <a:cubicBezTo>
                    <a:pt x="625074" y="695372"/>
                    <a:pt x="578241" y="648539"/>
                    <a:pt x="578241" y="590768"/>
                  </a:cubicBezTo>
                  <a:lnTo>
                    <a:pt x="578394" y="590012"/>
                  </a:lnTo>
                  <a:cubicBezTo>
                    <a:pt x="552482" y="581111"/>
                    <a:pt x="524484" y="584753"/>
                    <a:pt x="499633" y="597638"/>
                  </a:cubicBezTo>
                  <a:cubicBezTo>
                    <a:pt x="466320" y="614912"/>
                    <a:pt x="442432" y="637323"/>
                    <a:pt x="435181" y="684532"/>
                  </a:cubicBezTo>
                  <a:cubicBezTo>
                    <a:pt x="439961" y="769466"/>
                    <a:pt x="391446" y="848568"/>
                    <a:pt x="313189" y="883831"/>
                  </a:cubicBezTo>
                  <a:cubicBezTo>
                    <a:pt x="232444" y="920215"/>
                    <a:pt x="137486" y="902059"/>
                    <a:pt x="75954" y="838472"/>
                  </a:cubicBezTo>
                  <a:cubicBezTo>
                    <a:pt x="14179" y="774633"/>
                    <a:pt x="-500" y="678867"/>
                    <a:pt x="39332" y="599535"/>
                  </a:cubicBezTo>
                  <a:cubicBezTo>
                    <a:pt x="76696" y="525117"/>
                    <a:pt x="154417" y="480322"/>
                    <a:pt x="236709" y="486090"/>
                  </a:cubicBezTo>
                  <a:cubicBezTo>
                    <a:pt x="284700" y="478197"/>
                    <a:pt x="277921" y="425061"/>
                    <a:pt x="280668" y="407643"/>
                  </a:cubicBezTo>
                  <a:cubicBezTo>
                    <a:pt x="205089" y="382694"/>
                    <a:pt x="175182" y="377330"/>
                    <a:pt x="133775" y="353150"/>
                  </a:cubicBezTo>
                  <a:cubicBezTo>
                    <a:pt x="54268" y="298014"/>
                    <a:pt x="-17164" y="166126"/>
                    <a:pt x="3655" y="48249"/>
                  </a:cubicBezTo>
                  <a:cubicBezTo>
                    <a:pt x="9296" y="-13413"/>
                    <a:pt x="38748" y="13029"/>
                    <a:pt x="70581" y="13280"/>
                  </a:cubicBezTo>
                  <a:cubicBezTo>
                    <a:pt x="74620" y="4964"/>
                    <a:pt x="82215" y="0"/>
                    <a:pt x="90735" y="0"/>
                  </a:cubicBez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1" forceAA="0" compatLnSpc="1">
              <a:prstTxWarp prst="textNoShape">
                <a:avLst/>
              </a:prstTxWarp>
              <a:noAutofit/>
            </a:bodyPr>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grpSp>
      <p:sp>
        <p:nvSpPr>
          <p:cNvPr id="47" name="角丸四角形 62"/>
          <p:cNvSpPr>
            <a:spLocks noChangeAspect="1"/>
          </p:cNvSpPr>
          <p:nvPr/>
        </p:nvSpPr>
        <p:spPr bwMode="gray">
          <a:xfrm>
            <a:off x="3914143" y="1595910"/>
            <a:ext cx="1165226" cy="722489"/>
          </a:xfrm>
          <a:custGeom>
            <a:avLst/>
            <a:gdLst/>
            <a:ahLst/>
            <a:cxnLst/>
            <a:rect l="l" t="t" r="r" b="b"/>
            <a:pathLst>
              <a:path w="900000" h="720000">
                <a:moveTo>
                  <a:pt x="88051" y="216243"/>
                </a:moveTo>
                <a:lnTo>
                  <a:pt x="88051" y="630580"/>
                </a:lnTo>
                <a:lnTo>
                  <a:pt x="811950" y="630580"/>
                </a:lnTo>
                <a:lnTo>
                  <a:pt x="811950" y="216243"/>
                </a:lnTo>
                <a:close/>
                <a:moveTo>
                  <a:pt x="273050" y="90038"/>
                </a:moveTo>
                <a:lnTo>
                  <a:pt x="273050" y="144806"/>
                </a:lnTo>
                <a:lnTo>
                  <a:pt x="808831" y="144806"/>
                </a:lnTo>
                <a:lnTo>
                  <a:pt x="808831" y="90038"/>
                </a:lnTo>
                <a:close/>
                <a:moveTo>
                  <a:pt x="208238" y="85136"/>
                </a:moveTo>
                <a:cubicBezTo>
                  <a:pt x="190407" y="85136"/>
                  <a:pt x="175952" y="99591"/>
                  <a:pt x="175952" y="117422"/>
                </a:cubicBezTo>
                <a:cubicBezTo>
                  <a:pt x="175952" y="135253"/>
                  <a:pt x="190407" y="149708"/>
                  <a:pt x="208238" y="149708"/>
                </a:cubicBezTo>
                <a:cubicBezTo>
                  <a:pt x="226069" y="149708"/>
                  <a:pt x="240524" y="135253"/>
                  <a:pt x="240524" y="117422"/>
                </a:cubicBezTo>
                <a:cubicBezTo>
                  <a:pt x="240524" y="99591"/>
                  <a:pt x="226069" y="85136"/>
                  <a:pt x="208238" y="85136"/>
                </a:cubicBezTo>
                <a:close/>
                <a:moveTo>
                  <a:pt x="111140" y="85136"/>
                </a:moveTo>
                <a:cubicBezTo>
                  <a:pt x="93309" y="85136"/>
                  <a:pt x="78854" y="99591"/>
                  <a:pt x="78854" y="117422"/>
                </a:cubicBezTo>
                <a:cubicBezTo>
                  <a:pt x="78854" y="135253"/>
                  <a:pt x="93309" y="149708"/>
                  <a:pt x="111140" y="149708"/>
                </a:cubicBezTo>
                <a:cubicBezTo>
                  <a:pt x="128971" y="149708"/>
                  <a:pt x="143426" y="135253"/>
                  <a:pt x="143426" y="117422"/>
                </a:cubicBezTo>
                <a:cubicBezTo>
                  <a:pt x="143426" y="99591"/>
                  <a:pt x="128971" y="85136"/>
                  <a:pt x="111140" y="85136"/>
                </a:cubicBezTo>
                <a:close/>
                <a:moveTo>
                  <a:pt x="89050" y="0"/>
                </a:moveTo>
                <a:lnTo>
                  <a:pt x="810950" y="0"/>
                </a:lnTo>
                <a:cubicBezTo>
                  <a:pt x="860131" y="0"/>
                  <a:pt x="900000" y="39869"/>
                  <a:pt x="900000" y="89050"/>
                </a:cubicBezTo>
                <a:lnTo>
                  <a:pt x="900000" y="630950"/>
                </a:lnTo>
                <a:cubicBezTo>
                  <a:pt x="900000" y="680131"/>
                  <a:pt x="860131" y="720000"/>
                  <a:pt x="810950" y="720000"/>
                </a:cubicBezTo>
                <a:lnTo>
                  <a:pt x="89050" y="720000"/>
                </a:lnTo>
                <a:cubicBezTo>
                  <a:pt x="39869" y="720000"/>
                  <a:pt x="0" y="680131"/>
                  <a:pt x="0" y="630950"/>
                </a:cubicBezTo>
                <a:lnTo>
                  <a:pt x="0" y="89050"/>
                </a:lnTo>
                <a:cubicBezTo>
                  <a:pt x="0" y="39869"/>
                  <a:pt x="39869" y="0"/>
                  <a:pt x="89050" y="0"/>
                </a:cubicBezTo>
                <a:close/>
              </a:path>
            </a:pathLst>
          </a:custGeom>
          <a:solidFill>
            <a:schemeClr val="accent3"/>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48" name="角丸四角形 62"/>
          <p:cNvSpPr>
            <a:spLocks noChangeAspect="1"/>
          </p:cNvSpPr>
          <p:nvPr/>
        </p:nvSpPr>
        <p:spPr bwMode="gray">
          <a:xfrm>
            <a:off x="3916359" y="3234165"/>
            <a:ext cx="1165226" cy="722489"/>
          </a:xfrm>
          <a:custGeom>
            <a:avLst/>
            <a:gdLst/>
            <a:ahLst/>
            <a:cxnLst/>
            <a:rect l="l" t="t" r="r" b="b"/>
            <a:pathLst>
              <a:path w="900000" h="720000">
                <a:moveTo>
                  <a:pt x="88051" y="216243"/>
                </a:moveTo>
                <a:lnTo>
                  <a:pt x="88051" y="630580"/>
                </a:lnTo>
                <a:lnTo>
                  <a:pt x="811950" y="630580"/>
                </a:lnTo>
                <a:lnTo>
                  <a:pt x="811950" y="216243"/>
                </a:lnTo>
                <a:close/>
                <a:moveTo>
                  <a:pt x="273050" y="90038"/>
                </a:moveTo>
                <a:lnTo>
                  <a:pt x="273050" y="144806"/>
                </a:lnTo>
                <a:lnTo>
                  <a:pt x="808831" y="144806"/>
                </a:lnTo>
                <a:lnTo>
                  <a:pt x="808831" y="90038"/>
                </a:lnTo>
                <a:close/>
                <a:moveTo>
                  <a:pt x="208238" y="85136"/>
                </a:moveTo>
                <a:cubicBezTo>
                  <a:pt x="190407" y="85136"/>
                  <a:pt x="175952" y="99591"/>
                  <a:pt x="175952" y="117422"/>
                </a:cubicBezTo>
                <a:cubicBezTo>
                  <a:pt x="175952" y="135253"/>
                  <a:pt x="190407" y="149708"/>
                  <a:pt x="208238" y="149708"/>
                </a:cubicBezTo>
                <a:cubicBezTo>
                  <a:pt x="226069" y="149708"/>
                  <a:pt x="240524" y="135253"/>
                  <a:pt x="240524" y="117422"/>
                </a:cubicBezTo>
                <a:cubicBezTo>
                  <a:pt x="240524" y="99591"/>
                  <a:pt x="226069" y="85136"/>
                  <a:pt x="208238" y="85136"/>
                </a:cubicBezTo>
                <a:close/>
                <a:moveTo>
                  <a:pt x="111140" y="85136"/>
                </a:moveTo>
                <a:cubicBezTo>
                  <a:pt x="93309" y="85136"/>
                  <a:pt x="78854" y="99591"/>
                  <a:pt x="78854" y="117422"/>
                </a:cubicBezTo>
                <a:cubicBezTo>
                  <a:pt x="78854" y="135253"/>
                  <a:pt x="93309" y="149708"/>
                  <a:pt x="111140" y="149708"/>
                </a:cubicBezTo>
                <a:cubicBezTo>
                  <a:pt x="128971" y="149708"/>
                  <a:pt x="143426" y="135253"/>
                  <a:pt x="143426" y="117422"/>
                </a:cubicBezTo>
                <a:cubicBezTo>
                  <a:pt x="143426" y="99591"/>
                  <a:pt x="128971" y="85136"/>
                  <a:pt x="111140" y="85136"/>
                </a:cubicBezTo>
                <a:close/>
                <a:moveTo>
                  <a:pt x="89050" y="0"/>
                </a:moveTo>
                <a:lnTo>
                  <a:pt x="810950" y="0"/>
                </a:lnTo>
                <a:cubicBezTo>
                  <a:pt x="860131" y="0"/>
                  <a:pt x="900000" y="39869"/>
                  <a:pt x="900000" y="89050"/>
                </a:cubicBezTo>
                <a:lnTo>
                  <a:pt x="900000" y="630950"/>
                </a:lnTo>
                <a:cubicBezTo>
                  <a:pt x="900000" y="680131"/>
                  <a:pt x="860131" y="720000"/>
                  <a:pt x="810950" y="720000"/>
                </a:cubicBezTo>
                <a:lnTo>
                  <a:pt x="89050" y="720000"/>
                </a:lnTo>
                <a:cubicBezTo>
                  <a:pt x="39869" y="720000"/>
                  <a:pt x="0" y="680131"/>
                  <a:pt x="0" y="630950"/>
                </a:cubicBezTo>
                <a:lnTo>
                  <a:pt x="0" y="89050"/>
                </a:lnTo>
                <a:cubicBezTo>
                  <a:pt x="0" y="39869"/>
                  <a:pt x="39869" y="0"/>
                  <a:pt x="89050" y="0"/>
                </a:cubicBezTo>
                <a:close/>
              </a:path>
            </a:pathLst>
          </a:custGeom>
          <a:solidFill>
            <a:schemeClr val="accent3"/>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49" name="テキスト ボックス 48"/>
          <p:cNvSpPr txBox="1"/>
          <p:nvPr/>
        </p:nvSpPr>
        <p:spPr>
          <a:xfrm>
            <a:off x="3768417" y="1894950"/>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電子カルテ等</a:t>
            </a:r>
            <a:endParaRPr kumimoji="1" lang="en-US" altLang="ja-JP" sz="1200" dirty="0">
              <a:latin typeface="Yu Gothic UI" panose="020B0500000000000000" pitchFamily="50" charset="-128"/>
              <a:ea typeface="Yu Gothic UI" panose="020B0500000000000000" pitchFamily="50" charset="-128"/>
            </a:endParaRPr>
          </a:p>
        </p:txBody>
      </p:sp>
      <p:sp>
        <p:nvSpPr>
          <p:cNvPr id="50" name="テキスト ボックス 49"/>
          <p:cNvSpPr txBox="1"/>
          <p:nvPr/>
        </p:nvSpPr>
        <p:spPr>
          <a:xfrm>
            <a:off x="3785228" y="3440354"/>
            <a:ext cx="1419225"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医療用会員</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サイト</a:t>
            </a:r>
            <a:endParaRPr kumimoji="1" lang="en-US" altLang="ja-JP" sz="1200" dirty="0">
              <a:latin typeface="Yu Gothic UI" panose="020B0500000000000000" pitchFamily="50" charset="-128"/>
              <a:ea typeface="Yu Gothic UI" panose="020B0500000000000000" pitchFamily="50" charset="-128"/>
            </a:endParaRPr>
          </a:p>
        </p:txBody>
      </p:sp>
      <p:sp>
        <p:nvSpPr>
          <p:cNvPr id="51" name="正方形/長方形 24"/>
          <p:cNvSpPr/>
          <p:nvPr/>
        </p:nvSpPr>
        <p:spPr bwMode="gray">
          <a:xfrm>
            <a:off x="6370395" y="2227649"/>
            <a:ext cx="900000" cy="86270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2" name="テキスト ボックス 51"/>
          <p:cNvSpPr txBox="1"/>
          <p:nvPr/>
        </p:nvSpPr>
        <p:spPr>
          <a:xfrm>
            <a:off x="6141749" y="3078049"/>
            <a:ext cx="1419225"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不正利用を</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試みる第三者</a:t>
            </a:r>
          </a:p>
        </p:txBody>
      </p:sp>
      <p:sp>
        <p:nvSpPr>
          <p:cNvPr id="53" name="右矢印 52"/>
          <p:cNvSpPr/>
          <p:nvPr/>
        </p:nvSpPr>
        <p:spPr bwMode="gray">
          <a:xfrm>
            <a:off x="2780292" y="2560313"/>
            <a:ext cx="1040116"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54" name="右矢印 53"/>
          <p:cNvSpPr/>
          <p:nvPr/>
        </p:nvSpPr>
        <p:spPr bwMode="gray">
          <a:xfrm rot="19757858">
            <a:off x="2703871" y="2024680"/>
            <a:ext cx="1181100"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55" name="右矢印 54"/>
          <p:cNvSpPr/>
          <p:nvPr/>
        </p:nvSpPr>
        <p:spPr bwMode="gray">
          <a:xfrm rot="1842142" flipH="1">
            <a:off x="5118802" y="2047904"/>
            <a:ext cx="1242925"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56" name="角丸四角形吹き出し 55"/>
          <p:cNvSpPr/>
          <p:nvPr/>
        </p:nvSpPr>
        <p:spPr bwMode="gray">
          <a:xfrm>
            <a:off x="326393" y="1786192"/>
            <a:ext cx="1982086" cy="458817"/>
          </a:xfrm>
          <a:prstGeom prst="wedgeRoundRectCallout">
            <a:avLst>
              <a:gd name="adj1" fmla="val 49268"/>
              <a:gd name="adj2" fmla="val 81578"/>
              <a:gd name="adj3" fmla="val 16667"/>
            </a:avLst>
          </a:prstGeom>
          <a:solidFill>
            <a:schemeClr val="accent3"/>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lang="en-US" altLang="ja-JP" sz="1200" dirty="0">
                <a:latin typeface="Yu Gothic UI" panose="020B0500000000000000" pitchFamily="50" charset="-128"/>
                <a:ea typeface="Yu Gothic UI" panose="020B0500000000000000" pitchFamily="50" charset="-128"/>
              </a:rPr>
              <a:t>ID</a:t>
            </a:r>
            <a:r>
              <a:rPr lang="ja-JP" altLang="en-US" sz="1200" dirty="0">
                <a:latin typeface="Yu Gothic UI" panose="020B0500000000000000" pitchFamily="50" charset="-128"/>
                <a:ea typeface="Yu Gothic UI" panose="020B0500000000000000" pitchFamily="50" charset="-128"/>
              </a:rPr>
              <a:t>とパスワード覚えきれないから、同じ内容で利用</a:t>
            </a:r>
            <a:endParaRPr kumimoji="1" lang="ja-JP" altLang="en-US" sz="1200" dirty="0">
              <a:latin typeface="Yu Gothic UI" panose="020B0500000000000000" pitchFamily="50" charset="-128"/>
              <a:ea typeface="Yu Gothic UI" panose="020B0500000000000000" pitchFamily="50" charset="-128"/>
            </a:endParaRPr>
          </a:p>
        </p:txBody>
      </p:sp>
      <p:sp>
        <p:nvSpPr>
          <p:cNvPr id="57" name="角丸四角形吹き出し 56"/>
          <p:cNvSpPr/>
          <p:nvPr/>
        </p:nvSpPr>
        <p:spPr bwMode="gray">
          <a:xfrm>
            <a:off x="7315216" y="2194655"/>
            <a:ext cx="1967773" cy="682731"/>
          </a:xfrm>
          <a:prstGeom prst="wedgeRoundRectCallout">
            <a:avLst>
              <a:gd name="adj1" fmla="val -50268"/>
              <a:gd name="adj2" fmla="val 68099"/>
              <a:gd name="adj3" fmla="val 16667"/>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この</a:t>
            </a:r>
            <a:r>
              <a:rPr kumimoji="1" lang="en-US" altLang="ja-JP" sz="1200" dirty="0">
                <a:solidFill>
                  <a:schemeClr val="bg1"/>
                </a:solidFill>
                <a:latin typeface="Yu Gothic UI" panose="020B0500000000000000" pitchFamily="50" charset="-128"/>
                <a:ea typeface="Yu Gothic UI" panose="020B0500000000000000" pitchFamily="50" charset="-128"/>
              </a:rPr>
              <a:t>ID</a:t>
            </a:r>
            <a:r>
              <a:rPr kumimoji="1" lang="ja-JP" altLang="en-US" sz="1200" dirty="0">
                <a:solidFill>
                  <a:schemeClr val="bg1"/>
                </a:solidFill>
                <a:latin typeface="Yu Gothic UI" panose="020B0500000000000000" pitchFamily="50" charset="-128"/>
                <a:ea typeface="Yu Gothic UI" panose="020B0500000000000000" pitchFamily="50" charset="-128"/>
              </a:rPr>
              <a:t>とパスワードは他のシステムやサイトで使われているのでは？</a:t>
            </a:r>
          </a:p>
        </p:txBody>
      </p:sp>
      <p:sp>
        <p:nvSpPr>
          <p:cNvPr id="63" name="強調線吹き出し 1 (枠付き) 62"/>
          <p:cNvSpPr/>
          <p:nvPr/>
        </p:nvSpPr>
        <p:spPr bwMode="gray">
          <a:xfrm>
            <a:off x="6706701" y="1626466"/>
            <a:ext cx="2125904" cy="468000"/>
          </a:xfrm>
          <a:prstGeom prst="accentBorderCallout1">
            <a:avLst>
              <a:gd name="adj1" fmla="val 18750"/>
              <a:gd name="adj2" fmla="val -5898"/>
              <a:gd name="adj3" fmla="val 118829"/>
              <a:gd name="adj4" fmla="val -28812"/>
            </a:avLst>
          </a:prstGeom>
          <a:solidFill>
            <a:schemeClr val="bg1"/>
          </a:solidFill>
          <a:ln w="28575" algn="ctr">
            <a:solidFill>
              <a:srgbClr val="DA291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②：不正アクセスにて</a:t>
            </a:r>
            <a:r>
              <a:rPr kumimoji="1" lang="en-US" altLang="ja-JP" sz="1200" b="1" dirty="0">
                <a:latin typeface="Yu Gothic UI" panose="020B0500000000000000" pitchFamily="50" charset="-128"/>
                <a:ea typeface="Yu Gothic UI" panose="020B0500000000000000" pitchFamily="50" charset="-128"/>
              </a:rPr>
              <a:t>ID</a:t>
            </a:r>
            <a:r>
              <a:rPr kumimoji="1" lang="ja-JP" altLang="en-US" sz="1200" b="1" dirty="0">
                <a:latin typeface="Yu Gothic UI" panose="020B0500000000000000" pitchFamily="50" charset="-128"/>
                <a:ea typeface="Yu Gothic UI" panose="020B0500000000000000" pitchFamily="50" charset="-128"/>
              </a:rPr>
              <a:t>とパス</a:t>
            </a:r>
            <a:endParaRPr kumimoji="1" lang="en-US" altLang="ja-JP" sz="1200" b="1"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　　ワード情報を盗み出す</a:t>
            </a:r>
          </a:p>
        </p:txBody>
      </p:sp>
      <p:sp>
        <p:nvSpPr>
          <p:cNvPr id="64" name="右矢印 63"/>
          <p:cNvSpPr/>
          <p:nvPr/>
        </p:nvSpPr>
        <p:spPr bwMode="gray">
          <a:xfrm flipH="1">
            <a:off x="5217651" y="2607489"/>
            <a:ext cx="1030387" cy="288000"/>
          </a:xfrm>
          <a:prstGeom prst="rightArrow">
            <a:avLst>
              <a:gd name="adj1" fmla="val 55990"/>
              <a:gd name="adj2" fmla="val 50000"/>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5" name="強調線吹き出し 1 (枠付き) 64"/>
          <p:cNvSpPr/>
          <p:nvPr/>
        </p:nvSpPr>
        <p:spPr bwMode="gray">
          <a:xfrm>
            <a:off x="7560975" y="3065879"/>
            <a:ext cx="2032730" cy="541012"/>
          </a:xfrm>
          <a:prstGeom prst="accentBorderCallout1">
            <a:avLst>
              <a:gd name="adj1" fmla="val 18750"/>
              <a:gd name="adj2" fmla="val -5087"/>
              <a:gd name="adj3" fmla="val -23962"/>
              <a:gd name="adj4" fmla="val -19397"/>
            </a:avLst>
          </a:prstGeom>
          <a:solidFill>
            <a:schemeClr val="bg1"/>
          </a:solidFill>
          <a:ln w="28575" algn="ctr">
            <a:solidFill>
              <a:srgbClr val="DA291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③：②で盗み出した情報を元に</a:t>
            </a:r>
            <a:endParaRPr kumimoji="1" lang="en-US" altLang="ja-JP" sz="1200" b="1"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他のサイトへログインを試行する</a:t>
            </a:r>
          </a:p>
        </p:txBody>
      </p:sp>
      <p:sp>
        <p:nvSpPr>
          <p:cNvPr id="66" name="強調線吹き出し 1 (枠付き) 65"/>
          <p:cNvSpPr/>
          <p:nvPr/>
        </p:nvSpPr>
        <p:spPr bwMode="gray">
          <a:xfrm>
            <a:off x="6348141" y="3722715"/>
            <a:ext cx="3103598" cy="360000"/>
          </a:xfrm>
          <a:prstGeom prst="accentBorderCallout1">
            <a:avLst>
              <a:gd name="adj1" fmla="val 18750"/>
              <a:gd name="adj2" fmla="val -3052"/>
              <a:gd name="adj3" fmla="val -55519"/>
              <a:gd name="adj4" fmla="val -18278"/>
            </a:avLst>
          </a:prstGeom>
          <a:solidFill>
            <a:schemeClr val="bg1"/>
          </a:solidFill>
          <a:ln w="28575" algn="ctr">
            <a:solidFill>
              <a:srgbClr val="DA291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④：ログインが成功し、乗っ取りが完了する</a:t>
            </a:r>
          </a:p>
        </p:txBody>
      </p:sp>
      <p:sp>
        <p:nvSpPr>
          <p:cNvPr id="67" name="強調線吹き出し 1 (枠付き) 66"/>
          <p:cNvSpPr/>
          <p:nvPr/>
        </p:nvSpPr>
        <p:spPr bwMode="gray">
          <a:xfrm flipH="1">
            <a:off x="499130" y="3425041"/>
            <a:ext cx="1918755" cy="360000"/>
          </a:xfrm>
          <a:prstGeom prst="accentBorderCallout1">
            <a:avLst>
              <a:gd name="adj1" fmla="val 18750"/>
              <a:gd name="adj2" fmla="val -6971"/>
              <a:gd name="adj3" fmla="val -96346"/>
              <a:gd name="adj4" fmla="val -25116"/>
            </a:avLst>
          </a:prstGeom>
          <a:solidFill>
            <a:schemeClr val="bg1"/>
          </a:solidFill>
          <a:ln w="28575" algn="ctr">
            <a:solidFill>
              <a:srgbClr val="DA291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①：同じ</a:t>
            </a:r>
            <a:r>
              <a:rPr kumimoji="1" lang="en-US" altLang="ja-JP" sz="1200" b="1" dirty="0">
                <a:latin typeface="Yu Gothic UI" panose="020B0500000000000000" pitchFamily="50" charset="-128"/>
                <a:ea typeface="Yu Gothic UI" panose="020B0500000000000000" pitchFamily="50" charset="-128"/>
              </a:rPr>
              <a:t>ID</a:t>
            </a:r>
            <a:r>
              <a:rPr kumimoji="1" lang="ja-JP" altLang="en-US" sz="1200" b="1" dirty="0">
                <a:latin typeface="Yu Gothic UI" panose="020B0500000000000000" pitchFamily="50" charset="-128"/>
                <a:ea typeface="Yu Gothic UI" panose="020B0500000000000000" pitchFamily="50" charset="-128"/>
              </a:rPr>
              <a:t>とパスワードで登録</a:t>
            </a:r>
          </a:p>
        </p:txBody>
      </p:sp>
      <p:sp>
        <p:nvSpPr>
          <p:cNvPr id="68" name="角丸四角形 62"/>
          <p:cNvSpPr>
            <a:spLocks noChangeAspect="1"/>
          </p:cNvSpPr>
          <p:nvPr/>
        </p:nvSpPr>
        <p:spPr bwMode="gray">
          <a:xfrm>
            <a:off x="3912228" y="2410634"/>
            <a:ext cx="1165226" cy="722489"/>
          </a:xfrm>
          <a:custGeom>
            <a:avLst/>
            <a:gdLst/>
            <a:ahLst/>
            <a:cxnLst/>
            <a:rect l="l" t="t" r="r" b="b"/>
            <a:pathLst>
              <a:path w="900000" h="720000">
                <a:moveTo>
                  <a:pt x="88051" y="216243"/>
                </a:moveTo>
                <a:lnTo>
                  <a:pt x="88051" y="630580"/>
                </a:lnTo>
                <a:lnTo>
                  <a:pt x="811950" y="630580"/>
                </a:lnTo>
                <a:lnTo>
                  <a:pt x="811950" y="216243"/>
                </a:lnTo>
                <a:close/>
                <a:moveTo>
                  <a:pt x="273050" y="90038"/>
                </a:moveTo>
                <a:lnTo>
                  <a:pt x="273050" y="144806"/>
                </a:lnTo>
                <a:lnTo>
                  <a:pt x="808831" y="144806"/>
                </a:lnTo>
                <a:lnTo>
                  <a:pt x="808831" y="90038"/>
                </a:lnTo>
                <a:close/>
                <a:moveTo>
                  <a:pt x="208238" y="85136"/>
                </a:moveTo>
                <a:cubicBezTo>
                  <a:pt x="190407" y="85136"/>
                  <a:pt x="175952" y="99591"/>
                  <a:pt x="175952" y="117422"/>
                </a:cubicBezTo>
                <a:cubicBezTo>
                  <a:pt x="175952" y="135253"/>
                  <a:pt x="190407" y="149708"/>
                  <a:pt x="208238" y="149708"/>
                </a:cubicBezTo>
                <a:cubicBezTo>
                  <a:pt x="226069" y="149708"/>
                  <a:pt x="240524" y="135253"/>
                  <a:pt x="240524" y="117422"/>
                </a:cubicBezTo>
                <a:cubicBezTo>
                  <a:pt x="240524" y="99591"/>
                  <a:pt x="226069" y="85136"/>
                  <a:pt x="208238" y="85136"/>
                </a:cubicBezTo>
                <a:close/>
                <a:moveTo>
                  <a:pt x="111140" y="85136"/>
                </a:moveTo>
                <a:cubicBezTo>
                  <a:pt x="93309" y="85136"/>
                  <a:pt x="78854" y="99591"/>
                  <a:pt x="78854" y="117422"/>
                </a:cubicBezTo>
                <a:cubicBezTo>
                  <a:pt x="78854" y="135253"/>
                  <a:pt x="93309" y="149708"/>
                  <a:pt x="111140" y="149708"/>
                </a:cubicBezTo>
                <a:cubicBezTo>
                  <a:pt x="128971" y="149708"/>
                  <a:pt x="143426" y="135253"/>
                  <a:pt x="143426" y="117422"/>
                </a:cubicBezTo>
                <a:cubicBezTo>
                  <a:pt x="143426" y="99591"/>
                  <a:pt x="128971" y="85136"/>
                  <a:pt x="111140" y="85136"/>
                </a:cubicBezTo>
                <a:close/>
                <a:moveTo>
                  <a:pt x="89050" y="0"/>
                </a:moveTo>
                <a:lnTo>
                  <a:pt x="810950" y="0"/>
                </a:lnTo>
                <a:cubicBezTo>
                  <a:pt x="860131" y="0"/>
                  <a:pt x="900000" y="39869"/>
                  <a:pt x="900000" y="89050"/>
                </a:cubicBezTo>
                <a:lnTo>
                  <a:pt x="900000" y="630950"/>
                </a:lnTo>
                <a:cubicBezTo>
                  <a:pt x="900000" y="680131"/>
                  <a:pt x="860131" y="720000"/>
                  <a:pt x="810950" y="720000"/>
                </a:cubicBezTo>
                <a:lnTo>
                  <a:pt x="89050" y="720000"/>
                </a:lnTo>
                <a:cubicBezTo>
                  <a:pt x="39869" y="720000"/>
                  <a:pt x="0" y="680131"/>
                  <a:pt x="0" y="630950"/>
                </a:cubicBezTo>
                <a:lnTo>
                  <a:pt x="0" y="89050"/>
                </a:lnTo>
                <a:cubicBezTo>
                  <a:pt x="0" y="39869"/>
                  <a:pt x="39869" y="0"/>
                  <a:pt x="89050" y="0"/>
                </a:cubicBezTo>
                <a:close/>
              </a:path>
            </a:pathLst>
          </a:custGeom>
          <a:solidFill>
            <a:schemeClr val="accent3"/>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69" name="テキスト ボックス 68"/>
          <p:cNvSpPr txBox="1"/>
          <p:nvPr/>
        </p:nvSpPr>
        <p:spPr>
          <a:xfrm>
            <a:off x="3787511" y="2694740"/>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部門システム等</a:t>
            </a:r>
            <a:endParaRPr kumimoji="1" lang="en-US" altLang="ja-JP" sz="1200" dirty="0">
              <a:latin typeface="Yu Gothic UI" panose="020B0500000000000000" pitchFamily="50" charset="-128"/>
              <a:ea typeface="Yu Gothic UI" panose="020B0500000000000000" pitchFamily="50" charset="-128"/>
            </a:endParaRPr>
          </a:p>
        </p:txBody>
      </p:sp>
      <p:sp>
        <p:nvSpPr>
          <p:cNvPr id="70" name="右矢印 69"/>
          <p:cNvSpPr/>
          <p:nvPr/>
        </p:nvSpPr>
        <p:spPr bwMode="gray">
          <a:xfrm rot="2187244">
            <a:off x="2693359" y="3135201"/>
            <a:ext cx="1181100"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1" name="テキスト ボックス 70"/>
          <p:cNvSpPr txBox="1"/>
          <p:nvPr/>
        </p:nvSpPr>
        <p:spPr>
          <a:xfrm>
            <a:off x="1485914" y="3107180"/>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医療従事者</a:t>
            </a:r>
          </a:p>
        </p:txBody>
      </p:sp>
      <p:sp>
        <p:nvSpPr>
          <p:cNvPr id="73" name="テキスト ボックス 72"/>
          <p:cNvSpPr txBox="1"/>
          <p:nvPr/>
        </p:nvSpPr>
        <p:spPr>
          <a:xfrm>
            <a:off x="415925" y="4016396"/>
            <a:ext cx="2974256" cy="284749"/>
          </a:xfrm>
          <a:prstGeom prst="roundRect">
            <a:avLst/>
          </a:prstGeom>
          <a:solidFill>
            <a:schemeClr val="bg1">
              <a:lumMod val="50000"/>
            </a:schemeClr>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パスワードの管理の対応策の例</a:t>
            </a:r>
          </a:p>
        </p:txBody>
      </p:sp>
      <p:sp>
        <p:nvSpPr>
          <p:cNvPr id="72" name="右矢印 71"/>
          <p:cNvSpPr/>
          <p:nvPr/>
        </p:nvSpPr>
        <p:spPr bwMode="gray">
          <a:xfrm rot="19412756" flipH="1">
            <a:off x="5174463" y="3148591"/>
            <a:ext cx="1181100"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415924" y="4345500"/>
            <a:ext cx="1296000" cy="75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安全なパスワードの設定</a:t>
            </a:r>
          </a:p>
        </p:txBody>
      </p:sp>
      <p:sp>
        <p:nvSpPr>
          <p:cNvPr id="45" name="正方形/長方形 44"/>
          <p:cNvSpPr/>
          <p:nvPr/>
        </p:nvSpPr>
        <p:spPr bwMode="gray">
          <a:xfrm>
            <a:off x="1748898" y="4345500"/>
            <a:ext cx="3033248" cy="75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同じ文字の繰り返しや短すぎる文字列ではなく、推測されにくい文字列で設定する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生年月日や辞書に記載されているような一般的な英単語は使用しない　</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415924" y="5132859"/>
            <a:ext cx="1296000" cy="7452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適切なパスワードの保管</a:t>
            </a:r>
          </a:p>
        </p:txBody>
      </p:sp>
      <p:sp>
        <p:nvSpPr>
          <p:cNvPr id="76" name="正方形/長方形 75"/>
          <p:cNvSpPr/>
          <p:nvPr/>
        </p:nvSpPr>
        <p:spPr bwMode="gray">
          <a:xfrm>
            <a:off x="1748898" y="5133084"/>
            <a:ext cx="3033248" cy="74474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他人に漏れないよう留意する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パスワードを同僚等に教えない、パスワードのメモをディスプレイ等他人の目の触れる場所に張らない　等</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7" name="正方形/長方形 76"/>
          <p:cNvSpPr/>
          <p:nvPr/>
        </p:nvSpPr>
        <p:spPr bwMode="gray">
          <a:xfrm>
            <a:off x="415924" y="5909417"/>
            <a:ext cx="1296000" cy="75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同一パスワードの使い回し</a:t>
            </a:r>
          </a:p>
        </p:txBody>
      </p:sp>
      <p:sp>
        <p:nvSpPr>
          <p:cNvPr id="78" name="正方形/長方形 77"/>
          <p:cNvSpPr/>
          <p:nvPr/>
        </p:nvSpPr>
        <p:spPr bwMode="gray">
          <a:xfrm>
            <a:off x="1748898" y="5909416"/>
            <a:ext cx="3033248" cy="75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同一のパスワードはできる限り、複数のサービスで利用しない</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医療情報システムや医療会員サイト等複数のシステムで使い回し　等</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2905139" y="2005772"/>
            <a:ext cx="485042" cy="15031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81" name="正方形/長方形 80"/>
          <p:cNvSpPr/>
          <p:nvPr/>
        </p:nvSpPr>
        <p:spPr bwMode="gray">
          <a:xfrm>
            <a:off x="5604188" y="2001538"/>
            <a:ext cx="485042" cy="15031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82" name="正方形/長方形 81"/>
          <p:cNvSpPr/>
          <p:nvPr/>
        </p:nvSpPr>
        <p:spPr bwMode="gray">
          <a:xfrm>
            <a:off x="4853789" y="4345500"/>
            <a:ext cx="1296000" cy="612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パスワード変更の</a:t>
            </a:r>
            <a:endParaRPr kumimoji="1" lang="en-US" altLang="ja-JP" sz="1200" b="1" dirty="0">
              <a:latin typeface="Yu Gothic UI" panose="020B0500000000000000" pitchFamily="50" charset="-128"/>
              <a:ea typeface="Yu Gothic UI" panose="020B0500000000000000" pitchFamily="50" charset="-128"/>
            </a:endParaRPr>
          </a:p>
          <a:p>
            <a:r>
              <a:rPr kumimoji="1" lang="ja-JP" altLang="en-US" sz="1200" b="1" dirty="0">
                <a:latin typeface="Yu Gothic UI" panose="020B0500000000000000" pitchFamily="50" charset="-128"/>
                <a:ea typeface="Yu Gothic UI" panose="020B0500000000000000" pitchFamily="50" charset="-128"/>
              </a:rPr>
              <a:t>タイミング</a:t>
            </a:r>
          </a:p>
        </p:txBody>
      </p:sp>
      <p:sp>
        <p:nvSpPr>
          <p:cNvPr id="83" name="正方形/長方形 82"/>
          <p:cNvSpPr/>
          <p:nvPr/>
        </p:nvSpPr>
        <p:spPr bwMode="gray">
          <a:xfrm>
            <a:off x="6186513" y="4345500"/>
            <a:ext cx="3303562" cy="61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実際にパスワードを破られ不正アクセス等の被害が生じた場合、パスワードを変更する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84" name="正方形/長方形 83"/>
          <p:cNvSpPr/>
          <p:nvPr/>
        </p:nvSpPr>
        <p:spPr bwMode="gray">
          <a:xfrm>
            <a:off x="4853789" y="4991188"/>
            <a:ext cx="1296000" cy="1674228"/>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多段階認証の導入</a:t>
            </a:r>
          </a:p>
        </p:txBody>
      </p:sp>
      <p:sp>
        <p:nvSpPr>
          <p:cNvPr id="85" name="正方形/長方形 84"/>
          <p:cNvSpPr/>
          <p:nvPr/>
        </p:nvSpPr>
        <p:spPr bwMode="gray">
          <a:xfrm>
            <a:off x="6177980" y="4991188"/>
            <a:ext cx="3312095" cy="1674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医療機関の情報化の進展で</a:t>
            </a:r>
            <a:r>
              <a:rPr kumimoji="1" lang="en-US" altLang="ja-JP" sz="1200" dirty="0">
                <a:solidFill>
                  <a:schemeClr val="tx1"/>
                </a:solidFill>
                <a:latin typeface="Yu Gothic UI" panose="020B0500000000000000" pitchFamily="50" charset="-128"/>
                <a:ea typeface="Yu Gothic UI" panose="020B0500000000000000" pitchFamily="50" charset="-128"/>
              </a:rPr>
              <a:t>Web</a:t>
            </a:r>
            <a:r>
              <a:rPr kumimoji="1" lang="ja-JP" altLang="en-US" sz="1200" dirty="0">
                <a:solidFill>
                  <a:schemeClr val="tx1"/>
                </a:solidFill>
                <a:latin typeface="Yu Gothic UI" panose="020B0500000000000000" pitchFamily="50" charset="-128"/>
                <a:ea typeface="Yu Gothic UI" panose="020B0500000000000000" pitchFamily="50" charset="-128"/>
              </a:rPr>
              <a:t>サービスを利用する機会が増えており、強固なセキュリティ対策が必要である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en-US" altLang="ja-JP" sz="1200" dirty="0">
                <a:solidFill>
                  <a:schemeClr val="tx1"/>
                </a:solidFill>
                <a:latin typeface="Yu Gothic UI" panose="020B0500000000000000" pitchFamily="50" charset="-128"/>
                <a:ea typeface="Yu Gothic UI" panose="020B0500000000000000" pitchFamily="50" charset="-128"/>
              </a:rPr>
              <a:t>ID</a:t>
            </a:r>
            <a:r>
              <a:rPr kumimoji="1" lang="ja-JP" altLang="en-US" sz="1200" dirty="0">
                <a:solidFill>
                  <a:schemeClr val="tx1"/>
                </a:solidFill>
                <a:latin typeface="Yu Gothic UI" panose="020B0500000000000000" pitchFamily="50" charset="-128"/>
                <a:ea typeface="Yu Gothic UI" panose="020B0500000000000000" pitchFamily="50" charset="-128"/>
              </a:rPr>
              <a:t>とパスワードによる認証（一段階目）を行った後に、別の認証（二段階目）を行う多段階認証を導入することで、パスワードが流失したとしても防ぐことができる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en-US" altLang="ja-JP" sz="1100" dirty="0">
                <a:solidFill>
                  <a:schemeClr val="tx1"/>
                </a:solidFill>
                <a:latin typeface="Yu Gothic UI" panose="020B0500000000000000" pitchFamily="50" charset="-128"/>
                <a:ea typeface="Yu Gothic UI" panose="020B0500000000000000" pitchFamily="50" charset="-128"/>
              </a:rPr>
              <a:t>※</a:t>
            </a:r>
            <a:r>
              <a:rPr kumimoji="1" lang="ja-JP" altLang="en-US" sz="1100" dirty="0">
                <a:solidFill>
                  <a:schemeClr val="tx1"/>
                </a:solidFill>
                <a:latin typeface="Yu Gothic UI" panose="020B0500000000000000" pitchFamily="50" charset="-128"/>
                <a:ea typeface="Yu Gothic UI" panose="020B0500000000000000" pitchFamily="50" charset="-128"/>
              </a:rPr>
              <a:t>認証方法は、電話で伝える認証コード入力や生体認証等がある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86"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9</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42378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3" name="テキスト ボックス 172"/>
          <p:cNvSpPr txBox="1"/>
          <p:nvPr/>
        </p:nvSpPr>
        <p:spPr>
          <a:xfrm>
            <a:off x="8547906" y="5778269"/>
            <a:ext cx="1201217" cy="25736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被害者からの訴訟</a:t>
            </a:r>
          </a:p>
        </p:txBody>
      </p:sp>
      <p:sp>
        <p:nvSpPr>
          <p:cNvPr id="58" name="正方形/長方形 57"/>
          <p:cNvSpPr/>
          <p:nvPr/>
        </p:nvSpPr>
        <p:spPr bwMode="gray">
          <a:xfrm>
            <a:off x="835219" y="227590"/>
            <a:ext cx="4591551"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メール誤送信について</a:t>
            </a:r>
          </a:p>
        </p:txBody>
      </p:sp>
      <p:sp>
        <p:nvSpPr>
          <p:cNvPr id="59" name="正方形/長方形 58"/>
          <p:cNvSpPr/>
          <p:nvPr/>
        </p:nvSpPr>
        <p:spPr bwMode="gray">
          <a:xfrm>
            <a:off x="614524" y="609471"/>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a:t>
            </a:r>
            <a:r>
              <a:rPr kumimoji="1" lang="ja-JP" altLang="en-US" sz="1200" dirty="0">
                <a:latin typeface="Yu Gothic UI" panose="020B0500000000000000" pitchFamily="50" charset="-128"/>
                <a:ea typeface="Yu Gothic UI" panose="020B0500000000000000" pitchFamily="50" charset="-128"/>
              </a:rPr>
              <a:t>メール誤送信はどうやって防止するのか</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0" name="AutoShape 555"/>
          <p:cNvSpPr>
            <a:spLocks noChangeArrowheads="1"/>
          </p:cNvSpPr>
          <p:nvPr/>
        </p:nvSpPr>
        <p:spPr bwMode="gray">
          <a:xfrm>
            <a:off x="326393" y="599351"/>
            <a:ext cx="576263" cy="323908"/>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Q3</a:t>
            </a:r>
          </a:p>
        </p:txBody>
      </p:sp>
      <p:sp>
        <p:nvSpPr>
          <p:cNvPr id="62" name="正方形/長方形 61"/>
          <p:cNvSpPr/>
          <p:nvPr/>
        </p:nvSpPr>
        <p:spPr bwMode="gray">
          <a:xfrm>
            <a:off x="727748" y="1163616"/>
            <a:ext cx="8612802"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メールの誤送信は最も多い情報セキュリティインシデントとして挙げられます。小事で済むことが多いですが、宛先や添付メールの内容によっては、情報漏洩という重大なインシデントに発展する可能性がありますので、対策を講じていく必要がありま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a:p>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1" name="AutoShape 555"/>
          <p:cNvSpPr>
            <a:spLocks noChangeArrowheads="1"/>
          </p:cNvSpPr>
          <p:nvPr/>
        </p:nvSpPr>
        <p:spPr bwMode="gray">
          <a:xfrm>
            <a:off x="565450" y="1170973"/>
            <a:ext cx="337206" cy="33720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grpSp>
        <p:nvGrpSpPr>
          <p:cNvPr id="11" name="グループ化 10"/>
          <p:cNvGrpSpPr/>
          <p:nvPr/>
        </p:nvGrpSpPr>
        <p:grpSpPr>
          <a:xfrm>
            <a:off x="687023" y="2237356"/>
            <a:ext cx="720000" cy="720000"/>
            <a:chOff x="8008006" y="5778040"/>
            <a:chExt cx="391174" cy="420932"/>
          </a:xfrm>
        </p:grpSpPr>
        <p:sp>
          <p:nvSpPr>
            <p:cNvPr id="12" name="正方形/長方形 24"/>
            <p:cNvSpPr/>
            <p:nvPr/>
          </p:nvSpPr>
          <p:spPr bwMode="gray">
            <a:xfrm>
              <a:off x="8008006" y="5778040"/>
              <a:ext cx="391174" cy="374962"/>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3" name="円/楕円 65"/>
            <p:cNvSpPr>
              <a:spLocks noChangeAspect="1"/>
            </p:cNvSpPr>
            <p:nvPr/>
          </p:nvSpPr>
          <p:spPr bwMode="gray">
            <a:xfrm>
              <a:off x="8102565" y="5900923"/>
              <a:ext cx="260086" cy="298049"/>
            </a:xfrm>
            <a:custGeom>
              <a:avLst/>
              <a:gdLst>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43663 h 902388"/>
                <a:gd name="connsiteX50" fmla="*/ 2697 w 788390"/>
                <a:gd name="connsiteY50" fmla="*/ 28616 h 902388"/>
                <a:gd name="connsiteX51" fmla="*/ 18033 w 788390"/>
                <a:gd name="connsiteY51" fmla="*/ 13280 h 902388"/>
                <a:gd name="connsiteX52" fmla="*/ 71522 w 788390"/>
                <a:gd name="connsiteY52" fmla="*/ 13280 h 902388"/>
                <a:gd name="connsiteX53" fmla="*/ 91676 w 788390"/>
                <a:gd name="connsiteY53"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28616 h 902388"/>
                <a:gd name="connsiteX50" fmla="*/ 18033 w 788390"/>
                <a:gd name="connsiteY50" fmla="*/ 13280 h 902388"/>
                <a:gd name="connsiteX51" fmla="*/ 71522 w 788390"/>
                <a:gd name="connsiteY51" fmla="*/ 13280 h 902388"/>
                <a:gd name="connsiteX52" fmla="*/ 91676 w 788390"/>
                <a:gd name="connsiteY52"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36660 w 788390"/>
                <a:gd name="connsiteY44" fmla="*/ 482762 h 902388"/>
                <a:gd name="connsiteX45" fmla="*/ 295898 w 788390"/>
                <a:gd name="connsiteY45" fmla="*/ 405261 h 902388"/>
                <a:gd name="connsiteX46" fmla="*/ 134716 w 788390"/>
                <a:gd name="connsiteY46" fmla="*/ 353150 h 902388"/>
                <a:gd name="connsiteX47" fmla="*/ 4596 w 788390"/>
                <a:gd name="connsiteY47" fmla="*/ 48249 h 902388"/>
                <a:gd name="connsiteX48" fmla="*/ 2697 w 788390"/>
                <a:gd name="connsiteY48" fmla="*/ 28616 h 902388"/>
                <a:gd name="connsiteX49" fmla="*/ 18033 w 788390"/>
                <a:gd name="connsiteY49" fmla="*/ 13280 h 902388"/>
                <a:gd name="connsiteX50" fmla="*/ 71522 w 788390"/>
                <a:gd name="connsiteY50" fmla="*/ 13280 h 902388"/>
                <a:gd name="connsiteX51" fmla="*/ 91676 w 788390"/>
                <a:gd name="connsiteY51"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4209 w 788390"/>
                <a:gd name="connsiteY22" fmla="*/ 399505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11 w 786516"/>
                <a:gd name="connsiteY0" fmla="*/ 547973 h 902388"/>
                <a:gd name="connsiteX1" fmla="*/ 639117 w 786516"/>
                <a:gd name="connsiteY1" fmla="*/ 590767 h 902388"/>
                <a:gd name="connsiteX2" fmla="*/ 681911 w 786516"/>
                <a:gd name="connsiteY2" fmla="*/ 633561 h 902388"/>
                <a:gd name="connsiteX3" fmla="*/ 724705 w 786516"/>
                <a:gd name="connsiteY3" fmla="*/ 590767 h 902388"/>
                <a:gd name="connsiteX4" fmla="*/ 681911 w 786516"/>
                <a:gd name="connsiteY4" fmla="*/ 547973 h 902388"/>
                <a:gd name="connsiteX5" fmla="*/ 89802 w 786516"/>
                <a:gd name="connsiteY5" fmla="*/ 0 h 902388"/>
                <a:gd name="connsiteX6" fmla="*/ 116720 w 786516"/>
                <a:gd name="connsiteY6" fmla="*/ 33759 h 902388"/>
                <a:gd name="connsiteX7" fmla="*/ 89802 w 786516"/>
                <a:gd name="connsiteY7" fmla="*/ 67518 h 902388"/>
                <a:gd name="connsiteX8" fmla="*/ 73403 w 786516"/>
                <a:gd name="connsiteY8" fmla="*/ 58999 h 902388"/>
                <a:gd name="connsiteX9" fmla="*/ 49764 w 786516"/>
                <a:gd name="connsiteY9" fmla="*/ 58999 h 902388"/>
                <a:gd name="connsiteX10" fmla="*/ 159975 w 786516"/>
                <a:gd name="connsiteY10" fmla="*/ 313414 h 902388"/>
                <a:gd name="connsiteX11" fmla="*/ 451286 w 786516"/>
                <a:gd name="connsiteY11" fmla="*/ 316343 h 902388"/>
                <a:gd name="connsiteX12" fmla="*/ 566426 w 786516"/>
                <a:gd name="connsiteY12" fmla="*/ 58999 h 902388"/>
                <a:gd name="connsiteX13" fmla="*/ 543843 w 786516"/>
                <a:gd name="connsiteY13" fmla="*/ 58999 h 902388"/>
                <a:gd name="connsiteX14" fmla="*/ 527444 w 786516"/>
                <a:gd name="connsiteY14" fmla="*/ 67518 h 902388"/>
                <a:gd name="connsiteX15" fmla="*/ 500526 w 786516"/>
                <a:gd name="connsiteY15" fmla="*/ 33759 h 902388"/>
                <a:gd name="connsiteX16" fmla="*/ 527444 w 786516"/>
                <a:gd name="connsiteY16" fmla="*/ 0 h 902388"/>
                <a:gd name="connsiteX17" fmla="*/ 547598 w 786516"/>
                <a:gd name="connsiteY17" fmla="*/ 13280 h 902388"/>
                <a:gd name="connsiteX18" fmla="*/ 601087 w 786516"/>
                <a:gd name="connsiteY18" fmla="*/ 13280 h 902388"/>
                <a:gd name="connsiteX19" fmla="*/ 616423 w 786516"/>
                <a:gd name="connsiteY19" fmla="*/ 28616 h 902388"/>
                <a:gd name="connsiteX20" fmla="*/ 613715 w 786516"/>
                <a:gd name="connsiteY20" fmla="*/ 50202 h 902388"/>
                <a:gd name="connsiteX21" fmla="*/ 477611 w 786516"/>
                <a:gd name="connsiteY21" fmla="*/ 356619 h 902388"/>
                <a:gd name="connsiteX22" fmla="*/ 329953 w 786516"/>
                <a:gd name="connsiteY22" fmla="*/ 409030 h 902388"/>
                <a:gd name="connsiteX23" fmla="*/ 248404 w 786516"/>
                <a:gd name="connsiteY23" fmla="*/ 528543 h 902388"/>
                <a:gd name="connsiteX24" fmla="*/ 245813 w 786516"/>
                <a:gd name="connsiteY24" fmla="*/ 531086 h 902388"/>
                <a:gd name="connsiteX25" fmla="*/ 79422 w 786516"/>
                <a:gd name="connsiteY25" fmla="*/ 620025 h 902388"/>
                <a:gd name="connsiteX26" fmla="*/ 108057 w 786516"/>
                <a:gd name="connsiteY26" fmla="*/ 806667 h 902388"/>
                <a:gd name="connsiteX27" fmla="*/ 293337 w 786516"/>
                <a:gd name="connsiteY27" fmla="*/ 842058 h 902388"/>
                <a:gd name="connsiteX28" fmla="*/ 389193 w 786516"/>
                <a:gd name="connsiteY28" fmla="*/ 679428 h 902388"/>
                <a:gd name="connsiteX29" fmla="*/ 392812 w 786516"/>
                <a:gd name="connsiteY29" fmla="*/ 679123 h 902388"/>
                <a:gd name="connsiteX30" fmla="*/ 388394 w 786516"/>
                <a:gd name="connsiteY30" fmla="*/ 678242 h 902388"/>
                <a:gd name="connsiteX31" fmla="*/ 478791 w 786516"/>
                <a:gd name="connsiteY31" fmla="*/ 556604 h 902388"/>
                <a:gd name="connsiteX32" fmla="*/ 590221 w 786516"/>
                <a:gd name="connsiteY32" fmla="*/ 543092 h 902388"/>
                <a:gd name="connsiteX33" fmla="*/ 681912 w 786516"/>
                <a:gd name="connsiteY33" fmla="*/ 486164 h 902388"/>
                <a:gd name="connsiteX34" fmla="*/ 786516 w 786516"/>
                <a:gd name="connsiteY34" fmla="*/ 590768 h 902388"/>
                <a:gd name="connsiteX35" fmla="*/ 681912 w 786516"/>
                <a:gd name="connsiteY35" fmla="*/ 695372 h 902388"/>
                <a:gd name="connsiteX36" fmla="*/ 577308 w 786516"/>
                <a:gd name="connsiteY36" fmla="*/ 590768 h 902388"/>
                <a:gd name="connsiteX37" fmla="*/ 577461 w 786516"/>
                <a:gd name="connsiteY37" fmla="*/ 590012 h 902388"/>
                <a:gd name="connsiteX38" fmla="*/ 498700 w 786516"/>
                <a:gd name="connsiteY38" fmla="*/ 597638 h 902388"/>
                <a:gd name="connsiteX39" fmla="*/ 434248 w 786516"/>
                <a:gd name="connsiteY39" fmla="*/ 684532 h 902388"/>
                <a:gd name="connsiteX40" fmla="*/ 312256 w 786516"/>
                <a:gd name="connsiteY40" fmla="*/ 883831 h 902388"/>
                <a:gd name="connsiteX41" fmla="*/ 75021 w 786516"/>
                <a:gd name="connsiteY41" fmla="*/ 838472 h 902388"/>
                <a:gd name="connsiteX42" fmla="*/ 38399 w 786516"/>
                <a:gd name="connsiteY42" fmla="*/ 599535 h 902388"/>
                <a:gd name="connsiteX43" fmla="*/ 235776 w 786516"/>
                <a:gd name="connsiteY43" fmla="*/ 486090 h 902388"/>
                <a:gd name="connsiteX44" fmla="*/ 284498 w 786516"/>
                <a:gd name="connsiteY44" fmla="*/ 412405 h 902388"/>
                <a:gd name="connsiteX45" fmla="*/ 132842 w 786516"/>
                <a:gd name="connsiteY45" fmla="*/ 353150 h 902388"/>
                <a:gd name="connsiteX46" fmla="*/ 2722 w 786516"/>
                <a:gd name="connsiteY46" fmla="*/ 48249 h 902388"/>
                <a:gd name="connsiteX47" fmla="*/ 823 w 786516"/>
                <a:gd name="connsiteY47" fmla="*/ 28616 h 902388"/>
                <a:gd name="connsiteX48" fmla="*/ 16159 w 786516"/>
                <a:gd name="connsiteY48" fmla="*/ 13280 h 902388"/>
                <a:gd name="connsiteX49" fmla="*/ 69648 w 786516"/>
                <a:gd name="connsiteY49" fmla="*/ 13280 h 902388"/>
                <a:gd name="connsiteX50" fmla="*/ 89802 w 786516"/>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93745 w 787449"/>
                <a:gd name="connsiteY29" fmla="*/ 679123 h 902388"/>
                <a:gd name="connsiteX30" fmla="*/ 389327 w 787449"/>
                <a:gd name="connsiteY30" fmla="*/ 678242 h 902388"/>
                <a:gd name="connsiteX31" fmla="*/ 479724 w 787449"/>
                <a:gd name="connsiteY31" fmla="*/ 556604 h 902388"/>
                <a:gd name="connsiteX32" fmla="*/ 591154 w 787449"/>
                <a:gd name="connsiteY32" fmla="*/ 543092 h 902388"/>
                <a:gd name="connsiteX33" fmla="*/ 682845 w 787449"/>
                <a:gd name="connsiteY33" fmla="*/ 486164 h 902388"/>
                <a:gd name="connsiteX34" fmla="*/ 787449 w 787449"/>
                <a:gd name="connsiteY34" fmla="*/ 590768 h 902388"/>
                <a:gd name="connsiteX35" fmla="*/ 682845 w 787449"/>
                <a:gd name="connsiteY35" fmla="*/ 695372 h 902388"/>
                <a:gd name="connsiteX36" fmla="*/ 578241 w 787449"/>
                <a:gd name="connsiteY36" fmla="*/ 590768 h 902388"/>
                <a:gd name="connsiteX37" fmla="*/ 578394 w 787449"/>
                <a:gd name="connsiteY37" fmla="*/ 590012 h 902388"/>
                <a:gd name="connsiteX38" fmla="*/ 499633 w 787449"/>
                <a:gd name="connsiteY38" fmla="*/ 597638 h 902388"/>
                <a:gd name="connsiteX39" fmla="*/ 435181 w 787449"/>
                <a:gd name="connsiteY39" fmla="*/ 684532 h 902388"/>
                <a:gd name="connsiteX40" fmla="*/ 313189 w 787449"/>
                <a:gd name="connsiteY40" fmla="*/ 883831 h 902388"/>
                <a:gd name="connsiteX41" fmla="*/ 75954 w 787449"/>
                <a:gd name="connsiteY41" fmla="*/ 838472 h 902388"/>
                <a:gd name="connsiteX42" fmla="*/ 39332 w 787449"/>
                <a:gd name="connsiteY42" fmla="*/ 599535 h 902388"/>
                <a:gd name="connsiteX43" fmla="*/ 236709 w 787449"/>
                <a:gd name="connsiteY43" fmla="*/ 486090 h 902388"/>
                <a:gd name="connsiteX44" fmla="*/ 280668 w 787449"/>
                <a:gd name="connsiteY44" fmla="*/ 407643 h 902388"/>
                <a:gd name="connsiteX45" fmla="*/ 133775 w 787449"/>
                <a:gd name="connsiteY45" fmla="*/ 353150 h 902388"/>
                <a:gd name="connsiteX46" fmla="*/ 3655 w 787449"/>
                <a:gd name="connsiteY46" fmla="*/ 48249 h 902388"/>
                <a:gd name="connsiteX47" fmla="*/ 1756 w 787449"/>
                <a:gd name="connsiteY47" fmla="*/ 28616 h 902388"/>
                <a:gd name="connsiteX48" fmla="*/ 17092 w 787449"/>
                <a:gd name="connsiteY48" fmla="*/ 13280 h 902388"/>
                <a:gd name="connsiteX49" fmla="*/ 70581 w 787449"/>
                <a:gd name="connsiteY49" fmla="*/ 13280 h 902388"/>
                <a:gd name="connsiteX50" fmla="*/ 90735 w 78744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89327 w 787449"/>
                <a:gd name="connsiteY29" fmla="*/ 678242 h 902388"/>
                <a:gd name="connsiteX30" fmla="*/ 479724 w 787449"/>
                <a:gd name="connsiteY30" fmla="*/ 556604 h 902388"/>
                <a:gd name="connsiteX31" fmla="*/ 591154 w 787449"/>
                <a:gd name="connsiteY31" fmla="*/ 543092 h 902388"/>
                <a:gd name="connsiteX32" fmla="*/ 682845 w 787449"/>
                <a:gd name="connsiteY32" fmla="*/ 486164 h 902388"/>
                <a:gd name="connsiteX33" fmla="*/ 787449 w 787449"/>
                <a:gd name="connsiteY33" fmla="*/ 590768 h 902388"/>
                <a:gd name="connsiteX34" fmla="*/ 682845 w 787449"/>
                <a:gd name="connsiteY34" fmla="*/ 695372 h 902388"/>
                <a:gd name="connsiteX35" fmla="*/ 578241 w 787449"/>
                <a:gd name="connsiteY35" fmla="*/ 590768 h 902388"/>
                <a:gd name="connsiteX36" fmla="*/ 578394 w 787449"/>
                <a:gd name="connsiteY36" fmla="*/ 590012 h 902388"/>
                <a:gd name="connsiteX37" fmla="*/ 499633 w 787449"/>
                <a:gd name="connsiteY37" fmla="*/ 597638 h 902388"/>
                <a:gd name="connsiteX38" fmla="*/ 435181 w 787449"/>
                <a:gd name="connsiteY38" fmla="*/ 684532 h 902388"/>
                <a:gd name="connsiteX39" fmla="*/ 313189 w 787449"/>
                <a:gd name="connsiteY39" fmla="*/ 883831 h 902388"/>
                <a:gd name="connsiteX40" fmla="*/ 75954 w 787449"/>
                <a:gd name="connsiteY40" fmla="*/ 838472 h 902388"/>
                <a:gd name="connsiteX41" fmla="*/ 39332 w 787449"/>
                <a:gd name="connsiteY41" fmla="*/ 599535 h 902388"/>
                <a:gd name="connsiteX42" fmla="*/ 236709 w 787449"/>
                <a:gd name="connsiteY42" fmla="*/ 486090 h 902388"/>
                <a:gd name="connsiteX43" fmla="*/ 280668 w 787449"/>
                <a:gd name="connsiteY43" fmla="*/ 407643 h 902388"/>
                <a:gd name="connsiteX44" fmla="*/ 133775 w 787449"/>
                <a:gd name="connsiteY44" fmla="*/ 353150 h 902388"/>
                <a:gd name="connsiteX45" fmla="*/ 3655 w 787449"/>
                <a:gd name="connsiteY45" fmla="*/ 48249 h 902388"/>
                <a:gd name="connsiteX46" fmla="*/ 1756 w 787449"/>
                <a:gd name="connsiteY46" fmla="*/ 28616 h 902388"/>
                <a:gd name="connsiteX47" fmla="*/ 17092 w 787449"/>
                <a:gd name="connsiteY47" fmla="*/ 13280 h 902388"/>
                <a:gd name="connsiteX48" fmla="*/ 70581 w 787449"/>
                <a:gd name="connsiteY48" fmla="*/ 13280 h 902388"/>
                <a:gd name="connsiteX49" fmla="*/ 90735 w 787449"/>
                <a:gd name="connsiteY49"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092 w 787449"/>
                <a:gd name="connsiteY45" fmla="*/ 13280 h 902388"/>
                <a:gd name="connsiteX46" fmla="*/ 70581 w 787449"/>
                <a:gd name="connsiteY46" fmla="*/ 13280 h 902388"/>
                <a:gd name="connsiteX47" fmla="*/ 90735 w 787449"/>
                <a:gd name="connsiteY47"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4237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45935 w 787449"/>
                <a:gd name="connsiteY9" fmla="*/ 56618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7449" h="902388">
                  <a:moveTo>
                    <a:pt x="682844" y="547973"/>
                  </a:moveTo>
                  <a:cubicBezTo>
                    <a:pt x="659210" y="547973"/>
                    <a:pt x="640050" y="567133"/>
                    <a:pt x="640050" y="590767"/>
                  </a:cubicBezTo>
                  <a:cubicBezTo>
                    <a:pt x="640050" y="614401"/>
                    <a:pt x="659210" y="633561"/>
                    <a:pt x="682844" y="633561"/>
                  </a:cubicBezTo>
                  <a:cubicBezTo>
                    <a:pt x="706478" y="633561"/>
                    <a:pt x="725638" y="614401"/>
                    <a:pt x="725638" y="590767"/>
                  </a:cubicBezTo>
                  <a:cubicBezTo>
                    <a:pt x="725638" y="567133"/>
                    <a:pt x="706478" y="547973"/>
                    <a:pt x="682844" y="547973"/>
                  </a:cubicBezTo>
                  <a:close/>
                  <a:moveTo>
                    <a:pt x="90735" y="0"/>
                  </a:moveTo>
                  <a:cubicBezTo>
                    <a:pt x="105601" y="0"/>
                    <a:pt x="117653" y="15114"/>
                    <a:pt x="117653" y="33759"/>
                  </a:cubicBezTo>
                  <a:cubicBezTo>
                    <a:pt x="117653" y="52404"/>
                    <a:pt x="105601" y="67518"/>
                    <a:pt x="90735" y="67518"/>
                  </a:cubicBezTo>
                  <a:lnTo>
                    <a:pt x="74336" y="58999"/>
                  </a:lnTo>
                  <a:lnTo>
                    <a:pt x="45935" y="56618"/>
                  </a:lnTo>
                  <a:cubicBezTo>
                    <a:pt x="29439" y="155149"/>
                    <a:pt x="93194" y="270127"/>
                    <a:pt x="160908" y="313414"/>
                  </a:cubicBezTo>
                  <a:cubicBezTo>
                    <a:pt x="228622" y="356701"/>
                    <a:pt x="363412" y="374039"/>
                    <a:pt x="452219" y="316343"/>
                  </a:cubicBezTo>
                  <a:cubicBezTo>
                    <a:pt x="538400" y="260354"/>
                    <a:pt x="583609" y="159616"/>
                    <a:pt x="567359" y="58999"/>
                  </a:cubicBezTo>
                  <a:lnTo>
                    <a:pt x="544776" y="58999"/>
                  </a:lnTo>
                  <a:cubicBezTo>
                    <a:pt x="540895" y="64601"/>
                    <a:pt x="534908" y="67518"/>
                    <a:pt x="528377" y="67518"/>
                  </a:cubicBezTo>
                  <a:cubicBezTo>
                    <a:pt x="513511" y="67518"/>
                    <a:pt x="501459" y="52404"/>
                    <a:pt x="501459" y="33759"/>
                  </a:cubicBezTo>
                  <a:cubicBezTo>
                    <a:pt x="501459" y="15114"/>
                    <a:pt x="513511" y="0"/>
                    <a:pt x="528377" y="0"/>
                  </a:cubicBezTo>
                  <a:cubicBezTo>
                    <a:pt x="536896" y="0"/>
                    <a:pt x="544492" y="4964"/>
                    <a:pt x="548531" y="13280"/>
                  </a:cubicBezTo>
                  <a:cubicBezTo>
                    <a:pt x="575332" y="16062"/>
                    <a:pt x="616421" y="-7348"/>
                    <a:pt x="614648" y="50202"/>
                  </a:cubicBezTo>
                  <a:cubicBezTo>
                    <a:pt x="634477" y="169905"/>
                    <a:pt x="559175" y="313483"/>
                    <a:pt x="478544" y="356619"/>
                  </a:cubicBezTo>
                  <a:cubicBezTo>
                    <a:pt x="422287" y="390308"/>
                    <a:pt x="378597" y="397418"/>
                    <a:pt x="330886" y="409030"/>
                  </a:cubicBezTo>
                  <a:cubicBezTo>
                    <a:pt x="320828" y="464302"/>
                    <a:pt x="319457" y="517351"/>
                    <a:pt x="246746" y="531086"/>
                  </a:cubicBezTo>
                  <a:cubicBezTo>
                    <a:pt x="177998" y="522703"/>
                    <a:pt x="111386" y="558308"/>
                    <a:pt x="80355" y="620025"/>
                  </a:cubicBezTo>
                  <a:cubicBezTo>
                    <a:pt x="49198" y="681992"/>
                    <a:pt x="60676" y="756812"/>
                    <a:pt x="108990" y="806667"/>
                  </a:cubicBezTo>
                  <a:cubicBezTo>
                    <a:pt x="157059" y="856270"/>
                    <a:pt x="247547" y="863462"/>
                    <a:pt x="294270" y="842058"/>
                  </a:cubicBezTo>
                  <a:cubicBezTo>
                    <a:pt x="340993" y="820654"/>
                    <a:pt x="379849" y="775823"/>
                    <a:pt x="389327" y="678242"/>
                  </a:cubicBezTo>
                  <a:cubicBezTo>
                    <a:pt x="399344" y="625492"/>
                    <a:pt x="427998" y="571002"/>
                    <a:pt x="479724" y="556604"/>
                  </a:cubicBezTo>
                  <a:cubicBezTo>
                    <a:pt x="514638" y="538819"/>
                    <a:pt x="554036" y="534190"/>
                    <a:pt x="591154" y="543092"/>
                  </a:cubicBezTo>
                  <a:cubicBezTo>
                    <a:pt x="607462" y="509023"/>
                    <a:pt x="642484" y="486164"/>
                    <a:pt x="682845" y="486164"/>
                  </a:cubicBezTo>
                  <a:cubicBezTo>
                    <a:pt x="740616" y="486164"/>
                    <a:pt x="787449" y="532997"/>
                    <a:pt x="787449" y="590768"/>
                  </a:cubicBezTo>
                  <a:cubicBezTo>
                    <a:pt x="787449" y="648539"/>
                    <a:pt x="740616" y="695372"/>
                    <a:pt x="682845" y="695372"/>
                  </a:cubicBezTo>
                  <a:cubicBezTo>
                    <a:pt x="625074" y="695372"/>
                    <a:pt x="578241" y="648539"/>
                    <a:pt x="578241" y="590768"/>
                  </a:cubicBezTo>
                  <a:lnTo>
                    <a:pt x="578394" y="590012"/>
                  </a:lnTo>
                  <a:cubicBezTo>
                    <a:pt x="552482" y="581111"/>
                    <a:pt x="524484" y="584753"/>
                    <a:pt x="499633" y="597638"/>
                  </a:cubicBezTo>
                  <a:cubicBezTo>
                    <a:pt x="466320" y="614912"/>
                    <a:pt x="442432" y="637323"/>
                    <a:pt x="435181" y="684532"/>
                  </a:cubicBezTo>
                  <a:cubicBezTo>
                    <a:pt x="439961" y="769466"/>
                    <a:pt x="391446" y="848568"/>
                    <a:pt x="313189" y="883831"/>
                  </a:cubicBezTo>
                  <a:cubicBezTo>
                    <a:pt x="232444" y="920215"/>
                    <a:pt x="137486" y="902059"/>
                    <a:pt x="75954" y="838472"/>
                  </a:cubicBezTo>
                  <a:cubicBezTo>
                    <a:pt x="14179" y="774633"/>
                    <a:pt x="-500" y="678867"/>
                    <a:pt x="39332" y="599535"/>
                  </a:cubicBezTo>
                  <a:cubicBezTo>
                    <a:pt x="76696" y="525117"/>
                    <a:pt x="154417" y="480322"/>
                    <a:pt x="236709" y="486090"/>
                  </a:cubicBezTo>
                  <a:cubicBezTo>
                    <a:pt x="284700" y="478197"/>
                    <a:pt x="277921" y="425061"/>
                    <a:pt x="280668" y="407643"/>
                  </a:cubicBezTo>
                  <a:cubicBezTo>
                    <a:pt x="205089" y="382694"/>
                    <a:pt x="175182" y="377330"/>
                    <a:pt x="133775" y="353150"/>
                  </a:cubicBezTo>
                  <a:cubicBezTo>
                    <a:pt x="54268" y="298014"/>
                    <a:pt x="-17164" y="166126"/>
                    <a:pt x="3655" y="48249"/>
                  </a:cubicBezTo>
                  <a:cubicBezTo>
                    <a:pt x="9296" y="-13413"/>
                    <a:pt x="38748" y="13029"/>
                    <a:pt x="70581" y="13280"/>
                  </a:cubicBezTo>
                  <a:cubicBezTo>
                    <a:pt x="74620" y="4964"/>
                    <a:pt x="82215" y="0"/>
                    <a:pt x="90735" y="0"/>
                  </a:cubicBez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1" forceAA="0" compatLnSpc="1">
              <a:prstTxWarp prst="textNoShape">
                <a:avLst/>
              </a:prstTxWarp>
              <a:noAutofit/>
            </a:bodyPr>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grpSp>
      <p:sp>
        <p:nvSpPr>
          <p:cNvPr id="15" name="テキスト ボックス 14"/>
          <p:cNvSpPr txBox="1"/>
          <p:nvPr/>
        </p:nvSpPr>
        <p:spPr>
          <a:xfrm>
            <a:off x="322860" y="2933016"/>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医療従事者</a:t>
            </a:r>
          </a:p>
        </p:txBody>
      </p:sp>
      <p:grpSp>
        <p:nvGrpSpPr>
          <p:cNvPr id="6" name="グループ化 5"/>
          <p:cNvGrpSpPr/>
          <p:nvPr/>
        </p:nvGrpSpPr>
        <p:grpSpPr>
          <a:xfrm>
            <a:off x="1583986" y="2431788"/>
            <a:ext cx="736397" cy="465826"/>
            <a:chOff x="2653784" y="3735238"/>
            <a:chExt cx="736397" cy="465826"/>
          </a:xfrm>
        </p:grpSpPr>
        <p:sp>
          <p:nvSpPr>
            <p:cNvPr id="2" name="正方形/長方形 1"/>
            <p:cNvSpPr/>
            <p:nvPr/>
          </p:nvSpPr>
          <p:spPr bwMode="gray">
            <a:xfrm>
              <a:off x="2653784" y="3735238"/>
              <a:ext cx="736397" cy="465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 name="フローチャート: 手作業 4"/>
            <p:cNvSpPr/>
            <p:nvPr/>
          </p:nvSpPr>
          <p:spPr bwMode="gray">
            <a:xfrm>
              <a:off x="2653784" y="3735238"/>
              <a:ext cx="736397" cy="25090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sp>
        <p:nvSpPr>
          <p:cNvPr id="19" name="正方形/長方形 24"/>
          <p:cNvSpPr/>
          <p:nvPr/>
        </p:nvSpPr>
        <p:spPr bwMode="gray">
          <a:xfrm>
            <a:off x="3553690" y="2253258"/>
            <a:ext cx="720000" cy="72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50000"/>
            </a:schemeClr>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0" name="強調線吹き出し 1 (枠付き) 19"/>
          <p:cNvSpPr/>
          <p:nvPr/>
        </p:nvSpPr>
        <p:spPr bwMode="gray">
          <a:xfrm>
            <a:off x="4982352" y="3098568"/>
            <a:ext cx="4507723" cy="1323777"/>
          </a:xfrm>
          <a:prstGeom prst="accentBorderCallout1">
            <a:avLst>
              <a:gd name="adj1" fmla="val 18750"/>
              <a:gd name="adj2" fmla="val -3353"/>
              <a:gd name="adj3" fmla="val 38611"/>
              <a:gd name="adj4" fmla="val -19929"/>
            </a:avLst>
          </a:prstGeom>
          <a:solidFill>
            <a:schemeClr val="bg1"/>
          </a:solidFill>
          <a:ln w="28575" algn="ctr">
            <a:solidFill>
              <a:srgbClr val="DA291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②個人情報の流出</a:t>
            </a:r>
            <a:endParaRPr kumimoji="1" lang="en-US" altLang="ja-JP" sz="1200" b="1" dirty="0">
              <a:latin typeface="Yu Gothic UI" panose="020B0500000000000000" pitchFamily="50" charset="-128"/>
              <a:ea typeface="Yu Gothic UI" panose="020B0500000000000000" pitchFamily="50" charset="-128"/>
            </a:endParaRPr>
          </a:p>
          <a:p>
            <a:pPr marL="108000" lvl="1" indent="-108000">
              <a:spcBef>
                <a:spcPts val="0"/>
              </a:spcBef>
              <a:buSzPct val="100000"/>
              <a:buFont typeface="Wingdings" panose="05000000000000000000" pitchFamily="2" charset="2"/>
              <a:buChar char="Ø"/>
            </a:pPr>
            <a:r>
              <a:rPr kumimoji="1" lang="ja-JP" altLang="en-US" sz="1200" b="1" dirty="0">
                <a:latin typeface="Yu Gothic UI" panose="020B0500000000000000" pitchFamily="50" charset="-128"/>
                <a:ea typeface="Yu Gothic UI" panose="020B0500000000000000" pitchFamily="50" charset="-128"/>
              </a:rPr>
              <a:t>院内のメールアドレス等個人情報の流出（特に、患者リストやイベント参加者等のデータを誤送信してしまうと、一度に大量の個人情報を漏洩させてしまうことになる）</a:t>
            </a:r>
            <a:endParaRPr kumimoji="1" lang="en-US" altLang="ja-JP" sz="1200" b="1"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③機密情報の流出</a:t>
            </a:r>
            <a:endParaRPr kumimoji="1" lang="en-US" altLang="ja-JP" sz="1200" b="1"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Ø"/>
            </a:pPr>
            <a:r>
              <a:rPr lang="ja-JP" altLang="en-US" sz="1200" b="1" dirty="0">
                <a:latin typeface="Yu Gothic UI" panose="020B0500000000000000" pitchFamily="50" charset="-128"/>
                <a:ea typeface="Yu Gothic UI" panose="020B0500000000000000" pitchFamily="50" charset="-128"/>
              </a:rPr>
              <a:t>治療に関する情報や研究データ等の流出（それ以外にも、一般公開　されていないデータや情報なども含まる）</a:t>
            </a:r>
            <a:endParaRPr kumimoji="1" lang="ja-JP" altLang="en-US" sz="1200" b="1" dirty="0">
              <a:latin typeface="Yu Gothic UI" panose="020B0500000000000000" pitchFamily="50" charset="-128"/>
              <a:ea typeface="Yu Gothic UI" panose="020B0500000000000000" pitchFamily="50" charset="-128"/>
            </a:endParaRPr>
          </a:p>
        </p:txBody>
      </p:sp>
      <p:sp>
        <p:nvSpPr>
          <p:cNvPr id="22" name="テキスト ボックス 21"/>
          <p:cNvSpPr txBox="1"/>
          <p:nvPr/>
        </p:nvSpPr>
        <p:spPr>
          <a:xfrm>
            <a:off x="3224079" y="2960443"/>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同僚</a:t>
            </a:r>
          </a:p>
        </p:txBody>
      </p:sp>
      <p:sp>
        <p:nvSpPr>
          <p:cNvPr id="23" name="テキスト ボックス 22"/>
          <p:cNvSpPr txBox="1"/>
          <p:nvPr/>
        </p:nvSpPr>
        <p:spPr>
          <a:xfrm>
            <a:off x="3353472" y="4111952"/>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外部</a:t>
            </a:r>
          </a:p>
        </p:txBody>
      </p:sp>
      <p:sp>
        <p:nvSpPr>
          <p:cNvPr id="24" name="角丸四角形吹き出し 23"/>
          <p:cNvSpPr/>
          <p:nvPr/>
        </p:nvSpPr>
        <p:spPr bwMode="gray">
          <a:xfrm>
            <a:off x="4337913" y="2132523"/>
            <a:ext cx="1960474" cy="682731"/>
          </a:xfrm>
          <a:prstGeom prst="wedgeRoundRectCallout">
            <a:avLst>
              <a:gd name="adj1" fmla="val -50268"/>
              <a:gd name="adj2" fmla="val 68099"/>
              <a:gd name="adj3" fmla="val 16667"/>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受信メールを確認したところ、誤送信を発見</a:t>
            </a:r>
          </a:p>
        </p:txBody>
      </p:sp>
      <p:sp>
        <p:nvSpPr>
          <p:cNvPr id="26" name="右矢印 25"/>
          <p:cNvSpPr/>
          <p:nvPr/>
        </p:nvSpPr>
        <p:spPr bwMode="gray">
          <a:xfrm>
            <a:off x="2384606" y="2510713"/>
            <a:ext cx="1181100"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7" name="右矢印 26"/>
          <p:cNvSpPr/>
          <p:nvPr/>
        </p:nvSpPr>
        <p:spPr bwMode="gray">
          <a:xfrm rot="1882221">
            <a:off x="2284234" y="3229327"/>
            <a:ext cx="1520183" cy="288000"/>
          </a:xfrm>
          <a:prstGeom prst="rightArrow">
            <a:avLst/>
          </a:prstGeom>
          <a:solidFill>
            <a:schemeClr val="tx2"/>
          </a:solidFill>
          <a:ln w="12700" algn="ctr">
            <a:solidFill>
              <a:schemeClr val="tx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8" name="爆発 1 27"/>
          <p:cNvSpPr/>
          <p:nvPr/>
        </p:nvSpPr>
        <p:spPr>
          <a:xfrm>
            <a:off x="2448757" y="3061374"/>
            <a:ext cx="1275610" cy="79204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400" b="1" dirty="0">
                <a:solidFill>
                  <a:srgbClr val="DA291C"/>
                </a:solidFill>
                <a:latin typeface="Yu Gothic UI" panose="020B0500000000000000" pitchFamily="50" charset="-128"/>
                <a:ea typeface="Yu Gothic UI" panose="020B0500000000000000" pitchFamily="50" charset="-128"/>
              </a:rPr>
              <a:t>誤送信</a:t>
            </a:r>
            <a:endParaRPr kumimoji="1" lang="en-US" altLang="ja-JP" sz="1400" b="1" dirty="0">
              <a:solidFill>
                <a:srgbClr val="DA291C"/>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415925" y="1702174"/>
            <a:ext cx="9074150" cy="541328"/>
          </a:xfrm>
          <a:prstGeom prst="rect">
            <a:avLst/>
          </a:prstGeom>
          <a:no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電子メールの誤送信は、最も多い情報セキュリティインシデントであり、</a:t>
            </a:r>
            <a:r>
              <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10</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人に</a:t>
            </a:r>
            <a:r>
              <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1</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人が誤送信を経験しています。</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a:p>
            <a:pPr marL="171450" indent="-171450">
              <a:buFont typeface="Arial" panose="020B0604020202020204" pitchFamily="34" charset="0"/>
              <a:buChar char="•"/>
            </a:pP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14" name="正方形/長方形 24"/>
          <p:cNvSpPr/>
          <p:nvPr/>
        </p:nvSpPr>
        <p:spPr bwMode="gray">
          <a:xfrm>
            <a:off x="3674457" y="3373328"/>
            <a:ext cx="720000" cy="72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50000"/>
            </a:schemeClr>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2" name="テキスト ボックス 31"/>
          <p:cNvSpPr txBox="1"/>
          <p:nvPr/>
        </p:nvSpPr>
        <p:spPr>
          <a:xfrm>
            <a:off x="322860" y="4489588"/>
            <a:ext cx="3067321" cy="284749"/>
          </a:xfrm>
          <a:prstGeom prst="roundRect">
            <a:avLst/>
          </a:prstGeom>
          <a:solidFill>
            <a:schemeClr val="bg1">
              <a:lumMod val="50000"/>
            </a:schemeClr>
          </a:solidFill>
        </p:spPr>
        <p:txBody>
          <a:bodyPr wrap="square" lIns="36000" tIns="36000" rIns="36000" bIns="36000" rtlCol="0" anchor="ctr" anchorCtr="0">
            <a:spAutoFit/>
          </a:bodyPr>
          <a:lstStyle>
            <a:defPPr>
              <a:defRPr lang="en-US"/>
            </a:defPPr>
            <a:lvl1pPr algn="ctr">
              <a:spcBef>
                <a:spcPts val="0"/>
              </a:spcBef>
              <a:buSzPct val="100000"/>
              <a:defRPr kumimoji="1" sz="1200" b="1">
                <a:solidFill>
                  <a:schemeClr val="bg1"/>
                </a:solidFill>
                <a:latin typeface="Yu Gothic UI" panose="020B0500000000000000" pitchFamily="50" charset="-128"/>
                <a:ea typeface="Yu Gothic UI" panose="020B0500000000000000" pitchFamily="50" charset="-128"/>
              </a:defRPr>
            </a:lvl1pPr>
          </a:lstStyle>
          <a:p>
            <a:r>
              <a:rPr lang="ja-JP" altLang="en-US" dirty="0"/>
              <a:t>メール誤送信の対応策の例</a:t>
            </a:r>
          </a:p>
        </p:txBody>
      </p:sp>
      <p:sp>
        <p:nvSpPr>
          <p:cNvPr id="33" name="正方形/長方形 32"/>
          <p:cNvSpPr/>
          <p:nvPr/>
        </p:nvSpPr>
        <p:spPr bwMode="gray">
          <a:xfrm>
            <a:off x="322861" y="4858268"/>
            <a:ext cx="1476000" cy="792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送信者によるチェック</a:t>
            </a:r>
          </a:p>
        </p:txBody>
      </p:sp>
      <p:sp>
        <p:nvSpPr>
          <p:cNvPr id="34" name="正方形/長方形 33"/>
          <p:cNvSpPr/>
          <p:nvPr/>
        </p:nvSpPr>
        <p:spPr bwMode="gray">
          <a:xfrm>
            <a:off x="1822470" y="4858267"/>
            <a:ext cx="2820834" cy="79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メール送信前にメール送信確認画面を再度表示し確認する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送信先、添付ファイルの有無など確認　</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6" name="正方形/長方形 35"/>
          <p:cNvSpPr/>
          <p:nvPr/>
        </p:nvSpPr>
        <p:spPr bwMode="gray">
          <a:xfrm>
            <a:off x="322861" y="5806145"/>
            <a:ext cx="1476000" cy="792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第三者によるチェック</a:t>
            </a:r>
          </a:p>
        </p:txBody>
      </p:sp>
      <p:sp>
        <p:nvSpPr>
          <p:cNvPr id="37" name="正方形/長方形 36"/>
          <p:cNvSpPr/>
          <p:nvPr/>
        </p:nvSpPr>
        <p:spPr bwMode="gray">
          <a:xfrm>
            <a:off x="1822470" y="5806144"/>
            <a:ext cx="2820832" cy="79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重要なメールの送信は、上司や同僚による確認を行う</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送信先、件名、内容、添付ファイルの有無など確認　</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4754306" y="4858266"/>
            <a:ext cx="1116000" cy="1739383"/>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システム機能の活用</a:t>
            </a:r>
          </a:p>
        </p:txBody>
      </p:sp>
      <p:sp>
        <p:nvSpPr>
          <p:cNvPr id="39" name="正方形/長方形 38"/>
          <p:cNvSpPr/>
          <p:nvPr/>
        </p:nvSpPr>
        <p:spPr bwMode="gray">
          <a:xfrm>
            <a:off x="5912944" y="4858265"/>
            <a:ext cx="3577131" cy="173938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添付ファイルの暗号化機能</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添付ファイルを自動で</a:t>
            </a:r>
            <a:r>
              <a:rPr kumimoji="1" lang="en-US" altLang="ja-JP" sz="1200" dirty="0">
                <a:solidFill>
                  <a:schemeClr val="tx1"/>
                </a:solidFill>
                <a:latin typeface="Yu Gothic UI" panose="020B0500000000000000" pitchFamily="50" charset="-128"/>
                <a:ea typeface="Yu Gothic UI" panose="020B0500000000000000" pitchFamily="50" charset="-128"/>
              </a:rPr>
              <a:t>Zip</a:t>
            </a:r>
            <a:r>
              <a:rPr kumimoji="1" lang="ja-JP" altLang="en-US" sz="1200" dirty="0">
                <a:solidFill>
                  <a:schemeClr val="tx1"/>
                </a:solidFill>
                <a:latin typeface="Yu Gothic UI" panose="020B0500000000000000" pitchFamily="50" charset="-128"/>
                <a:ea typeface="Yu Gothic UI" panose="020B0500000000000000" pitchFamily="50" charset="-128"/>
              </a:rPr>
              <a:t>形式などに暗号化し送信</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宛先漏えい防止機能</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一定数以上の宛先追加の場合、自動的に</a:t>
            </a:r>
            <a:r>
              <a:rPr kumimoji="1" lang="en-US" altLang="ja-JP" sz="1200" dirty="0">
                <a:solidFill>
                  <a:schemeClr val="tx1"/>
                </a:solidFill>
                <a:latin typeface="Yu Gothic UI" panose="020B0500000000000000" pitchFamily="50" charset="-128"/>
                <a:ea typeface="Yu Gothic UI" panose="020B0500000000000000" pitchFamily="50" charset="-128"/>
              </a:rPr>
              <a:t>BCC</a:t>
            </a:r>
            <a:r>
              <a:rPr kumimoji="1" lang="ja-JP" altLang="en-US" sz="1200" dirty="0">
                <a:solidFill>
                  <a:schemeClr val="tx1"/>
                </a:solidFill>
                <a:latin typeface="Yu Gothic UI" panose="020B0500000000000000" pitchFamily="50" charset="-128"/>
                <a:ea typeface="Yu Gothic UI" panose="020B0500000000000000" pitchFamily="50" charset="-128"/>
              </a:rPr>
              <a:t>に　変更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遅延送信による送信後の確認</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送信クリック後、</a:t>
            </a:r>
            <a:r>
              <a:rPr kumimoji="1" lang="en-US" altLang="ja-JP" sz="1200" dirty="0">
                <a:solidFill>
                  <a:schemeClr val="tx1"/>
                </a:solidFill>
                <a:latin typeface="Yu Gothic UI" panose="020B0500000000000000" pitchFamily="50" charset="-128"/>
                <a:ea typeface="Yu Gothic UI" panose="020B0500000000000000" pitchFamily="50" charset="-128"/>
              </a:rPr>
              <a:t>5</a:t>
            </a:r>
            <a:r>
              <a:rPr kumimoji="1" lang="ja-JP" altLang="en-US" sz="1200" dirty="0">
                <a:solidFill>
                  <a:schemeClr val="tx1"/>
                </a:solidFill>
                <a:latin typeface="Yu Gothic UI" panose="020B0500000000000000" pitchFamily="50" charset="-128"/>
                <a:ea typeface="Yu Gothic UI" panose="020B0500000000000000" pitchFamily="50" charset="-128"/>
              </a:rPr>
              <a:t>分後に送信されるように設定</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41" name="強調線吹き出し 1 (枠付き) 40"/>
          <p:cNvSpPr/>
          <p:nvPr/>
        </p:nvSpPr>
        <p:spPr bwMode="gray">
          <a:xfrm flipH="1">
            <a:off x="270420" y="3244565"/>
            <a:ext cx="1992005" cy="960175"/>
          </a:xfrm>
          <a:prstGeom prst="accentBorderCallout1">
            <a:avLst>
              <a:gd name="adj1" fmla="val 18750"/>
              <a:gd name="adj2" fmla="val -6971"/>
              <a:gd name="adj3" fmla="val -11280"/>
              <a:gd name="adj4" fmla="val -19669"/>
            </a:avLst>
          </a:prstGeom>
          <a:solidFill>
            <a:schemeClr val="bg1"/>
          </a:solidFill>
          <a:ln w="28575" algn="ctr">
            <a:solidFill>
              <a:srgbClr val="DA291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①メール誤送信</a:t>
            </a:r>
            <a:endParaRPr kumimoji="1" lang="en-US" altLang="ja-JP" sz="1200" b="1"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Ø"/>
            </a:pPr>
            <a:r>
              <a:rPr kumimoji="1" lang="ja-JP" altLang="en-US" sz="1200" b="1" dirty="0">
                <a:latin typeface="Yu Gothic UI" panose="020B0500000000000000" pitchFamily="50" charset="-128"/>
                <a:ea typeface="Yu Gothic UI" panose="020B0500000000000000" pitchFamily="50" charset="-128"/>
              </a:rPr>
              <a:t>アドレスの打ち間違え</a:t>
            </a:r>
            <a:endParaRPr kumimoji="1" lang="en-US" altLang="ja-JP" sz="1200" b="1"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Ø"/>
            </a:pPr>
            <a:r>
              <a:rPr kumimoji="1" lang="ja-JP" altLang="en-US" sz="1200" b="1" dirty="0">
                <a:latin typeface="Yu Gothic UI" panose="020B0500000000000000" pitchFamily="50" charset="-128"/>
                <a:ea typeface="Yu Gothic UI" panose="020B0500000000000000" pitchFamily="50" charset="-128"/>
              </a:rPr>
              <a:t>アドレス帳からの誤選択</a:t>
            </a:r>
            <a:endParaRPr kumimoji="1" lang="en-US" altLang="ja-JP" sz="1200" b="1"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Ø"/>
            </a:pPr>
            <a:r>
              <a:rPr kumimoji="1" lang="en-US" altLang="ja-JP" sz="1200" b="1" dirty="0">
                <a:latin typeface="Yu Gothic UI" panose="020B0500000000000000" pitchFamily="50" charset="-128"/>
                <a:ea typeface="Yu Gothic UI" panose="020B0500000000000000" pitchFamily="50" charset="-128"/>
              </a:rPr>
              <a:t>BCC</a:t>
            </a:r>
            <a:r>
              <a:rPr kumimoji="1" lang="ja-JP" altLang="en-US" sz="1200" b="1" dirty="0">
                <a:latin typeface="Yu Gothic UI" panose="020B0500000000000000" pitchFamily="50" charset="-128"/>
                <a:ea typeface="Yu Gothic UI" panose="020B0500000000000000" pitchFamily="50" charset="-128"/>
              </a:rPr>
              <a:t>を</a:t>
            </a:r>
            <a:r>
              <a:rPr kumimoji="1" lang="en-US" altLang="ja-JP" sz="1200" b="1" dirty="0">
                <a:latin typeface="Yu Gothic UI" panose="020B0500000000000000" pitchFamily="50" charset="-128"/>
                <a:ea typeface="Yu Gothic UI" panose="020B0500000000000000" pitchFamily="50" charset="-128"/>
              </a:rPr>
              <a:t>TO</a:t>
            </a:r>
            <a:r>
              <a:rPr kumimoji="1" lang="ja-JP" altLang="en-US" sz="1200" b="1" dirty="0">
                <a:latin typeface="Yu Gothic UI" panose="020B0500000000000000" pitchFamily="50" charset="-128"/>
                <a:ea typeface="Yu Gothic UI" panose="020B0500000000000000" pitchFamily="50" charset="-128"/>
              </a:rPr>
              <a:t>や</a:t>
            </a:r>
            <a:r>
              <a:rPr kumimoji="1" lang="en-US" altLang="ja-JP" sz="1200" b="1" dirty="0">
                <a:latin typeface="Yu Gothic UI" panose="020B0500000000000000" pitchFamily="50" charset="-128"/>
                <a:ea typeface="Yu Gothic UI" panose="020B0500000000000000" pitchFamily="50" charset="-128"/>
              </a:rPr>
              <a:t>CC</a:t>
            </a:r>
            <a:r>
              <a:rPr kumimoji="1" lang="ja-JP" altLang="en-US" sz="1200" b="1" dirty="0">
                <a:latin typeface="Yu Gothic UI" panose="020B0500000000000000" pitchFamily="50" charset="-128"/>
                <a:ea typeface="Yu Gothic UI" panose="020B0500000000000000" pitchFamily="50" charset="-128"/>
              </a:rPr>
              <a:t>の扱い</a:t>
            </a:r>
            <a:endParaRPr kumimoji="1" lang="en-US" altLang="ja-JP" sz="1200" b="1"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Ø"/>
            </a:pPr>
            <a:r>
              <a:rPr kumimoji="1" lang="ja-JP" altLang="en-US" sz="1200" b="1" dirty="0">
                <a:latin typeface="Yu Gothic UI" panose="020B0500000000000000" pitchFamily="50" charset="-128"/>
                <a:ea typeface="Yu Gothic UI" panose="020B0500000000000000" pitchFamily="50" charset="-128"/>
              </a:rPr>
              <a:t>間違ったファイルの添付　等</a:t>
            </a:r>
          </a:p>
        </p:txBody>
      </p:sp>
      <p:sp>
        <p:nvSpPr>
          <p:cNvPr id="42"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10</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0741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flipV="1">
            <a:off x="1196376" y="4646496"/>
            <a:ext cx="0" cy="8640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752006" y="4639772"/>
            <a:ext cx="0" cy="8640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3" name="テキスト ボックス 172"/>
          <p:cNvSpPr txBox="1"/>
          <p:nvPr/>
        </p:nvSpPr>
        <p:spPr>
          <a:xfrm>
            <a:off x="8547906" y="5778269"/>
            <a:ext cx="1201217" cy="25736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被害者からの訴訟</a:t>
            </a:r>
          </a:p>
        </p:txBody>
      </p:sp>
      <p:sp>
        <p:nvSpPr>
          <p:cNvPr id="58" name="正方形/長方形 57"/>
          <p:cNvSpPr/>
          <p:nvPr/>
        </p:nvSpPr>
        <p:spPr bwMode="gray">
          <a:xfrm>
            <a:off x="835219" y="227590"/>
            <a:ext cx="4591551"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アップデートの必要性について</a:t>
            </a:r>
          </a:p>
        </p:txBody>
      </p:sp>
      <p:sp>
        <p:nvSpPr>
          <p:cNvPr id="59" name="正方形/長方形 58"/>
          <p:cNvSpPr/>
          <p:nvPr/>
        </p:nvSpPr>
        <p:spPr bwMode="gray">
          <a:xfrm>
            <a:off x="614524" y="609471"/>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アップデートって何をする</a:t>
            </a:r>
            <a:r>
              <a:rPr kumimoji="1" lang="ja-JP" altLang="en-US" sz="1200" dirty="0">
                <a:latin typeface="Yu Gothic UI" panose="020B0500000000000000" pitchFamily="50" charset="-128"/>
                <a:ea typeface="Yu Gothic UI" panose="020B0500000000000000" pitchFamily="50" charset="-128"/>
              </a:rPr>
              <a:t>のか</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0" name="AutoShape 555"/>
          <p:cNvSpPr>
            <a:spLocks noChangeArrowheads="1"/>
          </p:cNvSpPr>
          <p:nvPr/>
        </p:nvSpPr>
        <p:spPr bwMode="gray">
          <a:xfrm>
            <a:off x="326393" y="606666"/>
            <a:ext cx="576263" cy="323908"/>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Q4</a:t>
            </a:r>
          </a:p>
        </p:txBody>
      </p:sp>
      <p:sp>
        <p:nvSpPr>
          <p:cNvPr id="62" name="正方形/長方形 61"/>
          <p:cNvSpPr/>
          <p:nvPr/>
        </p:nvSpPr>
        <p:spPr bwMode="gray">
          <a:xfrm>
            <a:off x="727748" y="1075128"/>
            <a:ext cx="8383850"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OS</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等のアップデートは、セキュリティ対策に欠かせません。ただし、医療機関では様々なシステムが連携していますので、情報システム部門または担当者の指示に従い、対応する必要があります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a:p>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61" name="AutoShape 555"/>
          <p:cNvSpPr>
            <a:spLocks noChangeArrowheads="1"/>
          </p:cNvSpPr>
          <p:nvPr/>
        </p:nvSpPr>
        <p:spPr bwMode="gray">
          <a:xfrm>
            <a:off x="565450" y="1060363"/>
            <a:ext cx="337206" cy="33720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12" name="正方形/長方形 11"/>
          <p:cNvSpPr/>
          <p:nvPr/>
        </p:nvSpPr>
        <p:spPr>
          <a:xfrm>
            <a:off x="415925" y="3426179"/>
            <a:ext cx="4357688" cy="31671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rPr>
              <a:t>　院内医療情報システムの例</a:t>
            </a:r>
          </a:p>
        </p:txBody>
      </p:sp>
      <p:sp>
        <p:nvSpPr>
          <p:cNvPr id="13" name="角丸四角形 22"/>
          <p:cNvSpPr>
            <a:spLocks noChangeAspect="1"/>
          </p:cNvSpPr>
          <p:nvPr/>
        </p:nvSpPr>
        <p:spPr bwMode="gray">
          <a:xfrm>
            <a:off x="1282708" y="5866934"/>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389968" y="4557237"/>
            <a:ext cx="331412" cy="132565"/>
          </a:xfrm>
          <a:prstGeom prst="rect">
            <a:avLst/>
          </a:prstGeom>
        </p:spPr>
        <p:txBody>
          <a:bodyPr wrap="none" lIns="36000" tIns="36000" rIns="36000" bIns="36000">
            <a:noAutofit/>
          </a:bodyPr>
          <a:lstStyle/>
          <a:p>
            <a:pPr algn="ctr"/>
            <a:endParaRPr kumimoji="1" lang="en-US" altLang="ja-JP" sz="800" dirty="0">
              <a:solidFill>
                <a:prstClr val="black"/>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721380" y="5493429"/>
            <a:ext cx="3310974" cy="955556"/>
          </a:xfrm>
          <a:prstGeom prst="roundRect">
            <a:avLst>
              <a:gd name="adj" fmla="val 483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pPr algn="ctr">
              <a:spcBef>
                <a:spcPts val="600"/>
              </a:spcBef>
            </a:pPr>
            <a:endParaRPr kumimoji="1" lang="en-US" altLang="ja-JP" sz="100" dirty="0">
              <a:solidFill>
                <a:prstClr val="black"/>
              </a:solidFill>
              <a:latin typeface="Yu Gothic UI" panose="020B0500000000000000" pitchFamily="50" charset="-128"/>
              <a:ea typeface="Yu Gothic UI" panose="020B0500000000000000" pitchFamily="50" charset="-128"/>
            </a:endParaRPr>
          </a:p>
          <a:p>
            <a:pPr algn="ctr">
              <a:spcBef>
                <a:spcPts val="600"/>
              </a:spcBef>
            </a:pPr>
            <a:r>
              <a:rPr kumimoji="1" lang="ja-JP" altLang="en-US" sz="1100" dirty="0">
                <a:solidFill>
                  <a:prstClr val="black"/>
                </a:solidFill>
                <a:latin typeface="Yu Gothic UI" panose="020B0500000000000000" pitchFamily="50" charset="-128"/>
                <a:ea typeface="Yu Gothic UI" panose="020B0500000000000000" pitchFamily="50" charset="-128"/>
              </a:rPr>
              <a:t>職員利用端末　 　 　　医療機器等</a:t>
            </a:r>
            <a:endParaRPr kumimoji="1" lang="en-US" altLang="ja-JP" sz="1100" dirty="0">
              <a:solidFill>
                <a:prstClr val="black"/>
              </a:solidFill>
              <a:latin typeface="Yu Gothic UI" panose="020B0500000000000000" pitchFamily="50" charset="-128"/>
              <a:ea typeface="Yu Gothic UI" panose="020B0500000000000000" pitchFamily="50" charset="-128"/>
            </a:endParaRPr>
          </a:p>
          <a:p>
            <a:pPr algn="ctr"/>
            <a:endParaRPr kumimoji="1" lang="ja-JP" altLang="en-US" sz="900" dirty="0">
              <a:solidFill>
                <a:prstClr val="black"/>
              </a:solidFill>
              <a:latin typeface="Yu Gothic UI" panose="020B0500000000000000" pitchFamily="50" charset="-128"/>
              <a:ea typeface="Yu Gothic UI" panose="020B0500000000000000" pitchFamily="50" charset="-128"/>
            </a:endParaRPr>
          </a:p>
        </p:txBody>
      </p:sp>
      <p:sp>
        <p:nvSpPr>
          <p:cNvPr id="16" name="角丸四角形 22"/>
          <p:cNvSpPr>
            <a:spLocks noChangeAspect="1"/>
          </p:cNvSpPr>
          <p:nvPr/>
        </p:nvSpPr>
        <p:spPr bwMode="gray">
          <a:xfrm>
            <a:off x="2037255" y="5858263"/>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cxnSp>
        <p:nvCxnSpPr>
          <p:cNvPr id="17" name="直線コネクタ 16"/>
          <p:cNvCxnSpPr/>
          <p:nvPr/>
        </p:nvCxnSpPr>
        <p:spPr>
          <a:xfrm flipV="1">
            <a:off x="2374512" y="4088593"/>
            <a:ext cx="0" cy="3600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74017" y="6167793"/>
            <a:ext cx="981359" cy="261610"/>
          </a:xfrm>
          <a:prstGeom prst="rect">
            <a:avLst/>
          </a:prstGeom>
        </p:spPr>
        <p:txBody>
          <a:bodyPr wrap="none">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職員用端末</a:t>
            </a:r>
            <a:r>
              <a:rPr kumimoji="1" lang="en-US" altLang="ja-JP" sz="1100" dirty="0">
                <a:solidFill>
                  <a:prstClr val="black"/>
                </a:solidFill>
                <a:latin typeface="Yu Gothic UI" panose="020B0500000000000000" pitchFamily="50" charset="-128"/>
                <a:ea typeface="Yu Gothic UI" panose="020B0500000000000000" pitchFamily="50" charset="-128"/>
              </a:rPr>
              <a:t>A</a:t>
            </a:r>
            <a:endParaRPr kumimoji="1" lang="ja-JP" altLang="en-US" sz="1100" dirty="0">
              <a:solidFill>
                <a:prstClr val="black"/>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703520" y="6167513"/>
            <a:ext cx="970137" cy="261610"/>
          </a:xfrm>
          <a:prstGeom prst="rect">
            <a:avLst/>
          </a:prstGeom>
        </p:spPr>
        <p:txBody>
          <a:bodyPr wrap="none">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職員用端末</a:t>
            </a:r>
            <a:r>
              <a:rPr kumimoji="1" lang="en-US" altLang="ja-JP" sz="1100" dirty="0">
                <a:solidFill>
                  <a:prstClr val="black"/>
                </a:solidFill>
                <a:latin typeface="Yu Gothic UI" panose="020B0500000000000000" pitchFamily="50" charset="-128"/>
                <a:ea typeface="Yu Gothic UI" panose="020B0500000000000000" pitchFamily="50" charset="-128"/>
              </a:rPr>
              <a:t>B</a:t>
            </a:r>
            <a:endParaRPr kumimoji="1" lang="ja-JP" altLang="en-US" sz="1100" dirty="0">
              <a:solidFill>
                <a:prstClr val="black"/>
              </a:solidFill>
              <a:latin typeface="Yu Gothic UI" panose="020B0500000000000000" pitchFamily="50" charset="-128"/>
              <a:ea typeface="Yu Gothic UI" panose="020B0500000000000000" pitchFamily="50" charset="-128"/>
            </a:endParaRPr>
          </a:p>
        </p:txBody>
      </p:sp>
      <p:sp>
        <p:nvSpPr>
          <p:cNvPr id="20" name="角丸四角形 19"/>
          <p:cNvSpPr/>
          <p:nvPr/>
        </p:nvSpPr>
        <p:spPr>
          <a:xfrm>
            <a:off x="891585" y="4286496"/>
            <a:ext cx="3014562" cy="360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400" dirty="0">
                <a:solidFill>
                  <a:prstClr val="black"/>
                </a:solidFill>
                <a:latin typeface="Yu Gothic UI" panose="020B0500000000000000" pitchFamily="50" charset="-128"/>
                <a:ea typeface="Yu Gothic UI" panose="020B0500000000000000" pitchFamily="50" charset="-128"/>
              </a:rPr>
              <a:t>医事会計システム</a:t>
            </a:r>
            <a:endParaRPr kumimoji="1" lang="en-US" altLang="ja-JP" sz="1400" dirty="0">
              <a:solidFill>
                <a:prstClr val="black"/>
              </a:solidFill>
              <a:latin typeface="Yu Gothic UI" panose="020B0500000000000000" pitchFamily="50" charset="-128"/>
              <a:ea typeface="Yu Gothic UI" panose="020B0500000000000000" pitchFamily="50" charset="-128"/>
            </a:endParaRPr>
          </a:p>
        </p:txBody>
      </p:sp>
      <p:sp>
        <p:nvSpPr>
          <p:cNvPr id="23" name="テキスト ボックス 22"/>
          <p:cNvSpPr txBox="1"/>
          <p:nvPr/>
        </p:nvSpPr>
        <p:spPr>
          <a:xfrm>
            <a:off x="4960797" y="2840624"/>
            <a:ext cx="4529278" cy="2327861"/>
          </a:xfrm>
          <a:prstGeom prst="wedgeRoundRectCallout">
            <a:avLst>
              <a:gd name="adj1" fmla="val -61414"/>
              <a:gd name="adj2" fmla="val -9068"/>
              <a:gd name="adj3" fmla="val 16667"/>
            </a:avLst>
          </a:prstGeom>
          <a:solidFill>
            <a:schemeClr val="bg1"/>
          </a:solidFill>
          <a:ln>
            <a:solidFill>
              <a:schemeClr val="bg1">
                <a:lumMod val="50000"/>
              </a:schemeClr>
            </a:solidFill>
          </a:ln>
        </p:spPr>
        <p:txBody>
          <a:bodyPr wrap="square" lIns="36000" tIns="36000" rIns="36000" bIns="36000" rtlCol="0" anchor="ctr" anchorCtr="0">
            <a:spAutoFit/>
          </a:bodyPr>
          <a:lstStyle/>
          <a:p>
            <a:pP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医療情報システムの特徴</a:t>
            </a:r>
            <a:r>
              <a:rPr kumimoji="1" lang="en-US" altLang="ja-JP" sz="1200" dirty="0">
                <a:latin typeface="Yu Gothic UI" panose="020B0500000000000000" pitchFamily="50" charset="-128"/>
                <a:ea typeface="Yu Gothic UI" panose="020B0500000000000000" pitchFamily="50" charset="-128"/>
              </a:rPr>
              <a:t>】</a:t>
            </a: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電子カルテシステムや医事会計システム、部門システムなどのシステム同士が相互に接続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30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部門システムと医療機器が相互に接続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30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職員利用端末からは、電子カルテシステムや部門システムなど様々なシステムにアクセス</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endParaRPr kumimoji="1" lang="en-US" altLang="ja-JP" sz="700"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アップデートを行う際の留意点</a:t>
            </a:r>
            <a:r>
              <a:rPr kumimoji="1" lang="en-US" altLang="ja-JP" sz="1200" dirty="0">
                <a:latin typeface="Yu Gothic UI" panose="020B0500000000000000" pitchFamily="50" charset="-128"/>
                <a:ea typeface="Yu Gothic UI" panose="020B0500000000000000" pitchFamily="50" charset="-128"/>
              </a:rPr>
              <a:t>】</a:t>
            </a: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医療機関では様々なシステムが連携しているため、</a:t>
            </a:r>
            <a:r>
              <a:rPr kumimoji="1" lang="en-US" altLang="ja-JP" sz="1200" dirty="0">
                <a:latin typeface="Yu Gothic UI" panose="020B0500000000000000" pitchFamily="50" charset="-128"/>
                <a:ea typeface="Yu Gothic UI" panose="020B0500000000000000" pitchFamily="50" charset="-128"/>
              </a:rPr>
              <a:t>OS</a:t>
            </a:r>
            <a:r>
              <a:rPr kumimoji="1" lang="ja-JP" altLang="en-US" sz="1200" dirty="0">
                <a:latin typeface="Yu Gothic UI" panose="020B0500000000000000" pitchFamily="50" charset="-128"/>
                <a:ea typeface="Yu Gothic UI" panose="020B0500000000000000" pitchFamily="50" charset="-128"/>
              </a:rPr>
              <a:t>等のアップデートを行うことで、一部のシステムを正常に利用できなくなる可能性がある</a:t>
            </a:r>
            <a:endParaRPr kumimoji="1" lang="en-US" altLang="ja-JP" sz="1200" dirty="0">
              <a:latin typeface="Yu Gothic UI" panose="020B0500000000000000" pitchFamily="50" charset="-128"/>
              <a:ea typeface="Yu Gothic UI" panose="020B0500000000000000" pitchFamily="50" charset="-128"/>
            </a:endParaRPr>
          </a:p>
        </p:txBody>
      </p:sp>
      <p:sp>
        <p:nvSpPr>
          <p:cNvPr id="2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11</a:t>
            </a:r>
            <a:endParaRPr kumimoji="1" lang="ja-JP" altLang="en-US" dirty="0">
              <a:latin typeface="Yu Gothic UI" panose="020B0500000000000000" pitchFamily="50" charset="-128"/>
              <a:ea typeface="Yu Gothic UI" panose="020B0500000000000000" pitchFamily="50" charset="-128"/>
            </a:endParaRPr>
          </a:p>
        </p:txBody>
      </p:sp>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930" y="5748557"/>
            <a:ext cx="928610" cy="684850"/>
          </a:xfrm>
          <a:prstGeom prst="rect">
            <a:avLst/>
          </a:prstGeom>
        </p:spPr>
      </p:pic>
      <p:sp>
        <p:nvSpPr>
          <p:cNvPr id="30" name="角丸四角形 29"/>
          <p:cNvSpPr/>
          <p:nvPr/>
        </p:nvSpPr>
        <p:spPr>
          <a:xfrm>
            <a:off x="1435681" y="4874665"/>
            <a:ext cx="2470465" cy="360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400" dirty="0">
                <a:solidFill>
                  <a:prstClr val="black"/>
                </a:solidFill>
                <a:latin typeface="Yu Gothic UI" panose="020B0500000000000000" pitchFamily="50" charset="-128"/>
                <a:ea typeface="Yu Gothic UI" panose="020B0500000000000000" pitchFamily="50" charset="-128"/>
              </a:rPr>
              <a:t>部門システム</a:t>
            </a:r>
            <a:endParaRPr kumimoji="1" lang="en-US" altLang="ja-JP" sz="1400" dirty="0">
              <a:solidFill>
                <a:prstClr val="black"/>
              </a:solidFill>
              <a:latin typeface="Yu Gothic UI" panose="020B0500000000000000" pitchFamily="50" charset="-128"/>
              <a:ea typeface="Yu Gothic UI" panose="020B0500000000000000" pitchFamily="50" charset="-128"/>
            </a:endParaRPr>
          </a:p>
        </p:txBody>
      </p:sp>
      <p:sp>
        <p:nvSpPr>
          <p:cNvPr id="11" name="角丸四角形 10"/>
          <p:cNvSpPr/>
          <p:nvPr/>
        </p:nvSpPr>
        <p:spPr>
          <a:xfrm>
            <a:off x="895712" y="3745158"/>
            <a:ext cx="3014562" cy="360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400" dirty="0">
                <a:solidFill>
                  <a:prstClr val="black"/>
                </a:solidFill>
                <a:latin typeface="Yu Gothic UI" panose="020B0500000000000000" pitchFamily="50" charset="-128"/>
                <a:ea typeface="Yu Gothic UI" panose="020B0500000000000000" pitchFamily="50" charset="-128"/>
              </a:rPr>
              <a:t>電子カルテシステム</a:t>
            </a:r>
            <a:endParaRPr kumimoji="1" lang="en-US" altLang="ja-JP" sz="1400" dirty="0">
              <a:solidFill>
                <a:prstClr val="black"/>
              </a:solidFill>
              <a:latin typeface="Yu Gothic UI" panose="020B0500000000000000" pitchFamily="50" charset="-128"/>
              <a:ea typeface="Yu Gothic UI" panose="020B0500000000000000" pitchFamily="50" charset="-128"/>
            </a:endParaRPr>
          </a:p>
        </p:txBody>
      </p:sp>
      <p:sp>
        <p:nvSpPr>
          <p:cNvPr id="33" name="上下矢印 32"/>
          <p:cNvSpPr/>
          <p:nvPr/>
        </p:nvSpPr>
        <p:spPr bwMode="gray">
          <a:xfrm>
            <a:off x="3478529" y="3932161"/>
            <a:ext cx="328681" cy="1656507"/>
          </a:xfrm>
          <a:prstGeom prst="upDownArrow">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7" name="角丸四角形吹き出し 26"/>
          <p:cNvSpPr/>
          <p:nvPr/>
        </p:nvSpPr>
        <p:spPr bwMode="gray">
          <a:xfrm>
            <a:off x="3760159" y="4389301"/>
            <a:ext cx="892803" cy="435953"/>
          </a:xfrm>
          <a:prstGeom prst="wedgeRoundRectCallout">
            <a:avLst>
              <a:gd name="adj1" fmla="val -50268"/>
              <a:gd name="adj2" fmla="val 68099"/>
              <a:gd name="adj3" fmla="val 16667"/>
            </a:avLst>
          </a:prstGeom>
          <a:solidFill>
            <a:schemeClr val="bg1">
              <a:lumMod val="5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相互に接続</a:t>
            </a:r>
          </a:p>
        </p:txBody>
      </p:sp>
      <p:sp>
        <p:nvSpPr>
          <p:cNvPr id="38" name="正方形/長方形 37"/>
          <p:cNvSpPr/>
          <p:nvPr/>
        </p:nvSpPr>
        <p:spPr>
          <a:xfrm>
            <a:off x="454760" y="1564074"/>
            <a:ext cx="8996479" cy="14211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rPr>
              <a:t>　</a:t>
            </a:r>
            <a:r>
              <a:rPr kumimoji="1" lang="en-US" altLang="ja-JP" sz="1200" dirty="0">
                <a:solidFill>
                  <a:prstClr val="black"/>
                </a:solidFill>
                <a:latin typeface="Yu Gothic UI" panose="020B0500000000000000" pitchFamily="50" charset="-128"/>
                <a:ea typeface="Yu Gothic UI" panose="020B0500000000000000" pitchFamily="50" charset="-128"/>
              </a:rPr>
              <a:t>【</a:t>
            </a:r>
            <a:r>
              <a:rPr kumimoji="1" lang="ja-JP" altLang="en-US" sz="1200" dirty="0">
                <a:solidFill>
                  <a:prstClr val="black"/>
                </a:solidFill>
                <a:latin typeface="Yu Gothic UI" panose="020B0500000000000000" pitchFamily="50" charset="-128"/>
                <a:ea typeface="Yu Gothic UI" panose="020B0500000000000000" pitchFamily="50" charset="-128"/>
              </a:rPr>
              <a:t>アップデートとは</a:t>
            </a:r>
            <a:r>
              <a:rPr kumimoji="1" lang="en-US" altLang="ja-JP" sz="1200" dirty="0">
                <a:solidFill>
                  <a:prstClr val="black"/>
                </a:solidFill>
                <a:latin typeface="Yu Gothic UI" panose="020B0500000000000000" pitchFamily="50" charset="-128"/>
                <a:ea typeface="Yu Gothic UI" panose="020B0500000000000000" pitchFamily="50" charset="-128"/>
              </a:rPr>
              <a:t>】</a:t>
            </a:r>
          </a:p>
          <a:p>
            <a:endParaRPr kumimoji="1" lang="en-US" altLang="ja-JP" sz="400" dirty="0">
              <a:solidFill>
                <a:prstClr val="black"/>
              </a:solidFill>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200" dirty="0">
                <a:solidFill>
                  <a:prstClr val="black"/>
                </a:solidFill>
                <a:latin typeface="Yu Gothic UI" panose="020B0500000000000000" pitchFamily="50" charset="-128"/>
                <a:ea typeface="Yu Gothic UI" panose="020B0500000000000000" pitchFamily="50" charset="-128"/>
              </a:rPr>
              <a:t>ソフトウェアを最新の状態に更新することを「アップデート」といいます。アップデートを行うと不具合（バグ）を直したり若干の機能向上などが行われます。</a:t>
            </a:r>
          </a:p>
          <a:p>
            <a:pPr marL="171450" indent="-171450">
              <a:buFont typeface="Arial" panose="020B0604020202020204" pitchFamily="34" charset="0"/>
              <a:buChar char="•"/>
            </a:pPr>
            <a:r>
              <a:rPr kumimoji="1" lang="ja-JP" altLang="en-US" sz="1200" dirty="0">
                <a:solidFill>
                  <a:prstClr val="black"/>
                </a:solidFill>
                <a:latin typeface="Yu Gothic UI" panose="020B0500000000000000" pitchFamily="50" charset="-128"/>
                <a:ea typeface="Yu Gothic UI" panose="020B0500000000000000" pitchFamily="50" charset="-128"/>
              </a:rPr>
              <a:t>パソコンやサーバの</a:t>
            </a:r>
            <a:r>
              <a:rPr kumimoji="1" lang="en-US" altLang="ja-JP" sz="1200" dirty="0">
                <a:solidFill>
                  <a:prstClr val="black"/>
                </a:solidFill>
                <a:latin typeface="Yu Gothic UI" panose="020B0500000000000000" pitchFamily="50" charset="-128"/>
                <a:ea typeface="Yu Gothic UI" panose="020B0500000000000000" pitchFamily="50" charset="-128"/>
              </a:rPr>
              <a:t>OS</a:t>
            </a:r>
            <a:r>
              <a:rPr kumimoji="1" lang="ja-JP" altLang="en-US" sz="1200" dirty="0">
                <a:solidFill>
                  <a:prstClr val="black"/>
                </a:solidFill>
                <a:latin typeface="Yu Gothic UI" panose="020B0500000000000000" pitchFamily="50" charset="-128"/>
                <a:ea typeface="Yu Gothic UI" panose="020B0500000000000000" pitchFamily="50" charset="-128"/>
              </a:rPr>
              <a:t>のアップデートは、情報セキュリティの面から重要な意味を持ちます。</a:t>
            </a:r>
            <a:r>
              <a:rPr kumimoji="1" lang="en-US" altLang="ja-JP" sz="1200" dirty="0">
                <a:solidFill>
                  <a:prstClr val="black"/>
                </a:solidFill>
                <a:latin typeface="Yu Gothic UI" panose="020B0500000000000000" pitchFamily="50" charset="-128"/>
                <a:ea typeface="Yu Gothic UI" panose="020B0500000000000000" pitchFamily="50" charset="-128"/>
              </a:rPr>
              <a:t>OS</a:t>
            </a:r>
            <a:r>
              <a:rPr kumimoji="1" lang="ja-JP" altLang="en-US" sz="1200" dirty="0">
                <a:solidFill>
                  <a:prstClr val="black"/>
                </a:solidFill>
                <a:latin typeface="Yu Gothic UI" panose="020B0500000000000000" pitchFamily="50" charset="-128"/>
                <a:ea typeface="Yu Gothic UI" panose="020B0500000000000000" pitchFamily="50" charset="-128"/>
              </a:rPr>
              <a:t>などには、「セキュリティホール」と呼ばれる不具合（バグ）が発見されることがあります。 「セキュリティホール」はソフトウェアの設計ミスによって発生するセキュリティ上の欠陥のことを指します。このセキュリティ上の弱点ともいえる「セキュリティホール」を修復するためのプログラムを更新します。アップデートすることで、セキュリティホールが修復し安全な状態になります。</a:t>
            </a:r>
          </a:p>
          <a:p>
            <a:pPr marL="171450" indent="-171450">
              <a:buFont typeface="Arial" panose="020B0604020202020204" pitchFamily="34" charset="0"/>
              <a:buChar char="•"/>
            </a:pP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43" name="正方形/長方形 42"/>
          <p:cNvSpPr/>
          <p:nvPr/>
        </p:nvSpPr>
        <p:spPr bwMode="gray">
          <a:xfrm>
            <a:off x="5062596" y="5493429"/>
            <a:ext cx="4368959" cy="109457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業務用パソコンやスマートフォンなどでアップデートの通知が届いた場合は以下の対応を実施する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3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院内の情報システム部門または担当者に確認する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3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事前に情報システム部門より、対応方法の連絡がある場合は指示に従う</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5" name="角丸四角形 22"/>
          <p:cNvSpPr>
            <a:spLocks noChangeAspect="1"/>
          </p:cNvSpPr>
          <p:nvPr/>
        </p:nvSpPr>
        <p:spPr bwMode="gray">
          <a:xfrm>
            <a:off x="1143213" y="5876144"/>
            <a:ext cx="275184" cy="291509"/>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5062596" y="5216430"/>
            <a:ext cx="956977" cy="276999"/>
          </a:xfrm>
          <a:prstGeom prst="rect">
            <a:avLst/>
          </a:prstGeom>
          <a:solidFill>
            <a:schemeClr val="accent6"/>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対応策の例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4" name="角丸四角形 3"/>
          <p:cNvSpPr/>
          <p:nvPr/>
        </p:nvSpPr>
        <p:spPr bwMode="gray">
          <a:xfrm>
            <a:off x="423722" y="1548496"/>
            <a:ext cx="9074150" cy="1432999"/>
          </a:xfrm>
          <a:prstGeom prst="roundRect">
            <a:avLst>
              <a:gd name="adj" fmla="val 873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210586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30291"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外部媒体のリスクについて</a:t>
            </a:r>
          </a:p>
        </p:txBody>
      </p:sp>
      <p:graphicFrame>
        <p:nvGraphicFramePr>
          <p:cNvPr id="7" name="コンテンツ プレースホルダー 6"/>
          <p:cNvGraphicFramePr>
            <a:graphicFrameLocks/>
          </p:cNvGraphicFramePr>
          <p:nvPr/>
        </p:nvGraphicFramePr>
        <p:xfrm>
          <a:off x="461146" y="1445720"/>
          <a:ext cx="8887680" cy="2498024"/>
        </p:xfrm>
        <a:graphic>
          <a:graphicData uri="http://schemas.openxmlformats.org/drawingml/2006/table">
            <a:tbl>
              <a:tblPr firstRow="1" bandRow="1">
                <a:tableStyleId>{5C22544A-7EE6-4342-B048-85BDC9FD1C3A}</a:tableStyleId>
              </a:tblPr>
              <a:tblGrid>
                <a:gridCol w="1044579">
                  <a:extLst>
                    <a:ext uri="{9D8B030D-6E8A-4147-A177-3AD203B41FA5}">
                      <a16:colId xmlns:a16="http://schemas.microsoft.com/office/drawing/2014/main" val="20000"/>
                    </a:ext>
                  </a:extLst>
                </a:gridCol>
                <a:gridCol w="1044579">
                  <a:extLst>
                    <a:ext uri="{9D8B030D-6E8A-4147-A177-3AD203B41FA5}">
                      <a16:colId xmlns:a16="http://schemas.microsoft.com/office/drawing/2014/main" val="20001"/>
                    </a:ext>
                  </a:extLst>
                </a:gridCol>
                <a:gridCol w="1672304">
                  <a:extLst>
                    <a:ext uri="{9D8B030D-6E8A-4147-A177-3AD203B41FA5}">
                      <a16:colId xmlns:a16="http://schemas.microsoft.com/office/drawing/2014/main" val="20002"/>
                    </a:ext>
                  </a:extLst>
                </a:gridCol>
                <a:gridCol w="5126218">
                  <a:extLst>
                    <a:ext uri="{9D8B030D-6E8A-4147-A177-3AD203B41FA5}">
                      <a16:colId xmlns:a16="http://schemas.microsoft.com/office/drawing/2014/main" val="20003"/>
                    </a:ext>
                  </a:extLst>
                </a:gridCol>
              </a:tblGrid>
              <a:tr h="263937">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630287">
                <a:tc rowSpan="3">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機器や端末の紛失</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algn="ct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医学部付属病院</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総合内科・総合診療科で患者約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1</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万</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千人分の個人情報を記録した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メモリを紛失した。持ち運びできる媒体への情報保存はマニュアルで禁止されていたが、医師はマニュアルの存在を知らなかった</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1812">
                <a:tc vMerge="1">
                  <a:txBody>
                    <a:bodyPr/>
                    <a:lstStyle/>
                    <a:p>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市立病院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医師が、患者約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330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人分の手術記録を保存した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メモリーを紛失した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病院は個人情報の外部への持ち出しは禁止しているが、無断で自宅に持ち帰っていた。情報の流出や悪用は確認されていないが、警察に遺失物届を提出した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1812">
                <a:tc vMerge="1">
                  <a:txBody>
                    <a:bodyPr/>
                    <a:lstStyle/>
                    <a:p>
                      <a:endParaRPr kumimoji="1" lang="ja-JP" altLang="en-US" dirty="0"/>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C</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医科大学病院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薬剤師が、糖尿病・内分泌・代謝内科を受診した患者</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3,835</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人の氏名や生年月日などの個人情報が入った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メモリーを紛失した。情報の流出は確認されていないが、同病院は患者に文書で謝罪し、警察に遺失物届を提出した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 name="フリーフォーム 7"/>
          <p:cNvSpPr>
            <a:spLocks noChangeAspect="1"/>
          </p:cNvSpPr>
          <p:nvPr/>
        </p:nvSpPr>
        <p:spPr bwMode="gray">
          <a:xfrm>
            <a:off x="2415261" y="4059051"/>
            <a:ext cx="521163" cy="521163"/>
          </a:xfrm>
          <a:custGeom>
            <a:avLst/>
            <a:gdLst>
              <a:gd name="connsiteX0" fmla="*/ 2316532 w 4428000"/>
              <a:gd name="connsiteY0" fmla="*/ 1829587 h 4428000"/>
              <a:gd name="connsiteX1" fmla="*/ 2338553 w 4428000"/>
              <a:gd name="connsiteY1" fmla="*/ 1836677 h 4428000"/>
              <a:gd name="connsiteX2" fmla="*/ 2594290 w 4428000"/>
              <a:gd name="connsiteY2" fmla="*/ 2053909 h 4428000"/>
              <a:gd name="connsiteX3" fmla="*/ 2597759 w 4428000"/>
              <a:gd name="connsiteY3" fmla="*/ 2096515 h 4428000"/>
              <a:gd name="connsiteX4" fmla="*/ 1937707 w 4428000"/>
              <a:gd name="connsiteY4" fmla="*/ 2873565 h 4428000"/>
              <a:gd name="connsiteX5" fmla="*/ 1895101 w 4428000"/>
              <a:gd name="connsiteY5" fmla="*/ 2877033 h 4428000"/>
              <a:gd name="connsiteX6" fmla="*/ 1639364 w 4428000"/>
              <a:gd name="connsiteY6" fmla="*/ 2659802 h 4428000"/>
              <a:gd name="connsiteX7" fmla="*/ 1635895 w 4428000"/>
              <a:gd name="connsiteY7" fmla="*/ 2617195 h 4428000"/>
              <a:gd name="connsiteX8" fmla="*/ 2295947 w 4428000"/>
              <a:gd name="connsiteY8" fmla="*/ 1840146 h 4428000"/>
              <a:gd name="connsiteX9" fmla="*/ 2316532 w 4428000"/>
              <a:gd name="connsiteY9" fmla="*/ 1829587 h 4428000"/>
              <a:gd name="connsiteX10" fmla="*/ 2296799 w 4428000"/>
              <a:gd name="connsiteY10" fmla="*/ 1587212 h 4428000"/>
              <a:gd name="connsiteX11" fmla="*/ 2257502 w 4428000"/>
              <a:gd name="connsiteY11" fmla="*/ 1607369 h 4428000"/>
              <a:gd name="connsiteX12" fmla="*/ 1399965 w 4428000"/>
              <a:gd name="connsiteY12" fmla="*/ 2616908 h 4428000"/>
              <a:gd name="connsiteX13" fmla="*/ 1406587 w 4428000"/>
              <a:gd name="connsiteY13" fmla="*/ 2698247 h 4428000"/>
              <a:gd name="connsiteX14" fmla="*/ 1894814 w 4428000"/>
              <a:gd name="connsiteY14" fmla="*/ 3112963 h 4428000"/>
              <a:gd name="connsiteX15" fmla="*/ 1976152 w 4428000"/>
              <a:gd name="connsiteY15" fmla="*/ 3106341 h 4428000"/>
              <a:gd name="connsiteX16" fmla="*/ 2833689 w 4428000"/>
              <a:gd name="connsiteY16" fmla="*/ 2096802 h 4428000"/>
              <a:gd name="connsiteX17" fmla="*/ 2827067 w 4428000"/>
              <a:gd name="connsiteY17" fmla="*/ 2015464 h 4428000"/>
              <a:gd name="connsiteX18" fmla="*/ 2338840 w 4428000"/>
              <a:gd name="connsiteY18" fmla="*/ 1600747 h 4428000"/>
              <a:gd name="connsiteX19" fmla="*/ 2296799 w 4428000"/>
              <a:gd name="connsiteY19" fmla="*/ 1587212 h 4428000"/>
              <a:gd name="connsiteX20" fmla="*/ 2277940 w 4428000"/>
              <a:gd name="connsiteY20" fmla="*/ 1333596 h 4428000"/>
              <a:gd name="connsiteX21" fmla="*/ 2317284 w 4428000"/>
              <a:gd name="connsiteY21" fmla="*/ 1346262 h 4428000"/>
              <a:gd name="connsiteX22" fmla="*/ 3085529 w 4428000"/>
              <a:gd name="connsiteY22" fmla="*/ 1998835 h 4428000"/>
              <a:gd name="connsiteX23" fmla="*/ 3091726 w 4428000"/>
              <a:gd name="connsiteY23" fmla="*/ 2074955 h 4428000"/>
              <a:gd name="connsiteX24" fmla="*/ 1996333 w 4428000"/>
              <a:gd name="connsiteY24" fmla="*/ 3364512 h 4428000"/>
              <a:gd name="connsiteX25" fmla="*/ 1920213 w 4428000"/>
              <a:gd name="connsiteY25" fmla="*/ 3370709 h 4428000"/>
              <a:gd name="connsiteX26" fmla="*/ 1151968 w 4428000"/>
              <a:gd name="connsiteY26" fmla="*/ 2718136 h 4428000"/>
              <a:gd name="connsiteX27" fmla="*/ 1145771 w 4428000"/>
              <a:gd name="connsiteY27" fmla="*/ 2642016 h 4428000"/>
              <a:gd name="connsiteX28" fmla="*/ 2241164 w 4428000"/>
              <a:gd name="connsiteY28" fmla="*/ 1352459 h 4428000"/>
              <a:gd name="connsiteX29" fmla="*/ 2277940 w 4428000"/>
              <a:gd name="connsiteY29" fmla="*/ 1333596 h 4428000"/>
              <a:gd name="connsiteX30" fmla="*/ 3092143 w 4428000"/>
              <a:gd name="connsiteY30" fmla="*/ 1290994 h 4428000"/>
              <a:gd name="connsiteX31" fmla="*/ 3071776 w 4428000"/>
              <a:gd name="connsiteY31" fmla="*/ 1301597 h 4428000"/>
              <a:gd name="connsiteX32" fmla="*/ 2994642 w 4428000"/>
              <a:gd name="connsiteY32" fmla="*/ 1393521 h 4428000"/>
              <a:gd name="connsiteX33" fmla="*/ 2998340 w 4428000"/>
              <a:gd name="connsiteY33" fmla="*/ 1435787 h 4428000"/>
              <a:gd name="connsiteX34" fmla="*/ 3090264 w 4428000"/>
              <a:gd name="connsiteY34" fmla="*/ 1512920 h 4428000"/>
              <a:gd name="connsiteX35" fmla="*/ 3132530 w 4428000"/>
              <a:gd name="connsiteY35" fmla="*/ 1509222 h 4428000"/>
              <a:gd name="connsiteX36" fmla="*/ 3209664 w 4428000"/>
              <a:gd name="connsiteY36" fmla="*/ 1417299 h 4428000"/>
              <a:gd name="connsiteX37" fmla="*/ 3205966 w 4428000"/>
              <a:gd name="connsiteY37" fmla="*/ 1375032 h 4428000"/>
              <a:gd name="connsiteX38" fmla="*/ 3114042 w 4428000"/>
              <a:gd name="connsiteY38" fmla="*/ 1297899 h 4428000"/>
              <a:gd name="connsiteX39" fmla="*/ 3092143 w 4428000"/>
              <a:gd name="connsiteY39" fmla="*/ 1290994 h 4428000"/>
              <a:gd name="connsiteX40" fmla="*/ 2887839 w 4428000"/>
              <a:gd name="connsiteY40" fmla="*/ 1119563 h 4428000"/>
              <a:gd name="connsiteX41" fmla="*/ 2867472 w 4428000"/>
              <a:gd name="connsiteY41" fmla="*/ 1130165 h 4428000"/>
              <a:gd name="connsiteX42" fmla="*/ 2790338 w 4428000"/>
              <a:gd name="connsiteY42" fmla="*/ 1222089 h 4428000"/>
              <a:gd name="connsiteX43" fmla="*/ 2794036 w 4428000"/>
              <a:gd name="connsiteY43" fmla="*/ 1264356 h 4428000"/>
              <a:gd name="connsiteX44" fmla="*/ 2885960 w 4428000"/>
              <a:gd name="connsiteY44" fmla="*/ 1341489 h 4428000"/>
              <a:gd name="connsiteX45" fmla="*/ 2928226 w 4428000"/>
              <a:gd name="connsiteY45" fmla="*/ 1337791 h 4428000"/>
              <a:gd name="connsiteX46" fmla="*/ 3005360 w 4428000"/>
              <a:gd name="connsiteY46" fmla="*/ 1245867 h 4428000"/>
              <a:gd name="connsiteX47" fmla="*/ 3001662 w 4428000"/>
              <a:gd name="connsiteY47" fmla="*/ 1203601 h 4428000"/>
              <a:gd name="connsiteX48" fmla="*/ 2909738 w 4428000"/>
              <a:gd name="connsiteY48" fmla="*/ 1126468 h 4428000"/>
              <a:gd name="connsiteX49" fmla="*/ 2887839 w 4428000"/>
              <a:gd name="connsiteY49" fmla="*/ 1119563 h 4428000"/>
              <a:gd name="connsiteX50" fmla="*/ 2858844 w 4428000"/>
              <a:gd name="connsiteY50" fmla="*/ 1010241 h 4428000"/>
              <a:gd name="connsiteX51" fmla="*/ 2900724 w 4428000"/>
              <a:gd name="connsiteY51" fmla="*/ 1023446 h 4428000"/>
              <a:gd name="connsiteX52" fmla="*/ 3308987 w 4428000"/>
              <a:gd name="connsiteY52" fmla="*/ 1366020 h 4428000"/>
              <a:gd name="connsiteX53" fmla="*/ 3316059 w 4428000"/>
              <a:gd name="connsiteY53" fmla="*/ 1446852 h 4428000"/>
              <a:gd name="connsiteX54" fmla="*/ 3065405 w 4428000"/>
              <a:gd name="connsiteY54" fmla="*/ 1745569 h 4428000"/>
              <a:gd name="connsiteX55" fmla="*/ 2571750 w 4428000"/>
              <a:gd name="connsiteY55" fmla="*/ 1326242 h 4428000"/>
              <a:gd name="connsiteX56" fmla="*/ 2819892 w 4428000"/>
              <a:gd name="connsiteY56" fmla="*/ 1030518 h 4428000"/>
              <a:gd name="connsiteX57" fmla="*/ 2858844 w 4428000"/>
              <a:gd name="connsiteY57" fmla="*/ 1010241 h 4428000"/>
              <a:gd name="connsiteX58" fmla="*/ 2841576 w 4428000"/>
              <a:gd name="connsiteY58" fmla="*/ 814091 h 4428000"/>
              <a:gd name="connsiteX59" fmla="*/ 2707963 w 4428000"/>
              <a:gd name="connsiteY59" fmla="*/ 883646 h 4428000"/>
              <a:gd name="connsiteX60" fmla="*/ 2434446 w 4428000"/>
              <a:gd name="connsiteY60" fmla="*/ 1209611 h 4428000"/>
              <a:gd name="connsiteX61" fmla="*/ 2338702 w 4428000"/>
              <a:gd name="connsiteY61" fmla="*/ 1128283 h 4428000"/>
              <a:gd name="connsiteX62" fmla="*/ 2184766 w 4428000"/>
              <a:gd name="connsiteY62" fmla="*/ 1140815 h 4428000"/>
              <a:gd name="connsiteX63" fmla="*/ 927790 w 4428000"/>
              <a:gd name="connsiteY63" fmla="*/ 2620596 h 4428000"/>
              <a:gd name="connsiteX64" fmla="*/ 940323 w 4428000"/>
              <a:gd name="connsiteY64" fmla="*/ 2774532 h 4428000"/>
              <a:gd name="connsiteX65" fmla="*/ 1898792 w 4428000"/>
              <a:gd name="connsiteY65" fmla="*/ 3588688 h 4428000"/>
              <a:gd name="connsiteX66" fmla="*/ 2052727 w 4428000"/>
              <a:gd name="connsiteY66" fmla="*/ 3576155 h 4428000"/>
              <a:gd name="connsiteX67" fmla="*/ 3309703 w 4428000"/>
              <a:gd name="connsiteY67" fmla="*/ 2096374 h 4428000"/>
              <a:gd name="connsiteX68" fmla="*/ 3297171 w 4428000"/>
              <a:gd name="connsiteY68" fmla="*/ 1942438 h 4428000"/>
              <a:gd name="connsiteX69" fmla="*/ 3202710 w 4428000"/>
              <a:gd name="connsiteY69" fmla="*/ 1862200 h 4428000"/>
              <a:gd name="connsiteX70" fmla="*/ 3480136 w 4428000"/>
              <a:gd name="connsiteY70" fmla="*/ 1531576 h 4428000"/>
              <a:gd name="connsiteX71" fmla="*/ 3455878 w 4428000"/>
              <a:gd name="connsiteY71" fmla="*/ 1254302 h 4428000"/>
              <a:gd name="connsiteX72" fmla="*/ 2985237 w 4428000"/>
              <a:gd name="connsiteY72" fmla="*/ 859388 h 4428000"/>
              <a:gd name="connsiteX73" fmla="*/ 2841576 w 4428000"/>
              <a:gd name="connsiteY73" fmla="*/ 814091 h 4428000"/>
              <a:gd name="connsiteX74" fmla="*/ 2214000 w 4428000"/>
              <a:gd name="connsiteY74" fmla="*/ 0 h 4428000"/>
              <a:gd name="connsiteX75" fmla="*/ 4428000 w 4428000"/>
              <a:gd name="connsiteY75" fmla="*/ 2214000 h 4428000"/>
              <a:gd name="connsiteX76" fmla="*/ 2214000 w 4428000"/>
              <a:gd name="connsiteY76" fmla="*/ 4428000 h 4428000"/>
              <a:gd name="connsiteX77" fmla="*/ 0 w 4428000"/>
              <a:gd name="connsiteY77" fmla="*/ 2214000 h 4428000"/>
              <a:gd name="connsiteX78" fmla="*/ 2214000 w 4428000"/>
              <a:gd name="connsiteY78"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428000" h="4428000">
                <a:moveTo>
                  <a:pt x="2316532" y="1829587"/>
                </a:moveTo>
                <a:cubicBezTo>
                  <a:pt x="2324242" y="1828959"/>
                  <a:pt x="2332192" y="1831273"/>
                  <a:pt x="2338553" y="1836677"/>
                </a:cubicBezTo>
                <a:lnTo>
                  <a:pt x="2594290" y="2053909"/>
                </a:lnTo>
                <a:cubicBezTo>
                  <a:pt x="2607014" y="2064716"/>
                  <a:pt x="2608567" y="2083792"/>
                  <a:pt x="2597759" y="2096515"/>
                </a:cubicBezTo>
                <a:lnTo>
                  <a:pt x="1937707" y="2873565"/>
                </a:lnTo>
                <a:cubicBezTo>
                  <a:pt x="1926900" y="2886288"/>
                  <a:pt x="1907824" y="2887841"/>
                  <a:pt x="1895101" y="2877033"/>
                </a:cubicBezTo>
                <a:lnTo>
                  <a:pt x="1639364" y="2659802"/>
                </a:lnTo>
                <a:cubicBezTo>
                  <a:pt x="1626640" y="2648994"/>
                  <a:pt x="1625087" y="2629918"/>
                  <a:pt x="1635895" y="2617195"/>
                </a:cubicBezTo>
                <a:lnTo>
                  <a:pt x="2295947" y="1840146"/>
                </a:lnTo>
                <a:cubicBezTo>
                  <a:pt x="2301351" y="1833784"/>
                  <a:pt x="2308822" y="1830215"/>
                  <a:pt x="2316532" y="1829587"/>
                </a:cubicBezTo>
                <a:close/>
                <a:moveTo>
                  <a:pt x="2296799" y="1587212"/>
                </a:moveTo>
                <a:cubicBezTo>
                  <a:pt x="2282080" y="1588411"/>
                  <a:pt x="2267818" y="1595224"/>
                  <a:pt x="2257502" y="1607369"/>
                </a:cubicBezTo>
                <a:lnTo>
                  <a:pt x="1399965" y="2616908"/>
                </a:lnTo>
                <a:cubicBezTo>
                  <a:pt x="1379333" y="2641198"/>
                  <a:pt x="1382297" y="2677614"/>
                  <a:pt x="1406587" y="2698247"/>
                </a:cubicBezTo>
                <a:lnTo>
                  <a:pt x="1894814" y="3112963"/>
                </a:lnTo>
                <a:cubicBezTo>
                  <a:pt x="1919104" y="3133596"/>
                  <a:pt x="1955520" y="3130631"/>
                  <a:pt x="1976152" y="3106341"/>
                </a:cubicBezTo>
                <a:lnTo>
                  <a:pt x="2833689" y="2096802"/>
                </a:lnTo>
                <a:cubicBezTo>
                  <a:pt x="2854321" y="2072512"/>
                  <a:pt x="2851357" y="2036096"/>
                  <a:pt x="2827067" y="2015464"/>
                </a:cubicBezTo>
                <a:lnTo>
                  <a:pt x="2338840" y="1600747"/>
                </a:lnTo>
                <a:cubicBezTo>
                  <a:pt x="2326695" y="1590431"/>
                  <a:pt x="2311519" y="1586014"/>
                  <a:pt x="2296799" y="1587212"/>
                </a:cubicBezTo>
                <a:close/>
                <a:moveTo>
                  <a:pt x="2277940" y="1333596"/>
                </a:moveTo>
                <a:cubicBezTo>
                  <a:pt x="2291715" y="1332474"/>
                  <a:pt x="2305918" y="1336608"/>
                  <a:pt x="2317284" y="1346262"/>
                </a:cubicBezTo>
                <a:lnTo>
                  <a:pt x="3085529" y="1998835"/>
                </a:lnTo>
                <a:cubicBezTo>
                  <a:pt x="3108260" y="2018144"/>
                  <a:pt x="3111035" y="2052224"/>
                  <a:pt x="3091726" y="2074955"/>
                </a:cubicBezTo>
                <a:lnTo>
                  <a:pt x="1996333" y="3364512"/>
                </a:lnTo>
                <a:cubicBezTo>
                  <a:pt x="1977024" y="3387244"/>
                  <a:pt x="1942944" y="3390018"/>
                  <a:pt x="1920213" y="3370709"/>
                </a:cubicBezTo>
                <a:lnTo>
                  <a:pt x="1151968" y="2718136"/>
                </a:lnTo>
                <a:cubicBezTo>
                  <a:pt x="1129237" y="2698828"/>
                  <a:pt x="1126462" y="2664748"/>
                  <a:pt x="1145771" y="2642016"/>
                </a:cubicBezTo>
                <a:lnTo>
                  <a:pt x="2241164" y="1352459"/>
                </a:lnTo>
                <a:cubicBezTo>
                  <a:pt x="2250818" y="1341094"/>
                  <a:pt x="2264165" y="1334717"/>
                  <a:pt x="2277940" y="1333596"/>
                </a:cubicBezTo>
                <a:close/>
                <a:moveTo>
                  <a:pt x="3092143" y="1290994"/>
                </a:moveTo>
                <a:cubicBezTo>
                  <a:pt x="3084494" y="1291664"/>
                  <a:pt x="3077101" y="1295251"/>
                  <a:pt x="3071776" y="1301597"/>
                </a:cubicBezTo>
                <a:lnTo>
                  <a:pt x="2994642" y="1393521"/>
                </a:lnTo>
                <a:cubicBezTo>
                  <a:pt x="2983992" y="1406213"/>
                  <a:pt x="2985648" y="1425137"/>
                  <a:pt x="2998340" y="1435787"/>
                </a:cubicBezTo>
                <a:lnTo>
                  <a:pt x="3090264" y="1512920"/>
                </a:lnTo>
                <a:cubicBezTo>
                  <a:pt x="3102957" y="1523571"/>
                  <a:pt x="3121880" y="1521915"/>
                  <a:pt x="3132530" y="1509222"/>
                </a:cubicBezTo>
                <a:lnTo>
                  <a:pt x="3209664" y="1417299"/>
                </a:lnTo>
                <a:cubicBezTo>
                  <a:pt x="3220314" y="1404606"/>
                  <a:pt x="3218658" y="1385683"/>
                  <a:pt x="3205966" y="1375032"/>
                </a:cubicBezTo>
                <a:lnTo>
                  <a:pt x="3114042" y="1297899"/>
                </a:lnTo>
                <a:cubicBezTo>
                  <a:pt x="3107696" y="1292574"/>
                  <a:pt x="3099792" y="1290325"/>
                  <a:pt x="3092143" y="1290994"/>
                </a:cubicBezTo>
                <a:close/>
                <a:moveTo>
                  <a:pt x="2887839" y="1119563"/>
                </a:moveTo>
                <a:cubicBezTo>
                  <a:pt x="2880190" y="1120232"/>
                  <a:pt x="2872797" y="1123819"/>
                  <a:pt x="2867472" y="1130165"/>
                </a:cubicBezTo>
                <a:lnTo>
                  <a:pt x="2790338" y="1222089"/>
                </a:lnTo>
                <a:cubicBezTo>
                  <a:pt x="2779688" y="1234782"/>
                  <a:pt x="2781344" y="1253705"/>
                  <a:pt x="2794036" y="1264356"/>
                </a:cubicBezTo>
                <a:lnTo>
                  <a:pt x="2885960" y="1341489"/>
                </a:lnTo>
                <a:cubicBezTo>
                  <a:pt x="2898653" y="1352139"/>
                  <a:pt x="2917576" y="1350484"/>
                  <a:pt x="2928226" y="1337791"/>
                </a:cubicBezTo>
                <a:lnTo>
                  <a:pt x="3005360" y="1245867"/>
                </a:lnTo>
                <a:cubicBezTo>
                  <a:pt x="3016010" y="1233175"/>
                  <a:pt x="3014354" y="1214251"/>
                  <a:pt x="3001662" y="1203601"/>
                </a:cubicBezTo>
                <a:lnTo>
                  <a:pt x="2909738" y="1126468"/>
                </a:lnTo>
                <a:cubicBezTo>
                  <a:pt x="2903392" y="1121143"/>
                  <a:pt x="2895488" y="1118894"/>
                  <a:pt x="2887839" y="1119563"/>
                </a:cubicBezTo>
                <a:close/>
                <a:moveTo>
                  <a:pt x="2858844" y="1010241"/>
                </a:moveTo>
                <a:cubicBezTo>
                  <a:pt x="2873471" y="1008962"/>
                  <a:pt x="2888587" y="1013262"/>
                  <a:pt x="2900724" y="1023446"/>
                </a:cubicBezTo>
                <a:lnTo>
                  <a:pt x="3308987" y="1366020"/>
                </a:lnTo>
                <a:cubicBezTo>
                  <a:pt x="3333261" y="1386388"/>
                  <a:pt x="3336427" y="1422578"/>
                  <a:pt x="3316059" y="1446852"/>
                </a:cubicBezTo>
                <a:lnTo>
                  <a:pt x="3065405" y="1745569"/>
                </a:lnTo>
                <a:lnTo>
                  <a:pt x="2571750" y="1326242"/>
                </a:lnTo>
                <a:lnTo>
                  <a:pt x="2819892" y="1030518"/>
                </a:lnTo>
                <a:cubicBezTo>
                  <a:pt x="2830076" y="1018381"/>
                  <a:pt x="2844216" y="1011521"/>
                  <a:pt x="2858844" y="1010241"/>
                </a:cubicBezTo>
                <a:close/>
                <a:moveTo>
                  <a:pt x="2841576" y="814091"/>
                </a:moveTo>
                <a:cubicBezTo>
                  <a:pt x="2791400" y="818481"/>
                  <a:pt x="2742898" y="842013"/>
                  <a:pt x="2707963" y="883646"/>
                </a:cubicBezTo>
                <a:lnTo>
                  <a:pt x="2434446" y="1209611"/>
                </a:lnTo>
                <a:lnTo>
                  <a:pt x="2338702" y="1128283"/>
                </a:lnTo>
                <a:cubicBezTo>
                  <a:pt x="2292733" y="1089236"/>
                  <a:pt x="2223813" y="1094847"/>
                  <a:pt x="2184766" y="1140815"/>
                </a:cubicBezTo>
                <a:lnTo>
                  <a:pt x="927790" y="2620596"/>
                </a:lnTo>
                <a:cubicBezTo>
                  <a:pt x="888743" y="2666565"/>
                  <a:pt x="894354" y="2735485"/>
                  <a:pt x="940323" y="2774532"/>
                </a:cubicBezTo>
                <a:lnTo>
                  <a:pt x="1898792" y="3588688"/>
                </a:lnTo>
                <a:cubicBezTo>
                  <a:pt x="1944760" y="3627735"/>
                  <a:pt x="2013680" y="3622124"/>
                  <a:pt x="2052727" y="3576155"/>
                </a:cubicBezTo>
                <a:lnTo>
                  <a:pt x="3309703" y="2096374"/>
                </a:lnTo>
                <a:cubicBezTo>
                  <a:pt x="3348750" y="2050406"/>
                  <a:pt x="3343139" y="1981486"/>
                  <a:pt x="3297171" y="1942438"/>
                </a:cubicBezTo>
                <a:lnTo>
                  <a:pt x="3202710" y="1862200"/>
                </a:lnTo>
                <a:lnTo>
                  <a:pt x="3480136" y="1531576"/>
                </a:lnTo>
                <a:cubicBezTo>
                  <a:pt x="3550005" y="1448310"/>
                  <a:pt x="3539144" y="1324171"/>
                  <a:pt x="3455878" y="1254302"/>
                </a:cubicBezTo>
                <a:lnTo>
                  <a:pt x="2985237" y="859388"/>
                </a:lnTo>
                <a:cubicBezTo>
                  <a:pt x="2943604" y="824453"/>
                  <a:pt x="2891753" y="809702"/>
                  <a:pt x="2841576" y="814091"/>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10" name="フリーフォーム 9"/>
          <p:cNvSpPr>
            <a:spLocks noChangeAspect="1"/>
          </p:cNvSpPr>
          <p:nvPr/>
        </p:nvSpPr>
        <p:spPr bwMode="gray">
          <a:xfrm>
            <a:off x="1193172" y="5648947"/>
            <a:ext cx="535485" cy="535485"/>
          </a:xfrm>
          <a:custGeom>
            <a:avLst/>
            <a:gdLst>
              <a:gd name="connsiteX0" fmla="*/ 1208939 w 4428000"/>
              <a:gd name="connsiteY0" fmla="*/ 2212365 h 4428000"/>
              <a:gd name="connsiteX1" fmla="*/ 2252939 w 4428000"/>
              <a:gd name="connsiteY1" fmla="*/ 2212365 h 4428000"/>
              <a:gd name="connsiteX2" fmla="*/ 2342939 w 4428000"/>
              <a:gd name="connsiteY2" fmla="*/ 2302365 h 4428000"/>
              <a:gd name="connsiteX3" fmla="*/ 2252939 w 4428000"/>
              <a:gd name="connsiteY3" fmla="*/ 2392365 h 4428000"/>
              <a:gd name="connsiteX4" fmla="*/ 1297935 w 4428000"/>
              <a:gd name="connsiteY4" fmla="*/ 2392365 h 4428000"/>
              <a:gd name="connsiteX5" fmla="*/ 1297934 w 4428000"/>
              <a:gd name="connsiteY5" fmla="*/ 3401916 h 4428000"/>
              <a:gd name="connsiteX6" fmla="*/ 1208436 w 4428000"/>
              <a:gd name="connsiteY6" fmla="*/ 3491414 h 4428000"/>
              <a:gd name="connsiteX7" fmla="*/ 1208437 w 4428000"/>
              <a:gd name="connsiteY7" fmla="*/ 3491413 h 4428000"/>
              <a:gd name="connsiteX8" fmla="*/ 1118939 w 4428000"/>
              <a:gd name="connsiteY8" fmla="*/ 3401915 h 4428000"/>
              <a:gd name="connsiteX9" fmla="*/ 1118939 w 4428000"/>
              <a:gd name="connsiteY9" fmla="*/ 2305860 h 4428000"/>
              <a:gd name="connsiteX10" fmla="*/ 1119292 w 4428000"/>
              <a:gd name="connsiteY10" fmla="*/ 2304113 h 4428000"/>
              <a:gd name="connsiteX11" fmla="*/ 1118939 w 4428000"/>
              <a:gd name="connsiteY11" fmla="*/ 2302365 h 4428000"/>
              <a:gd name="connsiteX12" fmla="*/ 1208939 w 4428000"/>
              <a:gd name="connsiteY12" fmla="*/ 2212365 h 4428000"/>
              <a:gd name="connsiteX13" fmla="*/ 3275046 w 4428000"/>
              <a:gd name="connsiteY13" fmla="*/ 1859106 h 4428000"/>
              <a:gd name="connsiteX14" fmla="*/ 3310667 w 4428000"/>
              <a:gd name="connsiteY14" fmla="*/ 1862009 h 4428000"/>
              <a:gd name="connsiteX15" fmla="*/ 3372233 w 4428000"/>
              <a:gd name="connsiteY15" fmla="*/ 1973407 h 4428000"/>
              <a:gd name="connsiteX16" fmla="*/ 3123071 w 4428000"/>
              <a:gd name="connsiteY16" fmla="*/ 2838230 h 4428000"/>
              <a:gd name="connsiteX17" fmla="*/ 3122309 w 4428000"/>
              <a:gd name="connsiteY17" fmla="*/ 2839694 h 4428000"/>
              <a:gd name="connsiteX18" fmla="*/ 3119742 w 4428000"/>
              <a:gd name="connsiteY18" fmla="*/ 2852408 h 4428000"/>
              <a:gd name="connsiteX19" fmla="*/ 3036815 w 4428000"/>
              <a:gd name="connsiteY19" fmla="*/ 2907376 h 4428000"/>
              <a:gd name="connsiteX20" fmla="*/ 2802814 w 4428000"/>
              <a:gd name="connsiteY20" fmla="*/ 2907376 h 4428000"/>
              <a:gd name="connsiteX21" fmla="*/ 2802814 w 4428000"/>
              <a:gd name="connsiteY21" fmla="*/ 3311412 h 4428000"/>
              <a:gd name="connsiteX22" fmla="*/ 2818911 w 4428000"/>
              <a:gd name="connsiteY22" fmla="*/ 3311412 h 4428000"/>
              <a:gd name="connsiteX23" fmla="*/ 2908911 w 4428000"/>
              <a:gd name="connsiteY23" fmla="*/ 3401412 h 4428000"/>
              <a:gd name="connsiteX24" fmla="*/ 2818911 w 4428000"/>
              <a:gd name="connsiteY24" fmla="*/ 3491412 h 4428000"/>
              <a:gd name="connsiteX25" fmla="*/ 2712817 w 4428000"/>
              <a:gd name="connsiteY25" fmla="*/ 3491412 h 4428000"/>
              <a:gd name="connsiteX26" fmla="*/ 2712814 w 4428000"/>
              <a:gd name="connsiteY26" fmla="*/ 3491413 h 4428000"/>
              <a:gd name="connsiteX27" fmla="*/ 2712812 w 4428000"/>
              <a:gd name="connsiteY27" fmla="*/ 3491412 h 4428000"/>
              <a:gd name="connsiteX28" fmla="*/ 2606718 w 4428000"/>
              <a:gd name="connsiteY28" fmla="*/ 3491412 h 4428000"/>
              <a:gd name="connsiteX29" fmla="*/ 2516718 w 4428000"/>
              <a:gd name="connsiteY29" fmla="*/ 3401412 h 4428000"/>
              <a:gd name="connsiteX30" fmla="*/ 2606718 w 4428000"/>
              <a:gd name="connsiteY30" fmla="*/ 3311412 h 4428000"/>
              <a:gd name="connsiteX31" fmla="*/ 2622814 w 4428000"/>
              <a:gd name="connsiteY31" fmla="*/ 3311412 h 4428000"/>
              <a:gd name="connsiteX32" fmla="*/ 2622814 w 4428000"/>
              <a:gd name="connsiteY32" fmla="*/ 2907376 h 4428000"/>
              <a:gd name="connsiteX33" fmla="*/ 2388814 w 4428000"/>
              <a:gd name="connsiteY33" fmla="*/ 2907376 h 4428000"/>
              <a:gd name="connsiteX34" fmla="*/ 2298814 w 4428000"/>
              <a:gd name="connsiteY34" fmla="*/ 2817376 h 4428000"/>
              <a:gd name="connsiteX35" fmla="*/ 2388814 w 4428000"/>
              <a:gd name="connsiteY35" fmla="*/ 2727376 h 4428000"/>
              <a:gd name="connsiteX36" fmla="*/ 2967687 w 4428000"/>
              <a:gd name="connsiteY36" fmla="*/ 2727376 h 4428000"/>
              <a:gd name="connsiteX37" fmla="*/ 3199268 w 4428000"/>
              <a:gd name="connsiteY37" fmla="*/ 1923575 h 4428000"/>
              <a:gd name="connsiteX38" fmla="*/ 3275046 w 4428000"/>
              <a:gd name="connsiteY38" fmla="*/ 1859106 h 4428000"/>
              <a:gd name="connsiteX39" fmla="*/ 2833171 w 4428000"/>
              <a:gd name="connsiteY39" fmla="*/ 1543270 h 4428000"/>
              <a:gd name="connsiteX40" fmla="*/ 2923172 w 4428000"/>
              <a:gd name="connsiteY40" fmla="*/ 1633270 h 4428000"/>
              <a:gd name="connsiteX41" fmla="*/ 2923172 w 4428000"/>
              <a:gd name="connsiteY41" fmla="*/ 2547049 h 4428000"/>
              <a:gd name="connsiteX42" fmla="*/ 2896811 w 4428000"/>
              <a:gd name="connsiteY42" fmla="*/ 2610689 h 4428000"/>
              <a:gd name="connsiteX43" fmla="*/ 2895133 w 4428000"/>
              <a:gd name="connsiteY43" fmla="*/ 2611820 h 4428000"/>
              <a:gd name="connsiteX44" fmla="*/ 2891076 w 4428000"/>
              <a:gd name="connsiteY44" fmla="*/ 2617838 h 4428000"/>
              <a:gd name="connsiteX45" fmla="*/ 2827436 w 4428000"/>
              <a:gd name="connsiteY45" fmla="*/ 2644198 h 4428000"/>
              <a:gd name="connsiteX46" fmla="*/ 2232623 w 4428000"/>
              <a:gd name="connsiteY46" fmla="*/ 2644198 h 4428000"/>
              <a:gd name="connsiteX47" fmla="*/ 1999485 w 4428000"/>
              <a:gd name="connsiteY47" fmla="*/ 3405358 h 4428000"/>
              <a:gd name="connsiteX48" fmla="*/ 1887074 w 4428000"/>
              <a:gd name="connsiteY48" fmla="*/ 3465054 h 4428000"/>
              <a:gd name="connsiteX49" fmla="*/ 1827378 w 4428000"/>
              <a:gd name="connsiteY49" fmla="*/ 3352643 h 4428000"/>
              <a:gd name="connsiteX50" fmla="*/ 2080411 w 4428000"/>
              <a:gd name="connsiteY50" fmla="*/ 2526525 h 4428000"/>
              <a:gd name="connsiteX51" fmla="*/ 2157255 w 4428000"/>
              <a:gd name="connsiteY51" fmla="*/ 2463332 h 4428000"/>
              <a:gd name="connsiteX52" fmla="*/ 2743171 w 4428000"/>
              <a:gd name="connsiteY52" fmla="*/ 2464198 h 4428000"/>
              <a:gd name="connsiteX53" fmla="*/ 2743171 w 4428000"/>
              <a:gd name="connsiteY53" fmla="*/ 1820196 h 4428000"/>
              <a:gd name="connsiteX54" fmla="*/ 2465218 w 4428000"/>
              <a:gd name="connsiteY54" fmla="*/ 2041906 h 4428000"/>
              <a:gd name="connsiteX55" fmla="*/ 2358822 w 4428000"/>
              <a:gd name="connsiteY55" fmla="*/ 2044528 h 4428000"/>
              <a:gd name="connsiteX56" fmla="*/ 1940410 w 4428000"/>
              <a:gd name="connsiteY56" fmla="*/ 1919973 h 4428000"/>
              <a:gd name="connsiteX57" fmla="*/ 1879828 w 4428000"/>
              <a:gd name="connsiteY57" fmla="*/ 1808036 h 4428000"/>
              <a:gd name="connsiteX58" fmla="*/ 1991766 w 4428000"/>
              <a:gd name="connsiteY58" fmla="*/ 1747454 h 4428000"/>
              <a:gd name="connsiteX59" fmla="*/ 2395161 w 4428000"/>
              <a:gd name="connsiteY59" fmla="*/ 1867539 h 4428000"/>
              <a:gd name="connsiteX60" fmla="*/ 2775127 w 4428000"/>
              <a:gd name="connsiteY60" fmla="*/ 1564458 h 4428000"/>
              <a:gd name="connsiteX61" fmla="*/ 2783818 w 4428000"/>
              <a:gd name="connsiteY61" fmla="*/ 1559999 h 4428000"/>
              <a:gd name="connsiteX62" fmla="*/ 2798139 w 4428000"/>
              <a:gd name="connsiteY62" fmla="*/ 1550343 h 4428000"/>
              <a:gd name="connsiteX63" fmla="*/ 2805551 w 4428000"/>
              <a:gd name="connsiteY63" fmla="*/ 1548847 h 4428000"/>
              <a:gd name="connsiteX64" fmla="*/ 2806924 w 4428000"/>
              <a:gd name="connsiteY64" fmla="*/ 1548142 h 4428000"/>
              <a:gd name="connsiteX65" fmla="*/ 2810437 w 4428000"/>
              <a:gd name="connsiteY65" fmla="*/ 1547860 h 4428000"/>
              <a:gd name="connsiteX66" fmla="*/ 1143641 w 4428000"/>
              <a:gd name="connsiteY66" fmla="*/ 1436430 h 4428000"/>
              <a:gd name="connsiteX67" fmla="*/ 1225688 w 4428000"/>
              <a:gd name="connsiteY67" fmla="*/ 1492704 h 4428000"/>
              <a:gd name="connsiteX68" fmla="*/ 1424522 w 4428000"/>
              <a:gd name="connsiteY68" fmla="*/ 1984428 h 4428000"/>
              <a:gd name="connsiteX69" fmla="*/ 1938264 w 4428000"/>
              <a:gd name="connsiteY69" fmla="*/ 1984428 h 4428000"/>
              <a:gd name="connsiteX70" fmla="*/ 2028264 w 4428000"/>
              <a:gd name="connsiteY70" fmla="*/ 2074428 h 4428000"/>
              <a:gd name="connsiteX71" fmla="*/ 1938264 w 4428000"/>
              <a:gd name="connsiteY71" fmla="*/ 2164428 h 4428000"/>
              <a:gd name="connsiteX72" fmla="*/ 1362264 w 4428000"/>
              <a:gd name="connsiteY72" fmla="*/ 2164428 h 4428000"/>
              <a:gd name="connsiteX73" fmla="*/ 1279337 w 4428000"/>
              <a:gd name="connsiteY73" fmla="*/ 2109461 h 4428000"/>
              <a:gd name="connsiteX74" fmla="*/ 1058814 w 4428000"/>
              <a:gd name="connsiteY74" fmla="*/ 1560181 h 4428000"/>
              <a:gd name="connsiteX75" fmla="*/ 1108512 w 4428000"/>
              <a:gd name="connsiteY75" fmla="*/ 1443006 h 4428000"/>
              <a:gd name="connsiteX76" fmla="*/ 1143641 w 4428000"/>
              <a:gd name="connsiteY76" fmla="*/ 1436430 h 4428000"/>
              <a:gd name="connsiteX77" fmla="*/ 2833171 w 4428000"/>
              <a:gd name="connsiteY77" fmla="*/ 1116587 h 4428000"/>
              <a:gd name="connsiteX78" fmla="*/ 2743171 w 4428000"/>
              <a:gd name="connsiteY78" fmla="*/ 1206587 h 4428000"/>
              <a:gd name="connsiteX79" fmla="*/ 2833171 w 4428000"/>
              <a:gd name="connsiteY79" fmla="*/ 1296587 h 4428000"/>
              <a:gd name="connsiteX80" fmla="*/ 2923172 w 4428000"/>
              <a:gd name="connsiteY80" fmla="*/ 1206587 h 4428000"/>
              <a:gd name="connsiteX81" fmla="*/ 2833171 w 4428000"/>
              <a:gd name="connsiteY81" fmla="*/ 1116587 h 4428000"/>
              <a:gd name="connsiteX82" fmla="*/ 2833171 w 4428000"/>
              <a:gd name="connsiteY82" fmla="*/ 936587 h 4428000"/>
              <a:gd name="connsiteX83" fmla="*/ 3103172 w 4428000"/>
              <a:gd name="connsiteY83" fmla="*/ 1206587 h 4428000"/>
              <a:gd name="connsiteX84" fmla="*/ 2833171 w 4428000"/>
              <a:gd name="connsiteY84" fmla="*/ 1476587 h 4428000"/>
              <a:gd name="connsiteX85" fmla="*/ 2563171 w 4428000"/>
              <a:gd name="connsiteY85" fmla="*/ 1206587 h 4428000"/>
              <a:gd name="connsiteX86" fmla="*/ 2833171 w 4428000"/>
              <a:gd name="connsiteY86" fmla="*/ 936587 h 4428000"/>
              <a:gd name="connsiteX87" fmla="*/ 2214000 w 4428000"/>
              <a:gd name="connsiteY87" fmla="*/ 180000 h 4428000"/>
              <a:gd name="connsiteX88" fmla="*/ 180000 w 4428000"/>
              <a:gd name="connsiteY88" fmla="*/ 2214000 h 4428000"/>
              <a:gd name="connsiteX89" fmla="*/ 2214000 w 4428000"/>
              <a:gd name="connsiteY89" fmla="*/ 4248000 h 4428000"/>
              <a:gd name="connsiteX90" fmla="*/ 4248000 w 4428000"/>
              <a:gd name="connsiteY90" fmla="*/ 2214000 h 4428000"/>
              <a:gd name="connsiteX91" fmla="*/ 2214000 w 4428000"/>
              <a:gd name="connsiteY91" fmla="*/ 180000 h 4428000"/>
              <a:gd name="connsiteX92" fmla="*/ 2214000 w 4428000"/>
              <a:gd name="connsiteY92" fmla="*/ 0 h 4428000"/>
              <a:gd name="connsiteX93" fmla="*/ 4428000 w 4428000"/>
              <a:gd name="connsiteY93" fmla="*/ 2214000 h 4428000"/>
              <a:gd name="connsiteX94" fmla="*/ 2214000 w 4428000"/>
              <a:gd name="connsiteY94" fmla="*/ 4428000 h 4428000"/>
              <a:gd name="connsiteX95" fmla="*/ 0 w 4428000"/>
              <a:gd name="connsiteY95" fmla="*/ 2214000 h 4428000"/>
              <a:gd name="connsiteX96" fmla="*/ 2214000 w 4428000"/>
              <a:gd name="connsiteY96"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428000" h="4428000">
                <a:moveTo>
                  <a:pt x="1208939" y="2212365"/>
                </a:moveTo>
                <a:lnTo>
                  <a:pt x="2252939" y="2212365"/>
                </a:lnTo>
                <a:cubicBezTo>
                  <a:pt x="2302645" y="2212365"/>
                  <a:pt x="2342939" y="2252659"/>
                  <a:pt x="2342939" y="2302365"/>
                </a:cubicBezTo>
                <a:cubicBezTo>
                  <a:pt x="2342939" y="2352071"/>
                  <a:pt x="2302645" y="2392365"/>
                  <a:pt x="2252939" y="2392365"/>
                </a:cubicBezTo>
                <a:lnTo>
                  <a:pt x="1297935" y="2392365"/>
                </a:lnTo>
                <a:lnTo>
                  <a:pt x="1297934" y="3401916"/>
                </a:lnTo>
                <a:cubicBezTo>
                  <a:pt x="1297934" y="3451344"/>
                  <a:pt x="1257864" y="3491414"/>
                  <a:pt x="1208436" y="3491414"/>
                </a:cubicBezTo>
                <a:lnTo>
                  <a:pt x="1208437" y="3491413"/>
                </a:lnTo>
                <a:cubicBezTo>
                  <a:pt x="1159009" y="3491413"/>
                  <a:pt x="1118939" y="3451343"/>
                  <a:pt x="1118939" y="3401915"/>
                </a:cubicBezTo>
                <a:lnTo>
                  <a:pt x="1118939" y="2305860"/>
                </a:lnTo>
                <a:lnTo>
                  <a:pt x="1119292" y="2304113"/>
                </a:lnTo>
                <a:lnTo>
                  <a:pt x="1118939" y="2302365"/>
                </a:lnTo>
                <a:cubicBezTo>
                  <a:pt x="1118939" y="2252659"/>
                  <a:pt x="1159233" y="2212365"/>
                  <a:pt x="1208939" y="2212365"/>
                </a:cubicBezTo>
                <a:close/>
                <a:moveTo>
                  <a:pt x="3275046" y="1859106"/>
                </a:moveTo>
                <a:cubicBezTo>
                  <a:pt x="3286653" y="1857711"/>
                  <a:pt x="3298726" y="1858569"/>
                  <a:pt x="3310667" y="1862009"/>
                </a:cubicBezTo>
                <a:cubicBezTo>
                  <a:pt x="3358430" y="1875770"/>
                  <a:pt x="3385994" y="1925644"/>
                  <a:pt x="3372233" y="1973407"/>
                </a:cubicBezTo>
                <a:lnTo>
                  <a:pt x="3123071" y="2838230"/>
                </a:lnTo>
                <a:lnTo>
                  <a:pt x="3122309" y="2839694"/>
                </a:lnTo>
                <a:lnTo>
                  <a:pt x="3119742" y="2852408"/>
                </a:lnTo>
                <a:cubicBezTo>
                  <a:pt x="3106079" y="2884711"/>
                  <a:pt x="3074094" y="2907376"/>
                  <a:pt x="3036815" y="2907376"/>
                </a:cubicBezTo>
                <a:lnTo>
                  <a:pt x="2802814" y="2907376"/>
                </a:lnTo>
                <a:lnTo>
                  <a:pt x="2802814" y="3311412"/>
                </a:lnTo>
                <a:lnTo>
                  <a:pt x="2818911" y="3311412"/>
                </a:lnTo>
                <a:cubicBezTo>
                  <a:pt x="2868617" y="3311412"/>
                  <a:pt x="2908911" y="3351706"/>
                  <a:pt x="2908911" y="3401412"/>
                </a:cubicBezTo>
                <a:cubicBezTo>
                  <a:pt x="2908911" y="3451118"/>
                  <a:pt x="2868617" y="3491412"/>
                  <a:pt x="2818911" y="3491412"/>
                </a:cubicBezTo>
                <a:lnTo>
                  <a:pt x="2712817" y="3491412"/>
                </a:lnTo>
                <a:cubicBezTo>
                  <a:pt x="2712816" y="3491412"/>
                  <a:pt x="2712815" y="3491413"/>
                  <a:pt x="2712814" y="3491413"/>
                </a:cubicBezTo>
                <a:cubicBezTo>
                  <a:pt x="2712813" y="3491413"/>
                  <a:pt x="2712813" y="3491412"/>
                  <a:pt x="2712812" y="3491412"/>
                </a:cubicBezTo>
                <a:lnTo>
                  <a:pt x="2606718" y="3491412"/>
                </a:lnTo>
                <a:cubicBezTo>
                  <a:pt x="2557012" y="3491412"/>
                  <a:pt x="2516718" y="3451118"/>
                  <a:pt x="2516718" y="3401412"/>
                </a:cubicBezTo>
                <a:cubicBezTo>
                  <a:pt x="2516718" y="3351706"/>
                  <a:pt x="2557012" y="3311412"/>
                  <a:pt x="2606718" y="3311412"/>
                </a:cubicBezTo>
                <a:lnTo>
                  <a:pt x="2622814" y="3311412"/>
                </a:lnTo>
                <a:lnTo>
                  <a:pt x="2622814" y="2907376"/>
                </a:lnTo>
                <a:lnTo>
                  <a:pt x="2388814" y="2907376"/>
                </a:lnTo>
                <a:cubicBezTo>
                  <a:pt x="2339108" y="2907376"/>
                  <a:pt x="2298814" y="2867082"/>
                  <a:pt x="2298814" y="2817376"/>
                </a:cubicBezTo>
                <a:cubicBezTo>
                  <a:pt x="2298814" y="2767670"/>
                  <a:pt x="2339108" y="2727376"/>
                  <a:pt x="2388814" y="2727376"/>
                </a:cubicBezTo>
                <a:lnTo>
                  <a:pt x="2967687" y="2727376"/>
                </a:lnTo>
                <a:lnTo>
                  <a:pt x="3199268" y="1923575"/>
                </a:lnTo>
                <a:cubicBezTo>
                  <a:pt x="3209589" y="1887752"/>
                  <a:pt x="3240224" y="1863292"/>
                  <a:pt x="3275046" y="1859106"/>
                </a:cubicBezTo>
                <a:close/>
                <a:moveTo>
                  <a:pt x="2833171" y="1543270"/>
                </a:moveTo>
                <a:cubicBezTo>
                  <a:pt x="2882877" y="1543270"/>
                  <a:pt x="2923172" y="1583564"/>
                  <a:pt x="2923172" y="1633270"/>
                </a:cubicBezTo>
                <a:lnTo>
                  <a:pt x="2923172" y="2547049"/>
                </a:lnTo>
                <a:cubicBezTo>
                  <a:pt x="2923172" y="2571902"/>
                  <a:pt x="2913098" y="2594402"/>
                  <a:pt x="2896811" y="2610689"/>
                </a:cubicBezTo>
                <a:lnTo>
                  <a:pt x="2895133" y="2611820"/>
                </a:lnTo>
                <a:lnTo>
                  <a:pt x="2891076" y="2617838"/>
                </a:lnTo>
                <a:cubicBezTo>
                  <a:pt x="2874789" y="2634125"/>
                  <a:pt x="2852289" y="2644198"/>
                  <a:pt x="2827436" y="2644198"/>
                </a:cubicBezTo>
                <a:lnTo>
                  <a:pt x="2232623" y="2644198"/>
                </a:lnTo>
                <a:lnTo>
                  <a:pt x="1999485" y="3405358"/>
                </a:lnTo>
                <a:cubicBezTo>
                  <a:pt x="1984928" y="3452885"/>
                  <a:pt x="1934601" y="3479611"/>
                  <a:pt x="1887074" y="3465054"/>
                </a:cubicBezTo>
                <a:cubicBezTo>
                  <a:pt x="1839547" y="3450497"/>
                  <a:pt x="1812821" y="3400169"/>
                  <a:pt x="1827378" y="3352643"/>
                </a:cubicBezTo>
                <a:lnTo>
                  <a:pt x="2080411" y="2526525"/>
                </a:lnTo>
                <a:cubicBezTo>
                  <a:pt x="2091329" y="2490880"/>
                  <a:pt x="2122368" y="2466935"/>
                  <a:pt x="2157255" y="2463332"/>
                </a:cubicBezTo>
                <a:cubicBezTo>
                  <a:pt x="2352560" y="2463621"/>
                  <a:pt x="2547866" y="2463909"/>
                  <a:pt x="2743171" y="2464198"/>
                </a:cubicBezTo>
                <a:lnTo>
                  <a:pt x="2743171" y="1820196"/>
                </a:lnTo>
                <a:lnTo>
                  <a:pt x="2465218" y="2041906"/>
                </a:lnTo>
                <a:cubicBezTo>
                  <a:pt x="2422610" y="2068973"/>
                  <a:pt x="2394287" y="2057941"/>
                  <a:pt x="2358822" y="2044528"/>
                </a:cubicBezTo>
                <a:lnTo>
                  <a:pt x="1940410" y="1919973"/>
                </a:lnTo>
                <a:cubicBezTo>
                  <a:pt x="1892770" y="1905791"/>
                  <a:pt x="1865647" y="1855676"/>
                  <a:pt x="1879828" y="1808036"/>
                </a:cubicBezTo>
                <a:cubicBezTo>
                  <a:pt x="1894010" y="1760396"/>
                  <a:pt x="1944126" y="1733273"/>
                  <a:pt x="1991766" y="1747454"/>
                </a:cubicBezTo>
                <a:lnTo>
                  <a:pt x="2395161" y="1867539"/>
                </a:lnTo>
                <a:lnTo>
                  <a:pt x="2775127" y="1564458"/>
                </a:lnTo>
                <a:lnTo>
                  <a:pt x="2783818" y="1559999"/>
                </a:lnTo>
                <a:lnTo>
                  <a:pt x="2798139" y="1550343"/>
                </a:lnTo>
                <a:lnTo>
                  <a:pt x="2805551" y="1548847"/>
                </a:lnTo>
                <a:lnTo>
                  <a:pt x="2806924" y="1548142"/>
                </a:lnTo>
                <a:lnTo>
                  <a:pt x="2810437" y="1547860"/>
                </a:lnTo>
                <a:close/>
                <a:moveTo>
                  <a:pt x="1143641" y="1436430"/>
                </a:moveTo>
                <a:cubicBezTo>
                  <a:pt x="1178710" y="1436987"/>
                  <a:pt x="1211713" y="1458143"/>
                  <a:pt x="1225688" y="1492704"/>
                </a:cubicBezTo>
                <a:lnTo>
                  <a:pt x="1424522" y="1984428"/>
                </a:lnTo>
                <a:lnTo>
                  <a:pt x="1938264" y="1984428"/>
                </a:lnTo>
                <a:cubicBezTo>
                  <a:pt x="1987970" y="1984428"/>
                  <a:pt x="2028264" y="2024722"/>
                  <a:pt x="2028264" y="2074428"/>
                </a:cubicBezTo>
                <a:cubicBezTo>
                  <a:pt x="2028264" y="2124134"/>
                  <a:pt x="1987970" y="2164428"/>
                  <a:pt x="1938264" y="2164428"/>
                </a:cubicBezTo>
                <a:lnTo>
                  <a:pt x="1362264" y="2164428"/>
                </a:lnTo>
                <a:cubicBezTo>
                  <a:pt x="1324985" y="2164428"/>
                  <a:pt x="1293000" y="2141763"/>
                  <a:pt x="1279337" y="2109461"/>
                </a:cubicBezTo>
                <a:lnTo>
                  <a:pt x="1058814" y="1560181"/>
                </a:lnTo>
                <a:cubicBezTo>
                  <a:pt x="1040181" y="1514100"/>
                  <a:pt x="1062431" y="1461639"/>
                  <a:pt x="1108512" y="1443006"/>
                </a:cubicBezTo>
                <a:cubicBezTo>
                  <a:pt x="1120033" y="1438347"/>
                  <a:pt x="1131952" y="1436244"/>
                  <a:pt x="1143641" y="1436430"/>
                </a:cubicBezTo>
                <a:close/>
                <a:moveTo>
                  <a:pt x="2833171" y="1116587"/>
                </a:moveTo>
                <a:cubicBezTo>
                  <a:pt x="2783465" y="1116587"/>
                  <a:pt x="2743171" y="1156881"/>
                  <a:pt x="2743171" y="1206587"/>
                </a:cubicBezTo>
                <a:cubicBezTo>
                  <a:pt x="2743171" y="1256293"/>
                  <a:pt x="2783465" y="1296587"/>
                  <a:pt x="2833171" y="1296587"/>
                </a:cubicBezTo>
                <a:cubicBezTo>
                  <a:pt x="2882877" y="1296587"/>
                  <a:pt x="2923172" y="1256293"/>
                  <a:pt x="2923172" y="1206587"/>
                </a:cubicBezTo>
                <a:cubicBezTo>
                  <a:pt x="2923172" y="1156881"/>
                  <a:pt x="2882877" y="1116587"/>
                  <a:pt x="2833171" y="1116587"/>
                </a:cubicBezTo>
                <a:close/>
                <a:moveTo>
                  <a:pt x="2833171" y="936587"/>
                </a:moveTo>
                <a:cubicBezTo>
                  <a:pt x="2982289" y="936587"/>
                  <a:pt x="3103172" y="1057470"/>
                  <a:pt x="3103172" y="1206587"/>
                </a:cubicBezTo>
                <a:cubicBezTo>
                  <a:pt x="3103172" y="1355704"/>
                  <a:pt x="2982289" y="1476587"/>
                  <a:pt x="2833171" y="1476587"/>
                </a:cubicBezTo>
                <a:cubicBezTo>
                  <a:pt x="2684054" y="1476587"/>
                  <a:pt x="2563171" y="1355704"/>
                  <a:pt x="2563171" y="1206587"/>
                </a:cubicBezTo>
                <a:cubicBezTo>
                  <a:pt x="2563171" y="1057470"/>
                  <a:pt x="2684054" y="936587"/>
                  <a:pt x="2833171" y="93658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11" name="フリーフォーム 10"/>
          <p:cNvSpPr>
            <a:spLocks noChangeAspect="1"/>
          </p:cNvSpPr>
          <p:nvPr/>
        </p:nvSpPr>
        <p:spPr bwMode="gray">
          <a:xfrm>
            <a:off x="4979039" y="4838790"/>
            <a:ext cx="509248" cy="509248"/>
          </a:xfrm>
          <a:custGeom>
            <a:avLst/>
            <a:gdLst>
              <a:gd name="connsiteX0" fmla="*/ 2326572 w 4428000"/>
              <a:gd name="connsiteY0" fmla="*/ 2911200 h 4428000"/>
              <a:gd name="connsiteX1" fmla="*/ 3212437 w 4428000"/>
              <a:gd name="connsiteY1" fmla="*/ 2911200 h 4428000"/>
              <a:gd name="connsiteX2" fmla="*/ 3327676 w 4428000"/>
              <a:gd name="connsiteY2" fmla="*/ 2911200 h 4428000"/>
              <a:gd name="connsiteX3" fmla="*/ 3419869 w 4428000"/>
              <a:gd name="connsiteY3" fmla="*/ 2939252 h 4428000"/>
              <a:gd name="connsiteX4" fmla="*/ 3419869 w 4428000"/>
              <a:gd name="connsiteY4" fmla="*/ 2960571 h 4428000"/>
              <a:gd name="connsiteX5" fmla="*/ 3417516 w 4428000"/>
              <a:gd name="connsiteY5" fmla="*/ 2964117 h 4428000"/>
              <a:gd name="connsiteX6" fmla="*/ 3425400 w 4428000"/>
              <a:gd name="connsiteY6" fmla="*/ 2976000 h 4428000"/>
              <a:gd name="connsiteX7" fmla="*/ 3212437 w 4428000"/>
              <a:gd name="connsiteY7" fmla="*/ 3040800 h 4428000"/>
              <a:gd name="connsiteX8" fmla="*/ 2312380 w 4428000"/>
              <a:gd name="connsiteY8" fmla="*/ 3040800 h 4428000"/>
              <a:gd name="connsiteX9" fmla="*/ 2330098 w 4428000"/>
              <a:gd name="connsiteY9" fmla="*/ 3014520 h 4428000"/>
              <a:gd name="connsiteX10" fmla="*/ 2340000 w 4428000"/>
              <a:gd name="connsiteY10" fmla="*/ 2965475 h 4428000"/>
              <a:gd name="connsiteX11" fmla="*/ 2330098 w 4428000"/>
              <a:gd name="connsiteY11" fmla="*/ 2916430 h 4428000"/>
              <a:gd name="connsiteX12" fmla="*/ 1094792 w 4428000"/>
              <a:gd name="connsiteY12" fmla="*/ 2911200 h 4428000"/>
              <a:gd name="connsiteX13" fmla="*/ 1221095 w 4428000"/>
              <a:gd name="connsiteY13" fmla="*/ 2911200 h 4428000"/>
              <a:gd name="connsiteX14" fmla="*/ 2101428 w 4428000"/>
              <a:gd name="connsiteY14" fmla="*/ 2911200 h 4428000"/>
              <a:gd name="connsiteX15" fmla="*/ 2097902 w 4428000"/>
              <a:gd name="connsiteY15" fmla="*/ 2916430 h 4428000"/>
              <a:gd name="connsiteX16" fmla="*/ 2088000 w 4428000"/>
              <a:gd name="connsiteY16" fmla="*/ 2965475 h 4428000"/>
              <a:gd name="connsiteX17" fmla="*/ 2097902 w 4428000"/>
              <a:gd name="connsiteY17" fmla="*/ 3014520 h 4428000"/>
              <a:gd name="connsiteX18" fmla="*/ 2115620 w 4428000"/>
              <a:gd name="connsiteY18" fmla="*/ 3040800 h 4428000"/>
              <a:gd name="connsiteX19" fmla="*/ 1221095 w 4428000"/>
              <a:gd name="connsiteY19" fmla="*/ 3040800 h 4428000"/>
              <a:gd name="connsiteX20" fmla="*/ 1008132 w 4428000"/>
              <a:gd name="connsiteY20" fmla="*/ 2976000 h 4428000"/>
              <a:gd name="connsiteX21" fmla="*/ 1010829 w 4428000"/>
              <a:gd name="connsiteY21" fmla="*/ 2971935 h 4428000"/>
              <a:gd name="connsiteX22" fmla="*/ 1009845 w 4428000"/>
              <a:gd name="connsiteY22" fmla="*/ 2971491 h 4428000"/>
              <a:gd name="connsiteX23" fmla="*/ 1002600 w 4428000"/>
              <a:gd name="connsiteY23" fmla="*/ 2960571 h 4428000"/>
              <a:gd name="connsiteX24" fmla="*/ 1002600 w 4428000"/>
              <a:gd name="connsiteY24" fmla="*/ 2939252 h 4428000"/>
              <a:gd name="connsiteX25" fmla="*/ 1094792 w 4428000"/>
              <a:gd name="connsiteY25" fmla="*/ 2911200 h 4428000"/>
              <a:gd name="connsiteX26" fmla="*/ 2505669 w 4428000"/>
              <a:gd name="connsiteY26" fmla="*/ 2323044 h 4428000"/>
              <a:gd name="connsiteX27" fmla="*/ 2524569 w 4428000"/>
              <a:gd name="connsiteY27" fmla="*/ 2336795 h 4428000"/>
              <a:gd name="connsiteX28" fmla="*/ 2517350 w 4428000"/>
              <a:gd name="connsiteY28" fmla="*/ 2359044 h 4428000"/>
              <a:gd name="connsiteX29" fmla="*/ 2493988 w 4428000"/>
              <a:gd name="connsiteY29" fmla="*/ 2359044 h 4428000"/>
              <a:gd name="connsiteX30" fmla="*/ 2486769 w 4428000"/>
              <a:gd name="connsiteY30" fmla="*/ 2336795 h 4428000"/>
              <a:gd name="connsiteX31" fmla="*/ 1902419 w 4428000"/>
              <a:gd name="connsiteY31" fmla="*/ 2323044 h 4428000"/>
              <a:gd name="connsiteX32" fmla="*/ 1921319 w 4428000"/>
              <a:gd name="connsiteY32" fmla="*/ 2336795 h 4428000"/>
              <a:gd name="connsiteX33" fmla="*/ 1914100 w 4428000"/>
              <a:gd name="connsiteY33" fmla="*/ 2359044 h 4428000"/>
              <a:gd name="connsiteX34" fmla="*/ 1890738 w 4428000"/>
              <a:gd name="connsiteY34" fmla="*/ 2359044 h 4428000"/>
              <a:gd name="connsiteX35" fmla="*/ 1883519 w 4428000"/>
              <a:gd name="connsiteY35" fmla="*/ 2336795 h 4428000"/>
              <a:gd name="connsiteX36" fmla="*/ 2494504 w 4428000"/>
              <a:gd name="connsiteY36" fmla="*/ 2048144 h 4428000"/>
              <a:gd name="connsiteX37" fmla="*/ 2392110 w 4428000"/>
              <a:gd name="connsiteY37" fmla="*/ 2178517 h 4428000"/>
              <a:gd name="connsiteX38" fmla="*/ 2315910 w 4428000"/>
              <a:gd name="connsiteY38" fmla="*/ 2407117 h 4428000"/>
              <a:gd name="connsiteX39" fmla="*/ 2508791 w 4428000"/>
              <a:gd name="connsiteY39" fmla="*/ 2542848 h 4428000"/>
              <a:gd name="connsiteX40" fmla="*/ 2699291 w 4428000"/>
              <a:gd name="connsiteY40" fmla="*/ 2399973 h 4428000"/>
              <a:gd name="connsiteX41" fmla="*/ 2625473 w 4428000"/>
              <a:gd name="connsiteY41" fmla="*/ 2185661 h 4428000"/>
              <a:gd name="connsiteX42" fmla="*/ 2494504 w 4428000"/>
              <a:gd name="connsiteY42" fmla="*/ 2048144 h 4428000"/>
              <a:gd name="connsiteX43" fmla="*/ 1891254 w 4428000"/>
              <a:gd name="connsiteY43" fmla="*/ 2048144 h 4428000"/>
              <a:gd name="connsiteX44" fmla="*/ 1788860 w 4428000"/>
              <a:gd name="connsiteY44" fmla="*/ 2178517 h 4428000"/>
              <a:gd name="connsiteX45" fmla="*/ 1712660 w 4428000"/>
              <a:gd name="connsiteY45" fmla="*/ 2407117 h 4428000"/>
              <a:gd name="connsiteX46" fmla="*/ 1905541 w 4428000"/>
              <a:gd name="connsiteY46" fmla="*/ 2542848 h 4428000"/>
              <a:gd name="connsiteX47" fmla="*/ 2096041 w 4428000"/>
              <a:gd name="connsiteY47" fmla="*/ 2399973 h 4428000"/>
              <a:gd name="connsiteX48" fmla="*/ 2022223 w 4428000"/>
              <a:gd name="connsiteY48" fmla="*/ 2185661 h 4428000"/>
              <a:gd name="connsiteX49" fmla="*/ 1891254 w 4428000"/>
              <a:gd name="connsiteY49" fmla="*/ 2048144 h 4428000"/>
              <a:gd name="connsiteX50" fmla="*/ 2807294 w 4428000"/>
              <a:gd name="connsiteY50" fmla="*/ 1802344 h 4428000"/>
              <a:gd name="connsiteX51" fmla="*/ 2826194 w 4428000"/>
              <a:gd name="connsiteY51" fmla="*/ 1816095 h 4428000"/>
              <a:gd name="connsiteX52" fmla="*/ 2818975 w 4428000"/>
              <a:gd name="connsiteY52" fmla="*/ 1838344 h 4428000"/>
              <a:gd name="connsiteX53" fmla="*/ 2795613 w 4428000"/>
              <a:gd name="connsiteY53" fmla="*/ 1838344 h 4428000"/>
              <a:gd name="connsiteX54" fmla="*/ 2788394 w 4428000"/>
              <a:gd name="connsiteY54" fmla="*/ 1816095 h 4428000"/>
              <a:gd name="connsiteX55" fmla="*/ 2204044 w 4428000"/>
              <a:gd name="connsiteY55" fmla="*/ 1802344 h 4428000"/>
              <a:gd name="connsiteX56" fmla="*/ 2222944 w 4428000"/>
              <a:gd name="connsiteY56" fmla="*/ 1816095 h 4428000"/>
              <a:gd name="connsiteX57" fmla="*/ 2215725 w 4428000"/>
              <a:gd name="connsiteY57" fmla="*/ 1838344 h 4428000"/>
              <a:gd name="connsiteX58" fmla="*/ 2192363 w 4428000"/>
              <a:gd name="connsiteY58" fmla="*/ 1838344 h 4428000"/>
              <a:gd name="connsiteX59" fmla="*/ 2185144 w 4428000"/>
              <a:gd name="connsiteY59" fmla="*/ 1816095 h 4428000"/>
              <a:gd name="connsiteX60" fmla="*/ 1600794 w 4428000"/>
              <a:gd name="connsiteY60" fmla="*/ 1802344 h 4428000"/>
              <a:gd name="connsiteX61" fmla="*/ 1619694 w 4428000"/>
              <a:gd name="connsiteY61" fmla="*/ 1816095 h 4428000"/>
              <a:gd name="connsiteX62" fmla="*/ 1612475 w 4428000"/>
              <a:gd name="connsiteY62" fmla="*/ 1838344 h 4428000"/>
              <a:gd name="connsiteX63" fmla="*/ 1589113 w 4428000"/>
              <a:gd name="connsiteY63" fmla="*/ 1838344 h 4428000"/>
              <a:gd name="connsiteX64" fmla="*/ 1581894 w 4428000"/>
              <a:gd name="connsiteY64" fmla="*/ 1816095 h 4428000"/>
              <a:gd name="connsiteX65" fmla="*/ 2796129 w 4428000"/>
              <a:gd name="connsiteY65" fmla="*/ 1527444 h 4428000"/>
              <a:gd name="connsiteX66" fmla="*/ 2693735 w 4428000"/>
              <a:gd name="connsiteY66" fmla="*/ 1657817 h 4428000"/>
              <a:gd name="connsiteX67" fmla="*/ 2617535 w 4428000"/>
              <a:gd name="connsiteY67" fmla="*/ 1886417 h 4428000"/>
              <a:gd name="connsiteX68" fmla="*/ 2810416 w 4428000"/>
              <a:gd name="connsiteY68" fmla="*/ 2022148 h 4428000"/>
              <a:gd name="connsiteX69" fmla="*/ 3000916 w 4428000"/>
              <a:gd name="connsiteY69" fmla="*/ 1879273 h 4428000"/>
              <a:gd name="connsiteX70" fmla="*/ 2927098 w 4428000"/>
              <a:gd name="connsiteY70" fmla="*/ 1664961 h 4428000"/>
              <a:gd name="connsiteX71" fmla="*/ 2796129 w 4428000"/>
              <a:gd name="connsiteY71" fmla="*/ 1527444 h 4428000"/>
              <a:gd name="connsiteX72" fmla="*/ 2192879 w 4428000"/>
              <a:gd name="connsiteY72" fmla="*/ 1527444 h 4428000"/>
              <a:gd name="connsiteX73" fmla="*/ 2090485 w 4428000"/>
              <a:gd name="connsiteY73" fmla="*/ 1657817 h 4428000"/>
              <a:gd name="connsiteX74" fmla="*/ 2014285 w 4428000"/>
              <a:gd name="connsiteY74" fmla="*/ 1886417 h 4428000"/>
              <a:gd name="connsiteX75" fmla="*/ 2207166 w 4428000"/>
              <a:gd name="connsiteY75" fmla="*/ 2022148 h 4428000"/>
              <a:gd name="connsiteX76" fmla="*/ 2397666 w 4428000"/>
              <a:gd name="connsiteY76" fmla="*/ 1879273 h 4428000"/>
              <a:gd name="connsiteX77" fmla="*/ 2323848 w 4428000"/>
              <a:gd name="connsiteY77" fmla="*/ 1664961 h 4428000"/>
              <a:gd name="connsiteX78" fmla="*/ 2192879 w 4428000"/>
              <a:gd name="connsiteY78" fmla="*/ 1527444 h 4428000"/>
              <a:gd name="connsiteX79" fmla="*/ 1589629 w 4428000"/>
              <a:gd name="connsiteY79" fmla="*/ 1527444 h 4428000"/>
              <a:gd name="connsiteX80" fmla="*/ 1487235 w 4428000"/>
              <a:gd name="connsiteY80" fmla="*/ 1657817 h 4428000"/>
              <a:gd name="connsiteX81" fmla="*/ 1411035 w 4428000"/>
              <a:gd name="connsiteY81" fmla="*/ 1886417 h 4428000"/>
              <a:gd name="connsiteX82" fmla="*/ 1603916 w 4428000"/>
              <a:gd name="connsiteY82" fmla="*/ 2022148 h 4428000"/>
              <a:gd name="connsiteX83" fmla="*/ 1794416 w 4428000"/>
              <a:gd name="connsiteY83" fmla="*/ 1879273 h 4428000"/>
              <a:gd name="connsiteX84" fmla="*/ 1720598 w 4428000"/>
              <a:gd name="connsiteY84" fmla="*/ 1664961 h 4428000"/>
              <a:gd name="connsiteX85" fmla="*/ 1589629 w 4428000"/>
              <a:gd name="connsiteY85" fmla="*/ 1527444 h 4428000"/>
              <a:gd name="connsiteX86" fmla="*/ 1274002 w 4428000"/>
              <a:gd name="connsiteY86" fmla="*/ 1387000 h 4428000"/>
              <a:gd name="connsiteX87" fmla="*/ 3153998 w 4428000"/>
              <a:gd name="connsiteY87" fmla="*/ 1387000 h 4428000"/>
              <a:gd name="connsiteX88" fmla="*/ 3268800 w 4428000"/>
              <a:gd name="connsiteY88" fmla="*/ 1501802 h 4428000"/>
              <a:gd name="connsiteX89" fmla="*/ 3268800 w 4428000"/>
              <a:gd name="connsiteY89" fmla="*/ 2722998 h 4428000"/>
              <a:gd name="connsiteX90" fmla="*/ 3267079 w 4428000"/>
              <a:gd name="connsiteY90" fmla="*/ 2731525 h 4428000"/>
              <a:gd name="connsiteX91" fmla="*/ 1160922 w 4428000"/>
              <a:gd name="connsiteY91" fmla="*/ 2731525 h 4428000"/>
              <a:gd name="connsiteX92" fmla="*/ 1159200 w 4428000"/>
              <a:gd name="connsiteY92" fmla="*/ 2722998 h 4428000"/>
              <a:gd name="connsiteX93" fmla="*/ 1159200 w 4428000"/>
              <a:gd name="connsiteY93" fmla="*/ 1501802 h 4428000"/>
              <a:gd name="connsiteX94" fmla="*/ 1274002 w 4428000"/>
              <a:gd name="connsiteY94" fmla="*/ 1387000 h 4428000"/>
              <a:gd name="connsiteX95" fmla="*/ 1280556 w 4428000"/>
              <a:gd name="connsiteY95" fmla="*/ 1207525 h 4428000"/>
              <a:gd name="connsiteX96" fmla="*/ 978925 w 4428000"/>
              <a:gd name="connsiteY96" fmla="*/ 1509156 h 4428000"/>
              <a:gd name="connsiteX97" fmla="*/ 978925 w 4428000"/>
              <a:gd name="connsiteY97" fmla="*/ 2715644 h 4428000"/>
              <a:gd name="connsiteX98" fmla="*/ 980526 w 4428000"/>
              <a:gd name="connsiteY98" fmla="*/ 2731525 h 4428000"/>
              <a:gd name="connsiteX99" fmla="*/ 929184 w 4428000"/>
              <a:gd name="connsiteY99" fmla="*/ 2731525 h 4428000"/>
              <a:gd name="connsiteX100" fmla="*/ 823350 w 4428000"/>
              <a:gd name="connsiteY100" fmla="*/ 2837359 h 4428000"/>
              <a:gd name="connsiteX101" fmla="*/ 823350 w 4428000"/>
              <a:gd name="connsiteY101" fmla="*/ 2917791 h 4428000"/>
              <a:gd name="connsiteX102" fmla="*/ 831667 w 4428000"/>
              <a:gd name="connsiteY102" fmla="*/ 2958987 h 4428000"/>
              <a:gd name="connsiteX103" fmla="*/ 832797 w 4428000"/>
              <a:gd name="connsiteY103" fmla="*/ 2960662 h 4428000"/>
              <a:gd name="connsiteX104" fmla="*/ 829700 w 4428000"/>
              <a:gd name="connsiteY104" fmla="*/ 2976000 h 4428000"/>
              <a:gd name="connsiteX105" fmla="*/ 1074175 w 4428000"/>
              <a:gd name="connsiteY105" fmla="*/ 3220475 h 4428000"/>
              <a:gd name="connsiteX106" fmla="*/ 3360175 w 4428000"/>
              <a:gd name="connsiteY106" fmla="*/ 3220475 h 4428000"/>
              <a:gd name="connsiteX107" fmla="*/ 3604650 w 4428000"/>
              <a:gd name="connsiteY107" fmla="*/ 2976000 h 4428000"/>
              <a:gd name="connsiteX108" fmla="*/ 3595599 w 4428000"/>
              <a:gd name="connsiteY108" fmla="*/ 2931169 h 4428000"/>
              <a:gd name="connsiteX109" fmla="*/ 3598300 w 4428000"/>
              <a:gd name="connsiteY109" fmla="*/ 2917791 h 4428000"/>
              <a:gd name="connsiteX110" fmla="*/ 3598300 w 4428000"/>
              <a:gd name="connsiteY110" fmla="*/ 2837359 h 4428000"/>
              <a:gd name="connsiteX111" fmla="*/ 3492466 w 4428000"/>
              <a:gd name="connsiteY111" fmla="*/ 2731525 h 4428000"/>
              <a:gd name="connsiteX112" fmla="*/ 3447474 w 4428000"/>
              <a:gd name="connsiteY112" fmla="*/ 2731525 h 4428000"/>
              <a:gd name="connsiteX113" fmla="*/ 3449075 w 4428000"/>
              <a:gd name="connsiteY113" fmla="*/ 2715644 h 4428000"/>
              <a:gd name="connsiteX114" fmla="*/ 3449075 w 4428000"/>
              <a:gd name="connsiteY114" fmla="*/ 1509156 h 4428000"/>
              <a:gd name="connsiteX115" fmla="*/ 3147444 w 4428000"/>
              <a:gd name="connsiteY115" fmla="*/ 1207525 h 4428000"/>
              <a:gd name="connsiteX116" fmla="*/ 2214000 w 4428000"/>
              <a:gd name="connsiteY116" fmla="*/ 0 h 4428000"/>
              <a:gd name="connsiteX117" fmla="*/ 4428000 w 4428000"/>
              <a:gd name="connsiteY117" fmla="*/ 2214000 h 4428000"/>
              <a:gd name="connsiteX118" fmla="*/ 2214000 w 4428000"/>
              <a:gd name="connsiteY118" fmla="*/ 4428000 h 4428000"/>
              <a:gd name="connsiteX119" fmla="*/ 0 w 4428000"/>
              <a:gd name="connsiteY119" fmla="*/ 2214000 h 4428000"/>
              <a:gd name="connsiteX120" fmla="*/ 2214000 w 4428000"/>
              <a:gd name="connsiteY12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28000" h="4428000">
                <a:moveTo>
                  <a:pt x="2326572" y="2911200"/>
                </a:moveTo>
                <a:lnTo>
                  <a:pt x="3212437" y="2911200"/>
                </a:lnTo>
                <a:lnTo>
                  <a:pt x="3327676" y="2911200"/>
                </a:lnTo>
                <a:cubicBezTo>
                  <a:pt x="3378593" y="2911200"/>
                  <a:pt x="3419869" y="2923759"/>
                  <a:pt x="3419869" y="2939252"/>
                </a:cubicBezTo>
                <a:lnTo>
                  <a:pt x="3419869" y="2960571"/>
                </a:lnTo>
                <a:lnTo>
                  <a:pt x="3417516" y="2964117"/>
                </a:lnTo>
                <a:lnTo>
                  <a:pt x="3425400" y="2976000"/>
                </a:lnTo>
                <a:cubicBezTo>
                  <a:pt x="3425400" y="3011788"/>
                  <a:pt x="3330053" y="3040800"/>
                  <a:pt x="3212437" y="3040800"/>
                </a:cubicBezTo>
                <a:lnTo>
                  <a:pt x="2312380" y="3040800"/>
                </a:lnTo>
                <a:lnTo>
                  <a:pt x="2330098" y="3014520"/>
                </a:lnTo>
                <a:cubicBezTo>
                  <a:pt x="2336474" y="2999446"/>
                  <a:pt x="2340000" y="2982872"/>
                  <a:pt x="2340000" y="2965475"/>
                </a:cubicBezTo>
                <a:cubicBezTo>
                  <a:pt x="2340000" y="2948078"/>
                  <a:pt x="2336474" y="2931505"/>
                  <a:pt x="2330098" y="2916430"/>
                </a:cubicBezTo>
                <a:close/>
                <a:moveTo>
                  <a:pt x="1094792" y="2911200"/>
                </a:moveTo>
                <a:lnTo>
                  <a:pt x="1221095" y="2911200"/>
                </a:lnTo>
                <a:lnTo>
                  <a:pt x="2101428" y="2911200"/>
                </a:lnTo>
                <a:lnTo>
                  <a:pt x="2097902" y="2916430"/>
                </a:lnTo>
                <a:cubicBezTo>
                  <a:pt x="2091526" y="2931505"/>
                  <a:pt x="2088000" y="2948078"/>
                  <a:pt x="2088000" y="2965475"/>
                </a:cubicBezTo>
                <a:cubicBezTo>
                  <a:pt x="2088000" y="2982872"/>
                  <a:pt x="2091526" y="2999446"/>
                  <a:pt x="2097902" y="3014520"/>
                </a:cubicBezTo>
                <a:lnTo>
                  <a:pt x="2115620" y="3040800"/>
                </a:lnTo>
                <a:lnTo>
                  <a:pt x="1221095" y="3040800"/>
                </a:lnTo>
                <a:cubicBezTo>
                  <a:pt x="1103478" y="3040800"/>
                  <a:pt x="1008132" y="3011788"/>
                  <a:pt x="1008132" y="2976000"/>
                </a:cubicBezTo>
                <a:lnTo>
                  <a:pt x="1010829" y="2971935"/>
                </a:lnTo>
                <a:lnTo>
                  <a:pt x="1009845" y="2971491"/>
                </a:lnTo>
                <a:cubicBezTo>
                  <a:pt x="1005180" y="2968135"/>
                  <a:pt x="1002600" y="2964445"/>
                  <a:pt x="1002600" y="2960571"/>
                </a:cubicBezTo>
                <a:lnTo>
                  <a:pt x="1002600" y="2939252"/>
                </a:lnTo>
                <a:cubicBezTo>
                  <a:pt x="1002600" y="2923759"/>
                  <a:pt x="1043876" y="2911200"/>
                  <a:pt x="1094792" y="2911200"/>
                </a:cubicBezTo>
                <a:close/>
                <a:moveTo>
                  <a:pt x="2505669" y="2323044"/>
                </a:moveTo>
                <a:lnTo>
                  <a:pt x="2524569" y="2336795"/>
                </a:lnTo>
                <a:lnTo>
                  <a:pt x="2517350" y="2359044"/>
                </a:lnTo>
                <a:lnTo>
                  <a:pt x="2493988" y="2359044"/>
                </a:lnTo>
                <a:lnTo>
                  <a:pt x="2486769" y="2336795"/>
                </a:lnTo>
                <a:close/>
                <a:moveTo>
                  <a:pt x="1902419" y="2323044"/>
                </a:moveTo>
                <a:lnTo>
                  <a:pt x="1921319" y="2336795"/>
                </a:lnTo>
                <a:lnTo>
                  <a:pt x="1914100" y="2359044"/>
                </a:lnTo>
                <a:lnTo>
                  <a:pt x="1890738" y="2359044"/>
                </a:lnTo>
                <a:lnTo>
                  <a:pt x="1883519" y="2336795"/>
                </a:lnTo>
                <a:close/>
                <a:moveTo>
                  <a:pt x="2494504" y="2048144"/>
                </a:moveTo>
                <a:cubicBezTo>
                  <a:pt x="2448863" y="2055883"/>
                  <a:pt x="2407985" y="2108270"/>
                  <a:pt x="2392110" y="2178517"/>
                </a:cubicBezTo>
                <a:cubicBezTo>
                  <a:pt x="2203991" y="2184073"/>
                  <a:pt x="2170654" y="2289642"/>
                  <a:pt x="2315910" y="2407117"/>
                </a:cubicBezTo>
                <a:cubicBezTo>
                  <a:pt x="2262728" y="2578567"/>
                  <a:pt x="2347660" y="2657148"/>
                  <a:pt x="2508791" y="2542848"/>
                </a:cubicBezTo>
                <a:cubicBezTo>
                  <a:pt x="2661191" y="2654767"/>
                  <a:pt x="2758821" y="2585710"/>
                  <a:pt x="2699291" y="2399973"/>
                </a:cubicBezTo>
                <a:cubicBezTo>
                  <a:pt x="2837404" y="2315042"/>
                  <a:pt x="2823117" y="2175342"/>
                  <a:pt x="2625473" y="2185661"/>
                </a:cubicBezTo>
                <a:cubicBezTo>
                  <a:pt x="2590549" y="2077314"/>
                  <a:pt x="2540145" y="2040404"/>
                  <a:pt x="2494504" y="2048144"/>
                </a:cubicBezTo>
                <a:close/>
                <a:moveTo>
                  <a:pt x="1891254" y="2048144"/>
                </a:moveTo>
                <a:cubicBezTo>
                  <a:pt x="1845613" y="2055883"/>
                  <a:pt x="1804735" y="2108270"/>
                  <a:pt x="1788860" y="2178517"/>
                </a:cubicBezTo>
                <a:cubicBezTo>
                  <a:pt x="1600741" y="2184073"/>
                  <a:pt x="1567404" y="2289642"/>
                  <a:pt x="1712660" y="2407117"/>
                </a:cubicBezTo>
                <a:cubicBezTo>
                  <a:pt x="1659478" y="2578567"/>
                  <a:pt x="1744410" y="2657148"/>
                  <a:pt x="1905541" y="2542848"/>
                </a:cubicBezTo>
                <a:cubicBezTo>
                  <a:pt x="2057941" y="2654767"/>
                  <a:pt x="2155571" y="2585710"/>
                  <a:pt x="2096041" y="2399973"/>
                </a:cubicBezTo>
                <a:cubicBezTo>
                  <a:pt x="2234154" y="2315042"/>
                  <a:pt x="2219867" y="2175342"/>
                  <a:pt x="2022223" y="2185661"/>
                </a:cubicBezTo>
                <a:cubicBezTo>
                  <a:pt x="1987299" y="2077314"/>
                  <a:pt x="1936895" y="2040404"/>
                  <a:pt x="1891254" y="2048144"/>
                </a:cubicBezTo>
                <a:close/>
                <a:moveTo>
                  <a:pt x="2807294" y="1802344"/>
                </a:moveTo>
                <a:lnTo>
                  <a:pt x="2826194" y="1816095"/>
                </a:lnTo>
                <a:lnTo>
                  <a:pt x="2818975" y="1838344"/>
                </a:lnTo>
                <a:lnTo>
                  <a:pt x="2795613" y="1838344"/>
                </a:lnTo>
                <a:lnTo>
                  <a:pt x="2788394" y="1816095"/>
                </a:lnTo>
                <a:close/>
                <a:moveTo>
                  <a:pt x="2204044" y="1802344"/>
                </a:moveTo>
                <a:lnTo>
                  <a:pt x="2222944" y="1816095"/>
                </a:lnTo>
                <a:lnTo>
                  <a:pt x="2215725" y="1838344"/>
                </a:lnTo>
                <a:lnTo>
                  <a:pt x="2192363" y="1838344"/>
                </a:lnTo>
                <a:lnTo>
                  <a:pt x="2185144" y="1816095"/>
                </a:lnTo>
                <a:close/>
                <a:moveTo>
                  <a:pt x="1600794" y="1802344"/>
                </a:moveTo>
                <a:lnTo>
                  <a:pt x="1619694" y="1816095"/>
                </a:lnTo>
                <a:lnTo>
                  <a:pt x="1612475" y="1838344"/>
                </a:lnTo>
                <a:lnTo>
                  <a:pt x="1589113" y="1838344"/>
                </a:lnTo>
                <a:lnTo>
                  <a:pt x="1581894" y="1816095"/>
                </a:lnTo>
                <a:close/>
                <a:moveTo>
                  <a:pt x="2796129" y="1527444"/>
                </a:moveTo>
                <a:cubicBezTo>
                  <a:pt x="2750488" y="1535183"/>
                  <a:pt x="2709610" y="1587570"/>
                  <a:pt x="2693735" y="1657817"/>
                </a:cubicBezTo>
                <a:cubicBezTo>
                  <a:pt x="2505616" y="1663373"/>
                  <a:pt x="2472279" y="1768942"/>
                  <a:pt x="2617535" y="1886417"/>
                </a:cubicBezTo>
                <a:cubicBezTo>
                  <a:pt x="2564353" y="2057867"/>
                  <a:pt x="2649285" y="2136448"/>
                  <a:pt x="2810416" y="2022148"/>
                </a:cubicBezTo>
                <a:cubicBezTo>
                  <a:pt x="2962816" y="2134067"/>
                  <a:pt x="3060446" y="2065010"/>
                  <a:pt x="3000916" y="1879273"/>
                </a:cubicBezTo>
                <a:cubicBezTo>
                  <a:pt x="3139029" y="1794342"/>
                  <a:pt x="3124742" y="1654642"/>
                  <a:pt x="2927098" y="1664961"/>
                </a:cubicBezTo>
                <a:cubicBezTo>
                  <a:pt x="2892174" y="1556614"/>
                  <a:pt x="2841770" y="1519704"/>
                  <a:pt x="2796129" y="1527444"/>
                </a:cubicBezTo>
                <a:close/>
                <a:moveTo>
                  <a:pt x="2192879" y="1527444"/>
                </a:moveTo>
                <a:cubicBezTo>
                  <a:pt x="2147238" y="1535183"/>
                  <a:pt x="2106360" y="1587570"/>
                  <a:pt x="2090485" y="1657817"/>
                </a:cubicBezTo>
                <a:cubicBezTo>
                  <a:pt x="1902366" y="1663373"/>
                  <a:pt x="1869029" y="1768942"/>
                  <a:pt x="2014285" y="1886417"/>
                </a:cubicBezTo>
                <a:cubicBezTo>
                  <a:pt x="1961103" y="2057867"/>
                  <a:pt x="2046035" y="2136448"/>
                  <a:pt x="2207166" y="2022148"/>
                </a:cubicBezTo>
                <a:cubicBezTo>
                  <a:pt x="2359566" y="2134067"/>
                  <a:pt x="2457196" y="2065010"/>
                  <a:pt x="2397666" y="1879273"/>
                </a:cubicBezTo>
                <a:cubicBezTo>
                  <a:pt x="2535779" y="1794342"/>
                  <a:pt x="2521492" y="1654642"/>
                  <a:pt x="2323848" y="1664961"/>
                </a:cubicBezTo>
                <a:cubicBezTo>
                  <a:pt x="2288924" y="1556614"/>
                  <a:pt x="2238520" y="1519704"/>
                  <a:pt x="2192879" y="1527444"/>
                </a:cubicBezTo>
                <a:close/>
                <a:moveTo>
                  <a:pt x="1589629" y="1527444"/>
                </a:moveTo>
                <a:cubicBezTo>
                  <a:pt x="1543988" y="1535183"/>
                  <a:pt x="1503110" y="1587570"/>
                  <a:pt x="1487235" y="1657817"/>
                </a:cubicBezTo>
                <a:cubicBezTo>
                  <a:pt x="1299116" y="1663373"/>
                  <a:pt x="1265779" y="1768942"/>
                  <a:pt x="1411035" y="1886417"/>
                </a:cubicBezTo>
                <a:cubicBezTo>
                  <a:pt x="1357853" y="2057867"/>
                  <a:pt x="1442785" y="2136448"/>
                  <a:pt x="1603916" y="2022148"/>
                </a:cubicBezTo>
                <a:cubicBezTo>
                  <a:pt x="1756316" y="2134067"/>
                  <a:pt x="1853946" y="2065010"/>
                  <a:pt x="1794416" y="1879273"/>
                </a:cubicBezTo>
                <a:cubicBezTo>
                  <a:pt x="1932529" y="1794342"/>
                  <a:pt x="1918242" y="1654642"/>
                  <a:pt x="1720598" y="1664961"/>
                </a:cubicBezTo>
                <a:cubicBezTo>
                  <a:pt x="1685674" y="1556614"/>
                  <a:pt x="1635270" y="1519704"/>
                  <a:pt x="1589629" y="1527444"/>
                </a:cubicBezTo>
                <a:close/>
                <a:moveTo>
                  <a:pt x="1274002" y="1387000"/>
                </a:moveTo>
                <a:lnTo>
                  <a:pt x="3153998" y="1387000"/>
                </a:lnTo>
                <a:cubicBezTo>
                  <a:pt x="3217401" y="1387000"/>
                  <a:pt x="3268800" y="1438399"/>
                  <a:pt x="3268800" y="1501802"/>
                </a:cubicBezTo>
                <a:lnTo>
                  <a:pt x="3268800" y="2722998"/>
                </a:lnTo>
                <a:lnTo>
                  <a:pt x="3267079" y="2731525"/>
                </a:lnTo>
                <a:lnTo>
                  <a:pt x="1160922" y="2731525"/>
                </a:lnTo>
                <a:lnTo>
                  <a:pt x="1159200" y="2722998"/>
                </a:lnTo>
                <a:lnTo>
                  <a:pt x="1159200" y="1501802"/>
                </a:lnTo>
                <a:cubicBezTo>
                  <a:pt x="1159200" y="1438399"/>
                  <a:pt x="1210599" y="1387000"/>
                  <a:pt x="1274002" y="1387000"/>
                </a:cubicBezTo>
                <a:close/>
                <a:moveTo>
                  <a:pt x="1280556" y="1207525"/>
                </a:moveTo>
                <a:cubicBezTo>
                  <a:pt x="1113970" y="1207525"/>
                  <a:pt x="978925" y="1342570"/>
                  <a:pt x="978925" y="1509156"/>
                </a:cubicBezTo>
                <a:lnTo>
                  <a:pt x="978925" y="2715644"/>
                </a:lnTo>
                <a:lnTo>
                  <a:pt x="980526" y="2731525"/>
                </a:lnTo>
                <a:lnTo>
                  <a:pt x="929184" y="2731525"/>
                </a:lnTo>
                <a:cubicBezTo>
                  <a:pt x="870733" y="2731525"/>
                  <a:pt x="823350" y="2778908"/>
                  <a:pt x="823350" y="2837359"/>
                </a:cubicBezTo>
                <a:lnTo>
                  <a:pt x="823350" y="2917791"/>
                </a:lnTo>
                <a:cubicBezTo>
                  <a:pt x="823350" y="2932404"/>
                  <a:pt x="826312" y="2946325"/>
                  <a:pt x="831667" y="2958987"/>
                </a:cubicBezTo>
                <a:lnTo>
                  <a:pt x="832797" y="2960662"/>
                </a:lnTo>
                <a:lnTo>
                  <a:pt x="829700" y="2976000"/>
                </a:lnTo>
                <a:cubicBezTo>
                  <a:pt x="829700" y="3111020"/>
                  <a:pt x="939155" y="3220475"/>
                  <a:pt x="1074175" y="3220475"/>
                </a:cubicBezTo>
                <a:lnTo>
                  <a:pt x="3360175" y="3220475"/>
                </a:lnTo>
                <a:cubicBezTo>
                  <a:pt x="3495195" y="3220475"/>
                  <a:pt x="3604650" y="3111020"/>
                  <a:pt x="3604650" y="2976000"/>
                </a:cubicBezTo>
                <a:lnTo>
                  <a:pt x="3595599" y="2931169"/>
                </a:lnTo>
                <a:lnTo>
                  <a:pt x="3598300" y="2917791"/>
                </a:lnTo>
                <a:lnTo>
                  <a:pt x="3598300" y="2837359"/>
                </a:lnTo>
                <a:cubicBezTo>
                  <a:pt x="3598300" y="2778908"/>
                  <a:pt x="3550917" y="2731525"/>
                  <a:pt x="3492466" y="2731525"/>
                </a:cubicBezTo>
                <a:lnTo>
                  <a:pt x="3447474" y="2731525"/>
                </a:lnTo>
                <a:lnTo>
                  <a:pt x="3449075" y="2715644"/>
                </a:lnTo>
                <a:lnTo>
                  <a:pt x="3449075" y="1509156"/>
                </a:lnTo>
                <a:cubicBezTo>
                  <a:pt x="3449075" y="1342570"/>
                  <a:pt x="3314030" y="1207525"/>
                  <a:pt x="3147444" y="1207525"/>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sp>
        <p:nvSpPr>
          <p:cNvPr id="12" name="フリーフォーム 11"/>
          <p:cNvSpPr>
            <a:spLocks noChangeAspect="1"/>
          </p:cNvSpPr>
          <p:nvPr/>
        </p:nvSpPr>
        <p:spPr bwMode="gray">
          <a:xfrm>
            <a:off x="2406291" y="6020141"/>
            <a:ext cx="505541" cy="505541"/>
          </a:xfrm>
          <a:custGeom>
            <a:avLst/>
            <a:gdLst>
              <a:gd name="connsiteX0" fmla="*/ 2316532 w 4428000"/>
              <a:gd name="connsiteY0" fmla="*/ 1829587 h 4428000"/>
              <a:gd name="connsiteX1" fmla="*/ 2338553 w 4428000"/>
              <a:gd name="connsiteY1" fmla="*/ 1836677 h 4428000"/>
              <a:gd name="connsiteX2" fmla="*/ 2594290 w 4428000"/>
              <a:gd name="connsiteY2" fmla="*/ 2053909 h 4428000"/>
              <a:gd name="connsiteX3" fmla="*/ 2597759 w 4428000"/>
              <a:gd name="connsiteY3" fmla="*/ 2096515 h 4428000"/>
              <a:gd name="connsiteX4" fmla="*/ 1937707 w 4428000"/>
              <a:gd name="connsiteY4" fmla="*/ 2873565 h 4428000"/>
              <a:gd name="connsiteX5" fmla="*/ 1895101 w 4428000"/>
              <a:gd name="connsiteY5" fmla="*/ 2877033 h 4428000"/>
              <a:gd name="connsiteX6" fmla="*/ 1639364 w 4428000"/>
              <a:gd name="connsiteY6" fmla="*/ 2659802 h 4428000"/>
              <a:gd name="connsiteX7" fmla="*/ 1635895 w 4428000"/>
              <a:gd name="connsiteY7" fmla="*/ 2617195 h 4428000"/>
              <a:gd name="connsiteX8" fmla="*/ 2295947 w 4428000"/>
              <a:gd name="connsiteY8" fmla="*/ 1840146 h 4428000"/>
              <a:gd name="connsiteX9" fmla="*/ 2316532 w 4428000"/>
              <a:gd name="connsiteY9" fmla="*/ 1829587 h 4428000"/>
              <a:gd name="connsiteX10" fmla="*/ 2296799 w 4428000"/>
              <a:gd name="connsiteY10" fmla="*/ 1587212 h 4428000"/>
              <a:gd name="connsiteX11" fmla="*/ 2257502 w 4428000"/>
              <a:gd name="connsiteY11" fmla="*/ 1607369 h 4428000"/>
              <a:gd name="connsiteX12" fmla="*/ 1399965 w 4428000"/>
              <a:gd name="connsiteY12" fmla="*/ 2616908 h 4428000"/>
              <a:gd name="connsiteX13" fmla="*/ 1406587 w 4428000"/>
              <a:gd name="connsiteY13" fmla="*/ 2698247 h 4428000"/>
              <a:gd name="connsiteX14" fmla="*/ 1894814 w 4428000"/>
              <a:gd name="connsiteY14" fmla="*/ 3112963 h 4428000"/>
              <a:gd name="connsiteX15" fmla="*/ 1976152 w 4428000"/>
              <a:gd name="connsiteY15" fmla="*/ 3106341 h 4428000"/>
              <a:gd name="connsiteX16" fmla="*/ 2833689 w 4428000"/>
              <a:gd name="connsiteY16" fmla="*/ 2096802 h 4428000"/>
              <a:gd name="connsiteX17" fmla="*/ 2827067 w 4428000"/>
              <a:gd name="connsiteY17" fmla="*/ 2015464 h 4428000"/>
              <a:gd name="connsiteX18" fmla="*/ 2338840 w 4428000"/>
              <a:gd name="connsiteY18" fmla="*/ 1600747 h 4428000"/>
              <a:gd name="connsiteX19" fmla="*/ 2296799 w 4428000"/>
              <a:gd name="connsiteY19" fmla="*/ 1587212 h 4428000"/>
              <a:gd name="connsiteX20" fmla="*/ 2277940 w 4428000"/>
              <a:gd name="connsiteY20" fmla="*/ 1333596 h 4428000"/>
              <a:gd name="connsiteX21" fmla="*/ 2317284 w 4428000"/>
              <a:gd name="connsiteY21" fmla="*/ 1346262 h 4428000"/>
              <a:gd name="connsiteX22" fmla="*/ 3085529 w 4428000"/>
              <a:gd name="connsiteY22" fmla="*/ 1998835 h 4428000"/>
              <a:gd name="connsiteX23" fmla="*/ 3091726 w 4428000"/>
              <a:gd name="connsiteY23" fmla="*/ 2074955 h 4428000"/>
              <a:gd name="connsiteX24" fmla="*/ 1996333 w 4428000"/>
              <a:gd name="connsiteY24" fmla="*/ 3364512 h 4428000"/>
              <a:gd name="connsiteX25" fmla="*/ 1920213 w 4428000"/>
              <a:gd name="connsiteY25" fmla="*/ 3370709 h 4428000"/>
              <a:gd name="connsiteX26" fmla="*/ 1151968 w 4428000"/>
              <a:gd name="connsiteY26" fmla="*/ 2718136 h 4428000"/>
              <a:gd name="connsiteX27" fmla="*/ 1145771 w 4428000"/>
              <a:gd name="connsiteY27" fmla="*/ 2642016 h 4428000"/>
              <a:gd name="connsiteX28" fmla="*/ 2241164 w 4428000"/>
              <a:gd name="connsiteY28" fmla="*/ 1352459 h 4428000"/>
              <a:gd name="connsiteX29" fmla="*/ 2277940 w 4428000"/>
              <a:gd name="connsiteY29" fmla="*/ 1333596 h 4428000"/>
              <a:gd name="connsiteX30" fmla="*/ 3092143 w 4428000"/>
              <a:gd name="connsiteY30" fmla="*/ 1290994 h 4428000"/>
              <a:gd name="connsiteX31" fmla="*/ 3071776 w 4428000"/>
              <a:gd name="connsiteY31" fmla="*/ 1301597 h 4428000"/>
              <a:gd name="connsiteX32" fmla="*/ 2994642 w 4428000"/>
              <a:gd name="connsiteY32" fmla="*/ 1393521 h 4428000"/>
              <a:gd name="connsiteX33" fmla="*/ 2998340 w 4428000"/>
              <a:gd name="connsiteY33" fmla="*/ 1435787 h 4428000"/>
              <a:gd name="connsiteX34" fmla="*/ 3090264 w 4428000"/>
              <a:gd name="connsiteY34" fmla="*/ 1512920 h 4428000"/>
              <a:gd name="connsiteX35" fmla="*/ 3132530 w 4428000"/>
              <a:gd name="connsiteY35" fmla="*/ 1509222 h 4428000"/>
              <a:gd name="connsiteX36" fmla="*/ 3209664 w 4428000"/>
              <a:gd name="connsiteY36" fmla="*/ 1417299 h 4428000"/>
              <a:gd name="connsiteX37" fmla="*/ 3205966 w 4428000"/>
              <a:gd name="connsiteY37" fmla="*/ 1375032 h 4428000"/>
              <a:gd name="connsiteX38" fmla="*/ 3114042 w 4428000"/>
              <a:gd name="connsiteY38" fmla="*/ 1297899 h 4428000"/>
              <a:gd name="connsiteX39" fmla="*/ 3092143 w 4428000"/>
              <a:gd name="connsiteY39" fmla="*/ 1290994 h 4428000"/>
              <a:gd name="connsiteX40" fmla="*/ 2887839 w 4428000"/>
              <a:gd name="connsiteY40" fmla="*/ 1119563 h 4428000"/>
              <a:gd name="connsiteX41" fmla="*/ 2867472 w 4428000"/>
              <a:gd name="connsiteY41" fmla="*/ 1130165 h 4428000"/>
              <a:gd name="connsiteX42" fmla="*/ 2790338 w 4428000"/>
              <a:gd name="connsiteY42" fmla="*/ 1222089 h 4428000"/>
              <a:gd name="connsiteX43" fmla="*/ 2794036 w 4428000"/>
              <a:gd name="connsiteY43" fmla="*/ 1264356 h 4428000"/>
              <a:gd name="connsiteX44" fmla="*/ 2885960 w 4428000"/>
              <a:gd name="connsiteY44" fmla="*/ 1341489 h 4428000"/>
              <a:gd name="connsiteX45" fmla="*/ 2928226 w 4428000"/>
              <a:gd name="connsiteY45" fmla="*/ 1337791 h 4428000"/>
              <a:gd name="connsiteX46" fmla="*/ 3005360 w 4428000"/>
              <a:gd name="connsiteY46" fmla="*/ 1245867 h 4428000"/>
              <a:gd name="connsiteX47" fmla="*/ 3001662 w 4428000"/>
              <a:gd name="connsiteY47" fmla="*/ 1203601 h 4428000"/>
              <a:gd name="connsiteX48" fmla="*/ 2909738 w 4428000"/>
              <a:gd name="connsiteY48" fmla="*/ 1126468 h 4428000"/>
              <a:gd name="connsiteX49" fmla="*/ 2887839 w 4428000"/>
              <a:gd name="connsiteY49" fmla="*/ 1119563 h 4428000"/>
              <a:gd name="connsiteX50" fmla="*/ 2858844 w 4428000"/>
              <a:gd name="connsiteY50" fmla="*/ 1010241 h 4428000"/>
              <a:gd name="connsiteX51" fmla="*/ 2900724 w 4428000"/>
              <a:gd name="connsiteY51" fmla="*/ 1023446 h 4428000"/>
              <a:gd name="connsiteX52" fmla="*/ 3308987 w 4428000"/>
              <a:gd name="connsiteY52" fmla="*/ 1366020 h 4428000"/>
              <a:gd name="connsiteX53" fmla="*/ 3316059 w 4428000"/>
              <a:gd name="connsiteY53" fmla="*/ 1446852 h 4428000"/>
              <a:gd name="connsiteX54" fmla="*/ 3065405 w 4428000"/>
              <a:gd name="connsiteY54" fmla="*/ 1745569 h 4428000"/>
              <a:gd name="connsiteX55" fmla="*/ 2571750 w 4428000"/>
              <a:gd name="connsiteY55" fmla="*/ 1326242 h 4428000"/>
              <a:gd name="connsiteX56" fmla="*/ 2819892 w 4428000"/>
              <a:gd name="connsiteY56" fmla="*/ 1030518 h 4428000"/>
              <a:gd name="connsiteX57" fmla="*/ 2858844 w 4428000"/>
              <a:gd name="connsiteY57" fmla="*/ 1010241 h 4428000"/>
              <a:gd name="connsiteX58" fmla="*/ 2841576 w 4428000"/>
              <a:gd name="connsiteY58" fmla="*/ 814091 h 4428000"/>
              <a:gd name="connsiteX59" fmla="*/ 2707963 w 4428000"/>
              <a:gd name="connsiteY59" fmla="*/ 883646 h 4428000"/>
              <a:gd name="connsiteX60" fmla="*/ 2434446 w 4428000"/>
              <a:gd name="connsiteY60" fmla="*/ 1209611 h 4428000"/>
              <a:gd name="connsiteX61" fmla="*/ 2338702 w 4428000"/>
              <a:gd name="connsiteY61" fmla="*/ 1128283 h 4428000"/>
              <a:gd name="connsiteX62" fmla="*/ 2184766 w 4428000"/>
              <a:gd name="connsiteY62" fmla="*/ 1140815 h 4428000"/>
              <a:gd name="connsiteX63" fmla="*/ 927790 w 4428000"/>
              <a:gd name="connsiteY63" fmla="*/ 2620596 h 4428000"/>
              <a:gd name="connsiteX64" fmla="*/ 940323 w 4428000"/>
              <a:gd name="connsiteY64" fmla="*/ 2774532 h 4428000"/>
              <a:gd name="connsiteX65" fmla="*/ 1898792 w 4428000"/>
              <a:gd name="connsiteY65" fmla="*/ 3588688 h 4428000"/>
              <a:gd name="connsiteX66" fmla="*/ 2052727 w 4428000"/>
              <a:gd name="connsiteY66" fmla="*/ 3576155 h 4428000"/>
              <a:gd name="connsiteX67" fmla="*/ 3309703 w 4428000"/>
              <a:gd name="connsiteY67" fmla="*/ 2096374 h 4428000"/>
              <a:gd name="connsiteX68" fmla="*/ 3297171 w 4428000"/>
              <a:gd name="connsiteY68" fmla="*/ 1942438 h 4428000"/>
              <a:gd name="connsiteX69" fmla="*/ 3202710 w 4428000"/>
              <a:gd name="connsiteY69" fmla="*/ 1862200 h 4428000"/>
              <a:gd name="connsiteX70" fmla="*/ 3480136 w 4428000"/>
              <a:gd name="connsiteY70" fmla="*/ 1531576 h 4428000"/>
              <a:gd name="connsiteX71" fmla="*/ 3455878 w 4428000"/>
              <a:gd name="connsiteY71" fmla="*/ 1254302 h 4428000"/>
              <a:gd name="connsiteX72" fmla="*/ 2985237 w 4428000"/>
              <a:gd name="connsiteY72" fmla="*/ 859388 h 4428000"/>
              <a:gd name="connsiteX73" fmla="*/ 2841576 w 4428000"/>
              <a:gd name="connsiteY73" fmla="*/ 814091 h 4428000"/>
              <a:gd name="connsiteX74" fmla="*/ 2214000 w 4428000"/>
              <a:gd name="connsiteY74" fmla="*/ 0 h 4428000"/>
              <a:gd name="connsiteX75" fmla="*/ 4428000 w 4428000"/>
              <a:gd name="connsiteY75" fmla="*/ 2214000 h 4428000"/>
              <a:gd name="connsiteX76" fmla="*/ 2214000 w 4428000"/>
              <a:gd name="connsiteY76" fmla="*/ 4428000 h 4428000"/>
              <a:gd name="connsiteX77" fmla="*/ 0 w 4428000"/>
              <a:gd name="connsiteY77" fmla="*/ 2214000 h 4428000"/>
              <a:gd name="connsiteX78" fmla="*/ 2214000 w 4428000"/>
              <a:gd name="connsiteY78"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428000" h="4428000">
                <a:moveTo>
                  <a:pt x="2316532" y="1829587"/>
                </a:moveTo>
                <a:cubicBezTo>
                  <a:pt x="2324242" y="1828959"/>
                  <a:pt x="2332192" y="1831273"/>
                  <a:pt x="2338553" y="1836677"/>
                </a:cubicBezTo>
                <a:lnTo>
                  <a:pt x="2594290" y="2053909"/>
                </a:lnTo>
                <a:cubicBezTo>
                  <a:pt x="2607014" y="2064716"/>
                  <a:pt x="2608567" y="2083792"/>
                  <a:pt x="2597759" y="2096515"/>
                </a:cubicBezTo>
                <a:lnTo>
                  <a:pt x="1937707" y="2873565"/>
                </a:lnTo>
                <a:cubicBezTo>
                  <a:pt x="1926900" y="2886288"/>
                  <a:pt x="1907824" y="2887841"/>
                  <a:pt x="1895101" y="2877033"/>
                </a:cubicBezTo>
                <a:lnTo>
                  <a:pt x="1639364" y="2659802"/>
                </a:lnTo>
                <a:cubicBezTo>
                  <a:pt x="1626640" y="2648994"/>
                  <a:pt x="1625087" y="2629918"/>
                  <a:pt x="1635895" y="2617195"/>
                </a:cubicBezTo>
                <a:lnTo>
                  <a:pt x="2295947" y="1840146"/>
                </a:lnTo>
                <a:cubicBezTo>
                  <a:pt x="2301351" y="1833784"/>
                  <a:pt x="2308822" y="1830215"/>
                  <a:pt x="2316532" y="1829587"/>
                </a:cubicBezTo>
                <a:close/>
                <a:moveTo>
                  <a:pt x="2296799" y="1587212"/>
                </a:moveTo>
                <a:cubicBezTo>
                  <a:pt x="2282080" y="1588411"/>
                  <a:pt x="2267818" y="1595224"/>
                  <a:pt x="2257502" y="1607369"/>
                </a:cubicBezTo>
                <a:lnTo>
                  <a:pt x="1399965" y="2616908"/>
                </a:lnTo>
                <a:cubicBezTo>
                  <a:pt x="1379333" y="2641198"/>
                  <a:pt x="1382297" y="2677614"/>
                  <a:pt x="1406587" y="2698247"/>
                </a:cubicBezTo>
                <a:lnTo>
                  <a:pt x="1894814" y="3112963"/>
                </a:lnTo>
                <a:cubicBezTo>
                  <a:pt x="1919104" y="3133596"/>
                  <a:pt x="1955520" y="3130631"/>
                  <a:pt x="1976152" y="3106341"/>
                </a:cubicBezTo>
                <a:lnTo>
                  <a:pt x="2833689" y="2096802"/>
                </a:lnTo>
                <a:cubicBezTo>
                  <a:pt x="2854321" y="2072512"/>
                  <a:pt x="2851357" y="2036096"/>
                  <a:pt x="2827067" y="2015464"/>
                </a:cubicBezTo>
                <a:lnTo>
                  <a:pt x="2338840" y="1600747"/>
                </a:lnTo>
                <a:cubicBezTo>
                  <a:pt x="2326695" y="1590431"/>
                  <a:pt x="2311519" y="1586014"/>
                  <a:pt x="2296799" y="1587212"/>
                </a:cubicBezTo>
                <a:close/>
                <a:moveTo>
                  <a:pt x="2277940" y="1333596"/>
                </a:moveTo>
                <a:cubicBezTo>
                  <a:pt x="2291715" y="1332474"/>
                  <a:pt x="2305918" y="1336608"/>
                  <a:pt x="2317284" y="1346262"/>
                </a:cubicBezTo>
                <a:lnTo>
                  <a:pt x="3085529" y="1998835"/>
                </a:lnTo>
                <a:cubicBezTo>
                  <a:pt x="3108260" y="2018144"/>
                  <a:pt x="3111035" y="2052224"/>
                  <a:pt x="3091726" y="2074955"/>
                </a:cubicBezTo>
                <a:lnTo>
                  <a:pt x="1996333" y="3364512"/>
                </a:lnTo>
                <a:cubicBezTo>
                  <a:pt x="1977024" y="3387244"/>
                  <a:pt x="1942944" y="3390018"/>
                  <a:pt x="1920213" y="3370709"/>
                </a:cubicBezTo>
                <a:lnTo>
                  <a:pt x="1151968" y="2718136"/>
                </a:lnTo>
                <a:cubicBezTo>
                  <a:pt x="1129237" y="2698828"/>
                  <a:pt x="1126462" y="2664748"/>
                  <a:pt x="1145771" y="2642016"/>
                </a:cubicBezTo>
                <a:lnTo>
                  <a:pt x="2241164" y="1352459"/>
                </a:lnTo>
                <a:cubicBezTo>
                  <a:pt x="2250818" y="1341094"/>
                  <a:pt x="2264165" y="1334717"/>
                  <a:pt x="2277940" y="1333596"/>
                </a:cubicBezTo>
                <a:close/>
                <a:moveTo>
                  <a:pt x="3092143" y="1290994"/>
                </a:moveTo>
                <a:cubicBezTo>
                  <a:pt x="3084494" y="1291664"/>
                  <a:pt x="3077101" y="1295251"/>
                  <a:pt x="3071776" y="1301597"/>
                </a:cubicBezTo>
                <a:lnTo>
                  <a:pt x="2994642" y="1393521"/>
                </a:lnTo>
                <a:cubicBezTo>
                  <a:pt x="2983992" y="1406213"/>
                  <a:pt x="2985648" y="1425137"/>
                  <a:pt x="2998340" y="1435787"/>
                </a:cubicBezTo>
                <a:lnTo>
                  <a:pt x="3090264" y="1512920"/>
                </a:lnTo>
                <a:cubicBezTo>
                  <a:pt x="3102957" y="1523571"/>
                  <a:pt x="3121880" y="1521915"/>
                  <a:pt x="3132530" y="1509222"/>
                </a:cubicBezTo>
                <a:lnTo>
                  <a:pt x="3209664" y="1417299"/>
                </a:lnTo>
                <a:cubicBezTo>
                  <a:pt x="3220314" y="1404606"/>
                  <a:pt x="3218658" y="1385683"/>
                  <a:pt x="3205966" y="1375032"/>
                </a:cubicBezTo>
                <a:lnTo>
                  <a:pt x="3114042" y="1297899"/>
                </a:lnTo>
                <a:cubicBezTo>
                  <a:pt x="3107696" y="1292574"/>
                  <a:pt x="3099792" y="1290325"/>
                  <a:pt x="3092143" y="1290994"/>
                </a:cubicBezTo>
                <a:close/>
                <a:moveTo>
                  <a:pt x="2887839" y="1119563"/>
                </a:moveTo>
                <a:cubicBezTo>
                  <a:pt x="2880190" y="1120232"/>
                  <a:pt x="2872797" y="1123819"/>
                  <a:pt x="2867472" y="1130165"/>
                </a:cubicBezTo>
                <a:lnTo>
                  <a:pt x="2790338" y="1222089"/>
                </a:lnTo>
                <a:cubicBezTo>
                  <a:pt x="2779688" y="1234782"/>
                  <a:pt x="2781344" y="1253705"/>
                  <a:pt x="2794036" y="1264356"/>
                </a:cubicBezTo>
                <a:lnTo>
                  <a:pt x="2885960" y="1341489"/>
                </a:lnTo>
                <a:cubicBezTo>
                  <a:pt x="2898653" y="1352139"/>
                  <a:pt x="2917576" y="1350484"/>
                  <a:pt x="2928226" y="1337791"/>
                </a:cubicBezTo>
                <a:lnTo>
                  <a:pt x="3005360" y="1245867"/>
                </a:lnTo>
                <a:cubicBezTo>
                  <a:pt x="3016010" y="1233175"/>
                  <a:pt x="3014354" y="1214251"/>
                  <a:pt x="3001662" y="1203601"/>
                </a:cubicBezTo>
                <a:lnTo>
                  <a:pt x="2909738" y="1126468"/>
                </a:lnTo>
                <a:cubicBezTo>
                  <a:pt x="2903392" y="1121143"/>
                  <a:pt x="2895488" y="1118894"/>
                  <a:pt x="2887839" y="1119563"/>
                </a:cubicBezTo>
                <a:close/>
                <a:moveTo>
                  <a:pt x="2858844" y="1010241"/>
                </a:moveTo>
                <a:cubicBezTo>
                  <a:pt x="2873471" y="1008962"/>
                  <a:pt x="2888587" y="1013262"/>
                  <a:pt x="2900724" y="1023446"/>
                </a:cubicBezTo>
                <a:lnTo>
                  <a:pt x="3308987" y="1366020"/>
                </a:lnTo>
                <a:cubicBezTo>
                  <a:pt x="3333261" y="1386388"/>
                  <a:pt x="3336427" y="1422578"/>
                  <a:pt x="3316059" y="1446852"/>
                </a:cubicBezTo>
                <a:lnTo>
                  <a:pt x="3065405" y="1745569"/>
                </a:lnTo>
                <a:lnTo>
                  <a:pt x="2571750" y="1326242"/>
                </a:lnTo>
                <a:lnTo>
                  <a:pt x="2819892" y="1030518"/>
                </a:lnTo>
                <a:cubicBezTo>
                  <a:pt x="2830076" y="1018381"/>
                  <a:pt x="2844216" y="1011521"/>
                  <a:pt x="2858844" y="1010241"/>
                </a:cubicBezTo>
                <a:close/>
                <a:moveTo>
                  <a:pt x="2841576" y="814091"/>
                </a:moveTo>
                <a:cubicBezTo>
                  <a:pt x="2791400" y="818481"/>
                  <a:pt x="2742898" y="842013"/>
                  <a:pt x="2707963" y="883646"/>
                </a:cubicBezTo>
                <a:lnTo>
                  <a:pt x="2434446" y="1209611"/>
                </a:lnTo>
                <a:lnTo>
                  <a:pt x="2338702" y="1128283"/>
                </a:lnTo>
                <a:cubicBezTo>
                  <a:pt x="2292733" y="1089236"/>
                  <a:pt x="2223813" y="1094847"/>
                  <a:pt x="2184766" y="1140815"/>
                </a:cubicBezTo>
                <a:lnTo>
                  <a:pt x="927790" y="2620596"/>
                </a:lnTo>
                <a:cubicBezTo>
                  <a:pt x="888743" y="2666565"/>
                  <a:pt x="894354" y="2735485"/>
                  <a:pt x="940323" y="2774532"/>
                </a:cubicBezTo>
                <a:lnTo>
                  <a:pt x="1898792" y="3588688"/>
                </a:lnTo>
                <a:cubicBezTo>
                  <a:pt x="1944760" y="3627735"/>
                  <a:pt x="2013680" y="3622124"/>
                  <a:pt x="2052727" y="3576155"/>
                </a:cubicBezTo>
                <a:lnTo>
                  <a:pt x="3309703" y="2096374"/>
                </a:lnTo>
                <a:cubicBezTo>
                  <a:pt x="3348750" y="2050406"/>
                  <a:pt x="3343139" y="1981486"/>
                  <a:pt x="3297171" y="1942438"/>
                </a:cubicBezTo>
                <a:lnTo>
                  <a:pt x="3202710" y="1862200"/>
                </a:lnTo>
                <a:lnTo>
                  <a:pt x="3480136" y="1531576"/>
                </a:lnTo>
                <a:cubicBezTo>
                  <a:pt x="3550005" y="1448310"/>
                  <a:pt x="3539144" y="1324171"/>
                  <a:pt x="3455878" y="1254302"/>
                </a:cubicBezTo>
                <a:lnTo>
                  <a:pt x="2985237" y="859388"/>
                </a:lnTo>
                <a:cubicBezTo>
                  <a:pt x="2943604" y="824453"/>
                  <a:pt x="2891753" y="809702"/>
                  <a:pt x="2841576" y="814091"/>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13" name="フリーフォーム 12"/>
          <p:cNvSpPr>
            <a:spLocks noChangeAspect="1"/>
          </p:cNvSpPr>
          <p:nvPr/>
        </p:nvSpPr>
        <p:spPr bwMode="gray">
          <a:xfrm>
            <a:off x="1623670" y="5369871"/>
            <a:ext cx="526692" cy="526692"/>
          </a:xfrm>
          <a:custGeom>
            <a:avLst/>
            <a:gdLst>
              <a:gd name="connsiteX0" fmla="*/ 2326572 w 4428000"/>
              <a:gd name="connsiteY0" fmla="*/ 2911200 h 4428000"/>
              <a:gd name="connsiteX1" fmla="*/ 3212437 w 4428000"/>
              <a:gd name="connsiteY1" fmla="*/ 2911200 h 4428000"/>
              <a:gd name="connsiteX2" fmla="*/ 3327676 w 4428000"/>
              <a:gd name="connsiteY2" fmla="*/ 2911200 h 4428000"/>
              <a:gd name="connsiteX3" fmla="*/ 3419869 w 4428000"/>
              <a:gd name="connsiteY3" fmla="*/ 2939252 h 4428000"/>
              <a:gd name="connsiteX4" fmla="*/ 3419869 w 4428000"/>
              <a:gd name="connsiteY4" fmla="*/ 2960571 h 4428000"/>
              <a:gd name="connsiteX5" fmla="*/ 3417516 w 4428000"/>
              <a:gd name="connsiteY5" fmla="*/ 2964117 h 4428000"/>
              <a:gd name="connsiteX6" fmla="*/ 3425400 w 4428000"/>
              <a:gd name="connsiteY6" fmla="*/ 2976000 h 4428000"/>
              <a:gd name="connsiteX7" fmla="*/ 3212437 w 4428000"/>
              <a:gd name="connsiteY7" fmla="*/ 3040800 h 4428000"/>
              <a:gd name="connsiteX8" fmla="*/ 2312380 w 4428000"/>
              <a:gd name="connsiteY8" fmla="*/ 3040800 h 4428000"/>
              <a:gd name="connsiteX9" fmla="*/ 2330098 w 4428000"/>
              <a:gd name="connsiteY9" fmla="*/ 3014520 h 4428000"/>
              <a:gd name="connsiteX10" fmla="*/ 2340000 w 4428000"/>
              <a:gd name="connsiteY10" fmla="*/ 2965475 h 4428000"/>
              <a:gd name="connsiteX11" fmla="*/ 2330098 w 4428000"/>
              <a:gd name="connsiteY11" fmla="*/ 2916430 h 4428000"/>
              <a:gd name="connsiteX12" fmla="*/ 1094792 w 4428000"/>
              <a:gd name="connsiteY12" fmla="*/ 2911200 h 4428000"/>
              <a:gd name="connsiteX13" fmla="*/ 1221095 w 4428000"/>
              <a:gd name="connsiteY13" fmla="*/ 2911200 h 4428000"/>
              <a:gd name="connsiteX14" fmla="*/ 2101428 w 4428000"/>
              <a:gd name="connsiteY14" fmla="*/ 2911200 h 4428000"/>
              <a:gd name="connsiteX15" fmla="*/ 2097902 w 4428000"/>
              <a:gd name="connsiteY15" fmla="*/ 2916430 h 4428000"/>
              <a:gd name="connsiteX16" fmla="*/ 2088000 w 4428000"/>
              <a:gd name="connsiteY16" fmla="*/ 2965475 h 4428000"/>
              <a:gd name="connsiteX17" fmla="*/ 2097902 w 4428000"/>
              <a:gd name="connsiteY17" fmla="*/ 3014520 h 4428000"/>
              <a:gd name="connsiteX18" fmla="*/ 2115620 w 4428000"/>
              <a:gd name="connsiteY18" fmla="*/ 3040800 h 4428000"/>
              <a:gd name="connsiteX19" fmla="*/ 1221095 w 4428000"/>
              <a:gd name="connsiteY19" fmla="*/ 3040800 h 4428000"/>
              <a:gd name="connsiteX20" fmla="*/ 1008132 w 4428000"/>
              <a:gd name="connsiteY20" fmla="*/ 2976000 h 4428000"/>
              <a:gd name="connsiteX21" fmla="*/ 1010829 w 4428000"/>
              <a:gd name="connsiteY21" fmla="*/ 2971935 h 4428000"/>
              <a:gd name="connsiteX22" fmla="*/ 1009845 w 4428000"/>
              <a:gd name="connsiteY22" fmla="*/ 2971491 h 4428000"/>
              <a:gd name="connsiteX23" fmla="*/ 1002600 w 4428000"/>
              <a:gd name="connsiteY23" fmla="*/ 2960571 h 4428000"/>
              <a:gd name="connsiteX24" fmla="*/ 1002600 w 4428000"/>
              <a:gd name="connsiteY24" fmla="*/ 2939252 h 4428000"/>
              <a:gd name="connsiteX25" fmla="*/ 1094792 w 4428000"/>
              <a:gd name="connsiteY25" fmla="*/ 2911200 h 4428000"/>
              <a:gd name="connsiteX26" fmla="*/ 2505669 w 4428000"/>
              <a:gd name="connsiteY26" fmla="*/ 2323044 h 4428000"/>
              <a:gd name="connsiteX27" fmla="*/ 2524569 w 4428000"/>
              <a:gd name="connsiteY27" fmla="*/ 2336795 h 4428000"/>
              <a:gd name="connsiteX28" fmla="*/ 2517350 w 4428000"/>
              <a:gd name="connsiteY28" fmla="*/ 2359044 h 4428000"/>
              <a:gd name="connsiteX29" fmla="*/ 2493988 w 4428000"/>
              <a:gd name="connsiteY29" fmla="*/ 2359044 h 4428000"/>
              <a:gd name="connsiteX30" fmla="*/ 2486769 w 4428000"/>
              <a:gd name="connsiteY30" fmla="*/ 2336795 h 4428000"/>
              <a:gd name="connsiteX31" fmla="*/ 1902419 w 4428000"/>
              <a:gd name="connsiteY31" fmla="*/ 2323044 h 4428000"/>
              <a:gd name="connsiteX32" fmla="*/ 1921319 w 4428000"/>
              <a:gd name="connsiteY32" fmla="*/ 2336795 h 4428000"/>
              <a:gd name="connsiteX33" fmla="*/ 1914100 w 4428000"/>
              <a:gd name="connsiteY33" fmla="*/ 2359044 h 4428000"/>
              <a:gd name="connsiteX34" fmla="*/ 1890738 w 4428000"/>
              <a:gd name="connsiteY34" fmla="*/ 2359044 h 4428000"/>
              <a:gd name="connsiteX35" fmla="*/ 1883519 w 4428000"/>
              <a:gd name="connsiteY35" fmla="*/ 2336795 h 4428000"/>
              <a:gd name="connsiteX36" fmla="*/ 2494504 w 4428000"/>
              <a:gd name="connsiteY36" fmla="*/ 2048144 h 4428000"/>
              <a:gd name="connsiteX37" fmla="*/ 2392110 w 4428000"/>
              <a:gd name="connsiteY37" fmla="*/ 2178517 h 4428000"/>
              <a:gd name="connsiteX38" fmla="*/ 2315910 w 4428000"/>
              <a:gd name="connsiteY38" fmla="*/ 2407117 h 4428000"/>
              <a:gd name="connsiteX39" fmla="*/ 2508791 w 4428000"/>
              <a:gd name="connsiteY39" fmla="*/ 2542848 h 4428000"/>
              <a:gd name="connsiteX40" fmla="*/ 2699291 w 4428000"/>
              <a:gd name="connsiteY40" fmla="*/ 2399973 h 4428000"/>
              <a:gd name="connsiteX41" fmla="*/ 2625473 w 4428000"/>
              <a:gd name="connsiteY41" fmla="*/ 2185661 h 4428000"/>
              <a:gd name="connsiteX42" fmla="*/ 2494504 w 4428000"/>
              <a:gd name="connsiteY42" fmla="*/ 2048144 h 4428000"/>
              <a:gd name="connsiteX43" fmla="*/ 1891254 w 4428000"/>
              <a:gd name="connsiteY43" fmla="*/ 2048144 h 4428000"/>
              <a:gd name="connsiteX44" fmla="*/ 1788860 w 4428000"/>
              <a:gd name="connsiteY44" fmla="*/ 2178517 h 4428000"/>
              <a:gd name="connsiteX45" fmla="*/ 1712660 w 4428000"/>
              <a:gd name="connsiteY45" fmla="*/ 2407117 h 4428000"/>
              <a:gd name="connsiteX46" fmla="*/ 1905541 w 4428000"/>
              <a:gd name="connsiteY46" fmla="*/ 2542848 h 4428000"/>
              <a:gd name="connsiteX47" fmla="*/ 2096041 w 4428000"/>
              <a:gd name="connsiteY47" fmla="*/ 2399973 h 4428000"/>
              <a:gd name="connsiteX48" fmla="*/ 2022223 w 4428000"/>
              <a:gd name="connsiteY48" fmla="*/ 2185661 h 4428000"/>
              <a:gd name="connsiteX49" fmla="*/ 1891254 w 4428000"/>
              <a:gd name="connsiteY49" fmla="*/ 2048144 h 4428000"/>
              <a:gd name="connsiteX50" fmla="*/ 2807294 w 4428000"/>
              <a:gd name="connsiteY50" fmla="*/ 1802344 h 4428000"/>
              <a:gd name="connsiteX51" fmla="*/ 2826194 w 4428000"/>
              <a:gd name="connsiteY51" fmla="*/ 1816095 h 4428000"/>
              <a:gd name="connsiteX52" fmla="*/ 2818975 w 4428000"/>
              <a:gd name="connsiteY52" fmla="*/ 1838344 h 4428000"/>
              <a:gd name="connsiteX53" fmla="*/ 2795613 w 4428000"/>
              <a:gd name="connsiteY53" fmla="*/ 1838344 h 4428000"/>
              <a:gd name="connsiteX54" fmla="*/ 2788394 w 4428000"/>
              <a:gd name="connsiteY54" fmla="*/ 1816095 h 4428000"/>
              <a:gd name="connsiteX55" fmla="*/ 2204044 w 4428000"/>
              <a:gd name="connsiteY55" fmla="*/ 1802344 h 4428000"/>
              <a:gd name="connsiteX56" fmla="*/ 2222944 w 4428000"/>
              <a:gd name="connsiteY56" fmla="*/ 1816095 h 4428000"/>
              <a:gd name="connsiteX57" fmla="*/ 2215725 w 4428000"/>
              <a:gd name="connsiteY57" fmla="*/ 1838344 h 4428000"/>
              <a:gd name="connsiteX58" fmla="*/ 2192363 w 4428000"/>
              <a:gd name="connsiteY58" fmla="*/ 1838344 h 4428000"/>
              <a:gd name="connsiteX59" fmla="*/ 2185144 w 4428000"/>
              <a:gd name="connsiteY59" fmla="*/ 1816095 h 4428000"/>
              <a:gd name="connsiteX60" fmla="*/ 1600794 w 4428000"/>
              <a:gd name="connsiteY60" fmla="*/ 1802344 h 4428000"/>
              <a:gd name="connsiteX61" fmla="*/ 1619694 w 4428000"/>
              <a:gd name="connsiteY61" fmla="*/ 1816095 h 4428000"/>
              <a:gd name="connsiteX62" fmla="*/ 1612475 w 4428000"/>
              <a:gd name="connsiteY62" fmla="*/ 1838344 h 4428000"/>
              <a:gd name="connsiteX63" fmla="*/ 1589113 w 4428000"/>
              <a:gd name="connsiteY63" fmla="*/ 1838344 h 4428000"/>
              <a:gd name="connsiteX64" fmla="*/ 1581894 w 4428000"/>
              <a:gd name="connsiteY64" fmla="*/ 1816095 h 4428000"/>
              <a:gd name="connsiteX65" fmla="*/ 2796129 w 4428000"/>
              <a:gd name="connsiteY65" fmla="*/ 1527444 h 4428000"/>
              <a:gd name="connsiteX66" fmla="*/ 2693735 w 4428000"/>
              <a:gd name="connsiteY66" fmla="*/ 1657817 h 4428000"/>
              <a:gd name="connsiteX67" fmla="*/ 2617535 w 4428000"/>
              <a:gd name="connsiteY67" fmla="*/ 1886417 h 4428000"/>
              <a:gd name="connsiteX68" fmla="*/ 2810416 w 4428000"/>
              <a:gd name="connsiteY68" fmla="*/ 2022148 h 4428000"/>
              <a:gd name="connsiteX69" fmla="*/ 3000916 w 4428000"/>
              <a:gd name="connsiteY69" fmla="*/ 1879273 h 4428000"/>
              <a:gd name="connsiteX70" fmla="*/ 2927098 w 4428000"/>
              <a:gd name="connsiteY70" fmla="*/ 1664961 h 4428000"/>
              <a:gd name="connsiteX71" fmla="*/ 2796129 w 4428000"/>
              <a:gd name="connsiteY71" fmla="*/ 1527444 h 4428000"/>
              <a:gd name="connsiteX72" fmla="*/ 2192879 w 4428000"/>
              <a:gd name="connsiteY72" fmla="*/ 1527444 h 4428000"/>
              <a:gd name="connsiteX73" fmla="*/ 2090485 w 4428000"/>
              <a:gd name="connsiteY73" fmla="*/ 1657817 h 4428000"/>
              <a:gd name="connsiteX74" fmla="*/ 2014285 w 4428000"/>
              <a:gd name="connsiteY74" fmla="*/ 1886417 h 4428000"/>
              <a:gd name="connsiteX75" fmla="*/ 2207166 w 4428000"/>
              <a:gd name="connsiteY75" fmla="*/ 2022148 h 4428000"/>
              <a:gd name="connsiteX76" fmla="*/ 2397666 w 4428000"/>
              <a:gd name="connsiteY76" fmla="*/ 1879273 h 4428000"/>
              <a:gd name="connsiteX77" fmla="*/ 2323848 w 4428000"/>
              <a:gd name="connsiteY77" fmla="*/ 1664961 h 4428000"/>
              <a:gd name="connsiteX78" fmla="*/ 2192879 w 4428000"/>
              <a:gd name="connsiteY78" fmla="*/ 1527444 h 4428000"/>
              <a:gd name="connsiteX79" fmla="*/ 1589629 w 4428000"/>
              <a:gd name="connsiteY79" fmla="*/ 1527444 h 4428000"/>
              <a:gd name="connsiteX80" fmla="*/ 1487235 w 4428000"/>
              <a:gd name="connsiteY80" fmla="*/ 1657817 h 4428000"/>
              <a:gd name="connsiteX81" fmla="*/ 1411035 w 4428000"/>
              <a:gd name="connsiteY81" fmla="*/ 1886417 h 4428000"/>
              <a:gd name="connsiteX82" fmla="*/ 1603916 w 4428000"/>
              <a:gd name="connsiteY82" fmla="*/ 2022148 h 4428000"/>
              <a:gd name="connsiteX83" fmla="*/ 1794416 w 4428000"/>
              <a:gd name="connsiteY83" fmla="*/ 1879273 h 4428000"/>
              <a:gd name="connsiteX84" fmla="*/ 1720598 w 4428000"/>
              <a:gd name="connsiteY84" fmla="*/ 1664961 h 4428000"/>
              <a:gd name="connsiteX85" fmla="*/ 1589629 w 4428000"/>
              <a:gd name="connsiteY85" fmla="*/ 1527444 h 4428000"/>
              <a:gd name="connsiteX86" fmla="*/ 1274002 w 4428000"/>
              <a:gd name="connsiteY86" fmla="*/ 1387000 h 4428000"/>
              <a:gd name="connsiteX87" fmla="*/ 3153998 w 4428000"/>
              <a:gd name="connsiteY87" fmla="*/ 1387000 h 4428000"/>
              <a:gd name="connsiteX88" fmla="*/ 3268800 w 4428000"/>
              <a:gd name="connsiteY88" fmla="*/ 1501802 h 4428000"/>
              <a:gd name="connsiteX89" fmla="*/ 3268800 w 4428000"/>
              <a:gd name="connsiteY89" fmla="*/ 2722998 h 4428000"/>
              <a:gd name="connsiteX90" fmla="*/ 3267079 w 4428000"/>
              <a:gd name="connsiteY90" fmla="*/ 2731525 h 4428000"/>
              <a:gd name="connsiteX91" fmla="*/ 1160922 w 4428000"/>
              <a:gd name="connsiteY91" fmla="*/ 2731525 h 4428000"/>
              <a:gd name="connsiteX92" fmla="*/ 1159200 w 4428000"/>
              <a:gd name="connsiteY92" fmla="*/ 2722998 h 4428000"/>
              <a:gd name="connsiteX93" fmla="*/ 1159200 w 4428000"/>
              <a:gd name="connsiteY93" fmla="*/ 1501802 h 4428000"/>
              <a:gd name="connsiteX94" fmla="*/ 1274002 w 4428000"/>
              <a:gd name="connsiteY94" fmla="*/ 1387000 h 4428000"/>
              <a:gd name="connsiteX95" fmla="*/ 1280556 w 4428000"/>
              <a:gd name="connsiteY95" fmla="*/ 1207525 h 4428000"/>
              <a:gd name="connsiteX96" fmla="*/ 978925 w 4428000"/>
              <a:gd name="connsiteY96" fmla="*/ 1509156 h 4428000"/>
              <a:gd name="connsiteX97" fmla="*/ 978925 w 4428000"/>
              <a:gd name="connsiteY97" fmla="*/ 2715644 h 4428000"/>
              <a:gd name="connsiteX98" fmla="*/ 980526 w 4428000"/>
              <a:gd name="connsiteY98" fmla="*/ 2731525 h 4428000"/>
              <a:gd name="connsiteX99" fmla="*/ 929184 w 4428000"/>
              <a:gd name="connsiteY99" fmla="*/ 2731525 h 4428000"/>
              <a:gd name="connsiteX100" fmla="*/ 823350 w 4428000"/>
              <a:gd name="connsiteY100" fmla="*/ 2837359 h 4428000"/>
              <a:gd name="connsiteX101" fmla="*/ 823350 w 4428000"/>
              <a:gd name="connsiteY101" fmla="*/ 2917791 h 4428000"/>
              <a:gd name="connsiteX102" fmla="*/ 831667 w 4428000"/>
              <a:gd name="connsiteY102" fmla="*/ 2958987 h 4428000"/>
              <a:gd name="connsiteX103" fmla="*/ 832797 w 4428000"/>
              <a:gd name="connsiteY103" fmla="*/ 2960662 h 4428000"/>
              <a:gd name="connsiteX104" fmla="*/ 829700 w 4428000"/>
              <a:gd name="connsiteY104" fmla="*/ 2976000 h 4428000"/>
              <a:gd name="connsiteX105" fmla="*/ 1074175 w 4428000"/>
              <a:gd name="connsiteY105" fmla="*/ 3220475 h 4428000"/>
              <a:gd name="connsiteX106" fmla="*/ 3360175 w 4428000"/>
              <a:gd name="connsiteY106" fmla="*/ 3220475 h 4428000"/>
              <a:gd name="connsiteX107" fmla="*/ 3604650 w 4428000"/>
              <a:gd name="connsiteY107" fmla="*/ 2976000 h 4428000"/>
              <a:gd name="connsiteX108" fmla="*/ 3595599 w 4428000"/>
              <a:gd name="connsiteY108" fmla="*/ 2931169 h 4428000"/>
              <a:gd name="connsiteX109" fmla="*/ 3598300 w 4428000"/>
              <a:gd name="connsiteY109" fmla="*/ 2917791 h 4428000"/>
              <a:gd name="connsiteX110" fmla="*/ 3598300 w 4428000"/>
              <a:gd name="connsiteY110" fmla="*/ 2837359 h 4428000"/>
              <a:gd name="connsiteX111" fmla="*/ 3492466 w 4428000"/>
              <a:gd name="connsiteY111" fmla="*/ 2731525 h 4428000"/>
              <a:gd name="connsiteX112" fmla="*/ 3447474 w 4428000"/>
              <a:gd name="connsiteY112" fmla="*/ 2731525 h 4428000"/>
              <a:gd name="connsiteX113" fmla="*/ 3449075 w 4428000"/>
              <a:gd name="connsiteY113" fmla="*/ 2715644 h 4428000"/>
              <a:gd name="connsiteX114" fmla="*/ 3449075 w 4428000"/>
              <a:gd name="connsiteY114" fmla="*/ 1509156 h 4428000"/>
              <a:gd name="connsiteX115" fmla="*/ 3147444 w 4428000"/>
              <a:gd name="connsiteY115" fmla="*/ 1207525 h 4428000"/>
              <a:gd name="connsiteX116" fmla="*/ 2214000 w 4428000"/>
              <a:gd name="connsiteY116" fmla="*/ 0 h 4428000"/>
              <a:gd name="connsiteX117" fmla="*/ 4428000 w 4428000"/>
              <a:gd name="connsiteY117" fmla="*/ 2214000 h 4428000"/>
              <a:gd name="connsiteX118" fmla="*/ 2214000 w 4428000"/>
              <a:gd name="connsiteY118" fmla="*/ 4428000 h 4428000"/>
              <a:gd name="connsiteX119" fmla="*/ 0 w 4428000"/>
              <a:gd name="connsiteY119" fmla="*/ 2214000 h 4428000"/>
              <a:gd name="connsiteX120" fmla="*/ 2214000 w 4428000"/>
              <a:gd name="connsiteY12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28000" h="4428000">
                <a:moveTo>
                  <a:pt x="2326572" y="2911200"/>
                </a:moveTo>
                <a:lnTo>
                  <a:pt x="3212437" y="2911200"/>
                </a:lnTo>
                <a:lnTo>
                  <a:pt x="3327676" y="2911200"/>
                </a:lnTo>
                <a:cubicBezTo>
                  <a:pt x="3378593" y="2911200"/>
                  <a:pt x="3419869" y="2923759"/>
                  <a:pt x="3419869" y="2939252"/>
                </a:cubicBezTo>
                <a:lnTo>
                  <a:pt x="3419869" y="2960571"/>
                </a:lnTo>
                <a:lnTo>
                  <a:pt x="3417516" y="2964117"/>
                </a:lnTo>
                <a:lnTo>
                  <a:pt x="3425400" y="2976000"/>
                </a:lnTo>
                <a:cubicBezTo>
                  <a:pt x="3425400" y="3011788"/>
                  <a:pt x="3330053" y="3040800"/>
                  <a:pt x="3212437" y="3040800"/>
                </a:cubicBezTo>
                <a:lnTo>
                  <a:pt x="2312380" y="3040800"/>
                </a:lnTo>
                <a:lnTo>
                  <a:pt x="2330098" y="3014520"/>
                </a:lnTo>
                <a:cubicBezTo>
                  <a:pt x="2336474" y="2999446"/>
                  <a:pt x="2340000" y="2982872"/>
                  <a:pt x="2340000" y="2965475"/>
                </a:cubicBezTo>
                <a:cubicBezTo>
                  <a:pt x="2340000" y="2948078"/>
                  <a:pt x="2336474" y="2931505"/>
                  <a:pt x="2330098" y="2916430"/>
                </a:cubicBezTo>
                <a:close/>
                <a:moveTo>
                  <a:pt x="1094792" y="2911200"/>
                </a:moveTo>
                <a:lnTo>
                  <a:pt x="1221095" y="2911200"/>
                </a:lnTo>
                <a:lnTo>
                  <a:pt x="2101428" y="2911200"/>
                </a:lnTo>
                <a:lnTo>
                  <a:pt x="2097902" y="2916430"/>
                </a:lnTo>
                <a:cubicBezTo>
                  <a:pt x="2091526" y="2931505"/>
                  <a:pt x="2088000" y="2948078"/>
                  <a:pt x="2088000" y="2965475"/>
                </a:cubicBezTo>
                <a:cubicBezTo>
                  <a:pt x="2088000" y="2982872"/>
                  <a:pt x="2091526" y="2999446"/>
                  <a:pt x="2097902" y="3014520"/>
                </a:cubicBezTo>
                <a:lnTo>
                  <a:pt x="2115620" y="3040800"/>
                </a:lnTo>
                <a:lnTo>
                  <a:pt x="1221095" y="3040800"/>
                </a:lnTo>
                <a:cubicBezTo>
                  <a:pt x="1103478" y="3040800"/>
                  <a:pt x="1008132" y="3011788"/>
                  <a:pt x="1008132" y="2976000"/>
                </a:cubicBezTo>
                <a:lnTo>
                  <a:pt x="1010829" y="2971935"/>
                </a:lnTo>
                <a:lnTo>
                  <a:pt x="1009845" y="2971491"/>
                </a:lnTo>
                <a:cubicBezTo>
                  <a:pt x="1005180" y="2968135"/>
                  <a:pt x="1002600" y="2964445"/>
                  <a:pt x="1002600" y="2960571"/>
                </a:cubicBezTo>
                <a:lnTo>
                  <a:pt x="1002600" y="2939252"/>
                </a:lnTo>
                <a:cubicBezTo>
                  <a:pt x="1002600" y="2923759"/>
                  <a:pt x="1043876" y="2911200"/>
                  <a:pt x="1094792" y="2911200"/>
                </a:cubicBezTo>
                <a:close/>
                <a:moveTo>
                  <a:pt x="2505669" y="2323044"/>
                </a:moveTo>
                <a:lnTo>
                  <a:pt x="2524569" y="2336795"/>
                </a:lnTo>
                <a:lnTo>
                  <a:pt x="2517350" y="2359044"/>
                </a:lnTo>
                <a:lnTo>
                  <a:pt x="2493988" y="2359044"/>
                </a:lnTo>
                <a:lnTo>
                  <a:pt x="2486769" y="2336795"/>
                </a:lnTo>
                <a:close/>
                <a:moveTo>
                  <a:pt x="1902419" y="2323044"/>
                </a:moveTo>
                <a:lnTo>
                  <a:pt x="1921319" y="2336795"/>
                </a:lnTo>
                <a:lnTo>
                  <a:pt x="1914100" y="2359044"/>
                </a:lnTo>
                <a:lnTo>
                  <a:pt x="1890738" y="2359044"/>
                </a:lnTo>
                <a:lnTo>
                  <a:pt x="1883519" y="2336795"/>
                </a:lnTo>
                <a:close/>
                <a:moveTo>
                  <a:pt x="2494504" y="2048144"/>
                </a:moveTo>
                <a:cubicBezTo>
                  <a:pt x="2448863" y="2055883"/>
                  <a:pt x="2407985" y="2108270"/>
                  <a:pt x="2392110" y="2178517"/>
                </a:cubicBezTo>
                <a:cubicBezTo>
                  <a:pt x="2203991" y="2184073"/>
                  <a:pt x="2170654" y="2289642"/>
                  <a:pt x="2315910" y="2407117"/>
                </a:cubicBezTo>
                <a:cubicBezTo>
                  <a:pt x="2262728" y="2578567"/>
                  <a:pt x="2347660" y="2657148"/>
                  <a:pt x="2508791" y="2542848"/>
                </a:cubicBezTo>
                <a:cubicBezTo>
                  <a:pt x="2661191" y="2654767"/>
                  <a:pt x="2758821" y="2585710"/>
                  <a:pt x="2699291" y="2399973"/>
                </a:cubicBezTo>
                <a:cubicBezTo>
                  <a:pt x="2837404" y="2315042"/>
                  <a:pt x="2823117" y="2175342"/>
                  <a:pt x="2625473" y="2185661"/>
                </a:cubicBezTo>
                <a:cubicBezTo>
                  <a:pt x="2590549" y="2077314"/>
                  <a:pt x="2540145" y="2040404"/>
                  <a:pt x="2494504" y="2048144"/>
                </a:cubicBezTo>
                <a:close/>
                <a:moveTo>
                  <a:pt x="1891254" y="2048144"/>
                </a:moveTo>
                <a:cubicBezTo>
                  <a:pt x="1845613" y="2055883"/>
                  <a:pt x="1804735" y="2108270"/>
                  <a:pt x="1788860" y="2178517"/>
                </a:cubicBezTo>
                <a:cubicBezTo>
                  <a:pt x="1600741" y="2184073"/>
                  <a:pt x="1567404" y="2289642"/>
                  <a:pt x="1712660" y="2407117"/>
                </a:cubicBezTo>
                <a:cubicBezTo>
                  <a:pt x="1659478" y="2578567"/>
                  <a:pt x="1744410" y="2657148"/>
                  <a:pt x="1905541" y="2542848"/>
                </a:cubicBezTo>
                <a:cubicBezTo>
                  <a:pt x="2057941" y="2654767"/>
                  <a:pt x="2155571" y="2585710"/>
                  <a:pt x="2096041" y="2399973"/>
                </a:cubicBezTo>
                <a:cubicBezTo>
                  <a:pt x="2234154" y="2315042"/>
                  <a:pt x="2219867" y="2175342"/>
                  <a:pt x="2022223" y="2185661"/>
                </a:cubicBezTo>
                <a:cubicBezTo>
                  <a:pt x="1987299" y="2077314"/>
                  <a:pt x="1936895" y="2040404"/>
                  <a:pt x="1891254" y="2048144"/>
                </a:cubicBezTo>
                <a:close/>
                <a:moveTo>
                  <a:pt x="2807294" y="1802344"/>
                </a:moveTo>
                <a:lnTo>
                  <a:pt x="2826194" y="1816095"/>
                </a:lnTo>
                <a:lnTo>
                  <a:pt x="2818975" y="1838344"/>
                </a:lnTo>
                <a:lnTo>
                  <a:pt x="2795613" y="1838344"/>
                </a:lnTo>
                <a:lnTo>
                  <a:pt x="2788394" y="1816095"/>
                </a:lnTo>
                <a:close/>
                <a:moveTo>
                  <a:pt x="2204044" y="1802344"/>
                </a:moveTo>
                <a:lnTo>
                  <a:pt x="2222944" y="1816095"/>
                </a:lnTo>
                <a:lnTo>
                  <a:pt x="2215725" y="1838344"/>
                </a:lnTo>
                <a:lnTo>
                  <a:pt x="2192363" y="1838344"/>
                </a:lnTo>
                <a:lnTo>
                  <a:pt x="2185144" y="1816095"/>
                </a:lnTo>
                <a:close/>
                <a:moveTo>
                  <a:pt x="1600794" y="1802344"/>
                </a:moveTo>
                <a:lnTo>
                  <a:pt x="1619694" y="1816095"/>
                </a:lnTo>
                <a:lnTo>
                  <a:pt x="1612475" y="1838344"/>
                </a:lnTo>
                <a:lnTo>
                  <a:pt x="1589113" y="1838344"/>
                </a:lnTo>
                <a:lnTo>
                  <a:pt x="1581894" y="1816095"/>
                </a:lnTo>
                <a:close/>
                <a:moveTo>
                  <a:pt x="2796129" y="1527444"/>
                </a:moveTo>
                <a:cubicBezTo>
                  <a:pt x="2750488" y="1535183"/>
                  <a:pt x="2709610" y="1587570"/>
                  <a:pt x="2693735" y="1657817"/>
                </a:cubicBezTo>
                <a:cubicBezTo>
                  <a:pt x="2505616" y="1663373"/>
                  <a:pt x="2472279" y="1768942"/>
                  <a:pt x="2617535" y="1886417"/>
                </a:cubicBezTo>
                <a:cubicBezTo>
                  <a:pt x="2564353" y="2057867"/>
                  <a:pt x="2649285" y="2136448"/>
                  <a:pt x="2810416" y="2022148"/>
                </a:cubicBezTo>
                <a:cubicBezTo>
                  <a:pt x="2962816" y="2134067"/>
                  <a:pt x="3060446" y="2065010"/>
                  <a:pt x="3000916" y="1879273"/>
                </a:cubicBezTo>
                <a:cubicBezTo>
                  <a:pt x="3139029" y="1794342"/>
                  <a:pt x="3124742" y="1654642"/>
                  <a:pt x="2927098" y="1664961"/>
                </a:cubicBezTo>
                <a:cubicBezTo>
                  <a:pt x="2892174" y="1556614"/>
                  <a:pt x="2841770" y="1519704"/>
                  <a:pt x="2796129" y="1527444"/>
                </a:cubicBezTo>
                <a:close/>
                <a:moveTo>
                  <a:pt x="2192879" y="1527444"/>
                </a:moveTo>
                <a:cubicBezTo>
                  <a:pt x="2147238" y="1535183"/>
                  <a:pt x="2106360" y="1587570"/>
                  <a:pt x="2090485" y="1657817"/>
                </a:cubicBezTo>
                <a:cubicBezTo>
                  <a:pt x="1902366" y="1663373"/>
                  <a:pt x="1869029" y="1768942"/>
                  <a:pt x="2014285" y="1886417"/>
                </a:cubicBezTo>
                <a:cubicBezTo>
                  <a:pt x="1961103" y="2057867"/>
                  <a:pt x="2046035" y="2136448"/>
                  <a:pt x="2207166" y="2022148"/>
                </a:cubicBezTo>
                <a:cubicBezTo>
                  <a:pt x="2359566" y="2134067"/>
                  <a:pt x="2457196" y="2065010"/>
                  <a:pt x="2397666" y="1879273"/>
                </a:cubicBezTo>
                <a:cubicBezTo>
                  <a:pt x="2535779" y="1794342"/>
                  <a:pt x="2521492" y="1654642"/>
                  <a:pt x="2323848" y="1664961"/>
                </a:cubicBezTo>
                <a:cubicBezTo>
                  <a:pt x="2288924" y="1556614"/>
                  <a:pt x="2238520" y="1519704"/>
                  <a:pt x="2192879" y="1527444"/>
                </a:cubicBezTo>
                <a:close/>
                <a:moveTo>
                  <a:pt x="1589629" y="1527444"/>
                </a:moveTo>
                <a:cubicBezTo>
                  <a:pt x="1543988" y="1535183"/>
                  <a:pt x="1503110" y="1587570"/>
                  <a:pt x="1487235" y="1657817"/>
                </a:cubicBezTo>
                <a:cubicBezTo>
                  <a:pt x="1299116" y="1663373"/>
                  <a:pt x="1265779" y="1768942"/>
                  <a:pt x="1411035" y="1886417"/>
                </a:cubicBezTo>
                <a:cubicBezTo>
                  <a:pt x="1357853" y="2057867"/>
                  <a:pt x="1442785" y="2136448"/>
                  <a:pt x="1603916" y="2022148"/>
                </a:cubicBezTo>
                <a:cubicBezTo>
                  <a:pt x="1756316" y="2134067"/>
                  <a:pt x="1853946" y="2065010"/>
                  <a:pt x="1794416" y="1879273"/>
                </a:cubicBezTo>
                <a:cubicBezTo>
                  <a:pt x="1932529" y="1794342"/>
                  <a:pt x="1918242" y="1654642"/>
                  <a:pt x="1720598" y="1664961"/>
                </a:cubicBezTo>
                <a:cubicBezTo>
                  <a:pt x="1685674" y="1556614"/>
                  <a:pt x="1635270" y="1519704"/>
                  <a:pt x="1589629" y="1527444"/>
                </a:cubicBezTo>
                <a:close/>
                <a:moveTo>
                  <a:pt x="1274002" y="1387000"/>
                </a:moveTo>
                <a:lnTo>
                  <a:pt x="3153998" y="1387000"/>
                </a:lnTo>
                <a:cubicBezTo>
                  <a:pt x="3217401" y="1387000"/>
                  <a:pt x="3268800" y="1438399"/>
                  <a:pt x="3268800" y="1501802"/>
                </a:cubicBezTo>
                <a:lnTo>
                  <a:pt x="3268800" y="2722998"/>
                </a:lnTo>
                <a:lnTo>
                  <a:pt x="3267079" y="2731525"/>
                </a:lnTo>
                <a:lnTo>
                  <a:pt x="1160922" y="2731525"/>
                </a:lnTo>
                <a:lnTo>
                  <a:pt x="1159200" y="2722998"/>
                </a:lnTo>
                <a:lnTo>
                  <a:pt x="1159200" y="1501802"/>
                </a:lnTo>
                <a:cubicBezTo>
                  <a:pt x="1159200" y="1438399"/>
                  <a:pt x="1210599" y="1387000"/>
                  <a:pt x="1274002" y="1387000"/>
                </a:cubicBezTo>
                <a:close/>
                <a:moveTo>
                  <a:pt x="1280556" y="1207525"/>
                </a:moveTo>
                <a:cubicBezTo>
                  <a:pt x="1113970" y="1207525"/>
                  <a:pt x="978925" y="1342570"/>
                  <a:pt x="978925" y="1509156"/>
                </a:cubicBezTo>
                <a:lnTo>
                  <a:pt x="978925" y="2715644"/>
                </a:lnTo>
                <a:lnTo>
                  <a:pt x="980526" y="2731525"/>
                </a:lnTo>
                <a:lnTo>
                  <a:pt x="929184" y="2731525"/>
                </a:lnTo>
                <a:cubicBezTo>
                  <a:pt x="870733" y="2731525"/>
                  <a:pt x="823350" y="2778908"/>
                  <a:pt x="823350" y="2837359"/>
                </a:cubicBezTo>
                <a:lnTo>
                  <a:pt x="823350" y="2917791"/>
                </a:lnTo>
                <a:cubicBezTo>
                  <a:pt x="823350" y="2932404"/>
                  <a:pt x="826312" y="2946325"/>
                  <a:pt x="831667" y="2958987"/>
                </a:cubicBezTo>
                <a:lnTo>
                  <a:pt x="832797" y="2960662"/>
                </a:lnTo>
                <a:lnTo>
                  <a:pt x="829700" y="2976000"/>
                </a:lnTo>
                <a:cubicBezTo>
                  <a:pt x="829700" y="3111020"/>
                  <a:pt x="939155" y="3220475"/>
                  <a:pt x="1074175" y="3220475"/>
                </a:cubicBezTo>
                <a:lnTo>
                  <a:pt x="3360175" y="3220475"/>
                </a:lnTo>
                <a:cubicBezTo>
                  <a:pt x="3495195" y="3220475"/>
                  <a:pt x="3604650" y="3111020"/>
                  <a:pt x="3604650" y="2976000"/>
                </a:cubicBezTo>
                <a:lnTo>
                  <a:pt x="3595599" y="2931169"/>
                </a:lnTo>
                <a:lnTo>
                  <a:pt x="3598300" y="2917791"/>
                </a:lnTo>
                <a:lnTo>
                  <a:pt x="3598300" y="2837359"/>
                </a:lnTo>
                <a:cubicBezTo>
                  <a:pt x="3598300" y="2778908"/>
                  <a:pt x="3550917" y="2731525"/>
                  <a:pt x="3492466" y="2731525"/>
                </a:cubicBezTo>
                <a:lnTo>
                  <a:pt x="3447474" y="2731525"/>
                </a:lnTo>
                <a:lnTo>
                  <a:pt x="3449075" y="2715644"/>
                </a:lnTo>
                <a:lnTo>
                  <a:pt x="3449075" y="1509156"/>
                </a:lnTo>
                <a:cubicBezTo>
                  <a:pt x="3449075" y="1342570"/>
                  <a:pt x="3314030" y="1207525"/>
                  <a:pt x="3147444" y="1207525"/>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sp>
        <p:nvSpPr>
          <p:cNvPr id="14" name="フリーフォーム 13"/>
          <p:cNvSpPr>
            <a:spLocks noChangeAspect="1"/>
          </p:cNvSpPr>
          <p:nvPr/>
        </p:nvSpPr>
        <p:spPr bwMode="gray">
          <a:xfrm>
            <a:off x="4002986" y="4846105"/>
            <a:ext cx="502733" cy="502733"/>
          </a:xfrm>
          <a:custGeom>
            <a:avLst/>
            <a:gdLst>
              <a:gd name="connsiteX0" fmla="*/ 2326572 w 4428000"/>
              <a:gd name="connsiteY0" fmla="*/ 2911200 h 4428000"/>
              <a:gd name="connsiteX1" fmla="*/ 2330098 w 4428000"/>
              <a:gd name="connsiteY1" fmla="*/ 2916430 h 4428000"/>
              <a:gd name="connsiteX2" fmla="*/ 2340000 w 4428000"/>
              <a:gd name="connsiteY2" fmla="*/ 2965475 h 4428000"/>
              <a:gd name="connsiteX3" fmla="*/ 2330098 w 4428000"/>
              <a:gd name="connsiteY3" fmla="*/ 3014520 h 4428000"/>
              <a:gd name="connsiteX4" fmla="*/ 2312380 w 4428000"/>
              <a:gd name="connsiteY4" fmla="*/ 3040800 h 4428000"/>
              <a:gd name="connsiteX5" fmla="*/ 3212437 w 4428000"/>
              <a:gd name="connsiteY5" fmla="*/ 3040800 h 4428000"/>
              <a:gd name="connsiteX6" fmla="*/ 3425400 w 4428000"/>
              <a:gd name="connsiteY6" fmla="*/ 2976000 h 4428000"/>
              <a:gd name="connsiteX7" fmla="*/ 3417516 w 4428000"/>
              <a:gd name="connsiteY7" fmla="*/ 2964117 h 4428000"/>
              <a:gd name="connsiteX8" fmla="*/ 3419869 w 4428000"/>
              <a:gd name="connsiteY8" fmla="*/ 2960571 h 4428000"/>
              <a:gd name="connsiteX9" fmla="*/ 3419869 w 4428000"/>
              <a:gd name="connsiteY9" fmla="*/ 2939252 h 4428000"/>
              <a:gd name="connsiteX10" fmla="*/ 3327676 w 4428000"/>
              <a:gd name="connsiteY10" fmla="*/ 2911200 h 4428000"/>
              <a:gd name="connsiteX11" fmla="*/ 3212437 w 4428000"/>
              <a:gd name="connsiteY11" fmla="*/ 2911200 h 4428000"/>
              <a:gd name="connsiteX12" fmla="*/ 1094792 w 4428000"/>
              <a:gd name="connsiteY12" fmla="*/ 2911200 h 4428000"/>
              <a:gd name="connsiteX13" fmla="*/ 1002600 w 4428000"/>
              <a:gd name="connsiteY13" fmla="*/ 2939252 h 4428000"/>
              <a:gd name="connsiteX14" fmla="*/ 1002600 w 4428000"/>
              <a:gd name="connsiteY14" fmla="*/ 2960571 h 4428000"/>
              <a:gd name="connsiteX15" fmla="*/ 1009845 w 4428000"/>
              <a:gd name="connsiteY15" fmla="*/ 2971491 h 4428000"/>
              <a:gd name="connsiteX16" fmla="*/ 1010829 w 4428000"/>
              <a:gd name="connsiteY16" fmla="*/ 2971935 h 4428000"/>
              <a:gd name="connsiteX17" fmla="*/ 1008132 w 4428000"/>
              <a:gd name="connsiteY17" fmla="*/ 2976000 h 4428000"/>
              <a:gd name="connsiteX18" fmla="*/ 1221095 w 4428000"/>
              <a:gd name="connsiteY18" fmla="*/ 3040800 h 4428000"/>
              <a:gd name="connsiteX19" fmla="*/ 2115620 w 4428000"/>
              <a:gd name="connsiteY19" fmla="*/ 3040800 h 4428000"/>
              <a:gd name="connsiteX20" fmla="*/ 2097902 w 4428000"/>
              <a:gd name="connsiteY20" fmla="*/ 3014520 h 4428000"/>
              <a:gd name="connsiteX21" fmla="*/ 2088000 w 4428000"/>
              <a:gd name="connsiteY21" fmla="*/ 2965475 h 4428000"/>
              <a:gd name="connsiteX22" fmla="*/ 2097902 w 4428000"/>
              <a:gd name="connsiteY22" fmla="*/ 2916430 h 4428000"/>
              <a:gd name="connsiteX23" fmla="*/ 2101428 w 4428000"/>
              <a:gd name="connsiteY23" fmla="*/ 2911200 h 4428000"/>
              <a:gd name="connsiteX24" fmla="*/ 1221095 w 4428000"/>
              <a:gd name="connsiteY24" fmla="*/ 2911200 h 4428000"/>
              <a:gd name="connsiteX25" fmla="*/ 1274002 w 4428000"/>
              <a:gd name="connsiteY25" fmla="*/ 1387000 h 4428000"/>
              <a:gd name="connsiteX26" fmla="*/ 1159200 w 4428000"/>
              <a:gd name="connsiteY26" fmla="*/ 1501802 h 4428000"/>
              <a:gd name="connsiteX27" fmla="*/ 1159200 w 4428000"/>
              <a:gd name="connsiteY27" fmla="*/ 2722998 h 4428000"/>
              <a:gd name="connsiteX28" fmla="*/ 1160922 w 4428000"/>
              <a:gd name="connsiteY28" fmla="*/ 2731525 h 4428000"/>
              <a:gd name="connsiteX29" fmla="*/ 3267079 w 4428000"/>
              <a:gd name="connsiteY29" fmla="*/ 2731525 h 4428000"/>
              <a:gd name="connsiteX30" fmla="*/ 3268800 w 4428000"/>
              <a:gd name="connsiteY30" fmla="*/ 2722998 h 4428000"/>
              <a:gd name="connsiteX31" fmla="*/ 3268800 w 4428000"/>
              <a:gd name="connsiteY31" fmla="*/ 1501802 h 4428000"/>
              <a:gd name="connsiteX32" fmla="*/ 3153998 w 4428000"/>
              <a:gd name="connsiteY32" fmla="*/ 1387000 h 4428000"/>
              <a:gd name="connsiteX33" fmla="*/ 1280556 w 4428000"/>
              <a:gd name="connsiteY33" fmla="*/ 1207525 h 4428000"/>
              <a:gd name="connsiteX34" fmla="*/ 3147444 w 4428000"/>
              <a:gd name="connsiteY34" fmla="*/ 1207525 h 4428000"/>
              <a:gd name="connsiteX35" fmla="*/ 3449075 w 4428000"/>
              <a:gd name="connsiteY35" fmla="*/ 1509156 h 4428000"/>
              <a:gd name="connsiteX36" fmla="*/ 3449075 w 4428000"/>
              <a:gd name="connsiteY36" fmla="*/ 2715644 h 4428000"/>
              <a:gd name="connsiteX37" fmla="*/ 3447474 w 4428000"/>
              <a:gd name="connsiteY37" fmla="*/ 2731525 h 4428000"/>
              <a:gd name="connsiteX38" fmla="*/ 3492466 w 4428000"/>
              <a:gd name="connsiteY38" fmla="*/ 2731525 h 4428000"/>
              <a:gd name="connsiteX39" fmla="*/ 3598300 w 4428000"/>
              <a:gd name="connsiteY39" fmla="*/ 2837359 h 4428000"/>
              <a:gd name="connsiteX40" fmla="*/ 3598300 w 4428000"/>
              <a:gd name="connsiteY40" fmla="*/ 2917791 h 4428000"/>
              <a:gd name="connsiteX41" fmla="*/ 3595599 w 4428000"/>
              <a:gd name="connsiteY41" fmla="*/ 2931169 h 4428000"/>
              <a:gd name="connsiteX42" fmla="*/ 3604650 w 4428000"/>
              <a:gd name="connsiteY42" fmla="*/ 2976000 h 4428000"/>
              <a:gd name="connsiteX43" fmla="*/ 3360175 w 4428000"/>
              <a:gd name="connsiteY43" fmla="*/ 3220475 h 4428000"/>
              <a:gd name="connsiteX44" fmla="*/ 1074175 w 4428000"/>
              <a:gd name="connsiteY44" fmla="*/ 3220475 h 4428000"/>
              <a:gd name="connsiteX45" fmla="*/ 829700 w 4428000"/>
              <a:gd name="connsiteY45" fmla="*/ 2976000 h 4428000"/>
              <a:gd name="connsiteX46" fmla="*/ 832797 w 4428000"/>
              <a:gd name="connsiteY46" fmla="*/ 2960662 h 4428000"/>
              <a:gd name="connsiteX47" fmla="*/ 831667 w 4428000"/>
              <a:gd name="connsiteY47" fmla="*/ 2958987 h 4428000"/>
              <a:gd name="connsiteX48" fmla="*/ 823350 w 4428000"/>
              <a:gd name="connsiteY48" fmla="*/ 2917791 h 4428000"/>
              <a:gd name="connsiteX49" fmla="*/ 823350 w 4428000"/>
              <a:gd name="connsiteY49" fmla="*/ 2837359 h 4428000"/>
              <a:gd name="connsiteX50" fmla="*/ 929184 w 4428000"/>
              <a:gd name="connsiteY50" fmla="*/ 2731525 h 4428000"/>
              <a:gd name="connsiteX51" fmla="*/ 980526 w 4428000"/>
              <a:gd name="connsiteY51" fmla="*/ 2731525 h 4428000"/>
              <a:gd name="connsiteX52" fmla="*/ 978925 w 4428000"/>
              <a:gd name="connsiteY52" fmla="*/ 2715644 h 4428000"/>
              <a:gd name="connsiteX53" fmla="*/ 978925 w 4428000"/>
              <a:gd name="connsiteY53" fmla="*/ 1509156 h 4428000"/>
              <a:gd name="connsiteX54" fmla="*/ 1280556 w 4428000"/>
              <a:gd name="connsiteY54" fmla="*/ 1207525 h 4428000"/>
              <a:gd name="connsiteX55" fmla="*/ 2214000 w 4428000"/>
              <a:gd name="connsiteY55" fmla="*/ 180000 h 4428000"/>
              <a:gd name="connsiteX56" fmla="*/ 180000 w 4428000"/>
              <a:gd name="connsiteY56" fmla="*/ 2214000 h 4428000"/>
              <a:gd name="connsiteX57" fmla="*/ 2214000 w 4428000"/>
              <a:gd name="connsiteY57" fmla="*/ 4248000 h 4428000"/>
              <a:gd name="connsiteX58" fmla="*/ 4248000 w 4428000"/>
              <a:gd name="connsiteY58" fmla="*/ 2214000 h 4428000"/>
              <a:gd name="connsiteX59" fmla="*/ 2214000 w 4428000"/>
              <a:gd name="connsiteY59" fmla="*/ 180000 h 4428000"/>
              <a:gd name="connsiteX60" fmla="*/ 2214000 w 4428000"/>
              <a:gd name="connsiteY60" fmla="*/ 0 h 4428000"/>
              <a:gd name="connsiteX61" fmla="*/ 4428000 w 4428000"/>
              <a:gd name="connsiteY61" fmla="*/ 2214000 h 4428000"/>
              <a:gd name="connsiteX62" fmla="*/ 2214000 w 4428000"/>
              <a:gd name="connsiteY62" fmla="*/ 4428000 h 4428000"/>
              <a:gd name="connsiteX63" fmla="*/ 0 w 4428000"/>
              <a:gd name="connsiteY63" fmla="*/ 2214000 h 4428000"/>
              <a:gd name="connsiteX64" fmla="*/ 2214000 w 4428000"/>
              <a:gd name="connsiteY64"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28000" h="4428000">
                <a:moveTo>
                  <a:pt x="2326572" y="2911200"/>
                </a:moveTo>
                <a:lnTo>
                  <a:pt x="2330098" y="2916430"/>
                </a:lnTo>
                <a:cubicBezTo>
                  <a:pt x="2336474" y="2931505"/>
                  <a:pt x="2340000" y="2948078"/>
                  <a:pt x="2340000" y="2965475"/>
                </a:cubicBezTo>
                <a:cubicBezTo>
                  <a:pt x="2340000" y="2982872"/>
                  <a:pt x="2336474" y="2999446"/>
                  <a:pt x="2330098" y="3014520"/>
                </a:cubicBezTo>
                <a:lnTo>
                  <a:pt x="2312380" y="3040800"/>
                </a:lnTo>
                <a:lnTo>
                  <a:pt x="3212437" y="3040800"/>
                </a:lnTo>
                <a:cubicBezTo>
                  <a:pt x="3330053" y="3040800"/>
                  <a:pt x="3425400" y="3011788"/>
                  <a:pt x="3425400" y="2976000"/>
                </a:cubicBezTo>
                <a:lnTo>
                  <a:pt x="3417516" y="2964117"/>
                </a:lnTo>
                <a:lnTo>
                  <a:pt x="3419869" y="2960571"/>
                </a:lnTo>
                <a:lnTo>
                  <a:pt x="3419869" y="2939252"/>
                </a:lnTo>
                <a:cubicBezTo>
                  <a:pt x="3419869" y="2923759"/>
                  <a:pt x="3378593" y="2911200"/>
                  <a:pt x="3327676" y="2911200"/>
                </a:cubicBezTo>
                <a:lnTo>
                  <a:pt x="3212437" y="2911200"/>
                </a:lnTo>
                <a:close/>
                <a:moveTo>
                  <a:pt x="1094792" y="2911200"/>
                </a:moveTo>
                <a:cubicBezTo>
                  <a:pt x="1043876" y="2911200"/>
                  <a:pt x="1002600" y="2923759"/>
                  <a:pt x="1002600" y="2939252"/>
                </a:cubicBezTo>
                <a:lnTo>
                  <a:pt x="1002600" y="2960571"/>
                </a:lnTo>
                <a:cubicBezTo>
                  <a:pt x="1002600" y="2964445"/>
                  <a:pt x="1005180" y="2968135"/>
                  <a:pt x="1009845" y="2971491"/>
                </a:cubicBezTo>
                <a:lnTo>
                  <a:pt x="1010829" y="2971935"/>
                </a:lnTo>
                <a:lnTo>
                  <a:pt x="1008132" y="2976000"/>
                </a:lnTo>
                <a:cubicBezTo>
                  <a:pt x="1008132" y="3011788"/>
                  <a:pt x="1103478" y="3040800"/>
                  <a:pt x="1221095" y="3040800"/>
                </a:cubicBezTo>
                <a:lnTo>
                  <a:pt x="2115620" y="3040800"/>
                </a:lnTo>
                <a:lnTo>
                  <a:pt x="2097902" y="3014520"/>
                </a:lnTo>
                <a:cubicBezTo>
                  <a:pt x="2091526" y="2999446"/>
                  <a:pt x="2088000" y="2982872"/>
                  <a:pt x="2088000" y="2965475"/>
                </a:cubicBezTo>
                <a:cubicBezTo>
                  <a:pt x="2088000" y="2948078"/>
                  <a:pt x="2091526" y="2931505"/>
                  <a:pt x="2097902" y="2916430"/>
                </a:cubicBezTo>
                <a:lnTo>
                  <a:pt x="2101428" y="2911200"/>
                </a:lnTo>
                <a:lnTo>
                  <a:pt x="1221095" y="2911200"/>
                </a:lnTo>
                <a:close/>
                <a:moveTo>
                  <a:pt x="1274002" y="1387000"/>
                </a:moveTo>
                <a:cubicBezTo>
                  <a:pt x="1210599" y="1387000"/>
                  <a:pt x="1159200" y="1438399"/>
                  <a:pt x="1159200" y="1501802"/>
                </a:cubicBezTo>
                <a:lnTo>
                  <a:pt x="1159200" y="2722998"/>
                </a:lnTo>
                <a:lnTo>
                  <a:pt x="1160922" y="2731525"/>
                </a:lnTo>
                <a:lnTo>
                  <a:pt x="3267079" y="2731525"/>
                </a:lnTo>
                <a:lnTo>
                  <a:pt x="3268800" y="2722998"/>
                </a:lnTo>
                <a:lnTo>
                  <a:pt x="3268800" y="1501802"/>
                </a:lnTo>
                <a:cubicBezTo>
                  <a:pt x="3268800" y="1438399"/>
                  <a:pt x="3217401" y="1387000"/>
                  <a:pt x="3153998" y="1387000"/>
                </a:cubicBezTo>
                <a:close/>
                <a:moveTo>
                  <a:pt x="1280556" y="1207525"/>
                </a:moveTo>
                <a:lnTo>
                  <a:pt x="3147444" y="1207525"/>
                </a:lnTo>
                <a:cubicBezTo>
                  <a:pt x="3314030" y="1207525"/>
                  <a:pt x="3449075" y="1342570"/>
                  <a:pt x="3449075" y="1509156"/>
                </a:cubicBezTo>
                <a:lnTo>
                  <a:pt x="3449075" y="2715644"/>
                </a:lnTo>
                <a:lnTo>
                  <a:pt x="3447474" y="2731525"/>
                </a:lnTo>
                <a:lnTo>
                  <a:pt x="3492466" y="2731525"/>
                </a:lnTo>
                <a:cubicBezTo>
                  <a:pt x="3550917" y="2731525"/>
                  <a:pt x="3598300" y="2778908"/>
                  <a:pt x="3598300" y="2837359"/>
                </a:cubicBezTo>
                <a:lnTo>
                  <a:pt x="3598300" y="2917791"/>
                </a:lnTo>
                <a:lnTo>
                  <a:pt x="3595599" y="2931169"/>
                </a:lnTo>
                <a:lnTo>
                  <a:pt x="3604650" y="2976000"/>
                </a:lnTo>
                <a:cubicBezTo>
                  <a:pt x="3604650" y="3111020"/>
                  <a:pt x="3495195" y="3220475"/>
                  <a:pt x="3360175" y="3220475"/>
                </a:cubicBezTo>
                <a:lnTo>
                  <a:pt x="1074175" y="3220475"/>
                </a:lnTo>
                <a:cubicBezTo>
                  <a:pt x="939155" y="3220475"/>
                  <a:pt x="829700" y="3111020"/>
                  <a:pt x="829700" y="2976000"/>
                </a:cubicBezTo>
                <a:lnTo>
                  <a:pt x="832797" y="2960662"/>
                </a:lnTo>
                <a:lnTo>
                  <a:pt x="831667" y="2958987"/>
                </a:lnTo>
                <a:cubicBezTo>
                  <a:pt x="826312" y="2946325"/>
                  <a:pt x="823350" y="2932404"/>
                  <a:pt x="823350" y="2917791"/>
                </a:cubicBezTo>
                <a:lnTo>
                  <a:pt x="823350" y="2837359"/>
                </a:lnTo>
                <a:cubicBezTo>
                  <a:pt x="823350" y="2778908"/>
                  <a:pt x="870733" y="2731525"/>
                  <a:pt x="929184" y="2731525"/>
                </a:cubicBezTo>
                <a:lnTo>
                  <a:pt x="980526" y="2731525"/>
                </a:lnTo>
                <a:lnTo>
                  <a:pt x="978925" y="2715644"/>
                </a:lnTo>
                <a:lnTo>
                  <a:pt x="978925" y="1509156"/>
                </a:lnTo>
                <a:cubicBezTo>
                  <a:pt x="978925" y="1342570"/>
                  <a:pt x="1113970" y="1207525"/>
                  <a:pt x="1280556" y="1207525"/>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cxnSp>
        <p:nvCxnSpPr>
          <p:cNvPr id="4" name="カギ線コネクタ 3"/>
          <p:cNvCxnSpPr>
            <a:stCxn id="13" idx="116"/>
            <a:endCxn id="8" idx="77"/>
          </p:cNvCxnSpPr>
          <p:nvPr/>
        </p:nvCxnSpPr>
        <p:spPr>
          <a:xfrm flipV="1">
            <a:off x="1887016" y="4319633"/>
            <a:ext cx="528245" cy="1050238"/>
          </a:xfrm>
          <a:prstGeom prst="bentConnector3">
            <a:avLst>
              <a:gd name="adj1" fmla="val -4561"/>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61"/>
            <a:endCxn id="11" idx="119"/>
          </p:cNvCxnSpPr>
          <p:nvPr/>
        </p:nvCxnSpPr>
        <p:spPr>
          <a:xfrm flipV="1">
            <a:off x="4505719" y="5093414"/>
            <a:ext cx="473320" cy="4058"/>
          </a:xfrm>
          <a:prstGeom prst="straightConnector1">
            <a:avLst/>
          </a:prstGeom>
          <a:ln w="28575">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8" idx="75"/>
            <a:endCxn id="14" idx="60"/>
          </p:cNvCxnSpPr>
          <p:nvPr/>
        </p:nvCxnSpPr>
        <p:spPr>
          <a:xfrm>
            <a:off x="2936424" y="4319633"/>
            <a:ext cx="1317929" cy="526472"/>
          </a:xfrm>
          <a:prstGeom prst="bentConnector3">
            <a:avLst>
              <a:gd name="adj1" fmla="val 99785"/>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1" idx="118"/>
            <a:endCxn id="12" idx="75"/>
          </p:cNvCxnSpPr>
          <p:nvPr/>
        </p:nvCxnSpPr>
        <p:spPr>
          <a:xfrm flipH="1">
            <a:off x="2911832" y="5348038"/>
            <a:ext cx="2321831" cy="924874"/>
          </a:xfrm>
          <a:prstGeom prst="bentConnector3">
            <a:avLst>
              <a:gd name="adj1" fmla="val -333"/>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12" idx="77"/>
            <a:endCxn id="13" idx="118"/>
          </p:cNvCxnSpPr>
          <p:nvPr/>
        </p:nvCxnSpPr>
        <p:spPr>
          <a:xfrm flipH="1" flipV="1">
            <a:off x="1887016" y="5896563"/>
            <a:ext cx="519275" cy="376349"/>
          </a:xfrm>
          <a:prstGeom prst="bentConnector3">
            <a:avLst>
              <a:gd name="adj1" fmla="val 102333"/>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sp>
        <p:nvSpPr>
          <p:cNvPr id="38" name="雲形吹き出し 37"/>
          <p:cNvSpPr/>
          <p:nvPr/>
        </p:nvSpPr>
        <p:spPr>
          <a:xfrm>
            <a:off x="461146" y="4171390"/>
            <a:ext cx="1162524" cy="510245"/>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sp>
        <p:nvSpPr>
          <p:cNvPr id="133" name="正方形/長方形 132"/>
          <p:cNvSpPr/>
          <p:nvPr/>
        </p:nvSpPr>
        <p:spPr bwMode="gray">
          <a:xfrm>
            <a:off x="775414" y="6090636"/>
            <a:ext cx="1476334" cy="2262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①端末がウイルス感染</a:t>
            </a:r>
          </a:p>
        </p:txBody>
      </p:sp>
      <p:sp>
        <p:nvSpPr>
          <p:cNvPr id="41" name="正方形/長方形 40"/>
          <p:cNvSpPr/>
          <p:nvPr/>
        </p:nvSpPr>
        <p:spPr bwMode="gray">
          <a:xfrm>
            <a:off x="2172150" y="4533829"/>
            <a:ext cx="1168887" cy="3828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②ウイルスが</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メモリに感染</a:t>
            </a:r>
          </a:p>
        </p:txBody>
      </p:sp>
      <p:sp>
        <p:nvSpPr>
          <p:cNvPr id="42" name="正方形/長方形 41"/>
          <p:cNvSpPr/>
          <p:nvPr/>
        </p:nvSpPr>
        <p:spPr bwMode="gray">
          <a:xfrm>
            <a:off x="3811259" y="5515605"/>
            <a:ext cx="1705417" cy="5539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③</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メモリを差し込んだ端末（機密情報を扱う端末）がウイルスに感染</a:t>
            </a:r>
          </a:p>
        </p:txBody>
      </p:sp>
      <p:sp>
        <p:nvSpPr>
          <p:cNvPr id="45" name="正方形/長方形 44"/>
          <p:cNvSpPr/>
          <p:nvPr/>
        </p:nvSpPr>
        <p:spPr bwMode="gray">
          <a:xfrm>
            <a:off x="3088585" y="6125104"/>
            <a:ext cx="1342642" cy="3634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④端末の機密情報を</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メモリへコピー</a:t>
            </a:r>
          </a:p>
        </p:txBody>
      </p:sp>
      <p:sp>
        <p:nvSpPr>
          <p:cNvPr id="135" name="上矢印 134"/>
          <p:cNvSpPr/>
          <p:nvPr/>
        </p:nvSpPr>
        <p:spPr bwMode="gray">
          <a:xfrm rot="19940931">
            <a:off x="1416383" y="4415478"/>
            <a:ext cx="245480" cy="112674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45" name="正方形/長方形 144"/>
          <p:cNvSpPr/>
          <p:nvPr/>
        </p:nvSpPr>
        <p:spPr bwMode="gray">
          <a:xfrm>
            <a:off x="5962457" y="4629662"/>
            <a:ext cx="3386369" cy="1858855"/>
          </a:xfrm>
          <a:prstGeom prst="rect">
            <a:avLst/>
          </a:prstGeom>
          <a:noFill/>
          <a:ln w="28575">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従業員個人の</a:t>
            </a:r>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メモリ等の外部媒体の使用を禁止する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業務上、外部媒体の使用が必要な場合は事前申請とし、法人管理の外部媒体を使用する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法人の外部媒体は、ウイルスチェック機能やパスワードロック機能、生体認証等のセキュリティ対策機能がある媒体を使用する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外部媒体の外部持出は原則禁止とし、外部媒体は予め定められた場所で保管する　　　等</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5962458" y="4302700"/>
            <a:ext cx="979668"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対応策の例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146" name="右矢印 145"/>
          <p:cNvSpPr/>
          <p:nvPr/>
        </p:nvSpPr>
        <p:spPr bwMode="gray">
          <a:xfrm>
            <a:off x="5587999" y="4585141"/>
            <a:ext cx="262614" cy="133841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 name="角丸四角形 1"/>
          <p:cNvSpPr/>
          <p:nvPr/>
        </p:nvSpPr>
        <p:spPr bwMode="gray">
          <a:xfrm>
            <a:off x="1567017" y="5879680"/>
            <a:ext cx="848243" cy="18990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作業端末</a:t>
            </a:r>
          </a:p>
        </p:txBody>
      </p:sp>
      <p:sp>
        <p:nvSpPr>
          <p:cNvPr id="29" name="角丸四角形 28"/>
          <p:cNvSpPr/>
          <p:nvPr/>
        </p:nvSpPr>
        <p:spPr bwMode="gray">
          <a:xfrm>
            <a:off x="3982639" y="5277487"/>
            <a:ext cx="1462715" cy="20569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機密情報を扱う端末</a:t>
            </a:r>
          </a:p>
        </p:txBody>
      </p:sp>
      <p:sp>
        <p:nvSpPr>
          <p:cNvPr id="44" name="正方形/長方形 43"/>
          <p:cNvSpPr/>
          <p:nvPr/>
        </p:nvSpPr>
        <p:spPr bwMode="gray">
          <a:xfrm>
            <a:off x="252420" y="4790536"/>
            <a:ext cx="1557387" cy="5793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⑤作業端末に再度</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メモリを差し込み、外部へ機密情報が流出</a:t>
            </a:r>
          </a:p>
        </p:txBody>
      </p:sp>
      <p:sp>
        <p:nvSpPr>
          <p:cNvPr id="31" name="スライド番号プレースホルダー 3"/>
          <p:cNvSpPr txBox="1">
            <a:spLocks/>
          </p:cNvSpPr>
          <p:nvPr/>
        </p:nvSpPr>
        <p:spPr bwMode="gray">
          <a:xfrm>
            <a:off x="175858"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12</a:t>
            </a:r>
            <a:endParaRPr kumimoji="1" lang="ja-JP" altLang="en-US" dirty="0">
              <a:latin typeface="Yu Gothic UI" panose="020B0500000000000000" pitchFamily="50" charset="-128"/>
              <a:ea typeface="Yu Gothic UI" panose="020B0500000000000000" pitchFamily="50" charset="-128"/>
            </a:endParaRPr>
          </a:p>
        </p:txBody>
      </p:sp>
      <p:sp>
        <p:nvSpPr>
          <p:cNvPr id="32" name="正方形/長方形 31"/>
          <p:cNvSpPr/>
          <p:nvPr/>
        </p:nvSpPr>
        <p:spPr bwMode="gray">
          <a:xfrm>
            <a:off x="687972" y="551010"/>
            <a:ext cx="3502874"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a:t>
            </a:r>
            <a:r>
              <a:rPr kumimoji="1" lang="en-US" altLang="ja-JP" sz="1200" dirty="0">
                <a:latin typeface="Yu Gothic UI" panose="020B0500000000000000" pitchFamily="50" charset="-128"/>
                <a:ea typeface="Yu Gothic UI" panose="020B0500000000000000" pitchFamily="50" charset="-128"/>
              </a:rPr>
              <a:t>USB</a:t>
            </a:r>
            <a:r>
              <a:rPr kumimoji="1" lang="ja-JP" altLang="en-US" sz="1200" dirty="0">
                <a:latin typeface="Yu Gothic UI" panose="020B0500000000000000" pitchFamily="50" charset="-128"/>
                <a:ea typeface="Yu Gothic UI" panose="020B0500000000000000" pitchFamily="50" charset="-128"/>
              </a:rPr>
              <a:t>等を使うときに何に気をつければいいのか</a:t>
            </a:r>
            <a:r>
              <a:rPr kumimoji="1" lang="en-US" altLang="ja-JP"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33" name="AutoShape 555"/>
          <p:cNvSpPr>
            <a:spLocks noChangeArrowheads="1"/>
          </p:cNvSpPr>
          <p:nvPr/>
        </p:nvSpPr>
        <p:spPr bwMode="gray">
          <a:xfrm>
            <a:off x="399840" y="540890"/>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Q5</a:t>
            </a:r>
          </a:p>
        </p:txBody>
      </p:sp>
      <p:sp>
        <p:nvSpPr>
          <p:cNvPr id="36" name="正方形/長方形 35"/>
          <p:cNvSpPr/>
          <p:nvPr/>
        </p:nvSpPr>
        <p:spPr bwMode="gray">
          <a:xfrm>
            <a:off x="815543" y="892741"/>
            <a:ext cx="845176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紛失防止のための取組だけでなく、外部媒体への保存は暗号化の実施、外部媒体自体にウイルスチェック機能やパスワード機能、生体認証等の対策を付与することが重要です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35" name="AutoShape 555"/>
          <p:cNvSpPr>
            <a:spLocks noChangeArrowheads="1"/>
          </p:cNvSpPr>
          <p:nvPr/>
        </p:nvSpPr>
        <p:spPr bwMode="gray">
          <a:xfrm>
            <a:off x="661688" y="994802"/>
            <a:ext cx="337206" cy="33720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Tree>
    <p:extLst>
      <p:ext uri="{BB962C8B-B14F-4D97-AF65-F5344CB8AC3E}">
        <p14:creationId xmlns:p14="http://schemas.microsoft.com/office/powerpoint/2010/main" val="272619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外部攻撃（国内①）</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3333455194"/>
              </p:ext>
            </p:extLst>
          </p:nvPr>
        </p:nvGraphicFramePr>
        <p:xfrm>
          <a:off x="304154" y="1561115"/>
          <a:ext cx="9241864" cy="1828800"/>
        </p:xfrm>
        <a:graphic>
          <a:graphicData uri="http://schemas.openxmlformats.org/drawingml/2006/table">
            <a:tbl>
              <a:tblPr firstRow="1" bandRow="1">
                <a:tableStyleId>{5C22544A-7EE6-4342-B048-85BDC9FD1C3A}</a:tableStyleId>
              </a:tblPr>
              <a:tblGrid>
                <a:gridCol w="1260388">
                  <a:extLst>
                    <a:ext uri="{9D8B030D-6E8A-4147-A177-3AD203B41FA5}">
                      <a16:colId xmlns:a16="http://schemas.microsoft.com/office/drawing/2014/main" val="20000"/>
                    </a:ext>
                  </a:extLst>
                </a:gridCol>
                <a:gridCol w="1402670">
                  <a:extLst>
                    <a:ext uri="{9D8B030D-6E8A-4147-A177-3AD203B41FA5}">
                      <a16:colId xmlns:a16="http://schemas.microsoft.com/office/drawing/2014/main" val="20001"/>
                    </a:ext>
                  </a:extLst>
                </a:gridCol>
                <a:gridCol w="6578806">
                  <a:extLst>
                    <a:ext uri="{9D8B030D-6E8A-4147-A177-3AD203B41FA5}">
                      <a16:colId xmlns:a16="http://schemas.microsoft.com/office/drawing/2014/main" val="20002"/>
                    </a:ext>
                  </a:extLst>
                </a:gridCol>
              </a:tblGrid>
              <a:tr h="252106">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644270">
                <a:tc>
                  <a:txBody>
                    <a:bodyPr/>
                    <a:lstStyle/>
                    <a:p>
                      <a:r>
                        <a:rPr kumimoji="1" lang="ja-JP" altLang="en-US" sz="1200" dirty="0">
                          <a:effectLst/>
                          <a:latin typeface="Yu Gothic UI" panose="020B0500000000000000" pitchFamily="50" charset="-128"/>
                          <a:ea typeface="Yu Gothic UI" panose="020B0500000000000000" pitchFamily="50" charset="-128"/>
                        </a:rPr>
                        <a:t>外部からの標的型攻撃と想定</a:t>
                      </a:r>
                      <a:endParaRPr kumimoji="1" lang="en-US" altLang="ja-JP" sz="1200" dirty="0">
                        <a:effectLst/>
                        <a:latin typeface="Yu Gothic UI" panose="020B0500000000000000" pitchFamily="50" charset="-128"/>
                        <a:ea typeface="Yu Gothic UI" panose="020B0500000000000000" pitchFamily="50" charset="-128"/>
                      </a:endParaRPr>
                    </a:p>
                    <a:p>
                      <a:r>
                        <a:rPr kumimoji="1" lang="ja-JP" altLang="en-US" sz="1200" dirty="0">
                          <a:effectLst/>
                          <a:latin typeface="Yu Gothic UI" panose="020B0500000000000000" pitchFamily="50" charset="-128"/>
                          <a:ea typeface="Yu Gothic UI" panose="020B0500000000000000" pitchFamily="50" charset="-128"/>
                        </a:rPr>
                        <a:t>（未特定）</a:t>
                      </a:r>
                      <a:endParaRPr kumimoji="1" lang="ja-JP" altLang="en-US" sz="1200" dirty="0">
                        <a:latin typeface="Yu Gothic UI" panose="020B0500000000000000" pitchFamily="50" charset="-128"/>
                        <a:ea typeface="Yu Gothic UI" panose="020B0500000000000000" pitchFamily="50" charset="-128"/>
                      </a:endParaRP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lnSpc>
                          <a:spcPts val="1200"/>
                        </a:lnSpc>
                      </a:pPr>
                      <a:r>
                        <a:rPr lang="en-US" altLang="ja-JP" sz="1200" dirty="0">
                          <a:effectLst/>
                          <a:latin typeface="Yu Gothic UI" panose="020B0500000000000000" pitchFamily="50" charset="-128"/>
                          <a:ea typeface="Yu Gothic UI" panose="020B0500000000000000" pitchFamily="50" charset="-128"/>
                        </a:rPr>
                        <a:t>A</a:t>
                      </a:r>
                      <a:r>
                        <a:rPr lang="zh-TW" altLang="en-US" sz="1200" dirty="0">
                          <a:effectLst/>
                          <a:latin typeface="Yu Gothic UI" panose="020B0500000000000000" pitchFamily="50" charset="-128"/>
                          <a:ea typeface="Yu Gothic UI" panose="020B0500000000000000" pitchFamily="50" charset="-128"/>
                        </a:rPr>
                        <a:t>法人</a:t>
                      </a:r>
                      <a:r>
                        <a:rPr lang="en-US" altLang="ja-JP" sz="1200" dirty="0">
                          <a:effectLst/>
                          <a:latin typeface="Yu Gothic UI" panose="020B0500000000000000" pitchFamily="50" charset="-128"/>
                          <a:ea typeface="Yu Gothic UI" panose="020B0500000000000000" pitchFamily="50" charset="-128"/>
                        </a:rPr>
                        <a:t>B</a:t>
                      </a:r>
                      <a:r>
                        <a:rPr lang="zh-TW" altLang="en-US" sz="1200" dirty="0">
                          <a:effectLst/>
                          <a:latin typeface="Yu Gothic UI" panose="020B0500000000000000" pitchFamily="50" charset="-128"/>
                          <a:ea typeface="Yu Gothic UI" panose="020B0500000000000000" pitchFamily="50" charset="-128"/>
                        </a:rPr>
                        <a:t>病院</a:t>
                      </a:r>
                      <a:endParaRPr kumimoji="1" lang="ja-JP" altLang="en-US"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lang="ja-JP" altLang="en-US" sz="1200" dirty="0">
                          <a:effectLst/>
                          <a:latin typeface="Yu Gothic UI" panose="020B0500000000000000" pitchFamily="50" charset="-128"/>
                          <a:ea typeface="Yu Gothic UI" panose="020B0500000000000000" pitchFamily="50" charset="-128"/>
                        </a:rPr>
                        <a:t>病院の事務処理用パソコン</a:t>
                      </a:r>
                      <a:r>
                        <a:rPr lang="en-US" altLang="ja-JP" sz="1200" dirty="0">
                          <a:effectLst/>
                          <a:latin typeface="Yu Gothic UI" panose="020B0500000000000000" pitchFamily="50" charset="-128"/>
                          <a:ea typeface="Yu Gothic UI" panose="020B0500000000000000" pitchFamily="50" charset="-128"/>
                        </a:rPr>
                        <a:t>1</a:t>
                      </a:r>
                      <a:r>
                        <a:rPr lang="ja-JP" altLang="en-US" sz="1200" dirty="0">
                          <a:effectLst/>
                          <a:latin typeface="Yu Gothic UI" panose="020B0500000000000000" pitchFamily="50" charset="-128"/>
                          <a:ea typeface="Yu Gothic UI" panose="020B0500000000000000" pitchFamily="50" charset="-128"/>
                        </a:rPr>
                        <a:t>台が不審メールを受信し、マルウエア「</a:t>
                      </a:r>
                      <a:r>
                        <a:rPr lang="en-US" altLang="ja-JP" sz="1200" dirty="0" err="1">
                          <a:effectLst/>
                          <a:latin typeface="Yu Gothic UI" panose="020B0500000000000000" pitchFamily="50" charset="-128"/>
                          <a:ea typeface="Yu Gothic UI" panose="020B0500000000000000" pitchFamily="50" charset="-128"/>
                        </a:rPr>
                        <a:t>Emotet</a:t>
                      </a:r>
                      <a:r>
                        <a:rPr lang="ja-JP" altLang="en-US" sz="1200" dirty="0">
                          <a:effectLst/>
                          <a:latin typeface="Yu Gothic UI" panose="020B0500000000000000" pitchFamily="50" charset="-128"/>
                          <a:ea typeface="Yu Gothic UI" panose="020B0500000000000000" pitchFamily="50" charset="-128"/>
                        </a:rPr>
                        <a:t>」の感染を確認。グループの他関係機関において、</a:t>
                      </a:r>
                      <a:r>
                        <a:rPr lang="en-US" altLang="ja-JP" sz="1200" dirty="0">
                          <a:effectLst/>
                          <a:latin typeface="Yu Gothic UI" panose="020B0500000000000000" pitchFamily="50" charset="-128"/>
                          <a:ea typeface="Yu Gothic UI" panose="020B0500000000000000" pitchFamily="50" charset="-128"/>
                        </a:rPr>
                        <a:t>A</a:t>
                      </a:r>
                      <a:r>
                        <a:rPr lang="ja-JP" altLang="en-US" sz="1200" dirty="0">
                          <a:effectLst/>
                          <a:latin typeface="Yu Gothic UI" panose="020B0500000000000000" pitchFamily="50" charset="-128"/>
                          <a:ea typeface="Yu Gothic UI" panose="020B0500000000000000" pitchFamily="50" charset="-128"/>
                        </a:rPr>
                        <a:t>法人</a:t>
                      </a:r>
                      <a:r>
                        <a:rPr lang="en-US" altLang="ja-JP" sz="1200" dirty="0">
                          <a:effectLst/>
                          <a:latin typeface="Yu Gothic UI" panose="020B0500000000000000" pitchFamily="50" charset="-128"/>
                          <a:ea typeface="Yu Gothic UI" panose="020B0500000000000000" pitchFamily="50" charset="-128"/>
                        </a:rPr>
                        <a:t>B</a:t>
                      </a:r>
                      <a:r>
                        <a:rPr lang="ja-JP" altLang="en-US" sz="1200" dirty="0">
                          <a:effectLst/>
                          <a:latin typeface="Yu Gothic UI" panose="020B0500000000000000" pitchFamily="50" charset="-128"/>
                          <a:ea typeface="Yu Gothic UI" panose="020B0500000000000000" pitchFamily="50" charset="-128"/>
                        </a:rPr>
                        <a:t>病院をかたる不審メールが送付されていることを確認した。</a:t>
                      </a:r>
                      <a:br>
                        <a:rPr lang="ja-JP" altLang="en-US" sz="1200" dirty="0">
                          <a:effectLst/>
                          <a:latin typeface="Yu Gothic UI" panose="020B0500000000000000" pitchFamily="50" charset="-128"/>
                          <a:ea typeface="Yu Gothic UI" panose="020B0500000000000000" pitchFamily="50" charset="-128"/>
                        </a:rPr>
                      </a:br>
                      <a:r>
                        <a:rPr lang="ja-JP" altLang="en-US" sz="1200" dirty="0">
                          <a:effectLst/>
                          <a:latin typeface="Yu Gothic UI" panose="020B0500000000000000" pitchFamily="50" charset="-128"/>
                          <a:ea typeface="Yu Gothic UI" panose="020B0500000000000000" pitchFamily="50" charset="-128"/>
                        </a:rPr>
                        <a:t>感染した事務処理用パソコンから漏洩した可能性のある情報の把握が困難な状況となっている。（個人情報の外部への漏洩は確認していない）</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4329">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外部からのランダム攻撃と想定</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（未特定）</a:t>
                      </a:r>
                    </a:p>
                    <a:p>
                      <a:endParaRPr kumimoji="1" lang="ja-JP" altLang="en-US" sz="1200" dirty="0">
                        <a:latin typeface="Yu Gothic UI" panose="020B0500000000000000" pitchFamily="50" charset="-128"/>
                        <a:ea typeface="Yu Gothic UI" panose="020B0500000000000000" pitchFamily="50" charset="-128"/>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E</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大学病院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ログ解析用ソフトにより業務端末を解析したところ、病院内の業務端末２台がマルウェア（コンピュータウイルス）に感染し、外部と不正な通信を行っていたことが判明した</a:t>
                      </a:r>
                    </a:p>
                    <a:p>
                      <a:pPr marL="171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業務端末の中には、患者の個人情報（計</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2</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名分）が保存されており、情報漏えいは確認されていないが、外部に流出した可能性があった</a:t>
                      </a:r>
                    </a:p>
                    <a:p>
                      <a:pPr marL="171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同大学は、学長による謝罪文を公表し、情報セキュリティ対策の強化を実施した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9" name="スライド番号プレースホルダー 3"/>
          <p:cNvSpPr txBox="1">
            <a:spLocks/>
          </p:cNvSpPr>
          <p:nvPr/>
        </p:nvSpPr>
        <p:spPr bwMode="gray">
          <a:xfrm>
            <a:off x="171787"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13</a:t>
            </a:r>
            <a:endParaRPr kumimoji="1" lang="ja-JP" altLang="en-US"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651099" y="54363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外部攻撃について何に気を付ければいいのか？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71" name="AutoShape 555"/>
          <p:cNvSpPr>
            <a:spLocks noChangeArrowheads="1"/>
          </p:cNvSpPr>
          <p:nvPr/>
        </p:nvSpPr>
        <p:spPr bwMode="gray">
          <a:xfrm>
            <a:off x="362968" y="53351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Q6</a:t>
            </a:r>
          </a:p>
        </p:txBody>
      </p:sp>
      <p:sp>
        <p:nvSpPr>
          <p:cNvPr id="136" name="正方形/長方形 135"/>
          <p:cNvSpPr/>
          <p:nvPr/>
        </p:nvSpPr>
        <p:spPr bwMode="gray">
          <a:xfrm>
            <a:off x="788389" y="944077"/>
            <a:ext cx="870168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外部からの攻撃手法は多種多様ですが、「悪意のある</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WEB</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サイトからデータをダウンロードする」「メールに添付された悪意のあるファイルをクリックする」「メール本文に記載された</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URL</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やリンクをクリックする」といった行為が引き金になることが多いため、職員は自分のメールの確認や、インターネットで閲覧するサイト等に注意することが重要です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135" name="AutoShape 555"/>
          <p:cNvSpPr>
            <a:spLocks noChangeArrowheads="1"/>
          </p:cNvSpPr>
          <p:nvPr/>
        </p:nvSpPr>
        <p:spPr bwMode="gray">
          <a:xfrm>
            <a:off x="602025" y="957912"/>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137" name="下カーブ矢印 136"/>
          <p:cNvSpPr/>
          <p:nvPr/>
        </p:nvSpPr>
        <p:spPr bwMode="gray">
          <a:xfrm rot="738228" flipH="1" flipV="1">
            <a:off x="231432" y="5316856"/>
            <a:ext cx="2813762" cy="662345"/>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138" name="下カーブ矢印 137"/>
          <p:cNvSpPr/>
          <p:nvPr/>
        </p:nvSpPr>
        <p:spPr bwMode="gray">
          <a:xfrm rot="21418736" flipH="1">
            <a:off x="532022" y="4035317"/>
            <a:ext cx="2813762" cy="756346"/>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139" name="テキスト ボックス 138"/>
          <p:cNvSpPr txBox="1"/>
          <p:nvPr/>
        </p:nvSpPr>
        <p:spPr>
          <a:xfrm>
            <a:off x="308078" y="3457665"/>
            <a:ext cx="2301372"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en-US" altLang="ja-JP" sz="1200" b="1" dirty="0" err="1">
                <a:solidFill>
                  <a:schemeClr val="bg1"/>
                </a:solidFill>
                <a:latin typeface="Yu Gothic UI" panose="020B0500000000000000" pitchFamily="50" charset="-128"/>
                <a:ea typeface="Yu Gothic UI" panose="020B0500000000000000" pitchFamily="50" charset="-128"/>
              </a:rPr>
              <a:t>Emotet</a:t>
            </a:r>
            <a:r>
              <a:rPr kumimoji="1" lang="ja-JP" altLang="en-US" sz="1200" b="1" dirty="0">
                <a:solidFill>
                  <a:schemeClr val="bg1"/>
                </a:solidFill>
                <a:latin typeface="Yu Gothic UI" panose="020B0500000000000000" pitchFamily="50" charset="-128"/>
                <a:ea typeface="Yu Gothic UI" panose="020B0500000000000000" pitchFamily="50" charset="-128"/>
              </a:rPr>
              <a:t>の特徴（参考）</a:t>
            </a:r>
          </a:p>
        </p:txBody>
      </p:sp>
      <p:sp>
        <p:nvSpPr>
          <p:cNvPr id="140" name="角丸四角形 139"/>
          <p:cNvSpPr/>
          <p:nvPr/>
        </p:nvSpPr>
        <p:spPr>
          <a:xfrm>
            <a:off x="3187716" y="5115886"/>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141" name="テキスト ボックス 140"/>
          <p:cNvSpPr txBox="1"/>
          <p:nvPr/>
        </p:nvSpPr>
        <p:spPr>
          <a:xfrm>
            <a:off x="424371" y="3711680"/>
            <a:ext cx="649574" cy="372575"/>
          </a:xfrm>
          <a:prstGeom prst="rect">
            <a:avLst/>
          </a:prstGeom>
          <a:noFill/>
        </p:spPr>
        <p:txBody>
          <a:bodyPr wrap="none" lIns="93046" tIns="93046" rIns="93046" bIns="93046" rtlCol="0" anchor="ctr" anchorCtr="0">
            <a:sp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攻撃者</a:t>
            </a:r>
            <a:endParaRPr kumimoji="1" lang="ja-JP" altLang="en-US" sz="1200" baseline="30000" dirty="0">
              <a:solidFill>
                <a:prstClr val="black"/>
              </a:solidFill>
              <a:latin typeface="Yu Gothic UI" panose="020B0500000000000000" pitchFamily="50" charset="-128"/>
              <a:ea typeface="Yu Gothic UI" panose="020B0500000000000000" pitchFamily="50" charset="-128"/>
            </a:endParaRPr>
          </a:p>
        </p:txBody>
      </p:sp>
      <p:sp>
        <p:nvSpPr>
          <p:cNvPr id="142" name="テキスト ボックス 141"/>
          <p:cNvSpPr txBox="1"/>
          <p:nvPr/>
        </p:nvSpPr>
        <p:spPr>
          <a:xfrm>
            <a:off x="487873" y="5502070"/>
            <a:ext cx="2132965" cy="1231995"/>
          </a:xfrm>
          <a:prstGeom prst="rect">
            <a:avLst/>
          </a:prstGeom>
          <a:solidFill>
            <a:schemeClr val="bg1"/>
          </a:solidFill>
          <a:ln>
            <a:solidFill>
              <a:schemeClr val="bg1">
                <a:lumMod val="50000"/>
              </a:schemeClr>
            </a:solidFill>
          </a:ln>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メールの主な特徴</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実在する企業やユーザーのメールを装う</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200"/>
              </a:spcBef>
              <a:buSzPct val="100000"/>
              <a:buFont typeface="Wingdings" panose="05000000000000000000" pitchFamily="2" charset="2"/>
              <a:buChar char="n"/>
            </a:pPr>
            <a:r>
              <a:rPr kumimoji="1" lang="en-US" altLang="ja-JP" sz="1200" dirty="0">
                <a:latin typeface="Yu Gothic UI" panose="020B0500000000000000" pitchFamily="50" charset="-128"/>
                <a:ea typeface="Yu Gothic UI" panose="020B0500000000000000" pitchFamily="50" charset="-128"/>
              </a:rPr>
              <a:t>Word</a:t>
            </a:r>
            <a:r>
              <a:rPr kumimoji="1" lang="ja-JP" altLang="en-US" sz="1200" dirty="0">
                <a:latin typeface="Yu Gothic UI" panose="020B0500000000000000" pitchFamily="50" charset="-128"/>
                <a:ea typeface="Yu Gothic UI" panose="020B0500000000000000" pitchFamily="50" charset="-128"/>
              </a:rPr>
              <a:t>や</a:t>
            </a:r>
            <a:r>
              <a:rPr kumimoji="1" lang="en-US" altLang="ja-JP" sz="1200" dirty="0">
                <a:latin typeface="Yu Gothic UI" panose="020B0500000000000000" pitchFamily="50" charset="-128"/>
                <a:ea typeface="Yu Gothic UI" panose="020B0500000000000000" pitchFamily="50" charset="-128"/>
              </a:rPr>
              <a:t>PDF</a:t>
            </a:r>
            <a:r>
              <a:rPr kumimoji="1" lang="ja-JP" altLang="en-US" sz="1200" dirty="0">
                <a:latin typeface="Yu Gothic UI" panose="020B0500000000000000" pitchFamily="50" charset="-128"/>
                <a:ea typeface="Yu Gothic UI" panose="020B0500000000000000" pitchFamily="50" charset="-128"/>
              </a:rPr>
              <a:t>ファイル等を添付</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20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ファイルをダウンロードする</a:t>
            </a:r>
            <a:r>
              <a:rPr kumimoji="1" lang="en-US" altLang="ja-JP" sz="1200" dirty="0">
                <a:latin typeface="Yu Gothic UI" panose="020B0500000000000000" pitchFamily="50" charset="-128"/>
                <a:ea typeface="Yu Gothic UI" panose="020B0500000000000000" pitchFamily="50" charset="-128"/>
              </a:rPr>
              <a:t>Web</a:t>
            </a:r>
            <a:r>
              <a:rPr kumimoji="1" lang="ja-JP" altLang="en-US" sz="1200" dirty="0">
                <a:latin typeface="Yu Gothic UI" panose="020B0500000000000000" pitchFamily="50" charset="-128"/>
                <a:ea typeface="Yu Gothic UI" panose="020B0500000000000000" pitchFamily="50" charset="-128"/>
              </a:rPr>
              <a:t>　リンク先を記載</a:t>
            </a:r>
          </a:p>
        </p:txBody>
      </p:sp>
      <p:sp>
        <p:nvSpPr>
          <p:cNvPr id="143" name="角丸四角形吹き出し 142"/>
          <p:cNvSpPr/>
          <p:nvPr/>
        </p:nvSpPr>
        <p:spPr bwMode="gray">
          <a:xfrm>
            <a:off x="624503" y="5269685"/>
            <a:ext cx="1883550" cy="199304"/>
          </a:xfrm>
          <a:prstGeom prst="wedgeRoundRectCallout">
            <a:avLst>
              <a:gd name="adj1" fmla="val 46889"/>
              <a:gd name="adj2" fmla="val -160355"/>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標的型メール</a:t>
            </a:r>
          </a:p>
        </p:txBody>
      </p:sp>
      <p:sp>
        <p:nvSpPr>
          <p:cNvPr id="144" name="Freeform 35"/>
          <p:cNvSpPr>
            <a:spLocks noChangeAspect="1" noEditPoints="1"/>
          </p:cNvSpPr>
          <p:nvPr/>
        </p:nvSpPr>
        <p:spPr bwMode="gray">
          <a:xfrm>
            <a:off x="4160108" y="5141912"/>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45" name="直線矢印コネクタ 144"/>
          <p:cNvCxnSpPr/>
          <p:nvPr/>
        </p:nvCxnSpPr>
        <p:spPr bwMode="gray">
          <a:xfrm flipH="1">
            <a:off x="3555513" y="4842596"/>
            <a:ext cx="1728000" cy="0"/>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bwMode="gray">
          <a:xfrm flipH="1">
            <a:off x="4311917" y="4852120"/>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bwMode="gray">
          <a:xfrm flipH="1">
            <a:off x="5112268" y="4852120"/>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Freeform 462"/>
          <p:cNvSpPr>
            <a:spLocks noChangeAspect="1" noEditPoints="1"/>
          </p:cNvSpPr>
          <p:nvPr/>
        </p:nvSpPr>
        <p:spPr bwMode="gray">
          <a:xfrm>
            <a:off x="2832013" y="5018603"/>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49" name="Freeform 462"/>
          <p:cNvSpPr>
            <a:spLocks noChangeAspect="1" noEditPoints="1"/>
          </p:cNvSpPr>
          <p:nvPr/>
        </p:nvSpPr>
        <p:spPr bwMode="gray">
          <a:xfrm>
            <a:off x="2833747" y="4304931"/>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50" name="正方形/長方形 149"/>
          <p:cNvSpPr/>
          <p:nvPr/>
        </p:nvSpPr>
        <p:spPr bwMode="gray">
          <a:xfrm>
            <a:off x="4234988" y="3890207"/>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51" name="正方形/長方形 150"/>
          <p:cNvSpPr/>
          <p:nvPr/>
        </p:nvSpPr>
        <p:spPr bwMode="gray">
          <a:xfrm>
            <a:off x="4383665" y="5538286"/>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52" name="Freeform 35"/>
          <p:cNvSpPr>
            <a:spLocks noChangeAspect="1" noEditPoints="1"/>
          </p:cNvSpPr>
          <p:nvPr/>
        </p:nvSpPr>
        <p:spPr bwMode="gray">
          <a:xfrm>
            <a:off x="4961282" y="5127078"/>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53" name="Freeform 35"/>
          <p:cNvSpPr>
            <a:spLocks noChangeAspect="1" noEditPoints="1"/>
          </p:cNvSpPr>
          <p:nvPr/>
        </p:nvSpPr>
        <p:spPr bwMode="gray">
          <a:xfrm>
            <a:off x="4547907" y="4203403"/>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154" name="グループ化 153"/>
          <p:cNvGrpSpPr/>
          <p:nvPr/>
        </p:nvGrpSpPr>
        <p:grpSpPr bwMode="gray">
          <a:xfrm>
            <a:off x="4770260" y="4336693"/>
            <a:ext cx="222710" cy="290499"/>
            <a:chOff x="7943090" y="3757294"/>
            <a:chExt cx="172335" cy="224791"/>
          </a:xfrm>
        </p:grpSpPr>
        <p:sp>
          <p:nvSpPr>
            <p:cNvPr id="155"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5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57" name="直線コネクタ 15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9"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6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161" name="直線矢印コネクタ 160"/>
          <p:cNvCxnSpPr/>
          <p:nvPr/>
        </p:nvCxnSpPr>
        <p:spPr bwMode="gray">
          <a:xfrm flipH="1">
            <a:off x="4680898" y="4586917"/>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正方形/長方形 161"/>
          <p:cNvSpPr/>
          <p:nvPr/>
        </p:nvSpPr>
        <p:spPr bwMode="gray">
          <a:xfrm>
            <a:off x="2510906" y="4637349"/>
            <a:ext cx="1046102" cy="297266"/>
          </a:xfrm>
          <a:prstGeom prst="rect">
            <a:avLst/>
          </a:prstGeom>
        </p:spPr>
        <p:txBody>
          <a:bodyPr wrap="none" anchor="b">
            <a:noAutofit/>
          </a:bodyPr>
          <a:lstStyle/>
          <a:p>
            <a:pPr algn="ctr"/>
            <a:r>
              <a:rPr kumimoji="1" lang="ja-JP" altLang="en-US" sz="1050" dirty="0">
                <a:solidFill>
                  <a:prstClr val="black"/>
                </a:solidFill>
                <a:latin typeface="Yu Gothic UI" panose="020B0500000000000000" pitchFamily="50" charset="-128"/>
                <a:ea typeface="Yu Gothic UI" panose="020B0500000000000000" pitchFamily="50" charset="-128"/>
              </a:rPr>
              <a:t>業務端末</a:t>
            </a:r>
            <a:endParaRPr kumimoji="1" lang="en-US" altLang="ja-JP" sz="1050" dirty="0">
              <a:solidFill>
                <a:prstClr val="black"/>
              </a:solidFill>
              <a:latin typeface="Yu Gothic UI" panose="020B0500000000000000" pitchFamily="50" charset="-128"/>
              <a:ea typeface="Yu Gothic UI" panose="020B0500000000000000" pitchFamily="50" charset="-128"/>
            </a:endParaRPr>
          </a:p>
        </p:txBody>
      </p:sp>
      <p:sp>
        <p:nvSpPr>
          <p:cNvPr id="163" name="正方形/長方形 162"/>
          <p:cNvSpPr/>
          <p:nvPr/>
        </p:nvSpPr>
        <p:spPr bwMode="gray">
          <a:xfrm>
            <a:off x="2461646" y="5328421"/>
            <a:ext cx="1046102" cy="297266"/>
          </a:xfrm>
          <a:prstGeom prst="rect">
            <a:avLst/>
          </a:prstGeom>
        </p:spPr>
        <p:txBody>
          <a:bodyPr wrap="none" anchor="b">
            <a:noAutofit/>
          </a:bodyPr>
          <a:lstStyle/>
          <a:p>
            <a:pPr algn="ctr"/>
            <a:r>
              <a:rPr kumimoji="1" lang="ja-JP" altLang="en-US" sz="1050" dirty="0">
                <a:solidFill>
                  <a:prstClr val="black"/>
                </a:solidFill>
                <a:latin typeface="Yu Gothic UI" panose="020B0500000000000000" pitchFamily="50" charset="-128"/>
                <a:ea typeface="Yu Gothic UI" panose="020B0500000000000000" pitchFamily="50" charset="-128"/>
              </a:rPr>
              <a:t>業務端末</a:t>
            </a:r>
            <a:endParaRPr kumimoji="1" lang="en-US" altLang="ja-JP" sz="1050" dirty="0">
              <a:solidFill>
                <a:prstClr val="black"/>
              </a:solidFill>
              <a:latin typeface="Yu Gothic UI" panose="020B0500000000000000" pitchFamily="50" charset="-128"/>
              <a:ea typeface="Yu Gothic UI" panose="020B0500000000000000" pitchFamily="50" charset="-128"/>
            </a:endParaRPr>
          </a:p>
        </p:txBody>
      </p:sp>
      <p:sp>
        <p:nvSpPr>
          <p:cNvPr id="164" name="正方形/長方形 163"/>
          <p:cNvSpPr/>
          <p:nvPr/>
        </p:nvSpPr>
        <p:spPr bwMode="gray">
          <a:xfrm>
            <a:off x="2794340" y="3855667"/>
            <a:ext cx="1105426"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65" name="フリーフォーム 164"/>
          <p:cNvSpPr/>
          <p:nvPr/>
        </p:nvSpPr>
        <p:spPr bwMode="gray">
          <a:xfrm>
            <a:off x="3212075" y="4543262"/>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grpSp>
        <p:nvGrpSpPr>
          <p:cNvPr id="166" name="グループ化 165"/>
          <p:cNvGrpSpPr/>
          <p:nvPr/>
        </p:nvGrpSpPr>
        <p:grpSpPr bwMode="gray">
          <a:xfrm>
            <a:off x="4272310" y="5299803"/>
            <a:ext cx="222710" cy="290499"/>
            <a:chOff x="7943090" y="3757294"/>
            <a:chExt cx="172335" cy="224791"/>
          </a:xfrm>
        </p:grpSpPr>
        <p:sp>
          <p:nvSpPr>
            <p:cNvPr id="167"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68"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69" name="直線コネクタ 168"/>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71"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72"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173" name="グループ化 172"/>
          <p:cNvGrpSpPr/>
          <p:nvPr/>
        </p:nvGrpSpPr>
        <p:grpSpPr bwMode="gray">
          <a:xfrm>
            <a:off x="5172158" y="5317404"/>
            <a:ext cx="222710" cy="290499"/>
            <a:chOff x="7943090" y="3757294"/>
            <a:chExt cx="172335" cy="224791"/>
          </a:xfrm>
        </p:grpSpPr>
        <p:sp>
          <p:nvSpPr>
            <p:cNvPr id="174"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75"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76" name="直線コネクタ 175"/>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78"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79"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180" name="星 24 179"/>
          <p:cNvSpPr/>
          <p:nvPr/>
        </p:nvSpPr>
        <p:spPr>
          <a:xfrm>
            <a:off x="3144597" y="4280760"/>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81" name="角丸四角形吹き出し 180"/>
          <p:cNvSpPr/>
          <p:nvPr/>
        </p:nvSpPr>
        <p:spPr bwMode="gray">
          <a:xfrm>
            <a:off x="3496263" y="5274835"/>
            <a:ext cx="303266" cy="300851"/>
          </a:xfrm>
          <a:prstGeom prst="wedgeRoundRectCallout">
            <a:avLst>
              <a:gd name="adj1" fmla="val -127493"/>
              <a:gd name="adj2" fmla="val -63180"/>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82" name="角丸四角形吹き出し 181"/>
          <p:cNvSpPr/>
          <p:nvPr/>
        </p:nvSpPr>
        <p:spPr bwMode="gray">
          <a:xfrm>
            <a:off x="3594410" y="4182585"/>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83" name="角丸四角形 182"/>
          <p:cNvSpPr/>
          <p:nvPr/>
        </p:nvSpPr>
        <p:spPr bwMode="gray">
          <a:xfrm>
            <a:off x="2676300" y="3904698"/>
            <a:ext cx="2866039" cy="2144970"/>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84" name="角丸四角形 59"/>
          <p:cNvSpPr>
            <a:spLocks noChangeAspect="1"/>
          </p:cNvSpPr>
          <p:nvPr/>
        </p:nvSpPr>
        <p:spPr bwMode="gray">
          <a:xfrm flipV="1">
            <a:off x="2446619" y="4786118"/>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86" name="Freeform 462"/>
          <p:cNvSpPr>
            <a:spLocks noChangeAspect="1" noEditPoints="1"/>
          </p:cNvSpPr>
          <p:nvPr/>
        </p:nvSpPr>
        <p:spPr bwMode="gray">
          <a:xfrm>
            <a:off x="425254" y="4711468"/>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pic>
        <p:nvPicPr>
          <p:cNvPr id="187"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51570" y="4051968"/>
            <a:ext cx="579561" cy="894726"/>
          </a:xfrm>
          <a:prstGeom prst="rect">
            <a:avLst/>
          </a:prstGeom>
          <a:noFill/>
        </p:spPr>
      </p:pic>
      <p:sp>
        <p:nvSpPr>
          <p:cNvPr id="188" name="右矢印 187"/>
          <p:cNvSpPr/>
          <p:nvPr/>
        </p:nvSpPr>
        <p:spPr bwMode="gray">
          <a:xfrm>
            <a:off x="830127" y="4779393"/>
            <a:ext cx="1616492" cy="1911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89" name="雲形吹き出し 188"/>
          <p:cNvSpPr/>
          <p:nvPr/>
        </p:nvSpPr>
        <p:spPr>
          <a:xfrm>
            <a:off x="1224073" y="4594464"/>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90" name="正方形/長方形 189"/>
          <p:cNvSpPr/>
          <p:nvPr/>
        </p:nvSpPr>
        <p:spPr bwMode="gray">
          <a:xfrm>
            <a:off x="3345705" y="4569904"/>
            <a:ext cx="1202202" cy="188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編集を有効にする</a:t>
            </a:r>
          </a:p>
        </p:txBody>
      </p:sp>
      <p:sp>
        <p:nvSpPr>
          <p:cNvPr id="191" name="正方形/長方形 190"/>
          <p:cNvSpPr/>
          <p:nvPr/>
        </p:nvSpPr>
        <p:spPr bwMode="gray">
          <a:xfrm>
            <a:off x="3064188" y="5746807"/>
            <a:ext cx="1220192" cy="1704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編集を有効にする</a:t>
            </a:r>
          </a:p>
        </p:txBody>
      </p:sp>
      <p:sp>
        <p:nvSpPr>
          <p:cNvPr id="192" name="上矢印 191"/>
          <p:cNvSpPr/>
          <p:nvPr/>
        </p:nvSpPr>
        <p:spPr bwMode="gray">
          <a:xfrm>
            <a:off x="3789223" y="5885693"/>
            <a:ext cx="192044" cy="235958"/>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93" name="四角形吹き出し 192"/>
          <p:cNvSpPr/>
          <p:nvPr/>
        </p:nvSpPr>
        <p:spPr bwMode="gray">
          <a:xfrm>
            <a:off x="3840520" y="6150097"/>
            <a:ext cx="654500" cy="179716"/>
          </a:xfrm>
          <a:prstGeom prst="wedgeRectCallout">
            <a:avLst>
              <a:gd name="adj1" fmla="val -43910"/>
              <a:gd name="adj2" fmla="val -11312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dirty="0">
                <a:solidFill>
                  <a:schemeClr val="tx1"/>
                </a:solidFill>
                <a:latin typeface="Yu Gothic UI" panose="020B0500000000000000" pitchFamily="50" charset="-128"/>
                <a:ea typeface="Yu Gothic UI" panose="020B0500000000000000" pitchFamily="50" charset="-128"/>
              </a:rPr>
              <a:t>クリック</a:t>
            </a:r>
          </a:p>
        </p:txBody>
      </p:sp>
      <p:sp>
        <p:nvSpPr>
          <p:cNvPr id="194" name="上矢印 193"/>
          <p:cNvSpPr/>
          <p:nvPr/>
        </p:nvSpPr>
        <p:spPr bwMode="gray">
          <a:xfrm>
            <a:off x="3605126" y="4728676"/>
            <a:ext cx="192044" cy="235958"/>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95" name="四角形吹き出し 194"/>
          <p:cNvSpPr/>
          <p:nvPr/>
        </p:nvSpPr>
        <p:spPr bwMode="gray">
          <a:xfrm>
            <a:off x="3612532" y="4963717"/>
            <a:ext cx="644927" cy="187134"/>
          </a:xfrm>
          <a:prstGeom prst="wedgeRectCallout">
            <a:avLst>
              <a:gd name="adj1" fmla="val -25110"/>
              <a:gd name="adj2" fmla="val -8870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dirty="0">
                <a:solidFill>
                  <a:schemeClr val="tx1"/>
                </a:solidFill>
                <a:latin typeface="Yu Gothic UI" panose="020B0500000000000000" pitchFamily="50" charset="-128"/>
                <a:ea typeface="Yu Gothic UI" panose="020B0500000000000000" pitchFamily="50" charset="-128"/>
              </a:rPr>
              <a:t>クリック</a:t>
            </a:r>
          </a:p>
        </p:txBody>
      </p:sp>
      <p:sp>
        <p:nvSpPr>
          <p:cNvPr id="196" name="星 24 195"/>
          <p:cNvSpPr/>
          <p:nvPr/>
        </p:nvSpPr>
        <p:spPr>
          <a:xfrm>
            <a:off x="3144597" y="5426735"/>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97" name="星 7 196"/>
          <p:cNvSpPr/>
          <p:nvPr/>
        </p:nvSpPr>
        <p:spPr bwMode="gray">
          <a:xfrm>
            <a:off x="1019924" y="3737482"/>
            <a:ext cx="1656376" cy="657709"/>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攻撃者側と通信開始</a:t>
            </a:r>
          </a:p>
        </p:txBody>
      </p:sp>
      <p:sp>
        <p:nvSpPr>
          <p:cNvPr id="72" name="テキスト ボックス 71">
            <a:extLst>
              <a:ext uri="{FF2B5EF4-FFF2-40B4-BE49-F238E27FC236}">
                <a16:creationId xmlns:a16="http://schemas.microsoft.com/office/drawing/2014/main" id="{806B033C-FDC5-4DDF-A8F5-92FC23E70C0F}"/>
              </a:ext>
            </a:extLst>
          </p:cNvPr>
          <p:cNvSpPr txBox="1"/>
          <p:nvPr/>
        </p:nvSpPr>
        <p:spPr>
          <a:xfrm>
            <a:off x="5670108" y="3549404"/>
            <a:ext cx="4065155" cy="3109432"/>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事象</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kumimoji="1" lang="ja-JP" altLang="en-US" sz="1000" dirty="0">
                <a:latin typeface="Yu Gothic UI" panose="020B0500000000000000" pitchFamily="50" charset="-128"/>
                <a:ea typeface="Yu Gothic UI" panose="020B0500000000000000" pitchFamily="50" charset="-128"/>
              </a:rPr>
              <a:t>① 受信したメールの添付</a:t>
            </a:r>
            <a:r>
              <a:rPr kumimoji="1" lang="en-US" altLang="ja-JP" sz="1000" dirty="0">
                <a:latin typeface="Yu Gothic UI" panose="020B0500000000000000" pitchFamily="50" charset="-128"/>
                <a:ea typeface="Yu Gothic UI" panose="020B0500000000000000" pitchFamily="50" charset="-128"/>
              </a:rPr>
              <a:t>URL</a:t>
            </a:r>
            <a:r>
              <a:rPr kumimoji="1" lang="ja-JP" altLang="en-US" sz="1000" dirty="0">
                <a:latin typeface="Yu Gothic UI" panose="020B0500000000000000" pitchFamily="50" charset="-128"/>
                <a:ea typeface="Yu Gothic UI" panose="020B0500000000000000" pitchFamily="50" charset="-128"/>
              </a:rPr>
              <a:t>のクリックや添付ファイルを開封、ダウンロードし、マクロを有効化するとマルウェアに感染し、攻撃者と通信を始める</a:t>
            </a:r>
            <a:endParaRPr kumimoji="1" lang="en-US" altLang="ja-JP" sz="1000" dirty="0">
              <a:latin typeface="Yu Gothic UI" panose="020B0500000000000000" pitchFamily="50" charset="-128"/>
              <a:ea typeface="Yu Gothic UI" panose="020B0500000000000000" pitchFamily="50" charset="-128"/>
            </a:endParaRPr>
          </a:p>
          <a:p>
            <a:pPr>
              <a:spcBef>
                <a:spcPts val="600"/>
              </a:spcBef>
            </a:pPr>
            <a:r>
              <a:rPr kumimoji="1" lang="en-US" altLang="ja-JP" sz="1000" dirty="0">
                <a:latin typeface="Yu Gothic UI" panose="020B0500000000000000" pitchFamily="50" charset="-128"/>
                <a:ea typeface="Yu Gothic UI" panose="020B0500000000000000" pitchFamily="50" charset="-128"/>
              </a:rPr>
              <a:t>※URL</a:t>
            </a:r>
            <a:r>
              <a:rPr kumimoji="1" lang="ja-JP" altLang="en-US" sz="1000" dirty="0">
                <a:latin typeface="Yu Gothic UI" panose="020B0500000000000000" pitchFamily="50" charset="-128"/>
                <a:ea typeface="Yu Gothic UI" panose="020B0500000000000000" pitchFamily="50" charset="-128"/>
              </a:rPr>
              <a:t>のリンクの添付については、ウイルス検知が無効になるケースが多く、感染のリスクが高い。</a:t>
            </a:r>
            <a:endParaRPr kumimoji="1" lang="en-US" altLang="ja-JP" sz="1000" dirty="0">
              <a:latin typeface="Yu Gothic UI" panose="020B0500000000000000" pitchFamily="50" charset="-128"/>
              <a:ea typeface="Yu Gothic UI" panose="020B0500000000000000" pitchFamily="50" charset="-128"/>
            </a:endParaRPr>
          </a:p>
          <a:p>
            <a:pPr>
              <a:spcBef>
                <a:spcPts val="200"/>
              </a:spcBef>
            </a:pPr>
            <a:r>
              <a:rPr kumimoji="1" lang="ja-JP" altLang="en-US" sz="1000" dirty="0">
                <a:latin typeface="Yu Gothic UI" panose="020B0500000000000000" pitchFamily="50" charset="-128"/>
                <a:ea typeface="Yu Gothic UI" panose="020B0500000000000000" pitchFamily="50" charset="-128"/>
              </a:rPr>
              <a:t>②　メールアカウントやパスワード、アドレス等の情報を窃取</a:t>
            </a:r>
            <a:endParaRPr kumimoji="1" lang="en-US" altLang="ja-JP" sz="1000" dirty="0">
              <a:latin typeface="Yu Gothic UI" panose="020B0500000000000000" pitchFamily="50" charset="-128"/>
              <a:ea typeface="Yu Gothic UI" panose="020B0500000000000000" pitchFamily="50" charset="-128"/>
            </a:endParaRPr>
          </a:p>
          <a:p>
            <a:pPr>
              <a:spcBef>
                <a:spcPts val="200"/>
              </a:spcBef>
            </a:pPr>
            <a:r>
              <a:rPr kumimoji="1" lang="ja-JP" altLang="en-US" sz="1000" dirty="0">
                <a:latin typeface="Yu Gothic UI" panose="020B0500000000000000" pitchFamily="50" charset="-128"/>
                <a:ea typeface="Yu Gothic UI" panose="020B0500000000000000" pitchFamily="50" charset="-128"/>
              </a:rPr>
              <a:t>③　外部にデータを暗号化して送信を実施</a:t>
            </a:r>
            <a:endParaRPr kumimoji="1" lang="en-US" altLang="ja-JP" sz="1000" dirty="0">
              <a:latin typeface="Yu Gothic UI" panose="020B0500000000000000" pitchFamily="50" charset="-128"/>
              <a:ea typeface="Yu Gothic UI" panose="020B0500000000000000" pitchFamily="50" charset="-128"/>
            </a:endParaRPr>
          </a:p>
          <a:p>
            <a:endParaRPr kumimoji="1" lang="en-US" altLang="ja-JP" sz="10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要因</a:t>
            </a:r>
          </a:p>
          <a:p>
            <a:pPr marL="171450" indent="-171450">
              <a:spcBef>
                <a:spcPts val="600"/>
              </a:spcBef>
              <a:buFont typeface="Arial" panose="020B0604020202020204" pitchFamily="34" charset="0"/>
              <a:buChar char="•"/>
            </a:pPr>
            <a:r>
              <a:rPr kumimoji="1" lang="ja-JP" altLang="en-US" sz="1000" dirty="0">
                <a:latin typeface="Yu Gothic UI" panose="020B0500000000000000" pitchFamily="50" charset="-128"/>
                <a:ea typeface="Yu Gothic UI" panose="020B0500000000000000" pitchFamily="50" charset="-128"/>
              </a:rPr>
              <a:t>更新プログラムの適用、ウイルス定義ファイルのアップデートの不徹底（技術的対策の不足）</a:t>
            </a:r>
          </a:p>
          <a:p>
            <a:pPr marL="171450" indent="-171450">
              <a:spcBef>
                <a:spcPts val="200"/>
              </a:spcBef>
              <a:buFont typeface="Arial" panose="020B0604020202020204" pitchFamily="34" charset="0"/>
              <a:buChar char="•"/>
            </a:pPr>
            <a:r>
              <a:rPr kumimoji="1" lang="ja-JP" altLang="en-US" sz="1000" dirty="0">
                <a:latin typeface="Yu Gothic UI" panose="020B0500000000000000" pitchFamily="50" charset="-128"/>
                <a:ea typeface="Yu Gothic UI" panose="020B0500000000000000" pitchFamily="50" charset="-128"/>
              </a:rPr>
              <a:t>院内ネットワークとインターネットを利用する通信ネットワークとの分離の未実施（技術的対策の不足）</a:t>
            </a:r>
          </a:p>
          <a:p>
            <a:pPr marL="171450" indent="-171450">
              <a:spcBef>
                <a:spcPts val="200"/>
              </a:spcBef>
              <a:buFont typeface="Arial" panose="020B0604020202020204" pitchFamily="34" charset="0"/>
              <a:buChar char="•"/>
            </a:pPr>
            <a:r>
              <a:rPr kumimoji="1" lang="ja-JP" altLang="en-US" sz="1000" dirty="0">
                <a:latin typeface="Yu Gothic UI" panose="020B0500000000000000" pitchFamily="50" charset="-128"/>
                <a:ea typeface="Yu Gothic UI" panose="020B0500000000000000" pitchFamily="50" charset="-128"/>
              </a:rPr>
              <a:t>情報セキュリティ対策に関する職員への教育訓練の未実施</a:t>
            </a:r>
            <a:r>
              <a:rPr kumimoji="1" lang="en-US" altLang="ja-JP" sz="1000" dirty="0">
                <a:latin typeface="Yu Gothic UI" panose="020B0500000000000000" pitchFamily="50" charset="-128"/>
                <a:ea typeface="Yu Gothic UI" panose="020B0500000000000000" pitchFamily="50" charset="-128"/>
              </a:rPr>
              <a:t/>
            </a:r>
            <a:br>
              <a:rPr kumimoji="1" lang="en-US" altLang="ja-JP" sz="1000" dirty="0">
                <a:latin typeface="Yu Gothic UI" panose="020B0500000000000000" pitchFamily="50" charset="-128"/>
                <a:ea typeface="Yu Gothic UI" panose="020B0500000000000000" pitchFamily="50" charset="-128"/>
              </a:rPr>
            </a:br>
            <a:r>
              <a:rPr kumimoji="1" lang="ja-JP" altLang="en-US" sz="1000" dirty="0">
                <a:latin typeface="Yu Gothic UI" panose="020B0500000000000000" pitchFamily="50" charset="-128"/>
                <a:ea typeface="Yu Gothic UI" panose="020B0500000000000000" pitchFamily="50" charset="-128"/>
              </a:rPr>
              <a:t>（人的対策の不足）</a:t>
            </a:r>
          </a:p>
          <a:p>
            <a:pPr marL="171450" indent="-171450">
              <a:spcBef>
                <a:spcPts val="200"/>
              </a:spcBef>
              <a:buFont typeface="Arial" panose="020B0604020202020204" pitchFamily="34" charset="0"/>
              <a:buChar char="•"/>
            </a:pPr>
            <a:r>
              <a:rPr kumimoji="1" lang="ja-JP" altLang="en-US" sz="1000" dirty="0">
                <a:latin typeface="Yu Gothic UI" panose="020B0500000000000000" pitchFamily="50" charset="-128"/>
                <a:ea typeface="Yu Gothic UI" panose="020B0500000000000000" pitchFamily="50" charset="-128"/>
              </a:rPr>
              <a:t>職員への教育訓練を実施する情報システム部門や担当者の未設置（組織的対策の不足）　等</a:t>
            </a:r>
          </a:p>
        </p:txBody>
      </p:sp>
    </p:spTree>
    <p:extLst>
      <p:ext uri="{BB962C8B-B14F-4D97-AF65-F5344CB8AC3E}">
        <p14:creationId xmlns:p14="http://schemas.microsoft.com/office/powerpoint/2010/main" val="163300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マルウェアの理解と防御</a:t>
            </a:r>
          </a:p>
        </p:txBody>
      </p:sp>
      <p:sp>
        <p:nvSpPr>
          <p:cNvPr id="69" name="スライド番号プレースホルダー 3"/>
          <p:cNvSpPr txBox="1">
            <a:spLocks/>
          </p:cNvSpPr>
          <p:nvPr/>
        </p:nvSpPr>
        <p:spPr bwMode="gray">
          <a:xfrm>
            <a:off x="171787"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14</a:t>
            </a:r>
            <a:endParaRPr kumimoji="1" lang="ja-JP" altLang="en-US"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651099" y="68079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外部攻撃について何に気を付ければいいのか？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71" name="AutoShape 555"/>
          <p:cNvSpPr>
            <a:spLocks noChangeArrowheads="1"/>
          </p:cNvSpPr>
          <p:nvPr/>
        </p:nvSpPr>
        <p:spPr bwMode="gray">
          <a:xfrm>
            <a:off x="362968" y="67067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Q7</a:t>
            </a:r>
          </a:p>
        </p:txBody>
      </p:sp>
      <p:sp>
        <p:nvSpPr>
          <p:cNvPr id="136" name="正方形/長方形 135"/>
          <p:cNvSpPr/>
          <p:nvPr/>
        </p:nvSpPr>
        <p:spPr bwMode="gray">
          <a:xfrm>
            <a:off x="807880" y="1097772"/>
            <a:ext cx="845176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マルウェアとは悪意をもったプログラムの総称であり、その手口は日進月歩しています。特に近年多発しているメールを使った攻撃は、だまされやすいため注意が必要です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135" name="AutoShape 555"/>
          <p:cNvSpPr>
            <a:spLocks noChangeArrowheads="1"/>
          </p:cNvSpPr>
          <p:nvPr/>
        </p:nvSpPr>
        <p:spPr bwMode="gray">
          <a:xfrm>
            <a:off x="606811" y="1189851"/>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43" name="正方形/長方形 42"/>
          <p:cNvSpPr/>
          <p:nvPr/>
        </p:nvSpPr>
        <p:spPr bwMode="gray">
          <a:xfrm>
            <a:off x="508963" y="2384746"/>
            <a:ext cx="4362634" cy="3797673"/>
          </a:xfrm>
          <a:prstGeom prst="rect">
            <a:avLst/>
          </a:prstGeom>
          <a:solidFill>
            <a:schemeClr val="bg1"/>
          </a:solidFill>
          <a:ln w="12700" algn="ctr">
            <a:no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nSpc>
                <a:spcPts val="1500"/>
              </a:lnSpc>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マルウェアはネットワークやコンピュータ、記憶媒体などから感染する</a:t>
            </a:r>
            <a:endParaRPr kumimoji="1" lang="en-US" altLang="ja-JP" sz="1200" dirty="0">
              <a:latin typeface="Yu Gothic UI" panose="020B0500000000000000" pitchFamily="50" charset="-128"/>
              <a:ea typeface="Yu Gothic UI" panose="020B0500000000000000" pitchFamily="50" charset="-128"/>
            </a:endParaRPr>
          </a:p>
          <a:p>
            <a:pPr marL="601218" lvl="1" indent="-171450">
              <a:lnSpc>
                <a:spcPts val="1500"/>
              </a:lnSpc>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メール（添付ファイル）による感染</a:t>
            </a:r>
            <a:endParaRPr kumimoji="1" lang="en-US" altLang="ja-JP" sz="1200" dirty="0">
              <a:latin typeface="Yu Gothic UI" panose="020B0500000000000000" pitchFamily="50" charset="-128"/>
              <a:ea typeface="Yu Gothic UI" panose="020B0500000000000000" pitchFamily="50" charset="-128"/>
            </a:endParaRPr>
          </a:p>
          <a:p>
            <a:pPr marL="601218" lvl="1" indent="-171450">
              <a:lnSpc>
                <a:spcPts val="1500"/>
              </a:lnSpc>
              <a:buFont typeface="Wingdings" panose="05000000000000000000" pitchFamily="2" charset="2"/>
              <a:buChar char="p"/>
            </a:pPr>
            <a:r>
              <a:rPr kumimoji="1" lang="en-US" altLang="ja-JP" sz="1200" dirty="0">
                <a:latin typeface="Yu Gothic UI" panose="020B0500000000000000" pitchFamily="50" charset="-128"/>
                <a:ea typeface="Yu Gothic UI" panose="020B0500000000000000" pitchFamily="50" charset="-128"/>
              </a:rPr>
              <a:t>Web</a:t>
            </a:r>
            <a:r>
              <a:rPr kumimoji="1" lang="ja-JP" altLang="en-US" sz="1200" dirty="0">
                <a:latin typeface="Yu Gothic UI" panose="020B0500000000000000" pitchFamily="50" charset="-128"/>
                <a:ea typeface="Yu Gothic UI" panose="020B0500000000000000" pitchFamily="50" charset="-128"/>
              </a:rPr>
              <a:t>サイトの閲覧による感染</a:t>
            </a:r>
            <a:endParaRPr kumimoji="1" lang="en-US" altLang="ja-JP" sz="1200" dirty="0">
              <a:latin typeface="Yu Gothic UI" panose="020B0500000000000000" pitchFamily="50" charset="-128"/>
              <a:ea typeface="Yu Gothic UI" panose="020B0500000000000000" pitchFamily="50" charset="-128"/>
            </a:endParaRPr>
          </a:p>
          <a:p>
            <a:pPr marL="601218" lvl="1" indent="-171450">
              <a:lnSpc>
                <a:spcPts val="1500"/>
              </a:lnSpc>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アプリケーション、ツールのインストールによる感染</a:t>
            </a:r>
            <a:endParaRPr kumimoji="1" lang="en-US" altLang="ja-JP" sz="1200" dirty="0">
              <a:latin typeface="Yu Gothic UI" panose="020B0500000000000000" pitchFamily="50" charset="-128"/>
              <a:ea typeface="Yu Gothic UI" panose="020B0500000000000000" pitchFamily="50" charset="-128"/>
            </a:endParaRPr>
          </a:p>
          <a:p>
            <a:pPr marL="601218" lvl="1" indent="-171450">
              <a:lnSpc>
                <a:spcPts val="1500"/>
              </a:lnSpc>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ファイル共有ソフトの利用による感染</a:t>
            </a:r>
            <a:endParaRPr kumimoji="1" lang="en-US" altLang="ja-JP" sz="1200" dirty="0">
              <a:latin typeface="Yu Gothic UI" panose="020B0500000000000000" pitchFamily="50" charset="-128"/>
              <a:ea typeface="Yu Gothic UI" panose="020B0500000000000000" pitchFamily="50" charset="-128"/>
            </a:endParaRPr>
          </a:p>
          <a:p>
            <a:pPr marL="601218" lvl="1" indent="-171450">
              <a:lnSpc>
                <a:spcPts val="1500"/>
              </a:lnSpc>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記憶媒体（</a:t>
            </a:r>
            <a:r>
              <a:rPr kumimoji="1" lang="en-US" altLang="ja-JP" sz="1200" dirty="0">
                <a:latin typeface="Yu Gothic UI" panose="020B0500000000000000" pitchFamily="50" charset="-128"/>
                <a:ea typeface="Yu Gothic UI" panose="020B0500000000000000" pitchFamily="50" charset="-128"/>
              </a:rPr>
              <a:t>USB</a:t>
            </a:r>
            <a:r>
              <a:rPr kumimoji="1" lang="ja-JP" altLang="en-US" sz="1200" dirty="0">
                <a:latin typeface="Yu Gothic UI" panose="020B0500000000000000" pitchFamily="50" charset="-128"/>
                <a:ea typeface="Yu Gothic UI" panose="020B0500000000000000" pitchFamily="50" charset="-128"/>
              </a:rPr>
              <a:t>メモリや</a:t>
            </a:r>
            <a:r>
              <a:rPr kumimoji="1" lang="en-US" altLang="ja-JP" sz="1200" dirty="0">
                <a:latin typeface="Yu Gothic UI" panose="020B0500000000000000" pitchFamily="50" charset="-128"/>
                <a:ea typeface="Yu Gothic UI" panose="020B0500000000000000" pitchFamily="50" charset="-128"/>
              </a:rPr>
              <a:t>CD,DVD</a:t>
            </a:r>
            <a:r>
              <a:rPr kumimoji="1" lang="ja-JP" altLang="en-US" sz="1200" dirty="0">
                <a:latin typeface="Yu Gothic UI" panose="020B0500000000000000" pitchFamily="50" charset="-128"/>
                <a:ea typeface="Yu Gothic UI" panose="020B0500000000000000" pitchFamily="50" charset="-128"/>
              </a:rPr>
              <a:t>など）による感染</a:t>
            </a:r>
            <a:endParaRPr kumimoji="1" lang="en-US" altLang="ja-JP" sz="1200" dirty="0">
              <a:latin typeface="Yu Gothic UI" panose="020B0500000000000000" pitchFamily="50" charset="-128"/>
              <a:ea typeface="Yu Gothic UI" panose="020B0500000000000000" pitchFamily="50" charset="-128"/>
            </a:endParaRPr>
          </a:p>
          <a:p>
            <a:pPr lvl="1">
              <a:lnSpc>
                <a:spcPts val="1500"/>
              </a:lnSpc>
            </a:pPr>
            <a:endParaRPr kumimoji="1" lang="en-US" altLang="ja-JP" sz="1200" dirty="0">
              <a:latin typeface="Yu Gothic UI" panose="020B0500000000000000" pitchFamily="50" charset="-128"/>
              <a:ea typeface="Yu Gothic UI" panose="020B0500000000000000" pitchFamily="50" charset="-128"/>
            </a:endParaRPr>
          </a:p>
          <a:p>
            <a:pPr lvl="1">
              <a:lnSpc>
                <a:spcPts val="1500"/>
              </a:lnSpc>
            </a:pPr>
            <a:endParaRPr kumimoji="1" lang="en-US" altLang="ja-JP" sz="1200" dirty="0">
              <a:latin typeface="Yu Gothic UI" panose="020B0500000000000000" pitchFamily="50" charset="-128"/>
              <a:ea typeface="Yu Gothic UI" panose="020B0500000000000000" pitchFamily="50" charset="-128"/>
            </a:endParaRPr>
          </a:p>
          <a:p>
            <a:pPr lvl="1">
              <a:lnSpc>
                <a:spcPts val="1500"/>
              </a:lnSpc>
            </a:pP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近年、特定の組織や個人を狙う標的型攻撃が多く、特にメールを使った標的型攻撃メールからマルウェアに感染するケースが多くみられる</a:t>
            </a:r>
            <a:endParaRPr kumimoji="1" lang="en-US" altLang="ja-JP" sz="1200" dirty="0">
              <a:latin typeface="Yu Gothic UI" panose="020B0500000000000000" pitchFamily="50" charset="-128"/>
              <a:ea typeface="Yu Gothic UI" panose="020B0500000000000000" pitchFamily="50" charset="-128"/>
            </a:endParaRPr>
          </a:p>
          <a:p>
            <a:pPr algn="ctr">
              <a:lnSpc>
                <a:spcPts val="1500"/>
              </a:lnSpc>
            </a:pPr>
            <a:endParaRPr kumimoji="1" lang="en-US" altLang="ja-JP" sz="1200" dirty="0">
              <a:latin typeface="Yu Gothic UI" panose="020B0500000000000000" pitchFamily="50" charset="-128"/>
              <a:ea typeface="Yu Gothic UI" panose="020B0500000000000000" pitchFamily="50" charset="-128"/>
            </a:endParaRPr>
          </a:p>
          <a:p>
            <a:pPr algn="ctr">
              <a:lnSpc>
                <a:spcPts val="1500"/>
              </a:lnSpc>
            </a:pPr>
            <a:endParaRPr kumimoji="1" lang="en-US" altLang="ja-JP" sz="1200" dirty="0">
              <a:latin typeface="Yu Gothic UI" panose="020B0500000000000000" pitchFamily="50" charset="-128"/>
              <a:ea typeface="Yu Gothic UI" panose="020B0500000000000000" pitchFamily="50" charset="-128"/>
            </a:endParaRPr>
          </a:p>
          <a:p>
            <a:pPr algn="ctr">
              <a:lnSpc>
                <a:spcPts val="1500"/>
              </a:lnSpc>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標的型攻撃メールの例</a:t>
            </a:r>
            <a:r>
              <a:rPr kumimoji="1" lang="en-US" altLang="ja-JP" sz="1200" dirty="0">
                <a:latin typeface="Yu Gothic UI" panose="020B0500000000000000" pitchFamily="50" charset="-128"/>
                <a:ea typeface="Yu Gothic UI" panose="020B0500000000000000" pitchFamily="50" charset="-128"/>
              </a:rPr>
              <a:t>】</a:t>
            </a:r>
          </a:p>
          <a:p>
            <a:pPr>
              <a:lnSpc>
                <a:spcPts val="1500"/>
              </a:lnSpc>
            </a:pPr>
            <a:r>
              <a:rPr kumimoji="1" lang="ja-JP" altLang="en-US" sz="1200" dirty="0">
                <a:latin typeface="Yu Gothic UI" panose="020B0500000000000000" pitchFamily="50" charset="-128"/>
                <a:ea typeface="Yu Gothic UI" panose="020B0500000000000000" pitchFamily="50" charset="-128"/>
              </a:rPr>
              <a:t>添付ファイルの開封またはメールに貼られている</a:t>
            </a: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をクリックしてしまうことによって、マルウェアに感染させられたり、詐欺（フィッシング詐欺など）に巻き込まれたりしてしまうケース</a:t>
            </a:r>
            <a:endParaRPr kumimoji="1" lang="en-US" altLang="ja-JP" sz="1200" dirty="0">
              <a:latin typeface="Yu Gothic UI" panose="020B0500000000000000" pitchFamily="50" charset="-128"/>
              <a:ea typeface="Yu Gothic UI" panose="020B0500000000000000" pitchFamily="50" charset="-128"/>
            </a:endParaRPr>
          </a:p>
          <a:p>
            <a:pPr>
              <a:lnSpc>
                <a:spcPts val="1500"/>
              </a:lnSpc>
            </a:pPr>
            <a:endParaRPr kumimoji="1" lang="en-US" altLang="ja-JP" sz="1100" dirty="0">
              <a:solidFill>
                <a:srgbClr val="FF0000"/>
              </a:solidFill>
              <a:latin typeface="Yu Gothic UI" panose="020B0500000000000000" pitchFamily="50" charset="-128"/>
              <a:ea typeface="Yu Gothic UI" panose="020B0500000000000000" pitchFamily="50" charset="-128"/>
            </a:endParaRPr>
          </a:p>
          <a:p>
            <a:pPr>
              <a:lnSpc>
                <a:spcPts val="1500"/>
              </a:lnSpc>
            </a:pPr>
            <a:endParaRPr kumimoji="1" lang="en-US" altLang="ja-JP" sz="1100" dirty="0">
              <a:solidFill>
                <a:srgbClr val="FF0000"/>
              </a:solidFill>
              <a:latin typeface="Yu Gothic UI" panose="020B0500000000000000" pitchFamily="50" charset="-128"/>
              <a:ea typeface="Yu Gothic UI" panose="020B0500000000000000" pitchFamily="50" charset="-128"/>
            </a:endParaRPr>
          </a:p>
          <a:p>
            <a:pPr>
              <a:lnSpc>
                <a:spcPts val="1500"/>
              </a:lnSpc>
            </a:pPr>
            <a:endParaRPr kumimoji="1" lang="en-US" altLang="ja-JP" sz="1100" dirty="0">
              <a:solidFill>
                <a:srgbClr val="FF0000"/>
              </a:solidFill>
              <a:latin typeface="Yu Gothic UI" panose="020B0500000000000000" pitchFamily="50" charset="-128"/>
              <a:ea typeface="Yu Gothic UI" panose="020B0500000000000000" pitchFamily="50" charset="-128"/>
            </a:endParaRPr>
          </a:p>
          <a:p>
            <a:pPr>
              <a:lnSpc>
                <a:spcPts val="1500"/>
              </a:lnSpc>
            </a:pPr>
            <a:endParaRPr kumimoji="1" lang="en-US" altLang="ja-JP" sz="1100" dirty="0">
              <a:solidFill>
                <a:srgbClr val="FF0000"/>
              </a:solidFill>
              <a:latin typeface="Yu Gothic UI" panose="020B0500000000000000" pitchFamily="50" charset="-128"/>
              <a:ea typeface="Yu Gothic UI" panose="020B0500000000000000" pitchFamily="50" charset="-128"/>
            </a:endParaRPr>
          </a:p>
        </p:txBody>
      </p:sp>
      <p:sp>
        <p:nvSpPr>
          <p:cNvPr id="40" name="正方形/長方形 24"/>
          <p:cNvSpPr/>
          <p:nvPr/>
        </p:nvSpPr>
        <p:spPr bwMode="gray">
          <a:xfrm>
            <a:off x="5737572" y="4551879"/>
            <a:ext cx="540000" cy="54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41" name="テキスト ボックス 40"/>
          <p:cNvSpPr txBox="1"/>
          <p:nvPr/>
        </p:nvSpPr>
        <p:spPr>
          <a:xfrm>
            <a:off x="5297963" y="5093813"/>
            <a:ext cx="1419225" cy="24198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攻撃者</a:t>
            </a:r>
            <a:endParaRPr kumimoji="1" lang="en-US" altLang="ja-JP" sz="1100" dirty="0">
              <a:latin typeface="Yu Gothic UI" panose="020B0500000000000000" pitchFamily="50" charset="-128"/>
              <a:ea typeface="Yu Gothic UI" panose="020B0500000000000000" pitchFamily="50" charset="-128"/>
            </a:endParaRPr>
          </a:p>
        </p:txBody>
      </p:sp>
      <p:sp>
        <p:nvSpPr>
          <p:cNvPr id="42" name="右矢印 41"/>
          <p:cNvSpPr/>
          <p:nvPr/>
        </p:nvSpPr>
        <p:spPr bwMode="gray">
          <a:xfrm>
            <a:off x="6593794" y="4902159"/>
            <a:ext cx="1246759"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grpSp>
        <p:nvGrpSpPr>
          <p:cNvPr id="45" name="グループ化 44"/>
          <p:cNvGrpSpPr/>
          <p:nvPr/>
        </p:nvGrpSpPr>
        <p:grpSpPr>
          <a:xfrm>
            <a:off x="8034351" y="4445199"/>
            <a:ext cx="540000" cy="615146"/>
            <a:chOff x="8008006" y="5778040"/>
            <a:chExt cx="391174" cy="420932"/>
          </a:xfrm>
        </p:grpSpPr>
        <p:sp>
          <p:nvSpPr>
            <p:cNvPr id="46" name="正方形/長方形 24"/>
            <p:cNvSpPr/>
            <p:nvPr/>
          </p:nvSpPr>
          <p:spPr bwMode="gray">
            <a:xfrm>
              <a:off x="8008006" y="5778040"/>
              <a:ext cx="391174" cy="374962"/>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47" name="円/楕円 65"/>
            <p:cNvSpPr>
              <a:spLocks noChangeAspect="1"/>
            </p:cNvSpPr>
            <p:nvPr/>
          </p:nvSpPr>
          <p:spPr bwMode="gray">
            <a:xfrm>
              <a:off x="8102565" y="5900923"/>
              <a:ext cx="260086" cy="298049"/>
            </a:xfrm>
            <a:custGeom>
              <a:avLst/>
              <a:gdLst>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43663 h 902388"/>
                <a:gd name="connsiteX50" fmla="*/ 2697 w 788390"/>
                <a:gd name="connsiteY50" fmla="*/ 28616 h 902388"/>
                <a:gd name="connsiteX51" fmla="*/ 18033 w 788390"/>
                <a:gd name="connsiteY51" fmla="*/ 13280 h 902388"/>
                <a:gd name="connsiteX52" fmla="*/ 71522 w 788390"/>
                <a:gd name="connsiteY52" fmla="*/ 13280 h 902388"/>
                <a:gd name="connsiteX53" fmla="*/ 91676 w 788390"/>
                <a:gd name="connsiteY53"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28616 h 902388"/>
                <a:gd name="connsiteX50" fmla="*/ 18033 w 788390"/>
                <a:gd name="connsiteY50" fmla="*/ 13280 h 902388"/>
                <a:gd name="connsiteX51" fmla="*/ 71522 w 788390"/>
                <a:gd name="connsiteY51" fmla="*/ 13280 h 902388"/>
                <a:gd name="connsiteX52" fmla="*/ 91676 w 788390"/>
                <a:gd name="connsiteY52"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36660 w 788390"/>
                <a:gd name="connsiteY44" fmla="*/ 482762 h 902388"/>
                <a:gd name="connsiteX45" fmla="*/ 295898 w 788390"/>
                <a:gd name="connsiteY45" fmla="*/ 405261 h 902388"/>
                <a:gd name="connsiteX46" fmla="*/ 134716 w 788390"/>
                <a:gd name="connsiteY46" fmla="*/ 353150 h 902388"/>
                <a:gd name="connsiteX47" fmla="*/ 4596 w 788390"/>
                <a:gd name="connsiteY47" fmla="*/ 48249 h 902388"/>
                <a:gd name="connsiteX48" fmla="*/ 2697 w 788390"/>
                <a:gd name="connsiteY48" fmla="*/ 28616 h 902388"/>
                <a:gd name="connsiteX49" fmla="*/ 18033 w 788390"/>
                <a:gd name="connsiteY49" fmla="*/ 13280 h 902388"/>
                <a:gd name="connsiteX50" fmla="*/ 71522 w 788390"/>
                <a:gd name="connsiteY50" fmla="*/ 13280 h 902388"/>
                <a:gd name="connsiteX51" fmla="*/ 91676 w 788390"/>
                <a:gd name="connsiteY51"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4209 w 788390"/>
                <a:gd name="connsiteY22" fmla="*/ 399505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11 w 786516"/>
                <a:gd name="connsiteY0" fmla="*/ 547973 h 902388"/>
                <a:gd name="connsiteX1" fmla="*/ 639117 w 786516"/>
                <a:gd name="connsiteY1" fmla="*/ 590767 h 902388"/>
                <a:gd name="connsiteX2" fmla="*/ 681911 w 786516"/>
                <a:gd name="connsiteY2" fmla="*/ 633561 h 902388"/>
                <a:gd name="connsiteX3" fmla="*/ 724705 w 786516"/>
                <a:gd name="connsiteY3" fmla="*/ 590767 h 902388"/>
                <a:gd name="connsiteX4" fmla="*/ 681911 w 786516"/>
                <a:gd name="connsiteY4" fmla="*/ 547973 h 902388"/>
                <a:gd name="connsiteX5" fmla="*/ 89802 w 786516"/>
                <a:gd name="connsiteY5" fmla="*/ 0 h 902388"/>
                <a:gd name="connsiteX6" fmla="*/ 116720 w 786516"/>
                <a:gd name="connsiteY6" fmla="*/ 33759 h 902388"/>
                <a:gd name="connsiteX7" fmla="*/ 89802 w 786516"/>
                <a:gd name="connsiteY7" fmla="*/ 67518 h 902388"/>
                <a:gd name="connsiteX8" fmla="*/ 73403 w 786516"/>
                <a:gd name="connsiteY8" fmla="*/ 58999 h 902388"/>
                <a:gd name="connsiteX9" fmla="*/ 49764 w 786516"/>
                <a:gd name="connsiteY9" fmla="*/ 58999 h 902388"/>
                <a:gd name="connsiteX10" fmla="*/ 159975 w 786516"/>
                <a:gd name="connsiteY10" fmla="*/ 313414 h 902388"/>
                <a:gd name="connsiteX11" fmla="*/ 451286 w 786516"/>
                <a:gd name="connsiteY11" fmla="*/ 316343 h 902388"/>
                <a:gd name="connsiteX12" fmla="*/ 566426 w 786516"/>
                <a:gd name="connsiteY12" fmla="*/ 58999 h 902388"/>
                <a:gd name="connsiteX13" fmla="*/ 543843 w 786516"/>
                <a:gd name="connsiteY13" fmla="*/ 58999 h 902388"/>
                <a:gd name="connsiteX14" fmla="*/ 527444 w 786516"/>
                <a:gd name="connsiteY14" fmla="*/ 67518 h 902388"/>
                <a:gd name="connsiteX15" fmla="*/ 500526 w 786516"/>
                <a:gd name="connsiteY15" fmla="*/ 33759 h 902388"/>
                <a:gd name="connsiteX16" fmla="*/ 527444 w 786516"/>
                <a:gd name="connsiteY16" fmla="*/ 0 h 902388"/>
                <a:gd name="connsiteX17" fmla="*/ 547598 w 786516"/>
                <a:gd name="connsiteY17" fmla="*/ 13280 h 902388"/>
                <a:gd name="connsiteX18" fmla="*/ 601087 w 786516"/>
                <a:gd name="connsiteY18" fmla="*/ 13280 h 902388"/>
                <a:gd name="connsiteX19" fmla="*/ 616423 w 786516"/>
                <a:gd name="connsiteY19" fmla="*/ 28616 h 902388"/>
                <a:gd name="connsiteX20" fmla="*/ 613715 w 786516"/>
                <a:gd name="connsiteY20" fmla="*/ 50202 h 902388"/>
                <a:gd name="connsiteX21" fmla="*/ 477611 w 786516"/>
                <a:gd name="connsiteY21" fmla="*/ 356619 h 902388"/>
                <a:gd name="connsiteX22" fmla="*/ 329953 w 786516"/>
                <a:gd name="connsiteY22" fmla="*/ 409030 h 902388"/>
                <a:gd name="connsiteX23" fmla="*/ 248404 w 786516"/>
                <a:gd name="connsiteY23" fmla="*/ 528543 h 902388"/>
                <a:gd name="connsiteX24" fmla="*/ 245813 w 786516"/>
                <a:gd name="connsiteY24" fmla="*/ 531086 h 902388"/>
                <a:gd name="connsiteX25" fmla="*/ 79422 w 786516"/>
                <a:gd name="connsiteY25" fmla="*/ 620025 h 902388"/>
                <a:gd name="connsiteX26" fmla="*/ 108057 w 786516"/>
                <a:gd name="connsiteY26" fmla="*/ 806667 h 902388"/>
                <a:gd name="connsiteX27" fmla="*/ 293337 w 786516"/>
                <a:gd name="connsiteY27" fmla="*/ 842058 h 902388"/>
                <a:gd name="connsiteX28" fmla="*/ 389193 w 786516"/>
                <a:gd name="connsiteY28" fmla="*/ 679428 h 902388"/>
                <a:gd name="connsiteX29" fmla="*/ 392812 w 786516"/>
                <a:gd name="connsiteY29" fmla="*/ 679123 h 902388"/>
                <a:gd name="connsiteX30" fmla="*/ 388394 w 786516"/>
                <a:gd name="connsiteY30" fmla="*/ 678242 h 902388"/>
                <a:gd name="connsiteX31" fmla="*/ 478791 w 786516"/>
                <a:gd name="connsiteY31" fmla="*/ 556604 h 902388"/>
                <a:gd name="connsiteX32" fmla="*/ 590221 w 786516"/>
                <a:gd name="connsiteY32" fmla="*/ 543092 h 902388"/>
                <a:gd name="connsiteX33" fmla="*/ 681912 w 786516"/>
                <a:gd name="connsiteY33" fmla="*/ 486164 h 902388"/>
                <a:gd name="connsiteX34" fmla="*/ 786516 w 786516"/>
                <a:gd name="connsiteY34" fmla="*/ 590768 h 902388"/>
                <a:gd name="connsiteX35" fmla="*/ 681912 w 786516"/>
                <a:gd name="connsiteY35" fmla="*/ 695372 h 902388"/>
                <a:gd name="connsiteX36" fmla="*/ 577308 w 786516"/>
                <a:gd name="connsiteY36" fmla="*/ 590768 h 902388"/>
                <a:gd name="connsiteX37" fmla="*/ 577461 w 786516"/>
                <a:gd name="connsiteY37" fmla="*/ 590012 h 902388"/>
                <a:gd name="connsiteX38" fmla="*/ 498700 w 786516"/>
                <a:gd name="connsiteY38" fmla="*/ 597638 h 902388"/>
                <a:gd name="connsiteX39" fmla="*/ 434248 w 786516"/>
                <a:gd name="connsiteY39" fmla="*/ 684532 h 902388"/>
                <a:gd name="connsiteX40" fmla="*/ 312256 w 786516"/>
                <a:gd name="connsiteY40" fmla="*/ 883831 h 902388"/>
                <a:gd name="connsiteX41" fmla="*/ 75021 w 786516"/>
                <a:gd name="connsiteY41" fmla="*/ 838472 h 902388"/>
                <a:gd name="connsiteX42" fmla="*/ 38399 w 786516"/>
                <a:gd name="connsiteY42" fmla="*/ 599535 h 902388"/>
                <a:gd name="connsiteX43" fmla="*/ 235776 w 786516"/>
                <a:gd name="connsiteY43" fmla="*/ 486090 h 902388"/>
                <a:gd name="connsiteX44" fmla="*/ 284498 w 786516"/>
                <a:gd name="connsiteY44" fmla="*/ 412405 h 902388"/>
                <a:gd name="connsiteX45" fmla="*/ 132842 w 786516"/>
                <a:gd name="connsiteY45" fmla="*/ 353150 h 902388"/>
                <a:gd name="connsiteX46" fmla="*/ 2722 w 786516"/>
                <a:gd name="connsiteY46" fmla="*/ 48249 h 902388"/>
                <a:gd name="connsiteX47" fmla="*/ 823 w 786516"/>
                <a:gd name="connsiteY47" fmla="*/ 28616 h 902388"/>
                <a:gd name="connsiteX48" fmla="*/ 16159 w 786516"/>
                <a:gd name="connsiteY48" fmla="*/ 13280 h 902388"/>
                <a:gd name="connsiteX49" fmla="*/ 69648 w 786516"/>
                <a:gd name="connsiteY49" fmla="*/ 13280 h 902388"/>
                <a:gd name="connsiteX50" fmla="*/ 89802 w 786516"/>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93745 w 787449"/>
                <a:gd name="connsiteY29" fmla="*/ 679123 h 902388"/>
                <a:gd name="connsiteX30" fmla="*/ 389327 w 787449"/>
                <a:gd name="connsiteY30" fmla="*/ 678242 h 902388"/>
                <a:gd name="connsiteX31" fmla="*/ 479724 w 787449"/>
                <a:gd name="connsiteY31" fmla="*/ 556604 h 902388"/>
                <a:gd name="connsiteX32" fmla="*/ 591154 w 787449"/>
                <a:gd name="connsiteY32" fmla="*/ 543092 h 902388"/>
                <a:gd name="connsiteX33" fmla="*/ 682845 w 787449"/>
                <a:gd name="connsiteY33" fmla="*/ 486164 h 902388"/>
                <a:gd name="connsiteX34" fmla="*/ 787449 w 787449"/>
                <a:gd name="connsiteY34" fmla="*/ 590768 h 902388"/>
                <a:gd name="connsiteX35" fmla="*/ 682845 w 787449"/>
                <a:gd name="connsiteY35" fmla="*/ 695372 h 902388"/>
                <a:gd name="connsiteX36" fmla="*/ 578241 w 787449"/>
                <a:gd name="connsiteY36" fmla="*/ 590768 h 902388"/>
                <a:gd name="connsiteX37" fmla="*/ 578394 w 787449"/>
                <a:gd name="connsiteY37" fmla="*/ 590012 h 902388"/>
                <a:gd name="connsiteX38" fmla="*/ 499633 w 787449"/>
                <a:gd name="connsiteY38" fmla="*/ 597638 h 902388"/>
                <a:gd name="connsiteX39" fmla="*/ 435181 w 787449"/>
                <a:gd name="connsiteY39" fmla="*/ 684532 h 902388"/>
                <a:gd name="connsiteX40" fmla="*/ 313189 w 787449"/>
                <a:gd name="connsiteY40" fmla="*/ 883831 h 902388"/>
                <a:gd name="connsiteX41" fmla="*/ 75954 w 787449"/>
                <a:gd name="connsiteY41" fmla="*/ 838472 h 902388"/>
                <a:gd name="connsiteX42" fmla="*/ 39332 w 787449"/>
                <a:gd name="connsiteY42" fmla="*/ 599535 h 902388"/>
                <a:gd name="connsiteX43" fmla="*/ 236709 w 787449"/>
                <a:gd name="connsiteY43" fmla="*/ 486090 h 902388"/>
                <a:gd name="connsiteX44" fmla="*/ 280668 w 787449"/>
                <a:gd name="connsiteY44" fmla="*/ 407643 h 902388"/>
                <a:gd name="connsiteX45" fmla="*/ 133775 w 787449"/>
                <a:gd name="connsiteY45" fmla="*/ 353150 h 902388"/>
                <a:gd name="connsiteX46" fmla="*/ 3655 w 787449"/>
                <a:gd name="connsiteY46" fmla="*/ 48249 h 902388"/>
                <a:gd name="connsiteX47" fmla="*/ 1756 w 787449"/>
                <a:gd name="connsiteY47" fmla="*/ 28616 h 902388"/>
                <a:gd name="connsiteX48" fmla="*/ 17092 w 787449"/>
                <a:gd name="connsiteY48" fmla="*/ 13280 h 902388"/>
                <a:gd name="connsiteX49" fmla="*/ 70581 w 787449"/>
                <a:gd name="connsiteY49" fmla="*/ 13280 h 902388"/>
                <a:gd name="connsiteX50" fmla="*/ 90735 w 78744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89327 w 787449"/>
                <a:gd name="connsiteY29" fmla="*/ 678242 h 902388"/>
                <a:gd name="connsiteX30" fmla="*/ 479724 w 787449"/>
                <a:gd name="connsiteY30" fmla="*/ 556604 h 902388"/>
                <a:gd name="connsiteX31" fmla="*/ 591154 w 787449"/>
                <a:gd name="connsiteY31" fmla="*/ 543092 h 902388"/>
                <a:gd name="connsiteX32" fmla="*/ 682845 w 787449"/>
                <a:gd name="connsiteY32" fmla="*/ 486164 h 902388"/>
                <a:gd name="connsiteX33" fmla="*/ 787449 w 787449"/>
                <a:gd name="connsiteY33" fmla="*/ 590768 h 902388"/>
                <a:gd name="connsiteX34" fmla="*/ 682845 w 787449"/>
                <a:gd name="connsiteY34" fmla="*/ 695372 h 902388"/>
                <a:gd name="connsiteX35" fmla="*/ 578241 w 787449"/>
                <a:gd name="connsiteY35" fmla="*/ 590768 h 902388"/>
                <a:gd name="connsiteX36" fmla="*/ 578394 w 787449"/>
                <a:gd name="connsiteY36" fmla="*/ 590012 h 902388"/>
                <a:gd name="connsiteX37" fmla="*/ 499633 w 787449"/>
                <a:gd name="connsiteY37" fmla="*/ 597638 h 902388"/>
                <a:gd name="connsiteX38" fmla="*/ 435181 w 787449"/>
                <a:gd name="connsiteY38" fmla="*/ 684532 h 902388"/>
                <a:gd name="connsiteX39" fmla="*/ 313189 w 787449"/>
                <a:gd name="connsiteY39" fmla="*/ 883831 h 902388"/>
                <a:gd name="connsiteX40" fmla="*/ 75954 w 787449"/>
                <a:gd name="connsiteY40" fmla="*/ 838472 h 902388"/>
                <a:gd name="connsiteX41" fmla="*/ 39332 w 787449"/>
                <a:gd name="connsiteY41" fmla="*/ 599535 h 902388"/>
                <a:gd name="connsiteX42" fmla="*/ 236709 w 787449"/>
                <a:gd name="connsiteY42" fmla="*/ 486090 h 902388"/>
                <a:gd name="connsiteX43" fmla="*/ 280668 w 787449"/>
                <a:gd name="connsiteY43" fmla="*/ 407643 h 902388"/>
                <a:gd name="connsiteX44" fmla="*/ 133775 w 787449"/>
                <a:gd name="connsiteY44" fmla="*/ 353150 h 902388"/>
                <a:gd name="connsiteX45" fmla="*/ 3655 w 787449"/>
                <a:gd name="connsiteY45" fmla="*/ 48249 h 902388"/>
                <a:gd name="connsiteX46" fmla="*/ 1756 w 787449"/>
                <a:gd name="connsiteY46" fmla="*/ 28616 h 902388"/>
                <a:gd name="connsiteX47" fmla="*/ 17092 w 787449"/>
                <a:gd name="connsiteY47" fmla="*/ 13280 h 902388"/>
                <a:gd name="connsiteX48" fmla="*/ 70581 w 787449"/>
                <a:gd name="connsiteY48" fmla="*/ 13280 h 902388"/>
                <a:gd name="connsiteX49" fmla="*/ 90735 w 787449"/>
                <a:gd name="connsiteY49"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092 w 787449"/>
                <a:gd name="connsiteY45" fmla="*/ 13280 h 902388"/>
                <a:gd name="connsiteX46" fmla="*/ 70581 w 787449"/>
                <a:gd name="connsiteY46" fmla="*/ 13280 h 902388"/>
                <a:gd name="connsiteX47" fmla="*/ 90735 w 787449"/>
                <a:gd name="connsiteY47"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4237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45935 w 787449"/>
                <a:gd name="connsiteY9" fmla="*/ 56618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7449" h="902388">
                  <a:moveTo>
                    <a:pt x="682844" y="547973"/>
                  </a:moveTo>
                  <a:cubicBezTo>
                    <a:pt x="659210" y="547973"/>
                    <a:pt x="640050" y="567133"/>
                    <a:pt x="640050" y="590767"/>
                  </a:cubicBezTo>
                  <a:cubicBezTo>
                    <a:pt x="640050" y="614401"/>
                    <a:pt x="659210" y="633561"/>
                    <a:pt x="682844" y="633561"/>
                  </a:cubicBezTo>
                  <a:cubicBezTo>
                    <a:pt x="706478" y="633561"/>
                    <a:pt x="725638" y="614401"/>
                    <a:pt x="725638" y="590767"/>
                  </a:cubicBezTo>
                  <a:cubicBezTo>
                    <a:pt x="725638" y="567133"/>
                    <a:pt x="706478" y="547973"/>
                    <a:pt x="682844" y="547973"/>
                  </a:cubicBezTo>
                  <a:close/>
                  <a:moveTo>
                    <a:pt x="90735" y="0"/>
                  </a:moveTo>
                  <a:cubicBezTo>
                    <a:pt x="105601" y="0"/>
                    <a:pt x="117653" y="15114"/>
                    <a:pt x="117653" y="33759"/>
                  </a:cubicBezTo>
                  <a:cubicBezTo>
                    <a:pt x="117653" y="52404"/>
                    <a:pt x="105601" y="67518"/>
                    <a:pt x="90735" y="67518"/>
                  </a:cubicBezTo>
                  <a:lnTo>
                    <a:pt x="74336" y="58999"/>
                  </a:lnTo>
                  <a:lnTo>
                    <a:pt x="45935" y="56618"/>
                  </a:lnTo>
                  <a:cubicBezTo>
                    <a:pt x="29439" y="155149"/>
                    <a:pt x="93194" y="270127"/>
                    <a:pt x="160908" y="313414"/>
                  </a:cubicBezTo>
                  <a:cubicBezTo>
                    <a:pt x="228622" y="356701"/>
                    <a:pt x="363412" y="374039"/>
                    <a:pt x="452219" y="316343"/>
                  </a:cubicBezTo>
                  <a:cubicBezTo>
                    <a:pt x="538400" y="260354"/>
                    <a:pt x="583609" y="159616"/>
                    <a:pt x="567359" y="58999"/>
                  </a:cubicBezTo>
                  <a:lnTo>
                    <a:pt x="544776" y="58999"/>
                  </a:lnTo>
                  <a:cubicBezTo>
                    <a:pt x="540895" y="64601"/>
                    <a:pt x="534908" y="67518"/>
                    <a:pt x="528377" y="67518"/>
                  </a:cubicBezTo>
                  <a:cubicBezTo>
                    <a:pt x="513511" y="67518"/>
                    <a:pt x="501459" y="52404"/>
                    <a:pt x="501459" y="33759"/>
                  </a:cubicBezTo>
                  <a:cubicBezTo>
                    <a:pt x="501459" y="15114"/>
                    <a:pt x="513511" y="0"/>
                    <a:pt x="528377" y="0"/>
                  </a:cubicBezTo>
                  <a:cubicBezTo>
                    <a:pt x="536896" y="0"/>
                    <a:pt x="544492" y="4964"/>
                    <a:pt x="548531" y="13280"/>
                  </a:cubicBezTo>
                  <a:cubicBezTo>
                    <a:pt x="575332" y="16062"/>
                    <a:pt x="616421" y="-7348"/>
                    <a:pt x="614648" y="50202"/>
                  </a:cubicBezTo>
                  <a:cubicBezTo>
                    <a:pt x="634477" y="169905"/>
                    <a:pt x="559175" y="313483"/>
                    <a:pt x="478544" y="356619"/>
                  </a:cubicBezTo>
                  <a:cubicBezTo>
                    <a:pt x="422287" y="390308"/>
                    <a:pt x="378597" y="397418"/>
                    <a:pt x="330886" y="409030"/>
                  </a:cubicBezTo>
                  <a:cubicBezTo>
                    <a:pt x="320828" y="464302"/>
                    <a:pt x="319457" y="517351"/>
                    <a:pt x="246746" y="531086"/>
                  </a:cubicBezTo>
                  <a:cubicBezTo>
                    <a:pt x="177998" y="522703"/>
                    <a:pt x="111386" y="558308"/>
                    <a:pt x="80355" y="620025"/>
                  </a:cubicBezTo>
                  <a:cubicBezTo>
                    <a:pt x="49198" y="681992"/>
                    <a:pt x="60676" y="756812"/>
                    <a:pt x="108990" y="806667"/>
                  </a:cubicBezTo>
                  <a:cubicBezTo>
                    <a:pt x="157059" y="856270"/>
                    <a:pt x="247547" y="863462"/>
                    <a:pt x="294270" y="842058"/>
                  </a:cubicBezTo>
                  <a:cubicBezTo>
                    <a:pt x="340993" y="820654"/>
                    <a:pt x="379849" y="775823"/>
                    <a:pt x="389327" y="678242"/>
                  </a:cubicBezTo>
                  <a:cubicBezTo>
                    <a:pt x="399344" y="625492"/>
                    <a:pt x="427998" y="571002"/>
                    <a:pt x="479724" y="556604"/>
                  </a:cubicBezTo>
                  <a:cubicBezTo>
                    <a:pt x="514638" y="538819"/>
                    <a:pt x="554036" y="534190"/>
                    <a:pt x="591154" y="543092"/>
                  </a:cubicBezTo>
                  <a:cubicBezTo>
                    <a:pt x="607462" y="509023"/>
                    <a:pt x="642484" y="486164"/>
                    <a:pt x="682845" y="486164"/>
                  </a:cubicBezTo>
                  <a:cubicBezTo>
                    <a:pt x="740616" y="486164"/>
                    <a:pt x="787449" y="532997"/>
                    <a:pt x="787449" y="590768"/>
                  </a:cubicBezTo>
                  <a:cubicBezTo>
                    <a:pt x="787449" y="648539"/>
                    <a:pt x="740616" y="695372"/>
                    <a:pt x="682845" y="695372"/>
                  </a:cubicBezTo>
                  <a:cubicBezTo>
                    <a:pt x="625074" y="695372"/>
                    <a:pt x="578241" y="648539"/>
                    <a:pt x="578241" y="590768"/>
                  </a:cubicBezTo>
                  <a:lnTo>
                    <a:pt x="578394" y="590012"/>
                  </a:lnTo>
                  <a:cubicBezTo>
                    <a:pt x="552482" y="581111"/>
                    <a:pt x="524484" y="584753"/>
                    <a:pt x="499633" y="597638"/>
                  </a:cubicBezTo>
                  <a:cubicBezTo>
                    <a:pt x="466320" y="614912"/>
                    <a:pt x="442432" y="637323"/>
                    <a:pt x="435181" y="684532"/>
                  </a:cubicBezTo>
                  <a:cubicBezTo>
                    <a:pt x="439961" y="769466"/>
                    <a:pt x="391446" y="848568"/>
                    <a:pt x="313189" y="883831"/>
                  </a:cubicBezTo>
                  <a:cubicBezTo>
                    <a:pt x="232444" y="920215"/>
                    <a:pt x="137486" y="902059"/>
                    <a:pt x="75954" y="838472"/>
                  </a:cubicBezTo>
                  <a:cubicBezTo>
                    <a:pt x="14179" y="774633"/>
                    <a:pt x="-500" y="678867"/>
                    <a:pt x="39332" y="599535"/>
                  </a:cubicBezTo>
                  <a:cubicBezTo>
                    <a:pt x="76696" y="525117"/>
                    <a:pt x="154417" y="480322"/>
                    <a:pt x="236709" y="486090"/>
                  </a:cubicBezTo>
                  <a:cubicBezTo>
                    <a:pt x="284700" y="478197"/>
                    <a:pt x="277921" y="425061"/>
                    <a:pt x="280668" y="407643"/>
                  </a:cubicBezTo>
                  <a:cubicBezTo>
                    <a:pt x="205089" y="382694"/>
                    <a:pt x="175182" y="377330"/>
                    <a:pt x="133775" y="353150"/>
                  </a:cubicBezTo>
                  <a:cubicBezTo>
                    <a:pt x="54268" y="298014"/>
                    <a:pt x="-17164" y="166126"/>
                    <a:pt x="3655" y="48249"/>
                  </a:cubicBezTo>
                  <a:cubicBezTo>
                    <a:pt x="9296" y="-13413"/>
                    <a:pt x="38748" y="13029"/>
                    <a:pt x="70581" y="13280"/>
                  </a:cubicBezTo>
                  <a:cubicBezTo>
                    <a:pt x="74620" y="4964"/>
                    <a:pt x="82215" y="0"/>
                    <a:pt x="90735" y="0"/>
                  </a:cubicBez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1" forceAA="0" compatLnSpc="1">
              <a:prstTxWarp prst="textNoShape">
                <a:avLst/>
              </a:prstTxWarp>
              <a:noAutofit/>
            </a:bodyPr>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grpSp>
      <p:grpSp>
        <p:nvGrpSpPr>
          <p:cNvPr id="48" name="グループ化 47"/>
          <p:cNvGrpSpPr/>
          <p:nvPr/>
        </p:nvGrpSpPr>
        <p:grpSpPr>
          <a:xfrm>
            <a:off x="6988433" y="4891186"/>
            <a:ext cx="359878" cy="275673"/>
            <a:chOff x="2653784" y="3735238"/>
            <a:chExt cx="736397" cy="465826"/>
          </a:xfrm>
        </p:grpSpPr>
        <p:sp>
          <p:nvSpPr>
            <p:cNvPr id="49" name="正方形/長方形 48"/>
            <p:cNvSpPr/>
            <p:nvPr/>
          </p:nvSpPr>
          <p:spPr bwMode="gray">
            <a:xfrm>
              <a:off x="2653784" y="3735238"/>
              <a:ext cx="736397" cy="465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0" name="フローチャート: 手作業 49"/>
            <p:cNvSpPr/>
            <p:nvPr/>
          </p:nvSpPr>
          <p:spPr bwMode="gray">
            <a:xfrm>
              <a:off x="2653784" y="3735238"/>
              <a:ext cx="736397" cy="25090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sp>
        <p:nvSpPr>
          <p:cNvPr id="51" name="テキスト ボックス 50"/>
          <p:cNvSpPr txBox="1"/>
          <p:nvPr/>
        </p:nvSpPr>
        <p:spPr>
          <a:xfrm>
            <a:off x="7606814" y="5021214"/>
            <a:ext cx="1419225" cy="24198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医療従事者</a:t>
            </a:r>
            <a:endParaRPr kumimoji="1" lang="en-US" altLang="ja-JP" sz="1100" dirty="0">
              <a:latin typeface="Yu Gothic UI" panose="020B0500000000000000" pitchFamily="50" charset="-128"/>
              <a:ea typeface="Yu Gothic UI" panose="020B0500000000000000" pitchFamily="50" charset="-128"/>
            </a:endParaRPr>
          </a:p>
        </p:txBody>
      </p:sp>
      <p:sp>
        <p:nvSpPr>
          <p:cNvPr id="52" name="正方形/長方形 51"/>
          <p:cNvSpPr/>
          <p:nvPr/>
        </p:nvSpPr>
        <p:spPr bwMode="gray">
          <a:xfrm flipH="1">
            <a:off x="5098621" y="5338147"/>
            <a:ext cx="1889812" cy="496800"/>
          </a:xfrm>
          <a:prstGeom prst="rect">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①業務メールを装い、悪意のある</a:t>
            </a: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を含めたメールを送信</a:t>
            </a:r>
          </a:p>
        </p:txBody>
      </p:sp>
      <p:sp>
        <p:nvSpPr>
          <p:cNvPr id="53" name="正方形/長方形 52"/>
          <p:cNvSpPr/>
          <p:nvPr/>
        </p:nvSpPr>
        <p:spPr bwMode="gray">
          <a:xfrm flipH="1">
            <a:off x="7090597" y="5330328"/>
            <a:ext cx="2408439" cy="498180"/>
          </a:xfrm>
          <a:prstGeom prst="rect">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②ファイルの</a:t>
            </a: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をクリックし、ウイルス感染（情報漏洩、遠隔操作等）</a:t>
            </a:r>
          </a:p>
        </p:txBody>
      </p:sp>
      <p:sp>
        <p:nvSpPr>
          <p:cNvPr id="8" name="四角形吹き出し 7"/>
          <p:cNvSpPr/>
          <p:nvPr/>
        </p:nvSpPr>
        <p:spPr bwMode="gray">
          <a:xfrm>
            <a:off x="6315673" y="2209485"/>
            <a:ext cx="1860214" cy="2043279"/>
          </a:xfrm>
          <a:prstGeom prst="wedgeRectCallout">
            <a:avLst>
              <a:gd name="adj1" fmla="val 9166"/>
              <a:gd name="adj2" fmla="val 584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57376734"/>
              </p:ext>
            </p:extLst>
          </p:nvPr>
        </p:nvGraphicFramePr>
        <p:xfrm>
          <a:off x="6380617" y="2290439"/>
          <a:ext cx="1743629" cy="1888939"/>
        </p:xfrm>
        <a:graphic>
          <a:graphicData uri="http://schemas.openxmlformats.org/drawingml/2006/table">
            <a:tbl>
              <a:tblPr firstRow="1" bandRow="1">
                <a:tableStyleId>{5C22544A-7EE6-4342-B048-85BDC9FD1C3A}</a:tableStyleId>
              </a:tblPr>
              <a:tblGrid>
                <a:gridCol w="1743629">
                  <a:extLst>
                    <a:ext uri="{9D8B030D-6E8A-4147-A177-3AD203B41FA5}">
                      <a16:colId xmlns:a16="http://schemas.microsoft.com/office/drawing/2014/main" val="1343092866"/>
                    </a:ext>
                  </a:extLst>
                </a:gridCol>
              </a:tblGrid>
              <a:tr h="373541">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システム管理部（○○</a:t>
                      </a:r>
                      <a:r>
                        <a:rPr kumimoji="1" lang="en-US" altLang="ja-JP"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1817959"/>
                  </a:ext>
                </a:extLst>
              </a:tr>
              <a:tr h="373541">
                <a:tc>
                  <a:txBody>
                    <a:bodyPr/>
                    <a:lstStyle/>
                    <a:p>
                      <a:r>
                        <a:rPr kumimoji="1" lang="ja-JP" altLang="en-US" sz="1000" dirty="0">
                          <a:latin typeface="Yu Gothic UI" panose="020B0500000000000000" pitchFamily="50" charset="-128"/>
                          <a:ea typeface="Yu Gothic UI" panose="020B0500000000000000" pitchFamily="50" charset="-128"/>
                        </a:rPr>
                        <a:t>件名：更新プログラムのご案内</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5689701"/>
                  </a:ext>
                </a:extLst>
              </a:tr>
              <a:tr h="1119158">
                <a:tc>
                  <a:txBody>
                    <a:bodyPr/>
                    <a:lstStyle/>
                    <a:p>
                      <a:r>
                        <a:rPr kumimoji="1" lang="ja-JP" altLang="en-US" sz="1000" dirty="0">
                          <a:latin typeface="Yu Gothic UI" panose="020B0500000000000000" pitchFamily="50" charset="-128"/>
                          <a:ea typeface="Yu Gothic UI" panose="020B0500000000000000" pitchFamily="50" charset="-128"/>
                        </a:rPr>
                        <a:t>職員各位</a:t>
                      </a:r>
                      <a:endParaRPr kumimoji="1" lang="en-US" altLang="ja-JP" sz="1000" dirty="0">
                        <a:latin typeface="Yu Gothic UI" panose="020B0500000000000000" pitchFamily="50" charset="-128"/>
                        <a:ea typeface="Yu Gothic UI" panose="020B0500000000000000" pitchFamily="50" charset="-128"/>
                      </a:endParaRPr>
                    </a:p>
                    <a:p>
                      <a:endParaRPr kumimoji="1" lang="en-US" altLang="ja-JP" sz="1000" dirty="0">
                        <a:latin typeface="Yu Gothic UI" panose="020B0500000000000000" pitchFamily="50" charset="-128"/>
                        <a:ea typeface="Yu Gothic UI" panose="020B0500000000000000" pitchFamily="50" charset="-128"/>
                      </a:endParaRPr>
                    </a:p>
                    <a:p>
                      <a:r>
                        <a:rPr kumimoji="1" lang="ja-JP" altLang="en-US" sz="1000" dirty="0">
                          <a:latin typeface="Yu Gothic UI" panose="020B0500000000000000" pitchFamily="50" charset="-128"/>
                          <a:ea typeface="Yu Gothic UI" panose="020B0500000000000000" pitchFamily="50" charset="-128"/>
                        </a:rPr>
                        <a:t>お疲れ様です。</a:t>
                      </a:r>
                      <a:endParaRPr kumimoji="1" lang="en-US" altLang="ja-JP" sz="1000" dirty="0">
                        <a:latin typeface="Yu Gothic UI" panose="020B0500000000000000" pitchFamily="50" charset="-128"/>
                        <a:ea typeface="Yu Gothic UI" panose="020B0500000000000000" pitchFamily="50" charset="-128"/>
                      </a:endParaRPr>
                    </a:p>
                    <a:p>
                      <a:r>
                        <a:rPr kumimoji="1" lang="ja-JP" altLang="en-US" sz="1000" dirty="0">
                          <a:latin typeface="Yu Gothic UI" panose="020B0500000000000000" pitchFamily="50" charset="-128"/>
                          <a:ea typeface="Yu Gothic UI" panose="020B0500000000000000" pitchFamily="50" charset="-128"/>
                        </a:rPr>
                        <a:t>〇〇社よりシステム更新のお知らせがありますので参照下さい。</a:t>
                      </a:r>
                      <a:endParaRPr kumimoji="1" lang="en-US" altLang="ja-JP" sz="1000" dirty="0">
                        <a:latin typeface="Yu Gothic UI" panose="020B0500000000000000" pitchFamily="50" charset="-128"/>
                        <a:ea typeface="Yu Gothic UI" panose="020B0500000000000000" pitchFamily="50" charset="-128"/>
                      </a:endParaRPr>
                    </a:p>
                    <a:p>
                      <a:r>
                        <a:rPr kumimoji="1" lang="en-US" altLang="ja-JP" sz="1000" u="sng" dirty="0">
                          <a:solidFill>
                            <a:srgbClr val="002060"/>
                          </a:solidFill>
                          <a:latin typeface="Yu Gothic UI" panose="020B0500000000000000" pitchFamily="50" charset="-128"/>
                          <a:ea typeface="Yu Gothic UI" panose="020B0500000000000000" pitchFamily="50" charset="-128"/>
                        </a:rPr>
                        <a:t>http://www.</a:t>
                      </a:r>
                      <a:r>
                        <a:rPr kumimoji="1" lang="ja-JP" altLang="en-US" sz="1000" u="sng" dirty="0">
                          <a:solidFill>
                            <a:srgbClr val="002060"/>
                          </a:solidFill>
                          <a:latin typeface="Yu Gothic UI" panose="020B0500000000000000" pitchFamily="50" charset="-128"/>
                          <a:ea typeface="Yu Gothic UI" panose="020B0500000000000000" pitchFamily="50" charset="-128"/>
                        </a:rPr>
                        <a:t>〇〇〇〇</a:t>
                      </a:r>
                      <a:endParaRPr kumimoji="1" lang="en-US" altLang="ja-JP" sz="1000" u="sng" dirty="0">
                        <a:solidFill>
                          <a:srgbClr val="002060"/>
                        </a:solidFill>
                        <a:latin typeface="Yu Gothic UI" panose="020B0500000000000000" pitchFamily="50" charset="-128"/>
                        <a:ea typeface="Yu Gothic UI" panose="020B0500000000000000"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5703670"/>
                  </a:ext>
                </a:extLst>
              </a:tr>
            </a:tbl>
          </a:graphicData>
        </a:graphic>
      </p:graphicFrame>
      <p:sp>
        <p:nvSpPr>
          <p:cNvPr id="11" name="円形吹き出し 10"/>
          <p:cNvSpPr/>
          <p:nvPr/>
        </p:nvSpPr>
        <p:spPr bwMode="gray">
          <a:xfrm>
            <a:off x="5033763" y="3815848"/>
            <a:ext cx="1212384" cy="704734"/>
          </a:xfrm>
          <a:prstGeom prst="wedgeEllipseCallout">
            <a:avLst>
              <a:gd name="adj1" fmla="val 40208"/>
              <a:gd name="adj2" fmla="val 6105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職員を</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装いメールする</a:t>
            </a:r>
          </a:p>
        </p:txBody>
      </p:sp>
      <p:sp>
        <p:nvSpPr>
          <p:cNvPr id="54" name="円形吹き出し 53"/>
          <p:cNvSpPr/>
          <p:nvPr/>
        </p:nvSpPr>
        <p:spPr bwMode="gray">
          <a:xfrm>
            <a:off x="8234048" y="3524880"/>
            <a:ext cx="1270892" cy="886212"/>
          </a:xfrm>
          <a:prstGeom prst="wedgeEllipseCallout">
            <a:avLst>
              <a:gd name="adj1" fmla="val -38405"/>
              <a:gd name="adj2" fmla="val 6538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院内からのメールと誤り感染する</a:t>
            </a:r>
          </a:p>
        </p:txBody>
      </p:sp>
    </p:spTree>
    <p:extLst>
      <p:ext uri="{BB962C8B-B14F-4D97-AF65-F5344CB8AC3E}">
        <p14:creationId xmlns:p14="http://schemas.microsoft.com/office/powerpoint/2010/main" val="157121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マルウェアの理解と防御</a:t>
            </a:r>
          </a:p>
        </p:txBody>
      </p:sp>
      <p:sp>
        <p:nvSpPr>
          <p:cNvPr id="69" name="スライド番号プレースホルダー 3"/>
          <p:cNvSpPr txBox="1">
            <a:spLocks/>
          </p:cNvSpPr>
          <p:nvPr/>
        </p:nvSpPr>
        <p:spPr bwMode="gray">
          <a:xfrm>
            <a:off x="120582"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15</a:t>
            </a:r>
            <a:endParaRPr kumimoji="1" lang="ja-JP" altLang="en-US"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651099" y="54363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外部攻撃について何に気を付ければいいのか？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71" name="AutoShape 555"/>
          <p:cNvSpPr>
            <a:spLocks noChangeArrowheads="1"/>
          </p:cNvSpPr>
          <p:nvPr/>
        </p:nvSpPr>
        <p:spPr bwMode="gray">
          <a:xfrm>
            <a:off x="362968" y="53351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Q7</a:t>
            </a:r>
          </a:p>
        </p:txBody>
      </p:sp>
      <p:sp>
        <p:nvSpPr>
          <p:cNvPr id="136" name="正方形/長方形 135"/>
          <p:cNvSpPr/>
          <p:nvPr/>
        </p:nvSpPr>
        <p:spPr bwMode="gray">
          <a:xfrm>
            <a:off x="788389" y="914581"/>
            <a:ext cx="845176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マルウェア対策は、職員の一人一人が情報セキュリティの必要性を理解し、自覚をもって取り組むことが重要です。自施設の情報システム部門や担当者に相談の上、情報セキュリティ対策を実施しましょう</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135" name="AutoShape 555"/>
          <p:cNvSpPr>
            <a:spLocks noChangeArrowheads="1"/>
          </p:cNvSpPr>
          <p:nvPr/>
        </p:nvSpPr>
        <p:spPr bwMode="gray">
          <a:xfrm>
            <a:off x="602025" y="957912"/>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32" name="テキスト ボックス 31"/>
          <p:cNvSpPr txBox="1"/>
          <p:nvPr/>
        </p:nvSpPr>
        <p:spPr>
          <a:xfrm>
            <a:off x="341464" y="3667995"/>
            <a:ext cx="1124011"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対応策の例</a:t>
            </a:r>
          </a:p>
        </p:txBody>
      </p:sp>
      <p:sp>
        <p:nvSpPr>
          <p:cNvPr id="33" name="正方形/長方形 32"/>
          <p:cNvSpPr/>
          <p:nvPr/>
        </p:nvSpPr>
        <p:spPr bwMode="gray">
          <a:xfrm>
            <a:off x="369246" y="4905612"/>
            <a:ext cx="1035217" cy="828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アップデートの実施</a:t>
            </a:r>
            <a:endParaRPr kumimoji="1" lang="en-US" altLang="ja-JP" sz="1200" b="1" dirty="0">
              <a:latin typeface="Yu Gothic UI" panose="020B0500000000000000" pitchFamily="50" charset="-128"/>
              <a:ea typeface="Yu Gothic UI" panose="020B0500000000000000" pitchFamily="50" charset="-128"/>
            </a:endParaRPr>
          </a:p>
        </p:txBody>
      </p:sp>
      <p:sp>
        <p:nvSpPr>
          <p:cNvPr id="34" name="正方形/長方形 33"/>
          <p:cNvSpPr/>
          <p:nvPr/>
        </p:nvSpPr>
        <p:spPr bwMode="gray">
          <a:xfrm>
            <a:off x="1465475" y="4905612"/>
            <a:ext cx="3456000" cy="82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パソコン</a:t>
            </a:r>
            <a:r>
              <a:rPr kumimoji="1" lang="en-US" altLang="ja-JP" sz="1200" dirty="0">
                <a:solidFill>
                  <a:schemeClr val="tx1"/>
                </a:solidFill>
                <a:latin typeface="Yu Gothic UI" panose="020B0500000000000000" pitchFamily="50" charset="-128"/>
                <a:ea typeface="Yu Gothic UI" panose="020B0500000000000000" pitchFamily="50" charset="-128"/>
              </a:rPr>
              <a:t>OS</a:t>
            </a:r>
            <a:r>
              <a:rPr kumimoji="1" lang="ja-JP" altLang="en-US" sz="1200" dirty="0">
                <a:solidFill>
                  <a:schemeClr val="tx1"/>
                </a:solidFill>
                <a:latin typeface="Yu Gothic UI" panose="020B0500000000000000" pitchFamily="50" charset="-128"/>
                <a:ea typeface="Yu Gothic UI" panose="020B0500000000000000" pitchFamily="50" charset="-128"/>
              </a:rPr>
              <a:t>のアップデートを行い、修正プログラムを適用する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セキュリティ対策ソフトを最新版に更新する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アプリケーション、ソフトを最新版に更新する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5" name="正方形/長方形 34"/>
          <p:cNvSpPr/>
          <p:nvPr/>
        </p:nvSpPr>
        <p:spPr bwMode="gray">
          <a:xfrm>
            <a:off x="369246" y="5773210"/>
            <a:ext cx="1035217" cy="82846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インターネットセキュリティ　対策</a:t>
            </a:r>
          </a:p>
        </p:txBody>
      </p:sp>
      <p:sp>
        <p:nvSpPr>
          <p:cNvPr id="36" name="正方形/長方形 35"/>
          <p:cNvSpPr/>
          <p:nvPr/>
        </p:nvSpPr>
        <p:spPr bwMode="gray">
          <a:xfrm>
            <a:off x="1465475" y="5773210"/>
            <a:ext cx="3456000" cy="82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en-US" altLang="ja-JP" sz="1200" dirty="0">
                <a:solidFill>
                  <a:schemeClr val="tx1"/>
                </a:solidFill>
                <a:latin typeface="Yu Gothic UI" panose="020B0500000000000000" pitchFamily="50" charset="-128"/>
                <a:ea typeface="Yu Gothic UI" panose="020B0500000000000000" pitchFamily="50" charset="-128"/>
              </a:rPr>
              <a:t>Windows</a:t>
            </a:r>
            <a:r>
              <a:rPr kumimoji="1" lang="ja-JP" altLang="en-US" sz="1200" dirty="0">
                <a:solidFill>
                  <a:schemeClr val="tx1"/>
                </a:solidFill>
                <a:latin typeface="Yu Gothic UI" panose="020B0500000000000000" pitchFamily="50" charset="-128"/>
                <a:ea typeface="Yu Gothic UI" panose="020B0500000000000000" pitchFamily="50" charset="-128"/>
              </a:rPr>
              <a:t>やウイルス対策ソフトに付いているパーソナルファイヤーウォールを有効にする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第三者が無断で使用できないように、</a:t>
            </a:r>
            <a:r>
              <a:rPr kumimoji="1" lang="en-US" altLang="ja-JP" sz="1200" dirty="0">
                <a:solidFill>
                  <a:schemeClr val="tx1"/>
                </a:solidFill>
                <a:latin typeface="Yu Gothic UI" panose="020B0500000000000000" pitchFamily="50" charset="-128"/>
                <a:ea typeface="Yu Gothic UI" panose="020B0500000000000000" pitchFamily="50" charset="-128"/>
              </a:rPr>
              <a:t>PC</a:t>
            </a:r>
            <a:r>
              <a:rPr kumimoji="1" lang="ja-JP" altLang="en-US" sz="1200" dirty="0">
                <a:solidFill>
                  <a:schemeClr val="tx1"/>
                </a:solidFill>
                <a:latin typeface="Yu Gothic UI" panose="020B0500000000000000" pitchFamily="50" charset="-128"/>
                <a:ea typeface="Yu Gothic UI" panose="020B0500000000000000" pitchFamily="50" charset="-128"/>
              </a:rPr>
              <a:t>端末には、</a:t>
            </a:r>
            <a:r>
              <a:rPr kumimoji="1" lang="en-US" altLang="ja-JP" sz="1200" dirty="0">
                <a:solidFill>
                  <a:schemeClr val="tx1"/>
                </a:solidFill>
                <a:latin typeface="Yu Gothic UI" panose="020B0500000000000000" pitchFamily="50" charset="-128"/>
                <a:ea typeface="Yu Gothic UI" panose="020B0500000000000000" pitchFamily="50" charset="-128"/>
              </a:rPr>
              <a:t>ID</a:t>
            </a:r>
            <a:r>
              <a:rPr kumimoji="1" lang="ja-JP" altLang="en-US" sz="1200" dirty="0">
                <a:solidFill>
                  <a:schemeClr val="tx1"/>
                </a:solidFill>
                <a:latin typeface="Yu Gothic UI" panose="020B0500000000000000" pitchFamily="50" charset="-128"/>
                <a:ea typeface="Yu Gothic UI" panose="020B0500000000000000" pitchFamily="50" charset="-128"/>
              </a:rPr>
              <a:t>とパスワードを設定する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369246" y="4003908"/>
            <a:ext cx="1035217" cy="8621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外部からの　対策</a:t>
            </a:r>
          </a:p>
        </p:txBody>
      </p:sp>
      <p:sp>
        <p:nvSpPr>
          <p:cNvPr id="38" name="正方形/長方形 37"/>
          <p:cNvSpPr/>
          <p:nvPr/>
        </p:nvSpPr>
        <p:spPr bwMode="gray">
          <a:xfrm>
            <a:off x="1465475" y="4003908"/>
            <a:ext cx="3456000" cy="864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見知らぬ添付ファイル付きの電子メールは注意する（受信メールの信頼性を確認する、添付ファイルを開かない、安易にクリックしない等）</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外部記憶媒体（</a:t>
            </a:r>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など）からの感染を予防する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graphicFrame>
        <p:nvGraphicFramePr>
          <p:cNvPr id="40" name="コンテンツ プレースホルダー 6"/>
          <p:cNvGraphicFramePr>
            <a:graphicFrameLocks/>
          </p:cNvGraphicFramePr>
          <p:nvPr>
            <p:extLst>
              <p:ext uri="{D42A27DB-BD31-4B8C-83A1-F6EECF244321}">
                <p14:modId xmlns:p14="http://schemas.microsoft.com/office/powerpoint/2010/main" val="2369586548"/>
              </p:ext>
            </p:extLst>
          </p:nvPr>
        </p:nvGraphicFramePr>
        <p:xfrm>
          <a:off x="304154" y="1561115"/>
          <a:ext cx="9241864" cy="2019300"/>
        </p:xfrm>
        <a:graphic>
          <a:graphicData uri="http://schemas.openxmlformats.org/drawingml/2006/table">
            <a:tbl>
              <a:tblPr firstRow="1" bandRow="1">
                <a:tableStyleId>{5C22544A-7EE6-4342-B048-85BDC9FD1C3A}</a:tableStyleId>
              </a:tblPr>
              <a:tblGrid>
                <a:gridCol w="1260388">
                  <a:extLst>
                    <a:ext uri="{9D8B030D-6E8A-4147-A177-3AD203B41FA5}">
                      <a16:colId xmlns:a16="http://schemas.microsoft.com/office/drawing/2014/main" val="20000"/>
                    </a:ext>
                  </a:extLst>
                </a:gridCol>
                <a:gridCol w="1402670">
                  <a:extLst>
                    <a:ext uri="{9D8B030D-6E8A-4147-A177-3AD203B41FA5}">
                      <a16:colId xmlns:a16="http://schemas.microsoft.com/office/drawing/2014/main" val="20001"/>
                    </a:ext>
                  </a:extLst>
                </a:gridCol>
                <a:gridCol w="6578806">
                  <a:extLst>
                    <a:ext uri="{9D8B030D-6E8A-4147-A177-3AD203B41FA5}">
                      <a16:colId xmlns:a16="http://schemas.microsoft.com/office/drawing/2014/main" val="20002"/>
                    </a:ext>
                  </a:extLst>
                </a:gridCol>
              </a:tblGrid>
              <a:tr h="194591">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767554">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rPr>
                        <a:t>外部からの標的型攻撃と想定</a:t>
                      </a:r>
                      <a:endParaRPr kumimoji="1" lang="en-US" altLang="ja-JP" sz="1200" dirty="0">
                        <a:latin typeface="Yu Gothic UI" panose="020B0500000000000000" pitchFamily="50" charset="-128"/>
                        <a:ea typeface="Yu Gothic UI" panose="020B0500000000000000" pitchFamily="50" charset="-128"/>
                      </a:endParaRP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rPr>
                        <a:t>（未特定）</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T</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大学</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3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内部メールサーバの管理画面の設定が変更されていることを発見し調査を行ったところ、業務端末がマルウェア（コンピュータウイルス）に感染し、同端末及び同メールサービスのサーバ等に保存されていた個人情報が流出した可能性があることが判明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300"/>
                        </a:lnSpc>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流出した可能性のある情報は、システムを利用する職員、学生の個人情報で約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36,300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件であった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300"/>
                        </a:lnSpc>
                        <a:spcBef>
                          <a:spcPts val="200"/>
                        </a:spcBef>
                        <a:buFont typeface="Arial" panose="020B0604020202020204" pitchFamily="34" charset="0"/>
                        <a:buChar char="•"/>
                      </a:pPr>
                      <a:r>
                        <a:rPr kumimoji="1" lang="ja-JP" altLang="en-US" sz="1200" kern="1200" dirty="0">
                          <a:solidFill>
                            <a:schemeClr val="dk1"/>
                          </a:solidFill>
                          <a:latin typeface="Yu Gothic UI" panose="020B0500000000000000" pitchFamily="50" charset="-128"/>
                          <a:ea typeface="Yu Gothic UI" panose="020B0500000000000000" pitchFamily="50" charset="-128"/>
                          <a:cs typeface="+mn-cs"/>
                          <a:sym typeface="Arial" panose="020B0604020202020204" pitchFamily="34" charset="0"/>
                        </a:rPr>
                        <a:t>同大学では、直ちに流出した可能性のある全てのパスワードの変更等の対応を実施し、情報セキュリティ対策の強化を実施した</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370">
                <a:tc vMerge="1">
                  <a:txBody>
                    <a:bodyPr/>
                    <a:lstStyle/>
                    <a:p>
                      <a:pPr marL="0" marR="0" indent="0" algn="ctr" defTabSz="990564" rtl="0" eaLnBrk="1" fontAlgn="auto" latinLnBrk="0" hangingPunct="1">
                        <a:lnSpc>
                          <a:spcPts val="12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K</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研究所</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3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ウェブメールサーバへの不正アクセスにより、職員のメールアドレスから約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2,000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件の迷惑メールが送信された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300"/>
                        </a:lnSpc>
                        <a:spcBef>
                          <a:spcPts val="200"/>
                        </a:spcBef>
                        <a:buFont typeface="Arial" panose="020B0604020202020204" pitchFamily="34" charset="0"/>
                        <a:buChar char="•"/>
                      </a:pPr>
                      <a:r>
                        <a:rPr kumimoji="1" lang="ja-JP" altLang="en-US" sz="1200" kern="1200" dirty="0">
                          <a:solidFill>
                            <a:schemeClr val="dk1"/>
                          </a:solidFill>
                          <a:latin typeface="Yu Gothic UI" panose="020B0500000000000000" pitchFamily="50" charset="-128"/>
                          <a:ea typeface="Yu Gothic UI" panose="020B0500000000000000" pitchFamily="50" charset="-128"/>
                          <a:cs typeface="+mn-cs"/>
                          <a:sym typeface="Arial" panose="020B0604020202020204" pitchFamily="34" charset="0"/>
                        </a:rPr>
                        <a:t>職員がウェブメールの管理者を騙ったメールに記載されていたサイトにアクセスしたためアカウント名、パスワードが奪取された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41" name="グループ化 40"/>
          <p:cNvGrpSpPr/>
          <p:nvPr/>
        </p:nvGrpSpPr>
        <p:grpSpPr>
          <a:xfrm>
            <a:off x="7915745" y="5440446"/>
            <a:ext cx="540000" cy="615146"/>
            <a:chOff x="8008006" y="5778040"/>
            <a:chExt cx="391174" cy="420932"/>
          </a:xfrm>
          <a:solidFill>
            <a:schemeClr val="accent5"/>
          </a:solidFill>
        </p:grpSpPr>
        <p:sp>
          <p:nvSpPr>
            <p:cNvPr id="42" name="正方形/長方形 24"/>
            <p:cNvSpPr/>
            <p:nvPr/>
          </p:nvSpPr>
          <p:spPr bwMode="gray">
            <a:xfrm>
              <a:off x="8008006" y="5778040"/>
              <a:ext cx="391174" cy="374962"/>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45" name="円/楕円 65"/>
            <p:cNvSpPr>
              <a:spLocks noChangeAspect="1"/>
            </p:cNvSpPr>
            <p:nvPr/>
          </p:nvSpPr>
          <p:spPr bwMode="gray">
            <a:xfrm>
              <a:off x="8102565" y="5900923"/>
              <a:ext cx="260086" cy="298049"/>
            </a:xfrm>
            <a:custGeom>
              <a:avLst/>
              <a:gdLst>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43663 h 902388"/>
                <a:gd name="connsiteX50" fmla="*/ 2697 w 788390"/>
                <a:gd name="connsiteY50" fmla="*/ 28616 h 902388"/>
                <a:gd name="connsiteX51" fmla="*/ 18033 w 788390"/>
                <a:gd name="connsiteY51" fmla="*/ 13280 h 902388"/>
                <a:gd name="connsiteX52" fmla="*/ 71522 w 788390"/>
                <a:gd name="connsiteY52" fmla="*/ 13280 h 902388"/>
                <a:gd name="connsiteX53" fmla="*/ 91676 w 788390"/>
                <a:gd name="connsiteY53"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8297 w 788390"/>
                <a:gd name="connsiteY20" fmla="*/ 43663 h 902388"/>
                <a:gd name="connsiteX21" fmla="*/ 615589 w 788390"/>
                <a:gd name="connsiteY21" fmla="*/ 50202 h 902388"/>
                <a:gd name="connsiteX22" fmla="*/ 479485 w 788390"/>
                <a:gd name="connsiteY22" fmla="*/ 356619 h 902388"/>
                <a:gd name="connsiteX23" fmla="*/ 343734 w 788390"/>
                <a:gd name="connsiteY23" fmla="*/ 401887 h 902388"/>
                <a:gd name="connsiteX24" fmla="*/ 250278 w 788390"/>
                <a:gd name="connsiteY24" fmla="*/ 528543 h 902388"/>
                <a:gd name="connsiteX25" fmla="*/ 247687 w 788390"/>
                <a:gd name="connsiteY25" fmla="*/ 531086 h 902388"/>
                <a:gd name="connsiteX26" fmla="*/ 81296 w 788390"/>
                <a:gd name="connsiteY26" fmla="*/ 620025 h 902388"/>
                <a:gd name="connsiteX27" fmla="*/ 109931 w 788390"/>
                <a:gd name="connsiteY27" fmla="*/ 806667 h 902388"/>
                <a:gd name="connsiteX28" fmla="*/ 295211 w 788390"/>
                <a:gd name="connsiteY28" fmla="*/ 842058 h 902388"/>
                <a:gd name="connsiteX29" fmla="*/ 391067 w 788390"/>
                <a:gd name="connsiteY29" fmla="*/ 679428 h 902388"/>
                <a:gd name="connsiteX30" fmla="*/ 394686 w 788390"/>
                <a:gd name="connsiteY30" fmla="*/ 679123 h 902388"/>
                <a:gd name="connsiteX31" fmla="*/ 390268 w 788390"/>
                <a:gd name="connsiteY31" fmla="*/ 678242 h 902388"/>
                <a:gd name="connsiteX32" fmla="*/ 480665 w 788390"/>
                <a:gd name="connsiteY32" fmla="*/ 556604 h 902388"/>
                <a:gd name="connsiteX33" fmla="*/ 592095 w 788390"/>
                <a:gd name="connsiteY33" fmla="*/ 543092 h 902388"/>
                <a:gd name="connsiteX34" fmla="*/ 683786 w 788390"/>
                <a:gd name="connsiteY34" fmla="*/ 486164 h 902388"/>
                <a:gd name="connsiteX35" fmla="*/ 788390 w 788390"/>
                <a:gd name="connsiteY35" fmla="*/ 590768 h 902388"/>
                <a:gd name="connsiteX36" fmla="*/ 683786 w 788390"/>
                <a:gd name="connsiteY36" fmla="*/ 695372 h 902388"/>
                <a:gd name="connsiteX37" fmla="*/ 579182 w 788390"/>
                <a:gd name="connsiteY37" fmla="*/ 590768 h 902388"/>
                <a:gd name="connsiteX38" fmla="*/ 579335 w 788390"/>
                <a:gd name="connsiteY38" fmla="*/ 590012 h 902388"/>
                <a:gd name="connsiteX39" fmla="*/ 500574 w 788390"/>
                <a:gd name="connsiteY39" fmla="*/ 597638 h 902388"/>
                <a:gd name="connsiteX40" fmla="*/ 436122 w 788390"/>
                <a:gd name="connsiteY40" fmla="*/ 684532 h 902388"/>
                <a:gd name="connsiteX41" fmla="*/ 314130 w 788390"/>
                <a:gd name="connsiteY41" fmla="*/ 883831 h 902388"/>
                <a:gd name="connsiteX42" fmla="*/ 76895 w 788390"/>
                <a:gd name="connsiteY42" fmla="*/ 838472 h 902388"/>
                <a:gd name="connsiteX43" fmla="*/ 40273 w 788390"/>
                <a:gd name="connsiteY43" fmla="*/ 599535 h 902388"/>
                <a:gd name="connsiteX44" fmla="*/ 237650 w 788390"/>
                <a:gd name="connsiteY44" fmla="*/ 486090 h 902388"/>
                <a:gd name="connsiteX45" fmla="*/ 236660 w 788390"/>
                <a:gd name="connsiteY45" fmla="*/ 482762 h 902388"/>
                <a:gd name="connsiteX46" fmla="*/ 295898 w 788390"/>
                <a:gd name="connsiteY46" fmla="*/ 405261 h 902388"/>
                <a:gd name="connsiteX47" fmla="*/ 134716 w 788390"/>
                <a:gd name="connsiteY47" fmla="*/ 353150 h 902388"/>
                <a:gd name="connsiteX48" fmla="*/ 4596 w 788390"/>
                <a:gd name="connsiteY48" fmla="*/ 48249 h 902388"/>
                <a:gd name="connsiteX49" fmla="*/ 2697 w 788390"/>
                <a:gd name="connsiteY49" fmla="*/ 28616 h 902388"/>
                <a:gd name="connsiteX50" fmla="*/ 18033 w 788390"/>
                <a:gd name="connsiteY50" fmla="*/ 13280 h 902388"/>
                <a:gd name="connsiteX51" fmla="*/ 71522 w 788390"/>
                <a:gd name="connsiteY51" fmla="*/ 13280 h 902388"/>
                <a:gd name="connsiteX52" fmla="*/ 91676 w 788390"/>
                <a:gd name="connsiteY52"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36660 w 788390"/>
                <a:gd name="connsiteY44" fmla="*/ 482762 h 902388"/>
                <a:gd name="connsiteX45" fmla="*/ 295898 w 788390"/>
                <a:gd name="connsiteY45" fmla="*/ 405261 h 902388"/>
                <a:gd name="connsiteX46" fmla="*/ 134716 w 788390"/>
                <a:gd name="connsiteY46" fmla="*/ 353150 h 902388"/>
                <a:gd name="connsiteX47" fmla="*/ 4596 w 788390"/>
                <a:gd name="connsiteY47" fmla="*/ 48249 h 902388"/>
                <a:gd name="connsiteX48" fmla="*/ 2697 w 788390"/>
                <a:gd name="connsiteY48" fmla="*/ 28616 h 902388"/>
                <a:gd name="connsiteX49" fmla="*/ 18033 w 788390"/>
                <a:gd name="connsiteY49" fmla="*/ 13280 h 902388"/>
                <a:gd name="connsiteX50" fmla="*/ 71522 w 788390"/>
                <a:gd name="connsiteY50" fmla="*/ 13280 h 902388"/>
                <a:gd name="connsiteX51" fmla="*/ 91676 w 788390"/>
                <a:gd name="connsiteY51"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43734 w 788390"/>
                <a:gd name="connsiteY22" fmla="*/ 401887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4209 w 788390"/>
                <a:gd name="connsiteY22" fmla="*/ 399505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3785 w 788390"/>
                <a:gd name="connsiteY0" fmla="*/ 547973 h 902388"/>
                <a:gd name="connsiteX1" fmla="*/ 640991 w 788390"/>
                <a:gd name="connsiteY1" fmla="*/ 590767 h 902388"/>
                <a:gd name="connsiteX2" fmla="*/ 683785 w 788390"/>
                <a:gd name="connsiteY2" fmla="*/ 633561 h 902388"/>
                <a:gd name="connsiteX3" fmla="*/ 726579 w 788390"/>
                <a:gd name="connsiteY3" fmla="*/ 590767 h 902388"/>
                <a:gd name="connsiteX4" fmla="*/ 683785 w 788390"/>
                <a:gd name="connsiteY4" fmla="*/ 547973 h 902388"/>
                <a:gd name="connsiteX5" fmla="*/ 91676 w 788390"/>
                <a:gd name="connsiteY5" fmla="*/ 0 h 902388"/>
                <a:gd name="connsiteX6" fmla="*/ 118594 w 788390"/>
                <a:gd name="connsiteY6" fmla="*/ 33759 h 902388"/>
                <a:gd name="connsiteX7" fmla="*/ 91676 w 788390"/>
                <a:gd name="connsiteY7" fmla="*/ 67518 h 902388"/>
                <a:gd name="connsiteX8" fmla="*/ 75277 w 788390"/>
                <a:gd name="connsiteY8" fmla="*/ 58999 h 902388"/>
                <a:gd name="connsiteX9" fmla="*/ 51638 w 788390"/>
                <a:gd name="connsiteY9" fmla="*/ 58999 h 902388"/>
                <a:gd name="connsiteX10" fmla="*/ 161849 w 788390"/>
                <a:gd name="connsiteY10" fmla="*/ 313414 h 902388"/>
                <a:gd name="connsiteX11" fmla="*/ 453160 w 788390"/>
                <a:gd name="connsiteY11" fmla="*/ 316343 h 902388"/>
                <a:gd name="connsiteX12" fmla="*/ 568300 w 788390"/>
                <a:gd name="connsiteY12" fmla="*/ 58999 h 902388"/>
                <a:gd name="connsiteX13" fmla="*/ 545717 w 788390"/>
                <a:gd name="connsiteY13" fmla="*/ 58999 h 902388"/>
                <a:gd name="connsiteX14" fmla="*/ 529318 w 788390"/>
                <a:gd name="connsiteY14" fmla="*/ 67518 h 902388"/>
                <a:gd name="connsiteX15" fmla="*/ 502400 w 788390"/>
                <a:gd name="connsiteY15" fmla="*/ 33759 h 902388"/>
                <a:gd name="connsiteX16" fmla="*/ 529318 w 788390"/>
                <a:gd name="connsiteY16" fmla="*/ 0 h 902388"/>
                <a:gd name="connsiteX17" fmla="*/ 549472 w 788390"/>
                <a:gd name="connsiteY17" fmla="*/ 13280 h 902388"/>
                <a:gd name="connsiteX18" fmla="*/ 602961 w 788390"/>
                <a:gd name="connsiteY18" fmla="*/ 13280 h 902388"/>
                <a:gd name="connsiteX19" fmla="*/ 618297 w 788390"/>
                <a:gd name="connsiteY19" fmla="*/ 28616 h 902388"/>
                <a:gd name="connsiteX20" fmla="*/ 615589 w 788390"/>
                <a:gd name="connsiteY20" fmla="*/ 50202 h 902388"/>
                <a:gd name="connsiteX21" fmla="*/ 479485 w 788390"/>
                <a:gd name="connsiteY21" fmla="*/ 356619 h 902388"/>
                <a:gd name="connsiteX22" fmla="*/ 331827 w 788390"/>
                <a:gd name="connsiteY22" fmla="*/ 409030 h 902388"/>
                <a:gd name="connsiteX23" fmla="*/ 250278 w 788390"/>
                <a:gd name="connsiteY23" fmla="*/ 528543 h 902388"/>
                <a:gd name="connsiteX24" fmla="*/ 247687 w 788390"/>
                <a:gd name="connsiteY24" fmla="*/ 531086 h 902388"/>
                <a:gd name="connsiteX25" fmla="*/ 81296 w 788390"/>
                <a:gd name="connsiteY25" fmla="*/ 620025 h 902388"/>
                <a:gd name="connsiteX26" fmla="*/ 109931 w 788390"/>
                <a:gd name="connsiteY26" fmla="*/ 806667 h 902388"/>
                <a:gd name="connsiteX27" fmla="*/ 295211 w 788390"/>
                <a:gd name="connsiteY27" fmla="*/ 842058 h 902388"/>
                <a:gd name="connsiteX28" fmla="*/ 391067 w 788390"/>
                <a:gd name="connsiteY28" fmla="*/ 679428 h 902388"/>
                <a:gd name="connsiteX29" fmla="*/ 394686 w 788390"/>
                <a:gd name="connsiteY29" fmla="*/ 679123 h 902388"/>
                <a:gd name="connsiteX30" fmla="*/ 390268 w 788390"/>
                <a:gd name="connsiteY30" fmla="*/ 678242 h 902388"/>
                <a:gd name="connsiteX31" fmla="*/ 480665 w 788390"/>
                <a:gd name="connsiteY31" fmla="*/ 556604 h 902388"/>
                <a:gd name="connsiteX32" fmla="*/ 592095 w 788390"/>
                <a:gd name="connsiteY32" fmla="*/ 543092 h 902388"/>
                <a:gd name="connsiteX33" fmla="*/ 683786 w 788390"/>
                <a:gd name="connsiteY33" fmla="*/ 486164 h 902388"/>
                <a:gd name="connsiteX34" fmla="*/ 788390 w 788390"/>
                <a:gd name="connsiteY34" fmla="*/ 590768 h 902388"/>
                <a:gd name="connsiteX35" fmla="*/ 683786 w 788390"/>
                <a:gd name="connsiteY35" fmla="*/ 695372 h 902388"/>
                <a:gd name="connsiteX36" fmla="*/ 579182 w 788390"/>
                <a:gd name="connsiteY36" fmla="*/ 590768 h 902388"/>
                <a:gd name="connsiteX37" fmla="*/ 579335 w 788390"/>
                <a:gd name="connsiteY37" fmla="*/ 590012 h 902388"/>
                <a:gd name="connsiteX38" fmla="*/ 500574 w 788390"/>
                <a:gd name="connsiteY38" fmla="*/ 597638 h 902388"/>
                <a:gd name="connsiteX39" fmla="*/ 436122 w 788390"/>
                <a:gd name="connsiteY39" fmla="*/ 684532 h 902388"/>
                <a:gd name="connsiteX40" fmla="*/ 314130 w 788390"/>
                <a:gd name="connsiteY40" fmla="*/ 883831 h 902388"/>
                <a:gd name="connsiteX41" fmla="*/ 76895 w 788390"/>
                <a:gd name="connsiteY41" fmla="*/ 838472 h 902388"/>
                <a:gd name="connsiteX42" fmla="*/ 40273 w 788390"/>
                <a:gd name="connsiteY42" fmla="*/ 599535 h 902388"/>
                <a:gd name="connsiteX43" fmla="*/ 237650 w 788390"/>
                <a:gd name="connsiteY43" fmla="*/ 486090 h 902388"/>
                <a:gd name="connsiteX44" fmla="*/ 295898 w 788390"/>
                <a:gd name="connsiteY44" fmla="*/ 405261 h 902388"/>
                <a:gd name="connsiteX45" fmla="*/ 134716 w 788390"/>
                <a:gd name="connsiteY45" fmla="*/ 353150 h 902388"/>
                <a:gd name="connsiteX46" fmla="*/ 4596 w 788390"/>
                <a:gd name="connsiteY46" fmla="*/ 48249 h 902388"/>
                <a:gd name="connsiteX47" fmla="*/ 2697 w 788390"/>
                <a:gd name="connsiteY47" fmla="*/ 28616 h 902388"/>
                <a:gd name="connsiteX48" fmla="*/ 18033 w 788390"/>
                <a:gd name="connsiteY48" fmla="*/ 13280 h 902388"/>
                <a:gd name="connsiteX49" fmla="*/ 71522 w 788390"/>
                <a:gd name="connsiteY49" fmla="*/ 13280 h 902388"/>
                <a:gd name="connsiteX50" fmla="*/ 91676 w 788390"/>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20 w 786525"/>
                <a:gd name="connsiteY0" fmla="*/ 547973 h 902388"/>
                <a:gd name="connsiteX1" fmla="*/ 639126 w 786525"/>
                <a:gd name="connsiteY1" fmla="*/ 590767 h 902388"/>
                <a:gd name="connsiteX2" fmla="*/ 681920 w 786525"/>
                <a:gd name="connsiteY2" fmla="*/ 633561 h 902388"/>
                <a:gd name="connsiteX3" fmla="*/ 724714 w 786525"/>
                <a:gd name="connsiteY3" fmla="*/ 590767 h 902388"/>
                <a:gd name="connsiteX4" fmla="*/ 681920 w 786525"/>
                <a:gd name="connsiteY4" fmla="*/ 547973 h 902388"/>
                <a:gd name="connsiteX5" fmla="*/ 89811 w 786525"/>
                <a:gd name="connsiteY5" fmla="*/ 0 h 902388"/>
                <a:gd name="connsiteX6" fmla="*/ 116729 w 786525"/>
                <a:gd name="connsiteY6" fmla="*/ 33759 h 902388"/>
                <a:gd name="connsiteX7" fmla="*/ 89811 w 786525"/>
                <a:gd name="connsiteY7" fmla="*/ 67518 h 902388"/>
                <a:gd name="connsiteX8" fmla="*/ 73412 w 786525"/>
                <a:gd name="connsiteY8" fmla="*/ 58999 h 902388"/>
                <a:gd name="connsiteX9" fmla="*/ 49773 w 786525"/>
                <a:gd name="connsiteY9" fmla="*/ 58999 h 902388"/>
                <a:gd name="connsiteX10" fmla="*/ 159984 w 786525"/>
                <a:gd name="connsiteY10" fmla="*/ 313414 h 902388"/>
                <a:gd name="connsiteX11" fmla="*/ 451295 w 786525"/>
                <a:gd name="connsiteY11" fmla="*/ 316343 h 902388"/>
                <a:gd name="connsiteX12" fmla="*/ 566435 w 786525"/>
                <a:gd name="connsiteY12" fmla="*/ 58999 h 902388"/>
                <a:gd name="connsiteX13" fmla="*/ 543852 w 786525"/>
                <a:gd name="connsiteY13" fmla="*/ 58999 h 902388"/>
                <a:gd name="connsiteX14" fmla="*/ 527453 w 786525"/>
                <a:gd name="connsiteY14" fmla="*/ 67518 h 902388"/>
                <a:gd name="connsiteX15" fmla="*/ 500535 w 786525"/>
                <a:gd name="connsiteY15" fmla="*/ 33759 h 902388"/>
                <a:gd name="connsiteX16" fmla="*/ 527453 w 786525"/>
                <a:gd name="connsiteY16" fmla="*/ 0 h 902388"/>
                <a:gd name="connsiteX17" fmla="*/ 547607 w 786525"/>
                <a:gd name="connsiteY17" fmla="*/ 13280 h 902388"/>
                <a:gd name="connsiteX18" fmla="*/ 601096 w 786525"/>
                <a:gd name="connsiteY18" fmla="*/ 13280 h 902388"/>
                <a:gd name="connsiteX19" fmla="*/ 616432 w 786525"/>
                <a:gd name="connsiteY19" fmla="*/ 28616 h 902388"/>
                <a:gd name="connsiteX20" fmla="*/ 613724 w 786525"/>
                <a:gd name="connsiteY20" fmla="*/ 50202 h 902388"/>
                <a:gd name="connsiteX21" fmla="*/ 477620 w 786525"/>
                <a:gd name="connsiteY21" fmla="*/ 356619 h 902388"/>
                <a:gd name="connsiteX22" fmla="*/ 329962 w 786525"/>
                <a:gd name="connsiteY22" fmla="*/ 409030 h 902388"/>
                <a:gd name="connsiteX23" fmla="*/ 248413 w 786525"/>
                <a:gd name="connsiteY23" fmla="*/ 528543 h 902388"/>
                <a:gd name="connsiteX24" fmla="*/ 245822 w 786525"/>
                <a:gd name="connsiteY24" fmla="*/ 531086 h 902388"/>
                <a:gd name="connsiteX25" fmla="*/ 79431 w 786525"/>
                <a:gd name="connsiteY25" fmla="*/ 620025 h 902388"/>
                <a:gd name="connsiteX26" fmla="*/ 108066 w 786525"/>
                <a:gd name="connsiteY26" fmla="*/ 806667 h 902388"/>
                <a:gd name="connsiteX27" fmla="*/ 293346 w 786525"/>
                <a:gd name="connsiteY27" fmla="*/ 842058 h 902388"/>
                <a:gd name="connsiteX28" fmla="*/ 389202 w 786525"/>
                <a:gd name="connsiteY28" fmla="*/ 679428 h 902388"/>
                <a:gd name="connsiteX29" fmla="*/ 392821 w 786525"/>
                <a:gd name="connsiteY29" fmla="*/ 679123 h 902388"/>
                <a:gd name="connsiteX30" fmla="*/ 388403 w 786525"/>
                <a:gd name="connsiteY30" fmla="*/ 678242 h 902388"/>
                <a:gd name="connsiteX31" fmla="*/ 478800 w 786525"/>
                <a:gd name="connsiteY31" fmla="*/ 556604 h 902388"/>
                <a:gd name="connsiteX32" fmla="*/ 590230 w 786525"/>
                <a:gd name="connsiteY32" fmla="*/ 543092 h 902388"/>
                <a:gd name="connsiteX33" fmla="*/ 681921 w 786525"/>
                <a:gd name="connsiteY33" fmla="*/ 486164 h 902388"/>
                <a:gd name="connsiteX34" fmla="*/ 786525 w 786525"/>
                <a:gd name="connsiteY34" fmla="*/ 590768 h 902388"/>
                <a:gd name="connsiteX35" fmla="*/ 681921 w 786525"/>
                <a:gd name="connsiteY35" fmla="*/ 695372 h 902388"/>
                <a:gd name="connsiteX36" fmla="*/ 577317 w 786525"/>
                <a:gd name="connsiteY36" fmla="*/ 590768 h 902388"/>
                <a:gd name="connsiteX37" fmla="*/ 577470 w 786525"/>
                <a:gd name="connsiteY37" fmla="*/ 590012 h 902388"/>
                <a:gd name="connsiteX38" fmla="*/ 498709 w 786525"/>
                <a:gd name="connsiteY38" fmla="*/ 597638 h 902388"/>
                <a:gd name="connsiteX39" fmla="*/ 434257 w 786525"/>
                <a:gd name="connsiteY39" fmla="*/ 684532 h 902388"/>
                <a:gd name="connsiteX40" fmla="*/ 312265 w 786525"/>
                <a:gd name="connsiteY40" fmla="*/ 883831 h 902388"/>
                <a:gd name="connsiteX41" fmla="*/ 75030 w 786525"/>
                <a:gd name="connsiteY41" fmla="*/ 838472 h 902388"/>
                <a:gd name="connsiteX42" fmla="*/ 38408 w 786525"/>
                <a:gd name="connsiteY42" fmla="*/ 599535 h 902388"/>
                <a:gd name="connsiteX43" fmla="*/ 235785 w 786525"/>
                <a:gd name="connsiteY43" fmla="*/ 486090 h 902388"/>
                <a:gd name="connsiteX44" fmla="*/ 286889 w 786525"/>
                <a:gd name="connsiteY44" fmla="*/ 405261 h 902388"/>
                <a:gd name="connsiteX45" fmla="*/ 132851 w 786525"/>
                <a:gd name="connsiteY45" fmla="*/ 353150 h 902388"/>
                <a:gd name="connsiteX46" fmla="*/ 2731 w 786525"/>
                <a:gd name="connsiteY46" fmla="*/ 48249 h 902388"/>
                <a:gd name="connsiteX47" fmla="*/ 832 w 786525"/>
                <a:gd name="connsiteY47" fmla="*/ 28616 h 902388"/>
                <a:gd name="connsiteX48" fmla="*/ 16168 w 786525"/>
                <a:gd name="connsiteY48" fmla="*/ 13280 h 902388"/>
                <a:gd name="connsiteX49" fmla="*/ 69657 w 786525"/>
                <a:gd name="connsiteY49" fmla="*/ 13280 h 902388"/>
                <a:gd name="connsiteX50" fmla="*/ 89811 w 786525"/>
                <a:gd name="connsiteY50" fmla="*/ 0 h 902388"/>
                <a:gd name="connsiteX0" fmla="*/ 681911 w 786516"/>
                <a:gd name="connsiteY0" fmla="*/ 547973 h 902388"/>
                <a:gd name="connsiteX1" fmla="*/ 639117 w 786516"/>
                <a:gd name="connsiteY1" fmla="*/ 590767 h 902388"/>
                <a:gd name="connsiteX2" fmla="*/ 681911 w 786516"/>
                <a:gd name="connsiteY2" fmla="*/ 633561 h 902388"/>
                <a:gd name="connsiteX3" fmla="*/ 724705 w 786516"/>
                <a:gd name="connsiteY3" fmla="*/ 590767 h 902388"/>
                <a:gd name="connsiteX4" fmla="*/ 681911 w 786516"/>
                <a:gd name="connsiteY4" fmla="*/ 547973 h 902388"/>
                <a:gd name="connsiteX5" fmla="*/ 89802 w 786516"/>
                <a:gd name="connsiteY5" fmla="*/ 0 h 902388"/>
                <a:gd name="connsiteX6" fmla="*/ 116720 w 786516"/>
                <a:gd name="connsiteY6" fmla="*/ 33759 h 902388"/>
                <a:gd name="connsiteX7" fmla="*/ 89802 w 786516"/>
                <a:gd name="connsiteY7" fmla="*/ 67518 h 902388"/>
                <a:gd name="connsiteX8" fmla="*/ 73403 w 786516"/>
                <a:gd name="connsiteY8" fmla="*/ 58999 h 902388"/>
                <a:gd name="connsiteX9" fmla="*/ 49764 w 786516"/>
                <a:gd name="connsiteY9" fmla="*/ 58999 h 902388"/>
                <a:gd name="connsiteX10" fmla="*/ 159975 w 786516"/>
                <a:gd name="connsiteY10" fmla="*/ 313414 h 902388"/>
                <a:gd name="connsiteX11" fmla="*/ 451286 w 786516"/>
                <a:gd name="connsiteY11" fmla="*/ 316343 h 902388"/>
                <a:gd name="connsiteX12" fmla="*/ 566426 w 786516"/>
                <a:gd name="connsiteY12" fmla="*/ 58999 h 902388"/>
                <a:gd name="connsiteX13" fmla="*/ 543843 w 786516"/>
                <a:gd name="connsiteY13" fmla="*/ 58999 h 902388"/>
                <a:gd name="connsiteX14" fmla="*/ 527444 w 786516"/>
                <a:gd name="connsiteY14" fmla="*/ 67518 h 902388"/>
                <a:gd name="connsiteX15" fmla="*/ 500526 w 786516"/>
                <a:gd name="connsiteY15" fmla="*/ 33759 h 902388"/>
                <a:gd name="connsiteX16" fmla="*/ 527444 w 786516"/>
                <a:gd name="connsiteY16" fmla="*/ 0 h 902388"/>
                <a:gd name="connsiteX17" fmla="*/ 547598 w 786516"/>
                <a:gd name="connsiteY17" fmla="*/ 13280 h 902388"/>
                <a:gd name="connsiteX18" fmla="*/ 601087 w 786516"/>
                <a:gd name="connsiteY18" fmla="*/ 13280 h 902388"/>
                <a:gd name="connsiteX19" fmla="*/ 616423 w 786516"/>
                <a:gd name="connsiteY19" fmla="*/ 28616 h 902388"/>
                <a:gd name="connsiteX20" fmla="*/ 613715 w 786516"/>
                <a:gd name="connsiteY20" fmla="*/ 50202 h 902388"/>
                <a:gd name="connsiteX21" fmla="*/ 477611 w 786516"/>
                <a:gd name="connsiteY21" fmla="*/ 356619 h 902388"/>
                <a:gd name="connsiteX22" fmla="*/ 329953 w 786516"/>
                <a:gd name="connsiteY22" fmla="*/ 409030 h 902388"/>
                <a:gd name="connsiteX23" fmla="*/ 248404 w 786516"/>
                <a:gd name="connsiteY23" fmla="*/ 528543 h 902388"/>
                <a:gd name="connsiteX24" fmla="*/ 245813 w 786516"/>
                <a:gd name="connsiteY24" fmla="*/ 531086 h 902388"/>
                <a:gd name="connsiteX25" fmla="*/ 79422 w 786516"/>
                <a:gd name="connsiteY25" fmla="*/ 620025 h 902388"/>
                <a:gd name="connsiteX26" fmla="*/ 108057 w 786516"/>
                <a:gd name="connsiteY26" fmla="*/ 806667 h 902388"/>
                <a:gd name="connsiteX27" fmla="*/ 293337 w 786516"/>
                <a:gd name="connsiteY27" fmla="*/ 842058 h 902388"/>
                <a:gd name="connsiteX28" fmla="*/ 389193 w 786516"/>
                <a:gd name="connsiteY28" fmla="*/ 679428 h 902388"/>
                <a:gd name="connsiteX29" fmla="*/ 392812 w 786516"/>
                <a:gd name="connsiteY29" fmla="*/ 679123 h 902388"/>
                <a:gd name="connsiteX30" fmla="*/ 388394 w 786516"/>
                <a:gd name="connsiteY30" fmla="*/ 678242 h 902388"/>
                <a:gd name="connsiteX31" fmla="*/ 478791 w 786516"/>
                <a:gd name="connsiteY31" fmla="*/ 556604 h 902388"/>
                <a:gd name="connsiteX32" fmla="*/ 590221 w 786516"/>
                <a:gd name="connsiteY32" fmla="*/ 543092 h 902388"/>
                <a:gd name="connsiteX33" fmla="*/ 681912 w 786516"/>
                <a:gd name="connsiteY33" fmla="*/ 486164 h 902388"/>
                <a:gd name="connsiteX34" fmla="*/ 786516 w 786516"/>
                <a:gd name="connsiteY34" fmla="*/ 590768 h 902388"/>
                <a:gd name="connsiteX35" fmla="*/ 681912 w 786516"/>
                <a:gd name="connsiteY35" fmla="*/ 695372 h 902388"/>
                <a:gd name="connsiteX36" fmla="*/ 577308 w 786516"/>
                <a:gd name="connsiteY36" fmla="*/ 590768 h 902388"/>
                <a:gd name="connsiteX37" fmla="*/ 577461 w 786516"/>
                <a:gd name="connsiteY37" fmla="*/ 590012 h 902388"/>
                <a:gd name="connsiteX38" fmla="*/ 498700 w 786516"/>
                <a:gd name="connsiteY38" fmla="*/ 597638 h 902388"/>
                <a:gd name="connsiteX39" fmla="*/ 434248 w 786516"/>
                <a:gd name="connsiteY39" fmla="*/ 684532 h 902388"/>
                <a:gd name="connsiteX40" fmla="*/ 312256 w 786516"/>
                <a:gd name="connsiteY40" fmla="*/ 883831 h 902388"/>
                <a:gd name="connsiteX41" fmla="*/ 75021 w 786516"/>
                <a:gd name="connsiteY41" fmla="*/ 838472 h 902388"/>
                <a:gd name="connsiteX42" fmla="*/ 38399 w 786516"/>
                <a:gd name="connsiteY42" fmla="*/ 599535 h 902388"/>
                <a:gd name="connsiteX43" fmla="*/ 235776 w 786516"/>
                <a:gd name="connsiteY43" fmla="*/ 486090 h 902388"/>
                <a:gd name="connsiteX44" fmla="*/ 284498 w 786516"/>
                <a:gd name="connsiteY44" fmla="*/ 412405 h 902388"/>
                <a:gd name="connsiteX45" fmla="*/ 132842 w 786516"/>
                <a:gd name="connsiteY45" fmla="*/ 353150 h 902388"/>
                <a:gd name="connsiteX46" fmla="*/ 2722 w 786516"/>
                <a:gd name="connsiteY46" fmla="*/ 48249 h 902388"/>
                <a:gd name="connsiteX47" fmla="*/ 823 w 786516"/>
                <a:gd name="connsiteY47" fmla="*/ 28616 h 902388"/>
                <a:gd name="connsiteX48" fmla="*/ 16159 w 786516"/>
                <a:gd name="connsiteY48" fmla="*/ 13280 h 902388"/>
                <a:gd name="connsiteX49" fmla="*/ 69648 w 786516"/>
                <a:gd name="connsiteY49" fmla="*/ 13280 h 902388"/>
                <a:gd name="connsiteX50" fmla="*/ 89802 w 786516"/>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1894 w 786499"/>
                <a:gd name="connsiteY0" fmla="*/ 547973 h 902388"/>
                <a:gd name="connsiteX1" fmla="*/ 639100 w 786499"/>
                <a:gd name="connsiteY1" fmla="*/ 590767 h 902388"/>
                <a:gd name="connsiteX2" fmla="*/ 681894 w 786499"/>
                <a:gd name="connsiteY2" fmla="*/ 633561 h 902388"/>
                <a:gd name="connsiteX3" fmla="*/ 724688 w 786499"/>
                <a:gd name="connsiteY3" fmla="*/ 590767 h 902388"/>
                <a:gd name="connsiteX4" fmla="*/ 681894 w 786499"/>
                <a:gd name="connsiteY4" fmla="*/ 547973 h 902388"/>
                <a:gd name="connsiteX5" fmla="*/ 89785 w 786499"/>
                <a:gd name="connsiteY5" fmla="*/ 0 h 902388"/>
                <a:gd name="connsiteX6" fmla="*/ 116703 w 786499"/>
                <a:gd name="connsiteY6" fmla="*/ 33759 h 902388"/>
                <a:gd name="connsiteX7" fmla="*/ 89785 w 786499"/>
                <a:gd name="connsiteY7" fmla="*/ 67518 h 902388"/>
                <a:gd name="connsiteX8" fmla="*/ 73386 w 786499"/>
                <a:gd name="connsiteY8" fmla="*/ 58999 h 902388"/>
                <a:gd name="connsiteX9" fmla="*/ 49747 w 786499"/>
                <a:gd name="connsiteY9" fmla="*/ 58999 h 902388"/>
                <a:gd name="connsiteX10" fmla="*/ 159958 w 786499"/>
                <a:gd name="connsiteY10" fmla="*/ 313414 h 902388"/>
                <a:gd name="connsiteX11" fmla="*/ 451269 w 786499"/>
                <a:gd name="connsiteY11" fmla="*/ 316343 h 902388"/>
                <a:gd name="connsiteX12" fmla="*/ 566409 w 786499"/>
                <a:gd name="connsiteY12" fmla="*/ 58999 h 902388"/>
                <a:gd name="connsiteX13" fmla="*/ 543826 w 786499"/>
                <a:gd name="connsiteY13" fmla="*/ 58999 h 902388"/>
                <a:gd name="connsiteX14" fmla="*/ 527427 w 786499"/>
                <a:gd name="connsiteY14" fmla="*/ 67518 h 902388"/>
                <a:gd name="connsiteX15" fmla="*/ 500509 w 786499"/>
                <a:gd name="connsiteY15" fmla="*/ 33759 h 902388"/>
                <a:gd name="connsiteX16" fmla="*/ 527427 w 786499"/>
                <a:gd name="connsiteY16" fmla="*/ 0 h 902388"/>
                <a:gd name="connsiteX17" fmla="*/ 547581 w 786499"/>
                <a:gd name="connsiteY17" fmla="*/ 13280 h 902388"/>
                <a:gd name="connsiteX18" fmla="*/ 601070 w 786499"/>
                <a:gd name="connsiteY18" fmla="*/ 13280 h 902388"/>
                <a:gd name="connsiteX19" fmla="*/ 616406 w 786499"/>
                <a:gd name="connsiteY19" fmla="*/ 28616 h 902388"/>
                <a:gd name="connsiteX20" fmla="*/ 613698 w 786499"/>
                <a:gd name="connsiteY20" fmla="*/ 50202 h 902388"/>
                <a:gd name="connsiteX21" fmla="*/ 477594 w 786499"/>
                <a:gd name="connsiteY21" fmla="*/ 356619 h 902388"/>
                <a:gd name="connsiteX22" fmla="*/ 329936 w 786499"/>
                <a:gd name="connsiteY22" fmla="*/ 409030 h 902388"/>
                <a:gd name="connsiteX23" fmla="*/ 248387 w 786499"/>
                <a:gd name="connsiteY23" fmla="*/ 528543 h 902388"/>
                <a:gd name="connsiteX24" fmla="*/ 245796 w 786499"/>
                <a:gd name="connsiteY24" fmla="*/ 531086 h 902388"/>
                <a:gd name="connsiteX25" fmla="*/ 79405 w 786499"/>
                <a:gd name="connsiteY25" fmla="*/ 620025 h 902388"/>
                <a:gd name="connsiteX26" fmla="*/ 108040 w 786499"/>
                <a:gd name="connsiteY26" fmla="*/ 806667 h 902388"/>
                <a:gd name="connsiteX27" fmla="*/ 293320 w 786499"/>
                <a:gd name="connsiteY27" fmla="*/ 842058 h 902388"/>
                <a:gd name="connsiteX28" fmla="*/ 389176 w 786499"/>
                <a:gd name="connsiteY28" fmla="*/ 679428 h 902388"/>
                <a:gd name="connsiteX29" fmla="*/ 392795 w 786499"/>
                <a:gd name="connsiteY29" fmla="*/ 679123 h 902388"/>
                <a:gd name="connsiteX30" fmla="*/ 388377 w 786499"/>
                <a:gd name="connsiteY30" fmla="*/ 678242 h 902388"/>
                <a:gd name="connsiteX31" fmla="*/ 478774 w 786499"/>
                <a:gd name="connsiteY31" fmla="*/ 556604 h 902388"/>
                <a:gd name="connsiteX32" fmla="*/ 590204 w 786499"/>
                <a:gd name="connsiteY32" fmla="*/ 543092 h 902388"/>
                <a:gd name="connsiteX33" fmla="*/ 681895 w 786499"/>
                <a:gd name="connsiteY33" fmla="*/ 486164 h 902388"/>
                <a:gd name="connsiteX34" fmla="*/ 786499 w 786499"/>
                <a:gd name="connsiteY34" fmla="*/ 590768 h 902388"/>
                <a:gd name="connsiteX35" fmla="*/ 681895 w 786499"/>
                <a:gd name="connsiteY35" fmla="*/ 695372 h 902388"/>
                <a:gd name="connsiteX36" fmla="*/ 577291 w 786499"/>
                <a:gd name="connsiteY36" fmla="*/ 590768 h 902388"/>
                <a:gd name="connsiteX37" fmla="*/ 577444 w 786499"/>
                <a:gd name="connsiteY37" fmla="*/ 590012 h 902388"/>
                <a:gd name="connsiteX38" fmla="*/ 498683 w 786499"/>
                <a:gd name="connsiteY38" fmla="*/ 597638 h 902388"/>
                <a:gd name="connsiteX39" fmla="*/ 434231 w 786499"/>
                <a:gd name="connsiteY39" fmla="*/ 684532 h 902388"/>
                <a:gd name="connsiteX40" fmla="*/ 312239 w 786499"/>
                <a:gd name="connsiteY40" fmla="*/ 883831 h 902388"/>
                <a:gd name="connsiteX41" fmla="*/ 75004 w 786499"/>
                <a:gd name="connsiteY41" fmla="*/ 838472 h 902388"/>
                <a:gd name="connsiteX42" fmla="*/ 38382 w 786499"/>
                <a:gd name="connsiteY42" fmla="*/ 599535 h 902388"/>
                <a:gd name="connsiteX43" fmla="*/ 235759 w 786499"/>
                <a:gd name="connsiteY43" fmla="*/ 486090 h 902388"/>
                <a:gd name="connsiteX44" fmla="*/ 279718 w 786499"/>
                <a:gd name="connsiteY44" fmla="*/ 407643 h 902388"/>
                <a:gd name="connsiteX45" fmla="*/ 132825 w 786499"/>
                <a:gd name="connsiteY45" fmla="*/ 353150 h 902388"/>
                <a:gd name="connsiteX46" fmla="*/ 2705 w 786499"/>
                <a:gd name="connsiteY46" fmla="*/ 48249 h 902388"/>
                <a:gd name="connsiteX47" fmla="*/ 806 w 786499"/>
                <a:gd name="connsiteY47" fmla="*/ 28616 h 902388"/>
                <a:gd name="connsiteX48" fmla="*/ 16142 w 786499"/>
                <a:gd name="connsiteY48" fmla="*/ 13280 h 902388"/>
                <a:gd name="connsiteX49" fmla="*/ 69631 w 786499"/>
                <a:gd name="connsiteY49" fmla="*/ 13280 h 902388"/>
                <a:gd name="connsiteX50" fmla="*/ 89785 w 78649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93745 w 787449"/>
                <a:gd name="connsiteY29" fmla="*/ 679123 h 902388"/>
                <a:gd name="connsiteX30" fmla="*/ 389327 w 787449"/>
                <a:gd name="connsiteY30" fmla="*/ 678242 h 902388"/>
                <a:gd name="connsiteX31" fmla="*/ 479724 w 787449"/>
                <a:gd name="connsiteY31" fmla="*/ 556604 h 902388"/>
                <a:gd name="connsiteX32" fmla="*/ 591154 w 787449"/>
                <a:gd name="connsiteY32" fmla="*/ 543092 h 902388"/>
                <a:gd name="connsiteX33" fmla="*/ 682845 w 787449"/>
                <a:gd name="connsiteY33" fmla="*/ 486164 h 902388"/>
                <a:gd name="connsiteX34" fmla="*/ 787449 w 787449"/>
                <a:gd name="connsiteY34" fmla="*/ 590768 h 902388"/>
                <a:gd name="connsiteX35" fmla="*/ 682845 w 787449"/>
                <a:gd name="connsiteY35" fmla="*/ 695372 h 902388"/>
                <a:gd name="connsiteX36" fmla="*/ 578241 w 787449"/>
                <a:gd name="connsiteY36" fmla="*/ 590768 h 902388"/>
                <a:gd name="connsiteX37" fmla="*/ 578394 w 787449"/>
                <a:gd name="connsiteY37" fmla="*/ 590012 h 902388"/>
                <a:gd name="connsiteX38" fmla="*/ 499633 w 787449"/>
                <a:gd name="connsiteY38" fmla="*/ 597638 h 902388"/>
                <a:gd name="connsiteX39" fmla="*/ 435181 w 787449"/>
                <a:gd name="connsiteY39" fmla="*/ 684532 h 902388"/>
                <a:gd name="connsiteX40" fmla="*/ 313189 w 787449"/>
                <a:gd name="connsiteY40" fmla="*/ 883831 h 902388"/>
                <a:gd name="connsiteX41" fmla="*/ 75954 w 787449"/>
                <a:gd name="connsiteY41" fmla="*/ 838472 h 902388"/>
                <a:gd name="connsiteX42" fmla="*/ 39332 w 787449"/>
                <a:gd name="connsiteY42" fmla="*/ 599535 h 902388"/>
                <a:gd name="connsiteX43" fmla="*/ 236709 w 787449"/>
                <a:gd name="connsiteY43" fmla="*/ 486090 h 902388"/>
                <a:gd name="connsiteX44" fmla="*/ 280668 w 787449"/>
                <a:gd name="connsiteY44" fmla="*/ 407643 h 902388"/>
                <a:gd name="connsiteX45" fmla="*/ 133775 w 787449"/>
                <a:gd name="connsiteY45" fmla="*/ 353150 h 902388"/>
                <a:gd name="connsiteX46" fmla="*/ 3655 w 787449"/>
                <a:gd name="connsiteY46" fmla="*/ 48249 h 902388"/>
                <a:gd name="connsiteX47" fmla="*/ 1756 w 787449"/>
                <a:gd name="connsiteY47" fmla="*/ 28616 h 902388"/>
                <a:gd name="connsiteX48" fmla="*/ 17092 w 787449"/>
                <a:gd name="connsiteY48" fmla="*/ 13280 h 902388"/>
                <a:gd name="connsiteX49" fmla="*/ 70581 w 787449"/>
                <a:gd name="connsiteY49" fmla="*/ 13280 h 902388"/>
                <a:gd name="connsiteX50" fmla="*/ 90735 w 787449"/>
                <a:gd name="connsiteY50"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90126 w 787449"/>
                <a:gd name="connsiteY28" fmla="*/ 679428 h 902388"/>
                <a:gd name="connsiteX29" fmla="*/ 389327 w 787449"/>
                <a:gd name="connsiteY29" fmla="*/ 678242 h 902388"/>
                <a:gd name="connsiteX30" fmla="*/ 479724 w 787449"/>
                <a:gd name="connsiteY30" fmla="*/ 556604 h 902388"/>
                <a:gd name="connsiteX31" fmla="*/ 591154 w 787449"/>
                <a:gd name="connsiteY31" fmla="*/ 543092 h 902388"/>
                <a:gd name="connsiteX32" fmla="*/ 682845 w 787449"/>
                <a:gd name="connsiteY32" fmla="*/ 486164 h 902388"/>
                <a:gd name="connsiteX33" fmla="*/ 787449 w 787449"/>
                <a:gd name="connsiteY33" fmla="*/ 590768 h 902388"/>
                <a:gd name="connsiteX34" fmla="*/ 682845 w 787449"/>
                <a:gd name="connsiteY34" fmla="*/ 695372 h 902388"/>
                <a:gd name="connsiteX35" fmla="*/ 578241 w 787449"/>
                <a:gd name="connsiteY35" fmla="*/ 590768 h 902388"/>
                <a:gd name="connsiteX36" fmla="*/ 578394 w 787449"/>
                <a:gd name="connsiteY36" fmla="*/ 590012 h 902388"/>
                <a:gd name="connsiteX37" fmla="*/ 499633 w 787449"/>
                <a:gd name="connsiteY37" fmla="*/ 597638 h 902388"/>
                <a:gd name="connsiteX38" fmla="*/ 435181 w 787449"/>
                <a:gd name="connsiteY38" fmla="*/ 684532 h 902388"/>
                <a:gd name="connsiteX39" fmla="*/ 313189 w 787449"/>
                <a:gd name="connsiteY39" fmla="*/ 883831 h 902388"/>
                <a:gd name="connsiteX40" fmla="*/ 75954 w 787449"/>
                <a:gd name="connsiteY40" fmla="*/ 838472 h 902388"/>
                <a:gd name="connsiteX41" fmla="*/ 39332 w 787449"/>
                <a:gd name="connsiteY41" fmla="*/ 599535 h 902388"/>
                <a:gd name="connsiteX42" fmla="*/ 236709 w 787449"/>
                <a:gd name="connsiteY42" fmla="*/ 486090 h 902388"/>
                <a:gd name="connsiteX43" fmla="*/ 280668 w 787449"/>
                <a:gd name="connsiteY43" fmla="*/ 407643 h 902388"/>
                <a:gd name="connsiteX44" fmla="*/ 133775 w 787449"/>
                <a:gd name="connsiteY44" fmla="*/ 353150 h 902388"/>
                <a:gd name="connsiteX45" fmla="*/ 3655 w 787449"/>
                <a:gd name="connsiteY45" fmla="*/ 48249 h 902388"/>
                <a:gd name="connsiteX46" fmla="*/ 1756 w 787449"/>
                <a:gd name="connsiteY46" fmla="*/ 28616 h 902388"/>
                <a:gd name="connsiteX47" fmla="*/ 17092 w 787449"/>
                <a:gd name="connsiteY47" fmla="*/ 13280 h 902388"/>
                <a:gd name="connsiteX48" fmla="*/ 70581 w 787449"/>
                <a:gd name="connsiteY48" fmla="*/ 13280 h 902388"/>
                <a:gd name="connsiteX49" fmla="*/ 90735 w 787449"/>
                <a:gd name="connsiteY49"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56 w 787449"/>
                <a:gd name="connsiteY45" fmla="*/ 28616 h 902388"/>
                <a:gd name="connsiteX46" fmla="*/ 17092 w 787449"/>
                <a:gd name="connsiteY46" fmla="*/ 13280 h 902388"/>
                <a:gd name="connsiteX47" fmla="*/ 70581 w 787449"/>
                <a:gd name="connsiteY47" fmla="*/ 13280 h 902388"/>
                <a:gd name="connsiteX48" fmla="*/ 90735 w 787449"/>
                <a:gd name="connsiteY48"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7356 w 787449"/>
                <a:gd name="connsiteY19" fmla="*/ 28616 h 902388"/>
                <a:gd name="connsiteX20" fmla="*/ 614648 w 787449"/>
                <a:gd name="connsiteY20" fmla="*/ 50202 h 902388"/>
                <a:gd name="connsiteX21" fmla="*/ 478544 w 787449"/>
                <a:gd name="connsiteY21" fmla="*/ 356619 h 902388"/>
                <a:gd name="connsiteX22" fmla="*/ 330886 w 787449"/>
                <a:gd name="connsiteY22" fmla="*/ 409030 h 902388"/>
                <a:gd name="connsiteX23" fmla="*/ 249337 w 787449"/>
                <a:gd name="connsiteY23" fmla="*/ 528543 h 902388"/>
                <a:gd name="connsiteX24" fmla="*/ 246746 w 787449"/>
                <a:gd name="connsiteY24" fmla="*/ 531086 h 902388"/>
                <a:gd name="connsiteX25" fmla="*/ 80355 w 787449"/>
                <a:gd name="connsiteY25" fmla="*/ 620025 h 902388"/>
                <a:gd name="connsiteX26" fmla="*/ 108990 w 787449"/>
                <a:gd name="connsiteY26" fmla="*/ 806667 h 902388"/>
                <a:gd name="connsiteX27" fmla="*/ 294270 w 787449"/>
                <a:gd name="connsiteY27" fmla="*/ 842058 h 902388"/>
                <a:gd name="connsiteX28" fmla="*/ 389327 w 787449"/>
                <a:gd name="connsiteY28" fmla="*/ 678242 h 902388"/>
                <a:gd name="connsiteX29" fmla="*/ 479724 w 787449"/>
                <a:gd name="connsiteY29" fmla="*/ 556604 h 902388"/>
                <a:gd name="connsiteX30" fmla="*/ 591154 w 787449"/>
                <a:gd name="connsiteY30" fmla="*/ 543092 h 902388"/>
                <a:gd name="connsiteX31" fmla="*/ 682845 w 787449"/>
                <a:gd name="connsiteY31" fmla="*/ 486164 h 902388"/>
                <a:gd name="connsiteX32" fmla="*/ 787449 w 787449"/>
                <a:gd name="connsiteY32" fmla="*/ 590768 h 902388"/>
                <a:gd name="connsiteX33" fmla="*/ 682845 w 787449"/>
                <a:gd name="connsiteY33" fmla="*/ 695372 h 902388"/>
                <a:gd name="connsiteX34" fmla="*/ 578241 w 787449"/>
                <a:gd name="connsiteY34" fmla="*/ 590768 h 902388"/>
                <a:gd name="connsiteX35" fmla="*/ 578394 w 787449"/>
                <a:gd name="connsiteY35" fmla="*/ 590012 h 902388"/>
                <a:gd name="connsiteX36" fmla="*/ 499633 w 787449"/>
                <a:gd name="connsiteY36" fmla="*/ 597638 h 902388"/>
                <a:gd name="connsiteX37" fmla="*/ 435181 w 787449"/>
                <a:gd name="connsiteY37" fmla="*/ 684532 h 902388"/>
                <a:gd name="connsiteX38" fmla="*/ 313189 w 787449"/>
                <a:gd name="connsiteY38" fmla="*/ 883831 h 902388"/>
                <a:gd name="connsiteX39" fmla="*/ 75954 w 787449"/>
                <a:gd name="connsiteY39" fmla="*/ 838472 h 902388"/>
                <a:gd name="connsiteX40" fmla="*/ 39332 w 787449"/>
                <a:gd name="connsiteY40" fmla="*/ 599535 h 902388"/>
                <a:gd name="connsiteX41" fmla="*/ 236709 w 787449"/>
                <a:gd name="connsiteY41" fmla="*/ 486090 h 902388"/>
                <a:gd name="connsiteX42" fmla="*/ 280668 w 787449"/>
                <a:gd name="connsiteY42" fmla="*/ 407643 h 902388"/>
                <a:gd name="connsiteX43" fmla="*/ 133775 w 787449"/>
                <a:gd name="connsiteY43" fmla="*/ 353150 h 902388"/>
                <a:gd name="connsiteX44" fmla="*/ 3655 w 787449"/>
                <a:gd name="connsiteY44" fmla="*/ 48249 h 902388"/>
                <a:gd name="connsiteX45" fmla="*/ 17092 w 787449"/>
                <a:gd name="connsiteY45" fmla="*/ 13280 h 902388"/>
                <a:gd name="connsiteX46" fmla="*/ 70581 w 787449"/>
                <a:gd name="connsiteY46" fmla="*/ 13280 h 902388"/>
                <a:gd name="connsiteX47" fmla="*/ 90735 w 787449"/>
                <a:gd name="connsiteY47"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17092 w 787449"/>
                <a:gd name="connsiteY44" fmla="*/ 13280 h 902388"/>
                <a:gd name="connsiteX45" fmla="*/ 70581 w 787449"/>
                <a:gd name="connsiteY45" fmla="*/ 13280 h 902388"/>
                <a:gd name="connsiteX46" fmla="*/ 90735 w 787449"/>
                <a:gd name="connsiteY46"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02020 w 787449"/>
                <a:gd name="connsiteY18" fmla="*/ 13280 h 902388"/>
                <a:gd name="connsiteX19" fmla="*/ 614648 w 787449"/>
                <a:gd name="connsiteY19" fmla="*/ 50202 h 902388"/>
                <a:gd name="connsiteX20" fmla="*/ 478544 w 787449"/>
                <a:gd name="connsiteY20" fmla="*/ 356619 h 902388"/>
                <a:gd name="connsiteX21" fmla="*/ 330886 w 787449"/>
                <a:gd name="connsiteY21" fmla="*/ 409030 h 902388"/>
                <a:gd name="connsiteX22" fmla="*/ 249337 w 787449"/>
                <a:gd name="connsiteY22" fmla="*/ 528543 h 902388"/>
                <a:gd name="connsiteX23" fmla="*/ 246746 w 787449"/>
                <a:gd name="connsiteY23" fmla="*/ 531086 h 902388"/>
                <a:gd name="connsiteX24" fmla="*/ 80355 w 787449"/>
                <a:gd name="connsiteY24" fmla="*/ 620025 h 902388"/>
                <a:gd name="connsiteX25" fmla="*/ 108990 w 787449"/>
                <a:gd name="connsiteY25" fmla="*/ 806667 h 902388"/>
                <a:gd name="connsiteX26" fmla="*/ 294270 w 787449"/>
                <a:gd name="connsiteY26" fmla="*/ 842058 h 902388"/>
                <a:gd name="connsiteX27" fmla="*/ 389327 w 787449"/>
                <a:gd name="connsiteY27" fmla="*/ 678242 h 902388"/>
                <a:gd name="connsiteX28" fmla="*/ 479724 w 787449"/>
                <a:gd name="connsiteY28" fmla="*/ 556604 h 902388"/>
                <a:gd name="connsiteX29" fmla="*/ 591154 w 787449"/>
                <a:gd name="connsiteY29" fmla="*/ 543092 h 902388"/>
                <a:gd name="connsiteX30" fmla="*/ 682845 w 787449"/>
                <a:gd name="connsiteY30" fmla="*/ 486164 h 902388"/>
                <a:gd name="connsiteX31" fmla="*/ 787449 w 787449"/>
                <a:gd name="connsiteY31" fmla="*/ 590768 h 902388"/>
                <a:gd name="connsiteX32" fmla="*/ 682845 w 787449"/>
                <a:gd name="connsiteY32" fmla="*/ 695372 h 902388"/>
                <a:gd name="connsiteX33" fmla="*/ 578241 w 787449"/>
                <a:gd name="connsiteY33" fmla="*/ 590768 h 902388"/>
                <a:gd name="connsiteX34" fmla="*/ 578394 w 787449"/>
                <a:gd name="connsiteY34" fmla="*/ 590012 h 902388"/>
                <a:gd name="connsiteX35" fmla="*/ 499633 w 787449"/>
                <a:gd name="connsiteY35" fmla="*/ 597638 h 902388"/>
                <a:gd name="connsiteX36" fmla="*/ 435181 w 787449"/>
                <a:gd name="connsiteY36" fmla="*/ 684532 h 902388"/>
                <a:gd name="connsiteX37" fmla="*/ 313189 w 787449"/>
                <a:gd name="connsiteY37" fmla="*/ 883831 h 902388"/>
                <a:gd name="connsiteX38" fmla="*/ 75954 w 787449"/>
                <a:gd name="connsiteY38" fmla="*/ 838472 h 902388"/>
                <a:gd name="connsiteX39" fmla="*/ 39332 w 787449"/>
                <a:gd name="connsiteY39" fmla="*/ 599535 h 902388"/>
                <a:gd name="connsiteX40" fmla="*/ 236709 w 787449"/>
                <a:gd name="connsiteY40" fmla="*/ 486090 h 902388"/>
                <a:gd name="connsiteX41" fmla="*/ 280668 w 787449"/>
                <a:gd name="connsiteY41" fmla="*/ 407643 h 902388"/>
                <a:gd name="connsiteX42" fmla="*/ 133775 w 787449"/>
                <a:gd name="connsiteY42" fmla="*/ 353150 h 902388"/>
                <a:gd name="connsiteX43" fmla="*/ 3655 w 787449"/>
                <a:gd name="connsiteY43" fmla="*/ 48249 h 902388"/>
                <a:gd name="connsiteX44" fmla="*/ 70581 w 787449"/>
                <a:gd name="connsiteY44" fmla="*/ 13280 h 902388"/>
                <a:gd name="connsiteX45" fmla="*/ 90735 w 787449"/>
                <a:gd name="connsiteY45"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9337 w 787449"/>
                <a:gd name="connsiteY21" fmla="*/ 528543 h 902388"/>
                <a:gd name="connsiteX22" fmla="*/ 246746 w 787449"/>
                <a:gd name="connsiteY22" fmla="*/ 531086 h 902388"/>
                <a:gd name="connsiteX23" fmla="*/ 80355 w 787449"/>
                <a:gd name="connsiteY23" fmla="*/ 620025 h 902388"/>
                <a:gd name="connsiteX24" fmla="*/ 108990 w 787449"/>
                <a:gd name="connsiteY24" fmla="*/ 806667 h 902388"/>
                <a:gd name="connsiteX25" fmla="*/ 294270 w 787449"/>
                <a:gd name="connsiteY25" fmla="*/ 842058 h 902388"/>
                <a:gd name="connsiteX26" fmla="*/ 389327 w 787449"/>
                <a:gd name="connsiteY26" fmla="*/ 678242 h 902388"/>
                <a:gd name="connsiteX27" fmla="*/ 479724 w 787449"/>
                <a:gd name="connsiteY27" fmla="*/ 556604 h 902388"/>
                <a:gd name="connsiteX28" fmla="*/ 591154 w 787449"/>
                <a:gd name="connsiteY28" fmla="*/ 543092 h 902388"/>
                <a:gd name="connsiteX29" fmla="*/ 682845 w 787449"/>
                <a:gd name="connsiteY29" fmla="*/ 486164 h 902388"/>
                <a:gd name="connsiteX30" fmla="*/ 787449 w 787449"/>
                <a:gd name="connsiteY30" fmla="*/ 590768 h 902388"/>
                <a:gd name="connsiteX31" fmla="*/ 682845 w 787449"/>
                <a:gd name="connsiteY31" fmla="*/ 695372 h 902388"/>
                <a:gd name="connsiteX32" fmla="*/ 578241 w 787449"/>
                <a:gd name="connsiteY32" fmla="*/ 590768 h 902388"/>
                <a:gd name="connsiteX33" fmla="*/ 578394 w 787449"/>
                <a:gd name="connsiteY33" fmla="*/ 590012 h 902388"/>
                <a:gd name="connsiteX34" fmla="*/ 499633 w 787449"/>
                <a:gd name="connsiteY34" fmla="*/ 597638 h 902388"/>
                <a:gd name="connsiteX35" fmla="*/ 435181 w 787449"/>
                <a:gd name="connsiteY35" fmla="*/ 684532 h 902388"/>
                <a:gd name="connsiteX36" fmla="*/ 313189 w 787449"/>
                <a:gd name="connsiteY36" fmla="*/ 883831 h 902388"/>
                <a:gd name="connsiteX37" fmla="*/ 75954 w 787449"/>
                <a:gd name="connsiteY37" fmla="*/ 838472 h 902388"/>
                <a:gd name="connsiteX38" fmla="*/ 39332 w 787449"/>
                <a:gd name="connsiteY38" fmla="*/ 599535 h 902388"/>
                <a:gd name="connsiteX39" fmla="*/ 236709 w 787449"/>
                <a:gd name="connsiteY39" fmla="*/ 486090 h 902388"/>
                <a:gd name="connsiteX40" fmla="*/ 280668 w 787449"/>
                <a:gd name="connsiteY40" fmla="*/ 407643 h 902388"/>
                <a:gd name="connsiteX41" fmla="*/ 133775 w 787449"/>
                <a:gd name="connsiteY41" fmla="*/ 353150 h 902388"/>
                <a:gd name="connsiteX42" fmla="*/ 3655 w 787449"/>
                <a:gd name="connsiteY42" fmla="*/ 48249 h 902388"/>
                <a:gd name="connsiteX43" fmla="*/ 70581 w 787449"/>
                <a:gd name="connsiteY43" fmla="*/ 13280 h 902388"/>
                <a:gd name="connsiteX44" fmla="*/ 90735 w 787449"/>
                <a:gd name="connsiteY44"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8999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50697 w 787449"/>
                <a:gd name="connsiteY9" fmla="*/ 54237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 name="connsiteX0" fmla="*/ 682844 w 787449"/>
                <a:gd name="connsiteY0" fmla="*/ 547973 h 902388"/>
                <a:gd name="connsiteX1" fmla="*/ 640050 w 787449"/>
                <a:gd name="connsiteY1" fmla="*/ 590767 h 902388"/>
                <a:gd name="connsiteX2" fmla="*/ 682844 w 787449"/>
                <a:gd name="connsiteY2" fmla="*/ 633561 h 902388"/>
                <a:gd name="connsiteX3" fmla="*/ 725638 w 787449"/>
                <a:gd name="connsiteY3" fmla="*/ 590767 h 902388"/>
                <a:gd name="connsiteX4" fmla="*/ 682844 w 787449"/>
                <a:gd name="connsiteY4" fmla="*/ 547973 h 902388"/>
                <a:gd name="connsiteX5" fmla="*/ 90735 w 787449"/>
                <a:gd name="connsiteY5" fmla="*/ 0 h 902388"/>
                <a:gd name="connsiteX6" fmla="*/ 117653 w 787449"/>
                <a:gd name="connsiteY6" fmla="*/ 33759 h 902388"/>
                <a:gd name="connsiteX7" fmla="*/ 90735 w 787449"/>
                <a:gd name="connsiteY7" fmla="*/ 67518 h 902388"/>
                <a:gd name="connsiteX8" fmla="*/ 74336 w 787449"/>
                <a:gd name="connsiteY8" fmla="*/ 58999 h 902388"/>
                <a:gd name="connsiteX9" fmla="*/ 45935 w 787449"/>
                <a:gd name="connsiteY9" fmla="*/ 56618 h 902388"/>
                <a:gd name="connsiteX10" fmla="*/ 160908 w 787449"/>
                <a:gd name="connsiteY10" fmla="*/ 313414 h 902388"/>
                <a:gd name="connsiteX11" fmla="*/ 452219 w 787449"/>
                <a:gd name="connsiteY11" fmla="*/ 316343 h 902388"/>
                <a:gd name="connsiteX12" fmla="*/ 567359 w 787449"/>
                <a:gd name="connsiteY12" fmla="*/ 58999 h 902388"/>
                <a:gd name="connsiteX13" fmla="*/ 544776 w 787449"/>
                <a:gd name="connsiteY13" fmla="*/ 58999 h 902388"/>
                <a:gd name="connsiteX14" fmla="*/ 528377 w 787449"/>
                <a:gd name="connsiteY14" fmla="*/ 67518 h 902388"/>
                <a:gd name="connsiteX15" fmla="*/ 501459 w 787449"/>
                <a:gd name="connsiteY15" fmla="*/ 33759 h 902388"/>
                <a:gd name="connsiteX16" fmla="*/ 528377 w 787449"/>
                <a:gd name="connsiteY16" fmla="*/ 0 h 902388"/>
                <a:gd name="connsiteX17" fmla="*/ 548531 w 787449"/>
                <a:gd name="connsiteY17" fmla="*/ 13280 h 902388"/>
                <a:gd name="connsiteX18" fmla="*/ 614648 w 787449"/>
                <a:gd name="connsiteY18" fmla="*/ 50202 h 902388"/>
                <a:gd name="connsiteX19" fmla="*/ 478544 w 787449"/>
                <a:gd name="connsiteY19" fmla="*/ 356619 h 902388"/>
                <a:gd name="connsiteX20" fmla="*/ 330886 w 787449"/>
                <a:gd name="connsiteY20" fmla="*/ 409030 h 902388"/>
                <a:gd name="connsiteX21" fmla="*/ 246746 w 787449"/>
                <a:gd name="connsiteY21" fmla="*/ 531086 h 902388"/>
                <a:gd name="connsiteX22" fmla="*/ 80355 w 787449"/>
                <a:gd name="connsiteY22" fmla="*/ 620025 h 902388"/>
                <a:gd name="connsiteX23" fmla="*/ 108990 w 787449"/>
                <a:gd name="connsiteY23" fmla="*/ 806667 h 902388"/>
                <a:gd name="connsiteX24" fmla="*/ 294270 w 787449"/>
                <a:gd name="connsiteY24" fmla="*/ 842058 h 902388"/>
                <a:gd name="connsiteX25" fmla="*/ 389327 w 787449"/>
                <a:gd name="connsiteY25" fmla="*/ 678242 h 902388"/>
                <a:gd name="connsiteX26" fmla="*/ 479724 w 787449"/>
                <a:gd name="connsiteY26" fmla="*/ 556604 h 902388"/>
                <a:gd name="connsiteX27" fmla="*/ 591154 w 787449"/>
                <a:gd name="connsiteY27" fmla="*/ 543092 h 902388"/>
                <a:gd name="connsiteX28" fmla="*/ 682845 w 787449"/>
                <a:gd name="connsiteY28" fmla="*/ 486164 h 902388"/>
                <a:gd name="connsiteX29" fmla="*/ 787449 w 787449"/>
                <a:gd name="connsiteY29" fmla="*/ 590768 h 902388"/>
                <a:gd name="connsiteX30" fmla="*/ 682845 w 787449"/>
                <a:gd name="connsiteY30" fmla="*/ 695372 h 902388"/>
                <a:gd name="connsiteX31" fmla="*/ 578241 w 787449"/>
                <a:gd name="connsiteY31" fmla="*/ 590768 h 902388"/>
                <a:gd name="connsiteX32" fmla="*/ 578394 w 787449"/>
                <a:gd name="connsiteY32" fmla="*/ 590012 h 902388"/>
                <a:gd name="connsiteX33" fmla="*/ 499633 w 787449"/>
                <a:gd name="connsiteY33" fmla="*/ 597638 h 902388"/>
                <a:gd name="connsiteX34" fmla="*/ 435181 w 787449"/>
                <a:gd name="connsiteY34" fmla="*/ 684532 h 902388"/>
                <a:gd name="connsiteX35" fmla="*/ 313189 w 787449"/>
                <a:gd name="connsiteY35" fmla="*/ 883831 h 902388"/>
                <a:gd name="connsiteX36" fmla="*/ 75954 w 787449"/>
                <a:gd name="connsiteY36" fmla="*/ 838472 h 902388"/>
                <a:gd name="connsiteX37" fmla="*/ 39332 w 787449"/>
                <a:gd name="connsiteY37" fmla="*/ 599535 h 902388"/>
                <a:gd name="connsiteX38" fmla="*/ 236709 w 787449"/>
                <a:gd name="connsiteY38" fmla="*/ 486090 h 902388"/>
                <a:gd name="connsiteX39" fmla="*/ 280668 w 787449"/>
                <a:gd name="connsiteY39" fmla="*/ 407643 h 902388"/>
                <a:gd name="connsiteX40" fmla="*/ 133775 w 787449"/>
                <a:gd name="connsiteY40" fmla="*/ 353150 h 902388"/>
                <a:gd name="connsiteX41" fmla="*/ 3655 w 787449"/>
                <a:gd name="connsiteY41" fmla="*/ 48249 h 902388"/>
                <a:gd name="connsiteX42" fmla="*/ 70581 w 787449"/>
                <a:gd name="connsiteY42" fmla="*/ 13280 h 902388"/>
                <a:gd name="connsiteX43" fmla="*/ 90735 w 787449"/>
                <a:gd name="connsiteY43" fmla="*/ 0 h 9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7449" h="902388">
                  <a:moveTo>
                    <a:pt x="682844" y="547973"/>
                  </a:moveTo>
                  <a:cubicBezTo>
                    <a:pt x="659210" y="547973"/>
                    <a:pt x="640050" y="567133"/>
                    <a:pt x="640050" y="590767"/>
                  </a:cubicBezTo>
                  <a:cubicBezTo>
                    <a:pt x="640050" y="614401"/>
                    <a:pt x="659210" y="633561"/>
                    <a:pt x="682844" y="633561"/>
                  </a:cubicBezTo>
                  <a:cubicBezTo>
                    <a:pt x="706478" y="633561"/>
                    <a:pt x="725638" y="614401"/>
                    <a:pt x="725638" y="590767"/>
                  </a:cubicBezTo>
                  <a:cubicBezTo>
                    <a:pt x="725638" y="567133"/>
                    <a:pt x="706478" y="547973"/>
                    <a:pt x="682844" y="547973"/>
                  </a:cubicBezTo>
                  <a:close/>
                  <a:moveTo>
                    <a:pt x="90735" y="0"/>
                  </a:moveTo>
                  <a:cubicBezTo>
                    <a:pt x="105601" y="0"/>
                    <a:pt x="117653" y="15114"/>
                    <a:pt x="117653" y="33759"/>
                  </a:cubicBezTo>
                  <a:cubicBezTo>
                    <a:pt x="117653" y="52404"/>
                    <a:pt x="105601" y="67518"/>
                    <a:pt x="90735" y="67518"/>
                  </a:cubicBezTo>
                  <a:lnTo>
                    <a:pt x="74336" y="58999"/>
                  </a:lnTo>
                  <a:lnTo>
                    <a:pt x="45935" y="56618"/>
                  </a:lnTo>
                  <a:cubicBezTo>
                    <a:pt x="29439" y="155149"/>
                    <a:pt x="93194" y="270127"/>
                    <a:pt x="160908" y="313414"/>
                  </a:cubicBezTo>
                  <a:cubicBezTo>
                    <a:pt x="228622" y="356701"/>
                    <a:pt x="363412" y="374039"/>
                    <a:pt x="452219" y="316343"/>
                  </a:cubicBezTo>
                  <a:cubicBezTo>
                    <a:pt x="538400" y="260354"/>
                    <a:pt x="583609" y="159616"/>
                    <a:pt x="567359" y="58999"/>
                  </a:cubicBezTo>
                  <a:lnTo>
                    <a:pt x="544776" y="58999"/>
                  </a:lnTo>
                  <a:cubicBezTo>
                    <a:pt x="540895" y="64601"/>
                    <a:pt x="534908" y="67518"/>
                    <a:pt x="528377" y="67518"/>
                  </a:cubicBezTo>
                  <a:cubicBezTo>
                    <a:pt x="513511" y="67518"/>
                    <a:pt x="501459" y="52404"/>
                    <a:pt x="501459" y="33759"/>
                  </a:cubicBezTo>
                  <a:cubicBezTo>
                    <a:pt x="501459" y="15114"/>
                    <a:pt x="513511" y="0"/>
                    <a:pt x="528377" y="0"/>
                  </a:cubicBezTo>
                  <a:cubicBezTo>
                    <a:pt x="536896" y="0"/>
                    <a:pt x="544492" y="4964"/>
                    <a:pt x="548531" y="13280"/>
                  </a:cubicBezTo>
                  <a:cubicBezTo>
                    <a:pt x="575332" y="16062"/>
                    <a:pt x="616421" y="-7348"/>
                    <a:pt x="614648" y="50202"/>
                  </a:cubicBezTo>
                  <a:cubicBezTo>
                    <a:pt x="634477" y="169905"/>
                    <a:pt x="559175" y="313483"/>
                    <a:pt x="478544" y="356619"/>
                  </a:cubicBezTo>
                  <a:cubicBezTo>
                    <a:pt x="422287" y="390308"/>
                    <a:pt x="378597" y="397418"/>
                    <a:pt x="330886" y="409030"/>
                  </a:cubicBezTo>
                  <a:cubicBezTo>
                    <a:pt x="320828" y="464302"/>
                    <a:pt x="319457" y="517351"/>
                    <a:pt x="246746" y="531086"/>
                  </a:cubicBezTo>
                  <a:cubicBezTo>
                    <a:pt x="177998" y="522703"/>
                    <a:pt x="111386" y="558308"/>
                    <a:pt x="80355" y="620025"/>
                  </a:cubicBezTo>
                  <a:cubicBezTo>
                    <a:pt x="49198" y="681992"/>
                    <a:pt x="60676" y="756812"/>
                    <a:pt x="108990" y="806667"/>
                  </a:cubicBezTo>
                  <a:cubicBezTo>
                    <a:pt x="157059" y="856270"/>
                    <a:pt x="247547" y="863462"/>
                    <a:pt x="294270" y="842058"/>
                  </a:cubicBezTo>
                  <a:cubicBezTo>
                    <a:pt x="340993" y="820654"/>
                    <a:pt x="379849" y="775823"/>
                    <a:pt x="389327" y="678242"/>
                  </a:cubicBezTo>
                  <a:cubicBezTo>
                    <a:pt x="399344" y="625492"/>
                    <a:pt x="427998" y="571002"/>
                    <a:pt x="479724" y="556604"/>
                  </a:cubicBezTo>
                  <a:cubicBezTo>
                    <a:pt x="514638" y="538819"/>
                    <a:pt x="554036" y="534190"/>
                    <a:pt x="591154" y="543092"/>
                  </a:cubicBezTo>
                  <a:cubicBezTo>
                    <a:pt x="607462" y="509023"/>
                    <a:pt x="642484" y="486164"/>
                    <a:pt x="682845" y="486164"/>
                  </a:cubicBezTo>
                  <a:cubicBezTo>
                    <a:pt x="740616" y="486164"/>
                    <a:pt x="787449" y="532997"/>
                    <a:pt x="787449" y="590768"/>
                  </a:cubicBezTo>
                  <a:cubicBezTo>
                    <a:pt x="787449" y="648539"/>
                    <a:pt x="740616" y="695372"/>
                    <a:pt x="682845" y="695372"/>
                  </a:cubicBezTo>
                  <a:cubicBezTo>
                    <a:pt x="625074" y="695372"/>
                    <a:pt x="578241" y="648539"/>
                    <a:pt x="578241" y="590768"/>
                  </a:cubicBezTo>
                  <a:lnTo>
                    <a:pt x="578394" y="590012"/>
                  </a:lnTo>
                  <a:cubicBezTo>
                    <a:pt x="552482" y="581111"/>
                    <a:pt x="524484" y="584753"/>
                    <a:pt x="499633" y="597638"/>
                  </a:cubicBezTo>
                  <a:cubicBezTo>
                    <a:pt x="466320" y="614912"/>
                    <a:pt x="442432" y="637323"/>
                    <a:pt x="435181" y="684532"/>
                  </a:cubicBezTo>
                  <a:cubicBezTo>
                    <a:pt x="439961" y="769466"/>
                    <a:pt x="391446" y="848568"/>
                    <a:pt x="313189" y="883831"/>
                  </a:cubicBezTo>
                  <a:cubicBezTo>
                    <a:pt x="232444" y="920215"/>
                    <a:pt x="137486" y="902059"/>
                    <a:pt x="75954" y="838472"/>
                  </a:cubicBezTo>
                  <a:cubicBezTo>
                    <a:pt x="14179" y="774633"/>
                    <a:pt x="-500" y="678867"/>
                    <a:pt x="39332" y="599535"/>
                  </a:cubicBezTo>
                  <a:cubicBezTo>
                    <a:pt x="76696" y="525117"/>
                    <a:pt x="154417" y="480322"/>
                    <a:pt x="236709" y="486090"/>
                  </a:cubicBezTo>
                  <a:cubicBezTo>
                    <a:pt x="284700" y="478197"/>
                    <a:pt x="277921" y="425061"/>
                    <a:pt x="280668" y="407643"/>
                  </a:cubicBezTo>
                  <a:cubicBezTo>
                    <a:pt x="205089" y="382694"/>
                    <a:pt x="175182" y="377330"/>
                    <a:pt x="133775" y="353150"/>
                  </a:cubicBezTo>
                  <a:cubicBezTo>
                    <a:pt x="54268" y="298014"/>
                    <a:pt x="-17164" y="166126"/>
                    <a:pt x="3655" y="48249"/>
                  </a:cubicBezTo>
                  <a:cubicBezTo>
                    <a:pt x="9296" y="-13413"/>
                    <a:pt x="38748" y="13029"/>
                    <a:pt x="70581" y="13280"/>
                  </a:cubicBezTo>
                  <a:cubicBezTo>
                    <a:pt x="74620" y="4964"/>
                    <a:pt x="82215" y="0"/>
                    <a:pt x="90735" y="0"/>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1" forceAA="0" compatLnSpc="1">
              <a:prstTxWarp prst="textNoShape">
                <a:avLst/>
              </a:prstTxWarp>
              <a:noAutofit/>
            </a:bodyPr>
            <a:lstStyle>
              <a:defPPr>
                <a:defRPr lang="en-US"/>
              </a:defPPr>
              <a:lvl1pPr algn="l" rtl="0" fontAlgn="base">
                <a:spcBef>
                  <a:spcPct val="0"/>
                </a:spcBef>
                <a:spcAft>
                  <a:spcPct val="0"/>
                </a:spcAft>
                <a:defRPr sz="1900" kern="1200">
                  <a:solidFill>
                    <a:schemeClr val="lt1"/>
                  </a:solidFill>
                  <a:latin typeface="+mn-lt"/>
                  <a:ea typeface="+mn-ea"/>
                  <a:cs typeface="+mn-cs"/>
                </a:defRPr>
              </a:lvl1pPr>
              <a:lvl2pPr marL="429768" algn="l" rtl="0" fontAlgn="base">
                <a:spcBef>
                  <a:spcPct val="0"/>
                </a:spcBef>
                <a:spcAft>
                  <a:spcPct val="0"/>
                </a:spcAft>
                <a:defRPr sz="1900" kern="1200">
                  <a:solidFill>
                    <a:schemeClr val="lt1"/>
                  </a:solidFill>
                  <a:latin typeface="+mn-lt"/>
                  <a:ea typeface="+mn-ea"/>
                  <a:cs typeface="+mn-cs"/>
                </a:defRPr>
              </a:lvl2pPr>
              <a:lvl3pPr marL="859536" algn="l" rtl="0" fontAlgn="base">
                <a:spcBef>
                  <a:spcPct val="0"/>
                </a:spcBef>
                <a:spcAft>
                  <a:spcPct val="0"/>
                </a:spcAft>
                <a:defRPr sz="1900" kern="1200">
                  <a:solidFill>
                    <a:schemeClr val="lt1"/>
                  </a:solidFill>
                  <a:latin typeface="+mn-lt"/>
                  <a:ea typeface="+mn-ea"/>
                  <a:cs typeface="+mn-cs"/>
                </a:defRPr>
              </a:lvl3pPr>
              <a:lvl4pPr marL="1289304" algn="l" rtl="0" fontAlgn="base">
                <a:spcBef>
                  <a:spcPct val="0"/>
                </a:spcBef>
                <a:spcAft>
                  <a:spcPct val="0"/>
                </a:spcAft>
                <a:defRPr sz="1900" kern="1200">
                  <a:solidFill>
                    <a:schemeClr val="lt1"/>
                  </a:solidFill>
                  <a:latin typeface="+mn-lt"/>
                  <a:ea typeface="+mn-ea"/>
                  <a:cs typeface="+mn-cs"/>
                </a:defRPr>
              </a:lvl4pPr>
              <a:lvl5pPr marL="1719072" algn="l" rtl="0" fontAlgn="base">
                <a:spcBef>
                  <a:spcPct val="0"/>
                </a:spcBef>
                <a:spcAft>
                  <a:spcPct val="0"/>
                </a:spcAft>
                <a:defRPr sz="1900" kern="1200">
                  <a:solidFill>
                    <a:schemeClr val="lt1"/>
                  </a:solidFill>
                  <a:latin typeface="+mn-lt"/>
                  <a:ea typeface="+mn-ea"/>
                  <a:cs typeface="+mn-cs"/>
                </a:defRPr>
              </a:lvl5pPr>
              <a:lvl6pPr marL="2148840" algn="l" defTabSz="859536" rtl="0" eaLnBrk="1" latinLnBrk="0" hangingPunct="1">
                <a:defRPr sz="1900" kern="1200">
                  <a:solidFill>
                    <a:schemeClr val="lt1"/>
                  </a:solidFill>
                  <a:latin typeface="+mn-lt"/>
                  <a:ea typeface="+mn-ea"/>
                  <a:cs typeface="+mn-cs"/>
                </a:defRPr>
              </a:lvl6pPr>
              <a:lvl7pPr marL="2578608" algn="l" defTabSz="859536" rtl="0" eaLnBrk="1" latinLnBrk="0" hangingPunct="1">
                <a:defRPr sz="1900" kern="1200">
                  <a:solidFill>
                    <a:schemeClr val="lt1"/>
                  </a:solidFill>
                  <a:latin typeface="+mn-lt"/>
                  <a:ea typeface="+mn-ea"/>
                  <a:cs typeface="+mn-cs"/>
                </a:defRPr>
              </a:lvl7pPr>
              <a:lvl8pPr marL="3008376" algn="l" defTabSz="859536" rtl="0" eaLnBrk="1" latinLnBrk="0" hangingPunct="1">
                <a:defRPr sz="1900" kern="1200">
                  <a:solidFill>
                    <a:schemeClr val="lt1"/>
                  </a:solidFill>
                  <a:latin typeface="+mn-lt"/>
                  <a:ea typeface="+mn-ea"/>
                  <a:cs typeface="+mn-cs"/>
                </a:defRPr>
              </a:lvl8pPr>
              <a:lvl9pPr marL="3438144" algn="l" defTabSz="859536" rtl="0" eaLnBrk="1" latinLnBrk="0" hangingPunct="1">
                <a:defRPr sz="1900" kern="1200">
                  <a:solidFill>
                    <a:schemeClr val="lt1"/>
                  </a:solidFill>
                  <a:latin typeface="+mn-lt"/>
                  <a:ea typeface="+mn-ea"/>
                  <a:cs typeface="+mn-cs"/>
                </a:defRPr>
              </a:lvl9pPr>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grpSp>
      <p:grpSp>
        <p:nvGrpSpPr>
          <p:cNvPr id="46" name="グループ化 45"/>
          <p:cNvGrpSpPr/>
          <p:nvPr/>
        </p:nvGrpSpPr>
        <p:grpSpPr>
          <a:xfrm>
            <a:off x="6869827" y="5825473"/>
            <a:ext cx="359878" cy="275673"/>
            <a:chOff x="2653784" y="3735238"/>
            <a:chExt cx="736397" cy="465826"/>
          </a:xfrm>
        </p:grpSpPr>
        <p:sp>
          <p:nvSpPr>
            <p:cNvPr id="47" name="正方形/長方形 46"/>
            <p:cNvSpPr/>
            <p:nvPr/>
          </p:nvSpPr>
          <p:spPr bwMode="gray">
            <a:xfrm>
              <a:off x="2653784" y="3735238"/>
              <a:ext cx="736397" cy="465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8" name="フローチャート: 手作業 47"/>
            <p:cNvSpPr/>
            <p:nvPr/>
          </p:nvSpPr>
          <p:spPr bwMode="gray">
            <a:xfrm>
              <a:off x="2653784" y="3735238"/>
              <a:ext cx="736397" cy="25090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sp>
        <p:nvSpPr>
          <p:cNvPr id="49" name="テキスト ボックス 48"/>
          <p:cNvSpPr txBox="1"/>
          <p:nvPr/>
        </p:nvSpPr>
        <p:spPr>
          <a:xfrm>
            <a:off x="7488208" y="6022518"/>
            <a:ext cx="1419225" cy="24198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医療従事者</a:t>
            </a:r>
            <a:endParaRPr kumimoji="1" lang="en-US" altLang="ja-JP" sz="1100" dirty="0">
              <a:latin typeface="Yu Gothic UI" panose="020B0500000000000000" pitchFamily="50" charset="-128"/>
              <a:ea typeface="Yu Gothic UI" panose="020B0500000000000000" pitchFamily="50" charset="-128"/>
            </a:endParaRPr>
          </a:p>
        </p:txBody>
      </p:sp>
      <p:sp>
        <p:nvSpPr>
          <p:cNvPr id="50" name="四角形吹き出し 49"/>
          <p:cNvSpPr/>
          <p:nvPr/>
        </p:nvSpPr>
        <p:spPr bwMode="gray">
          <a:xfrm>
            <a:off x="6158967" y="4469653"/>
            <a:ext cx="1725352" cy="1280480"/>
          </a:xfrm>
          <a:prstGeom prst="wedgeRectCallout">
            <a:avLst>
              <a:gd name="adj1" fmla="val 9166"/>
              <a:gd name="adj2" fmla="val 584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731730177"/>
              </p:ext>
            </p:extLst>
          </p:nvPr>
        </p:nvGraphicFramePr>
        <p:xfrm>
          <a:off x="6256932" y="4520126"/>
          <a:ext cx="1537984" cy="1188720"/>
        </p:xfrm>
        <a:graphic>
          <a:graphicData uri="http://schemas.openxmlformats.org/drawingml/2006/table">
            <a:tbl>
              <a:tblPr firstRow="1" bandRow="1">
                <a:tableStyleId>{5C22544A-7EE6-4342-B048-85BDC9FD1C3A}</a:tableStyleId>
              </a:tblPr>
              <a:tblGrid>
                <a:gridCol w="1537984">
                  <a:extLst>
                    <a:ext uri="{9D8B030D-6E8A-4147-A177-3AD203B41FA5}">
                      <a16:colId xmlns:a16="http://schemas.microsoft.com/office/drawing/2014/main" val="1343092866"/>
                    </a:ext>
                  </a:extLst>
                </a:gridCol>
              </a:tblGrid>
              <a:tr h="134822">
                <a:tc>
                  <a:txBody>
                    <a:bodyPr/>
                    <a:lstStyle/>
                    <a:p>
                      <a:r>
                        <a:rPr kumimoji="1" lang="ja-JP" altLang="en-US" sz="800" dirty="0">
                          <a:solidFill>
                            <a:schemeClr val="tx1"/>
                          </a:solidFill>
                        </a:rPr>
                        <a:t>システム管理部（○○</a:t>
                      </a:r>
                      <a:r>
                        <a:rPr kumimoji="1" lang="en-US" altLang="ja-JP" sz="800" dirty="0">
                          <a:solidFill>
                            <a:schemeClr val="tx1"/>
                          </a:solidFill>
                        </a:rPr>
                        <a:t>@</a:t>
                      </a:r>
                      <a:r>
                        <a:rPr kumimoji="1" lang="ja-JP" altLang="en-US" sz="800" dirty="0">
                          <a:solidFill>
                            <a:schemeClr val="tx1"/>
                          </a:solidFill>
                        </a:rPr>
                        <a:t>○○）</a:t>
                      </a:r>
                      <a:endParaRPr kumimoji="1" lang="en-US" altLang="ja-JP" sz="8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1817959"/>
                  </a:ext>
                </a:extLst>
              </a:tr>
              <a:tr h="134822">
                <a:tc>
                  <a:txBody>
                    <a:bodyPr/>
                    <a:lstStyle/>
                    <a:p>
                      <a:r>
                        <a:rPr kumimoji="1" lang="ja-JP" altLang="en-US" sz="800" dirty="0"/>
                        <a:t>件名：更新プログラムのご案内</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5689701"/>
                  </a:ext>
                </a:extLst>
              </a:tr>
              <a:tr h="674109">
                <a:tc>
                  <a:txBody>
                    <a:bodyPr/>
                    <a:lstStyle/>
                    <a:p>
                      <a:r>
                        <a:rPr kumimoji="1" lang="ja-JP" altLang="en-US" sz="800" dirty="0"/>
                        <a:t>職員各位</a:t>
                      </a:r>
                      <a:endParaRPr kumimoji="1" lang="en-US" altLang="ja-JP" sz="800" dirty="0"/>
                    </a:p>
                    <a:p>
                      <a:endParaRPr kumimoji="1" lang="en-US" altLang="ja-JP" sz="200" dirty="0"/>
                    </a:p>
                    <a:p>
                      <a:r>
                        <a:rPr kumimoji="1" lang="ja-JP" altLang="en-US" sz="800" dirty="0"/>
                        <a:t>お疲れ様です。</a:t>
                      </a:r>
                      <a:endParaRPr kumimoji="1" lang="en-US" altLang="ja-JP" sz="800" dirty="0"/>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800" dirty="0"/>
                        <a:t>〇〇社よりシステム更新のお知らせがありますので参照下さい。</a:t>
                      </a:r>
                      <a:endParaRPr kumimoji="1" lang="en-US" altLang="ja-JP" sz="800" dirty="0"/>
                    </a:p>
                    <a:p>
                      <a:endParaRPr kumimoji="1" lang="en-US" altLang="ja-JP" sz="200" dirty="0"/>
                    </a:p>
                    <a:p>
                      <a:r>
                        <a:rPr kumimoji="1" lang="en-US" altLang="ja-JP" sz="800" u="sng" dirty="0">
                          <a:solidFill>
                            <a:srgbClr val="002060"/>
                          </a:solidFill>
                        </a:rPr>
                        <a:t>http://www.</a:t>
                      </a:r>
                      <a:r>
                        <a:rPr kumimoji="1" lang="ja-JP" altLang="en-US" sz="800" u="sng" dirty="0">
                          <a:solidFill>
                            <a:srgbClr val="002060"/>
                          </a:solidFill>
                        </a:rPr>
                        <a:t>〇〇〇〇</a:t>
                      </a:r>
                      <a:endParaRPr kumimoji="1" lang="en-US" altLang="ja-JP" sz="800" u="sng" dirty="0">
                        <a:solidFill>
                          <a:srgbClr val="00206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5703670"/>
                  </a:ext>
                </a:extLst>
              </a:tr>
            </a:tbl>
          </a:graphicData>
        </a:graphic>
      </p:graphicFrame>
      <p:sp>
        <p:nvSpPr>
          <p:cNvPr id="52" name="円形吹き出し 51"/>
          <p:cNvSpPr/>
          <p:nvPr/>
        </p:nvSpPr>
        <p:spPr bwMode="gray">
          <a:xfrm>
            <a:off x="7982284" y="3931130"/>
            <a:ext cx="1693695" cy="1475210"/>
          </a:xfrm>
          <a:prstGeom prst="wedgeEllipseCallout">
            <a:avLst>
              <a:gd name="adj1" fmla="val -31032"/>
              <a:gd name="adj2" fmla="val 661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Arial" panose="020B0604020202020204" pitchFamily="34" charset="0"/>
              <a:buChar char="•"/>
            </a:pP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4984535" y="4905612"/>
            <a:ext cx="1072800" cy="169605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情報システム部門または担当者に確認の上、取るべき対策</a:t>
            </a:r>
          </a:p>
        </p:txBody>
      </p:sp>
      <p:sp>
        <p:nvSpPr>
          <p:cNvPr id="56" name="正方形/長方形 55"/>
          <p:cNvSpPr/>
          <p:nvPr/>
        </p:nvSpPr>
        <p:spPr bwMode="gray">
          <a:xfrm>
            <a:off x="4985770" y="4003908"/>
            <a:ext cx="1071565" cy="864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職員が心がける対策</a:t>
            </a:r>
          </a:p>
        </p:txBody>
      </p:sp>
      <p:sp>
        <p:nvSpPr>
          <p:cNvPr id="4" name="テキスト ボックス 3"/>
          <p:cNvSpPr txBox="1"/>
          <p:nvPr/>
        </p:nvSpPr>
        <p:spPr>
          <a:xfrm>
            <a:off x="7049766" y="3810370"/>
            <a:ext cx="1201217" cy="257369"/>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外部からの対策</a:t>
            </a:r>
            <a:r>
              <a:rPr kumimoji="1" lang="en-US" altLang="ja-JP" sz="1200" dirty="0">
                <a:latin typeface="Yu Gothic UI" panose="020B0500000000000000" pitchFamily="50" charset="-128"/>
                <a:ea typeface="Yu Gothic UI" panose="020B0500000000000000" pitchFamily="50" charset="-128"/>
              </a:rPr>
              <a:t>】</a:t>
            </a:r>
            <a:endParaRPr kumimoji="1" lang="ja-JP" altLang="en-US" sz="1200" dirty="0">
              <a:latin typeface="Yu Gothic UI" panose="020B0500000000000000" pitchFamily="50" charset="-128"/>
              <a:ea typeface="Yu Gothic UI" panose="020B0500000000000000" pitchFamily="50" charset="-128"/>
            </a:endParaRPr>
          </a:p>
        </p:txBody>
      </p:sp>
      <p:sp>
        <p:nvSpPr>
          <p:cNvPr id="8" name="テキスト ボックス 7"/>
          <p:cNvSpPr txBox="1"/>
          <p:nvPr/>
        </p:nvSpPr>
        <p:spPr>
          <a:xfrm>
            <a:off x="8046280" y="4194951"/>
            <a:ext cx="1593953" cy="1088366"/>
          </a:xfrm>
          <a:prstGeom prst="rect">
            <a:avLst/>
          </a:prstGeom>
          <a:noFill/>
        </p:spPr>
        <p:txBody>
          <a:bodyPr wrap="none" lIns="36000" tIns="36000" rIns="36000" bIns="36000" rtlCol="0" anchor="ctr" anchorCtr="0">
            <a:spAutoFit/>
          </a:bodyPr>
          <a:lstStyle/>
          <a:p>
            <a:pPr marL="171450" indent="-108000">
              <a:spcBef>
                <a:spcPts val="0"/>
              </a:spcBef>
              <a:buSzPct val="100000"/>
              <a:buFont typeface="Arial" panose="020B0604020202020204" pitchFamily="34" charset="0"/>
              <a:buChar char="•"/>
            </a:pPr>
            <a:r>
              <a:rPr kumimoji="1" lang="ja-JP" altLang="en-US" sz="1100" dirty="0">
                <a:latin typeface="Yu Gothic UI" panose="020B0500000000000000" pitchFamily="50" charset="-128"/>
                <a:ea typeface="Yu Gothic UI" panose="020B0500000000000000" pitchFamily="50" charset="-128"/>
              </a:rPr>
              <a:t>このような部署はない</a:t>
            </a:r>
            <a:endParaRPr kumimoji="1" lang="en-US" altLang="ja-JP" sz="1100" dirty="0">
              <a:latin typeface="Yu Gothic UI" panose="020B0500000000000000" pitchFamily="50" charset="-128"/>
              <a:ea typeface="Yu Gothic UI" panose="020B0500000000000000" pitchFamily="50" charset="-128"/>
            </a:endParaRPr>
          </a:p>
          <a:p>
            <a:pPr marL="171450" indent="-108000">
              <a:spcBef>
                <a:spcPts val="0"/>
              </a:spcBef>
              <a:buSzPct val="100000"/>
              <a:buFont typeface="Arial" panose="020B0604020202020204" pitchFamily="34" charset="0"/>
              <a:buChar char="•"/>
            </a:pPr>
            <a:r>
              <a:rPr kumimoji="1" lang="ja-JP" altLang="en-US" sz="1100" dirty="0">
                <a:latin typeface="Yu Gothic UI" panose="020B0500000000000000" pitchFamily="50" charset="-128"/>
                <a:ea typeface="Yu Gothic UI" panose="020B0500000000000000" pitchFamily="50" charset="-128"/>
              </a:rPr>
              <a:t>差出人のアドレスに見覚</a:t>
            </a:r>
            <a:endParaRPr kumimoji="1" lang="en-US" altLang="ja-JP" sz="1100" dirty="0">
              <a:latin typeface="Yu Gothic UI" panose="020B0500000000000000" pitchFamily="50" charset="-128"/>
              <a:ea typeface="Yu Gothic UI" panose="020B0500000000000000" pitchFamily="50" charset="-128"/>
            </a:endParaRPr>
          </a:p>
          <a:p>
            <a:pPr marL="63450">
              <a:spcBef>
                <a:spcPts val="0"/>
              </a:spcBef>
              <a:buSzPct val="100000"/>
            </a:pPr>
            <a:r>
              <a:rPr kumimoji="1" lang="ja-JP" altLang="en-US" sz="1100" dirty="0">
                <a:latin typeface="Yu Gothic UI" panose="020B0500000000000000" pitchFamily="50" charset="-128"/>
                <a:ea typeface="Yu Gothic UI" panose="020B0500000000000000" pitchFamily="50" charset="-128"/>
              </a:rPr>
              <a:t>　</a:t>
            </a:r>
            <a:r>
              <a:rPr kumimoji="1" lang="ja-JP" altLang="en-US" sz="1100" dirty="0" err="1">
                <a:latin typeface="Yu Gothic UI" panose="020B0500000000000000" pitchFamily="50" charset="-128"/>
                <a:ea typeface="Yu Gothic UI" panose="020B0500000000000000" pitchFamily="50" charset="-128"/>
              </a:rPr>
              <a:t>えが</a:t>
            </a:r>
            <a:r>
              <a:rPr kumimoji="1" lang="ja-JP" altLang="en-US" sz="1100" dirty="0">
                <a:latin typeface="Yu Gothic UI" panose="020B0500000000000000" pitchFamily="50" charset="-128"/>
                <a:ea typeface="Yu Gothic UI" panose="020B0500000000000000" pitchFamily="50" charset="-128"/>
              </a:rPr>
              <a:t>ない</a:t>
            </a:r>
            <a:endParaRPr kumimoji="1" lang="en-US" altLang="ja-JP" sz="1100" dirty="0">
              <a:latin typeface="Yu Gothic UI" panose="020B0500000000000000" pitchFamily="50" charset="-128"/>
              <a:ea typeface="Yu Gothic UI" panose="020B0500000000000000" pitchFamily="50" charset="-128"/>
            </a:endParaRPr>
          </a:p>
          <a:p>
            <a:pPr marL="171450" indent="-108000">
              <a:spcBef>
                <a:spcPts val="0"/>
              </a:spcBef>
              <a:buSzPct val="100000"/>
              <a:buFont typeface="Arial" panose="020B0604020202020204" pitchFamily="34" charset="0"/>
              <a:buChar char="•"/>
            </a:pPr>
            <a:r>
              <a:rPr kumimoji="1" lang="ja-JP" altLang="en-US" sz="1100" dirty="0">
                <a:latin typeface="Yu Gothic UI" panose="020B0500000000000000" pitchFamily="50" charset="-128"/>
                <a:ea typeface="Yu Gothic UI" panose="020B0500000000000000" pitchFamily="50" charset="-128"/>
              </a:rPr>
              <a:t>更新は聞いていない</a:t>
            </a:r>
            <a:endParaRPr kumimoji="1" lang="en-US" altLang="ja-JP" sz="1100" dirty="0">
              <a:latin typeface="Yu Gothic UI" panose="020B0500000000000000" pitchFamily="50" charset="-128"/>
              <a:ea typeface="Yu Gothic UI" panose="020B0500000000000000" pitchFamily="50" charset="-128"/>
            </a:endParaRPr>
          </a:p>
          <a:p>
            <a:pPr marL="171450" indent="-108000">
              <a:spcBef>
                <a:spcPts val="0"/>
              </a:spcBef>
              <a:buSzPct val="100000"/>
              <a:buFont typeface="Arial" panose="020B0604020202020204" pitchFamily="34" charset="0"/>
              <a:buChar char="•"/>
            </a:pPr>
            <a:r>
              <a:rPr kumimoji="1" lang="en-US" altLang="ja-JP" sz="1100" dirty="0">
                <a:latin typeface="Yu Gothic UI" panose="020B0500000000000000" pitchFamily="50" charset="-128"/>
                <a:ea typeface="Yu Gothic UI" panose="020B0500000000000000" pitchFamily="50" charset="-128"/>
              </a:rPr>
              <a:t>URL</a:t>
            </a:r>
            <a:r>
              <a:rPr kumimoji="1" lang="ja-JP" altLang="en-US" sz="1100" dirty="0">
                <a:latin typeface="Yu Gothic UI" panose="020B0500000000000000" pitchFamily="50" charset="-128"/>
                <a:ea typeface="Yu Gothic UI" panose="020B0500000000000000" pitchFamily="50" charset="-128"/>
              </a:rPr>
              <a:t>がおかしいから</a:t>
            </a:r>
            <a:endParaRPr kumimoji="1" lang="en-US" altLang="ja-JP" sz="11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100" dirty="0">
                <a:latin typeface="Yu Gothic UI" panose="020B0500000000000000" pitchFamily="50" charset="-128"/>
                <a:ea typeface="Yu Gothic UI" panose="020B0500000000000000" pitchFamily="50" charset="-128"/>
              </a:rPr>
              <a:t>　　　開かない！</a:t>
            </a:r>
          </a:p>
        </p:txBody>
      </p:sp>
    </p:spTree>
    <p:extLst>
      <p:ext uri="{BB962C8B-B14F-4D97-AF65-F5344CB8AC3E}">
        <p14:creationId xmlns:p14="http://schemas.microsoft.com/office/powerpoint/2010/main" val="411310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の暗号化について</a:t>
            </a:r>
          </a:p>
        </p:txBody>
      </p:sp>
      <p:sp>
        <p:nvSpPr>
          <p:cNvPr id="69" name="スライド番号プレースホルダー 3"/>
          <p:cNvSpPr txBox="1">
            <a:spLocks/>
          </p:cNvSpPr>
          <p:nvPr/>
        </p:nvSpPr>
        <p:spPr bwMode="gray">
          <a:xfrm>
            <a:off x="53780" y="6598253"/>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16</a:t>
            </a:r>
            <a:endParaRPr kumimoji="1" lang="ja-JP" altLang="en-US"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651099" y="54363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無線</a:t>
            </a:r>
            <a:r>
              <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を使うときに気を付けることは？</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71" name="AutoShape 555"/>
          <p:cNvSpPr>
            <a:spLocks noChangeArrowheads="1"/>
          </p:cNvSpPr>
          <p:nvPr/>
        </p:nvSpPr>
        <p:spPr bwMode="gray">
          <a:xfrm>
            <a:off x="362968" y="53351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Q8</a:t>
            </a:r>
          </a:p>
        </p:txBody>
      </p:sp>
      <p:sp>
        <p:nvSpPr>
          <p:cNvPr id="136" name="正方形/長方形 135"/>
          <p:cNvSpPr/>
          <p:nvPr/>
        </p:nvSpPr>
        <p:spPr bwMode="gray">
          <a:xfrm>
            <a:off x="788389" y="914581"/>
            <a:ext cx="845176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kumimoji="1" lang="ja-JP" altLang="en-US" sz="1400" b="1" u="sng" dirty="0">
                <a:latin typeface="Yu Gothic UI" panose="020B0500000000000000" pitchFamily="50" charset="-128"/>
                <a:ea typeface="Yu Gothic UI" panose="020B0500000000000000" pitchFamily="50" charset="-128"/>
              </a:rPr>
              <a:t>無線</a:t>
            </a:r>
            <a:r>
              <a:rPr kumimoji="1" lang="en-US" altLang="ja-JP" sz="1400" b="1" u="sng" dirty="0">
                <a:latin typeface="Yu Gothic UI" panose="020B0500000000000000" pitchFamily="50" charset="-128"/>
                <a:ea typeface="Yu Gothic UI" panose="020B0500000000000000" pitchFamily="50" charset="-128"/>
              </a:rPr>
              <a:t>LAN</a:t>
            </a:r>
            <a:r>
              <a:rPr kumimoji="1" lang="ja-JP" altLang="en-US" sz="1400" b="1" u="sng" dirty="0">
                <a:latin typeface="Yu Gothic UI" panose="020B0500000000000000" pitchFamily="50" charset="-128"/>
                <a:ea typeface="Yu Gothic UI" panose="020B0500000000000000" pitchFamily="50" charset="-128"/>
              </a:rPr>
              <a:t>アクセスポイントにおいて、ユーザー名やパスワードを設定し、かつ通信の暗号化を設定することが重要です。</a:t>
            </a:r>
            <a:endParaRPr kumimoji="1" lang="en-US" altLang="ja-JP" sz="1400" b="1" u="sng" dirty="0">
              <a:latin typeface="Yu Gothic UI" panose="020B0500000000000000" pitchFamily="50" charset="-128"/>
              <a:ea typeface="Yu Gothic UI" panose="020B0500000000000000" pitchFamily="50" charset="-128"/>
            </a:endParaRPr>
          </a:p>
          <a:p>
            <a:r>
              <a:rPr kumimoji="1" lang="ja-JP" altLang="en-US" sz="1400" b="1" u="sng" dirty="0">
                <a:latin typeface="Yu Gothic UI" panose="020B0500000000000000" pitchFamily="50" charset="-128"/>
                <a:ea typeface="Yu Gothic UI" panose="020B0500000000000000" pitchFamily="50" charset="-128"/>
              </a:rPr>
              <a:t>医療従事者の皆様は、システム管理者の定めた規程類を遵守して、無線</a:t>
            </a:r>
            <a:r>
              <a:rPr kumimoji="1" lang="en-US" altLang="ja-JP" sz="1400" b="1" u="sng" dirty="0">
                <a:latin typeface="Yu Gothic UI" panose="020B0500000000000000" pitchFamily="50" charset="-128"/>
                <a:ea typeface="Yu Gothic UI" panose="020B0500000000000000" pitchFamily="50" charset="-128"/>
              </a:rPr>
              <a:t>LAN</a:t>
            </a:r>
            <a:r>
              <a:rPr kumimoji="1" lang="ja-JP" altLang="en-US" sz="1400" b="1" u="sng" dirty="0">
                <a:latin typeface="Yu Gothic UI" panose="020B0500000000000000" pitchFamily="50" charset="-128"/>
                <a:ea typeface="Yu Gothic UI" panose="020B0500000000000000" pitchFamily="50" charset="-128"/>
              </a:rPr>
              <a:t>の運用をすることを心がけてください</a:t>
            </a:r>
            <a:endParaRPr kumimoji="1" lang="en-US" altLang="ja-JP" sz="1400" b="1" u="sng" dirty="0">
              <a:latin typeface="Yu Gothic UI" panose="020B0500000000000000" pitchFamily="50" charset="-128"/>
              <a:ea typeface="Yu Gothic UI" panose="020B0500000000000000" pitchFamily="50" charset="-128"/>
            </a:endParaRPr>
          </a:p>
        </p:txBody>
      </p:sp>
      <p:sp>
        <p:nvSpPr>
          <p:cNvPr id="135" name="AutoShape 555"/>
          <p:cNvSpPr>
            <a:spLocks noChangeArrowheads="1"/>
          </p:cNvSpPr>
          <p:nvPr/>
        </p:nvSpPr>
        <p:spPr bwMode="gray">
          <a:xfrm>
            <a:off x="602025" y="957912"/>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4" name="下矢印 3"/>
          <p:cNvSpPr/>
          <p:nvPr/>
        </p:nvSpPr>
        <p:spPr bwMode="gray">
          <a:xfrm rot="10800000">
            <a:off x="547365" y="1678872"/>
            <a:ext cx="3312544" cy="2066122"/>
          </a:xfrm>
          <a:prstGeom prst="downArrow">
            <a:avLst>
              <a:gd name="adj1" fmla="val 76562"/>
              <a:gd name="adj2" fmla="val 50000"/>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4" name="角丸四角形 7"/>
          <p:cNvSpPr>
            <a:spLocks noChangeAspect="1"/>
          </p:cNvSpPr>
          <p:nvPr/>
        </p:nvSpPr>
        <p:spPr bwMode="gray">
          <a:xfrm>
            <a:off x="1555636" y="2122119"/>
            <a:ext cx="337098" cy="570023"/>
          </a:xfrm>
          <a:custGeom>
            <a:avLst/>
            <a:gdLst/>
            <a:ahLst/>
            <a:cxnLst/>
            <a:rect l="l" t="t" r="r" b="b"/>
            <a:pathLst>
              <a:path w="532595" h="900603">
                <a:moveTo>
                  <a:pt x="266298" y="773403"/>
                </a:moveTo>
                <a:cubicBezTo>
                  <a:pt x="230008" y="773403"/>
                  <a:pt x="200590" y="793126"/>
                  <a:pt x="200590" y="817456"/>
                </a:cubicBezTo>
                <a:cubicBezTo>
                  <a:pt x="200590" y="841786"/>
                  <a:pt x="230008" y="861509"/>
                  <a:pt x="266298" y="861509"/>
                </a:cubicBezTo>
                <a:cubicBezTo>
                  <a:pt x="302588" y="861509"/>
                  <a:pt x="332006" y="841786"/>
                  <a:pt x="332006" y="817456"/>
                </a:cubicBezTo>
                <a:cubicBezTo>
                  <a:pt x="332006" y="793126"/>
                  <a:pt x="302588" y="773403"/>
                  <a:pt x="266298" y="773403"/>
                </a:cubicBezTo>
                <a:close/>
                <a:moveTo>
                  <a:pt x="72226" y="116179"/>
                </a:moveTo>
                <a:lnTo>
                  <a:pt x="72226" y="725779"/>
                </a:lnTo>
                <a:lnTo>
                  <a:pt x="460369" y="725779"/>
                </a:lnTo>
                <a:lnTo>
                  <a:pt x="460369" y="116179"/>
                </a:lnTo>
                <a:close/>
                <a:moveTo>
                  <a:pt x="88768" y="0"/>
                </a:moveTo>
                <a:lnTo>
                  <a:pt x="443827" y="0"/>
                </a:lnTo>
                <a:cubicBezTo>
                  <a:pt x="492852" y="0"/>
                  <a:pt x="532595" y="39743"/>
                  <a:pt x="532595" y="88768"/>
                </a:cubicBezTo>
                <a:lnTo>
                  <a:pt x="532595" y="811835"/>
                </a:lnTo>
                <a:cubicBezTo>
                  <a:pt x="532595" y="860860"/>
                  <a:pt x="492852" y="900603"/>
                  <a:pt x="443827" y="900603"/>
                </a:cubicBezTo>
                <a:lnTo>
                  <a:pt x="88768" y="900603"/>
                </a:lnTo>
                <a:cubicBezTo>
                  <a:pt x="39743" y="900603"/>
                  <a:pt x="0" y="860860"/>
                  <a:pt x="0" y="811835"/>
                </a:cubicBezTo>
                <a:lnTo>
                  <a:pt x="0" y="88768"/>
                </a:lnTo>
                <a:cubicBezTo>
                  <a:pt x="0" y="39743"/>
                  <a:pt x="39743" y="0"/>
                  <a:pt x="88768" y="0"/>
                </a:cubicBezTo>
                <a:close/>
              </a:path>
            </a:pathLst>
          </a:cu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5" name="Freeform 462"/>
          <p:cNvSpPr>
            <a:spLocks noChangeAspect="1" noEditPoints="1"/>
          </p:cNvSpPr>
          <p:nvPr/>
        </p:nvSpPr>
        <p:spPr bwMode="gray">
          <a:xfrm>
            <a:off x="1331508" y="2927072"/>
            <a:ext cx="487232" cy="518666"/>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pic>
        <p:nvPicPr>
          <p:cNvPr id="7" name="図 6"/>
          <p:cNvPicPr>
            <a:picLocks noChangeAspect="1"/>
          </p:cNvPicPr>
          <p:nvPr/>
        </p:nvPicPr>
        <p:blipFill>
          <a:blip r:embed="rId3"/>
          <a:stretch>
            <a:fillRect/>
          </a:stretch>
        </p:blipFill>
        <p:spPr>
          <a:xfrm rot="16200000">
            <a:off x="2003434" y="2532035"/>
            <a:ext cx="902286" cy="737680"/>
          </a:xfrm>
          <a:prstGeom prst="rect">
            <a:avLst/>
          </a:prstGeom>
        </p:spPr>
      </p:pic>
      <p:grpSp>
        <p:nvGrpSpPr>
          <p:cNvPr id="12" name="グループ化 11"/>
          <p:cNvGrpSpPr/>
          <p:nvPr/>
        </p:nvGrpSpPr>
        <p:grpSpPr>
          <a:xfrm>
            <a:off x="2898484" y="2498170"/>
            <a:ext cx="439947" cy="698745"/>
            <a:chOff x="3441939" y="4252818"/>
            <a:chExt cx="439947" cy="698745"/>
          </a:xfrm>
        </p:grpSpPr>
        <p:sp>
          <p:nvSpPr>
            <p:cNvPr id="8" name="角丸四角形 7"/>
            <p:cNvSpPr/>
            <p:nvPr/>
          </p:nvSpPr>
          <p:spPr bwMode="gray">
            <a:xfrm>
              <a:off x="3441939" y="4399473"/>
              <a:ext cx="439947" cy="55209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10" name="直線コネクタ 9"/>
            <p:cNvCxnSpPr/>
            <p:nvPr/>
          </p:nvCxnSpPr>
          <p:spPr>
            <a:xfrm flipV="1">
              <a:off x="3783825" y="4252818"/>
              <a:ext cx="0" cy="1440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bwMode="gray">
            <a:xfrm>
              <a:off x="3450565" y="4494362"/>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3447693" y="4612258"/>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sp>
        <p:nvSpPr>
          <p:cNvPr id="16" name="円形吹き出し 15"/>
          <p:cNvSpPr/>
          <p:nvPr/>
        </p:nvSpPr>
        <p:spPr bwMode="gray">
          <a:xfrm>
            <a:off x="2568229" y="3251874"/>
            <a:ext cx="1344281" cy="444012"/>
          </a:xfrm>
          <a:prstGeom prst="wedgeEllipseCallout">
            <a:avLst>
              <a:gd name="adj1" fmla="val 985"/>
              <a:gd name="adj2" fmla="val -844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無線</a:t>
            </a:r>
            <a:r>
              <a:rPr kumimoji="1" lang="en-US" altLang="ja-JP" sz="1200" b="1" dirty="0">
                <a:solidFill>
                  <a:schemeClr val="tx1"/>
                </a:solidFill>
                <a:latin typeface="Yu Gothic UI" panose="020B0500000000000000" pitchFamily="50" charset="-128"/>
                <a:ea typeface="Yu Gothic UI" panose="020B0500000000000000" pitchFamily="50" charset="-128"/>
              </a:rPr>
              <a:t>LAN</a:t>
            </a:r>
            <a:r>
              <a:rPr kumimoji="1" lang="ja-JP" altLang="en-US" sz="1200" b="1" dirty="0">
                <a:solidFill>
                  <a:schemeClr val="tx1"/>
                </a:solidFill>
                <a:latin typeface="Yu Gothic UI" panose="020B0500000000000000" pitchFamily="50" charset="-128"/>
                <a:ea typeface="Yu Gothic UI" panose="020B0500000000000000" pitchFamily="50" charset="-128"/>
              </a:rPr>
              <a:t>ルーター</a:t>
            </a:r>
          </a:p>
        </p:txBody>
      </p:sp>
      <p:sp>
        <p:nvSpPr>
          <p:cNvPr id="18" name="テキスト ボックス 17"/>
          <p:cNvSpPr txBox="1"/>
          <p:nvPr/>
        </p:nvSpPr>
        <p:spPr>
          <a:xfrm>
            <a:off x="1224918" y="3435776"/>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業務用端末</a:t>
            </a:r>
          </a:p>
        </p:txBody>
      </p:sp>
      <p:sp>
        <p:nvSpPr>
          <p:cNvPr id="27" name="テキスト ボックス 26"/>
          <p:cNvSpPr txBox="1"/>
          <p:nvPr/>
        </p:nvSpPr>
        <p:spPr>
          <a:xfrm>
            <a:off x="1325299" y="2670757"/>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業務用端末</a:t>
            </a:r>
          </a:p>
        </p:txBody>
      </p:sp>
      <p:sp>
        <p:nvSpPr>
          <p:cNvPr id="19" name="テキスト ボックス 18"/>
          <p:cNvSpPr txBox="1"/>
          <p:nvPr/>
        </p:nvSpPr>
        <p:spPr>
          <a:xfrm>
            <a:off x="4061629" y="1624187"/>
            <a:ext cx="5075676" cy="1206347"/>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ノート型パソコンやスマートフォン、タブレット端末などの普及を背景に、インター</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ネットに接続する手段として、無線</a:t>
            </a:r>
            <a:r>
              <a:rPr lang="en-US" altLang="ja-JP" sz="1200" dirty="0">
                <a:latin typeface="Yu Gothic UI" panose="020B0500000000000000" pitchFamily="50" charset="-128"/>
                <a:ea typeface="Yu Gothic UI" panose="020B0500000000000000" pitchFamily="50" charset="-128"/>
              </a:rPr>
              <a:t>LAN</a:t>
            </a:r>
            <a:r>
              <a:rPr lang="ja-JP" altLang="en-US" sz="1200" dirty="0">
                <a:latin typeface="Yu Gothic UI" panose="020B0500000000000000" pitchFamily="50" charset="-128"/>
                <a:ea typeface="Yu Gothic UI" panose="020B0500000000000000" pitchFamily="50" charset="-128"/>
              </a:rPr>
              <a:t>の利用が拡大している</a:t>
            </a:r>
            <a:endParaRPr lang="en-US" altLang="ja-JP" sz="1200" dirty="0">
              <a:latin typeface="Yu Gothic UI" panose="020B0500000000000000" pitchFamily="50" charset="-128"/>
              <a:ea typeface="Yu Gothic UI" panose="020B0500000000000000" pitchFamily="50" charset="-128"/>
            </a:endParaRPr>
          </a:p>
          <a:p>
            <a:pPr marL="171450" indent="-171450">
              <a:spcBef>
                <a:spcPts val="20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情報セキュリティ対策を施していない無線</a:t>
            </a:r>
            <a:r>
              <a:rPr kumimoji="1" lang="en-US" altLang="ja-JP" sz="1200" dirty="0">
                <a:latin typeface="Yu Gothic UI" panose="020B0500000000000000" pitchFamily="50" charset="-128"/>
                <a:ea typeface="Yu Gothic UI" panose="020B0500000000000000" pitchFamily="50" charset="-128"/>
              </a:rPr>
              <a:t>LAN</a:t>
            </a:r>
            <a:r>
              <a:rPr kumimoji="1" lang="ja-JP" altLang="en-US" sz="1200" dirty="0">
                <a:latin typeface="Yu Gothic UI" panose="020B0500000000000000" pitchFamily="50" charset="-128"/>
                <a:ea typeface="Yu Gothic UI" panose="020B0500000000000000" pitchFamily="50" charset="-128"/>
              </a:rPr>
              <a:t>は危険性が高く、通信内容を盗み</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見られる等の危険がある</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　</a:t>
            </a:r>
          </a:p>
        </p:txBody>
      </p:sp>
      <p:sp>
        <p:nvSpPr>
          <p:cNvPr id="29" name="正方形/長方形 28"/>
          <p:cNvSpPr/>
          <p:nvPr/>
        </p:nvSpPr>
        <p:spPr bwMode="gray">
          <a:xfrm>
            <a:off x="4102224" y="2451472"/>
            <a:ext cx="5105777" cy="129390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100" dirty="0">
                <a:solidFill>
                  <a:schemeClr val="tx1"/>
                </a:solidFill>
                <a:latin typeface="Yu Gothic UI" panose="020B0500000000000000" pitchFamily="50" charset="-128"/>
                <a:ea typeface="Yu Gothic UI" panose="020B0500000000000000" pitchFamily="50" charset="-128"/>
              </a:rPr>
              <a:t>【</a:t>
            </a: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の危険性の例</a:t>
            </a:r>
            <a:r>
              <a:rPr kumimoji="1" lang="en-US" altLang="ja-JP" sz="1100" dirty="0">
                <a:solidFill>
                  <a:schemeClr val="tx1"/>
                </a:solidFill>
                <a:latin typeface="Yu Gothic UI" panose="020B0500000000000000" pitchFamily="50" charset="-128"/>
                <a:ea typeface="Yu Gothic UI" panose="020B0500000000000000" pitchFamily="50" charset="-128"/>
              </a:rPr>
              <a:t>】</a:t>
            </a:r>
          </a:p>
          <a:p>
            <a:pPr marL="171450" indent="-171450">
              <a:spcBef>
                <a:spcPts val="200"/>
              </a:spcBef>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個人情報、機密情報の漏洩</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勝手に接続した第三者の端末から、パソコンの共有フォルダなどが見られてしまう</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en-US" altLang="ja-JP" sz="1100" dirty="0">
                <a:solidFill>
                  <a:schemeClr val="tx1"/>
                </a:solidFill>
                <a:latin typeface="Yu Gothic UI" panose="020B0500000000000000" pitchFamily="50" charset="-128"/>
                <a:ea typeface="Yu Gothic UI" panose="020B0500000000000000" pitchFamily="50" charset="-128"/>
              </a:rPr>
              <a:t>ID/</a:t>
            </a:r>
            <a:r>
              <a:rPr kumimoji="1" lang="ja-JP" altLang="en-US" sz="1100" dirty="0">
                <a:solidFill>
                  <a:schemeClr val="tx1"/>
                </a:solidFill>
                <a:latin typeface="Yu Gothic UI" panose="020B0500000000000000" pitchFamily="50" charset="-128"/>
                <a:ea typeface="Yu Gothic UI" panose="020B0500000000000000" pitchFamily="50" charset="-128"/>
              </a:rPr>
              <a:t>パスワードの漏洩</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セキュリティ対策をしていない無線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から第三者が侵入し、内部で解析後、</a:t>
            </a:r>
            <a:r>
              <a:rPr kumimoji="1" lang="en-US" altLang="ja-JP" sz="1100" dirty="0">
                <a:solidFill>
                  <a:schemeClr val="tx1"/>
                </a:solidFill>
                <a:latin typeface="Yu Gothic UI" panose="020B0500000000000000" pitchFamily="50" charset="-128"/>
                <a:ea typeface="Yu Gothic UI" panose="020B0500000000000000" pitchFamily="50" charset="-128"/>
              </a:rPr>
              <a:t>ID/PW</a:t>
            </a:r>
            <a:r>
              <a:rPr kumimoji="1" lang="ja-JP" altLang="en-US" sz="1100" dirty="0">
                <a:solidFill>
                  <a:schemeClr val="tx1"/>
                </a:solidFill>
                <a:latin typeface="Yu Gothic UI" panose="020B0500000000000000" pitchFamily="50" charset="-128"/>
                <a:ea typeface="Yu Gothic UI" panose="020B0500000000000000" pitchFamily="50" charset="-128"/>
              </a:rPr>
              <a:t>が盗まれる（さらに悪用された場合、医療情報システムへの不正アクセスや迷惑メールの送信元にされる場合もある）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236651" y="3886141"/>
            <a:ext cx="2479547"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対応策の例</a:t>
            </a:r>
          </a:p>
        </p:txBody>
      </p:sp>
      <p:sp>
        <p:nvSpPr>
          <p:cNvPr id="31" name="正方形/長方形 30"/>
          <p:cNvSpPr/>
          <p:nvPr/>
        </p:nvSpPr>
        <p:spPr bwMode="gray">
          <a:xfrm>
            <a:off x="252420" y="4247630"/>
            <a:ext cx="1368000" cy="76251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ユーザ名、パスワードの設定</a:t>
            </a:r>
          </a:p>
        </p:txBody>
      </p:sp>
      <p:sp>
        <p:nvSpPr>
          <p:cNvPr id="32" name="正方形/長方形 31"/>
          <p:cNvSpPr/>
          <p:nvPr/>
        </p:nvSpPr>
        <p:spPr bwMode="gray">
          <a:xfrm>
            <a:off x="1682449" y="4246942"/>
            <a:ext cx="3234040" cy="76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アクセスポイントには、ユーザ名（</a:t>
            </a:r>
            <a:r>
              <a:rPr kumimoji="1" lang="en-US" altLang="ja-JP" sz="1100" dirty="0">
                <a:solidFill>
                  <a:schemeClr val="tx1"/>
                </a:solidFill>
                <a:latin typeface="Yu Gothic UI" panose="020B0500000000000000" pitchFamily="50" charset="-128"/>
                <a:ea typeface="Yu Gothic UI" panose="020B0500000000000000" pitchFamily="50" charset="-128"/>
              </a:rPr>
              <a:t>SSID</a:t>
            </a:r>
            <a:r>
              <a:rPr kumimoji="1" lang="ja-JP" altLang="en-US" sz="1100" dirty="0">
                <a:solidFill>
                  <a:schemeClr val="tx1"/>
                </a:solidFill>
                <a:latin typeface="Yu Gothic UI" panose="020B0500000000000000" pitchFamily="50" charset="-128"/>
                <a:ea typeface="Yu Gothic UI" panose="020B0500000000000000" pitchFamily="50" charset="-128"/>
              </a:rPr>
              <a:t>：</a:t>
            </a:r>
            <a:r>
              <a:rPr kumimoji="1" lang="en-US" altLang="ja-JP" sz="1100" dirty="0">
                <a:solidFill>
                  <a:schemeClr val="tx1"/>
                </a:solidFill>
                <a:latin typeface="Yu Gothic UI" panose="020B0500000000000000" pitchFamily="50" charset="-128"/>
                <a:ea typeface="Yu Gothic UI" panose="020B0500000000000000" pitchFamily="50" charset="-128"/>
              </a:rPr>
              <a:t>Service Set Identifier</a:t>
            </a:r>
            <a:r>
              <a:rPr kumimoji="1" lang="ja-JP" altLang="en-US" sz="1100" dirty="0">
                <a:solidFill>
                  <a:schemeClr val="tx1"/>
                </a:solidFill>
                <a:latin typeface="Yu Gothic UI" panose="020B0500000000000000" pitchFamily="50" charset="-128"/>
                <a:ea typeface="Yu Gothic UI" panose="020B0500000000000000" pitchFamily="50" charset="-128"/>
              </a:rPr>
              <a:t>）とパスワードの設定を行う。パスワードを掲示等を擦る場合は解読リスクがあることを認識する）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252420" y="5057701"/>
            <a:ext cx="1368000" cy="64795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暗号化方式の設定</a:t>
            </a:r>
          </a:p>
        </p:txBody>
      </p:sp>
      <p:sp>
        <p:nvSpPr>
          <p:cNvPr id="34" name="正方形/長方形 33"/>
          <p:cNvSpPr/>
          <p:nvPr/>
        </p:nvSpPr>
        <p:spPr bwMode="gray">
          <a:xfrm>
            <a:off x="1682449" y="5057701"/>
            <a:ext cx="3234040" cy="64795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通信の防御策として暗号化設定が有効である</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en-US" altLang="ja-JP" sz="1100" dirty="0">
                <a:solidFill>
                  <a:schemeClr val="tx1"/>
                </a:solidFill>
                <a:latin typeface="Yu Gothic UI" panose="020B0500000000000000" pitchFamily="50" charset="-128"/>
                <a:ea typeface="Yu Gothic UI" panose="020B0500000000000000" pitchFamily="50" charset="-128"/>
              </a:rPr>
              <a:t>WPA2</a:t>
            </a:r>
            <a:r>
              <a:rPr kumimoji="1" lang="ja-JP" altLang="en-US" sz="1100" dirty="0">
                <a:solidFill>
                  <a:schemeClr val="tx1"/>
                </a:solidFill>
                <a:latin typeface="Yu Gothic UI" panose="020B0500000000000000" pitchFamily="50" charset="-128"/>
                <a:ea typeface="Yu Gothic UI" panose="020B0500000000000000" pitchFamily="50" charset="-128"/>
              </a:rPr>
              <a:t>による暗号化や端末から接続先までを暗号化する「</a:t>
            </a:r>
            <a:r>
              <a:rPr kumimoji="1" lang="en-US" altLang="ja-JP" sz="1100" dirty="0">
                <a:solidFill>
                  <a:schemeClr val="tx1"/>
                </a:solidFill>
                <a:latin typeface="Yu Gothic UI" panose="020B0500000000000000" pitchFamily="50" charset="-128"/>
                <a:ea typeface="Yu Gothic UI" panose="020B0500000000000000" pitchFamily="50" charset="-128"/>
              </a:rPr>
              <a:t>HTTPS</a:t>
            </a:r>
            <a:r>
              <a:rPr kumimoji="1" lang="ja-JP" altLang="en-US" sz="1100" dirty="0">
                <a:solidFill>
                  <a:schemeClr val="tx1"/>
                </a:solidFill>
                <a:latin typeface="Yu Gothic UI" panose="020B0500000000000000" pitchFamily="50" charset="-128"/>
                <a:ea typeface="Yu Gothic UI" panose="020B0500000000000000" pitchFamily="50" charset="-128"/>
              </a:rPr>
              <a:t>」、「</a:t>
            </a:r>
            <a:r>
              <a:rPr kumimoji="1" lang="en-US" altLang="ja-JP" sz="1100" dirty="0">
                <a:solidFill>
                  <a:schemeClr val="tx1"/>
                </a:solidFill>
                <a:latin typeface="Yu Gothic UI" panose="020B0500000000000000" pitchFamily="50" charset="-128"/>
                <a:ea typeface="Yu Gothic UI" panose="020B0500000000000000" pitchFamily="50" charset="-128"/>
              </a:rPr>
              <a:t>VPN</a:t>
            </a:r>
            <a:r>
              <a:rPr kumimoji="1" lang="ja-JP" altLang="en-US" sz="1100" dirty="0">
                <a:solidFill>
                  <a:schemeClr val="tx1"/>
                </a:solidFill>
                <a:latin typeface="Yu Gothic UI" panose="020B0500000000000000" pitchFamily="50" charset="-128"/>
                <a:ea typeface="Yu Gothic UI" panose="020B0500000000000000" pitchFamily="50" charset="-128"/>
              </a:rPr>
              <a:t>」の活用</a:t>
            </a:r>
          </a:p>
        </p:txBody>
      </p:sp>
      <p:sp>
        <p:nvSpPr>
          <p:cNvPr id="36" name="テキスト ボックス 35"/>
          <p:cNvSpPr txBox="1"/>
          <p:nvPr/>
        </p:nvSpPr>
        <p:spPr>
          <a:xfrm>
            <a:off x="5075086" y="3886141"/>
            <a:ext cx="2479547"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暗号化方式の種類</a:t>
            </a:r>
          </a:p>
        </p:txBody>
      </p:sp>
      <p:sp>
        <p:nvSpPr>
          <p:cNvPr id="37" name="正方形/長方形 36"/>
          <p:cNvSpPr/>
          <p:nvPr/>
        </p:nvSpPr>
        <p:spPr bwMode="gray">
          <a:xfrm>
            <a:off x="252420" y="5753215"/>
            <a:ext cx="1368000" cy="96227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無線</a:t>
            </a:r>
            <a:r>
              <a:rPr kumimoji="1" lang="en-US" altLang="ja-JP" sz="1100" b="1" dirty="0">
                <a:latin typeface="Yu Gothic UI" panose="020B0500000000000000" pitchFamily="50" charset="-128"/>
                <a:ea typeface="Yu Gothic UI" panose="020B0500000000000000" pitchFamily="50" charset="-128"/>
              </a:rPr>
              <a:t>LAN</a:t>
            </a:r>
            <a:r>
              <a:rPr kumimoji="1" lang="ja-JP" altLang="en-US" sz="1100" b="1" dirty="0">
                <a:latin typeface="Yu Gothic UI" panose="020B0500000000000000" pitchFamily="50" charset="-128"/>
                <a:ea typeface="Yu Gothic UI" panose="020B0500000000000000" pitchFamily="50" charset="-128"/>
              </a:rPr>
              <a:t>ルーターの定期的な買い替え及び設定（ファームウェア）の更新</a:t>
            </a:r>
          </a:p>
        </p:txBody>
      </p:sp>
      <p:sp>
        <p:nvSpPr>
          <p:cNvPr id="38" name="正方形/長方形 37"/>
          <p:cNvSpPr/>
          <p:nvPr/>
        </p:nvSpPr>
        <p:spPr bwMode="gray">
          <a:xfrm>
            <a:off x="1682449" y="5753215"/>
            <a:ext cx="3234040" cy="961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ルーターを最新のファームウェア（ハードウェアを制御するためのソフトウェア）に更新することで、不具合の修正や機能向上が追加されるため、ファームウェアは常に最新版に更新する、または老朽化しないよう定期的な買い替えを行う</a:t>
            </a:r>
          </a:p>
        </p:txBody>
      </p:sp>
      <p:graphicFrame>
        <p:nvGraphicFramePr>
          <p:cNvPr id="23" name="表 22"/>
          <p:cNvGraphicFramePr>
            <a:graphicFrameLocks noGrp="1"/>
          </p:cNvGraphicFramePr>
          <p:nvPr>
            <p:extLst>
              <p:ext uri="{D42A27DB-BD31-4B8C-83A1-F6EECF244321}">
                <p14:modId xmlns:p14="http://schemas.microsoft.com/office/powerpoint/2010/main" val="2784746785"/>
              </p:ext>
            </p:extLst>
          </p:nvPr>
        </p:nvGraphicFramePr>
        <p:xfrm>
          <a:off x="5075086" y="4865653"/>
          <a:ext cx="4414989" cy="1463040"/>
        </p:xfrm>
        <a:graphic>
          <a:graphicData uri="http://schemas.openxmlformats.org/drawingml/2006/table">
            <a:tbl>
              <a:tblPr firstRow="1" bandRow="1">
                <a:tableStyleId>{5940675A-B579-460E-94D1-54222C63F5DA}</a:tableStyleId>
              </a:tblPr>
              <a:tblGrid>
                <a:gridCol w="1198298">
                  <a:extLst>
                    <a:ext uri="{9D8B030D-6E8A-4147-A177-3AD203B41FA5}">
                      <a16:colId xmlns:a16="http://schemas.microsoft.com/office/drawing/2014/main" val="1481242841"/>
                    </a:ext>
                  </a:extLst>
                </a:gridCol>
                <a:gridCol w="3216691">
                  <a:extLst>
                    <a:ext uri="{9D8B030D-6E8A-4147-A177-3AD203B41FA5}">
                      <a16:colId xmlns:a16="http://schemas.microsoft.com/office/drawing/2014/main" val="3604076301"/>
                    </a:ext>
                  </a:extLst>
                </a:gridCol>
              </a:tblGrid>
              <a:tr h="177947">
                <a:tc>
                  <a:txBody>
                    <a:bodyPr/>
                    <a:lstStyle/>
                    <a:p>
                      <a:pPr algn="ctr"/>
                      <a:r>
                        <a:rPr kumimoji="1" lang="ja-JP" altLang="en-US" sz="1100" dirty="0">
                          <a:solidFill>
                            <a:schemeClr val="bg1"/>
                          </a:solidFill>
                          <a:latin typeface="Yu Gothic UI" panose="020B0500000000000000" pitchFamily="50" charset="-128"/>
                          <a:ea typeface="Yu Gothic UI" panose="020B0500000000000000" pitchFamily="50" charset="-128"/>
                        </a:rPr>
                        <a:t>暗号化方式</a:t>
                      </a:r>
                    </a:p>
                  </a:txBody>
                  <a:tcPr anchor="ctr">
                    <a:solidFill>
                      <a:schemeClr val="bg1">
                        <a:lumMod val="50000"/>
                      </a:schemeClr>
                    </a:solidFill>
                  </a:tcPr>
                </a:tc>
                <a:tc>
                  <a:txBody>
                    <a:bodyPr/>
                    <a:lstStyle/>
                    <a:p>
                      <a:pPr algn="ctr"/>
                      <a:r>
                        <a:rPr kumimoji="1" lang="ja-JP" altLang="en-US" sz="1100" dirty="0">
                          <a:solidFill>
                            <a:schemeClr val="bg1"/>
                          </a:solidFill>
                          <a:latin typeface="Yu Gothic UI" panose="020B0500000000000000" pitchFamily="50" charset="-128"/>
                          <a:ea typeface="Yu Gothic UI" panose="020B0500000000000000" pitchFamily="50" charset="-128"/>
                        </a:rPr>
                        <a:t>特徴</a:t>
                      </a:r>
                    </a:p>
                  </a:txBody>
                  <a:tcPr anchor="ctr">
                    <a:solidFill>
                      <a:schemeClr val="bg1">
                        <a:lumMod val="50000"/>
                      </a:schemeClr>
                    </a:solidFill>
                  </a:tcPr>
                </a:tc>
                <a:extLst>
                  <a:ext uri="{0D108BD9-81ED-4DB2-BD59-A6C34878D82A}">
                    <a16:rowId xmlns:a16="http://schemas.microsoft.com/office/drawing/2014/main" val="1969733816"/>
                  </a:ext>
                </a:extLst>
              </a:tr>
              <a:tr h="0">
                <a:tc>
                  <a:txBody>
                    <a:bodyPr/>
                    <a:lstStyle/>
                    <a:p>
                      <a:r>
                        <a:rPr kumimoji="1" lang="en-US" altLang="ja-JP" sz="1100" dirty="0">
                          <a:latin typeface="Yu Gothic UI" panose="020B0500000000000000" pitchFamily="50" charset="-128"/>
                          <a:ea typeface="Yu Gothic UI" panose="020B0500000000000000" pitchFamily="50" charset="-128"/>
                        </a:rPr>
                        <a:t>WPA</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暗号化方式を変更し、</a:t>
                      </a:r>
                      <a:r>
                        <a:rPr kumimoji="1" lang="en-US" altLang="ja-JP" sz="1100" dirty="0">
                          <a:latin typeface="Yu Gothic UI" panose="020B0500000000000000" pitchFamily="50" charset="-128"/>
                          <a:ea typeface="Yu Gothic UI" panose="020B0500000000000000" pitchFamily="50" charset="-128"/>
                        </a:rPr>
                        <a:t>WEP</a:t>
                      </a:r>
                      <a:r>
                        <a:rPr kumimoji="1" lang="ja-JP" altLang="en-US" sz="1100" dirty="0">
                          <a:latin typeface="Yu Gothic UI" panose="020B0500000000000000" pitchFamily="50" charset="-128"/>
                          <a:ea typeface="Yu Gothic UI" panose="020B0500000000000000" pitchFamily="50" charset="-128"/>
                        </a:rPr>
                        <a:t>を拡張して策定</a:t>
                      </a:r>
                    </a:p>
                  </a:txBody>
                  <a:tcPr anchor="ctr"/>
                </a:tc>
                <a:extLst>
                  <a:ext uri="{0D108BD9-81ED-4DB2-BD59-A6C34878D82A}">
                    <a16:rowId xmlns:a16="http://schemas.microsoft.com/office/drawing/2014/main" val="3182512336"/>
                  </a:ext>
                </a:extLst>
              </a:tr>
              <a:tr h="0">
                <a:tc>
                  <a:txBody>
                    <a:bodyPr/>
                    <a:lstStyle/>
                    <a:p>
                      <a:r>
                        <a:rPr kumimoji="1" lang="en-US" altLang="ja-JP" sz="1100" dirty="0">
                          <a:latin typeface="Yu Gothic UI" panose="020B0500000000000000" pitchFamily="50" charset="-128"/>
                          <a:ea typeface="Yu Gothic UI" panose="020B0500000000000000" pitchFamily="50" charset="-128"/>
                        </a:rPr>
                        <a:t>WPA2</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暗号化アルゴリズムや改ざん検知の方式により強固と した方式。現時点では最も強固な暗号化形式</a:t>
                      </a:r>
                    </a:p>
                  </a:txBody>
                  <a:tcPr anchor="ctr"/>
                </a:tc>
                <a:extLst>
                  <a:ext uri="{0D108BD9-81ED-4DB2-BD59-A6C34878D82A}">
                    <a16:rowId xmlns:a16="http://schemas.microsoft.com/office/drawing/2014/main" val="292071964"/>
                  </a:ext>
                </a:extLst>
              </a:tr>
              <a:tr h="0">
                <a:tc>
                  <a:txBody>
                    <a:bodyPr/>
                    <a:lstStyle/>
                    <a:p>
                      <a:r>
                        <a:rPr kumimoji="1" lang="en-US" altLang="ja-JP" sz="1100" dirty="0">
                          <a:latin typeface="Yu Gothic UI" panose="020B0500000000000000" pitchFamily="50" charset="-128"/>
                          <a:ea typeface="Yu Gothic UI" panose="020B0500000000000000" pitchFamily="50" charset="-128"/>
                        </a:rPr>
                        <a:t>HTTPS (SSL/TLS)</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暗号化を用いたセキュアな通信</a:t>
                      </a:r>
                    </a:p>
                  </a:txBody>
                  <a:tcPr anchor="ctr"/>
                </a:tc>
                <a:extLst>
                  <a:ext uri="{0D108BD9-81ED-4DB2-BD59-A6C34878D82A}">
                    <a16:rowId xmlns:a16="http://schemas.microsoft.com/office/drawing/2014/main" val="4164842627"/>
                  </a:ext>
                </a:extLst>
              </a:tr>
              <a:tr h="0">
                <a:tc>
                  <a:txBody>
                    <a:bodyPr/>
                    <a:lstStyle/>
                    <a:p>
                      <a:r>
                        <a:rPr kumimoji="1" lang="en-US" altLang="ja-JP" sz="1100" dirty="0">
                          <a:latin typeface="Yu Gothic UI" panose="020B0500000000000000" pitchFamily="50" charset="-128"/>
                          <a:ea typeface="Yu Gothic UI" panose="020B0500000000000000" pitchFamily="50" charset="-128"/>
                        </a:rPr>
                        <a:t>VPN</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暗号化された疑似的なトンネルを用いた通信</a:t>
                      </a:r>
                    </a:p>
                  </a:txBody>
                  <a:tcPr anchor="ctr"/>
                </a:tc>
                <a:extLst>
                  <a:ext uri="{0D108BD9-81ED-4DB2-BD59-A6C34878D82A}">
                    <a16:rowId xmlns:a16="http://schemas.microsoft.com/office/drawing/2014/main" val="2534546805"/>
                  </a:ext>
                </a:extLst>
              </a:tr>
            </a:tbl>
          </a:graphicData>
        </a:graphic>
      </p:graphicFrame>
      <p:sp>
        <p:nvSpPr>
          <p:cNvPr id="41" name="テキスト ボックス 40"/>
          <p:cNvSpPr txBox="1"/>
          <p:nvPr/>
        </p:nvSpPr>
        <p:spPr>
          <a:xfrm>
            <a:off x="5004922" y="4246942"/>
            <a:ext cx="4664681" cy="442035"/>
          </a:xfrm>
          <a:prstGeom prst="rect">
            <a:avLst/>
          </a:prstGeom>
          <a:noFill/>
        </p:spPr>
        <p:txBody>
          <a:bodyPr wrap="square" lIns="36000" tIns="36000" rIns="36000" bIns="36000" rtlCol="0" anchor="ctr" anchorCtr="0">
            <a:spAutoFit/>
          </a:bodyPr>
          <a:lstStyle/>
          <a:p>
            <a:pPr marL="171450" indent="-171450">
              <a:spcBef>
                <a:spcPts val="0"/>
              </a:spcBef>
              <a:buSzPct val="100000"/>
              <a:buFont typeface="Wingdings" panose="05000000000000000000" pitchFamily="2" charset="2"/>
              <a:buChar char="n"/>
            </a:pPr>
            <a:r>
              <a:rPr lang="ja-JP" altLang="en-US" sz="1200" dirty="0">
                <a:latin typeface="Yu Gothic UI" panose="020B0500000000000000" pitchFamily="50" charset="-128"/>
                <a:ea typeface="Yu Gothic UI" panose="020B0500000000000000" pitchFamily="50" charset="-128"/>
              </a:rPr>
              <a:t>主に端末とルーター間を暗号化する「</a:t>
            </a:r>
            <a:r>
              <a:rPr lang="en-US" altLang="ja-JP" sz="1200" dirty="0">
                <a:latin typeface="Yu Gothic UI" panose="020B0500000000000000" pitchFamily="50" charset="-128"/>
                <a:ea typeface="Yu Gothic UI" panose="020B0500000000000000" pitchFamily="50" charset="-128"/>
              </a:rPr>
              <a:t>WPA</a:t>
            </a:r>
            <a:r>
              <a:rPr lang="ja-JP" altLang="en-US" sz="1200" dirty="0">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WPA2</a:t>
            </a:r>
            <a:r>
              <a:rPr lang="ja-JP" altLang="en-US" sz="1200" dirty="0">
                <a:latin typeface="Yu Gothic UI" panose="020B0500000000000000" pitchFamily="50" charset="-128"/>
                <a:ea typeface="Yu Gothic UI" panose="020B0500000000000000" pitchFamily="50" charset="-128"/>
              </a:rPr>
              <a:t>」と端末からルーターを介した接続先までの通信を暗号化する「</a:t>
            </a:r>
            <a:r>
              <a:rPr lang="en-US" altLang="ja-JP" sz="1200" dirty="0">
                <a:latin typeface="Yu Gothic UI" panose="020B0500000000000000" pitchFamily="50" charset="-128"/>
                <a:ea typeface="Yu Gothic UI" panose="020B0500000000000000" pitchFamily="50" charset="-128"/>
              </a:rPr>
              <a:t>HTTPS</a:t>
            </a:r>
            <a:r>
              <a:rPr lang="ja-JP" altLang="en-US" sz="1200" dirty="0">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VPN</a:t>
            </a:r>
            <a:r>
              <a:rPr lang="ja-JP" altLang="en-US" sz="1200" dirty="0">
                <a:latin typeface="Yu Gothic UI" panose="020B0500000000000000" pitchFamily="50" charset="-128"/>
                <a:ea typeface="Yu Gothic UI" panose="020B0500000000000000" pitchFamily="50" charset="-128"/>
              </a:rPr>
              <a:t>」がある</a:t>
            </a:r>
            <a:r>
              <a:rPr lang="en-US" altLang="ja-JP" sz="1100" dirty="0">
                <a:latin typeface="Yu Gothic UI" panose="020B0500000000000000" pitchFamily="50" charset="-128"/>
                <a:ea typeface="Yu Gothic UI" panose="020B0500000000000000" pitchFamily="50" charset="-128"/>
              </a:rPr>
              <a:t>※1</a:t>
            </a:r>
            <a:endParaRPr kumimoji="1" lang="ja-JP" altLang="en-US" sz="900" dirty="0">
              <a:latin typeface="Yu Gothic UI" panose="020B0500000000000000" pitchFamily="50" charset="-128"/>
              <a:ea typeface="Yu Gothic UI" panose="020B0500000000000000" pitchFamily="50" charset="-128"/>
            </a:endParaRPr>
          </a:p>
        </p:txBody>
      </p:sp>
      <p:sp>
        <p:nvSpPr>
          <p:cNvPr id="39" name="テキスト ボックス 38"/>
          <p:cNvSpPr txBox="1"/>
          <p:nvPr/>
        </p:nvSpPr>
        <p:spPr>
          <a:xfrm>
            <a:off x="5066460" y="6425320"/>
            <a:ext cx="4497265" cy="411257"/>
          </a:xfrm>
          <a:prstGeom prst="rect">
            <a:avLst/>
          </a:prstGeom>
          <a:noFill/>
        </p:spPr>
        <p:txBody>
          <a:bodyPr wrap="square" lIns="36000" tIns="36000" rIns="36000" bIns="36000" rtlCol="0" anchor="ctr" anchorCtr="0">
            <a:spAutoFit/>
          </a:bodyPr>
          <a:lstStyle/>
          <a:p>
            <a:pPr>
              <a:spcBef>
                <a:spcPts val="0"/>
              </a:spcBef>
              <a:buSzPct val="100000"/>
            </a:pPr>
            <a:r>
              <a:rPr lang="en-US" altLang="ja-JP" sz="1100" dirty="0">
                <a:latin typeface="Yu Gothic UI" panose="020B0500000000000000" pitchFamily="50" charset="-128"/>
                <a:ea typeface="Yu Gothic UI" panose="020B0500000000000000" pitchFamily="50" charset="-128"/>
              </a:rPr>
              <a:t>※1</a:t>
            </a:r>
            <a:r>
              <a:rPr lang="ja-JP" altLang="en-US" sz="1100" dirty="0">
                <a:latin typeface="Yu Gothic UI" panose="020B0500000000000000" pitchFamily="50" charset="-128"/>
                <a:ea typeface="Yu Gothic UI" panose="020B0500000000000000" pitchFamily="50" charset="-128"/>
              </a:rPr>
              <a:t>　その他新しいセキュリティ方式として</a:t>
            </a:r>
            <a:r>
              <a:rPr lang="en-US" altLang="ja-JP" sz="1100" dirty="0">
                <a:latin typeface="Yu Gothic UI" panose="020B0500000000000000" pitchFamily="50" charset="-128"/>
                <a:ea typeface="Yu Gothic UI" panose="020B0500000000000000" pitchFamily="50" charset="-128"/>
              </a:rPr>
              <a:t>WPA3</a:t>
            </a:r>
            <a:r>
              <a:rPr lang="ja-JP" altLang="en-US" sz="1100" dirty="0">
                <a:latin typeface="Yu Gothic UI" panose="020B0500000000000000" pitchFamily="50" charset="-128"/>
                <a:ea typeface="Yu Gothic UI" panose="020B0500000000000000" pitchFamily="50" charset="-128"/>
              </a:rPr>
              <a:t>や</a:t>
            </a:r>
            <a:r>
              <a:rPr lang="en-US" altLang="ja-JP" sz="1100" dirty="0">
                <a:latin typeface="Yu Gothic UI" panose="020B0500000000000000" pitchFamily="50" charset="-128"/>
                <a:ea typeface="Yu Gothic UI" panose="020B0500000000000000" pitchFamily="50" charset="-128"/>
              </a:rPr>
              <a:t>Wi-Fi</a:t>
            </a:r>
            <a:r>
              <a:rPr lang="ja-JP" altLang="en-US" sz="1100" dirty="0">
                <a:latin typeface="Yu Gothic UI" panose="020B0500000000000000" pitchFamily="50" charset="-128"/>
                <a:ea typeface="Yu Gothic UI" panose="020B0500000000000000" pitchFamily="50" charset="-128"/>
              </a:rPr>
              <a:t> </a:t>
            </a:r>
            <a:r>
              <a:rPr lang="en-US" altLang="ja-JP" sz="1100" dirty="0">
                <a:latin typeface="Yu Gothic UI" panose="020B0500000000000000" pitchFamily="50" charset="-128"/>
                <a:ea typeface="Yu Gothic UI" panose="020B0500000000000000" pitchFamily="50" charset="-128"/>
              </a:rPr>
              <a:t>CERTIFIED Enhanced  </a:t>
            </a:r>
          </a:p>
          <a:p>
            <a:pPr>
              <a:spcBef>
                <a:spcPts val="0"/>
              </a:spcBef>
              <a:buSzPct val="100000"/>
            </a:pPr>
            <a:r>
              <a:rPr lang="en-US" altLang="ja-JP" sz="1100" dirty="0">
                <a:latin typeface="Yu Gothic UI" panose="020B0500000000000000" pitchFamily="50" charset="-128"/>
                <a:ea typeface="Yu Gothic UI" panose="020B0500000000000000" pitchFamily="50" charset="-128"/>
              </a:rPr>
              <a:t>         Open</a:t>
            </a:r>
            <a:r>
              <a:rPr lang="ja-JP" altLang="en-US" sz="1100" dirty="0">
                <a:latin typeface="Yu Gothic UI" panose="020B0500000000000000" pitchFamily="50" charset="-128"/>
                <a:ea typeface="Yu Gothic UI" panose="020B0500000000000000" pitchFamily="50" charset="-128"/>
              </a:rPr>
              <a:t>が登場している。</a:t>
            </a:r>
            <a:endParaRPr kumimoji="1" lang="ja-JP" altLang="en-US" sz="11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92953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gray">
          <a:xfrm>
            <a:off x="523030" y="1574380"/>
            <a:ext cx="6060649"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3200" u="sng" dirty="0">
                <a:solidFill>
                  <a:schemeClr val="tx1"/>
                </a:solidFill>
              </a:rPr>
              <a:t>本日お伝えしたいこと</a:t>
            </a:r>
          </a:p>
        </p:txBody>
      </p:sp>
      <p:sp>
        <p:nvSpPr>
          <p:cNvPr id="97" name="正方形/長方形 96"/>
          <p:cNvSpPr/>
          <p:nvPr/>
        </p:nvSpPr>
        <p:spPr bwMode="gray">
          <a:xfrm>
            <a:off x="669340" y="2618842"/>
            <a:ext cx="7377378" cy="1146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2200" dirty="0">
                <a:solidFill>
                  <a:schemeClr val="tx1"/>
                </a:solidFill>
              </a:rPr>
              <a:t>１　異常を感じたら経営層や管理者層へ迅速に報告すること</a:t>
            </a:r>
          </a:p>
        </p:txBody>
      </p:sp>
      <p:sp>
        <p:nvSpPr>
          <p:cNvPr id="98" name="正方形/長方形 97"/>
          <p:cNvSpPr/>
          <p:nvPr/>
        </p:nvSpPr>
        <p:spPr bwMode="gray">
          <a:xfrm>
            <a:off x="8134500" y="2913950"/>
            <a:ext cx="1191159"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800" dirty="0">
                <a:solidFill>
                  <a:schemeClr val="tx1"/>
                </a:solidFill>
              </a:rPr>
              <a:t>4</a:t>
            </a:r>
            <a:r>
              <a:rPr kumimoji="1" lang="ja-JP" altLang="en-US" sz="1800" dirty="0">
                <a:solidFill>
                  <a:schemeClr val="tx1"/>
                </a:solidFill>
              </a:rPr>
              <a:t>～</a:t>
            </a:r>
            <a:r>
              <a:rPr kumimoji="1" lang="en-US" altLang="ja-JP" sz="1800" dirty="0">
                <a:solidFill>
                  <a:schemeClr val="tx1"/>
                </a:solidFill>
              </a:rPr>
              <a:t>5</a:t>
            </a:r>
            <a:endParaRPr kumimoji="1" lang="ja-JP" altLang="en-US" sz="1800" dirty="0">
              <a:solidFill>
                <a:schemeClr val="tx1"/>
              </a:solidFill>
            </a:endParaRPr>
          </a:p>
        </p:txBody>
      </p:sp>
      <p:sp>
        <p:nvSpPr>
          <p:cNvPr id="103" name="正方形/長方形 102"/>
          <p:cNvSpPr/>
          <p:nvPr/>
        </p:nvSpPr>
        <p:spPr bwMode="gray">
          <a:xfrm>
            <a:off x="8046718" y="1675726"/>
            <a:ext cx="1278941" cy="45461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400" dirty="0">
                <a:solidFill>
                  <a:schemeClr val="tx1"/>
                </a:solidFill>
              </a:rPr>
              <a:t>特に重要なページ</a:t>
            </a:r>
          </a:p>
        </p:txBody>
      </p:sp>
    </p:spTree>
    <p:extLst>
      <p:ext uri="{BB962C8B-B14F-4D97-AF65-F5344CB8AC3E}">
        <p14:creationId xmlns:p14="http://schemas.microsoft.com/office/powerpoint/2010/main" val="283503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の貸与について</a:t>
            </a:r>
          </a:p>
        </p:txBody>
      </p:sp>
      <p:sp>
        <p:nvSpPr>
          <p:cNvPr id="69" name="スライド番号プレースホルダー 3"/>
          <p:cNvSpPr txBox="1">
            <a:spLocks/>
          </p:cNvSpPr>
          <p:nvPr/>
        </p:nvSpPr>
        <p:spPr bwMode="gray">
          <a:xfrm>
            <a:off x="171787"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17</a:t>
            </a:r>
            <a:endParaRPr kumimoji="1" lang="ja-JP" altLang="en-US"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651099" y="54363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無線</a:t>
            </a:r>
            <a:r>
              <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を貸与させるときに気を付けることは？</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71" name="AutoShape 555"/>
          <p:cNvSpPr>
            <a:spLocks noChangeArrowheads="1"/>
          </p:cNvSpPr>
          <p:nvPr/>
        </p:nvSpPr>
        <p:spPr bwMode="gray">
          <a:xfrm>
            <a:off x="362968" y="53351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Q9</a:t>
            </a:r>
          </a:p>
        </p:txBody>
      </p:sp>
      <p:sp>
        <p:nvSpPr>
          <p:cNvPr id="136" name="正方形/長方形 135"/>
          <p:cNvSpPr/>
          <p:nvPr/>
        </p:nvSpPr>
        <p:spPr bwMode="gray">
          <a:xfrm>
            <a:off x="788388" y="951451"/>
            <a:ext cx="8701685"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無線</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は気軽に外部からの接続を行うとウイルスやマルウェアが入り込む可能性があります。医療機関外の人に無線</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を利用して貰う場合は、職員用の無線</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のユーザー名やパスワードを不用意に教えずにゲスト用のアカウントであることを確認してください</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135" name="AutoShape 555"/>
          <p:cNvSpPr>
            <a:spLocks noChangeArrowheads="1"/>
          </p:cNvSpPr>
          <p:nvPr/>
        </p:nvSpPr>
        <p:spPr bwMode="gray">
          <a:xfrm>
            <a:off x="602025" y="957912"/>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11" name="角丸四角形 10"/>
          <p:cNvSpPr/>
          <p:nvPr/>
        </p:nvSpPr>
        <p:spPr>
          <a:xfrm>
            <a:off x="1061107" y="2835059"/>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12" name="Freeform 35"/>
          <p:cNvSpPr>
            <a:spLocks noChangeAspect="1" noEditPoints="1"/>
          </p:cNvSpPr>
          <p:nvPr/>
        </p:nvSpPr>
        <p:spPr bwMode="gray">
          <a:xfrm>
            <a:off x="1923774" y="2861085"/>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3" name="直線矢印コネクタ 12"/>
          <p:cNvCxnSpPr/>
          <p:nvPr/>
        </p:nvCxnSpPr>
        <p:spPr bwMode="gray">
          <a:xfrm flipH="1">
            <a:off x="1428904" y="2561598"/>
            <a:ext cx="2172141" cy="171"/>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bwMode="gray">
          <a:xfrm flipH="1">
            <a:off x="2068267" y="257129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bwMode="gray">
          <a:xfrm flipH="1">
            <a:off x="2985659" y="257129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Freeform 462"/>
          <p:cNvSpPr>
            <a:spLocks noChangeAspect="1" noEditPoints="1"/>
          </p:cNvSpPr>
          <p:nvPr/>
        </p:nvSpPr>
        <p:spPr bwMode="gray">
          <a:xfrm>
            <a:off x="705404" y="2737776"/>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7" name="Freeform 462"/>
          <p:cNvSpPr>
            <a:spLocks noChangeAspect="1" noEditPoints="1"/>
          </p:cNvSpPr>
          <p:nvPr/>
        </p:nvSpPr>
        <p:spPr bwMode="gray">
          <a:xfrm>
            <a:off x="707138" y="2024104"/>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8" name="正方形/長方形 17"/>
          <p:cNvSpPr/>
          <p:nvPr/>
        </p:nvSpPr>
        <p:spPr bwMode="gray">
          <a:xfrm>
            <a:off x="2108379" y="1609380"/>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9" name="正方形/長方形 18"/>
          <p:cNvSpPr/>
          <p:nvPr/>
        </p:nvSpPr>
        <p:spPr bwMode="gray">
          <a:xfrm>
            <a:off x="2132110" y="3247944"/>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20" name="Freeform 35"/>
          <p:cNvSpPr>
            <a:spLocks noChangeAspect="1" noEditPoints="1"/>
          </p:cNvSpPr>
          <p:nvPr/>
        </p:nvSpPr>
        <p:spPr bwMode="gray">
          <a:xfrm>
            <a:off x="2834673" y="2846251"/>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22" name="Freeform 35"/>
          <p:cNvSpPr>
            <a:spLocks noChangeAspect="1" noEditPoints="1"/>
          </p:cNvSpPr>
          <p:nvPr/>
        </p:nvSpPr>
        <p:spPr bwMode="gray">
          <a:xfrm>
            <a:off x="2421298" y="192257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23" name="グループ化 22"/>
          <p:cNvGrpSpPr/>
          <p:nvPr/>
        </p:nvGrpSpPr>
        <p:grpSpPr bwMode="gray">
          <a:xfrm>
            <a:off x="2643651" y="2055866"/>
            <a:ext cx="222710" cy="290499"/>
            <a:chOff x="7943090" y="3757294"/>
            <a:chExt cx="172335" cy="224791"/>
          </a:xfrm>
        </p:grpSpPr>
        <p:sp>
          <p:nvSpPr>
            <p:cNvPr id="24"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25"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26" name="直線コネクタ 25"/>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29"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30" name="直線矢印コネクタ 29"/>
          <p:cNvCxnSpPr/>
          <p:nvPr/>
        </p:nvCxnSpPr>
        <p:spPr bwMode="gray">
          <a:xfrm flipH="1">
            <a:off x="2554289" y="2306090"/>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bwMode="gray">
          <a:xfrm>
            <a:off x="538056" y="1632359"/>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32" name="フリーフォーム 31"/>
          <p:cNvSpPr/>
          <p:nvPr/>
        </p:nvSpPr>
        <p:spPr bwMode="gray">
          <a:xfrm>
            <a:off x="1085466" y="2262435"/>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grpSp>
        <p:nvGrpSpPr>
          <p:cNvPr id="34" name="グループ化 33"/>
          <p:cNvGrpSpPr/>
          <p:nvPr/>
        </p:nvGrpSpPr>
        <p:grpSpPr bwMode="gray">
          <a:xfrm>
            <a:off x="2131071" y="3018976"/>
            <a:ext cx="222710" cy="290499"/>
            <a:chOff x="7943090" y="3757294"/>
            <a:chExt cx="172335" cy="224791"/>
          </a:xfrm>
        </p:grpSpPr>
        <p:sp>
          <p:nvSpPr>
            <p:cNvPr id="35"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3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37" name="直線コネクタ 3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41" name="グループ化 40"/>
          <p:cNvGrpSpPr/>
          <p:nvPr/>
        </p:nvGrpSpPr>
        <p:grpSpPr bwMode="gray">
          <a:xfrm>
            <a:off x="3045549" y="3036577"/>
            <a:ext cx="222710" cy="290499"/>
            <a:chOff x="7943090" y="3757294"/>
            <a:chExt cx="172335" cy="224791"/>
          </a:xfrm>
        </p:grpSpPr>
        <p:sp>
          <p:nvSpPr>
            <p:cNvPr id="4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44" name="直線コネクタ 4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51" name="角丸四角形 50"/>
          <p:cNvSpPr/>
          <p:nvPr/>
        </p:nvSpPr>
        <p:spPr bwMode="gray">
          <a:xfrm>
            <a:off x="424275" y="1623871"/>
            <a:ext cx="3578380" cy="192846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grpSp>
        <p:nvGrpSpPr>
          <p:cNvPr id="53" name="グループ化 52"/>
          <p:cNvGrpSpPr/>
          <p:nvPr/>
        </p:nvGrpSpPr>
        <p:grpSpPr>
          <a:xfrm>
            <a:off x="3236077" y="1786726"/>
            <a:ext cx="305559" cy="505848"/>
            <a:chOff x="3441939" y="4252818"/>
            <a:chExt cx="439947" cy="698745"/>
          </a:xfrm>
        </p:grpSpPr>
        <p:sp>
          <p:nvSpPr>
            <p:cNvPr id="54" name="角丸四角形 53"/>
            <p:cNvSpPr/>
            <p:nvPr/>
          </p:nvSpPr>
          <p:spPr bwMode="gray">
            <a:xfrm>
              <a:off x="3441939" y="4399473"/>
              <a:ext cx="439947" cy="55209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5" name="直線コネクタ 54"/>
            <p:cNvCxnSpPr/>
            <p:nvPr/>
          </p:nvCxnSpPr>
          <p:spPr>
            <a:xfrm flipV="1">
              <a:off x="3783825" y="4252818"/>
              <a:ext cx="0" cy="1440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3450565" y="4494362"/>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7" name="正方形/長方形 56"/>
            <p:cNvSpPr/>
            <p:nvPr/>
          </p:nvSpPr>
          <p:spPr bwMode="gray">
            <a:xfrm>
              <a:off x="3447693" y="4612258"/>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pic>
        <p:nvPicPr>
          <p:cNvPr id="59" name="図 58"/>
          <p:cNvPicPr>
            <a:picLocks noChangeAspect="1"/>
          </p:cNvPicPr>
          <p:nvPr/>
        </p:nvPicPr>
        <p:blipFill>
          <a:blip r:embed="rId3"/>
          <a:stretch>
            <a:fillRect/>
          </a:stretch>
        </p:blipFill>
        <p:spPr>
          <a:xfrm rot="5400000">
            <a:off x="3518742" y="1730951"/>
            <a:ext cx="902286" cy="737680"/>
          </a:xfrm>
          <a:prstGeom prst="rect">
            <a:avLst/>
          </a:prstGeom>
        </p:spPr>
      </p:pic>
      <p:cxnSp>
        <p:nvCxnSpPr>
          <p:cNvPr id="60" name="直線矢印コネクタ 59"/>
          <p:cNvCxnSpPr/>
          <p:nvPr/>
        </p:nvCxnSpPr>
        <p:spPr bwMode="gray">
          <a:xfrm flipH="1">
            <a:off x="3376948" y="2303172"/>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Freeform 462"/>
          <p:cNvSpPr>
            <a:spLocks noChangeAspect="1" noEditPoints="1"/>
          </p:cNvSpPr>
          <p:nvPr/>
        </p:nvSpPr>
        <p:spPr bwMode="gray">
          <a:xfrm>
            <a:off x="4496641" y="1846244"/>
            <a:ext cx="443364" cy="471968"/>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63" name="正方形/長方形 24"/>
          <p:cNvSpPr/>
          <p:nvPr/>
        </p:nvSpPr>
        <p:spPr bwMode="gray">
          <a:xfrm>
            <a:off x="4849053" y="1855992"/>
            <a:ext cx="540000" cy="54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64" name="テキスト ボックス 63"/>
          <p:cNvSpPr txBox="1"/>
          <p:nvPr/>
        </p:nvSpPr>
        <p:spPr>
          <a:xfrm>
            <a:off x="4199607" y="2370413"/>
            <a:ext cx="1419225" cy="411257"/>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外部の方の利用</a:t>
            </a:r>
            <a:endParaRPr kumimoji="1" lang="en-US" altLang="ja-JP" sz="11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外部からのアクセス</a:t>
            </a:r>
            <a:endParaRPr kumimoji="1" lang="en-US" altLang="ja-JP" sz="1100" dirty="0">
              <a:latin typeface="Yu Gothic UI" panose="020B0500000000000000" pitchFamily="50" charset="-128"/>
              <a:ea typeface="Yu Gothic UI" panose="020B0500000000000000" pitchFamily="50" charset="-128"/>
            </a:endParaRPr>
          </a:p>
        </p:txBody>
      </p:sp>
      <p:sp>
        <p:nvSpPr>
          <p:cNvPr id="58" name="円形吹き出し 57"/>
          <p:cNvSpPr/>
          <p:nvPr/>
        </p:nvSpPr>
        <p:spPr bwMode="gray">
          <a:xfrm>
            <a:off x="2922357" y="2610248"/>
            <a:ext cx="1344281" cy="444012"/>
          </a:xfrm>
          <a:prstGeom prst="wedgeEllipseCallout">
            <a:avLst>
              <a:gd name="adj1" fmla="val -6716"/>
              <a:gd name="adj2" fmla="val -1233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無線</a:t>
            </a:r>
            <a:r>
              <a:rPr kumimoji="1" lang="en-US" altLang="ja-JP" sz="1200" b="1" dirty="0">
                <a:solidFill>
                  <a:schemeClr val="tx1"/>
                </a:solidFill>
                <a:latin typeface="Yu Gothic UI" panose="020B0500000000000000" pitchFamily="50" charset="-128"/>
                <a:ea typeface="Yu Gothic UI" panose="020B0500000000000000" pitchFamily="50" charset="-128"/>
              </a:rPr>
              <a:t>LAN</a:t>
            </a:r>
            <a:r>
              <a:rPr kumimoji="1" lang="ja-JP" altLang="en-US" sz="1200" b="1" dirty="0">
                <a:solidFill>
                  <a:schemeClr val="tx1"/>
                </a:solidFill>
                <a:latin typeface="Yu Gothic UI" panose="020B0500000000000000" pitchFamily="50" charset="-128"/>
                <a:ea typeface="Yu Gothic UI" panose="020B0500000000000000" pitchFamily="50" charset="-128"/>
              </a:rPr>
              <a:t>ルーター</a:t>
            </a:r>
          </a:p>
        </p:txBody>
      </p:sp>
      <p:sp>
        <p:nvSpPr>
          <p:cNvPr id="5" name="曲折矢印 4"/>
          <p:cNvSpPr/>
          <p:nvPr/>
        </p:nvSpPr>
        <p:spPr bwMode="gray">
          <a:xfrm rot="10800000">
            <a:off x="4312429" y="2749895"/>
            <a:ext cx="645977" cy="533361"/>
          </a:xfrm>
          <a:prstGeom prst="ben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33" name="星 24 32"/>
          <p:cNvSpPr/>
          <p:nvPr/>
        </p:nvSpPr>
        <p:spPr>
          <a:xfrm>
            <a:off x="3912199" y="2999808"/>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7" name="テキスト ボックス 6"/>
          <p:cNvSpPr txBox="1"/>
          <p:nvPr/>
        </p:nvSpPr>
        <p:spPr>
          <a:xfrm>
            <a:off x="5678163" y="1590980"/>
            <a:ext cx="3811912" cy="1919363"/>
          </a:xfrm>
          <a:prstGeom prst="rect">
            <a:avLst/>
          </a:prstGeom>
          <a:noFill/>
        </p:spPr>
        <p:txBody>
          <a:bodyPr wrap="square" lIns="36000" tIns="36000" rIns="36000" bIns="36000" rtlCol="0" anchor="t" anchorCtr="0">
            <a:spAutoFit/>
          </a:bodyPr>
          <a:lstStyle/>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外部の方が持ち込んだノート</a:t>
            </a:r>
            <a:r>
              <a:rPr lang="en-US" altLang="ja-JP" sz="1200" dirty="0">
                <a:latin typeface="Yu Gothic UI" panose="020B0500000000000000" pitchFamily="50" charset="-128"/>
                <a:ea typeface="Yu Gothic UI" panose="020B0500000000000000" pitchFamily="50" charset="-128"/>
              </a:rPr>
              <a:t>PC</a:t>
            </a:r>
            <a:r>
              <a:rPr lang="ja-JP" altLang="en-US" sz="1200" dirty="0">
                <a:latin typeface="Yu Gothic UI" panose="020B0500000000000000" pitchFamily="50" charset="-128"/>
                <a:ea typeface="Yu Gothic UI" panose="020B0500000000000000" pitchFamily="50" charset="-128"/>
              </a:rPr>
              <a:t>やタブレットをインターネットに接続したいと要望された場合、院内ネットワークの無線</a:t>
            </a:r>
            <a:r>
              <a:rPr lang="en-US" altLang="ja-JP" sz="1200" dirty="0">
                <a:latin typeface="Yu Gothic UI" panose="020B0500000000000000" pitchFamily="50" charset="-128"/>
                <a:ea typeface="Yu Gothic UI" panose="020B0500000000000000" pitchFamily="50" charset="-128"/>
              </a:rPr>
              <a:t>LAN</a:t>
            </a:r>
            <a:r>
              <a:rPr lang="ja-JP" altLang="en-US" sz="1200" dirty="0">
                <a:latin typeface="Yu Gothic UI" panose="020B0500000000000000" pitchFamily="50" charset="-128"/>
                <a:ea typeface="Yu Gothic UI" panose="020B0500000000000000" pitchFamily="50" charset="-128"/>
              </a:rPr>
              <a:t>を知らせれば接続できるが、訪問者の端末からウイルスやマルウェアが入り込む可能性もある。</a:t>
            </a:r>
            <a:endParaRPr lang="en-US" altLang="ja-JP" sz="1200" dirty="0">
              <a:latin typeface="Yu Gothic UI" panose="020B0500000000000000" pitchFamily="50" charset="-128"/>
              <a:ea typeface="Yu Gothic UI" panose="020B0500000000000000" pitchFamily="50" charset="-128"/>
            </a:endParaRPr>
          </a:p>
          <a:p>
            <a:pPr marL="0" lvl="1">
              <a:spcBef>
                <a:spcPts val="600"/>
              </a:spcBef>
            </a:pPr>
            <a:endParaRPr kumimoji="1" lang="en-US" altLang="ja-JP" sz="400" dirty="0">
              <a:latin typeface="Yu Gothic UI" panose="020B0500000000000000" pitchFamily="50" charset="-128"/>
              <a:ea typeface="Yu Gothic UI" panose="020B0500000000000000" pitchFamily="50" charset="-128"/>
            </a:endParaRPr>
          </a:p>
          <a:p>
            <a:pPr marL="0" lvl="1">
              <a:spcBef>
                <a:spcPts val="600"/>
              </a:spcBef>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ケースの例</a:t>
            </a:r>
            <a:r>
              <a:rPr kumimoji="1" lang="en-US" altLang="ja-JP" sz="1200" dirty="0">
                <a:latin typeface="Yu Gothic UI" panose="020B0500000000000000" pitchFamily="50" charset="-128"/>
                <a:ea typeface="Yu Gothic UI" panose="020B0500000000000000" pitchFamily="50" charset="-128"/>
              </a:rPr>
              <a:t>】</a:t>
            </a:r>
          </a:p>
          <a:p>
            <a:pPr marL="144000" lvl="1" indent="-144000">
              <a:spcBef>
                <a:spcPts val="600"/>
              </a:spcBef>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講演会の開催にあたり、演者の方が自身の</a:t>
            </a:r>
            <a:r>
              <a:rPr kumimoji="1" lang="en-US" altLang="ja-JP" sz="1200" dirty="0">
                <a:latin typeface="Yu Gothic UI" panose="020B0500000000000000" pitchFamily="50" charset="-128"/>
                <a:ea typeface="Yu Gothic UI" panose="020B0500000000000000" pitchFamily="50" charset="-128"/>
              </a:rPr>
              <a:t>PC</a:t>
            </a:r>
            <a:r>
              <a:rPr kumimoji="1" lang="ja-JP" altLang="en-US" sz="1200" dirty="0">
                <a:latin typeface="Yu Gothic UI" panose="020B0500000000000000" pitchFamily="50" charset="-128"/>
                <a:ea typeface="Yu Gothic UI" panose="020B0500000000000000" pitchFamily="50" charset="-128"/>
              </a:rPr>
              <a:t>を接続したい</a:t>
            </a:r>
            <a:endParaRPr kumimoji="1" lang="en-US" altLang="ja-JP" sz="1200" dirty="0">
              <a:latin typeface="Yu Gothic UI" panose="020B0500000000000000" pitchFamily="50" charset="-128"/>
              <a:ea typeface="Yu Gothic UI" panose="020B0500000000000000" pitchFamily="50" charset="-128"/>
            </a:endParaRPr>
          </a:p>
          <a:p>
            <a:pPr marL="144000" lvl="1" indent="-144000">
              <a:spcBef>
                <a:spcPts val="600"/>
              </a:spcBef>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外部業者が打ち合わせのため訪問した際に、業者のタブレットを</a:t>
            </a:r>
            <a:r>
              <a:rPr lang="ja-JP" altLang="en-US" sz="1200" dirty="0">
                <a:latin typeface="Yu Gothic UI" panose="020B0500000000000000" pitchFamily="50" charset="-128"/>
                <a:ea typeface="Yu Gothic UI" panose="020B0500000000000000" pitchFamily="50" charset="-128"/>
              </a:rPr>
              <a:t>接続したい</a:t>
            </a:r>
            <a:endParaRPr lang="en-US" altLang="ja-JP" sz="1200" dirty="0">
              <a:latin typeface="Yu Gothic UI" panose="020B0500000000000000" pitchFamily="50" charset="-128"/>
              <a:ea typeface="Yu Gothic UI" panose="020B0500000000000000" pitchFamily="50" charset="-128"/>
            </a:endParaRPr>
          </a:p>
        </p:txBody>
      </p:sp>
      <p:sp>
        <p:nvSpPr>
          <p:cNvPr id="67" name="テキスト ボックス 66"/>
          <p:cNvSpPr txBox="1"/>
          <p:nvPr/>
        </p:nvSpPr>
        <p:spPr>
          <a:xfrm>
            <a:off x="412215" y="3693830"/>
            <a:ext cx="1389139"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対応策の例</a:t>
            </a:r>
          </a:p>
        </p:txBody>
      </p:sp>
      <p:sp>
        <p:nvSpPr>
          <p:cNvPr id="72" name="正方形/長方形 71"/>
          <p:cNvSpPr/>
          <p:nvPr/>
        </p:nvSpPr>
        <p:spPr bwMode="gray">
          <a:xfrm>
            <a:off x="412214" y="4031475"/>
            <a:ext cx="1585538" cy="97549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訪問者用にゲスト用のネットワークの設定</a:t>
            </a:r>
          </a:p>
        </p:txBody>
      </p:sp>
      <p:sp>
        <p:nvSpPr>
          <p:cNvPr id="73" name="正方形/長方形 72"/>
          <p:cNvSpPr/>
          <p:nvPr/>
        </p:nvSpPr>
        <p:spPr bwMode="gray">
          <a:xfrm>
            <a:off x="2068267" y="4031475"/>
            <a:ext cx="7421807" cy="97549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のゲストポートを有効にして、訪問者用の無線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アクセスポイントを作成し、外部の方が持ち込んだノート</a:t>
            </a:r>
            <a:r>
              <a:rPr kumimoji="1" lang="en-US" altLang="ja-JP" sz="1100" dirty="0">
                <a:solidFill>
                  <a:schemeClr val="tx1"/>
                </a:solidFill>
                <a:latin typeface="Yu Gothic UI" panose="020B0500000000000000" pitchFamily="50" charset="-128"/>
                <a:ea typeface="Yu Gothic UI" panose="020B0500000000000000" pitchFamily="50" charset="-128"/>
              </a:rPr>
              <a:t>PC</a:t>
            </a:r>
            <a:r>
              <a:rPr kumimoji="1" lang="ja-JP" altLang="en-US" sz="1100" dirty="0">
                <a:solidFill>
                  <a:schemeClr val="tx1"/>
                </a:solidFill>
                <a:latin typeface="Yu Gothic UI" panose="020B0500000000000000" pitchFamily="50" charset="-128"/>
                <a:ea typeface="Yu Gothic UI" panose="020B0500000000000000" pitchFamily="50" charset="-128"/>
              </a:rPr>
              <a:t>等の接続に利用する</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⇒これだけの設定では、無線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のユーザ名とパスワードを入手した訪問者が、訪問後も勝手にゲスト用無線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に接続で</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　 きてしまうため、定期的な暗号化キーの変更を行う等の手段を行うことが望ましい</a:t>
            </a:r>
          </a:p>
        </p:txBody>
      </p:sp>
      <p:sp>
        <p:nvSpPr>
          <p:cNvPr id="66" name="正方形/長方形 65"/>
          <p:cNvSpPr/>
          <p:nvPr/>
        </p:nvSpPr>
        <p:spPr bwMode="gray">
          <a:xfrm>
            <a:off x="412214" y="5054424"/>
            <a:ext cx="1585538" cy="63215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利用者情報の確認アクセスログの記録</a:t>
            </a:r>
            <a:endParaRPr kumimoji="1" lang="en-US" altLang="ja-JP" sz="1100" b="1" dirty="0">
              <a:latin typeface="Yu Gothic UI" panose="020B0500000000000000" pitchFamily="50" charset="-128"/>
              <a:ea typeface="Yu Gothic UI" panose="020B0500000000000000" pitchFamily="50" charset="-128"/>
            </a:endParaRPr>
          </a:p>
        </p:txBody>
      </p:sp>
      <p:sp>
        <p:nvSpPr>
          <p:cNvPr id="68" name="正方形/長方形 67"/>
          <p:cNvSpPr/>
          <p:nvPr/>
        </p:nvSpPr>
        <p:spPr bwMode="gray">
          <a:xfrm>
            <a:off x="2068267" y="5053263"/>
            <a:ext cx="7421807" cy="63337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誰がいつ無線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を使用しているのか確認できるように利用者認証を実施したり、事後的な追跡調査が可能になるようにアクセスログを記録する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77" name="正方形/長方形 76"/>
          <p:cNvSpPr/>
          <p:nvPr/>
        </p:nvSpPr>
        <p:spPr bwMode="gray">
          <a:xfrm>
            <a:off x="412214" y="5759223"/>
            <a:ext cx="1585538" cy="713576"/>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利用時間の制限や電波出力の調整</a:t>
            </a:r>
          </a:p>
        </p:txBody>
      </p:sp>
      <p:sp>
        <p:nvSpPr>
          <p:cNvPr id="78" name="正方形/長方形 77"/>
          <p:cNvSpPr/>
          <p:nvPr/>
        </p:nvSpPr>
        <p:spPr bwMode="gray">
          <a:xfrm>
            <a:off x="2068267" y="5758671"/>
            <a:ext cx="7421807" cy="71510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接続</a:t>
            </a:r>
            <a:r>
              <a:rPr kumimoji="1" lang="en-US" altLang="ja-JP" sz="1100" dirty="0">
                <a:solidFill>
                  <a:schemeClr val="tx1"/>
                </a:solidFill>
                <a:latin typeface="Yu Gothic UI" panose="020B0500000000000000" pitchFamily="50" charset="-128"/>
                <a:ea typeface="Yu Gothic UI" panose="020B0500000000000000" pitchFamily="50" charset="-128"/>
              </a:rPr>
              <a:t>1</a:t>
            </a:r>
            <a:r>
              <a:rPr kumimoji="1" lang="ja-JP" altLang="en-US" sz="1100" dirty="0">
                <a:solidFill>
                  <a:schemeClr val="tx1"/>
                </a:solidFill>
                <a:latin typeface="Yu Gothic UI" panose="020B0500000000000000" pitchFamily="50" charset="-128"/>
                <a:ea typeface="Yu Gothic UI" panose="020B0500000000000000" pitchFamily="50" charset="-128"/>
              </a:rPr>
              <a:t>回あたりの利用時間の制限等やアクセスポイントが発する電波の出力を調整し、施設内からの利用に限定する等の対応を実施する</a:t>
            </a:r>
          </a:p>
        </p:txBody>
      </p:sp>
    </p:spTree>
    <p:extLst>
      <p:ext uri="{BB962C8B-B14F-4D97-AF65-F5344CB8AC3E}">
        <p14:creationId xmlns:p14="http://schemas.microsoft.com/office/powerpoint/2010/main" val="35388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楕円 96"/>
          <p:cNvSpPr/>
          <p:nvPr/>
        </p:nvSpPr>
        <p:spPr bwMode="gray">
          <a:xfrm>
            <a:off x="3062362" y="2649307"/>
            <a:ext cx="1320987" cy="12147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5" name="楕円 94"/>
          <p:cNvSpPr/>
          <p:nvPr/>
        </p:nvSpPr>
        <p:spPr bwMode="gray">
          <a:xfrm>
            <a:off x="2482089" y="2666387"/>
            <a:ext cx="1325155" cy="116435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4" name="楕円 93"/>
          <p:cNvSpPr/>
          <p:nvPr/>
        </p:nvSpPr>
        <p:spPr bwMode="gray">
          <a:xfrm>
            <a:off x="1703014" y="2605408"/>
            <a:ext cx="1341211" cy="123368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2" name="楕円 91"/>
          <p:cNvSpPr/>
          <p:nvPr/>
        </p:nvSpPr>
        <p:spPr bwMode="gray">
          <a:xfrm>
            <a:off x="1042749" y="2650522"/>
            <a:ext cx="1325155" cy="11643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3" name="楕円 92"/>
          <p:cNvSpPr/>
          <p:nvPr/>
        </p:nvSpPr>
        <p:spPr bwMode="gray">
          <a:xfrm>
            <a:off x="357260" y="2599474"/>
            <a:ext cx="1341211" cy="1233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pic>
        <p:nvPicPr>
          <p:cNvPr id="90" name="図 89"/>
          <p:cNvPicPr>
            <a:picLocks noChangeAspect="1"/>
          </p:cNvPicPr>
          <p:nvPr/>
        </p:nvPicPr>
        <p:blipFill>
          <a:blip r:embed="rId3"/>
          <a:stretch>
            <a:fillRect/>
          </a:stretch>
        </p:blipFill>
        <p:spPr>
          <a:xfrm>
            <a:off x="3189360" y="1647708"/>
            <a:ext cx="1204806" cy="1125369"/>
          </a:xfrm>
          <a:prstGeom prst="rect">
            <a:avLst/>
          </a:prstGeom>
        </p:spPr>
      </p:pic>
      <p:sp>
        <p:nvSpPr>
          <p:cNvPr id="89" name="楕円 88"/>
          <p:cNvSpPr/>
          <p:nvPr/>
        </p:nvSpPr>
        <p:spPr bwMode="gray">
          <a:xfrm>
            <a:off x="2461619" y="1639413"/>
            <a:ext cx="1221584" cy="116698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8" name="楕円 87"/>
          <p:cNvSpPr/>
          <p:nvPr/>
        </p:nvSpPr>
        <p:spPr bwMode="gray">
          <a:xfrm>
            <a:off x="1775286" y="1639413"/>
            <a:ext cx="1221446" cy="11743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7" name="楕円 86"/>
          <p:cNvSpPr/>
          <p:nvPr/>
        </p:nvSpPr>
        <p:spPr bwMode="gray">
          <a:xfrm>
            <a:off x="1070866" y="1618427"/>
            <a:ext cx="1293046" cy="12098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6" name="楕円 85"/>
          <p:cNvSpPr/>
          <p:nvPr/>
        </p:nvSpPr>
        <p:spPr bwMode="gray">
          <a:xfrm>
            <a:off x="358736" y="1619513"/>
            <a:ext cx="1320987" cy="121471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153618"/>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16423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の電波干渉について</a:t>
            </a:r>
          </a:p>
        </p:txBody>
      </p:sp>
      <p:sp>
        <p:nvSpPr>
          <p:cNvPr id="69" name="スライド番号プレースホルダー 3"/>
          <p:cNvSpPr txBox="1">
            <a:spLocks/>
          </p:cNvSpPr>
          <p:nvPr/>
        </p:nvSpPr>
        <p:spPr bwMode="gray">
          <a:xfrm>
            <a:off x="171787"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18</a:t>
            </a:r>
            <a:endParaRPr kumimoji="1" lang="ja-JP" altLang="en-US" dirty="0">
              <a:latin typeface="Yu Gothic UI" panose="020B0500000000000000" pitchFamily="50" charset="-128"/>
              <a:ea typeface="Yu Gothic UI" panose="020B0500000000000000" pitchFamily="50" charset="-128"/>
            </a:endParaRPr>
          </a:p>
        </p:txBody>
      </p:sp>
      <p:sp>
        <p:nvSpPr>
          <p:cNvPr id="7" name="テキスト ボックス 6"/>
          <p:cNvSpPr txBox="1"/>
          <p:nvPr/>
        </p:nvSpPr>
        <p:spPr>
          <a:xfrm>
            <a:off x="557417" y="6567062"/>
            <a:ext cx="6468692" cy="234286"/>
          </a:xfrm>
          <a:prstGeom prst="rect">
            <a:avLst/>
          </a:prstGeom>
          <a:noFill/>
        </p:spPr>
        <p:txBody>
          <a:bodyPr wrap="square" lIns="36000" tIns="36000" rIns="36000" bIns="36000" rtlCol="0" anchor="ctr" anchorCtr="0">
            <a:spAutoFit/>
          </a:bodyPr>
          <a:lstStyle/>
          <a:p>
            <a:pPr>
              <a:spcBef>
                <a:spcPts val="0"/>
              </a:spcBef>
              <a:buSzPct val="100000"/>
            </a:pPr>
            <a:r>
              <a:rPr lang="ja-JP" altLang="en-US" sz="1050" dirty="0">
                <a:latin typeface="Yu Gothic UI" panose="020B0500000000000000" pitchFamily="50" charset="-128"/>
                <a:ea typeface="Yu Gothic UI" panose="020B0500000000000000" pitchFamily="50" charset="-128"/>
              </a:rPr>
              <a:t>出典：電波環境協議会「医療機関において安心・安全に電波を利用するための手引き（平成</a:t>
            </a:r>
            <a:r>
              <a:rPr lang="en-US" altLang="ja-JP" sz="1050" dirty="0">
                <a:latin typeface="Yu Gothic UI" panose="020B0500000000000000" pitchFamily="50" charset="-128"/>
                <a:ea typeface="Yu Gothic UI" panose="020B0500000000000000" pitchFamily="50" charset="-128"/>
              </a:rPr>
              <a:t>28</a:t>
            </a:r>
            <a:r>
              <a:rPr lang="ja-JP" altLang="en-US" sz="1050" dirty="0">
                <a:latin typeface="Yu Gothic UI" panose="020B0500000000000000" pitchFamily="50" charset="-128"/>
                <a:ea typeface="Yu Gothic UI" panose="020B0500000000000000" pitchFamily="50" charset="-128"/>
              </a:rPr>
              <a:t>年</a:t>
            </a:r>
            <a:r>
              <a:rPr lang="en-US" altLang="ja-JP" sz="1050" dirty="0">
                <a:latin typeface="Yu Gothic UI" panose="020B0500000000000000" pitchFamily="50" charset="-128"/>
                <a:ea typeface="Yu Gothic UI" panose="020B0500000000000000" pitchFamily="50" charset="-128"/>
              </a:rPr>
              <a:t>4</a:t>
            </a:r>
            <a:r>
              <a:rPr lang="ja-JP" altLang="en-US" sz="1050" dirty="0">
                <a:latin typeface="Yu Gothic UI" panose="020B0500000000000000" pitchFamily="50" charset="-128"/>
                <a:ea typeface="Yu Gothic UI" panose="020B0500000000000000" pitchFamily="50" charset="-128"/>
              </a:rPr>
              <a:t>月）」</a:t>
            </a:r>
            <a:endParaRPr lang="en-US" altLang="ja-JP" sz="1050" dirty="0">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672993" y="1814161"/>
            <a:ext cx="3504299" cy="171175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 name="直線コネクタ 4"/>
          <p:cNvCxnSpPr/>
          <p:nvPr/>
        </p:nvCxnSpPr>
        <p:spPr>
          <a:xfrm>
            <a:off x="1389883" y="1814161"/>
            <a:ext cx="0" cy="7607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076292" y="1814161"/>
            <a:ext cx="6096"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2770018" y="1814161"/>
            <a:ext cx="1219"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3472276" y="1814161"/>
            <a:ext cx="1220"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83070" y="1814161"/>
            <a:ext cx="0"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389883"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082388"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770018"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450332"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168440"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gray">
          <a:xfrm>
            <a:off x="1421604" y="1843427"/>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11" name="直線コネクタ 10"/>
          <p:cNvCxnSpPr>
            <a:stCxn id="9" idx="1"/>
            <a:endCxn id="9" idx="3"/>
          </p:cNvCxnSpPr>
          <p:nvPr/>
        </p:nvCxnSpPr>
        <p:spPr>
          <a:xfrm>
            <a:off x="1421604" y="1927552"/>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4"/>
          <a:stretch>
            <a:fillRect/>
          </a:stretch>
        </p:blipFill>
        <p:spPr>
          <a:xfrm rot="10800000">
            <a:off x="1493593" y="1927551"/>
            <a:ext cx="482672" cy="394617"/>
          </a:xfrm>
          <a:prstGeom prst="rect">
            <a:avLst/>
          </a:prstGeom>
        </p:spPr>
      </p:pic>
      <p:sp>
        <p:nvSpPr>
          <p:cNvPr id="25" name="正方形/長方形 24"/>
          <p:cNvSpPr/>
          <p:nvPr/>
        </p:nvSpPr>
        <p:spPr bwMode="gray">
          <a:xfrm>
            <a:off x="718125" y="1842201"/>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26" name="直線コネクタ 25"/>
          <p:cNvCxnSpPr>
            <a:stCxn id="25" idx="1"/>
            <a:endCxn id="25" idx="3"/>
          </p:cNvCxnSpPr>
          <p:nvPr/>
        </p:nvCxnSpPr>
        <p:spPr>
          <a:xfrm>
            <a:off x="718125" y="192632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a:blip r:embed="rId4"/>
          <a:stretch>
            <a:fillRect/>
          </a:stretch>
        </p:blipFill>
        <p:spPr>
          <a:xfrm rot="10800000">
            <a:off x="790114" y="1926325"/>
            <a:ext cx="482672" cy="394617"/>
          </a:xfrm>
          <a:prstGeom prst="rect">
            <a:avLst/>
          </a:prstGeom>
        </p:spPr>
      </p:pic>
      <p:cxnSp>
        <p:nvCxnSpPr>
          <p:cNvPr id="29" name="直線コネクタ 28"/>
          <p:cNvCxnSpPr/>
          <p:nvPr/>
        </p:nvCxnSpPr>
        <p:spPr>
          <a:xfrm>
            <a:off x="672993" y="2567625"/>
            <a:ext cx="3495447" cy="445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78555" y="1827572"/>
            <a:ext cx="0" cy="7607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bwMode="gray">
          <a:xfrm>
            <a:off x="2810276" y="1842208"/>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42" name="直線コネクタ 41"/>
          <p:cNvCxnSpPr>
            <a:stCxn id="41" idx="1"/>
            <a:endCxn id="41" idx="3"/>
          </p:cNvCxnSpPr>
          <p:nvPr/>
        </p:nvCxnSpPr>
        <p:spPr>
          <a:xfrm>
            <a:off x="2810276" y="1926333"/>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4"/>
          <a:stretch>
            <a:fillRect/>
          </a:stretch>
        </p:blipFill>
        <p:spPr>
          <a:xfrm rot="10800000">
            <a:off x="2882265" y="1940962"/>
            <a:ext cx="482672" cy="394617"/>
          </a:xfrm>
          <a:prstGeom prst="rect">
            <a:avLst/>
          </a:prstGeom>
        </p:spPr>
      </p:pic>
      <p:sp>
        <p:nvSpPr>
          <p:cNvPr id="44" name="正方形/長方形 43"/>
          <p:cNvSpPr/>
          <p:nvPr/>
        </p:nvSpPr>
        <p:spPr bwMode="gray">
          <a:xfrm>
            <a:off x="2106797" y="1840982"/>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45" name="直線コネクタ 44"/>
          <p:cNvCxnSpPr/>
          <p:nvPr/>
        </p:nvCxnSpPr>
        <p:spPr>
          <a:xfrm>
            <a:off x="2106797" y="1932422"/>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図 45"/>
          <p:cNvPicPr>
            <a:picLocks noChangeAspect="1"/>
          </p:cNvPicPr>
          <p:nvPr/>
        </p:nvPicPr>
        <p:blipFill>
          <a:blip r:embed="rId4"/>
          <a:stretch>
            <a:fillRect/>
          </a:stretch>
        </p:blipFill>
        <p:spPr>
          <a:xfrm rot="10800000">
            <a:off x="2178786" y="1939736"/>
            <a:ext cx="482672" cy="394617"/>
          </a:xfrm>
          <a:prstGeom prst="rect">
            <a:avLst/>
          </a:prstGeom>
        </p:spPr>
      </p:pic>
      <p:cxnSp>
        <p:nvCxnSpPr>
          <p:cNvPr id="50" name="直線コネクタ 49"/>
          <p:cNvCxnSpPr/>
          <p:nvPr/>
        </p:nvCxnSpPr>
        <p:spPr>
          <a:xfrm>
            <a:off x="4390350" y="1933652"/>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bwMode="gray">
          <a:xfrm>
            <a:off x="3525941" y="1840986"/>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3" name="直線コネクタ 52"/>
          <p:cNvCxnSpPr/>
          <p:nvPr/>
        </p:nvCxnSpPr>
        <p:spPr>
          <a:xfrm>
            <a:off x="3518626" y="193242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図 53"/>
          <p:cNvPicPr>
            <a:picLocks noChangeAspect="1"/>
          </p:cNvPicPr>
          <p:nvPr/>
        </p:nvPicPr>
        <p:blipFill>
          <a:blip r:embed="rId4"/>
          <a:stretch>
            <a:fillRect/>
          </a:stretch>
        </p:blipFill>
        <p:spPr>
          <a:xfrm rot="10800000">
            <a:off x="3597930" y="1932425"/>
            <a:ext cx="482672" cy="394617"/>
          </a:xfrm>
          <a:prstGeom prst="rect">
            <a:avLst/>
          </a:prstGeom>
        </p:spPr>
      </p:pic>
      <p:sp>
        <p:nvSpPr>
          <p:cNvPr id="57" name="正方形/長方形 56"/>
          <p:cNvSpPr/>
          <p:nvPr/>
        </p:nvSpPr>
        <p:spPr bwMode="gray">
          <a:xfrm>
            <a:off x="724220" y="3325978"/>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8" name="直線コネクタ 57"/>
          <p:cNvCxnSpPr>
            <a:stCxn id="57" idx="1"/>
            <a:endCxn id="57" idx="3"/>
          </p:cNvCxnSpPr>
          <p:nvPr/>
        </p:nvCxnSpPr>
        <p:spPr>
          <a:xfrm>
            <a:off x="724220" y="3410103"/>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図 58"/>
          <p:cNvPicPr>
            <a:picLocks noChangeAspect="1"/>
          </p:cNvPicPr>
          <p:nvPr/>
        </p:nvPicPr>
        <p:blipFill>
          <a:blip r:embed="rId4"/>
          <a:stretch>
            <a:fillRect/>
          </a:stretch>
        </p:blipFill>
        <p:spPr>
          <a:xfrm>
            <a:off x="791384" y="2999216"/>
            <a:ext cx="482672" cy="394617"/>
          </a:xfrm>
          <a:prstGeom prst="rect">
            <a:avLst/>
          </a:prstGeom>
        </p:spPr>
      </p:pic>
      <p:sp>
        <p:nvSpPr>
          <p:cNvPr id="61" name="正方形/長方形 60"/>
          <p:cNvSpPr/>
          <p:nvPr/>
        </p:nvSpPr>
        <p:spPr bwMode="gray">
          <a:xfrm>
            <a:off x="1425260" y="3324760"/>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62" name="直線コネクタ 61"/>
          <p:cNvCxnSpPr>
            <a:stCxn id="61" idx="1"/>
            <a:endCxn id="61" idx="3"/>
          </p:cNvCxnSpPr>
          <p:nvPr/>
        </p:nvCxnSpPr>
        <p:spPr>
          <a:xfrm>
            <a:off x="1425260" y="3408885"/>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図 62"/>
          <p:cNvPicPr>
            <a:picLocks noChangeAspect="1"/>
          </p:cNvPicPr>
          <p:nvPr/>
        </p:nvPicPr>
        <p:blipFill>
          <a:blip r:embed="rId4"/>
          <a:stretch>
            <a:fillRect/>
          </a:stretch>
        </p:blipFill>
        <p:spPr>
          <a:xfrm>
            <a:off x="1492424" y="2997998"/>
            <a:ext cx="482672" cy="394617"/>
          </a:xfrm>
          <a:prstGeom prst="rect">
            <a:avLst/>
          </a:prstGeom>
        </p:spPr>
      </p:pic>
      <p:sp>
        <p:nvSpPr>
          <p:cNvPr id="74" name="正方形/長方形 73"/>
          <p:cNvSpPr/>
          <p:nvPr/>
        </p:nvSpPr>
        <p:spPr bwMode="gray">
          <a:xfrm>
            <a:off x="2111669" y="3330851"/>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75" name="直線コネクタ 74"/>
          <p:cNvCxnSpPr>
            <a:stCxn id="74" idx="1"/>
            <a:endCxn id="74" idx="3"/>
          </p:cNvCxnSpPr>
          <p:nvPr/>
        </p:nvCxnSpPr>
        <p:spPr>
          <a:xfrm>
            <a:off x="2111669" y="341497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6" name="図 75"/>
          <p:cNvPicPr>
            <a:picLocks noChangeAspect="1"/>
          </p:cNvPicPr>
          <p:nvPr/>
        </p:nvPicPr>
        <p:blipFill>
          <a:blip r:embed="rId4"/>
          <a:stretch>
            <a:fillRect/>
          </a:stretch>
        </p:blipFill>
        <p:spPr>
          <a:xfrm>
            <a:off x="2178833" y="2996774"/>
            <a:ext cx="482672" cy="394617"/>
          </a:xfrm>
          <a:prstGeom prst="rect">
            <a:avLst/>
          </a:prstGeom>
        </p:spPr>
      </p:pic>
      <p:sp>
        <p:nvSpPr>
          <p:cNvPr id="77" name="正方形/長方形 76"/>
          <p:cNvSpPr/>
          <p:nvPr/>
        </p:nvSpPr>
        <p:spPr bwMode="gray">
          <a:xfrm>
            <a:off x="2798078" y="3329636"/>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78" name="直線コネクタ 77"/>
          <p:cNvCxnSpPr>
            <a:stCxn id="77" idx="1"/>
            <a:endCxn id="77" idx="3"/>
          </p:cNvCxnSpPr>
          <p:nvPr/>
        </p:nvCxnSpPr>
        <p:spPr>
          <a:xfrm>
            <a:off x="2798078" y="3413761"/>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4"/>
          <a:stretch>
            <a:fillRect/>
          </a:stretch>
        </p:blipFill>
        <p:spPr>
          <a:xfrm>
            <a:off x="2865242" y="3002874"/>
            <a:ext cx="482672" cy="394617"/>
          </a:xfrm>
          <a:prstGeom prst="rect">
            <a:avLst/>
          </a:prstGeom>
        </p:spPr>
      </p:pic>
      <p:sp>
        <p:nvSpPr>
          <p:cNvPr id="80" name="正方形/長方形 79"/>
          <p:cNvSpPr/>
          <p:nvPr/>
        </p:nvSpPr>
        <p:spPr bwMode="gray">
          <a:xfrm>
            <a:off x="3493024" y="3329641"/>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81" name="直線コネクタ 80"/>
          <p:cNvCxnSpPr>
            <a:stCxn id="80" idx="1"/>
            <a:endCxn id="80" idx="3"/>
          </p:cNvCxnSpPr>
          <p:nvPr/>
        </p:nvCxnSpPr>
        <p:spPr>
          <a:xfrm>
            <a:off x="3493024" y="341376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2" name="図 81"/>
          <p:cNvPicPr>
            <a:picLocks noChangeAspect="1"/>
          </p:cNvPicPr>
          <p:nvPr/>
        </p:nvPicPr>
        <p:blipFill>
          <a:blip r:embed="rId4"/>
          <a:stretch>
            <a:fillRect/>
          </a:stretch>
        </p:blipFill>
        <p:spPr>
          <a:xfrm>
            <a:off x="3574818" y="3002879"/>
            <a:ext cx="482672" cy="394617"/>
          </a:xfrm>
          <a:prstGeom prst="rect">
            <a:avLst/>
          </a:prstGeom>
        </p:spPr>
      </p:pic>
      <p:cxnSp>
        <p:nvCxnSpPr>
          <p:cNvPr id="84" name="直線コネクタ 83"/>
          <p:cNvCxnSpPr/>
          <p:nvPr/>
        </p:nvCxnSpPr>
        <p:spPr>
          <a:xfrm>
            <a:off x="4363528" y="3413759"/>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187816" y="4019570"/>
            <a:ext cx="4189449" cy="626701"/>
          </a:xfrm>
          <a:prstGeom prst="rect">
            <a:avLst/>
          </a:prstGeom>
          <a:noFill/>
        </p:spPr>
        <p:txBody>
          <a:bodyPr wrap="square" lIns="36000" tIns="36000" rIns="36000" bIns="36000" rtlCol="0" anchor="ctr" anchorCtr="0">
            <a:spAutoFit/>
          </a:bodyPr>
          <a:lstStyle/>
          <a:p>
            <a:pPr marL="360000" lvl="1"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患者や外部の人間が持ち込む端末や無線通信機能付携帯ゲーム機、管理外の無線</a:t>
            </a:r>
            <a:r>
              <a:rPr kumimoji="1" lang="en-US" altLang="ja-JP" sz="1200" dirty="0">
                <a:latin typeface="Yu Gothic UI" panose="020B0500000000000000" pitchFamily="50" charset="-128"/>
                <a:ea typeface="Yu Gothic UI" panose="020B0500000000000000" pitchFamily="50" charset="-128"/>
              </a:rPr>
              <a:t>LAN</a:t>
            </a:r>
            <a:r>
              <a:rPr kumimoji="1" lang="ja-JP" altLang="en-US" sz="1200" dirty="0">
                <a:latin typeface="Yu Gothic UI" panose="020B0500000000000000" pitchFamily="50" charset="-128"/>
                <a:ea typeface="Yu Gothic UI" panose="020B0500000000000000" pitchFamily="50" charset="-128"/>
              </a:rPr>
              <a:t>アクセスポイント等により、電波干渉を起こし、通信障害が発生する可能性がある</a:t>
            </a:r>
            <a:endParaRPr kumimoji="1" lang="en-US" altLang="ja-JP" sz="1200" dirty="0">
              <a:latin typeface="Yu Gothic UI" panose="020B0500000000000000" pitchFamily="50" charset="-128"/>
              <a:ea typeface="Yu Gothic UI" panose="020B0500000000000000" pitchFamily="50" charset="-128"/>
            </a:endParaRPr>
          </a:p>
        </p:txBody>
      </p:sp>
      <p:sp>
        <p:nvSpPr>
          <p:cNvPr id="32" name="下矢印 31"/>
          <p:cNvSpPr/>
          <p:nvPr/>
        </p:nvSpPr>
        <p:spPr bwMode="gray">
          <a:xfrm>
            <a:off x="1367057" y="5437070"/>
            <a:ext cx="2037903" cy="321869"/>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9" name="テキスト ボックス 98"/>
          <p:cNvSpPr txBox="1"/>
          <p:nvPr/>
        </p:nvSpPr>
        <p:spPr>
          <a:xfrm>
            <a:off x="463160" y="5866690"/>
            <a:ext cx="3932816" cy="442035"/>
          </a:xfrm>
          <a:prstGeom prst="rect">
            <a:avLst/>
          </a:prstGeom>
          <a:noFill/>
          <a:ln w="12700">
            <a:solidFill>
              <a:schemeClr val="bg1">
                <a:lumMod val="50000"/>
              </a:schemeClr>
            </a:solidFill>
          </a:ln>
        </p:spPr>
        <p:txBody>
          <a:bodyPr wrap="square" lIns="36000" tIns="36000" rIns="36000" bIns="36000" rtlCol="0" anchor="ctr" anchorCtr="0">
            <a:spAutoFit/>
          </a:bodyPr>
          <a:lstStyle/>
          <a:p>
            <a:pPr marL="171450" indent="-171450">
              <a:spcBef>
                <a:spcPts val="0"/>
              </a:spcBef>
              <a:buSzPct val="100000"/>
              <a:buFont typeface="Wingdings" panose="05000000000000000000" pitchFamily="2" charset="2"/>
              <a:buChar char="n"/>
            </a:pPr>
            <a:r>
              <a:rPr kumimoji="1" lang="ja-JP" altLang="en-US" sz="1200" b="1" u="sng" dirty="0">
                <a:latin typeface="Yu Gothic UI" panose="020B0500000000000000" pitchFamily="50" charset="-128"/>
                <a:ea typeface="Yu Gothic UI" panose="020B0500000000000000" pitchFamily="50" charset="-128"/>
              </a:rPr>
              <a:t>医療情報システムの端末装置で通信障害が発生し、機器の稼働が停止する可能性がある</a:t>
            </a:r>
            <a:endParaRPr kumimoji="1" lang="en-US" altLang="ja-JP" sz="1200" b="1" u="sng" dirty="0">
              <a:latin typeface="Yu Gothic UI" panose="020B0500000000000000" pitchFamily="50" charset="-128"/>
              <a:ea typeface="Yu Gothic UI" panose="020B0500000000000000" pitchFamily="50" charset="-128"/>
            </a:endParaRPr>
          </a:p>
        </p:txBody>
      </p:sp>
      <p:sp>
        <p:nvSpPr>
          <p:cNvPr id="100" name="テキスト ボックス 99"/>
          <p:cNvSpPr txBox="1"/>
          <p:nvPr/>
        </p:nvSpPr>
        <p:spPr>
          <a:xfrm>
            <a:off x="293266" y="1138153"/>
            <a:ext cx="3244234"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例：配慮を欠いた過密なアクセスポイントの設置</a:t>
            </a:r>
          </a:p>
        </p:txBody>
      </p:sp>
      <p:sp>
        <p:nvSpPr>
          <p:cNvPr id="101" name="角丸四角形 100"/>
          <p:cNvSpPr/>
          <p:nvPr/>
        </p:nvSpPr>
        <p:spPr bwMode="gray">
          <a:xfrm>
            <a:off x="293267" y="1549730"/>
            <a:ext cx="4169008" cy="240500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02" name="テキスト ボックス 101"/>
          <p:cNvSpPr txBox="1"/>
          <p:nvPr/>
        </p:nvSpPr>
        <p:spPr>
          <a:xfrm>
            <a:off x="193899" y="4719942"/>
            <a:ext cx="4268376" cy="626701"/>
          </a:xfrm>
          <a:prstGeom prst="rect">
            <a:avLst/>
          </a:prstGeom>
          <a:noFill/>
        </p:spPr>
        <p:txBody>
          <a:bodyPr wrap="square" lIns="36000" tIns="36000" rIns="36000" bIns="36000" rtlCol="0" anchor="ctr" anchorCtr="0">
            <a:spAutoFit/>
          </a:bodyPr>
          <a:lstStyle/>
          <a:p>
            <a:pPr marL="360000" lvl="1" indent="-171450">
              <a:spcBef>
                <a:spcPts val="0"/>
              </a:spcBef>
              <a:buSzPct val="100000"/>
              <a:buFont typeface="Wingdings" panose="05000000000000000000" pitchFamily="2" charset="2"/>
              <a:buChar char="n"/>
            </a:pPr>
            <a:r>
              <a:rPr kumimoji="1" lang="ja-JP" altLang="en-US" sz="1200" b="1" u="sng" dirty="0">
                <a:latin typeface="Yu Gothic UI" panose="020B0500000000000000" pitchFamily="50" charset="-128"/>
                <a:ea typeface="Yu Gothic UI" panose="020B0500000000000000" pitchFamily="50" charset="-128"/>
              </a:rPr>
              <a:t>病院職員がシステム管理者に無断で執務室や手術室等に無線</a:t>
            </a:r>
            <a:r>
              <a:rPr kumimoji="1" lang="en-US" altLang="ja-JP" sz="1200" b="1" u="sng" dirty="0">
                <a:latin typeface="Yu Gothic UI" panose="020B0500000000000000" pitchFamily="50" charset="-128"/>
                <a:ea typeface="Yu Gothic UI" panose="020B0500000000000000" pitchFamily="50" charset="-128"/>
              </a:rPr>
              <a:t>LAN</a:t>
            </a:r>
            <a:r>
              <a:rPr kumimoji="1" lang="ja-JP" altLang="en-US" sz="1200" b="1" u="sng" dirty="0">
                <a:latin typeface="Yu Gothic UI" panose="020B0500000000000000" pitchFamily="50" charset="-128"/>
                <a:ea typeface="Yu Gothic UI" panose="020B0500000000000000" pitchFamily="50" charset="-128"/>
              </a:rPr>
              <a:t>のアクセスポイントを設置し、管理されている無線</a:t>
            </a:r>
            <a:r>
              <a:rPr kumimoji="1" lang="en-US" altLang="ja-JP" sz="1200" b="1" u="sng" dirty="0">
                <a:latin typeface="Yu Gothic UI" panose="020B0500000000000000" pitchFamily="50" charset="-128"/>
                <a:ea typeface="Yu Gothic UI" panose="020B0500000000000000" pitchFamily="50" charset="-128"/>
              </a:rPr>
              <a:t>LAN</a:t>
            </a:r>
            <a:r>
              <a:rPr kumimoji="1" lang="ja-JP" altLang="en-US" sz="1200" b="1" u="sng" dirty="0">
                <a:latin typeface="Yu Gothic UI" panose="020B0500000000000000" pitchFamily="50" charset="-128"/>
                <a:ea typeface="Yu Gothic UI" panose="020B0500000000000000" pitchFamily="50" charset="-128"/>
              </a:rPr>
              <a:t>アクセスポイントへ電波干渉を与えてしまう事例も報告されている</a:t>
            </a:r>
            <a:endParaRPr kumimoji="1" lang="en-US" altLang="ja-JP" sz="1200" b="1" u="sng" dirty="0">
              <a:latin typeface="Yu Gothic UI" panose="020B0500000000000000" pitchFamily="50" charset="-128"/>
              <a:ea typeface="Yu Gothic UI" panose="020B0500000000000000" pitchFamily="50" charset="-128"/>
            </a:endParaRPr>
          </a:p>
        </p:txBody>
      </p:sp>
      <p:sp>
        <p:nvSpPr>
          <p:cNvPr id="103" name="テキスト ボックス 102"/>
          <p:cNvSpPr txBox="1"/>
          <p:nvPr/>
        </p:nvSpPr>
        <p:spPr>
          <a:xfrm>
            <a:off x="4676853" y="1138153"/>
            <a:ext cx="1580953"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運用の際の取組例</a:t>
            </a:r>
          </a:p>
        </p:txBody>
      </p:sp>
      <p:sp>
        <p:nvSpPr>
          <p:cNvPr id="34" name="正方形/長方形 33"/>
          <p:cNvSpPr/>
          <p:nvPr/>
        </p:nvSpPr>
        <p:spPr bwMode="gray">
          <a:xfrm>
            <a:off x="4697290" y="1484313"/>
            <a:ext cx="1440000" cy="1175361"/>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①電波環境調査のために管理表を作成</a:t>
            </a:r>
          </a:p>
        </p:txBody>
      </p:sp>
      <p:sp>
        <p:nvSpPr>
          <p:cNvPr id="104" name="正方形/長方形 103"/>
          <p:cNvSpPr/>
          <p:nvPr/>
        </p:nvSpPr>
        <p:spPr bwMode="gray">
          <a:xfrm>
            <a:off x="6196917" y="1482352"/>
            <a:ext cx="3312000" cy="117732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ネットワーク事業者から提供された無線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アクセスポイントの位置と、それぞれの無線チャンネル等の情報が記載された管理表を作成し、保管する</a:t>
            </a:r>
          </a:p>
        </p:txBody>
      </p:sp>
      <p:cxnSp>
        <p:nvCxnSpPr>
          <p:cNvPr id="105" name="直線コネクタ 104"/>
          <p:cNvCxnSpPr/>
          <p:nvPr/>
        </p:nvCxnSpPr>
        <p:spPr>
          <a:xfrm>
            <a:off x="681845" y="2859179"/>
            <a:ext cx="3495447" cy="445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gray">
          <a:xfrm>
            <a:off x="4697290" y="2709540"/>
            <a:ext cx="1440000" cy="1270284"/>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②電波環境調査</a:t>
            </a:r>
            <a:endParaRPr kumimoji="1" lang="en-US" altLang="ja-JP" sz="1200" b="1" dirty="0">
              <a:solidFill>
                <a:schemeClr val="bg1">
                  <a:lumMod val="95000"/>
                </a:schemeClr>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の実施</a:t>
            </a:r>
          </a:p>
        </p:txBody>
      </p:sp>
      <p:sp>
        <p:nvSpPr>
          <p:cNvPr id="107" name="正方形/長方形 106"/>
          <p:cNvSpPr/>
          <p:nvPr/>
        </p:nvSpPr>
        <p:spPr bwMode="gray">
          <a:xfrm>
            <a:off x="6196917" y="2709645"/>
            <a:ext cx="3312000" cy="12708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管理表に基づいて、チャンネル設定、受信強度、受信状態等に変化がないか確認する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変化がある場合は、設定の変更、建物の増改築、病院内外からの無線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へ影響を与える機器等の導入等が生じていないか確認し、管理表を更新する</a:t>
            </a:r>
          </a:p>
        </p:txBody>
      </p:sp>
      <p:sp>
        <p:nvSpPr>
          <p:cNvPr id="108" name="正方形/長方形 107"/>
          <p:cNvSpPr/>
          <p:nvPr/>
        </p:nvSpPr>
        <p:spPr bwMode="gray">
          <a:xfrm>
            <a:off x="4697290" y="4029690"/>
            <a:ext cx="1440000" cy="1286031"/>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③トラブル内容の記録や原因の特定・対策の実施</a:t>
            </a:r>
            <a:endParaRPr kumimoji="1" lang="en-US" altLang="ja-JP" sz="1200" b="1" dirty="0">
              <a:solidFill>
                <a:schemeClr val="bg1">
                  <a:lumMod val="95000"/>
                </a:schemeClr>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6196917" y="4030416"/>
            <a:ext cx="3312000" cy="1285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トラブル内容について、いつ、どこで、どのように発生したか管理表に記録する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トラブルの原因が特定される場合は、対策を実施する。原因が不明あるいは対策が困難な場合は、無線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ネットワーク事業者や機器を設置する業者と連携し対応する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10" name="正方形/長方形 109"/>
          <p:cNvSpPr/>
          <p:nvPr/>
        </p:nvSpPr>
        <p:spPr bwMode="gray">
          <a:xfrm>
            <a:off x="4697290" y="5365586"/>
            <a:ext cx="1440000" cy="1106396"/>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④定期的な保守点検の実施</a:t>
            </a:r>
            <a:endParaRPr kumimoji="1" lang="en-US" altLang="ja-JP" sz="1200" b="1" dirty="0">
              <a:solidFill>
                <a:schemeClr val="bg1">
                  <a:lumMod val="95000"/>
                </a:schemeClr>
              </a:solidFill>
              <a:latin typeface="Yu Gothic UI" panose="020B0500000000000000" pitchFamily="50" charset="-128"/>
              <a:ea typeface="Yu Gothic UI" panose="020B0500000000000000" pitchFamily="50" charset="-128"/>
            </a:endParaRPr>
          </a:p>
        </p:txBody>
      </p:sp>
      <p:sp>
        <p:nvSpPr>
          <p:cNvPr id="111" name="正方形/長方形 110"/>
          <p:cNvSpPr/>
          <p:nvPr/>
        </p:nvSpPr>
        <p:spPr bwMode="gray">
          <a:xfrm>
            <a:off x="6196917" y="5365586"/>
            <a:ext cx="3312000" cy="1105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定期的に電波環境調査を実施する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医療機関の施設増築や無線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のメンテナンス等、機器設定に変更が出る場合には、適切に利用できるように無線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ネットワーク事業者へ予め指示をする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12" name="タイトル 7"/>
          <p:cNvSpPr txBox="1">
            <a:spLocks/>
          </p:cNvSpPr>
          <p:nvPr/>
        </p:nvSpPr>
        <p:spPr bwMode="gray">
          <a:xfrm>
            <a:off x="389696" y="693947"/>
            <a:ext cx="9072000" cy="322086"/>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無断で無線</a:t>
            </a:r>
            <a:r>
              <a:rPr lang="en-US" altLang="ja-JP" sz="1800" dirty="0">
                <a:latin typeface="Yu Gothic UI" panose="020B0500000000000000" pitchFamily="50" charset="-128"/>
                <a:ea typeface="Yu Gothic UI" panose="020B0500000000000000" pitchFamily="50" charset="-128"/>
              </a:rPr>
              <a:t>LAN</a:t>
            </a:r>
            <a:r>
              <a:rPr lang="ja-JP" altLang="en-US" sz="1800" dirty="0">
                <a:latin typeface="Yu Gothic UI" panose="020B0500000000000000" pitchFamily="50" charset="-128"/>
                <a:ea typeface="Yu Gothic UI" panose="020B0500000000000000" pitchFamily="50" charset="-128"/>
              </a:rPr>
              <a:t>アクセスポイントの設置等をすることにより、医療機関内の無線</a:t>
            </a:r>
            <a:r>
              <a:rPr lang="en-US" altLang="ja-JP" sz="1800" dirty="0">
                <a:latin typeface="Yu Gothic UI" panose="020B0500000000000000" pitchFamily="50" charset="-128"/>
                <a:ea typeface="Yu Gothic UI" panose="020B0500000000000000" pitchFamily="50" charset="-128"/>
              </a:rPr>
              <a:t>LAN</a:t>
            </a:r>
            <a:r>
              <a:rPr lang="ja-JP" altLang="en-US" sz="1800" dirty="0">
                <a:latin typeface="Yu Gothic UI" panose="020B0500000000000000" pitchFamily="50" charset="-128"/>
                <a:ea typeface="Yu Gothic UI" panose="020B0500000000000000" pitchFamily="50" charset="-128"/>
              </a:rPr>
              <a:t>アクセスポイントへ電波干渉を引き起こし、通信障害及び機器の稼働停止の原因となることがあります</a:t>
            </a:r>
          </a:p>
        </p:txBody>
      </p:sp>
    </p:spTree>
    <p:extLst>
      <p:ext uri="{BB962C8B-B14F-4D97-AF65-F5344CB8AC3E}">
        <p14:creationId xmlns:p14="http://schemas.microsoft.com/office/powerpoint/2010/main" val="13785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ソーシャル・エンジニアリングの手口と対策</a:t>
            </a:r>
          </a:p>
        </p:txBody>
      </p:sp>
      <p:sp>
        <p:nvSpPr>
          <p:cNvPr id="69" name="スライド番号プレースホルダー 3"/>
          <p:cNvSpPr txBox="1">
            <a:spLocks/>
          </p:cNvSpPr>
          <p:nvPr/>
        </p:nvSpPr>
        <p:spPr bwMode="gray">
          <a:xfrm>
            <a:off x="157758" y="660147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19</a:t>
            </a:r>
            <a:endParaRPr kumimoji="1" lang="ja-JP" altLang="en-US"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651099" y="54363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なりすまし等はどのようにされるのか？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71" name="AutoShape 555"/>
          <p:cNvSpPr>
            <a:spLocks noChangeArrowheads="1"/>
          </p:cNvSpPr>
          <p:nvPr/>
        </p:nvSpPr>
        <p:spPr bwMode="gray">
          <a:xfrm>
            <a:off x="362968" y="53351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Q10</a:t>
            </a:r>
          </a:p>
        </p:txBody>
      </p:sp>
      <p:sp>
        <p:nvSpPr>
          <p:cNvPr id="136" name="正方形/長方形 135"/>
          <p:cNvSpPr/>
          <p:nvPr/>
        </p:nvSpPr>
        <p:spPr bwMode="gray">
          <a:xfrm>
            <a:off x="788389" y="914581"/>
            <a:ext cx="845176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kumimoji="1" lang="ja-JP" altLang="en-US" sz="1400" b="1" u="sng" dirty="0">
                <a:latin typeface="Yu Gothic UI" panose="020B0500000000000000" pitchFamily="50" charset="-128"/>
                <a:ea typeface="Yu Gothic UI" panose="020B0500000000000000" pitchFamily="50" charset="-128"/>
              </a:rPr>
              <a:t>攻撃者は、電話やメールを用いて職員などを装い、心理的に答えざるを得ない状況を作り聞き出そうとするが、即時に対応せず本人確認を行う等の対応方針や規程を準備しておくことが重要です</a:t>
            </a:r>
            <a:endParaRPr kumimoji="1" lang="en-US" altLang="ja-JP" sz="1400" b="1" u="sng" dirty="0">
              <a:latin typeface="Yu Gothic UI" panose="020B0500000000000000" pitchFamily="50" charset="-128"/>
              <a:ea typeface="Yu Gothic UI" panose="020B0500000000000000" pitchFamily="50" charset="-128"/>
            </a:endParaRPr>
          </a:p>
        </p:txBody>
      </p:sp>
      <p:sp>
        <p:nvSpPr>
          <p:cNvPr id="135" name="AutoShape 555"/>
          <p:cNvSpPr>
            <a:spLocks noChangeArrowheads="1"/>
          </p:cNvSpPr>
          <p:nvPr/>
        </p:nvSpPr>
        <p:spPr bwMode="gray">
          <a:xfrm>
            <a:off x="602025" y="957912"/>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
        <p:nvSpPr>
          <p:cNvPr id="2" name="テキスト ボックス 1"/>
          <p:cNvSpPr txBox="1"/>
          <p:nvPr/>
        </p:nvSpPr>
        <p:spPr>
          <a:xfrm>
            <a:off x="5032113" y="1537185"/>
            <a:ext cx="4413477" cy="1919363"/>
          </a:xfrm>
          <a:prstGeom prst="rect">
            <a:avLst/>
          </a:prstGeom>
          <a:noFill/>
        </p:spPr>
        <p:txBody>
          <a:bodyPr wrap="square" lIns="36000" tIns="36000" rIns="36000" bIns="36000" rtlCol="0" anchor="ctr" anchorCtr="0">
            <a:spAutoFit/>
          </a:bodyPr>
          <a:lstStyle/>
          <a:p>
            <a:pPr marL="171450" indent="-171450">
              <a:spcBef>
                <a:spcPts val="0"/>
              </a:spcBef>
              <a:buSzPct val="100000"/>
              <a:buFont typeface="Arial" panose="020B0604020202020204" pitchFamily="34" charset="0"/>
              <a:buChar char="•"/>
            </a:pPr>
            <a:r>
              <a:rPr lang="ja-JP" altLang="ja-JP" sz="1200" dirty="0">
                <a:latin typeface="Yu Gothic UI" panose="020B0500000000000000" pitchFamily="50" charset="-128"/>
                <a:ea typeface="Yu Gothic UI" panose="020B0500000000000000" pitchFamily="50" charset="-128"/>
              </a:rPr>
              <a:t>ソーシャルエンジニアリングとは、</a:t>
            </a:r>
            <a:r>
              <a:rPr lang="ja-JP" altLang="en-US" sz="1200" dirty="0">
                <a:latin typeface="Yu Gothic UI" panose="020B0500000000000000" pitchFamily="50" charset="-128"/>
                <a:ea typeface="Yu Gothic UI" panose="020B0500000000000000" pitchFamily="50" charset="-128"/>
              </a:rPr>
              <a:t>コンピュータや</a:t>
            </a:r>
            <a:r>
              <a:rPr lang="ja-JP" altLang="ja-JP" sz="1200" dirty="0">
                <a:latin typeface="Yu Gothic UI" panose="020B0500000000000000" pitchFamily="50" charset="-128"/>
                <a:ea typeface="Yu Gothic UI" panose="020B0500000000000000" pitchFamily="50" charset="-128"/>
              </a:rPr>
              <a:t>ネットワークに侵入するために必要となるパスワードなどの重要な情報を、</a:t>
            </a:r>
            <a:r>
              <a:rPr lang="ja-JP" altLang="en-US" sz="1200" dirty="0">
                <a:latin typeface="Yu Gothic UI" panose="020B0500000000000000" pitchFamily="50" charset="-128"/>
                <a:ea typeface="Yu Gothic UI" panose="020B0500000000000000" pitchFamily="50" charset="-128"/>
              </a:rPr>
              <a:t>人の心理的・社会的な弱点や盲点をついて</a:t>
            </a:r>
            <a:r>
              <a:rPr lang="ja-JP" altLang="ja-JP" sz="1200" dirty="0">
                <a:latin typeface="Yu Gothic UI" panose="020B0500000000000000" pitchFamily="50" charset="-128"/>
                <a:ea typeface="Yu Gothic UI" panose="020B0500000000000000" pitchFamily="50" charset="-128"/>
              </a:rPr>
              <a:t>入手する</a:t>
            </a:r>
            <a:r>
              <a:rPr lang="ja-JP" altLang="en-US" sz="1200" dirty="0">
                <a:latin typeface="Yu Gothic UI" panose="020B0500000000000000" pitchFamily="50" charset="-128"/>
                <a:ea typeface="Yu Gothic UI" panose="020B0500000000000000" pitchFamily="50" charset="-128"/>
              </a:rPr>
              <a:t>手法</a:t>
            </a:r>
            <a:r>
              <a:rPr lang="ja-JP" altLang="ja-JP" sz="1200" dirty="0">
                <a:latin typeface="Yu Gothic UI" panose="020B0500000000000000" pitchFamily="50" charset="-128"/>
                <a:ea typeface="Yu Gothic UI" panose="020B0500000000000000" pitchFamily="50" charset="-128"/>
              </a:rPr>
              <a:t>で</a:t>
            </a:r>
            <a:r>
              <a:rPr lang="ja-JP" altLang="en-US" sz="1200" dirty="0">
                <a:latin typeface="Yu Gothic UI" panose="020B0500000000000000" pitchFamily="50" charset="-128"/>
                <a:ea typeface="Yu Gothic UI" panose="020B0500000000000000" pitchFamily="50" charset="-128"/>
              </a:rPr>
              <a:t>ある</a:t>
            </a:r>
            <a:r>
              <a:rPr lang="ja-JP" altLang="ja-JP"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電話やメールで、職員や関係者を名乗り、</a:t>
            </a:r>
            <a:r>
              <a:rPr kumimoji="1" lang="en-US" altLang="ja-JP" sz="1200" dirty="0">
                <a:latin typeface="Yu Gothic UI" panose="020B0500000000000000" pitchFamily="50" charset="-128"/>
                <a:ea typeface="Yu Gothic UI" panose="020B0500000000000000" pitchFamily="50" charset="-128"/>
              </a:rPr>
              <a:t>ID </a:t>
            </a:r>
            <a:r>
              <a:rPr kumimoji="1" lang="ja-JP" altLang="en-US" sz="1200" dirty="0">
                <a:latin typeface="Yu Gothic UI" panose="020B0500000000000000" pitchFamily="50" charset="-128"/>
                <a:ea typeface="Yu Gothic UI" panose="020B0500000000000000" pitchFamily="50" charset="-128"/>
              </a:rPr>
              <a:t>やパスワードを詐取する「なりすまし」や、廃棄物から情報を詐取する「トラッシング（ゴミ箱を漁る方法）」などが代表的である。</a:t>
            </a:r>
          </a:p>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近年、特定の企業等に対して社内の関係者を装ったウイルス付きメールを送信するなどの手口が増加している。</a:t>
            </a:r>
          </a:p>
        </p:txBody>
      </p:sp>
      <p:sp>
        <p:nvSpPr>
          <p:cNvPr id="13" name="正方形/長方形 12"/>
          <p:cNvSpPr/>
          <p:nvPr/>
        </p:nvSpPr>
        <p:spPr bwMode="gray">
          <a:xfrm>
            <a:off x="1351025" y="3930941"/>
            <a:ext cx="3960000" cy="134174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職員になりすまし</a:t>
            </a:r>
            <a:r>
              <a:rPr kumimoji="1" lang="en-US" altLang="ja-JP" sz="1200" dirty="0">
                <a:solidFill>
                  <a:schemeClr val="tx1"/>
                </a:solidFill>
                <a:latin typeface="Yu Gothic UI" panose="020B0500000000000000" pitchFamily="50" charset="-128"/>
                <a:ea typeface="Yu Gothic UI" panose="020B0500000000000000" pitchFamily="50" charset="-128"/>
              </a:rPr>
              <a:t/>
            </a:r>
            <a:br>
              <a:rPr kumimoji="1" lang="en-US" altLang="ja-JP" sz="1200" dirty="0">
                <a:solidFill>
                  <a:schemeClr val="tx1"/>
                </a:solidFill>
                <a:latin typeface="Yu Gothic UI" panose="020B0500000000000000" pitchFamily="50" charset="-128"/>
                <a:ea typeface="Yu Gothic UI" panose="020B0500000000000000" pitchFamily="50" charset="-128"/>
              </a:rPr>
            </a:br>
            <a:r>
              <a:rPr kumimoji="1" lang="ja-JP" altLang="en-US" sz="1200" dirty="0">
                <a:solidFill>
                  <a:schemeClr val="tx1"/>
                </a:solidFill>
                <a:latin typeface="Yu Gothic UI" panose="020B0500000000000000" pitchFamily="50" charset="-128"/>
                <a:ea typeface="Yu Gothic UI" panose="020B0500000000000000" pitchFamily="50" charset="-128"/>
              </a:rPr>
              <a:t>職員を装い電話をかけ「</a:t>
            </a:r>
            <a:r>
              <a:rPr kumimoji="1" lang="en-US" altLang="ja-JP" sz="1200" dirty="0">
                <a:solidFill>
                  <a:schemeClr val="tx1"/>
                </a:solidFill>
                <a:latin typeface="Yu Gothic UI" panose="020B0500000000000000" pitchFamily="50" charset="-128"/>
                <a:ea typeface="Yu Gothic UI" panose="020B0500000000000000" pitchFamily="50" charset="-128"/>
              </a:rPr>
              <a:t>ID</a:t>
            </a:r>
            <a:r>
              <a:rPr kumimoji="1" lang="ja-JP" altLang="en-US" sz="1200" dirty="0" err="1">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パスワードを忘れてしまったので教えてほしい」等といって聞き出す</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職員の中でも役員や管理職等になりすまし</a:t>
            </a:r>
            <a:r>
              <a:rPr kumimoji="1" lang="en-US" altLang="ja-JP" sz="1200" dirty="0">
                <a:solidFill>
                  <a:schemeClr val="tx1"/>
                </a:solidFill>
                <a:latin typeface="Yu Gothic UI" panose="020B0500000000000000" pitchFamily="50" charset="-128"/>
                <a:ea typeface="Yu Gothic UI" panose="020B0500000000000000" pitchFamily="50" charset="-128"/>
              </a:rPr>
              <a:t/>
            </a:r>
            <a:br>
              <a:rPr kumimoji="1" lang="en-US" altLang="ja-JP" sz="1200" dirty="0">
                <a:solidFill>
                  <a:schemeClr val="tx1"/>
                </a:solidFill>
                <a:latin typeface="Yu Gothic UI" panose="020B0500000000000000" pitchFamily="50" charset="-128"/>
                <a:ea typeface="Yu Gothic UI" panose="020B0500000000000000" pitchFamily="50" charset="-128"/>
              </a:rPr>
            </a:br>
            <a:r>
              <a:rPr kumimoji="1" lang="ja-JP" altLang="en-US" sz="1200" dirty="0">
                <a:solidFill>
                  <a:schemeClr val="tx1"/>
                </a:solidFill>
                <a:latin typeface="Yu Gothic UI" panose="020B0500000000000000" pitchFamily="50" charset="-128"/>
                <a:ea typeface="Yu Gothic UI" panose="020B0500000000000000" pitchFamily="50" charset="-128"/>
              </a:rPr>
              <a:t>標的となる役員や管理職を事前に調べ、その者になりすまし電話をかけ「ログインできない。急いでいる！」等、高圧的な態度を迫り、答えざるを得ない雰囲気を作り聞き出す</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20" name="正方形/長方形 19"/>
          <p:cNvSpPr/>
          <p:nvPr/>
        </p:nvSpPr>
        <p:spPr bwMode="gray">
          <a:xfrm>
            <a:off x="1348743" y="3692717"/>
            <a:ext cx="3957573" cy="204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手口の例</a:t>
            </a:r>
          </a:p>
        </p:txBody>
      </p:sp>
      <p:sp>
        <p:nvSpPr>
          <p:cNvPr id="22" name="正方形/長方形 21"/>
          <p:cNvSpPr/>
          <p:nvPr/>
        </p:nvSpPr>
        <p:spPr bwMode="gray">
          <a:xfrm>
            <a:off x="5368758" y="3692717"/>
            <a:ext cx="4119635" cy="204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対策の例</a:t>
            </a:r>
          </a:p>
        </p:txBody>
      </p:sp>
      <p:sp>
        <p:nvSpPr>
          <p:cNvPr id="23" name="正方形/長方形 22"/>
          <p:cNvSpPr/>
          <p:nvPr/>
        </p:nvSpPr>
        <p:spPr bwMode="gray">
          <a:xfrm>
            <a:off x="5368926" y="3930941"/>
            <a:ext cx="4121148" cy="134174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折り返し連絡をし、本人確認を行ったうえで回答する</a:t>
            </a: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電話番号などから本人が特定できない問い合わせには答えない</a:t>
            </a: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上記のほか、病院の情報セキュリティポリシーを整理し、「</a:t>
            </a:r>
            <a:r>
              <a:rPr kumimoji="1" lang="en-US" altLang="ja-JP" sz="1200" dirty="0">
                <a:solidFill>
                  <a:schemeClr val="tx1"/>
                </a:solidFill>
                <a:latin typeface="Yu Gothic UI" panose="020B0500000000000000" pitchFamily="50" charset="-128"/>
                <a:ea typeface="Yu Gothic UI" panose="020B0500000000000000" pitchFamily="50" charset="-128"/>
              </a:rPr>
              <a:t>ID</a:t>
            </a:r>
            <a:r>
              <a:rPr kumimoji="1" lang="ja-JP" altLang="en-US" sz="1200" dirty="0" err="1">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パスワードの再発行は、本人が直接システム担当部署に出向いて手続きを行う」などの規定を策定しているケースもある</a:t>
            </a:r>
          </a:p>
        </p:txBody>
      </p:sp>
      <p:sp>
        <p:nvSpPr>
          <p:cNvPr id="24" name="正方形/長方形 23"/>
          <p:cNvSpPr/>
          <p:nvPr/>
        </p:nvSpPr>
        <p:spPr bwMode="gray">
          <a:xfrm>
            <a:off x="1348743" y="5329895"/>
            <a:ext cx="3960000" cy="134681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フィッシング詐欺</a:t>
            </a:r>
            <a:r>
              <a:rPr kumimoji="1" lang="en-US" altLang="ja-JP" sz="1200" dirty="0">
                <a:solidFill>
                  <a:schemeClr val="tx1"/>
                </a:solidFill>
                <a:latin typeface="Yu Gothic UI" panose="020B0500000000000000" pitchFamily="50" charset="-128"/>
                <a:ea typeface="Yu Gothic UI" panose="020B0500000000000000" pitchFamily="50" charset="-128"/>
              </a:rPr>
              <a:t/>
            </a:r>
            <a:br>
              <a:rPr kumimoji="1" lang="en-US" altLang="ja-JP" sz="1200" dirty="0">
                <a:solidFill>
                  <a:schemeClr val="tx1"/>
                </a:solidFill>
                <a:latin typeface="Yu Gothic UI" panose="020B0500000000000000" pitchFamily="50" charset="-128"/>
                <a:ea typeface="Yu Gothic UI" panose="020B0500000000000000" pitchFamily="50" charset="-128"/>
              </a:rPr>
            </a:br>
            <a:r>
              <a:rPr kumimoji="1" lang="ja-JP" altLang="en-US" sz="1200" dirty="0">
                <a:solidFill>
                  <a:schemeClr val="tx1"/>
                </a:solidFill>
                <a:latin typeface="Yu Gothic UI" panose="020B0500000000000000" pitchFamily="50" charset="-128"/>
                <a:ea typeface="Yu Gothic UI" panose="020B0500000000000000" pitchFamily="50" charset="-128"/>
              </a:rPr>
              <a:t>事業者等になりすまし、メールを送信し偽装したサイトに誘導し、パスワードやクレジット番号などを盗み取る詐欺行為</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クリック詐欺</a:t>
            </a:r>
            <a:r>
              <a:rPr kumimoji="1" lang="en-US" altLang="ja-JP" sz="1200" dirty="0">
                <a:solidFill>
                  <a:schemeClr val="tx1"/>
                </a:solidFill>
                <a:latin typeface="Yu Gothic UI" panose="020B0500000000000000" pitchFamily="50" charset="-128"/>
                <a:ea typeface="Yu Gothic UI" panose="020B0500000000000000" pitchFamily="50" charset="-128"/>
              </a:rPr>
              <a:t/>
            </a:r>
            <a:br>
              <a:rPr kumimoji="1" lang="en-US" altLang="ja-JP" sz="1200" dirty="0">
                <a:solidFill>
                  <a:schemeClr val="tx1"/>
                </a:solidFill>
                <a:latin typeface="Yu Gothic UI" panose="020B0500000000000000" pitchFamily="50" charset="-128"/>
                <a:ea typeface="Yu Gothic UI" panose="020B0500000000000000" pitchFamily="50" charset="-128"/>
              </a:rPr>
            </a:br>
            <a:r>
              <a:rPr kumimoji="1" lang="ja-JP" altLang="en-US" sz="1200" dirty="0">
                <a:solidFill>
                  <a:schemeClr val="tx1"/>
                </a:solidFill>
                <a:latin typeface="Yu Gothic UI" panose="020B0500000000000000" pitchFamily="50" charset="-128"/>
                <a:ea typeface="Yu Gothic UI" panose="020B0500000000000000" pitchFamily="50" charset="-128"/>
              </a:rPr>
              <a:t>なりすましメール内にあるリンクをクリックさせて、架空請求先のページに誘導する詐欺行為</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27" name="角丸四角形 18"/>
          <p:cNvSpPr>
            <a:spLocks noChangeAspect="1"/>
          </p:cNvSpPr>
          <p:nvPr/>
        </p:nvSpPr>
        <p:spPr bwMode="gray">
          <a:xfrm rot="18704500">
            <a:off x="1155677" y="2080739"/>
            <a:ext cx="378585" cy="379133"/>
          </a:xfrm>
          <a:custGeom>
            <a:avLst/>
            <a:gdLst/>
            <a:ahLst/>
            <a:cxnLst/>
            <a:rect l="l" t="t" r="r" b="b"/>
            <a:pathLst>
              <a:path w="898699" h="903967">
                <a:moveTo>
                  <a:pt x="752930" y="113"/>
                </a:moveTo>
                <a:cubicBezTo>
                  <a:pt x="804775" y="3103"/>
                  <a:pt x="853141" y="64663"/>
                  <a:pt x="896011" y="107533"/>
                </a:cubicBezTo>
                <a:cubicBezTo>
                  <a:pt x="916149" y="256983"/>
                  <a:pt x="822313" y="469855"/>
                  <a:pt x="643450" y="648717"/>
                </a:cubicBezTo>
                <a:cubicBezTo>
                  <a:pt x="464589" y="827578"/>
                  <a:pt x="251717" y="921415"/>
                  <a:pt x="102267" y="901279"/>
                </a:cubicBezTo>
                <a:cubicBezTo>
                  <a:pt x="53272" y="852283"/>
                  <a:pt x="-17893" y="783195"/>
                  <a:pt x="4111" y="729035"/>
                </a:cubicBezTo>
                <a:cubicBezTo>
                  <a:pt x="12644" y="678242"/>
                  <a:pt x="112298" y="614678"/>
                  <a:pt x="153467" y="596521"/>
                </a:cubicBezTo>
                <a:cubicBezTo>
                  <a:pt x="194636" y="578363"/>
                  <a:pt x="230359" y="599325"/>
                  <a:pt x="251126" y="620092"/>
                </a:cubicBezTo>
                <a:lnTo>
                  <a:pt x="294906" y="663872"/>
                </a:lnTo>
                <a:cubicBezTo>
                  <a:pt x="319085" y="688051"/>
                  <a:pt x="420103" y="626235"/>
                  <a:pt x="520536" y="525801"/>
                </a:cubicBezTo>
                <a:cubicBezTo>
                  <a:pt x="620969" y="425368"/>
                  <a:pt x="682785" y="324350"/>
                  <a:pt x="658606" y="300171"/>
                </a:cubicBezTo>
                <a:lnTo>
                  <a:pt x="614826" y="256392"/>
                </a:lnTo>
                <a:lnTo>
                  <a:pt x="614826" y="256392"/>
                </a:lnTo>
                <a:cubicBezTo>
                  <a:pt x="601355" y="242922"/>
                  <a:pt x="575342" y="194290"/>
                  <a:pt x="594622" y="151999"/>
                </a:cubicBezTo>
                <a:cubicBezTo>
                  <a:pt x="613901" y="109707"/>
                  <a:pt x="680272" y="10054"/>
                  <a:pt x="730504" y="2643"/>
                </a:cubicBezTo>
                <a:cubicBezTo>
                  <a:pt x="738046" y="455"/>
                  <a:pt x="745524" y="-314"/>
                  <a:pt x="752930" y="113"/>
                </a:cubicBezTo>
                <a:close/>
              </a:path>
            </a:pathLst>
          </a:custGeom>
          <a:solidFill>
            <a:schemeClr val="bg1">
              <a:lumMod val="50000"/>
            </a:schemeClr>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1" name="正方形/長方形 24"/>
          <p:cNvSpPr/>
          <p:nvPr/>
        </p:nvSpPr>
        <p:spPr bwMode="gray">
          <a:xfrm>
            <a:off x="618796" y="1996390"/>
            <a:ext cx="900000" cy="86270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2" name="テキスト ボックス 31"/>
          <p:cNvSpPr txBox="1"/>
          <p:nvPr/>
        </p:nvSpPr>
        <p:spPr>
          <a:xfrm>
            <a:off x="390150" y="2862179"/>
            <a:ext cx="1419225" cy="411257"/>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不正利用を</a:t>
            </a:r>
            <a:endParaRPr kumimoji="1" lang="en-US" altLang="ja-JP" sz="11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試みる第三者</a:t>
            </a:r>
          </a:p>
        </p:txBody>
      </p:sp>
      <p:sp>
        <p:nvSpPr>
          <p:cNvPr id="33" name="テキスト ボックス 32"/>
          <p:cNvSpPr txBox="1"/>
          <p:nvPr/>
        </p:nvSpPr>
        <p:spPr>
          <a:xfrm>
            <a:off x="3230444" y="2987139"/>
            <a:ext cx="1419225" cy="24198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医療従事者</a:t>
            </a:r>
          </a:p>
        </p:txBody>
      </p:sp>
      <p:sp>
        <p:nvSpPr>
          <p:cNvPr id="34" name="正方形/長方形 24"/>
          <p:cNvSpPr/>
          <p:nvPr/>
        </p:nvSpPr>
        <p:spPr bwMode="gray">
          <a:xfrm>
            <a:off x="3457042" y="2004319"/>
            <a:ext cx="900000" cy="86270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5"/>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5" name="角丸四角形 18"/>
          <p:cNvSpPr>
            <a:spLocks noChangeAspect="1"/>
          </p:cNvSpPr>
          <p:nvPr/>
        </p:nvSpPr>
        <p:spPr bwMode="gray">
          <a:xfrm rot="18704500">
            <a:off x="4027656" y="2087135"/>
            <a:ext cx="378585" cy="379133"/>
          </a:xfrm>
          <a:custGeom>
            <a:avLst/>
            <a:gdLst/>
            <a:ahLst/>
            <a:cxnLst/>
            <a:rect l="l" t="t" r="r" b="b"/>
            <a:pathLst>
              <a:path w="898699" h="903967">
                <a:moveTo>
                  <a:pt x="752930" y="113"/>
                </a:moveTo>
                <a:cubicBezTo>
                  <a:pt x="804775" y="3103"/>
                  <a:pt x="853141" y="64663"/>
                  <a:pt x="896011" y="107533"/>
                </a:cubicBezTo>
                <a:cubicBezTo>
                  <a:pt x="916149" y="256983"/>
                  <a:pt x="822313" y="469855"/>
                  <a:pt x="643450" y="648717"/>
                </a:cubicBezTo>
                <a:cubicBezTo>
                  <a:pt x="464589" y="827578"/>
                  <a:pt x="251717" y="921415"/>
                  <a:pt x="102267" y="901279"/>
                </a:cubicBezTo>
                <a:cubicBezTo>
                  <a:pt x="53272" y="852283"/>
                  <a:pt x="-17893" y="783195"/>
                  <a:pt x="4111" y="729035"/>
                </a:cubicBezTo>
                <a:cubicBezTo>
                  <a:pt x="12644" y="678242"/>
                  <a:pt x="112298" y="614678"/>
                  <a:pt x="153467" y="596521"/>
                </a:cubicBezTo>
                <a:cubicBezTo>
                  <a:pt x="194636" y="578363"/>
                  <a:pt x="230359" y="599325"/>
                  <a:pt x="251126" y="620092"/>
                </a:cubicBezTo>
                <a:lnTo>
                  <a:pt x="294906" y="663872"/>
                </a:lnTo>
                <a:cubicBezTo>
                  <a:pt x="319085" y="688051"/>
                  <a:pt x="420103" y="626235"/>
                  <a:pt x="520536" y="525801"/>
                </a:cubicBezTo>
                <a:cubicBezTo>
                  <a:pt x="620969" y="425368"/>
                  <a:pt x="682785" y="324350"/>
                  <a:pt x="658606" y="300171"/>
                </a:cubicBezTo>
                <a:lnTo>
                  <a:pt x="614826" y="256392"/>
                </a:lnTo>
                <a:lnTo>
                  <a:pt x="614826" y="256392"/>
                </a:lnTo>
                <a:cubicBezTo>
                  <a:pt x="601355" y="242922"/>
                  <a:pt x="575342" y="194290"/>
                  <a:pt x="594622" y="151999"/>
                </a:cubicBezTo>
                <a:cubicBezTo>
                  <a:pt x="613901" y="109707"/>
                  <a:pt x="680272" y="10054"/>
                  <a:pt x="730504" y="2643"/>
                </a:cubicBezTo>
                <a:cubicBezTo>
                  <a:pt x="738046" y="455"/>
                  <a:pt x="745524" y="-314"/>
                  <a:pt x="752930" y="113"/>
                </a:cubicBezTo>
                <a:close/>
              </a:path>
            </a:pathLst>
          </a:custGeom>
          <a:solidFill>
            <a:schemeClr val="bg1">
              <a:lumMod val="50000"/>
            </a:schemeClr>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6" name="右矢印 35"/>
          <p:cNvSpPr/>
          <p:nvPr/>
        </p:nvSpPr>
        <p:spPr bwMode="gray">
          <a:xfrm>
            <a:off x="1809375" y="2283740"/>
            <a:ext cx="1647667"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 name="円形吹き出し 7"/>
          <p:cNvSpPr/>
          <p:nvPr/>
        </p:nvSpPr>
        <p:spPr bwMode="gray">
          <a:xfrm>
            <a:off x="1596003" y="2660968"/>
            <a:ext cx="1922972" cy="967823"/>
          </a:xfrm>
          <a:prstGeom prst="wedgeEllipseCallout">
            <a:avLst>
              <a:gd name="adj1" fmla="val -51856"/>
              <a:gd name="adj2" fmla="val -5880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 name="テキスト ボックス 8"/>
          <p:cNvSpPr txBox="1"/>
          <p:nvPr/>
        </p:nvSpPr>
        <p:spPr>
          <a:xfrm>
            <a:off x="2008458" y="2725901"/>
            <a:ext cx="1432381" cy="880617"/>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dirty="0">
                <a:latin typeface="Yu Gothic UI" panose="020B0500000000000000" pitchFamily="50" charset="-128"/>
                <a:ea typeface="Yu Gothic UI" panose="020B0500000000000000" pitchFamily="50" charset="-128"/>
              </a:rPr>
              <a:t>看護部の○○だが、</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dirty="0">
                <a:latin typeface="Yu Gothic UI" panose="020B0500000000000000" pitchFamily="50" charset="-128"/>
                <a:ea typeface="Yu Gothic UI" panose="020B0500000000000000" pitchFamily="50" charset="-128"/>
              </a:rPr>
              <a:t>グループウェアの</a:t>
            </a:r>
            <a:r>
              <a:rPr kumimoji="1" lang="en-US" altLang="ja-JP" sz="1050" dirty="0">
                <a:latin typeface="Yu Gothic UI" panose="020B0500000000000000" pitchFamily="50" charset="-128"/>
                <a:ea typeface="Yu Gothic UI" panose="020B0500000000000000" pitchFamily="50" charset="-128"/>
              </a:rPr>
              <a:t>ID/PW</a:t>
            </a:r>
            <a:r>
              <a:rPr kumimoji="1" lang="ja-JP" altLang="en-US" sz="1050" dirty="0">
                <a:latin typeface="Yu Gothic UI" panose="020B0500000000000000" pitchFamily="50" charset="-128"/>
                <a:ea typeface="Yu Gothic UI" panose="020B0500000000000000" pitchFamily="50" charset="-128"/>
              </a:rPr>
              <a:t>を忘れて困っている</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dirty="0">
                <a:latin typeface="Yu Gothic UI" panose="020B0500000000000000" pitchFamily="50" charset="-128"/>
                <a:ea typeface="Yu Gothic UI" panose="020B0500000000000000" pitchFamily="50" charset="-128"/>
              </a:rPr>
              <a:t>至急対応しなければならない患者がいる</a:t>
            </a:r>
          </a:p>
        </p:txBody>
      </p:sp>
      <p:sp>
        <p:nvSpPr>
          <p:cNvPr id="39" name="円形吹き出し 38"/>
          <p:cNvSpPr/>
          <p:nvPr/>
        </p:nvSpPr>
        <p:spPr bwMode="gray">
          <a:xfrm>
            <a:off x="1747442" y="1462115"/>
            <a:ext cx="1932505" cy="814586"/>
          </a:xfrm>
          <a:prstGeom prst="wedgeEllipseCallout">
            <a:avLst>
              <a:gd name="adj1" fmla="val 43781"/>
              <a:gd name="adj2" fmla="val 5037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0" name="テキスト ボックス 39"/>
          <p:cNvSpPr txBox="1"/>
          <p:nvPr/>
        </p:nvSpPr>
        <p:spPr>
          <a:xfrm>
            <a:off x="2104876" y="1523532"/>
            <a:ext cx="1531505" cy="719034"/>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dirty="0">
                <a:latin typeface="Yu Gothic UI" panose="020B0500000000000000" pitchFamily="50" charset="-128"/>
                <a:ea typeface="Yu Gothic UI" panose="020B0500000000000000" pitchFamily="50" charset="-128"/>
              </a:rPr>
              <a:t>わ、わかりました</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dirty="0">
                <a:latin typeface="Yu Gothic UI" panose="020B0500000000000000" pitchFamily="50" charset="-128"/>
                <a:ea typeface="Yu Gothic UI" panose="020B0500000000000000" pitchFamily="50" charset="-128"/>
              </a:rPr>
              <a:t>お急ぎのようなので、お伝えします。少々お待ちを</a:t>
            </a:r>
            <a:r>
              <a:rPr kumimoji="1" lang="ja-JP" altLang="en-US" sz="1050" dirty="0" err="1">
                <a:latin typeface="Yu Gothic UI" panose="020B0500000000000000" pitchFamily="50" charset="-128"/>
                <a:ea typeface="Yu Gothic UI" panose="020B0500000000000000" pitchFamily="50" charset="-128"/>
              </a:rPr>
              <a:t>。。。</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1050" dirty="0">
                <a:latin typeface="Yu Gothic UI" panose="020B0500000000000000" pitchFamily="50" charset="-128"/>
                <a:ea typeface="Yu Gothic UI" panose="020B0500000000000000" pitchFamily="50" charset="-128"/>
              </a:rPr>
              <a:t>ID</a:t>
            </a:r>
            <a:r>
              <a:rPr kumimoji="1" lang="ja-JP" altLang="en-US" sz="1050" dirty="0">
                <a:latin typeface="Yu Gothic UI" panose="020B0500000000000000" pitchFamily="50" charset="-128"/>
                <a:ea typeface="Yu Gothic UI" panose="020B0500000000000000" pitchFamily="50" charset="-128"/>
              </a:rPr>
              <a:t>○○、</a:t>
            </a:r>
            <a:r>
              <a:rPr kumimoji="1" lang="en-US" altLang="ja-JP" sz="1050" dirty="0">
                <a:latin typeface="Yu Gothic UI" panose="020B0500000000000000" pitchFamily="50" charset="-128"/>
                <a:ea typeface="Yu Gothic UI" panose="020B0500000000000000" pitchFamily="50" charset="-128"/>
              </a:rPr>
              <a:t>PW</a:t>
            </a:r>
            <a:r>
              <a:rPr kumimoji="1" lang="ja-JP" altLang="en-US" sz="1050" dirty="0">
                <a:latin typeface="Yu Gothic UI" panose="020B0500000000000000" pitchFamily="50" charset="-128"/>
                <a:ea typeface="Yu Gothic UI" panose="020B0500000000000000" pitchFamily="50" charset="-128"/>
              </a:rPr>
              <a:t>○○です</a:t>
            </a:r>
          </a:p>
        </p:txBody>
      </p:sp>
      <p:sp>
        <p:nvSpPr>
          <p:cNvPr id="41" name="正方形/長方形 40"/>
          <p:cNvSpPr/>
          <p:nvPr/>
        </p:nvSpPr>
        <p:spPr bwMode="gray">
          <a:xfrm>
            <a:off x="412214" y="3930941"/>
            <a:ext cx="900000" cy="136408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電話によるなりすまし</a:t>
            </a:r>
          </a:p>
        </p:txBody>
      </p:sp>
      <p:sp>
        <p:nvSpPr>
          <p:cNvPr id="42" name="正方形/長方形 41"/>
          <p:cNvSpPr/>
          <p:nvPr/>
        </p:nvSpPr>
        <p:spPr bwMode="gray">
          <a:xfrm>
            <a:off x="415925" y="5329895"/>
            <a:ext cx="900000" cy="1346818"/>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メールによるなりすまし</a:t>
            </a:r>
          </a:p>
        </p:txBody>
      </p:sp>
      <p:sp>
        <p:nvSpPr>
          <p:cNvPr id="43" name="正方形/長方形 42"/>
          <p:cNvSpPr/>
          <p:nvPr/>
        </p:nvSpPr>
        <p:spPr bwMode="gray">
          <a:xfrm>
            <a:off x="5374680" y="5329895"/>
            <a:ext cx="4121148" cy="13464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差出人のメールアドレスを確認する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リンク先の</a:t>
            </a:r>
            <a:r>
              <a:rPr kumimoji="1" lang="en-US" altLang="ja-JP" sz="1200" dirty="0">
                <a:solidFill>
                  <a:schemeClr val="tx1"/>
                </a:solidFill>
                <a:latin typeface="Yu Gothic UI" panose="020B0500000000000000" pitchFamily="50" charset="-128"/>
                <a:ea typeface="Yu Gothic UI" panose="020B0500000000000000" pitchFamily="50" charset="-128"/>
              </a:rPr>
              <a:t>URL</a:t>
            </a:r>
            <a:r>
              <a:rPr kumimoji="1" lang="ja-JP" altLang="en-US" sz="1200" dirty="0">
                <a:solidFill>
                  <a:schemeClr val="tx1"/>
                </a:solidFill>
                <a:latin typeface="Yu Gothic UI" panose="020B0500000000000000" pitchFamily="50" charset="-128"/>
                <a:ea typeface="Yu Gothic UI" panose="020B0500000000000000" pitchFamily="50" charset="-128"/>
              </a:rPr>
              <a:t>がある場合、公式のものか確認する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見知らぬ電子メールは注意する（安易にクリックしない等）</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Ø"/>
            </a:pPr>
            <a:r>
              <a:rPr kumimoji="1" lang="ja-JP" altLang="en-US" sz="1200" dirty="0">
                <a:solidFill>
                  <a:schemeClr val="tx1"/>
                </a:solidFill>
                <a:latin typeface="Yu Gothic UI" panose="020B0500000000000000" pitchFamily="50" charset="-128"/>
                <a:ea typeface="Yu Gothic UI" panose="020B0500000000000000" pitchFamily="50" charset="-128"/>
              </a:rPr>
              <a:t>二段階認証を設定し、</a:t>
            </a:r>
            <a:r>
              <a:rPr kumimoji="1" lang="en-US" altLang="ja-JP" sz="1200" dirty="0">
                <a:solidFill>
                  <a:schemeClr val="tx1"/>
                </a:solidFill>
                <a:latin typeface="Yu Gothic UI" panose="020B0500000000000000" pitchFamily="50" charset="-128"/>
                <a:ea typeface="Yu Gothic UI" panose="020B0500000000000000" pitchFamily="50" charset="-128"/>
              </a:rPr>
              <a:t>ID/</a:t>
            </a:r>
            <a:r>
              <a:rPr kumimoji="1" lang="ja-JP" altLang="en-US" sz="1200" dirty="0">
                <a:solidFill>
                  <a:schemeClr val="tx1"/>
                </a:solidFill>
                <a:latin typeface="Yu Gothic UI" panose="020B0500000000000000" pitchFamily="50" charset="-128"/>
                <a:ea typeface="Yu Gothic UI" panose="020B0500000000000000" pitchFamily="50" charset="-128"/>
              </a:rPr>
              <a:t>パスワードが詐取された場合でも簡単にアクセスできない仕組みにする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24801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左矢印 71"/>
          <p:cNvSpPr/>
          <p:nvPr/>
        </p:nvSpPr>
        <p:spPr bwMode="gray">
          <a:xfrm rot="2359382">
            <a:off x="1338223" y="3122531"/>
            <a:ext cx="498497" cy="19626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標的型攻撃と対策について</a:t>
            </a:r>
          </a:p>
        </p:txBody>
      </p:sp>
      <p:sp>
        <p:nvSpPr>
          <p:cNvPr id="2" name="正方形/長方形 1"/>
          <p:cNvSpPr/>
          <p:nvPr/>
        </p:nvSpPr>
        <p:spPr>
          <a:xfrm>
            <a:off x="770628" y="1709292"/>
            <a:ext cx="8505725" cy="430887"/>
          </a:xfrm>
          <a:prstGeom prst="rect">
            <a:avLst/>
          </a:prstGeom>
        </p:spPr>
        <p:txBody>
          <a:bodyPr wrap="square">
            <a:spAutoFit/>
          </a:bodyPr>
          <a:lstStyle/>
          <a:p>
            <a:r>
              <a:rPr lang="en-US" altLang="ja-JP" sz="1100" dirty="0">
                <a:latin typeface="Yu Gothic UI" panose="020B0500000000000000" pitchFamily="50" charset="-128"/>
                <a:ea typeface="Yu Gothic UI" panose="020B0500000000000000" pitchFamily="50" charset="-128"/>
              </a:rPr>
              <a:t>※1</a:t>
            </a:r>
            <a:r>
              <a:rPr lang="ja-JP" altLang="en-US" sz="1100" dirty="0">
                <a:latin typeface="Yu Gothic UI" panose="020B0500000000000000" pitchFamily="50" charset="-128"/>
                <a:ea typeface="Yu Gothic UI" panose="020B0500000000000000" pitchFamily="50" charset="-128"/>
              </a:rPr>
              <a:t>　標的型攻撃は、マルウェアを含む添付ファイル付の標的型メールをターゲット組織に送り、</a:t>
            </a:r>
            <a:r>
              <a:rPr lang="en-US" altLang="ja-JP" sz="1100" dirty="0">
                <a:latin typeface="Yu Gothic UI" panose="020B0500000000000000" pitchFamily="50" charset="-128"/>
                <a:ea typeface="Yu Gothic UI" panose="020B0500000000000000" pitchFamily="50" charset="-128"/>
              </a:rPr>
              <a:t>PC</a:t>
            </a:r>
            <a:r>
              <a:rPr lang="ja-JP" altLang="en-US" sz="1100" dirty="0">
                <a:latin typeface="Yu Gothic UI" panose="020B0500000000000000" pitchFamily="50" charset="-128"/>
                <a:ea typeface="Yu Gothic UI" panose="020B0500000000000000" pitchFamily="50" charset="-128"/>
              </a:rPr>
              <a:t>やサーバをマルウェアに感染させ、遠隔操作などを行いシステム破壊や機密情報の詐取を行う攻撃をいう</a:t>
            </a:r>
          </a:p>
        </p:txBody>
      </p:sp>
      <p:sp>
        <p:nvSpPr>
          <p:cNvPr id="7" name="角丸四角形 6"/>
          <p:cNvSpPr/>
          <p:nvPr/>
        </p:nvSpPr>
        <p:spPr>
          <a:xfrm>
            <a:off x="5272533" y="3457602"/>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8" name="正方形/長方形 24"/>
          <p:cNvSpPr/>
          <p:nvPr/>
        </p:nvSpPr>
        <p:spPr bwMode="gray">
          <a:xfrm>
            <a:off x="1019162" y="2541217"/>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9" name="テキスト ボックス 8"/>
          <p:cNvSpPr txBox="1"/>
          <p:nvPr/>
        </p:nvSpPr>
        <p:spPr>
          <a:xfrm>
            <a:off x="897496" y="2807653"/>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grpSp>
        <p:nvGrpSpPr>
          <p:cNvPr id="10" name="グループ化 9"/>
          <p:cNvGrpSpPr/>
          <p:nvPr/>
        </p:nvGrpSpPr>
        <p:grpSpPr>
          <a:xfrm flipH="1">
            <a:off x="1844888" y="3310828"/>
            <a:ext cx="374855" cy="312567"/>
            <a:chOff x="5856288" y="3306763"/>
            <a:chExt cx="1060450" cy="884238"/>
          </a:xfrm>
        </p:grpSpPr>
        <p:sp>
          <p:nvSpPr>
            <p:cNvPr id="1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grpSp>
      <p:cxnSp>
        <p:nvCxnSpPr>
          <p:cNvPr id="18" name="カギ線コネクタ 17"/>
          <p:cNvCxnSpPr>
            <a:stCxn id="9" idx="1"/>
            <a:endCxn id="19" idx="1"/>
          </p:cNvCxnSpPr>
          <p:nvPr/>
        </p:nvCxnSpPr>
        <p:spPr>
          <a:xfrm rot="10800000" flipH="1" flipV="1">
            <a:off x="897496" y="2986246"/>
            <a:ext cx="108022" cy="780088"/>
          </a:xfrm>
          <a:prstGeom prst="bentConnector3">
            <a:avLst>
              <a:gd name="adj1" fmla="val -211624"/>
            </a:avLst>
          </a:prstGeom>
          <a:ln w="3175">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005518" y="3560705"/>
            <a:ext cx="867688" cy="411257"/>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a:t>
            </a:r>
            <a:endParaRPr kumimoji="1" lang="en-US" altLang="ja-JP" sz="11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100" dirty="0">
                <a:latin typeface="Yu Gothic UI" panose="020B0500000000000000" pitchFamily="50" charset="-128"/>
                <a:ea typeface="Yu Gothic UI" panose="020B0500000000000000" pitchFamily="50" charset="-128"/>
              </a:rPr>
              <a:t>ウイルス</a:t>
            </a:r>
          </a:p>
        </p:txBody>
      </p:sp>
      <p:sp>
        <p:nvSpPr>
          <p:cNvPr id="20" name="角丸四角形吹き出し 19"/>
          <p:cNvSpPr/>
          <p:nvPr/>
        </p:nvSpPr>
        <p:spPr bwMode="gray">
          <a:xfrm>
            <a:off x="1546017" y="2824211"/>
            <a:ext cx="1135387" cy="247754"/>
          </a:xfrm>
          <a:prstGeom prst="wedgeRoundRectCallout">
            <a:avLst>
              <a:gd name="adj1" fmla="val 12397"/>
              <a:gd name="adj2" fmla="val 118475"/>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インターネット検索</a:t>
            </a:r>
          </a:p>
        </p:txBody>
      </p:sp>
      <p:sp>
        <p:nvSpPr>
          <p:cNvPr id="23" name="角丸四角形吹き出し 22"/>
          <p:cNvSpPr/>
          <p:nvPr/>
        </p:nvSpPr>
        <p:spPr bwMode="gray">
          <a:xfrm>
            <a:off x="2854384" y="4043089"/>
            <a:ext cx="1749330" cy="242356"/>
          </a:xfrm>
          <a:prstGeom prst="wedgeRoundRectCallout">
            <a:avLst>
              <a:gd name="adj1" fmla="val 54171"/>
              <a:gd name="adj2" fmla="val -10452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dirty="0">
                <a:latin typeface="Yu Gothic UI" panose="020B0500000000000000" pitchFamily="50" charset="-128"/>
                <a:ea typeface="Yu Gothic UI" panose="020B0500000000000000" pitchFamily="50" charset="-128"/>
              </a:rPr>
              <a:t>添付ファイル付きメール受信</a:t>
            </a:r>
          </a:p>
        </p:txBody>
      </p:sp>
      <p:sp>
        <p:nvSpPr>
          <p:cNvPr id="24" name="Freeform 35"/>
          <p:cNvSpPr>
            <a:spLocks noChangeAspect="1" noEditPoints="1"/>
          </p:cNvSpPr>
          <p:nvPr/>
        </p:nvSpPr>
        <p:spPr bwMode="gray">
          <a:xfrm>
            <a:off x="6727731" y="3483628"/>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25" name="直線矢印コネクタ 24"/>
          <p:cNvCxnSpPr/>
          <p:nvPr/>
        </p:nvCxnSpPr>
        <p:spPr bwMode="gray">
          <a:xfrm flipH="1" flipV="1">
            <a:off x="5640330" y="3184312"/>
            <a:ext cx="3006236" cy="9524"/>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gray">
          <a:xfrm flipH="1">
            <a:off x="6872221" y="3193836"/>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bwMode="gray">
          <a:xfrm flipH="1">
            <a:off x="8045646" y="3193836"/>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Freeform 462"/>
          <p:cNvSpPr>
            <a:spLocks noChangeAspect="1" noEditPoints="1"/>
          </p:cNvSpPr>
          <p:nvPr/>
        </p:nvSpPr>
        <p:spPr bwMode="gray">
          <a:xfrm>
            <a:off x="4916830" y="3360319"/>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29" name="Freeform 462"/>
          <p:cNvSpPr>
            <a:spLocks noChangeAspect="1" noEditPoints="1"/>
          </p:cNvSpPr>
          <p:nvPr/>
        </p:nvSpPr>
        <p:spPr bwMode="gray">
          <a:xfrm>
            <a:off x="4918564" y="2646647"/>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6901255" y="2233158"/>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7073794" y="3877912"/>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32" name="Freeform 35"/>
          <p:cNvSpPr>
            <a:spLocks noChangeAspect="1" noEditPoints="1"/>
          </p:cNvSpPr>
          <p:nvPr/>
        </p:nvSpPr>
        <p:spPr bwMode="gray">
          <a:xfrm>
            <a:off x="7916607" y="3468794"/>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33" name="Freeform 35"/>
          <p:cNvSpPr>
            <a:spLocks noChangeAspect="1" noEditPoints="1"/>
          </p:cNvSpPr>
          <p:nvPr/>
        </p:nvSpPr>
        <p:spPr bwMode="gray">
          <a:xfrm>
            <a:off x="7195994" y="2537804"/>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34" name="グループ化 33"/>
          <p:cNvGrpSpPr/>
          <p:nvPr/>
        </p:nvGrpSpPr>
        <p:grpSpPr bwMode="gray">
          <a:xfrm>
            <a:off x="7418347" y="2671094"/>
            <a:ext cx="222710" cy="290499"/>
            <a:chOff x="7943090" y="3757294"/>
            <a:chExt cx="172335" cy="224791"/>
          </a:xfrm>
        </p:grpSpPr>
        <p:sp>
          <p:nvSpPr>
            <p:cNvPr id="35"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3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37" name="直線コネクタ 3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41" name="直線矢印コネクタ 40"/>
          <p:cNvCxnSpPr/>
          <p:nvPr/>
        </p:nvCxnSpPr>
        <p:spPr bwMode="gray">
          <a:xfrm flipH="1">
            <a:off x="7402133" y="292863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4650151" y="2973460"/>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43" name="正方形/長方形 42"/>
          <p:cNvSpPr/>
          <p:nvPr/>
        </p:nvSpPr>
        <p:spPr bwMode="gray">
          <a:xfrm>
            <a:off x="4660093" y="3699764"/>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4914513" y="2234553"/>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45" name="フリーフォーム 44"/>
          <p:cNvSpPr/>
          <p:nvPr/>
        </p:nvSpPr>
        <p:spPr bwMode="gray">
          <a:xfrm>
            <a:off x="5296892" y="2884978"/>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cxnSp>
        <p:nvCxnSpPr>
          <p:cNvPr id="46" name="直線矢印コネクタ 45"/>
          <p:cNvCxnSpPr/>
          <p:nvPr/>
        </p:nvCxnSpPr>
        <p:spPr>
          <a:xfrm flipH="1" flipV="1">
            <a:off x="2281135" y="3445836"/>
            <a:ext cx="2573757" cy="2699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28" idx="47"/>
          </p:cNvCxnSpPr>
          <p:nvPr/>
        </p:nvCxnSpPr>
        <p:spPr>
          <a:xfrm flipV="1">
            <a:off x="2302427" y="3690577"/>
            <a:ext cx="2652064" cy="6458"/>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48" name="雲形吹き出し 47"/>
          <p:cNvSpPr/>
          <p:nvPr/>
        </p:nvSpPr>
        <p:spPr>
          <a:xfrm>
            <a:off x="3177216" y="3272673"/>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9" name="星 24 48"/>
          <p:cNvSpPr/>
          <p:nvPr/>
        </p:nvSpPr>
        <p:spPr>
          <a:xfrm>
            <a:off x="5132388" y="3437797"/>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50" name="グループ化 49"/>
          <p:cNvGrpSpPr/>
          <p:nvPr/>
        </p:nvGrpSpPr>
        <p:grpSpPr bwMode="gray">
          <a:xfrm>
            <a:off x="6935028" y="3641519"/>
            <a:ext cx="222710" cy="290499"/>
            <a:chOff x="7943090" y="3757294"/>
            <a:chExt cx="172335" cy="224791"/>
          </a:xfrm>
        </p:grpSpPr>
        <p:sp>
          <p:nvSpPr>
            <p:cNvPr id="51"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5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53" name="直線コネクタ 5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5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57" name="グループ化 56"/>
          <p:cNvGrpSpPr/>
          <p:nvPr/>
        </p:nvGrpSpPr>
        <p:grpSpPr bwMode="gray">
          <a:xfrm>
            <a:off x="8127483" y="3659120"/>
            <a:ext cx="222710" cy="290499"/>
            <a:chOff x="7943090" y="3757294"/>
            <a:chExt cx="172335" cy="224791"/>
          </a:xfrm>
        </p:grpSpPr>
        <p:sp>
          <p:nvSpPr>
            <p:cNvPr id="58"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59"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60" name="直線コネクタ 59"/>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63"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64" name="星 24 63"/>
          <p:cNvSpPr/>
          <p:nvPr/>
        </p:nvSpPr>
        <p:spPr>
          <a:xfrm>
            <a:off x="5167443" y="2615021"/>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67" name="角丸四角形 66"/>
          <p:cNvSpPr/>
          <p:nvPr/>
        </p:nvSpPr>
        <p:spPr bwMode="gray">
          <a:xfrm>
            <a:off x="4761117" y="2246414"/>
            <a:ext cx="4097590" cy="192846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68" name="角丸四角形 59"/>
          <p:cNvSpPr>
            <a:spLocks noChangeAspect="1"/>
          </p:cNvSpPr>
          <p:nvPr/>
        </p:nvSpPr>
        <p:spPr bwMode="gray">
          <a:xfrm flipV="1">
            <a:off x="4531436" y="3632576"/>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69" name="角丸四角形吹き出し 68"/>
          <p:cNvSpPr/>
          <p:nvPr/>
        </p:nvSpPr>
        <p:spPr bwMode="gray">
          <a:xfrm>
            <a:off x="2741369" y="2772808"/>
            <a:ext cx="1947670" cy="302545"/>
          </a:xfrm>
          <a:prstGeom prst="wedgeRoundRectCallout">
            <a:avLst>
              <a:gd name="adj1" fmla="val 63127"/>
              <a:gd name="adj2" fmla="val -4945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dirty="0">
                <a:latin typeface="Yu Gothic UI" panose="020B0500000000000000" pitchFamily="50" charset="-128"/>
                <a:ea typeface="Yu Gothic UI" panose="020B0500000000000000" pitchFamily="50" charset="-128"/>
              </a:rPr>
              <a:t>悪意のある</a:t>
            </a:r>
            <a:r>
              <a:rPr kumimoji="1" lang="en-US" altLang="ja-JP" sz="1100" dirty="0">
                <a:latin typeface="Yu Gothic UI" panose="020B0500000000000000" pitchFamily="50" charset="-128"/>
                <a:ea typeface="Yu Gothic UI" panose="020B0500000000000000" pitchFamily="50" charset="-128"/>
              </a:rPr>
              <a:t>WEB</a:t>
            </a:r>
            <a:r>
              <a:rPr kumimoji="1" lang="ja-JP" altLang="en-US" sz="1100" dirty="0">
                <a:latin typeface="Yu Gothic UI" panose="020B0500000000000000" pitchFamily="50" charset="-128"/>
                <a:ea typeface="Yu Gothic UI" panose="020B0500000000000000" pitchFamily="50" charset="-128"/>
              </a:rPr>
              <a:t>サイト</a:t>
            </a:r>
          </a:p>
        </p:txBody>
      </p:sp>
      <p:sp>
        <p:nvSpPr>
          <p:cNvPr id="70" name="角丸四角形吹き出し 69"/>
          <p:cNvSpPr/>
          <p:nvPr/>
        </p:nvSpPr>
        <p:spPr bwMode="gray">
          <a:xfrm>
            <a:off x="2735886" y="2259869"/>
            <a:ext cx="1976418" cy="411909"/>
          </a:xfrm>
          <a:prstGeom prst="wedgeRoundRectCallout">
            <a:avLst>
              <a:gd name="adj1" fmla="val 63127"/>
              <a:gd name="adj2" fmla="val 54517"/>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dirty="0">
                <a:latin typeface="Yu Gothic UI" panose="020B0500000000000000" pitchFamily="50" charset="-128"/>
                <a:ea typeface="Yu Gothic UI" panose="020B0500000000000000" pitchFamily="50" charset="-128"/>
              </a:rPr>
              <a:t>ウイルス感染した外部媒体等を 経由</a:t>
            </a:r>
          </a:p>
        </p:txBody>
      </p:sp>
      <p:sp>
        <p:nvSpPr>
          <p:cNvPr id="6" name="正方形/長方形 5"/>
          <p:cNvSpPr/>
          <p:nvPr/>
        </p:nvSpPr>
        <p:spPr bwMode="gray">
          <a:xfrm>
            <a:off x="469155" y="4676673"/>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①　初期侵入</a:t>
            </a:r>
          </a:p>
        </p:txBody>
      </p:sp>
      <p:sp>
        <p:nvSpPr>
          <p:cNvPr id="71" name="正方形/長方形 70"/>
          <p:cNvSpPr/>
          <p:nvPr/>
        </p:nvSpPr>
        <p:spPr bwMode="gray">
          <a:xfrm>
            <a:off x="2041921" y="4676673"/>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悪意ある</a:t>
            </a:r>
            <a:r>
              <a:rPr kumimoji="1" lang="en-US" altLang="ja-JP" sz="1200" dirty="0">
                <a:solidFill>
                  <a:schemeClr val="tx1"/>
                </a:solidFill>
                <a:latin typeface="Yu Gothic UI" panose="020B0500000000000000" pitchFamily="50" charset="-128"/>
                <a:ea typeface="Yu Gothic UI" panose="020B0500000000000000" pitchFamily="50" charset="-128"/>
              </a:rPr>
              <a:t>WEB</a:t>
            </a:r>
            <a:r>
              <a:rPr kumimoji="1" lang="ja-JP" altLang="en-US" sz="1200" dirty="0">
                <a:solidFill>
                  <a:schemeClr val="tx1"/>
                </a:solidFill>
                <a:latin typeface="Yu Gothic UI" panose="020B0500000000000000" pitchFamily="50" charset="-128"/>
                <a:ea typeface="Yu Gothic UI" panose="020B0500000000000000" pitchFamily="50" charset="-128"/>
              </a:rPr>
              <a:t>サイトや添付ファイル付きメール等を経由してマルウェアが組織内部に侵入する</a:t>
            </a:r>
          </a:p>
        </p:txBody>
      </p:sp>
      <p:sp>
        <p:nvSpPr>
          <p:cNvPr id="73" name="正方形/長方形 72"/>
          <p:cNvSpPr/>
          <p:nvPr/>
        </p:nvSpPr>
        <p:spPr bwMode="gray">
          <a:xfrm>
            <a:off x="469155" y="5153785"/>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②　攻撃基盤構築</a:t>
            </a:r>
          </a:p>
        </p:txBody>
      </p:sp>
      <p:sp>
        <p:nvSpPr>
          <p:cNvPr id="74" name="正方形/長方形 73"/>
          <p:cNvSpPr/>
          <p:nvPr/>
        </p:nvSpPr>
        <p:spPr bwMode="gray">
          <a:xfrm>
            <a:off x="2041921" y="5153785"/>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攻撃指令に基づき、攻撃基盤を構築する（バックドアの構築等）、組織内部の調査</a:t>
            </a:r>
          </a:p>
        </p:txBody>
      </p:sp>
      <p:sp>
        <p:nvSpPr>
          <p:cNvPr id="77" name="正方形/長方形 76"/>
          <p:cNvSpPr/>
          <p:nvPr/>
        </p:nvSpPr>
        <p:spPr bwMode="gray">
          <a:xfrm>
            <a:off x="469155" y="5630897"/>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③　内部侵入・調査</a:t>
            </a:r>
          </a:p>
        </p:txBody>
      </p:sp>
      <p:sp>
        <p:nvSpPr>
          <p:cNvPr id="78" name="正方形/長方形 77"/>
          <p:cNvSpPr/>
          <p:nvPr/>
        </p:nvSpPr>
        <p:spPr bwMode="gray">
          <a:xfrm>
            <a:off x="2041921" y="5630897"/>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他の</a:t>
            </a:r>
            <a:r>
              <a:rPr kumimoji="1" lang="en-US" altLang="ja-JP" sz="1200" dirty="0">
                <a:solidFill>
                  <a:schemeClr val="tx1"/>
                </a:solidFill>
                <a:latin typeface="Yu Gothic UI" panose="020B0500000000000000" pitchFamily="50" charset="-128"/>
                <a:ea typeface="Yu Gothic UI" panose="020B0500000000000000" pitchFamily="50" charset="-128"/>
              </a:rPr>
              <a:t>PC</a:t>
            </a:r>
            <a:r>
              <a:rPr kumimoji="1" lang="ja-JP" altLang="en-US" sz="1200" dirty="0">
                <a:solidFill>
                  <a:schemeClr val="tx1"/>
                </a:solidFill>
                <a:latin typeface="Yu Gothic UI" panose="020B0500000000000000" pitchFamily="50" charset="-128"/>
                <a:ea typeface="Yu Gothic UI" panose="020B0500000000000000" pitchFamily="50" charset="-128"/>
              </a:rPr>
              <a:t>やサーバー等へ侵入する</a:t>
            </a:r>
          </a:p>
        </p:txBody>
      </p:sp>
      <p:sp>
        <p:nvSpPr>
          <p:cNvPr id="79" name="正方形/長方形 78"/>
          <p:cNvSpPr/>
          <p:nvPr/>
        </p:nvSpPr>
        <p:spPr bwMode="gray">
          <a:xfrm>
            <a:off x="469155" y="6108009"/>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④　目的遂行</a:t>
            </a:r>
          </a:p>
        </p:txBody>
      </p:sp>
      <p:sp>
        <p:nvSpPr>
          <p:cNvPr id="80" name="正方形/長方形 79"/>
          <p:cNvSpPr/>
          <p:nvPr/>
        </p:nvSpPr>
        <p:spPr bwMode="gray">
          <a:xfrm>
            <a:off x="2041921" y="6108009"/>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機密データの外部送信</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データの破壊、業務妨害、バックドアを通じた再侵入等</a:t>
            </a:r>
          </a:p>
        </p:txBody>
      </p:sp>
      <p:sp>
        <p:nvSpPr>
          <p:cNvPr id="82" name="爆発 1 81"/>
          <p:cNvSpPr/>
          <p:nvPr/>
        </p:nvSpPr>
        <p:spPr>
          <a:xfrm>
            <a:off x="4387284" y="3011224"/>
            <a:ext cx="569073" cy="473536"/>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①</a:t>
            </a:r>
          </a:p>
        </p:txBody>
      </p:sp>
      <p:sp>
        <p:nvSpPr>
          <p:cNvPr id="83" name="爆発 1 82"/>
          <p:cNvSpPr/>
          <p:nvPr/>
        </p:nvSpPr>
        <p:spPr>
          <a:xfrm>
            <a:off x="5445136" y="2894159"/>
            <a:ext cx="606109" cy="485737"/>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②</a:t>
            </a:r>
          </a:p>
        </p:txBody>
      </p:sp>
      <p:sp>
        <p:nvSpPr>
          <p:cNvPr id="84" name="爆発 1 83"/>
          <p:cNvSpPr/>
          <p:nvPr/>
        </p:nvSpPr>
        <p:spPr>
          <a:xfrm>
            <a:off x="7168564" y="2976548"/>
            <a:ext cx="614973" cy="486650"/>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③</a:t>
            </a:r>
          </a:p>
        </p:txBody>
      </p:sp>
      <p:sp>
        <p:nvSpPr>
          <p:cNvPr id="85" name="爆発 1 84"/>
          <p:cNvSpPr/>
          <p:nvPr/>
        </p:nvSpPr>
        <p:spPr>
          <a:xfrm>
            <a:off x="974654" y="3101712"/>
            <a:ext cx="640174" cy="502831"/>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④</a:t>
            </a:r>
          </a:p>
        </p:txBody>
      </p:sp>
      <p:sp>
        <p:nvSpPr>
          <p:cNvPr id="93" name="正方形/長方形 92"/>
          <p:cNvSpPr/>
          <p:nvPr/>
        </p:nvSpPr>
        <p:spPr bwMode="gray">
          <a:xfrm>
            <a:off x="2041921" y="4408796"/>
            <a:ext cx="3721262" cy="204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攻撃の説明</a:t>
            </a:r>
          </a:p>
        </p:txBody>
      </p:sp>
      <p:sp>
        <p:nvSpPr>
          <p:cNvPr id="94" name="正方形/長方形 93"/>
          <p:cNvSpPr/>
          <p:nvPr/>
        </p:nvSpPr>
        <p:spPr bwMode="gray">
          <a:xfrm>
            <a:off x="5819597" y="4409850"/>
            <a:ext cx="3627742" cy="204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対策例（多層防御の考え方）</a:t>
            </a:r>
          </a:p>
        </p:txBody>
      </p:sp>
      <p:sp>
        <p:nvSpPr>
          <p:cNvPr id="95" name="正方形/長方形 94"/>
          <p:cNvSpPr/>
          <p:nvPr/>
        </p:nvSpPr>
        <p:spPr bwMode="gray">
          <a:xfrm>
            <a:off x="5819598" y="4676671"/>
            <a:ext cx="3627742" cy="185422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ユーザーである職員への教育を適切に実施し、不自然なメールの開封やダウンロード等を防止する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ソーシャルエンジニアリングについて理解する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ファイアーウォール</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最新のウイルス対策、アップデート</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脆弱性診断</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侵入検知、ログ分析</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負荷監視　　　等</a:t>
            </a:r>
          </a:p>
        </p:txBody>
      </p:sp>
      <p:sp>
        <p:nvSpPr>
          <p:cNvPr id="97" name="スライド番号プレースホルダー 3"/>
          <p:cNvSpPr txBox="1">
            <a:spLocks/>
          </p:cNvSpPr>
          <p:nvPr/>
        </p:nvSpPr>
        <p:spPr bwMode="gray">
          <a:xfrm>
            <a:off x="16046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20</a:t>
            </a:r>
            <a:endParaRPr kumimoji="1" lang="ja-JP" altLang="en-US" dirty="0">
              <a:latin typeface="Yu Gothic UI" panose="020B0500000000000000" pitchFamily="50" charset="-128"/>
              <a:ea typeface="Yu Gothic UI" panose="020B0500000000000000" pitchFamily="50" charset="-128"/>
            </a:endParaRPr>
          </a:p>
        </p:txBody>
      </p:sp>
      <p:sp>
        <p:nvSpPr>
          <p:cNvPr id="86" name="正方形/長方形 85"/>
          <p:cNvSpPr/>
          <p:nvPr/>
        </p:nvSpPr>
        <p:spPr bwMode="gray">
          <a:xfrm>
            <a:off x="651099" y="543636"/>
            <a:ext cx="3723389" cy="320400"/>
          </a:xfrm>
          <a:prstGeom prst="rect">
            <a:avLst/>
          </a:prstGeom>
          <a:solidFill>
            <a:schemeClr val="bg1"/>
          </a:solidFill>
          <a:ln w="12700" algn="ctr">
            <a:solidFill>
              <a:schemeClr val="tx2"/>
            </a:solid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　標的型攻撃を防ぐには何をすればいいのか？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87" name="AutoShape 555"/>
          <p:cNvSpPr>
            <a:spLocks noChangeArrowheads="1"/>
          </p:cNvSpPr>
          <p:nvPr/>
        </p:nvSpPr>
        <p:spPr bwMode="gray">
          <a:xfrm>
            <a:off x="362968" y="533516"/>
            <a:ext cx="576263" cy="330520"/>
          </a:xfrm>
          <a:prstGeom prst="homePlate">
            <a:avLst>
              <a:gd name="adj" fmla="val 33242"/>
            </a:avLst>
          </a:prstGeom>
          <a:solidFill>
            <a:schemeClr val="tx2"/>
          </a:solidFill>
          <a:ln>
            <a:solidFill>
              <a:schemeClr val="tx2"/>
            </a:solidFill>
          </a:ln>
          <a:effectLst/>
        </p:spPr>
        <p:txBody>
          <a:bodyPr wrap="none" anchor="ctr"/>
          <a:lstStyle/>
          <a:p>
            <a:pPr algn="ctr"/>
            <a:r>
              <a:rPr lang="en-US" altLang="ja-JP" sz="1600" dirty="0">
                <a:solidFill>
                  <a:schemeClr val="bg1"/>
                </a:solidFill>
                <a:latin typeface="Yu Gothic UI" panose="020B0500000000000000" pitchFamily="50" charset="-128"/>
                <a:ea typeface="Yu Gothic UI" panose="020B0500000000000000" pitchFamily="50" charset="-128"/>
              </a:rPr>
              <a:t>Q11</a:t>
            </a:r>
          </a:p>
        </p:txBody>
      </p:sp>
      <p:sp>
        <p:nvSpPr>
          <p:cNvPr id="89" name="正方形/長方形 88"/>
          <p:cNvSpPr/>
          <p:nvPr/>
        </p:nvSpPr>
        <p:spPr bwMode="gray">
          <a:xfrm>
            <a:off x="788389" y="1016000"/>
            <a:ext cx="845176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「悪意のある</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WEB</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サイトからデータをダウンロードする」「悪意のあるアプリサイトからアプリをダウンロードする」「メールに添付された悪意のあるファイルをクリックする」「メール本文に記載された</a:t>
            </a:r>
            <a:r>
              <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URL</a:t>
            </a:r>
            <a:r>
              <a:rPr lang="ja-JP" altLang="en-US"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やリンクをクリックする」といった行為が引き金になることが多いため、職員は自分のメールの確認や、インターネットで閲覧するサイト等に注意することが重要です</a:t>
            </a:r>
            <a:endParaRPr lang="en-US" altLang="ja-JP" sz="1400" b="1" u="sng"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88" name="AutoShape 555"/>
          <p:cNvSpPr>
            <a:spLocks noChangeArrowheads="1"/>
          </p:cNvSpPr>
          <p:nvPr/>
        </p:nvSpPr>
        <p:spPr bwMode="gray">
          <a:xfrm>
            <a:off x="602025" y="1037386"/>
            <a:ext cx="337206" cy="361016"/>
          </a:xfrm>
          <a:prstGeom prst="ellipse">
            <a:avLst/>
          </a:prstGeom>
          <a:solidFill>
            <a:schemeClr val="bg2"/>
          </a:solidFill>
          <a:ln>
            <a:noFill/>
          </a:ln>
          <a:effectLst/>
        </p:spPr>
        <p:txBody>
          <a:bodyPr wrap="none" anchor="ctr"/>
          <a:lstStyle/>
          <a:p>
            <a:pPr algn="ctr"/>
            <a:r>
              <a:rPr lang="en-US" altLang="ja-JP" dirty="0">
                <a:latin typeface="Yu Gothic UI" panose="020B0500000000000000" pitchFamily="50" charset="-128"/>
                <a:ea typeface="Yu Gothic UI" panose="020B0500000000000000" pitchFamily="50" charset="-128"/>
              </a:rPr>
              <a:t>A</a:t>
            </a:r>
          </a:p>
        </p:txBody>
      </p:sp>
    </p:spTree>
    <p:extLst>
      <p:ext uri="{BB962C8B-B14F-4D97-AF65-F5344CB8AC3E}">
        <p14:creationId xmlns:p14="http://schemas.microsoft.com/office/powerpoint/2010/main" val="253513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288210" y="6588000"/>
            <a:ext cx="180000" cy="169200"/>
          </a:xfrm>
        </p:spPr>
        <p:txBody>
          <a:bodyPr/>
          <a:lstStyle/>
          <a:p>
            <a:r>
              <a:rPr lang="en-US" altLang="ja-JP" dirty="0"/>
              <a:t>21</a:t>
            </a:r>
            <a:endParaRPr lang="ja-JP" altLang="en-US" dirty="0"/>
          </a:p>
        </p:txBody>
      </p:sp>
      <p:sp>
        <p:nvSpPr>
          <p:cNvPr id="5" name="正方形/長方形 4"/>
          <p:cNvSpPr/>
          <p:nvPr/>
        </p:nvSpPr>
        <p:spPr bwMode="gray">
          <a:xfrm>
            <a:off x="378210" y="407024"/>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826449" y="1216325"/>
            <a:ext cx="8253102" cy="901504"/>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情報セキュリティ対策は医療機関の経営に関わる重要な問題であり、医療安全管理と　同様に従業員が日々の業務で取り組んでいく必要がある</a:t>
            </a:r>
            <a:endParaRPr lang="en-US" altLang="ja-JP" sz="1800" dirty="0">
              <a:latin typeface="Yu Gothic UI" panose="020B0500000000000000" pitchFamily="50" charset="-128"/>
              <a:ea typeface="Yu Gothic UI" panose="020B0500000000000000" pitchFamily="50" charset="-128"/>
            </a:endParaRPr>
          </a:p>
        </p:txBody>
      </p:sp>
      <p:sp>
        <p:nvSpPr>
          <p:cNvPr id="11" name="下矢印 10"/>
          <p:cNvSpPr/>
          <p:nvPr/>
        </p:nvSpPr>
        <p:spPr bwMode="gray">
          <a:xfrm>
            <a:off x="3875292" y="2209356"/>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タイトル 2"/>
          <p:cNvSpPr txBox="1">
            <a:spLocks/>
          </p:cNvSpPr>
          <p:nvPr/>
        </p:nvSpPr>
        <p:spPr bwMode="gray">
          <a:xfrm>
            <a:off x="729870" y="2660627"/>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80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pPr marL="108000"/>
            <a:r>
              <a:rPr lang="en-US" altLang="ja-JP" dirty="0">
                <a:sym typeface="Arial" panose="020B0604020202020204" pitchFamily="34" charset="0"/>
              </a:rPr>
              <a:t>【</a:t>
            </a:r>
            <a:r>
              <a:rPr lang="ja-JP" altLang="en-US" dirty="0">
                <a:sym typeface="Arial" panose="020B0604020202020204" pitchFamily="34" charset="0"/>
              </a:rPr>
              <a:t>パスワード管理</a:t>
            </a:r>
            <a:r>
              <a:rPr lang="en-US" altLang="ja-JP" dirty="0">
                <a:sym typeface="Arial" panose="020B0604020202020204" pitchFamily="34" charset="0"/>
              </a:rPr>
              <a:t>】</a:t>
            </a:r>
          </a:p>
          <a:p>
            <a:pPr marL="108000"/>
            <a:r>
              <a:rPr lang="ja-JP" altLang="en-US" dirty="0"/>
              <a:t>同じ文字の繰り返しや短すぎる文字列ではなく、推測されにくい文字列で設定する生年月日や辞書に記載されているような一般的な英単語は使用しません</a:t>
            </a:r>
            <a:endParaRPr lang="en-US" altLang="ja-JP" dirty="0"/>
          </a:p>
        </p:txBody>
      </p:sp>
      <p:sp>
        <p:nvSpPr>
          <p:cNvPr id="22" name="タイトル 2"/>
          <p:cNvSpPr txBox="1">
            <a:spLocks/>
          </p:cNvSpPr>
          <p:nvPr/>
        </p:nvSpPr>
        <p:spPr bwMode="gray">
          <a:xfrm>
            <a:off x="729870" y="3594655"/>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アップデート処理</a:t>
            </a:r>
            <a:r>
              <a:rPr lang="en-US" altLang="ja-JP" dirty="0">
                <a:sym typeface="Arial" panose="020B0604020202020204" pitchFamily="34" charset="0"/>
              </a:rPr>
              <a:t>】</a:t>
            </a:r>
          </a:p>
          <a:p>
            <a:r>
              <a:rPr lang="ja-JP" altLang="en-US" dirty="0">
                <a:sym typeface="Arial" panose="020B0604020202020204" pitchFamily="34" charset="0"/>
              </a:rPr>
              <a:t>アップデート処理の通知が届いた場合は、</a:t>
            </a:r>
            <a:r>
              <a:rPr lang="ja-JP" altLang="en-US" dirty="0"/>
              <a:t>システム部門へ確認し、具体的な指示に従ってアップデートを実施する</a:t>
            </a:r>
            <a:endParaRPr lang="en-US" altLang="ja-JP" dirty="0"/>
          </a:p>
        </p:txBody>
      </p:sp>
      <p:sp>
        <p:nvSpPr>
          <p:cNvPr id="23" name="タイトル 2"/>
          <p:cNvSpPr txBox="1">
            <a:spLocks/>
          </p:cNvSpPr>
          <p:nvPr/>
        </p:nvSpPr>
        <p:spPr bwMode="gray">
          <a:xfrm>
            <a:off x="729870" y="4528683"/>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外部媒体の管理</a:t>
            </a:r>
            <a:r>
              <a:rPr lang="en-US" altLang="ja-JP" dirty="0">
                <a:sym typeface="Arial" panose="020B0604020202020204" pitchFamily="34" charset="0"/>
              </a:rPr>
              <a:t>】</a:t>
            </a:r>
          </a:p>
          <a:p>
            <a:r>
              <a:rPr lang="en-US" altLang="ja-JP" dirty="0"/>
              <a:t>USB</a:t>
            </a:r>
            <a:r>
              <a:rPr lang="ja-JP" altLang="en-US" dirty="0"/>
              <a:t>等の記憶媒体は、ウイルス感染や情報漏えいのリスクがあるため、個人保有の記憶媒体は使用せずに、医療機関で管理する必要がある</a:t>
            </a:r>
            <a:endParaRPr lang="en-US" altLang="ja-JP" dirty="0"/>
          </a:p>
        </p:txBody>
      </p:sp>
      <p:sp>
        <p:nvSpPr>
          <p:cNvPr id="24" name="タイトル 2"/>
          <p:cNvSpPr txBox="1">
            <a:spLocks/>
          </p:cNvSpPr>
          <p:nvPr/>
        </p:nvSpPr>
        <p:spPr bwMode="gray">
          <a:xfrm>
            <a:off x="729870" y="5462712"/>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アクセス認証</a:t>
            </a:r>
            <a:r>
              <a:rPr lang="en-US" altLang="ja-JP" dirty="0">
                <a:sym typeface="Arial" panose="020B0604020202020204" pitchFamily="34" charset="0"/>
              </a:rPr>
              <a:t>】</a:t>
            </a:r>
          </a:p>
          <a:p>
            <a:r>
              <a:rPr lang="ja-JP" altLang="en-US" dirty="0"/>
              <a:t>二段階認証を設定し、</a:t>
            </a:r>
            <a:r>
              <a:rPr lang="en-US" altLang="ja-JP" dirty="0"/>
              <a:t>ID/</a:t>
            </a:r>
            <a:r>
              <a:rPr lang="ja-JP" altLang="en-US" dirty="0"/>
              <a:t>パスワードが詐取された場合でも簡単にアクセスできない仕組みにする</a:t>
            </a:r>
            <a:endParaRPr lang="en-US" altLang="ja-JP" dirty="0"/>
          </a:p>
        </p:txBody>
      </p:sp>
      <p:sp>
        <p:nvSpPr>
          <p:cNvPr id="25" name="タイトル 2"/>
          <p:cNvSpPr txBox="1">
            <a:spLocks/>
          </p:cNvSpPr>
          <p:nvPr/>
        </p:nvSpPr>
        <p:spPr bwMode="gray">
          <a:xfrm>
            <a:off x="5016010" y="2660627"/>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マルウェアへの感染防止</a:t>
            </a:r>
            <a:r>
              <a:rPr lang="en-US" altLang="ja-JP" dirty="0">
                <a:sym typeface="Arial" panose="020B0604020202020204" pitchFamily="34" charset="0"/>
              </a:rPr>
              <a:t>】</a:t>
            </a:r>
          </a:p>
          <a:p>
            <a:r>
              <a:rPr lang="ja-JP" altLang="en-US" dirty="0"/>
              <a:t>見知らぬ添付ファイル付きの電子メールは注意する（受信メールの信頼性を確認する、添付ファイルを開かない、安易にクリックしない等）</a:t>
            </a:r>
            <a:endParaRPr lang="en-US" altLang="ja-JP" dirty="0"/>
          </a:p>
        </p:txBody>
      </p:sp>
      <p:sp>
        <p:nvSpPr>
          <p:cNvPr id="26" name="タイトル 2"/>
          <p:cNvSpPr txBox="1">
            <a:spLocks/>
          </p:cNvSpPr>
          <p:nvPr/>
        </p:nvSpPr>
        <p:spPr bwMode="gray">
          <a:xfrm>
            <a:off x="5016010" y="3594655"/>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無線</a:t>
            </a:r>
            <a:r>
              <a:rPr lang="en-US" altLang="ja-JP" dirty="0">
                <a:sym typeface="Arial" panose="020B0604020202020204" pitchFamily="34" charset="0"/>
              </a:rPr>
              <a:t>LAN</a:t>
            </a:r>
            <a:r>
              <a:rPr lang="ja-JP" altLang="en-US" dirty="0">
                <a:sym typeface="Arial" panose="020B0604020202020204" pitchFamily="34" charset="0"/>
              </a:rPr>
              <a:t>の貸与</a:t>
            </a:r>
            <a:r>
              <a:rPr lang="en-US" altLang="ja-JP" dirty="0">
                <a:sym typeface="Arial" panose="020B0604020202020204" pitchFamily="34" charset="0"/>
              </a:rPr>
              <a:t>】</a:t>
            </a:r>
          </a:p>
          <a:p>
            <a:r>
              <a:rPr lang="ja-JP" altLang="en-US" dirty="0">
                <a:solidFill>
                  <a:prstClr val="black"/>
                </a:solidFill>
                <a:cs typeface="メイリオ" pitchFamily="50" charset="-128"/>
                <a:sym typeface="Arial" panose="020B0604020202020204" pitchFamily="34" charset="0"/>
              </a:rPr>
              <a:t>医療機関外の人に無線</a:t>
            </a:r>
            <a:r>
              <a:rPr lang="en-US" altLang="ja-JP" dirty="0">
                <a:solidFill>
                  <a:prstClr val="black"/>
                </a:solidFill>
                <a:cs typeface="メイリオ" pitchFamily="50" charset="-128"/>
                <a:sym typeface="Arial" panose="020B0604020202020204" pitchFamily="34" charset="0"/>
              </a:rPr>
              <a:t>LAN</a:t>
            </a:r>
            <a:r>
              <a:rPr lang="ja-JP" altLang="en-US" dirty="0">
                <a:solidFill>
                  <a:prstClr val="black"/>
                </a:solidFill>
                <a:cs typeface="メイリオ" pitchFamily="50" charset="-128"/>
                <a:sym typeface="Arial" panose="020B0604020202020204" pitchFamily="34" charset="0"/>
              </a:rPr>
              <a:t>を利用して貰う場合は、職員用の無線</a:t>
            </a:r>
            <a:r>
              <a:rPr lang="en-US" altLang="ja-JP" dirty="0">
                <a:solidFill>
                  <a:prstClr val="black"/>
                </a:solidFill>
                <a:cs typeface="メイリオ" pitchFamily="50" charset="-128"/>
                <a:sym typeface="Arial" panose="020B0604020202020204" pitchFamily="34" charset="0"/>
              </a:rPr>
              <a:t>LAN</a:t>
            </a:r>
            <a:r>
              <a:rPr lang="ja-JP" altLang="en-US" dirty="0">
                <a:solidFill>
                  <a:prstClr val="black"/>
                </a:solidFill>
                <a:cs typeface="メイリオ" pitchFamily="50" charset="-128"/>
                <a:sym typeface="Arial" panose="020B0604020202020204" pitchFamily="34" charset="0"/>
              </a:rPr>
              <a:t>のユーザー名やパスワードを不用意に教えずにゲスト用のアカウントであることを確認する</a:t>
            </a:r>
            <a:endParaRPr lang="en-US" altLang="ja-JP" dirty="0">
              <a:solidFill>
                <a:prstClr val="black"/>
              </a:solidFill>
              <a:cs typeface="メイリオ" pitchFamily="50" charset="-128"/>
              <a:sym typeface="Arial" panose="020B0604020202020204" pitchFamily="34" charset="0"/>
            </a:endParaRPr>
          </a:p>
        </p:txBody>
      </p:sp>
      <p:sp>
        <p:nvSpPr>
          <p:cNvPr id="27" name="タイトル 2"/>
          <p:cNvSpPr txBox="1">
            <a:spLocks/>
          </p:cNvSpPr>
          <p:nvPr/>
        </p:nvSpPr>
        <p:spPr bwMode="gray">
          <a:xfrm>
            <a:off x="5016010" y="4528683"/>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なりすましの防止</a:t>
            </a:r>
            <a:r>
              <a:rPr lang="en-US" altLang="ja-JP" dirty="0">
                <a:sym typeface="Arial" panose="020B0604020202020204" pitchFamily="34" charset="0"/>
              </a:rPr>
              <a:t>】</a:t>
            </a:r>
          </a:p>
          <a:p>
            <a:r>
              <a:rPr lang="ja-JP" altLang="en-US" dirty="0"/>
              <a:t>折り返し連絡をし、本人確認を行ったうえで回答したり、電話番号などから相手が特定できない問い合わせには答えない</a:t>
            </a:r>
          </a:p>
        </p:txBody>
      </p:sp>
      <p:sp>
        <p:nvSpPr>
          <p:cNvPr id="28" name="タイトル 2"/>
          <p:cNvSpPr txBox="1">
            <a:spLocks/>
          </p:cNvSpPr>
          <p:nvPr/>
        </p:nvSpPr>
        <p:spPr bwMode="gray">
          <a:xfrm>
            <a:off x="5016010" y="5462712"/>
            <a:ext cx="4140000" cy="849213"/>
          </a:xfrm>
          <a:prstGeom prst="rect">
            <a:avLst/>
          </a:prstGeom>
          <a:ln>
            <a:solidFill>
              <a:schemeClr val="bg1">
                <a:lumMod val="50000"/>
              </a:schemeClr>
            </a:solidFill>
          </a:ln>
        </p:spPr>
        <p:txBody>
          <a:bodyPr vert="horz" lIns="0" tIns="0" rIns="0" bIns="0" rtlCol="0" anchor="ctr" anchorCtr="0">
            <a:noAutofit/>
          </a:bodyPr>
          <a:lstStyle>
            <a:defPPr>
              <a:defRPr lang="en-US"/>
            </a:defPPr>
            <a:lvl1pPr marL="108000" defTabSz="990564" eaLnBrk="1" latinLnBrk="0" hangingPunct="1">
              <a:lnSpc>
                <a:spcPct val="100000"/>
              </a:lnSpc>
              <a:spcBef>
                <a:spcPts val="0"/>
              </a:spcBef>
              <a:spcAft>
                <a:spcPts val="0"/>
              </a:spcAft>
              <a:buNone/>
              <a:defRPr kumimoji="1" sz="1200" b="1" baseline="0">
                <a:latin typeface="Yu Gothic UI" panose="020B0500000000000000" pitchFamily="50" charset="-128"/>
                <a:ea typeface="Yu Gothic UI" panose="020B0500000000000000" pitchFamily="50" charset="-128"/>
                <a:cs typeface="Arial" panose="020B0604020202020204" pitchFamily="34" charset="0"/>
              </a:defRPr>
            </a:lvl1pPr>
          </a:lstStyle>
          <a:p>
            <a:r>
              <a:rPr lang="en-US" altLang="ja-JP" dirty="0">
                <a:sym typeface="Arial" panose="020B0604020202020204" pitchFamily="34" charset="0"/>
              </a:rPr>
              <a:t>【</a:t>
            </a:r>
            <a:r>
              <a:rPr lang="ja-JP" altLang="en-US" dirty="0">
                <a:sym typeface="Arial" panose="020B0604020202020204" pitchFamily="34" charset="0"/>
              </a:rPr>
              <a:t>メール誤送信の防止</a:t>
            </a:r>
            <a:r>
              <a:rPr lang="en-US" altLang="ja-JP" dirty="0">
                <a:sym typeface="Arial" panose="020B0604020202020204" pitchFamily="34" charset="0"/>
              </a:rPr>
              <a:t>】</a:t>
            </a:r>
          </a:p>
          <a:p>
            <a:r>
              <a:rPr lang="ja-JP" altLang="en-US" dirty="0"/>
              <a:t>業務外のメールは極力さけるとともに、重要なメールについては、事前に上司に確認するとともに、メールに添付するファイルはパスワードを設定し、安易に読み取られないようにする</a:t>
            </a:r>
            <a:endParaRPr lang="en-US" altLang="ja-JP" dirty="0"/>
          </a:p>
        </p:txBody>
      </p:sp>
    </p:spTree>
    <p:extLst>
      <p:ext uri="{BB962C8B-B14F-4D97-AF65-F5344CB8AC3E}">
        <p14:creationId xmlns:p14="http://schemas.microsoft.com/office/powerpoint/2010/main" val="359278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章　情報セキュリティ事故の事例と</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800" dirty="0">
                <a:solidFill>
                  <a:schemeClr val="tx1"/>
                </a:solidFill>
                <a:latin typeface="Yu Gothic UI" panose="020B0500000000000000" pitchFamily="50" charset="-128"/>
                <a:ea typeface="Yu Gothic UI" panose="020B0500000000000000" pitchFamily="50" charset="-128"/>
              </a:rPr>
              <a:t>セキュリティ対策</a:t>
            </a:r>
          </a:p>
        </p:txBody>
      </p:sp>
      <p:sp>
        <p:nvSpPr>
          <p:cNvPr id="5" name="スライド番号プレースホルダー 3"/>
          <p:cNvSpPr txBox="1">
            <a:spLocks/>
          </p:cNvSpPr>
          <p:nvPr/>
        </p:nvSpPr>
        <p:spPr bwMode="gray">
          <a:xfrm>
            <a:off x="29324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22</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82933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bwMode="gray">
          <a:xfrm>
            <a:off x="6138639" y="4734802"/>
            <a:ext cx="3335732" cy="824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11" name="二等辺三角形 10"/>
          <p:cNvSpPr/>
          <p:nvPr/>
        </p:nvSpPr>
        <p:spPr bwMode="gray">
          <a:xfrm>
            <a:off x="1506144" y="3671668"/>
            <a:ext cx="2504598" cy="21083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251208" y="227992"/>
            <a:ext cx="510816"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842489" y="23530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内部不正について</a:t>
            </a: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2348958227"/>
              </p:ext>
            </p:extLst>
          </p:nvPr>
        </p:nvGraphicFramePr>
        <p:xfrm>
          <a:off x="424315" y="1184264"/>
          <a:ext cx="8990345" cy="1183774"/>
        </p:xfrm>
        <a:graphic>
          <a:graphicData uri="http://schemas.openxmlformats.org/drawingml/2006/table">
            <a:tbl>
              <a:tblPr firstRow="1" bandRow="1">
                <a:tableStyleId>{5C22544A-7EE6-4342-B048-85BDC9FD1C3A}</a:tableStyleId>
              </a:tblPr>
              <a:tblGrid>
                <a:gridCol w="1165118">
                  <a:extLst>
                    <a:ext uri="{9D8B030D-6E8A-4147-A177-3AD203B41FA5}">
                      <a16:colId xmlns:a16="http://schemas.microsoft.com/office/drawing/2014/main" val="20000"/>
                    </a:ext>
                  </a:extLst>
                </a:gridCol>
                <a:gridCol w="985898">
                  <a:extLst>
                    <a:ext uri="{9D8B030D-6E8A-4147-A177-3AD203B41FA5}">
                      <a16:colId xmlns:a16="http://schemas.microsoft.com/office/drawing/2014/main" val="20001"/>
                    </a:ext>
                  </a:extLst>
                </a:gridCol>
                <a:gridCol w="1653896">
                  <a:extLst>
                    <a:ext uri="{9D8B030D-6E8A-4147-A177-3AD203B41FA5}">
                      <a16:colId xmlns:a16="http://schemas.microsoft.com/office/drawing/2014/main" val="20002"/>
                    </a:ext>
                  </a:extLst>
                </a:gridCol>
                <a:gridCol w="5185433">
                  <a:extLst>
                    <a:ext uri="{9D8B030D-6E8A-4147-A177-3AD203B41FA5}">
                      <a16:colId xmlns:a16="http://schemas.microsoft.com/office/drawing/2014/main" val="20003"/>
                    </a:ext>
                  </a:extLst>
                </a:gridCol>
              </a:tblGrid>
              <a:tr h="36000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823774">
                <a:tc>
                  <a:txBody>
                    <a:bodyPr/>
                    <a:lstStyle/>
                    <a:p>
                      <a:pPr marL="0" marR="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職員による機密情報、個人情報等の持ち出し</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Ｊ記念病院</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元職員が、在職中に患者の個人情報を持ち出し、新しく開設する介護事業所の案内状送付に利用していた</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タイトル 2"/>
          <p:cNvSpPr txBox="1">
            <a:spLocks/>
          </p:cNvSpPr>
          <p:nvPr/>
        </p:nvSpPr>
        <p:spPr bwMode="gray">
          <a:xfrm>
            <a:off x="424316" y="449821"/>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国内でも内部不正による情報漏えい事例が確認されているが、公表されていない、または、気づかないケースが多く発生している</a:t>
            </a:r>
          </a:p>
        </p:txBody>
      </p:sp>
      <p:sp>
        <p:nvSpPr>
          <p:cNvPr id="5" name="角丸四角形 4"/>
          <p:cNvSpPr/>
          <p:nvPr/>
        </p:nvSpPr>
        <p:spPr bwMode="gray">
          <a:xfrm>
            <a:off x="1866206" y="2948940"/>
            <a:ext cx="1791393" cy="9154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機会</a:t>
            </a:r>
            <a:endParaRPr kumimoji="1" lang="en-US" altLang="ja-JP" sz="20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不正を起こせる</a:t>
            </a:r>
            <a:endParaRPr kumimoji="1" lang="en-US" altLang="ja-JP" sz="1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機会がある</a:t>
            </a:r>
          </a:p>
        </p:txBody>
      </p:sp>
      <p:sp>
        <p:nvSpPr>
          <p:cNvPr id="14" name="角丸四角形 13"/>
          <p:cNvSpPr/>
          <p:nvPr/>
        </p:nvSpPr>
        <p:spPr bwMode="gray">
          <a:xfrm>
            <a:off x="377572" y="5707666"/>
            <a:ext cx="1751637" cy="79507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動機</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不正が働く動機がある</a:t>
            </a:r>
          </a:p>
        </p:txBody>
      </p:sp>
      <p:sp>
        <p:nvSpPr>
          <p:cNvPr id="15" name="角丸四角形 14"/>
          <p:cNvSpPr/>
          <p:nvPr/>
        </p:nvSpPr>
        <p:spPr bwMode="gray">
          <a:xfrm>
            <a:off x="3390104" y="5709914"/>
            <a:ext cx="1606178" cy="79283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正当性</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正当な行為と考える</a:t>
            </a:r>
          </a:p>
        </p:txBody>
      </p:sp>
      <p:sp>
        <p:nvSpPr>
          <p:cNvPr id="12" name="星 7 11"/>
          <p:cNvSpPr/>
          <p:nvPr/>
        </p:nvSpPr>
        <p:spPr bwMode="gray">
          <a:xfrm>
            <a:off x="1902519" y="4305853"/>
            <a:ext cx="1656960" cy="1223158"/>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rgbClr val="DA291C"/>
                </a:solidFill>
                <a:latin typeface="Yu Gothic UI" panose="020B0500000000000000" pitchFamily="50" charset="-128"/>
                <a:ea typeface="Yu Gothic UI" panose="020B0500000000000000" pitchFamily="50" charset="-128"/>
              </a:rPr>
              <a:t>不正</a:t>
            </a:r>
          </a:p>
        </p:txBody>
      </p:sp>
      <p:sp>
        <p:nvSpPr>
          <p:cNvPr id="13" name="下矢印 12"/>
          <p:cNvSpPr/>
          <p:nvPr/>
        </p:nvSpPr>
        <p:spPr bwMode="gray">
          <a:xfrm>
            <a:off x="2493267" y="3718555"/>
            <a:ext cx="484632" cy="57187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6" name="右矢印 15"/>
          <p:cNvSpPr/>
          <p:nvPr/>
        </p:nvSpPr>
        <p:spPr bwMode="gray">
          <a:xfrm rot="19367161">
            <a:off x="1505005" y="5315650"/>
            <a:ext cx="746236"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0" name="右矢印 19"/>
          <p:cNvSpPr/>
          <p:nvPr/>
        </p:nvSpPr>
        <p:spPr bwMode="gray">
          <a:xfrm rot="13259503">
            <a:off x="3197046" y="5262076"/>
            <a:ext cx="746236" cy="484632"/>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3" name="正方形/長方形 22"/>
          <p:cNvSpPr/>
          <p:nvPr/>
        </p:nvSpPr>
        <p:spPr>
          <a:xfrm>
            <a:off x="6063140" y="2472587"/>
            <a:ext cx="1144193" cy="276999"/>
          </a:xfrm>
          <a:prstGeom prst="rect">
            <a:avLst/>
          </a:prstGeom>
          <a:solidFill>
            <a:schemeClr val="bg1">
              <a:lumMod val="50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不正の対策例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pic>
        <p:nvPicPr>
          <p:cNvPr id="24"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2991801" y="3562227"/>
            <a:ext cx="572960" cy="884534"/>
          </a:xfrm>
          <a:prstGeom prst="rect">
            <a:avLst/>
          </a:prstGeom>
          <a:noFill/>
        </p:spPr>
      </p:pic>
      <p:pic>
        <p:nvPicPr>
          <p:cNvPr id="25"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09810" y="4956616"/>
            <a:ext cx="572960" cy="884534"/>
          </a:xfrm>
          <a:prstGeom prst="rect">
            <a:avLst/>
          </a:prstGeom>
          <a:noFill/>
        </p:spPr>
      </p:pic>
      <p:pic>
        <p:nvPicPr>
          <p:cNvPr id="26"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570164" y="5047506"/>
            <a:ext cx="572960" cy="884534"/>
          </a:xfrm>
          <a:prstGeom prst="rect">
            <a:avLst/>
          </a:prstGeom>
          <a:noFill/>
        </p:spPr>
      </p:pic>
      <p:sp>
        <p:nvSpPr>
          <p:cNvPr id="17" name="雲形吹き出し 16"/>
          <p:cNvSpPr/>
          <p:nvPr/>
        </p:nvSpPr>
        <p:spPr bwMode="gray">
          <a:xfrm>
            <a:off x="3390104" y="2636721"/>
            <a:ext cx="1929198" cy="925506"/>
          </a:xfrm>
          <a:prstGeom prst="cloudCallout">
            <a:avLst>
              <a:gd name="adj1" fmla="val -40377"/>
              <a:gd name="adj2" fmla="val 5684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患者の情報に直接アクセスすることができる</a:t>
            </a:r>
          </a:p>
        </p:txBody>
      </p:sp>
      <p:sp>
        <p:nvSpPr>
          <p:cNvPr id="27" name="雲形吹き出し 26"/>
          <p:cNvSpPr/>
          <p:nvPr/>
        </p:nvSpPr>
        <p:spPr bwMode="gray">
          <a:xfrm>
            <a:off x="3563754" y="3697347"/>
            <a:ext cx="2092205" cy="1395887"/>
          </a:xfrm>
          <a:prstGeom prst="cloudCallout">
            <a:avLst>
              <a:gd name="adj1" fmla="val -28489"/>
              <a:gd name="adj2" fmla="val 6051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患者情報を活用することは、介護サービスをするときに利用者にとって有用に違いない</a:t>
            </a:r>
          </a:p>
        </p:txBody>
      </p:sp>
      <p:sp>
        <p:nvSpPr>
          <p:cNvPr id="28" name="雲形吹き出し 27"/>
          <p:cNvSpPr/>
          <p:nvPr/>
        </p:nvSpPr>
        <p:spPr bwMode="gray">
          <a:xfrm>
            <a:off x="354955" y="3864425"/>
            <a:ext cx="2214833" cy="1092191"/>
          </a:xfrm>
          <a:prstGeom prst="cloudCallout">
            <a:avLst>
              <a:gd name="adj1" fmla="val -24993"/>
              <a:gd name="adj2" fmla="val 6450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今度、介護事業を新規にするときに以前勤務していた病院の情報が活用できそうだ。</a:t>
            </a:r>
          </a:p>
        </p:txBody>
      </p:sp>
      <p:sp>
        <p:nvSpPr>
          <p:cNvPr id="29" name="右矢印 28"/>
          <p:cNvSpPr/>
          <p:nvPr/>
        </p:nvSpPr>
        <p:spPr bwMode="gray">
          <a:xfrm>
            <a:off x="5712747" y="3747506"/>
            <a:ext cx="262614" cy="17741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6139825" y="2904134"/>
            <a:ext cx="3335732" cy="7972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6063140" y="2817266"/>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①権限の縮小と分離</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アクセス権限について分類して一人の職員でデータの閲覧から出力等を実施できないようにする</a:t>
            </a:r>
          </a:p>
        </p:txBody>
      </p:sp>
      <p:sp>
        <p:nvSpPr>
          <p:cNvPr id="32" name="正方形/長方形 31"/>
          <p:cNvSpPr/>
          <p:nvPr/>
        </p:nvSpPr>
        <p:spPr bwMode="gray">
          <a:xfrm>
            <a:off x="6160584" y="3850392"/>
            <a:ext cx="3335732" cy="750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6076553" y="3773424"/>
            <a:ext cx="3351521" cy="7766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②アクセス時間の制限</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機密情報へのアクセスについては、予めアクセス予定時間を申請して承認を取る運用にする</a:t>
            </a:r>
          </a:p>
        </p:txBody>
      </p:sp>
      <p:sp>
        <p:nvSpPr>
          <p:cNvPr id="34" name="正方形/長方形 33"/>
          <p:cNvSpPr/>
          <p:nvPr/>
        </p:nvSpPr>
        <p:spPr bwMode="gray">
          <a:xfrm>
            <a:off x="6076552" y="4693109"/>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③相互点検の実施</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担当者間、部門間等で相互に運用状況の点検を実施し、相互牽制を働かせる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6137423" y="5662611"/>
            <a:ext cx="3335732" cy="824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6075336" y="5620918"/>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④懲罰規程の整備と周知</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内部不正に関して毅然として対応することを従業員に周知する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9" name="正方形/長方形 38"/>
          <p:cNvSpPr/>
          <p:nvPr/>
        </p:nvSpPr>
        <p:spPr>
          <a:xfrm>
            <a:off x="377572" y="2457837"/>
            <a:ext cx="166336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不正のトライアングル</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6" name="スライド番号プレースホルダー 3"/>
          <p:cNvSpPr txBox="1">
            <a:spLocks/>
          </p:cNvSpPr>
          <p:nvPr/>
        </p:nvSpPr>
        <p:spPr bwMode="gray">
          <a:xfrm>
            <a:off x="227405"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23</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28212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13698561"/>
              </p:ext>
            </p:extLst>
          </p:nvPr>
        </p:nvGraphicFramePr>
        <p:xfrm>
          <a:off x="304153" y="1519943"/>
          <a:ext cx="9185921" cy="939927"/>
        </p:xfrm>
        <a:graphic>
          <a:graphicData uri="http://schemas.openxmlformats.org/drawingml/2006/table">
            <a:tbl>
              <a:tblPr firstRow="1" bandRow="1">
                <a:tableStyleId>{5C22544A-7EE6-4342-B048-85BDC9FD1C3A}</a:tableStyleId>
              </a:tblPr>
              <a:tblGrid>
                <a:gridCol w="1252758">
                  <a:extLst>
                    <a:ext uri="{9D8B030D-6E8A-4147-A177-3AD203B41FA5}">
                      <a16:colId xmlns:a16="http://schemas.microsoft.com/office/drawing/2014/main" val="20000"/>
                    </a:ext>
                  </a:extLst>
                </a:gridCol>
                <a:gridCol w="1261240">
                  <a:extLst>
                    <a:ext uri="{9D8B030D-6E8A-4147-A177-3AD203B41FA5}">
                      <a16:colId xmlns:a16="http://schemas.microsoft.com/office/drawing/2014/main" val="20001"/>
                    </a:ext>
                  </a:extLst>
                </a:gridCol>
                <a:gridCol w="6671923">
                  <a:extLst>
                    <a:ext uri="{9D8B030D-6E8A-4147-A177-3AD203B41FA5}">
                      <a16:colId xmlns:a16="http://schemas.microsoft.com/office/drawing/2014/main" val="20002"/>
                    </a:ext>
                  </a:extLst>
                </a:gridCol>
              </a:tblGrid>
              <a:tr h="260455">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665607">
                <a:tc>
                  <a:txBody>
                    <a:bodyPr/>
                    <a:lstStyle/>
                    <a:p>
                      <a:r>
                        <a:rPr kumimoji="1" lang="ja-JP" altLang="en-US" sz="1200" dirty="0">
                          <a:latin typeface="Yu Gothic UI" panose="020B0500000000000000" pitchFamily="50" charset="-128"/>
                          <a:ea typeface="Yu Gothic UI" panose="020B0500000000000000" pitchFamily="50" charset="-128"/>
                        </a:rPr>
                        <a:t>外部からの標的型攻撃と想定　（未特定）</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D</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大学医歯科学</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ctr">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総合病院</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72000" indent="-10800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ランサムウェア（コンピュータウイルス）の感染により、治験に関する個人情報が保存されていた端末が暗号化され、使用できない状態であったが、情報漏えいは確認されていない</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72000" indent="-108000">
                        <a:lnSpc>
                          <a:spcPts val="1200"/>
                        </a:lnSpc>
                        <a:spcBef>
                          <a:spcPts val="3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また、ウェブサイトの改ざんも発覚し、調査を行うとともに暫定ウェブサイトを準備し復旧に向けた対応を行った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2" name="タイトル 2"/>
          <p:cNvSpPr txBox="1">
            <a:spLocks/>
          </p:cNvSpPr>
          <p:nvPr/>
        </p:nvSpPr>
        <p:spPr bwMode="gray">
          <a:xfrm>
            <a:off x="330816" y="487785"/>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日本においてサイバー攻撃の事例が報告されており、最悪の場合、システムの稼働停止などによる診療停止の可能性がある</a:t>
            </a:r>
          </a:p>
        </p:txBody>
      </p:sp>
      <p:sp>
        <p:nvSpPr>
          <p:cNvPr id="73" name="テキスト ボックス 72"/>
          <p:cNvSpPr txBox="1"/>
          <p:nvPr/>
        </p:nvSpPr>
        <p:spPr>
          <a:xfrm>
            <a:off x="304153" y="2821868"/>
            <a:ext cx="3150137"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ランサムウェア（</a:t>
            </a:r>
            <a:r>
              <a:rPr kumimoji="1" lang="en-US" altLang="ja-JP" sz="1200" b="1" dirty="0" err="1">
                <a:solidFill>
                  <a:schemeClr val="bg1"/>
                </a:solidFill>
                <a:latin typeface="Yu Gothic UI" panose="020B0500000000000000" pitchFamily="50" charset="-128"/>
                <a:ea typeface="Yu Gothic UI" panose="020B0500000000000000" pitchFamily="50" charset="-128"/>
              </a:rPr>
              <a:t>WannaCry</a:t>
            </a:r>
            <a:r>
              <a:rPr kumimoji="1" lang="ja-JP" altLang="en-US" sz="1200" b="1" dirty="0">
                <a:solidFill>
                  <a:schemeClr val="bg1"/>
                </a:solidFill>
                <a:latin typeface="Yu Gothic UI" panose="020B0500000000000000" pitchFamily="50" charset="-128"/>
                <a:ea typeface="Yu Gothic UI" panose="020B0500000000000000" pitchFamily="50" charset="-128"/>
              </a:rPr>
              <a:t>）の特徴（参考）</a:t>
            </a:r>
          </a:p>
        </p:txBody>
      </p:sp>
      <p:sp>
        <p:nvSpPr>
          <p:cNvPr id="74" name="角丸四角形 73"/>
          <p:cNvSpPr/>
          <p:nvPr/>
        </p:nvSpPr>
        <p:spPr>
          <a:xfrm>
            <a:off x="3268178" y="5006167"/>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75" name="正方形/長方形 24"/>
          <p:cNvSpPr/>
          <p:nvPr/>
        </p:nvSpPr>
        <p:spPr bwMode="gray">
          <a:xfrm>
            <a:off x="435164" y="4051468"/>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76" name="テキスト ボックス 75"/>
          <p:cNvSpPr txBox="1"/>
          <p:nvPr/>
        </p:nvSpPr>
        <p:spPr>
          <a:xfrm>
            <a:off x="313498" y="4356218"/>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grpSp>
        <p:nvGrpSpPr>
          <p:cNvPr id="77" name="グループ化 76"/>
          <p:cNvGrpSpPr/>
          <p:nvPr/>
        </p:nvGrpSpPr>
        <p:grpSpPr>
          <a:xfrm flipH="1">
            <a:off x="1047537" y="4859393"/>
            <a:ext cx="374855" cy="312567"/>
            <a:chOff x="5856288" y="3306763"/>
            <a:chExt cx="1060450" cy="884238"/>
          </a:xfrm>
        </p:grpSpPr>
        <p:sp>
          <p:nvSpPr>
            <p:cNvPr id="78"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79"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0"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1"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2"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3"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grpSp>
      <p:sp>
        <p:nvSpPr>
          <p:cNvPr id="84" name="星 24 83"/>
          <p:cNvSpPr/>
          <p:nvPr/>
        </p:nvSpPr>
        <p:spPr>
          <a:xfrm>
            <a:off x="352050" y="4881755"/>
            <a:ext cx="486057" cy="3656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err="1">
                <a:solidFill>
                  <a:schemeClr val="tx1"/>
                </a:solidFill>
                <a:latin typeface="Yu Gothic UI" panose="020B0500000000000000" pitchFamily="50" charset="-128"/>
                <a:ea typeface="Yu Gothic UI" panose="020B0500000000000000" pitchFamily="50" charset="-128"/>
              </a:rPr>
              <a:t>WannaCry</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cxnSp>
        <p:nvCxnSpPr>
          <p:cNvPr id="85" name="カギ線コネクタ 84"/>
          <p:cNvCxnSpPr/>
          <p:nvPr/>
        </p:nvCxnSpPr>
        <p:spPr>
          <a:xfrm rot="16200000" flipH="1">
            <a:off x="520526" y="4728566"/>
            <a:ext cx="194439" cy="744"/>
          </a:xfrm>
          <a:prstGeom prst="bentConnector3">
            <a:avLst>
              <a:gd name="adj1" fmla="val 50000"/>
            </a:avLst>
          </a:prstGeom>
          <a:ln w="19050">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174762" y="5255881"/>
            <a:ext cx="1120999" cy="24198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コンピュータウイルス</a:t>
            </a:r>
          </a:p>
        </p:txBody>
      </p:sp>
      <p:sp>
        <p:nvSpPr>
          <p:cNvPr id="89" name="Freeform 35"/>
          <p:cNvSpPr>
            <a:spLocks noChangeAspect="1" noEditPoints="1"/>
          </p:cNvSpPr>
          <p:nvPr/>
        </p:nvSpPr>
        <p:spPr bwMode="gray">
          <a:xfrm>
            <a:off x="4130845" y="5032193"/>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90" name="直線矢印コネクタ 89"/>
          <p:cNvCxnSpPr/>
          <p:nvPr/>
        </p:nvCxnSpPr>
        <p:spPr bwMode="gray">
          <a:xfrm flipH="1" flipV="1">
            <a:off x="3635975" y="4732877"/>
            <a:ext cx="1597681" cy="9524"/>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bwMode="gray">
          <a:xfrm flipH="1">
            <a:off x="4275338" y="4742401"/>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bwMode="gray">
          <a:xfrm flipH="1">
            <a:off x="4958644" y="4742401"/>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reeform 462"/>
          <p:cNvSpPr>
            <a:spLocks noChangeAspect="1" noEditPoints="1"/>
          </p:cNvSpPr>
          <p:nvPr/>
        </p:nvSpPr>
        <p:spPr bwMode="gray">
          <a:xfrm>
            <a:off x="2912475" y="4908884"/>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4" name="Freeform 462"/>
          <p:cNvSpPr>
            <a:spLocks noChangeAspect="1" noEditPoints="1"/>
          </p:cNvSpPr>
          <p:nvPr/>
        </p:nvSpPr>
        <p:spPr bwMode="gray">
          <a:xfrm>
            <a:off x="2914209" y="4195212"/>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5" name="正方形/長方形 94"/>
          <p:cNvSpPr/>
          <p:nvPr/>
        </p:nvSpPr>
        <p:spPr bwMode="gray">
          <a:xfrm>
            <a:off x="4071616" y="3741887"/>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96" name="正方形/長方形 95"/>
          <p:cNvSpPr/>
          <p:nvPr/>
        </p:nvSpPr>
        <p:spPr bwMode="gray">
          <a:xfrm>
            <a:off x="4159323" y="5449437"/>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97" name="Freeform 35"/>
          <p:cNvSpPr>
            <a:spLocks noChangeAspect="1" noEditPoints="1"/>
          </p:cNvSpPr>
          <p:nvPr/>
        </p:nvSpPr>
        <p:spPr bwMode="gray">
          <a:xfrm>
            <a:off x="4807658" y="5017359"/>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8" name="Freeform 35"/>
          <p:cNvSpPr>
            <a:spLocks noChangeAspect="1" noEditPoints="1"/>
          </p:cNvSpPr>
          <p:nvPr/>
        </p:nvSpPr>
        <p:spPr bwMode="gray">
          <a:xfrm>
            <a:off x="4343074" y="4093684"/>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99" name="グループ化 98"/>
          <p:cNvGrpSpPr/>
          <p:nvPr/>
        </p:nvGrpSpPr>
        <p:grpSpPr bwMode="gray">
          <a:xfrm>
            <a:off x="4565427" y="4226974"/>
            <a:ext cx="222710" cy="290499"/>
            <a:chOff x="7943090" y="3757294"/>
            <a:chExt cx="172335" cy="224791"/>
          </a:xfrm>
        </p:grpSpPr>
        <p:sp>
          <p:nvSpPr>
            <p:cNvPr id="100"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01"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02" name="直線コネクタ 101"/>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05"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106" name="直線矢印コネクタ 105"/>
          <p:cNvCxnSpPr/>
          <p:nvPr/>
        </p:nvCxnSpPr>
        <p:spPr bwMode="gray">
          <a:xfrm flipH="1">
            <a:off x="4549225" y="4477198"/>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bwMode="gray">
          <a:xfrm>
            <a:off x="2591368" y="4541488"/>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08" name="正方形/長方形 107"/>
          <p:cNvSpPr/>
          <p:nvPr/>
        </p:nvSpPr>
        <p:spPr bwMode="gray">
          <a:xfrm>
            <a:off x="2662071" y="5280866"/>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2838183" y="3739278"/>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10" name="フリーフォーム 109"/>
          <p:cNvSpPr/>
          <p:nvPr/>
        </p:nvSpPr>
        <p:spPr bwMode="gray">
          <a:xfrm>
            <a:off x="3292537" y="4433543"/>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cxnSp>
        <p:nvCxnSpPr>
          <p:cNvPr id="111" name="直線矢印コネクタ 110"/>
          <p:cNvCxnSpPr/>
          <p:nvPr/>
        </p:nvCxnSpPr>
        <p:spPr>
          <a:xfrm flipH="1">
            <a:off x="1428045" y="5021391"/>
            <a:ext cx="1620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1154600" y="5261491"/>
            <a:ext cx="1512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113" name="雲形吹き出し 112"/>
          <p:cNvSpPr/>
          <p:nvPr/>
        </p:nvSpPr>
        <p:spPr>
          <a:xfrm>
            <a:off x="1714182" y="4821238"/>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4" name="星 24 113"/>
          <p:cNvSpPr/>
          <p:nvPr/>
        </p:nvSpPr>
        <p:spPr>
          <a:xfrm>
            <a:off x="3107449" y="5005983"/>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115" name="グループ化 114"/>
          <p:cNvGrpSpPr/>
          <p:nvPr/>
        </p:nvGrpSpPr>
        <p:grpSpPr bwMode="gray">
          <a:xfrm>
            <a:off x="4338142" y="5190084"/>
            <a:ext cx="222710" cy="290499"/>
            <a:chOff x="7943090" y="3757294"/>
            <a:chExt cx="172335" cy="224791"/>
          </a:xfrm>
        </p:grpSpPr>
        <p:sp>
          <p:nvSpPr>
            <p:cNvPr id="116"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1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18" name="直線コネクタ 11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0"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122" name="グループ化 121"/>
          <p:cNvGrpSpPr/>
          <p:nvPr/>
        </p:nvGrpSpPr>
        <p:grpSpPr bwMode="gray">
          <a:xfrm>
            <a:off x="5018534" y="5207685"/>
            <a:ext cx="222710" cy="290499"/>
            <a:chOff x="7943090" y="3757294"/>
            <a:chExt cx="172335" cy="224791"/>
          </a:xfrm>
        </p:grpSpPr>
        <p:sp>
          <p:nvSpPr>
            <p:cNvPr id="123"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25" name="直線コネクタ 12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7"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129" name="星 24 128"/>
          <p:cNvSpPr/>
          <p:nvPr/>
        </p:nvSpPr>
        <p:spPr>
          <a:xfrm>
            <a:off x="3163088" y="4163586"/>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30" name="角丸四角形吹き出し 129"/>
          <p:cNvSpPr/>
          <p:nvPr/>
        </p:nvSpPr>
        <p:spPr bwMode="gray">
          <a:xfrm>
            <a:off x="3611695" y="5311596"/>
            <a:ext cx="303266" cy="300851"/>
          </a:xfrm>
          <a:prstGeom prst="wedgeRoundRectCallout">
            <a:avLst>
              <a:gd name="adj1" fmla="val -88899"/>
              <a:gd name="adj2" fmla="val -58316"/>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31" name="角丸四角形吹き出し 130"/>
          <p:cNvSpPr/>
          <p:nvPr/>
        </p:nvSpPr>
        <p:spPr bwMode="gray">
          <a:xfrm>
            <a:off x="3687271" y="4051468"/>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②</a:t>
            </a:r>
          </a:p>
        </p:txBody>
      </p:sp>
      <p:sp>
        <p:nvSpPr>
          <p:cNvPr id="132" name="角丸四角形 131"/>
          <p:cNvSpPr/>
          <p:nvPr/>
        </p:nvSpPr>
        <p:spPr bwMode="gray">
          <a:xfrm>
            <a:off x="2781766" y="3764705"/>
            <a:ext cx="2603517" cy="2088954"/>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34" name="テキスト ボックス 133"/>
          <p:cNvSpPr txBox="1"/>
          <p:nvPr/>
        </p:nvSpPr>
        <p:spPr>
          <a:xfrm>
            <a:off x="5480463" y="2831313"/>
            <a:ext cx="4009612" cy="351980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　事象</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kumimoji="1" lang="ja-JP" altLang="en-US" sz="1200" dirty="0">
                <a:latin typeface="Yu Gothic UI" panose="020B0500000000000000" pitchFamily="50" charset="-128"/>
                <a:ea typeface="Yu Gothic UI" panose="020B0500000000000000" pitchFamily="50" charset="-128"/>
              </a:rPr>
              <a:t>① 攻撃者が</a:t>
            </a:r>
            <a:r>
              <a:rPr lang="en-US" altLang="ja-JP" sz="1200" dirty="0">
                <a:latin typeface="Yu Gothic UI" panose="020B0500000000000000" pitchFamily="50" charset="-128"/>
                <a:ea typeface="Yu Gothic UI" panose="020B0500000000000000" pitchFamily="50" charset="-128"/>
              </a:rPr>
              <a:t>Windows</a:t>
            </a:r>
            <a:r>
              <a:rPr lang="ja-JP" altLang="en-US" sz="1200" dirty="0">
                <a:latin typeface="Yu Gothic UI" panose="020B0500000000000000" pitchFamily="50" charset="-128"/>
                <a:ea typeface="Yu Gothic UI" panose="020B0500000000000000" pitchFamily="50" charset="-128"/>
              </a:rPr>
              <a:t>の「脆弱（ぜいじゃく）性」を利用し、ランダムな通信先に対して攻撃の通信を送りつけ、</a:t>
            </a:r>
            <a:r>
              <a:rPr kumimoji="1" lang="en-US" altLang="ja-JP" sz="1200" dirty="0">
                <a:latin typeface="Yu Gothic UI" panose="020B0500000000000000" pitchFamily="50" charset="-128"/>
                <a:ea typeface="Yu Gothic UI" panose="020B0500000000000000" pitchFamily="50" charset="-128"/>
              </a:rPr>
              <a:t>WannaCry</a:t>
            </a:r>
            <a:r>
              <a:rPr kumimoji="1" lang="ja-JP" altLang="en-US" sz="1200" dirty="0">
                <a:latin typeface="Yu Gothic UI" panose="020B0500000000000000" pitchFamily="50" charset="-128"/>
                <a:ea typeface="Yu Gothic UI" panose="020B0500000000000000" pitchFamily="50" charset="-128"/>
              </a:rPr>
              <a:t>感染させた。端末ロックやファイル暗号化により端末が利用不能となった</a:t>
            </a:r>
            <a:endParaRPr kumimoji="1" lang="en-US" altLang="ja-JP" sz="1200" dirty="0">
              <a:latin typeface="Yu Gothic UI" panose="020B0500000000000000" pitchFamily="50" charset="-128"/>
              <a:ea typeface="Yu Gothic UI" panose="020B0500000000000000" pitchFamily="50" charset="-128"/>
            </a:endParaRPr>
          </a:p>
          <a:p>
            <a:pPr>
              <a:spcBef>
                <a:spcPts val="300"/>
              </a:spcBef>
            </a:pPr>
            <a:r>
              <a:rPr kumimoji="1" lang="ja-JP" altLang="en-US" sz="1200" dirty="0">
                <a:latin typeface="Yu Gothic UI" panose="020B0500000000000000" pitchFamily="50" charset="-128"/>
                <a:ea typeface="Yu Gothic UI" panose="020B0500000000000000" pitchFamily="50" charset="-128"/>
              </a:rPr>
              <a:t>② </a:t>
            </a:r>
            <a:r>
              <a:rPr kumimoji="1" lang="en-US" altLang="ja-JP" sz="1200" dirty="0" err="1">
                <a:latin typeface="Yu Gothic UI" panose="020B0500000000000000" pitchFamily="50" charset="-128"/>
                <a:ea typeface="Yu Gothic UI" panose="020B0500000000000000" pitchFamily="50" charset="-128"/>
              </a:rPr>
              <a:t>WannaCry</a:t>
            </a:r>
            <a:r>
              <a:rPr kumimoji="1" lang="ja-JP" altLang="en-US" sz="1200" dirty="0">
                <a:latin typeface="Yu Gothic UI" panose="020B0500000000000000" pitchFamily="50" charset="-128"/>
                <a:ea typeface="Yu Gothic UI" panose="020B0500000000000000" pitchFamily="50" charset="-128"/>
              </a:rPr>
              <a:t>は、感染した業務端末から、攻撃可能な端末等を検索し、自ら拡散する性質を持っていることから、他の業務端末等にも感染が拡大した</a:t>
            </a:r>
            <a:endParaRPr kumimoji="1" lang="en-US" altLang="ja-JP" sz="1200"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要因</a:t>
            </a:r>
          </a:p>
          <a:p>
            <a:pPr marL="171450" indent="-171450">
              <a:spcBef>
                <a:spcPts val="6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更新プログラムの適用、ウイルス定義ファイルのアップデートの　不徹底（技術的対策の不足）</a:t>
            </a:r>
          </a:p>
          <a:p>
            <a:pPr marL="171450" indent="-171450">
              <a:spcBef>
                <a:spcPts val="3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院内ネットワークとインターネットを利用する通信ネットワークとの　分離の未実施（技術的対策の不足）</a:t>
            </a:r>
          </a:p>
          <a:p>
            <a:pPr marL="171450" indent="-171450">
              <a:spcBef>
                <a:spcPts val="3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情報セキュリティ対策に関する職員への教育訓練の未実施</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（人的対策の不足）</a:t>
            </a:r>
          </a:p>
          <a:p>
            <a:pPr marL="171450" indent="-171450">
              <a:spcBef>
                <a:spcPts val="3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職員への教育訓練を実施する情報システム部門や担当者の　未設置（組織的対策の不足）　等</a:t>
            </a:r>
          </a:p>
        </p:txBody>
      </p:sp>
      <p:sp>
        <p:nvSpPr>
          <p:cNvPr id="69" name="スライド番号プレースホルダー 3"/>
          <p:cNvSpPr txBox="1">
            <a:spLocks/>
          </p:cNvSpPr>
          <p:nvPr/>
        </p:nvSpPr>
        <p:spPr bwMode="gray">
          <a:xfrm>
            <a:off x="169855" y="6546732"/>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24</a:t>
            </a:r>
            <a:endParaRPr kumimoji="1" lang="ja-JP" altLang="en-US" dirty="0">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5540591" y="2848129"/>
            <a:ext cx="556148" cy="2398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5" name="正方形/長方形 134"/>
          <p:cNvSpPr/>
          <p:nvPr/>
        </p:nvSpPr>
        <p:spPr bwMode="gray">
          <a:xfrm>
            <a:off x="5540591" y="4421566"/>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36" name="右矢印 135"/>
          <p:cNvSpPr/>
          <p:nvPr/>
        </p:nvSpPr>
        <p:spPr bwMode="gray">
          <a:xfrm>
            <a:off x="821606" y="4566343"/>
            <a:ext cx="1874606" cy="2400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37" name="正方形/長方形 136"/>
          <p:cNvSpPr/>
          <p:nvPr/>
        </p:nvSpPr>
        <p:spPr bwMode="gray">
          <a:xfrm>
            <a:off x="988075" y="4238706"/>
            <a:ext cx="1516142" cy="32448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rPr>
              <a:t>攻撃の通信を送付</a:t>
            </a:r>
          </a:p>
        </p:txBody>
      </p:sp>
      <p:sp>
        <p:nvSpPr>
          <p:cNvPr id="138" name="角丸四角形吹き出し 137"/>
          <p:cNvSpPr/>
          <p:nvPr/>
        </p:nvSpPr>
        <p:spPr bwMode="gray">
          <a:xfrm>
            <a:off x="1470225" y="5778210"/>
            <a:ext cx="1714897" cy="291157"/>
          </a:xfrm>
          <a:prstGeom prst="wedgeRoundRectCallout">
            <a:avLst>
              <a:gd name="adj1" fmla="val 43697"/>
              <a:gd name="adj2" fmla="val -11573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mn-ea"/>
              </a:rPr>
              <a:t>脆弱性が放置されている</a:t>
            </a:r>
          </a:p>
        </p:txBody>
      </p:sp>
      <p:sp>
        <p:nvSpPr>
          <p:cNvPr id="87" name="正方形/長方形 86">
            <a:extLst>
              <a:ext uri="{FF2B5EF4-FFF2-40B4-BE49-F238E27FC236}">
                <a16:creationId xmlns:a16="http://schemas.microsoft.com/office/drawing/2014/main" id="{3810E114-39DC-4D7A-9A1B-B568D6197D4C}"/>
              </a:ext>
            </a:extLst>
          </p:cNvPr>
          <p:cNvSpPr/>
          <p:nvPr/>
        </p:nvSpPr>
        <p:spPr bwMode="gray">
          <a:xfrm>
            <a:off x="5540591" y="2848129"/>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241202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27857" y="21945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外部攻撃（海外①）</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3600472108"/>
              </p:ext>
            </p:extLst>
          </p:nvPr>
        </p:nvGraphicFramePr>
        <p:xfrm>
          <a:off x="327095" y="970627"/>
          <a:ext cx="9251810" cy="2555700"/>
        </p:xfrm>
        <a:graphic>
          <a:graphicData uri="http://schemas.openxmlformats.org/drawingml/2006/table">
            <a:tbl>
              <a:tblPr firstRow="1" bandRow="1">
                <a:tableStyleId>{5C22544A-7EE6-4342-B048-85BDC9FD1C3A}</a:tableStyleId>
              </a:tblPr>
              <a:tblGrid>
                <a:gridCol w="843996">
                  <a:extLst>
                    <a:ext uri="{9D8B030D-6E8A-4147-A177-3AD203B41FA5}">
                      <a16:colId xmlns:a16="http://schemas.microsoft.com/office/drawing/2014/main" val="20000"/>
                    </a:ext>
                  </a:extLst>
                </a:gridCol>
                <a:gridCol w="739502">
                  <a:extLst>
                    <a:ext uri="{9D8B030D-6E8A-4147-A177-3AD203B41FA5}">
                      <a16:colId xmlns:a16="http://schemas.microsoft.com/office/drawing/2014/main" val="20001"/>
                    </a:ext>
                  </a:extLst>
                </a:gridCol>
                <a:gridCol w="2074580">
                  <a:extLst>
                    <a:ext uri="{9D8B030D-6E8A-4147-A177-3AD203B41FA5}">
                      <a16:colId xmlns:a16="http://schemas.microsoft.com/office/drawing/2014/main" val="20002"/>
                    </a:ext>
                  </a:extLst>
                </a:gridCol>
                <a:gridCol w="5593732">
                  <a:extLst>
                    <a:ext uri="{9D8B030D-6E8A-4147-A177-3AD203B41FA5}">
                      <a16:colId xmlns:a16="http://schemas.microsoft.com/office/drawing/2014/main" val="20003"/>
                    </a:ext>
                  </a:extLst>
                </a:gridCol>
              </a:tblGrid>
              <a:tr h="248247">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407660">
                <a:tc rowSpan="5">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外部からの攻撃</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rowSpan="3">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米国</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医療保険者</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Anthem</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p>
                  </a:txBody>
                  <a:tcPr marL="36000" marR="36000" marT="36000" marB="3600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外部からの攻撃により、「名前、誕生日、医療</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ID</a:t>
                      </a:r>
                      <a:r>
                        <a:rPr kumimoji="1" lang="ja-JP" altLang="en-US" sz="1200" b="0" u="none" dirty="0" err="1">
                          <a:solidFill>
                            <a:schemeClr val="tx1"/>
                          </a:solidFill>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社会保障番号、住所、メールアドレス、雇用情報、収入データ」等の</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8,000</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7660">
                <a:tc vMerge="1">
                  <a:txBody>
                    <a:bodyPr/>
                    <a:lstStyle/>
                    <a:p>
                      <a:endParaRPr kumimoji="1" lang="ja-JP" altLang="en-US"/>
                    </a:p>
                  </a:txBody>
                  <a:tcPr/>
                </a:tc>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医療機関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Community Health Systems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サーバの脆弱性を利用した外部からの攻撃により、「名前、住所、誕生日、電話番号、　社会保障番号」等の</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450</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7660">
                <a:tc vMerge="1">
                  <a:txBody>
                    <a:bodyPr/>
                    <a:lstStyle/>
                    <a:p>
                      <a:endParaRPr kumimoji="1" lang="ja-JP" altLang="en-US"/>
                    </a:p>
                  </a:txBody>
                  <a:tcPr/>
                </a:tc>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医療機関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Advocate Medical Group</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外部からの攻撃により、「名前、住所、生年月日、</a:t>
                      </a:r>
                      <a:r>
                        <a:rPr kumimoji="1" lang="ja-JP" altLang="en-US" sz="1200" b="0" i="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社会保障番号</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、診断、電子カルテ　番号、医療サービスコード、医療保険情報」等の</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403</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7660">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英国</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国立病院組織</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NHS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イングランド）</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ランサムウェア（コンピュータウイルス）の感染により、救急部門を含む診療業務の停止、検査結果の受領不能などが発生した</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8902">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オーストラリア</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大学病院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36000"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（ロイヤルメルボルン大学）</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ウイルス感染による病理部門システムに障害が発生し</a:t>
                      </a:r>
                      <a:r>
                        <a:rPr kumimoji="1" lang="ja-JP" altLang="en-US" sz="1200"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、一部の診療業務の手動にて</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対応した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また、外部向けウェブサイトが停止した</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タイトル 2"/>
          <p:cNvSpPr txBox="1">
            <a:spLocks/>
          </p:cNvSpPr>
          <p:nvPr/>
        </p:nvSpPr>
        <p:spPr bwMode="gray">
          <a:xfrm>
            <a:off x="336535" y="512062"/>
            <a:ext cx="9311886" cy="274591"/>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海外ではサイバー攻撃により、大規模な情報漏洩や診療停止の事例が発生している状況である</a:t>
            </a:r>
          </a:p>
        </p:txBody>
      </p:sp>
      <p:graphicFrame>
        <p:nvGraphicFramePr>
          <p:cNvPr id="13" name="コンテンツ プレースホルダ 13"/>
          <p:cNvGraphicFramePr>
            <a:graphicFrameLocks/>
          </p:cNvGraphicFramePr>
          <p:nvPr>
            <p:extLst>
              <p:ext uri="{D42A27DB-BD31-4B8C-83A1-F6EECF244321}">
                <p14:modId xmlns:p14="http://schemas.microsoft.com/office/powerpoint/2010/main" val="4245599312"/>
              </p:ext>
            </p:extLst>
          </p:nvPr>
        </p:nvGraphicFramePr>
        <p:xfrm>
          <a:off x="918831" y="3588761"/>
          <a:ext cx="2797290" cy="3185114"/>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1448159" y="4742959"/>
            <a:ext cx="923391" cy="1203782"/>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影響なし</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 解除方法が発見された為、結果的に影響がなかった組織も含む ）</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　　</a:t>
            </a:r>
            <a:r>
              <a:rPr kumimoji="1" lang="en-US" altLang="ja-JP" sz="1050" b="1" dirty="0">
                <a:solidFill>
                  <a:schemeClr val="bg1"/>
                </a:solidFill>
                <a:latin typeface="Yu Gothic UI" panose="020B0500000000000000" pitchFamily="50" charset="-128"/>
                <a:ea typeface="Yu Gothic UI" panose="020B0500000000000000" pitchFamily="50" charset="-128"/>
              </a:rPr>
              <a:t>155</a:t>
            </a:r>
            <a:r>
              <a:rPr kumimoji="1" lang="ja-JP" altLang="en-US" sz="1050" b="1" dirty="0">
                <a:solidFill>
                  <a:schemeClr val="bg1"/>
                </a:solidFill>
                <a:latin typeface="Yu Gothic UI" panose="020B0500000000000000" pitchFamily="50" charset="-128"/>
                <a:ea typeface="Yu Gothic UI" panose="020B0500000000000000" pitchFamily="50" charset="-128"/>
              </a:rPr>
              <a:t>組織</a:t>
            </a:r>
          </a:p>
        </p:txBody>
      </p:sp>
      <p:sp>
        <p:nvSpPr>
          <p:cNvPr id="15" name="テキスト ボックス 14"/>
          <p:cNvSpPr txBox="1"/>
          <p:nvPr/>
        </p:nvSpPr>
        <p:spPr>
          <a:xfrm>
            <a:off x="2632550" y="4929337"/>
            <a:ext cx="1429279" cy="55745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dirty="0">
                <a:latin typeface="Yu Gothic UI" panose="020B0500000000000000" pitchFamily="50" charset="-128"/>
                <a:ea typeface="Yu Gothic UI" panose="020B0500000000000000" pitchFamily="50" charset="-128"/>
              </a:rPr>
              <a:t>混乱による予防的</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dirty="0">
                <a:latin typeface="Yu Gothic UI" panose="020B0500000000000000" pitchFamily="50" charset="-128"/>
                <a:ea typeface="Yu Gothic UI" panose="020B0500000000000000" pitchFamily="50" charset="-128"/>
              </a:rPr>
              <a:t>システム停止</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1050" dirty="0">
                <a:latin typeface="Yu Gothic UI" panose="020B0500000000000000" pitchFamily="50" charset="-128"/>
                <a:ea typeface="Yu Gothic UI" panose="020B0500000000000000" pitchFamily="50" charset="-128"/>
              </a:rPr>
              <a:t>44</a:t>
            </a:r>
            <a:r>
              <a:rPr kumimoji="1" lang="ja-JP" altLang="en-US" sz="1050" dirty="0">
                <a:latin typeface="Yu Gothic UI" panose="020B0500000000000000" pitchFamily="50" charset="-128"/>
                <a:ea typeface="Yu Gothic UI" panose="020B0500000000000000" pitchFamily="50" charset="-128"/>
              </a:rPr>
              <a:t>組織</a:t>
            </a:r>
          </a:p>
        </p:txBody>
      </p:sp>
      <p:sp>
        <p:nvSpPr>
          <p:cNvPr id="16" name="テキスト ボックス 15"/>
          <p:cNvSpPr txBox="1"/>
          <p:nvPr/>
        </p:nvSpPr>
        <p:spPr>
          <a:xfrm>
            <a:off x="2364223" y="4257162"/>
            <a:ext cx="1082145" cy="55745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感染に伴う</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システム停止</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en-US" altLang="ja-JP" sz="1050" b="1" dirty="0">
                <a:solidFill>
                  <a:schemeClr val="bg1"/>
                </a:solidFill>
                <a:latin typeface="Yu Gothic UI" panose="020B0500000000000000" pitchFamily="50" charset="-128"/>
                <a:ea typeface="Yu Gothic UI" panose="020B0500000000000000" pitchFamily="50" charset="-128"/>
              </a:rPr>
              <a:t>37</a:t>
            </a:r>
            <a:r>
              <a:rPr kumimoji="1" lang="ja-JP" altLang="en-US" sz="1050" b="1" dirty="0">
                <a:solidFill>
                  <a:schemeClr val="bg1"/>
                </a:solidFill>
                <a:latin typeface="Yu Gothic UI" panose="020B0500000000000000" pitchFamily="50" charset="-128"/>
                <a:ea typeface="Yu Gothic UI" panose="020B0500000000000000" pitchFamily="50" charset="-128"/>
              </a:rPr>
              <a:t>組織</a:t>
            </a:r>
          </a:p>
        </p:txBody>
      </p:sp>
      <p:sp>
        <p:nvSpPr>
          <p:cNvPr id="17" name="テキスト ボックス 16"/>
          <p:cNvSpPr txBox="1"/>
          <p:nvPr/>
        </p:nvSpPr>
        <p:spPr>
          <a:xfrm>
            <a:off x="3195906" y="3994171"/>
            <a:ext cx="865923" cy="411257"/>
          </a:xfrm>
          <a:prstGeom prst="callout1">
            <a:avLst>
              <a:gd name="adj1" fmla="val 68096"/>
              <a:gd name="adj2" fmla="val -4186"/>
              <a:gd name="adj3" fmla="val 115540"/>
              <a:gd name="adj4" fmla="val -22793"/>
            </a:avLst>
          </a:prstGeom>
          <a:solidFill>
            <a:schemeClr val="bg1"/>
          </a:solidFill>
          <a:ln w="12700">
            <a:solidFill>
              <a:srgbClr val="000000"/>
            </a:solidFill>
          </a:ln>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うち</a:t>
            </a:r>
            <a:r>
              <a:rPr kumimoji="1" lang="en-US" altLang="ja-JP" sz="1100" dirty="0">
                <a:latin typeface="Yu Gothic UI" panose="020B0500000000000000" pitchFamily="50" charset="-128"/>
                <a:ea typeface="Yu Gothic UI" panose="020B0500000000000000" pitchFamily="50" charset="-128"/>
              </a:rPr>
              <a:t>27</a:t>
            </a:r>
            <a:r>
              <a:rPr kumimoji="1" lang="ja-JP" altLang="en-US" sz="1100" dirty="0">
                <a:latin typeface="Yu Gothic UI" panose="020B0500000000000000" pitchFamily="50" charset="-128"/>
                <a:ea typeface="Yu Gothic UI" panose="020B0500000000000000" pitchFamily="50" charset="-128"/>
              </a:rPr>
              <a:t>組織は</a:t>
            </a:r>
            <a:endParaRPr kumimoji="1" lang="en-US" altLang="ja-JP" sz="11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100" dirty="0">
                <a:latin typeface="Yu Gothic UI" panose="020B0500000000000000" pitchFamily="50" charset="-128"/>
                <a:ea typeface="Yu Gothic UI" panose="020B0500000000000000" pitchFamily="50" charset="-128"/>
              </a:rPr>
              <a:t>急性期</a:t>
            </a:r>
            <a:endParaRPr kumimoji="1" lang="en-US" altLang="ja-JP" sz="1100" dirty="0">
              <a:latin typeface="Yu Gothic UI" panose="020B0500000000000000" pitchFamily="50" charset="-128"/>
              <a:ea typeface="Yu Gothic UI" panose="020B0500000000000000" pitchFamily="50" charset="-128"/>
            </a:endParaRPr>
          </a:p>
        </p:txBody>
      </p:sp>
      <p:sp>
        <p:nvSpPr>
          <p:cNvPr id="18" name="コンテンツ プレースホルダー 46"/>
          <p:cNvSpPr txBox="1">
            <a:spLocks/>
          </p:cNvSpPr>
          <p:nvPr/>
        </p:nvSpPr>
        <p:spPr bwMode="gray">
          <a:xfrm>
            <a:off x="4195133" y="3811814"/>
            <a:ext cx="5309097" cy="2312720"/>
          </a:xfrm>
          <a:prstGeom prst="rect">
            <a:avLst/>
          </a:prstGeom>
        </p:spPr>
        <p:txBody>
          <a:bodyPr vert="horz" lIns="0" tIns="0" rIns="0" bIns="0" rtlCol="0" anchor="t" anchorCtr="0">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495283" marR="0" indent="0" algn="ctr" defTabSz="990564" rtl="0" eaLnBrk="1" fontAlgn="auto" latinLnBrk="0" hangingPunct="1">
              <a:lnSpc>
                <a:spcPct val="106000"/>
              </a:lnSpc>
              <a:spcBef>
                <a:spcPts val="1056"/>
              </a:spcBef>
              <a:spcAft>
                <a:spcPts val="0"/>
              </a:spcAft>
              <a:buClrTx/>
              <a:buSzPct val="100000"/>
              <a:buFont typeface="Wingdings" panose="05000000000000000000" pitchFamily="2" charset="2"/>
              <a:buNone/>
              <a:tabLst/>
              <a:defRPr kumimoji="1" lang="en-US" sz="2167" b="0" kern="1200">
                <a:solidFill>
                  <a:schemeClr val="tx1"/>
                </a:solidFill>
                <a:latin typeface="+mn-lt"/>
                <a:ea typeface="+mn-ea"/>
                <a:cs typeface="+mn-cs"/>
              </a:defRPr>
            </a:lvl2pPr>
            <a:lvl3pPr marL="990564" marR="0" indent="0" algn="ctr" defTabSz="990564" rtl="0" eaLnBrk="1" fontAlgn="auto" latinLnBrk="0" hangingPunct="1">
              <a:lnSpc>
                <a:spcPct val="106000"/>
              </a:lnSpc>
              <a:spcBef>
                <a:spcPts val="480"/>
              </a:spcBef>
              <a:spcAft>
                <a:spcPts val="0"/>
              </a:spcAft>
              <a:buClrTx/>
              <a:buSzPct val="100000"/>
              <a:buFont typeface="Wingdings" panose="05000000000000000000" pitchFamily="2" charset="2"/>
              <a:buNone/>
              <a:tabLst/>
              <a:defRPr kumimoji="1" lang="en-US" sz="1950" b="0" kern="1200">
                <a:solidFill>
                  <a:schemeClr val="tx1"/>
                </a:solidFill>
                <a:latin typeface="+mn-lt"/>
                <a:ea typeface="+mn-ea"/>
                <a:cs typeface="+mn-cs"/>
              </a:defRPr>
            </a:lvl3pPr>
            <a:lvl4pPr marL="1485846" marR="0" indent="0" algn="ctr" defTabSz="990564" rtl="0" eaLnBrk="1" fontAlgn="auto" latinLnBrk="0" hangingPunct="1">
              <a:lnSpc>
                <a:spcPct val="106000"/>
              </a:lnSpc>
              <a:spcBef>
                <a:spcPts val="240"/>
              </a:spcBef>
              <a:spcAft>
                <a:spcPts val="0"/>
              </a:spcAft>
              <a:buClrTx/>
              <a:buSzPct val="100000"/>
              <a:buFont typeface="Arial" panose="020B0604020202020204" pitchFamily="34" charset="0"/>
              <a:buNone/>
              <a:tabLst/>
              <a:defRPr kumimoji="1" lang="en-US" sz="1733" b="0" kern="1200" baseline="0">
                <a:solidFill>
                  <a:schemeClr val="tx1"/>
                </a:solidFill>
                <a:latin typeface="+mn-lt"/>
                <a:ea typeface="+mn-ea"/>
                <a:cs typeface="+mn-cs"/>
              </a:defRPr>
            </a:lvl4pPr>
            <a:lvl5pPr marL="1981127" indent="0" algn="ctr" defTabSz="865024" rtl="0" eaLnBrk="1" latinLnBrk="0" hangingPunct="1">
              <a:spcBef>
                <a:spcPts val="0"/>
              </a:spcBef>
              <a:spcAft>
                <a:spcPts val="1083"/>
              </a:spcAft>
              <a:buClrTx/>
              <a:buSzPct val="100000"/>
              <a:buFont typeface="Verdana" panose="020B0604030504040204" pitchFamily="34" charset="0"/>
              <a:buNone/>
              <a:tabLst/>
              <a:defRPr kumimoji="1" lang="en-US" sz="1733" kern="1200" baseline="0">
                <a:solidFill>
                  <a:schemeClr val="tx1"/>
                </a:solidFill>
                <a:latin typeface="+mn-lt"/>
                <a:ea typeface="+mn-ea"/>
                <a:cs typeface="+mn-cs"/>
              </a:defRPr>
            </a:lvl5pPr>
            <a:lvl6pPr marL="2476410"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6pPr>
            <a:lvl7pPr marL="2971692" indent="0" algn="ctr" defTabSz="990564" rtl="0" eaLnBrk="1" latinLnBrk="0" hangingPunct="1">
              <a:spcBef>
                <a:spcPts val="0"/>
              </a:spcBef>
              <a:spcAft>
                <a:spcPts val="1083"/>
              </a:spcAft>
              <a:buFont typeface="Verdana" panose="020B0604030504040204" pitchFamily="34" charset="0"/>
              <a:buNone/>
              <a:defRPr kumimoji="1" sz="1733" kern="1200">
                <a:solidFill>
                  <a:schemeClr val="tx1"/>
                </a:solidFill>
                <a:latin typeface="+mn-lt"/>
                <a:ea typeface="+mn-ea"/>
                <a:cs typeface="+mn-cs"/>
              </a:defRPr>
            </a:lvl7pPr>
            <a:lvl8pPr marL="3466973"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8pPr>
            <a:lvl9pPr marL="3962255"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9pPr>
          </a:lstStyle>
          <a:p>
            <a:r>
              <a:rPr lang="en-US" altLang="ja-JP" sz="1200" dirty="0">
                <a:latin typeface="Yu Gothic UI" panose="020B0500000000000000" pitchFamily="50" charset="-128"/>
                <a:ea typeface="Yu Gothic UI" panose="020B0500000000000000" pitchFamily="50" charset="-128"/>
              </a:rPr>
              <a:t>2017</a:t>
            </a:r>
            <a:r>
              <a:rPr lang="ja-JP" altLang="en-US" sz="1200" dirty="0">
                <a:latin typeface="Yu Gothic UI" panose="020B0500000000000000" pitchFamily="50" charset="-128"/>
                <a:ea typeface="Yu Gothic UI" panose="020B0500000000000000" pitchFamily="50" charset="-128"/>
              </a:rPr>
              <a:t>年</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月、英国の複数の病院でシステムが利用不可に。原因は、</a:t>
            </a:r>
            <a:r>
              <a:rPr lang="en-US" altLang="ja-JP" sz="1200" dirty="0" err="1">
                <a:latin typeface="Yu Gothic UI" panose="020B0500000000000000" pitchFamily="50" charset="-128"/>
                <a:ea typeface="Yu Gothic UI" panose="020B0500000000000000" pitchFamily="50" charset="-128"/>
              </a:rPr>
              <a:t>WindowsOS</a:t>
            </a:r>
            <a:r>
              <a:rPr lang="ja-JP" altLang="en-US" sz="1200" dirty="0">
                <a:latin typeface="Yu Gothic UI" panose="020B0500000000000000" pitchFamily="50" charset="-128"/>
                <a:ea typeface="Yu Gothic UI" panose="020B0500000000000000" pitchFamily="50" charset="-128"/>
              </a:rPr>
              <a:t>の弱点を利用してシステムに感染したコンピュータウイルスであった</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国内に</a:t>
            </a:r>
            <a:r>
              <a:rPr lang="en-US" altLang="ja-JP" sz="1200" dirty="0">
                <a:latin typeface="Yu Gothic UI" panose="020B0500000000000000" pitchFamily="50" charset="-128"/>
                <a:ea typeface="Yu Gothic UI" panose="020B0500000000000000" pitchFamily="50" charset="-128"/>
              </a:rPr>
              <a:t>236</a:t>
            </a:r>
            <a:r>
              <a:rPr lang="ja-JP" altLang="en-US" sz="1200" dirty="0">
                <a:latin typeface="Yu Gothic UI" panose="020B0500000000000000" pitchFamily="50" charset="-128"/>
                <a:ea typeface="Yu Gothic UI" panose="020B0500000000000000" pitchFamily="50" charset="-128"/>
              </a:rPr>
              <a:t>ある公立の病院運営組織のうち、少なくとも</a:t>
            </a:r>
            <a:r>
              <a:rPr lang="en-US" altLang="ja-JP" sz="1200" dirty="0">
                <a:latin typeface="Yu Gothic UI" panose="020B0500000000000000" pitchFamily="50" charset="-128"/>
                <a:ea typeface="Yu Gothic UI" panose="020B0500000000000000" pitchFamily="50" charset="-128"/>
              </a:rPr>
              <a:t>81</a:t>
            </a:r>
            <a:r>
              <a:rPr lang="ja-JP" altLang="en-US" sz="1200" dirty="0">
                <a:latin typeface="Yu Gothic UI" panose="020B0500000000000000" pitchFamily="50" charset="-128"/>
                <a:ea typeface="Yu Gothic UI" panose="020B0500000000000000" pitchFamily="50" charset="-128"/>
              </a:rPr>
              <a:t>組織に影響した</a:t>
            </a:r>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27</a:t>
            </a:r>
            <a:r>
              <a:rPr lang="ja-JP" altLang="en-US" sz="1200" dirty="0">
                <a:latin typeface="Yu Gothic UI" panose="020B0500000000000000" pitchFamily="50" charset="-128"/>
                <a:ea typeface="Yu Gothic UI" panose="020B0500000000000000" pitchFamily="50" charset="-128"/>
              </a:rPr>
              <a:t>の急性期病院で感染し、ロンドン有数の総合病院をはじめ、</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病院で救急車の受け入れを停止</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推定で約</a:t>
            </a:r>
            <a:r>
              <a:rPr lang="en-US" altLang="ja-JP" sz="1200" dirty="0">
                <a:latin typeface="Yu Gothic UI" panose="020B0500000000000000" pitchFamily="50" charset="-128"/>
                <a:ea typeface="Yu Gothic UI" panose="020B0500000000000000" pitchFamily="50" charset="-128"/>
              </a:rPr>
              <a:t>19,000</a:t>
            </a:r>
            <a:r>
              <a:rPr lang="ja-JP" altLang="en-US" sz="1200" dirty="0">
                <a:latin typeface="Yu Gothic UI" panose="020B0500000000000000" pitchFamily="50" charset="-128"/>
                <a:ea typeface="Yu Gothic UI" panose="020B0500000000000000" pitchFamily="50" charset="-128"/>
              </a:rPr>
              <a:t>件超の予約がキャンセル</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1,220</a:t>
            </a:r>
            <a:r>
              <a:rPr lang="ja-JP" altLang="en-US" sz="1200" dirty="0">
                <a:latin typeface="Yu Gothic UI" panose="020B0500000000000000" pitchFamily="50" charset="-128"/>
                <a:ea typeface="Yu Gothic UI" panose="020B0500000000000000" pitchFamily="50" charset="-128"/>
              </a:rPr>
              <a:t>台（全体の</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）の医療機器が感染して利用不可になりましたまた感染防止に機器とシステムが分断されたことで混乱が生じた</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603</a:t>
            </a:r>
            <a:r>
              <a:rPr lang="ja-JP" altLang="en-US" sz="1200" dirty="0">
                <a:latin typeface="Yu Gothic UI" panose="020B0500000000000000" pitchFamily="50" charset="-128"/>
                <a:ea typeface="Yu Gothic UI" panose="020B0500000000000000" pitchFamily="50" charset="-128"/>
              </a:rPr>
              <a:t>のプライマリケア施設が感染</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感染していない施設でも、予防的システムの停止やシステムを停止した施設とシステムが共有されていたために検査結果の参照が不能になるなど、混乱が生じた</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感染発生から終結まで約</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週間の期間を要した</a:t>
            </a:r>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l"/>
            </a:pPr>
            <a:endParaRPr lang="ja-JP" altLang="en-US"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p:txBody>
      </p:sp>
      <p:sp>
        <p:nvSpPr>
          <p:cNvPr id="19" name="スライド番号プレースホルダー 3"/>
          <p:cNvSpPr txBox="1">
            <a:spLocks/>
          </p:cNvSpPr>
          <p:nvPr/>
        </p:nvSpPr>
        <p:spPr bwMode="gray">
          <a:xfrm>
            <a:off x="21560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25</a:t>
            </a:r>
            <a:endParaRPr kumimoji="1" lang="ja-JP" altLang="en-US" dirty="0">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566523" y="6347587"/>
            <a:ext cx="3652703" cy="36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black"/>
                </a:solidFill>
                <a:latin typeface="Yu Gothic UI" panose="020B0500000000000000" pitchFamily="50" charset="-128"/>
                <a:ea typeface="Yu Gothic UI" panose="020B0500000000000000" pitchFamily="50" charset="-128"/>
              </a:rPr>
              <a:t>（出典）</a:t>
            </a:r>
            <a:r>
              <a:rPr kumimoji="1" lang="en-US" altLang="ja-JP" sz="1000" kern="0" dirty="0">
                <a:solidFill>
                  <a:prstClr val="black"/>
                </a:solidFill>
                <a:latin typeface="Yu Gothic UI" panose="020B0500000000000000" pitchFamily="50" charset="-128"/>
                <a:ea typeface="Yu Gothic UI" panose="020B0500000000000000" pitchFamily="50" charset="-128"/>
              </a:rPr>
              <a:t>Investigation: </a:t>
            </a:r>
            <a:r>
              <a:rPr kumimoji="1" lang="en-US" altLang="ja-JP" sz="1000" kern="0" dirty="0" err="1">
                <a:solidFill>
                  <a:prstClr val="black"/>
                </a:solidFill>
                <a:latin typeface="Yu Gothic UI" panose="020B0500000000000000" pitchFamily="50" charset="-128"/>
                <a:ea typeface="Yu Gothic UI" panose="020B0500000000000000" pitchFamily="50" charset="-128"/>
              </a:rPr>
              <a:t>WannaCry</a:t>
            </a:r>
            <a:r>
              <a:rPr kumimoji="1" lang="en-US" altLang="ja-JP" sz="1000" kern="0" dirty="0">
                <a:solidFill>
                  <a:prstClr val="black"/>
                </a:solidFill>
                <a:latin typeface="Yu Gothic UI" panose="020B0500000000000000" pitchFamily="50" charset="-128"/>
                <a:ea typeface="Yu Gothic UI" panose="020B0500000000000000" pitchFamily="50" charset="-128"/>
              </a:rPr>
              <a:t> cyber attack and the NHS, </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black"/>
                </a:solidFill>
                <a:latin typeface="Yu Gothic UI" panose="020B0500000000000000" pitchFamily="50" charset="-128"/>
                <a:ea typeface="Yu Gothic UI" panose="020B0500000000000000" pitchFamily="50" charset="-128"/>
              </a:rPr>
              <a:t>　　　　</a:t>
            </a:r>
            <a:r>
              <a:rPr kumimoji="1" lang="en-US" altLang="ja-JP" sz="1000" kern="0" dirty="0">
                <a:solidFill>
                  <a:prstClr val="black"/>
                </a:solidFill>
                <a:latin typeface="Yu Gothic UI" panose="020B0500000000000000" pitchFamily="50" charset="-128"/>
                <a:ea typeface="Yu Gothic UI" panose="020B0500000000000000" pitchFamily="50" charset="-128"/>
              </a:rPr>
              <a:t>National Audit Office</a:t>
            </a:r>
            <a:r>
              <a:rPr kumimoji="1" lang="ja-JP" altLang="en-US" sz="1000" kern="0" dirty="0">
                <a:solidFill>
                  <a:prstClr val="black"/>
                </a:solidFill>
                <a:latin typeface="Yu Gothic UI" panose="020B0500000000000000" pitchFamily="50" charset="-128"/>
                <a:ea typeface="Yu Gothic UI" panose="020B0500000000000000" pitchFamily="50" charset="-128"/>
              </a:rPr>
              <a:t>などに基づき作成</a:t>
            </a:r>
            <a:endParaRPr kumimoji="1" lang="en-US" altLang="ja-JP" sz="1000" kern="0" dirty="0">
              <a:solidFill>
                <a:prstClr val="black"/>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13604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bwMode="gray">
          <a:xfrm>
            <a:off x="1257611" y="4368623"/>
            <a:ext cx="7820935" cy="576000"/>
            <a:chOff x="1416665" y="4212000"/>
            <a:chExt cx="7820935" cy="576000"/>
          </a:xfrm>
        </p:grpSpPr>
        <p:sp>
          <p:nvSpPr>
            <p:cNvPr id="43" name="AutoShape 10"/>
            <p:cNvSpPr>
              <a:spLocks noChangeArrowheads="1"/>
            </p:cNvSpPr>
            <p:nvPr/>
          </p:nvSpPr>
          <p:spPr bwMode="gray">
            <a:xfrm>
              <a:off x="1416665" y="4212000"/>
              <a:ext cx="1692000" cy="576000"/>
            </a:xfrm>
            <a:prstGeom prst="chevron">
              <a:avLst>
                <a:gd name="adj" fmla="val 32555"/>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2014</a:t>
              </a:r>
              <a:r>
                <a:rPr lang="ja-JP" altLang="en-US" sz="1200" b="1" dirty="0">
                  <a:latin typeface="Yu Gothic UI" panose="020B0500000000000000" pitchFamily="50" charset="-128"/>
                  <a:ea typeface="Yu Gothic UI" panose="020B0500000000000000" pitchFamily="50" charset="-128"/>
                </a:rPr>
                <a:t>年</a:t>
              </a:r>
              <a:r>
                <a:rPr lang="en-US" altLang="ja-JP" sz="1200" b="1" dirty="0">
                  <a:latin typeface="Yu Gothic UI" panose="020B0500000000000000" pitchFamily="50" charset="-128"/>
                  <a:ea typeface="Yu Gothic UI" panose="020B0500000000000000" pitchFamily="50" charset="-128"/>
                </a:rPr>
                <a:t>4</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4" name="AutoShape 11"/>
            <p:cNvSpPr>
              <a:spLocks noChangeArrowheads="1"/>
            </p:cNvSpPr>
            <p:nvPr/>
          </p:nvSpPr>
          <p:spPr bwMode="gray">
            <a:xfrm>
              <a:off x="2944668" y="4212000"/>
              <a:ext cx="1692000" cy="576000"/>
            </a:xfrm>
            <a:prstGeom prst="chevron">
              <a:avLst>
                <a:gd name="adj" fmla="val 32384"/>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5</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5" name="AutoShape 12"/>
            <p:cNvSpPr>
              <a:spLocks noChangeArrowheads="1"/>
            </p:cNvSpPr>
            <p:nvPr/>
          </p:nvSpPr>
          <p:spPr bwMode="gray">
            <a:xfrm>
              <a:off x="4481135" y="4212000"/>
              <a:ext cx="1692000" cy="576000"/>
            </a:xfrm>
            <a:prstGeom prst="chevron">
              <a:avLst>
                <a:gd name="adj" fmla="val 32413"/>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6</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6" name="AutoShape 13"/>
            <p:cNvSpPr>
              <a:spLocks noChangeArrowheads="1"/>
            </p:cNvSpPr>
            <p:nvPr/>
          </p:nvSpPr>
          <p:spPr bwMode="gray">
            <a:xfrm>
              <a:off x="6009134" y="4212000"/>
              <a:ext cx="1692000" cy="576000"/>
            </a:xfrm>
            <a:prstGeom prst="chevron">
              <a:avLst>
                <a:gd name="adj" fmla="val 32384"/>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7</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7" name="AutoShape 14"/>
            <p:cNvSpPr>
              <a:spLocks noChangeArrowheads="1"/>
            </p:cNvSpPr>
            <p:nvPr/>
          </p:nvSpPr>
          <p:spPr bwMode="gray">
            <a:xfrm>
              <a:off x="7545600" y="4212000"/>
              <a:ext cx="1692000" cy="576000"/>
            </a:xfrm>
            <a:prstGeom prst="chevron">
              <a:avLst>
                <a:gd name="adj" fmla="val 32299"/>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8</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grpSp>
      <p:sp>
        <p:nvSpPr>
          <p:cNvPr id="55" name="コンテンツ プレースホルダー 54"/>
          <p:cNvSpPr>
            <a:spLocks noGrp="1"/>
          </p:cNvSpPr>
          <p:nvPr>
            <p:ph idx="1"/>
          </p:nvPr>
        </p:nvSpPr>
        <p:spPr>
          <a:xfrm>
            <a:off x="417000" y="1250214"/>
            <a:ext cx="9072000" cy="4754207"/>
          </a:xfrm>
        </p:spPr>
        <p:txBody>
          <a:bodyPr/>
          <a:lstStyle/>
          <a:p>
            <a:pPr marL="285750" indent="-285750">
              <a:buFont typeface="Arial" panose="020B0604020202020204" pitchFamily="34" charset="0"/>
              <a:buChar char="•"/>
            </a:pPr>
            <a:r>
              <a:rPr lang="en-US" altLang="ja-JP" sz="1400" dirty="0"/>
              <a:t>2014</a:t>
            </a:r>
            <a:r>
              <a:rPr lang="ja-JP" altLang="en-US" sz="1400" dirty="0"/>
              <a:t>年</a:t>
            </a:r>
            <a:r>
              <a:rPr lang="en-US" altLang="ja-JP" sz="1400" dirty="0"/>
              <a:t>8</a:t>
            </a:r>
            <a:r>
              <a:rPr lang="ja-JP" altLang="en-US" sz="1400" dirty="0"/>
              <a:t>月、米国内</a:t>
            </a:r>
            <a:r>
              <a:rPr lang="en-US" altLang="ja-JP" sz="1400" dirty="0"/>
              <a:t>29</a:t>
            </a:r>
            <a:r>
              <a:rPr lang="ja-JP" altLang="en-US" sz="1400" dirty="0"/>
              <a:t>州で</a:t>
            </a:r>
            <a:r>
              <a:rPr lang="ja-JP" altLang="ja-JP" sz="1400" dirty="0"/>
              <a:t>20</a:t>
            </a:r>
            <a:r>
              <a:rPr lang="en-US" altLang="ja-JP" sz="1400" dirty="0"/>
              <a:t>6</a:t>
            </a:r>
            <a:r>
              <a:rPr lang="ja-JP" altLang="en-US" sz="1400" dirty="0"/>
              <a:t>施設</a:t>
            </a:r>
            <a:r>
              <a:rPr lang="ja-JP" altLang="ja-JP" sz="1400" dirty="0"/>
              <a:t>を</a:t>
            </a:r>
            <a:r>
              <a:rPr lang="ja-JP" altLang="en-US" sz="1400" dirty="0"/>
              <a:t>運営する大手民間病院グループが、外部からのサイバー攻撃により、患者約</a:t>
            </a:r>
            <a:r>
              <a:rPr lang="en-US" altLang="ja-JP" sz="1400" dirty="0"/>
              <a:t>450</a:t>
            </a:r>
            <a:r>
              <a:rPr lang="ja-JP" altLang="en-US" sz="1400" dirty="0"/>
              <a:t>万人分の個人情報が流出した可能性があることを外部公表した</a:t>
            </a:r>
            <a:endParaRPr kumimoji="1" lang="en-US" altLang="ja-JP" sz="1400" dirty="0"/>
          </a:p>
          <a:p>
            <a:pPr marL="285750" indent="-285750">
              <a:buFont typeface="Arial" panose="020B0604020202020204" pitchFamily="34" charset="0"/>
              <a:buChar char="•"/>
            </a:pPr>
            <a:r>
              <a:rPr kumimoji="1" lang="ja-JP" altLang="en-US" sz="1400" dirty="0"/>
              <a:t>原因</a:t>
            </a:r>
            <a:r>
              <a:rPr lang="ja-JP" altLang="en-US" sz="1400" dirty="0"/>
              <a:t>は、発見されたばかりの暗号通信技術の弱点を利用されたものであった</a:t>
            </a:r>
            <a:endParaRPr lang="en-US" altLang="ja-JP" sz="1400" dirty="0"/>
          </a:p>
          <a:p>
            <a:pPr marL="285750" indent="-285750">
              <a:buFont typeface="Arial" panose="020B0604020202020204" pitchFamily="34" charset="0"/>
              <a:buChar char="•"/>
            </a:pPr>
            <a:r>
              <a:rPr lang="ja-JP" altLang="en-US" sz="1400" dirty="0"/>
              <a:t>英国の事例とは異なり、明確に当該グループのシステムを狙った高度な攻撃だったと考えられている</a:t>
            </a:r>
            <a:endParaRPr lang="en-US" altLang="ja-JP" sz="1400" dirty="0"/>
          </a:p>
          <a:p>
            <a:pPr marL="285750" indent="-285750">
              <a:buFont typeface="Arial" panose="020B0604020202020204" pitchFamily="34" charset="0"/>
              <a:buChar char="•"/>
            </a:pPr>
            <a:r>
              <a:rPr lang="ja-JP" altLang="en-US" sz="1400" dirty="0"/>
              <a:t>全米規模で発生した集団訴訟は病院に大きな影響を与えている</a:t>
            </a:r>
            <a:endParaRPr lang="en-US" altLang="ja-JP" sz="1400" dirty="0"/>
          </a:p>
        </p:txBody>
      </p:sp>
      <p:sp>
        <p:nvSpPr>
          <p:cNvPr id="3" name="タイトル 2"/>
          <p:cNvSpPr>
            <a:spLocks noGrp="1"/>
          </p:cNvSpPr>
          <p:nvPr>
            <p:ph type="title"/>
          </p:nvPr>
        </p:nvSpPr>
        <p:spPr>
          <a:xfrm>
            <a:off x="423240" y="495526"/>
            <a:ext cx="9217090" cy="350824"/>
          </a:xfrm>
        </p:spPr>
        <p:txBody>
          <a:bodyPr/>
          <a:lstStyle/>
          <a:p>
            <a:r>
              <a:rPr lang="ja-JP" altLang="en-US" sz="1800" dirty="0"/>
              <a:t>米国では、サイバー攻撃により大手病院グループが標的にされ、</a:t>
            </a:r>
            <a:r>
              <a:rPr lang="en-US" altLang="ja-JP" sz="1800" dirty="0"/>
              <a:t>450</a:t>
            </a:r>
            <a:r>
              <a:rPr lang="ja-JP" altLang="en-US" sz="1800" dirty="0"/>
              <a:t>万人分の患者情報が流出</a:t>
            </a:r>
            <a:endParaRPr kumimoji="1" lang="ja-JP" altLang="en-US" sz="1800" dirty="0"/>
          </a:p>
        </p:txBody>
      </p:sp>
      <p:sp>
        <p:nvSpPr>
          <p:cNvPr id="4" name="スライド番号プレースホルダー 3"/>
          <p:cNvSpPr>
            <a:spLocks noGrp="1"/>
          </p:cNvSpPr>
          <p:nvPr>
            <p:ph type="sldNum" sz="quarter" idx="4294967295"/>
          </p:nvPr>
        </p:nvSpPr>
        <p:spPr>
          <a:xfrm>
            <a:off x="188969" y="6588000"/>
            <a:ext cx="180000" cy="169200"/>
          </a:xfrm>
          <a:prstGeom prst="rect">
            <a:avLst/>
          </a:prstGeom>
        </p:spPr>
        <p:txBody>
          <a:bodyPr/>
          <a:lstStyle/>
          <a:p>
            <a:pPr fontAlgn="auto">
              <a:spcBef>
                <a:spcPts val="0"/>
              </a:spcBef>
              <a:spcAft>
                <a:spcPts val="0"/>
              </a:spcAft>
            </a:pPr>
            <a:r>
              <a:rPr kumimoji="1" lang="en-US" altLang="ja-JP" dirty="0"/>
              <a:t>26</a:t>
            </a:r>
            <a:endParaRPr kumimoji="1" lang="ja-JP" altLang="en-US" dirty="0"/>
          </a:p>
        </p:txBody>
      </p:sp>
      <p:sp>
        <p:nvSpPr>
          <p:cNvPr id="40" name="線吹き出し 1 (枠付き) 39"/>
          <p:cNvSpPr/>
          <p:nvPr/>
        </p:nvSpPr>
        <p:spPr bwMode="gray">
          <a:xfrm>
            <a:off x="2729173" y="3425189"/>
            <a:ext cx="1102611" cy="792000"/>
          </a:xfrm>
          <a:prstGeom prst="borderCallout1">
            <a:avLst>
              <a:gd name="adj1" fmla="val 100427"/>
              <a:gd name="adj2" fmla="val 11956"/>
              <a:gd name="adj3" fmla="val 130433"/>
              <a:gd name="adj4" fmla="val -77981"/>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4</a:t>
            </a:r>
            <a:r>
              <a:rPr lang="ja-JP" altLang="ja-JP" sz="1200" dirty="0">
                <a:latin typeface="Yu Gothic UI" panose="020B0500000000000000" pitchFamily="50" charset="-128"/>
                <a:ea typeface="Yu Gothic UI" panose="020B0500000000000000" pitchFamily="50" charset="-128"/>
              </a:rPr>
              <a:t>月</a:t>
            </a:r>
            <a:r>
              <a:rPr lang="en-US" altLang="ja-JP" sz="1200" dirty="0">
                <a:latin typeface="Yu Gothic UI" panose="020B0500000000000000" pitchFamily="50" charset="-128"/>
                <a:ea typeface="Yu Gothic UI" panose="020B0500000000000000" pitchFamily="50" charset="-128"/>
              </a:rPr>
              <a:t>7</a:t>
            </a:r>
            <a:r>
              <a:rPr lang="ja-JP" altLang="en-US" sz="1200" dirty="0">
                <a:latin typeface="Yu Gothic UI" panose="020B0500000000000000" pitchFamily="50" charset="-128"/>
                <a:ea typeface="Yu Gothic UI" panose="020B0500000000000000" pitchFamily="50" charset="-128"/>
              </a:rPr>
              <a:t>日</a:t>
            </a:r>
            <a:endParaRPr lang="en-US" altLang="ja-JP" sz="1200" dirty="0">
              <a:latin typeface="Yu Gothic UI" panose="020B0500000000000000" pitchFamily="50" charset="-128"/>
              <a:ea typeface="Yu Gothic UI" panose="020B0500000000000000" pitchFamily="50" charset="-128"/>
            </a:endParaRPr>
          </a:p>
          <a:p>
            <a:r>
              <a:rPr lang="ja-JP" altLang="ja-JP" sz="1200" dirty="0">
                <a:latin typeface="Yu Gothic UI" panose="020B0500000000000000" pitchFamily="50" charset="-128"/>
                <a:ea typeface="Yu Gothic UI" panose="020B0500000000000000" pitchFamily="50" charset="-128"/>
              </a:rPr>
              <a:t>修正</a:t>
            </a:r>
            <a:r>
              <a:rPr lang="ja-JP" altLang="en-US" sz="1200" dirty="0">
                <a:latin typeface="Yu Gothic UI" panose="020B0500000000000000" pitchFamily="50" charset="-128"/>
                <a:ea typeface="Yu Gothic UI" panose="020B0500000000000000" pitchFamily="50" charset="-128"/>
              </a:rPr>
              <a:t>プログラムが公開される</a:t>
            </a:r>
            <a:endParaRPr kumimoji="1" lang="ja-JP" altLang="en-US" sz="1200" dirty="0">
              <a:latin typeface="Yu Gothic UI" panose="020B0500000000000000" pitchFamily="50" charset="-128"/>
              <a:ea typeface="Yu Gothic UI" panose="020B0500000000000000" pitchFamily="50" charset="-128"/>
            </a:endParaRPr>
          </a:p>
        </p:txBody>
      </p:sp>
      <p:sp>
        <p:nvSpPr>
          <p:cNvPr id="41" name="線吹き出し 1 (枠付き) 40"/>
          <p:cNvSpPr/>
          <p:nvPr/>
        </p:nvSpPr>
        <p:spPr bwMode="gray">
          <a:xfrm>
            <a:off x="1362017" y="3425189"/>
            <a:ext cx="1123771" cy="792000"/>
          </a:xfrm>
          <a:prstGeom prst="borderCallout1">
            <a:avLst>
              <a:gd name="adj1" fmla="val 98289"/>
              <a:gd name="adj2" fmla="val 18524"/>
              <a:gd name="adj3" fmla="val 130822"/>
              <a:gd name="adj4" fmla="val 8012"/>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4</a:t>
            </a:r>
            <a:r>
              <a:rPr lang="ja-JP" altLang="ja-JP" sz="1200" dirty="0">
                <a:latin typeface="Yu Gothic UI" panose="020B0500000000000000" pitchFamily="50" charset="-128"/>
                <a:ea typeface="Yu Gothic UI" panose="020B0500000000000000" pitchFamily="50" charset="-128"/>
              </a:rPr>
              <a:t>月</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日</a:t>
            </a:r>
            <a:endParaRPr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システムの弱点が発見される</a:t>
            </a:r>
          </a:p>
        </p:txBody>
      </p:sp>
      <p:sp>
        <p:nvSpPr>
          <p:cNvPr id="49" name="線吹き出し 1 (枠付き) 48"/>
          <p:cNvSpPr/>
          <p:nvPr/>
        </p:nvSpPr>
        <p:spPr bwMode="gray">
          <a:xfrm>
            <a:off x="6064545" y="5160446"/>
            <a:ext cx="1259971" cy="843976"/>
          </a:xfrm>
          <a:prstGeom prst="borderCallout1">
            <a:avLst>
              <a:gd name="adj1" fmla="val -1734"/>
              <a:gd name="adj2" fmla="val 51295"/>
              <a:gd name="adj3" fmla="val -45885"/>
              <a:gd name="adj4" fmla="val 32686"/>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7</a:t>
            </a:r>
            <a:r>
              <a:rPr lang="ja-JP" altLang="en-US" sz="1200" dirty="0">
                <a:latin typeface="Yu Gothic UI" panose="020B0500000000000000" pitchFamily="50" charset="-128"/>
                <a:ea typeface="Yu Gothic UI" panose="020B0500000000000000" pitchFamily="50" charset="-128"/>
              </a:rPr>
              <a:t>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病院が外部からの攻撃を受けていたことを認知</a:t>
            </a:r>
            <a:endParaRPr lang="en-US" altLang="ja-JP" sz="1200" dirty="0">
              <a:latin typeface="Yu Gothic UI" panose="020B0500000000000000" pitchFamily="50" charset="-128"/>
              <a:ea typeface="Yu Gothic UI" panose="020B0500000000000000" pitchFamily="50" charset="-128"/>
            </a:endParaRPr>
          </a:p>
        </p:txBody>
      </p:sp>
      <p:sp>
        <p:nvSpPr>
          <p:cNvPr id="50" name="線吹き出し 1 (枠付き) 49"/>
          <p:cNvSpPr/>
          <p:nvPr/>
        </p:nvSpPr>
        <p:spPr bwMode="gray">
          <a:xfrm>
            <a:off x="7457571" y="5160445"/>
            <a:ext cx="1399756" cy="843977"/>
          </a:xfrm>
          <a:prstGeom prst="borderCallout1">
            <a:avLst>
              <a:gd name="adj1" fmla="val -2617"/>
              <a:gd name="adj2" fmla="val 51014"/>
              <a:gd name="adj3" fmla="val -47265"/>
              <a:gd name="adj4" fmla="val 38906"/>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8</a:t>
            </a:r>
            <a:r>
              <a:rPr lang="ja-JP" altLang="en-US" sz="1200" dirty="0">
                <a:latin typeface="Yu Gothic UI" panose="020B0500000000000000" pitchFamily="50" charset="-128"/>
                <a:ea typeface="Yu Gothic UI" panose="020B0500000000000000" pitchFamily="50" charset="-128"/>
              </a:rPr>
              <a:t>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病院が、被害詳細と駆除の完了を行政に報告</a:t>
            </a:r>
            <a:endParaRPr lang="en-US" altLang="ja-JP" sz="1200" dirty="0">
              <a:latin typeface="Yu Gothic UI" panose="020B0500000000000000" pitchFamily="50" charset="-128"/>
              <a:ea typeface="Yu Gothic UI" panose="020B0500000000000000" pitchFamily="50" charset="-128"/>
            </a:endParaRPr>
          </a:p>
        </p:txBody>
      </p:sp>
      <p:sp>
        <p:nvSpPr>
          <p:cNvPr id="51" name="爆発 1 50"/>
          <p:cNvSpPr/>
          <p:nvPr/>
        </p:nvSpPr>
        <p:spPr>
          <a:xfrm>
            <a:off x="1380393" y="5033082"/>
            <a:ext cx="1258166" cy="86446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攻撃</a:t>
            </a:r>
          </a:p>
        </p:txBody>
      </p:sp>
      <p:sp>
        <p:nvSpPr>
          <p:cNvPr id="52" name="爆発 1 51"/>
          <p:cNvSpPr/>
          <p:nvPr/>
        </p:nvSpPr>
        <p:spPr>
          <a:xfrm>
            <a:off x="4466758" y="5033082"/>
            <a:ext cx="1258166" cy="86446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攻撃</a:t>
            </a:r>
          </a:p>
        </p:txBody>
      </p:sp>
      <p:sp>
        <p:nvSpPr>
          <p:cNvPr id="53" name="Freeform 5"/>
          <p:cNvSpPr>
            <a:spLocks/>
          </p:cNvSpPr>
          <p:nvPr/>
        </p:nvSpPr>
        <p:spPr bwMode="gray">
          <a:xfrm>
            <a:off x="8130414" y="3285729"/>
            <a:ext cx="1358586" cy="1082894"/>
          </a:xfrm>
          <a:custGeom>
            <a:avLst/>
            <a:gdLst>
              <a:gd name="T0" fmla="*/ 0 w 1352"/>
              <a:gd name="T1" fmla="*/ 1109 h 1000"/>
              <a:gd name="T2" fmla="*/ 0 w 1352"/>
              <a:gd name="T3" fmla="*/ 618 h 1000"/>
              <a:gd name="T4" fmla="*/ 2788 w 1352"/>
              <a:gd name="T5" fmla="*/ 258 h 1000"/>
              <a:gd name="T6" fmla="*/ 2788 w 1352"/>
              <a:gd name="T7" fmla="*/ 0 h 1000"/>
              <a:gd name="T8" fmla="*/ 3685 w 1352"/>
              <a:gd name="T9" fmla="*/ 673 h 1000"/>
              <a:gd name="T10" fmla="*/ 2788 w 1352"/>
              <a:gd name="T11" fmla="*/ 1402 h 1000"/>
              <a:gd name="T12" fmla="*/ 2788 w 1352"/>
              <a:gd name="T13" fmla="*/ 1109 h 1000"/>
              <a:gd name="T14" fmla="*/ 0 w 1352"/>
              <a:gd name="T15" fmla="*/ 1109 h 1000"/>
              <a:gd name="T16" fmla="*/ 0 60000 65536"/>
              <a:gd name="T17" fmla="*/ 0 60000 65536"/>
              <a:gd name="T18" fmla="*/ 0 60000 65536"/>
              <a:gd name="T19" fmla="*/ 0 60000 65536"/>
              <a:gd name="T20" fmla="*/ 0 60000 65536"/>
              <a:gd name="T21" fmla="*/ 0 60000 65536"/>
              <a:gd name="T22" fmla="*/ 0 60000 65536"/>
              <a:gd name="T23" fmla="*/ 0 60000 65536"/>
              <a:gd name="T24" fmla="*/ 0 w 1352"/>
              <a:gd name="T25" fmla="*/ 0 h 1000"/>
              <a:gd name="T26" fmla="*/ 1352 w 1352"/>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2" h="1000">
                <a:moveTo>
                  <a:pt x="0" y="791"/>
                </a:moveTo>
                <a:lnTo>
                  <a:pt x="0" y="440"/>
                </a:lnTo>
                <a:lnTo>
                  <a:pt x="1023" y="184"/>
                </a:lnTo>
                <a:lnTo>
                  <a:pt x="1023" y="0"/>
                </a:lnTo>
                <a:lnTo>
                  <a:pt x="1351" y="480"/>
                </a:lnTo>
                <a:lnTo>
                  <a:pt x="1023" y="999"/>
                </a:lnTo>
                <a:lnTo>
                  <a:pt x="1023" y="791"/>
                </a:lnTo>
                <a:lnTo>
                  <a:pt x="0" y="791"/>
                </a:lnTo>
              </a:path>
            </a:pathLst>
          </a:cu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kumimoji="1" lang="ja-JP" altLang="en-US" sz="1600" b="1" dirty="0">
              <a:solidFill>
                <a:srgbClr val="DA291C"/>
              </a:solidFill>
              <a:latin typeface="Yu Gothic UI" panose="020B0500000000000000" pitchFamily="50" charset="-128"/>
              <a:ea typeface="Yu Gothic UI" panose="020B0500000000000000" pitchFamily="50" charset="-128"/>
              <a:cs typeface="+mn-cs"/>
            </a:endParaRPr>
          </a:p>
        </p:txBody>
      </p:sp>
      <p:sp>
        <p:nvSpPr>
          <p:cNvPr id="54" name="Rectangle 6"/>
          <p:cNvSpPr>
            <a:spLocks noChangeArrowheads="1"/>
          </p:cNvSpPr>
          <p:nvPr/>
        </p:nvSpPr>
        <p:spPr bwMode="gray">
          <a:xfrm>
            <a:off x="8352576" y="3712414"/>
            <a:ext cx="914262" cy="327059"/>
          </a:xfrm>
          <a:prstGeom prst="rect">
            <a:avLst/>
          </a:prstGeom>
          <a:noFill/>
          <a:ln w="9525">
            <a:noFill/>
            <a:miter lim="800000"/>
            <a:headEnd/>
            <a:tailEnd/>
          </a:ln>
        </p:spPr>
        <p:txBody>
          <a:bodyPr wrap="square" lIns="72000" tIns="72000" rIns="72000" bIns="72000" anchor="ctr">
            <a:spAutoFit/>
          </a:bodyPr>
          <a:lstStyle/>
          <a:p>
            <a:pPr defTabSz="787400">
              <a:lnSpc>
                <a:spcPct val="106000"/>
              </a:lnSpc>
              <a:spcBef>
                <a:spcPct val="80000"/>
              </a:spcBef>
              <a:buClr>
                <a:schemeClr val="tx1"/>
              </a:buClr>
              <a:buSzPct val="80000"/>
              <a:buFont typeface="Wingdings" pitchFamily="2" charset="2"/>
              <a:buNone/>
            </a:pPr>
            <a:r>
              <a:rPr lang="ja-JP" altLang="en-US" sz="1200" b="1" dirty="0">
                <a:solidFill>
                  <a:srgbClr val="DA291C"/>
                </a:solidFill>
                <a:latin typeface="Yu Gothic UI" panose="020B0500000000000000" pitchFamily="50" charset="-128"/>
                <a:ea typeface="Yu Gothic UI" panose="020B0500000000000000" pitchFamily="50" charset="-128"/>
              </a:rPr>
              <a:t>訴訟拡大へ</a:t>
            </a:r>
            <a:endParaRPr kumimoji="0" lang="de-DE" altLang="ja-JP" sz="1200" b="1" dirty="0">
              <a:solidFill>
                <a:srgbClr val="DA291C"/>
              </a:solidFill>
              <a:latin typeface="Yu Gothic UI" panose="020B0500000000000000" pitchFamily="50" charset="-128"/>
              <a:ea typeface="Yu Gothic UI" panose="020B0500000000000000" pitchFamily="50" charset="-128"/>
            </a:endParaRPr>
          </a:p>
        </p:txBody>
      </p:sp>
      <p:sp>
        <p:nvSpPr>
          <p:cNvPr id="56" name="テキスト ボックス 55"/>
          <p:cNvSpPr txBox="1"/>
          <p:nvPr/>
        </p:nvSpPr>
        <p:spPr>
          <a:xfrm>
            <a:off x="382217" y="5160446"/>
            <a:ext cx="833579"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病院内での</a:t>
            </a:r>
            <a:endParaRPr kumimoji="1" lang="en-US" altLang="ja-JP" sz="1200" b="1"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出来事</a:t>
            </a:r>
          </a:p>
        </p:txBody>
      </p:sp>
      <p:sp>
        <p:nvSpPr>
          <p:cNvPr id="57" name="テキスト ボックス 56"/>
          <p:cNvSpPr txBox="1"/>
          <p:nvPr/>
        </p:nvSpPr>
        <p:spPr>
          <a:xfrm>
            <a:off x="382217" y="3592422"/>
            <a:ext cx="833579"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米国内の</a:t>
            </a:r>
            <a:endParaRPr kumimoji="1" lang="en-US" altLang="ja-JP" sz="1200" b="1"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出来事</a:t>
            </a:r>
          </a:p>
        </p:txBody>
      </p:sp>
      <p:sp>
        <p:nvSpPr>
          <p:cNvPr id="58" name="正方形/長方形 57"/>
          <p:cNvSpPr/>
          <p:nvPr/>
        </p:nvSpPr>
        <p:spPr bwMode="gray">
          <a:xfrm>
            <a:off x="325742" y="6301411"/>
            <a:ext cx="9074150" cy="279275"/>
          </a:xfrm>
          <a:prstGeom prst="rect">
            <a:avLst/>
          </a:prstGeom>
          <a:noFill/>
          <a:ln w="3175">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ja-JP" altLang="en-US" sz="1050" dirty="0">
                <a:latin typeface="Yu Gothic UI" panose="020B0500000000000000" pitchFamily="50" charset="-128"/>
                <a:ea typeface="Yu Gothic UI" panose="020B0500000000000000" pitchFamily="50" charset="-128"/>
              </a:rPr>
              <a:t>（出典）</a:t>
            </a:r>
            <a:r>
              <a:rPr kumimoji="1" lang="en-US" altLang="ja-JP" sz="1050" dirty="0">
                <a:latin typeface="Yu Gothic UI" panose="020B0500000000000000" pitchFamily="50" charset="-128"/>
                <a:ea typeface="Yu Gothic UI" panose="020B0500000000000000" pitchFamily="50" charset="-128"/>
              </a:rPr>
              <a:t>Data Breach Notification, Community Health Systems</a:t>
            </a:r>
            <a:r>
              <a:rPr kumimoji="1" lang="ja-JP" altLang="en-US" sz="1050" dirty="0">
                <a:latin typeface="Yu Gothic UI" panose="020B0500000000000000" pitchFamily="50" charset="-128"/>
                <a:ea typeface="Yu Gothic UI" panose="020B0500000000000000" pitchFamily="50" charset="-128"/>
              </a:rPr>
              <a:t> （</a:t>
            </a:r>
            <a:r>
              <a:rPr kumimoji="1" lang="en-US" altLang="ja-JP" sz="1050" dirty="0">
                <a:latin typeface="Yu Gothic UI" panose="020B0500000000000000" pitchFamily="50" charset="-128"/>
                <a:ea typeface="Yu Gothic UI" panose="020B0500000000000000" pitchFamily="50" charset="-128"/>
              </a:rPr>
              <a:t>http://www.chs.net/media-notice/</a:t>
            </a:r>
            <a:r>
              <a:rPr kumimoji="1" lang="ja-JP" altLang="en-US" sz="1050" dirty="0">
                <a:latin typeface="Yu Gothic UI" panose="020B0500000000000000" pitchFamily="50" charset="-128"/>
                <a:ea typeface="Yu Gothic UI" panose="020B0500000000000000" pitchFamily="50" charset="-128"/>
              </a:rPr>
              <a:t>）ほか公表資料に基づき作成</a:t>
            </a:r>
            <a:endParaRPr kumimoji="1" lang="en-US" altLang="ja-JP" sz="1050" dirty="0">
              <a:latin typeface="Yu Gothic UI" panose="020B0500000000000000" pitchFamily="50" charset="-128"/>
              <a:ea typeface="Yu Gothic UI" panose="020B0500000000000000" pitchFamily="50" charset="-128"/>
            </a:endParaRPr>
          </a:p>
        </p:txBody>
      </p:sp>
      <p:sp>
        <p:nvSpPr>
          <p:cNvPr id="24" name="正方形/長方形 23"/>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5" name="正方形/長方形 24"/>
          <p:cNvSpPr/>
          <p:nvPr/>
        </p:nvSpPr>
        <p:spPr bwMode="gray">
          <a:xfrm>
            <a:off x="827857" y="21945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外部攻撃（海外②）</a:t>
            </a:r>
          </a:p>
        </p:txBody>
      </p:sp>
    </p:spTree>
    <p:extLst>
      <p:ext uri="{BB962C8B-B14F-4D97-AF65-F5344CB8AC3E}">
        <p14:creationId xmlns:p14="http://schemas.microsoft.com/office/powerpoint/2010/main" val="250240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91568" y="352225"/>
            <a:ext cx="655432" cy="2633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目次</a:t>
            </a:r>
          </a:p>
        </p:txBody>
      </p:sp>
      <p:sp>
        <p:nvSpPr>
          <p:cNvPr id="19" name="正方形/長方形 18"/>
          <p:cNvSpPr/>
          <p:nvPr/>
        </p:nvSpPr>
        <p:spPr bwMode="gray">
          <a:xfrm>
            <a:off x="283036" y="656727"/>
            <a:ext cx="612000" cy="28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20" name="正方形/長方形 19"/>
          <p:cNvSpPr/>
          <p:nvPr/>
        </p:nvSpPr>
        <p:spPr bwMode="gray">
          <a:xfrm>
            <a:off x="937213" y="648101"/>
            <a:ext cx="338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報告の重要性について</a:t>
            </a:r>
          </a:p>
        </p:txBody>
      </p:sp>
      <p:sp>
        <p:nvSpPr>
          <p:cNvPr id="21" name="正方形/長方形 20"/>
          <p:cNvSpPr/>
          <p:nvPr/>
        </p:nvSpPr>
        <p:spPr bwMode="gray">
          <a:xfrm>
            <a:off x="283036" y="974504"/>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937213" y="1240525"/>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医療機関における情報システムの構成と接続について</a:t>
            </a:r>
          </a:p>
        </p:txBody>
      </p:sp>
      <p:sp>
        <p:nvSpPr>
          <p:cNvPr id="12" name="正方形/長方形 11"/>
          <p:cNvSpPr/>
          <p:nvPr/>
        </p:nvSpPr>
        <p:spPr bwMode="gray">
          <a:xfrm>
            <a:off x="283036" y="1240525"/>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 name="正方形/長方形 12"/>
          <p:cNvSpPr/>
          <p:nvPr/>
        </p:nvSpPr>
        <p:spPr bwMode="gray">
          <a:xfrm>
            <a:off x="937213" y="1497918"/>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医療機関における情報セキュリティインシデント例</a:t>
            </a:r>
          </a:p>
        </p:txBody>
      </p:sp>
      <p:sp>
        <p:nvSpPr>
          <p:cNvPr id="14" name="正方形/長方形 13"/>
          <p:cNvSpPr/>
          <p:nvPr/>
        </p:nvSpPr>
        <p:spPr bwMode="gray">
          <a:xfrm>
            <a:off x="283036" y="2297364"/>
            <a:ext cx="6120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16" name="正方形/長方形 15"/>
          <p:cNvSpPr/>
          <p:nvPr/>
        </p:nvSpPr>
        <p:spPr bwMode="gray">
          <a:xfrm>
            <a:off x="937213" y="2297364"/>
            <a:ext cx="338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情報セキュリティの重要性について</a:t>
            </a:r>
          </a:p>
        </p:txBody>
      </p:sp>
      <p:sp>
        <p:nvSpPr>
          <p:cNvPr id="17" name="正方形/長方形 16"/>
          <p:cNvSpPr/>
          <p:nvPr/>
        </p:nvSpPr>
        <p:spPr bwMode="gray">
          <a:xfrm>
            <a:off x="283036" y="2658274"/>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3" name="正方形/長方形 22"/>
          <p:cNvSpPr/>
          <p:nvPr/>
        </p:nvSpPr>
        <p:spPr bwMode="gray">
          <a:xfrm>
            <a:off x="283036" y="3093355"/>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5" name="正方形/長方形 24"/>
          <p:cNvSpPr/>
          <p:nvPr/>
        </p:nvSpPr>
        <p:spPr bwMode="gray">
          <a:xfrm>
            <a:off x="283036" y="3963517"/>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p:cNvSpPr/>
          <p:nvPr/>
        </p:nvSpPr>
        <p:spPr bwMode="gray">
          <a:xfrm>
            <a:off x="283036" y="4833679"/>
            <a:ext cx="612000" cy="46578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283036" y="5346394"/>
            <a:ext cx="612000" cy="6264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283036" y="6011877"/>
            <a:ext cx="612000" cy="526942"/>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5" name="正方形/長方形 34"/>
          <p:cNvSpPr/>
          <p:nvPr/>
        </p:nvSpPr>
        <p:spPr bwMode="gray">
          <a:xfrm>
            <a:off x="4953000" y="648096"/>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9" name="正方形/長方形 38"/>
          <p:cNvSpPr/>
          <p:nvPr/>
        </p:nvSpPr>
        <p:spPr bwMode="gray">
          <a:xfrm>
            <a:off x="4953000" y="1789503"/>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3" name="正方形/長方形 62"/>
          <p:cNvSpPr/>
          <p:nvPr/>
        </p:nvSpPr>
        <p:spPr bwMode="gray">
          <a:xfrm>
            <a:off x="937213" y="2658274"/>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情報セキュリティの重要性</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Q1</a:t>
            </a:r>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情報セキュリティってなぜ大事なのか）</a:t>
            </a:r>
          </a:p>
        </p:txBody>
      </p:sp>
      <p:sp>
        <p:nvSpPr>
          <p:cNvPr id="61" name="正方形/長方形 60"/>
          <p:cNvSpPr/>
          <p:nvPr/>
        </p:nvSpPr>
        <p:spPr bwMode="gray">
          <a:xfrm>
            <a:off x="937213" y="974504"/>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クラウドとオンプレミスについて</a:t>
            </a:r>
          </a:p>
        </p:txBody>
      </p:sp>
      <p:sp>
        <p:nvSpPr>
          <p:cNvPr id="66" name="正方形/長方形 65"/>
          <p:cNvSpPr/>
          <p:nvPr/>
        </p:nvSpPr>
        <p:spPr bwMode="gray">
          <a:xfrm>
            <a:off x="937213" y="1763939"/>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医療機関におけるセキュリティ体制について</a:t>
            </a:r>
          </a:p>
        </p:txBody>
      </p:sp>
      <p:sp>
        <p:nvSpPr>
          <p:cNvPr id="67" name="正方形/長方形 66"/>
          <p:cNvSpPr/>
          <p:nvPr/>
        </p:nvSpPr>
        <p:spPr bwMode="gray">
          <a:xfrm>
            <a:off x="283036" y="1497918"/>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8" name="正方形/長方形 67"/>
          <p:cNvSpPr/>
          <p:nvPr/>
        </p:nvSpPr>
        <p:spPr bwMode="gray">
          <a:xfrm>
            <a:off x="283036" y="1763939"/>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937213" y="3093355"/>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パスワード管理について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Q2</a:t>
            </a:r>
            <a:r>
              <a:rPr kumimoji="1" lang="ja-JP" altLang="en-US" sz="1200" dirty="0">
                <a:solidFill>
                  <a:schemeClr val="tx1"/>
                </a:solidFill>
                <a:latin typeface="Yu Gothic UI" panose="020B0500000000000000" pitchFamily="50" charset="-128"/>
                <a:ea typeface="Yu Gothic UI" panose="020B0500000000000000" pitchFamily="50" charset="-128"/>
              </a:rPr>
              <a:t>パスワード管理は何をすればいいのか）</a:t>
            </a:r>
          </a:p>
        </p:txBody>
      </p:sp>
      <p:sp>
        <p:nvSpPr>
          <p:cNvPr id="72" name="正方形/長方形 71"/>
          <p:cNvSpPr/>
          <p:nvPr/>
        </p:nvSpPr>
        <p:spPr bwMode="gray">
          <a:xfrm>
            <a:off x="937213" y="3963517"/>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アップデートの必要性について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Q4</a:t>
            </a:r>
            <a:r>
              <a:rPr kumimoji="1" lang="ja-JP" altLang="en-US" sz="1200" dirty="0">
                <a:solidFill>
                  <a:schemeClr val="tx1"/>
                </a:solidFill>
                <a:latin typeface="Yu Gothic UI" panose="020B0500000000000000" pitchFamily="50" charset="-128"/>
                <a:ea typeface="Yu Gothic UI" panose="020B0500000000000000" pitchFamily="50" charset="-128"/>
              </a:rPr>
              <a:t>アップデートって何</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a:t>
            </a:r>
          </a:p>
        </p:txBody>
      </p:sp>
      <p:sp>
        <p:nvSpPr>
          <p:cNvPr id="73" name="正方形/長方形 72"/>
          <p:cNvSpPr/>
          <p:nvPr/>
        </p:nvSpPr>
        <p:spPr bwMode="gray">
          <a:xfrm>
            <a:off x="937213" y="4833679"/>
            <a:ext cx="3384000" cy="46578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外部攻撃の脅威について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Q6</a:t>
            </a:r>
            <a:r>
              <a:rPr kumimoji="1" lang="ja-JP" altLang="en-US" sz="1200" dirty="0">
                <a:solidFill>
                  <a:schemeClr val="tx1"/>
                </a:solidFill>
                <a:latin typeface="Yu Gothic UI" panose="020B0500000000000000" pitchFamily="50" charset="-128"/>
                <a:ea typeface="Yu Gothic UI" panose="020B0500000000000000" pitchFamily="50" charset="-128"/>
              </a:rPr>
              <a:t>自分たちは何をすればいいの</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a:t>
            </a:r>
          </a:p>
        </p:txBody>
      </p:sp>
      <p:sp>
        <p:nvSpPr>
          <p:cNvPr id="74" name="正方形/長方形 73"/>
          <p:cNvSpPr/>
          <p:nvPr/>
        </p:nvSpPr>
        <p:spPr bwMode="gray">
          <a:xfrm>
            <a:off x="937213" y="5346394"/>
            <a:ext cx="3384000" cy="6264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マルウェアの理解と防御について（</a:t>
            </a:r>
            <a:r>
              <a:rPr kumimoji="1" lang="en-US" altLang="ja-JP" sz="1200" dirty="0">
                <a:solidFill>
                  <a:schemeClr val="tx1"/>
                </a:solidFill>
                <a:latin typeface="Yu Gothic UI" panose="020B0500000000000000" pitchFamily="50" charset="-128"/>
                <a:ea typeface="Yu Gothic UI" panose="020B0500000000000000" pitchFamily="50" charset="-128"/>
              </a:rPr>
              <a:t>Q7</a:t>
            </a:r>
            <a:r>
              <a:rPr kumimoji="1" lang="ja-JP" altLang="en-US" sz="1200" dirty="0">
                <a:solidFill>
                  <a:schemeClr val="tx1"/>
                </a:solidFill>
                <a:latin typeface="Yu Gothic UI" panose="020B0500000000000000" pitchFamily="50" charset="-128"/>
                <a:ea typeface="Yu Gothic UI" panose="020B0500000000000000" pitchFamily="50" charset="-128"/>
              </a:rPr>
              <a:t>サイバー攻撃やウイルス感染を防止するためには何に気を付ける必要があるの</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a:t>
            </a:r>
          </a:p>
        </p:txBody>
      </p:sp>
      <p:sp>
        <p:nvSpPr>
          <p:cNvPr id="75" name="正方形/長方形 74"/>
          <p:cNvSpPr/>
          <p:nvPr/>
        </p:nvSpPr>
        <p:spPr bwMode="gray">
          <a:xfrm>
            <a:off x="937213" y="6011877"/>
            <a:ext cx="3384000" cy="5269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の暗号化について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Q8</a:t>
            </a:r>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を使うときに気を付けること）</a:t>
            </a:r>
          </a:p>
        </p:txBody>
      </p:sp>
      <p:sp>
        <p:nvSpPr>
          <p:cNvPr id="76" name="正方形/長方形 75"/>
          <p:cNvSpPr/>
          <p:nvPr/>
        </p:nvSpPr>
        <p:spPr bwMode="gray">
          <a:xfrm>
            <a:off x="5600136" y="648096"/>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の貸与について（</a:t>
            </a:r>
            <a:r>
              <a:rPr kumimoji="1" lang="en-US" altLang="ja-JP" sz="1200" dirty="0">
                <a:solidFill>
                  <a:schemeClr val="tx1"/>
                </a:solidFill>
                <a:latin typeface="Yu Gothic UI" panose="020B0500000000000000" pitchFamily="50" charset="-128"/>
                <a:ea typeface="Yu Gothic UI" panose="020B0500000000000000" pitchFamily="50" charset="-128"/>
              </a:rPr>
              <a:t>Q9</a:t>
            </a:r>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を貸与させるときに気を付けること）</a:t>
            </a:r>
          </a:p>
        </p:txBody>
      </p:sp>
      <p:sp>
        <p:nvSpPr>
          <p:cNvPr id="78" name="正方形/長方形 77"/>
          <p:cNvSpPr/>
          <p:nvPr/>
        </p:nvSpPr>
        <p:spPr bwMode="gray">
          <a:xfrm>
            <a:off x="5600136" y="1789503"/>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標的型攻撃と対策について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Q11</a:t>
            </a:r>
            <a:r>
              <a:rPr kumimoji="1" lang="ja-JP" altLang="en-US" sz="1200" dirty="0">
                <a:solidFill>
                  <a:schemeClr val="tx1"/>
                </a:solidFill>
                <a:latin typeface="Yu Gothic UI" panose="020B0500000000000000" pitchFamily="50" charset="-128"/>
                <a:ea typeface="Yu Gothic UI" panose="020B0500000000000000" pitchFamily="50" charset="-128"/>
              </a:rPr>
              <a:t>標準型攻撃を防ぐには何をすればいいのか）</a:t>
            </a:r>
          </a:p>
        </p:txBody>
      </p:sp>
      <p:sp>
        <p:nvSpPr>
          <p:cNvPr id="81" name="正方形/長方形 80"/>
          <p:cNvSpPr/>
          <p:nvPr/>
        </p:nvSpPr>
        <p:spPr bwMode="gray">
          <a:xfrm>
            <a:off x="4953000" y="2470730"/>
            <a:ext cx="6120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82" name="正方形/長方形 81"/>
          <p:cNvSpPr/>
          <p:nvPr/>
        </p:nvSpPr>
        <p:spPr bwMode="gray">
          <a:xfrm>
            <a:off x="5600136" y="2470730"/>
            <a:ext cx="338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情報セキュリティ事故の事例とセキュリティ対策</a:t>
            </a:r>
          </a:p>
        </p:txBody>
      </p:sp>
      <p:sp>
        <p:nvSpPr>
          <p:cNvPr id="83" name="正方形/長方形 82"/>
          <p:cNvSpPr/>
          <p:nvPr/>
        </p:nvSpPr>
        <p:spPr bwMode="gray">
          <a:xfrm>
            <a:off x="4953000" y="2836252"/>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4" name="正方形/長方形 83"/>
          <p:cNvSpPr/>
          <p:nvPr/>
        </p:nvSpPr>
        <p:spPr bwMode="gray">
          <a:xfrm>
            <a:off x="5600136" y="2836252"/>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事例</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　内部不正</a:t>
            </a:r>
          </a:p>
        </p:txBody>
      </p:sp>
      <p:sp>
        <p:nvSpPr>
          <p:cNvPr id="85" name="正方形/長方形 84"/>
          <p:cNvSpPr/>
          <p:nvPr/>
        </p:nvSpPr>
        <p:spPr bwMode="gray">
          <a:xfrm>
            <a:off x="4953000" y="3106888"/>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6" name="正方形/長方形 85"/>
          <p:cNvSpPr/>
          <p:nvPr/>
        </p:nvSpPr>
        <p:spPr bwMode="gray">
          <a:xfrm>
            <a:off x="5600136" y="3106888"/>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事例</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　外部攻撃（国内）</a:t>
            </a:r>
          </a:p>
        </p:txBody>
      </p:sp>
      <p:sp>
        <p:nvSpPr>
          <p:cNvPr id="87" name="正方形/長方形 86"/>
          <p:cNvSpPr/>
          <p:nvPr/>
        </p:nvSpPr>
        <p:spPr bwMode="gray">
          <a:xfrm>
            <a:off x="5600136" y="3368898"/>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事例</a:t>
            </a:r>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　外部攻撃（海外①）</a:t>
            </a:r>
          </a:p>
        </p:txBody>
      </p:sp>
      <p:sp>
        <p:nvSpPr>
          <p:cNvPr id="88" name="正方形/長方形 87"/>
          <p:cNvSpPr/>
          <p:nvPr/>
        </p:nvSpPr>
        <p:spPr bwMode="gray">
          <a:xfrm>
            <a:off x="5600136" y="3639533"/>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事例</a:t>
            </a:r>
            <a:r>
              <a:rPr kumimoji="1" lang="en-US" altLang="ja-JP" sz="1200" dirty="0">
                <a:solidFill>
                  <a:schemeClr val="tx1"/>
                </a:solidFill>
                <a:latin typeface="Yu Gothic UI" panose="020B0500000000000000" pitchFamily="50" charset="-128"/>
                <a:ea typeface="Yu Gothic UI" panose="020B0500000000000000" pitchFamily="50" charset="-128"/>
              </a:rPr>
              <a:t>4</a:t>
            </a:r>
            <a:r>
              <a:rPr kumimoji="1" lang="ja-JP" altLang="en-US" sz="1200" dirty="0">
                <a:solidFill>
                  <a:schemeClr val="tx1"/>
                </a:solidFill>
                <a:latin typeface="Yu Gothic UI" panose="020B0500000000000000" pitchFamily="50" charset="-128"/>
                <a:ea typeface="Yu Gothic UI" panose="020B0500000000000000" pitchFamily="50" charset="-128"/>
              </a:rPr>
              <a:t>　外部攻撃（海外②）</a:t>
            </a:r>
          </a:p>
        </p:txBody>
      </p:sp>
      <p:sp>
        <p:nvSpPr>
          <p:cNvPr id="89" name="正方形/長方形 88"/>
          <p:cNvSpPr/>
          <p:nvPr/>
        </p:nvSpPr>
        <p:spPr bwMode="gray">
          <a:xfrm>
            <a:off x="4953000" y="3368898"/>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0" name="正方形/長方形 89"/>
          <p:cNvSpPr/>
          <p:nvPr/>
        </p:nvSpPr>
        <p:spPr bwMode="gray">
          <a:xfrm>
            <a:off x="4953000" y="3639533"/>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1" name="正方形/長方形 90"/>
          <p:cNvSpPr/>
          <p:nvPr/>
        </p:nvSpPr>
        <p:spPr bwMode="gray">
          <a:xfrm>
            <a:off x="4953000" y="1358433"/>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2" name="正方形/長方形 91"/>
          <p:cNvSpPr/>
          <p:nvPr/>
        </p:nvSpPr>
        <p:spPr bwMode="gray">
          <a:xfrm>
            <a:off x="5600136" y="1358433"/>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ソーシャル・エンジニアリングの手口と対策</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Q10</a:t>
            </a:r>
            <a:r>
              <a:rPr kumimoji="1" lang="ja-JP" altLang="en-US" sz="1200" dirty="0">
                <a:solidFill>
                  <a:schemeClr val="tx1"/>
                </a:solidFill>
                <a:latin typeface="Yu Gothic UI" panose="020B0500000000000000" pitchFamily="50" charset="-128"/>
                <a:ea typeface="Yu Gothic UI" panose="020B0500000000000000" pitchFamily="50" charset="-128"/>
              </a:rPr>
              <a:t>なりすまし等はどのようにされるのか）</a:t>
            </a:r>
          </a:p>
        </p:txBody>
      </p:sp>
      <p:sp>
        <p:nvSpPr>
          <p:cNvPr id="93" name="正方形/長方形 92"/>
          <p:cNvSpPr/>
          <p:nvPr/>
        </p:nvSpPr>
        <p:spPr bwMode="gray">
          <a:xfrm>
            <a:off x="283036" y="3528436"/>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4" name="正方形/長方形 93"/>
          <p:cNvSpPr/>
          <p:nvPr/>
        </p:nvSpPr>
        <p:spPr bwMode="gray">
          <a:xfrm>
            <a:off x="937213" y="3528436"/>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メール誤送信について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Q3</a:t>
            </a:r>
            <a:r>
              <a:rPr kumimoji="1" lang="ja-JP" altLang="en-US" sz="1200" dirty="0">
                <a:solidFill>
                  <a:schemeClr val="tx1"/>
                </a:solidFill>
                <a:latin typeface="Yu Gothic UI" panose="020B0500000000000000" pitchFamily="50" charset="-128"/>
                <a:ea typeface="Yu Gothic UI" panose="020B0500000000000000" pitchFamily="50" charset="-128"/>
              </a:rPr>
              <a:t>メール誤送信はどうやって防止するのか）</a:t>
            </a:r>
          </a:p>
        </p:txBody>
      </p:sp>
      <p:sp>
        <p:nvSpPr>
          <p:cNvPr id="53" name="正方形/長方形 52"/>
          <p:cNvSpPr/>
          <p:nvPr/>
        </p:nvSpPr>
        <p:spPr bwMode="gray">
          <a:xfrm>
            <a:off x="283036" y="4398598"/>
            <a:ext cx="612000" cy="39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54" name="正方形/長方形 53"/>
          <p:cNvSpPr/>
          <p:nvPr/>
        </p:nvSpPr>
        <p:spPr bwMode="gray">
          <a:xfrm>
            <a:off x="937213" y="4398598"/>
            <a:ext cx="3384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外部媒体のリスク</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a:t>
            </a:r>
            <a:r>
              <a:rPr kumimoji="1" lang="en-US" altLang="ja-JP" sz="1200" dirty="0">
                <a:solidFill>
                  <a:schemeClr val="tx1"/>
                </a:solidFill>
                <a:latin typeface="Yu Gothic UI" panose="020B0500000000000000" pitchFamily="50" charset="-128"/>
                <a:ea typeface="Yu Gothic UI" panose="020B0500000000000000" pitchFamily="50" charset="-128"/>
              </a:rPr>
              <a:t>Q5USB</a:t>
            </a:r>
            <a:r>
              <a:rPr kumimoji="1" lang="ja-JP" altLang="en-US" sz="1200" dirty="0">
                <a:solidFill>
                  <a:schemeClr val="tx1"/>
                </a:solidFill>
                <a:latin typeface="Yu Gothic UI" panose="020B0500000000000000" pitchFamily="50" charset="-128"/>
                <a:ea typeface="Yu Gothic UI" panose="020B0500000000000000" pitchFamily="50" charset="-128"/>
              </a:rPr>
              <a:t>等を使用時に何に気をつければいいの</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a:t>
            </a:r>
          </a:p>
        </p:txBody>
      </p:sp>
      <p:sp>
        <p:nvSpPr>
          <p:cNvPr id="55" name="正方形/長方形 54"/>
          <p:cNvSpPr/>
          <p:nvPr/>
        </p:nvSpPr>
        <p:spPr bwMode="gray">
          <a:xfrm>
            <a:off x="4944374" y="5334529"/>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cs typeface="Arial" panose="020B0604020202020204" pitchFamily="34" charset="0"/>
              </a:rPr>
              <a:t>5-1</a:t>
            </a:r>
          </a:p>
        </p:txBody>
      </p:sp>
      <p:sp>
        <p:nvSpPr>
          <p:cNvPr id="56" name="正方形/長方形 55"/>
          <p:cNvSpPr/>
          <p:nvPr/>
        </p:nvSpPr>
        <p:spPr bwMode="gray">
          <a:xfrm>
            <a:off x="5591510" y="5334529"/>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安全管理対策にかかる全体像</a:t>
            </a:r>
          </a:p>
        </p:txBody>
      </p:sp>
      <p:sp>
        <p:nvSpPr>
          <p:cNvPr id="57" name="正方形/長方形 56"/>
          <p:cNvSpPr/>
          <p:nvPr/>
        </p:nvSpPr>
        <p:spPr bwMode="gray">
          <a:xfrm>
            <a:off x="4944374" y="5562023"/>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cs typeface="Arial" panose="020B0604020202020204" pitchFamily="34" charset="0"/>
              </a:rPr>
              <a:t>5-2</a:t>
            </a:r>
          </a:p>
        </p:txBody>
      </p:sp>
      <p:sp>
        <p:nvSpPr>
          <p:cNvPr id="58" name="正方形/長方形 57"/>
          <p:cNvSpPr/>
          <p:nvPr/>
        </p:nvSpPr>
        <p:spPr bwMode="gray">
          <a:xfrm>
            <a:off x="5591510" y="5562023"/>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情報セキュリティ対策にかかる全体像</a:t>
            </a:r>
          </a:p>
        </p:txBody>
      </p:sp>
      <p:sp>
        <p:nvSpPr>
          <p:cNvPr id="64" name="正方形/長方形 63"/>
          <p:cNvSpPr/>
          <p:nvPr/>
        </p:nvSpPr>
        <p:spPr bwMode="gray">
          <a:xfrm>
            <a:off x="4944374" y="4986259"/>
            <a:ext cx="6120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5</a:t>
            </a:r>
            <a:r>
              <a:rPr kumimoji="1" lang="ja-JP" altLang="en-US" sz="1200" dirty="0">
                <a:latin typeface="Yu Gothic UI" panose="020B0500000000000000" pitchFamily="50" charset="-128"/>
                <a:ea typeface="Yu Gothic UI" panose="020B0500000000000000" pitchFamily="50" charset="-128"/>
              </a:rPr>
              <a:t>章</a:t>
            </a:r>
          </a:p>
        </p:txBody>
      </p:sp>
      <p:sp>
        <p:nvSpPr>
          <p:cNvPr id="65" name="正方形/長方形 64"/>
          <p:cNvSpPr/>
          <p:nvPr/>
        </p:nvSpPr>
        <p:spPr bwMode="gray">
          <a:xfrm>
            <a:off x="5591510" y="4986259"/>
            <a:ext cx="338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ルールの理解及び遵守状況の自己点検</a:t>
            </a:r>
          </a:p>
        </p:txBody>
      </p:sp>
      <p:sp>
        <p:nvSpPr>
          <p:cNvPr id="69" name="正方形/長方形 68"/>
          <p:cNvSpPr/>
          <p:nvPr/>
        </p:nvSpPr>
        <p:spPr bwMode="gray">
          <a:xfrm>
            <a:off x="4944374" y="5824031"/>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cs typeface="Arial" panose="020B0604020202020204" pitchFamily="34" charset="0"/>
              </a:rPr>
              <a:t>5-3</a:t>
            </a:r>
          </a:p>
        </p:txBody>
      </p:sp>
      <p:sp>
        <p:nvSpPr>
          <p:cNvPr id="70" name="正方形/長方形 69"/>
          <p:cNvSpPr/>
          <p:nvPr/>
        </p:nvSpPr>
        <p:spPr bwMode="gray">
          <a:xfrm>
            <a:off x="5591510" y="5824031"/>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情報セキュリティ対策チェックリスト①</a:t>
            </a:r>
          </a:p>
        </p:txBody>
      </p:sp>
      <p:sp>
        <p:nvSpPr>
          <p:cNvPr id="59" name="正方形/長方形 58"/>
          <p:cNvSpPr/>
          <p:nvPr/>
        </p:nvSpPr>
        <p:spPr bwMode="gray">
          <a:xfrm>
            <a:off x="5600136" y="1087797"/>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の電波干渉について</a:t>
            </a:r>
          </a:p>
        </p:txBody>
      </p:sp>
      <p:sp>
        <p:nvSpPr>
          <p:cNvPr id="60" name="正方形/長方形 59"/>
          <p:cNvSpPr/>
          <p:nvPr/>
        </p:nvSpPr>
        <p:spPr bwMode="gray">
          <a:xfrm>
            <a:off x="4953000" y="1087797"/>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2" name="正方形/長方形 61"/>
          <p:cNvSpPr/>
          <p:nvPr/>
        </p:nvSpPr>
        <p:spPr bwMode="gray">
          <a:xfrm>
            <a:off x="4953000" y="4134443"/>
            <a:ext cx="6120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4</a:t>
            </a:r>
            <a:r>
              <a:rPr kumimoji="1" lang="ja-JP" altLang="en-US" sz="1200" dirty="0">
                <a:latin typeface="Yu Gothic UI" panose="020B0500000000000000" pitchFamily="50" charset="-128"/>
                <a:ea typeface="Yu Gothic UI" panose="020B0500000000000000" pitchFamily="50" charset="-128"/>
              </a:rPr>
              <a:t>章</a:t>
            </a:r>
          </a:p>
        </p:txBody>
      </p:sp>
      <p:sp>
        <p:nvSpPr>
          <p:cNvPr id="79" name="正方形/長方形 78"/>
          <p:cNvSpPr/>
          <p:nvPr/>
        </p:nvSpPr>
        <p:spPr bwMode="gray">
          <a:xfrm>
            <a:off x="5600136" y="4134443"/>
            <a:ext cx="338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省</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ガイドラインについて</a:t>
            </a:r>
          </a:p>
        </p:txBody>
      </p:sp>
      <p:sp>
        <p:nvSpPr>
          <p:cNvPr id="80" name="正方形/長方形 79"/>
          <p:cNvSpPr/>
          <p:nvPr/>
        </p:nvSpPr>
        <p:spPr bwMode="gray">
          <a:xfrm>
            <a:off x="5600136" y="4482713"/>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各種ガイドラインについて</a:t>
            </a:r>
          </a:p>
        </p:txBody>
      </p:sp>
      <p:sp>
        <p:nvSpPr>
          <p:cNvPr id="95" name="正方形/長方形 94"/>
          <p:cNvSpPr/>
          <p:nvPr/>
        </p:nvSpPr>
        <p:spPr bwMode="gray">
          <a:xfrm>
            <a:off x="4953000" y="4482713"/>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4-1</a:t>
            </a:r>
          </a:p>
        </p:txBody>
      </p:sp>
      <p:sp>
        <p:nvSpPr>
          <p:cNvPr id="96" name="正方形/長方形 95"/>
          <p:cNvSpPr/>
          <p:nvPr/>
        </p:nvSpPr>
        <p:spPr bwMode="gray">
          <a:xfrm>
            <a:off x="5591510" y="6086046"/>
            <a:ext cx="338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情報セキュリティ対策のチェックリスト②</a:t>
            </a:r>
          </a:p>
        </p:txBody>
      </p:sp>
      <p:sp>
        <p:nvSpPr>
          <p:cNvPr id="97" name="正方形/長方形 96"/>
          <p:cNvSpPr/>
          <p:nvPr/>
        </p:nvSpPr>
        <p:spPr bwMode="gray">
          <a:xfrm>
            <a:off x="4944374" y="6086046"/>
            <a:ext cx="6120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cs typeface="Arial" panose="020B0604020202020204" pitchFamily="34" charset="0"/>
              </a:rPr>
              <a:t>5-4</a:t>
            </a:r>
          </a:p>
        </p:txBody>
      </p:sp>
      <p:sp>
        <p:nvSpPr>
          <p:cNvPr id="98" name="正方形/長方形 97"/>
          <p:cNvSpPr/>
          <p:nvPr/>
        </p:nvSpPr>
        <p:spPr bwMode="gray">
          <a:xfrm>
            <a:off x="4363390" y="648101"/>
            <a:ext cx="468012"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9" name="正方形/長方形 98"/>
          <p:cNvSpPr/>
          <p:nvPr/>
        </p:nvSpPr>
        <p:spPr bwMode="gray">
          <a:xfrm>
            <a:off x="4363390" y="974504"/>
            <a:ext cx="468012"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0" name="正方形/長方形 99"/>
          <p:cNvSpPr/>
          <p:nvPr/>
        </p:nvSpPr>
        <p:spPr bwMode="gray">
          <a:xfrm>
            <a:off x="4363390" y="1240525"/>
            <a:ext cx="468012"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1" name="正方形/長方形 100"/>
          <p:cNvSpPr/>
          <p:nvPr/>
        </p:nvSpPr>
        <p:spPr bwMode="gray">
          <a:xfrm>
            <a:off x="4363390" y="1497918"/>
            <a:ext cx="468012"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2" name="正方形/長方形 101"/>
          <p:cNvSpPr/>
          <p:nvPr/>
        </p:nvSpPr>
        <p:spPr bwMode="gray">
          <a:xfrm>
            <a:off x="4363390" y="1763939"/>
            <a:ext cx="468012"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3" name="正方形/長方形 102"/>
          <p:cNvSpPr/>
          <p:nvPr/>
        </p:nvSpPr>
        <p:spPr bwMode="gray">
          <a:xfrm>
            <a:off x="4363390" y="2297364"/>
            <a:ext cx="468012"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4" name="正方形/長方形 103"/>
          <p:cNvSpPr/>
          <p:nvPr/>
        </p:nvSpPr>
        <p:spPr bwMode="gray">
          <a:xfrm>
            <a:off x="4363390" y="2658274"/>
            <a:ext cx="468012"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5" name="正方形/長方形 104"/>
          <p:cNvSpPr/>
          <p:nvPr/>
        </p:nvSpPr>
        <p:spPr bwMode="gray">
          <a:xfrm>
            <a:off x="4363390" y="3093355"/>
            <a:ext cx="468012"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6" name="正方形/長方形 105"/>
          <p:cNvSpPr/>
          <p:nvPr/>
        </p:nvSpPr>
        <p:spPr bwMode="gray">
          <a:xfrm>
            <a:off x="4363390" y="3528436"/>
            <a:ext cx="468012"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7" name="正方形/長方形 106"/>
          <p:cNvSpPr/>
          <p:nvPr/>
        </p:nvSpPr>
        <p:spPr bwMode="gray">
          <a:xfrm>
            <a:off x="4363390" y="3963517"/>
            <a:ext cx="468012"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8" name="正方形/長方形 107"/>
          <p:cNvSpPr/>
          <p:nvPr/>
        </p:nvSpPr>
        <p:spPr bwMode="gray">
          <a:xfrm>
            <a:off x="4363390" y="4398598"/>
            <a:ext cx="468012"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4363390" y="4833679"/>
            <a:ext cx="468012" cy="46578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0" name="正方形/長方形 109"/>
          <p:cNvSpPr/>
          <p:nvPr/>
        </p:nvSpPr>
        <p:spPr bwMode="gray">
          <a:xfrm>
            <a:off x="4363390" y="5346394"/>
            <a:ext cx="468012" cy="6264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1" name="正方形/長方形 110"/>
          <p:cNvSpPr/>
          <p:nvPr/>
        </p:nvSpPr>
        <p:spPr bwMode="gray">
          <a:xfrm>
            <a:off x="4363390" y="6011877"/>
            <a:ext cx="468012" cy="5269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2" name="正方形/長方形 111"/>
          <p:cNvSpPr/>
          <p:nvPr/>
        </p:nvSpPr>
        <p:spPr bwMode="gray">
          <a:xfrm>
            <a:off x="9019272" y="648096"/>
            <a:ext cx="468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3" name="正方形/長方形 112"/>
          <p:cNvSpPr/>
          <p:nvPr/>
        </p:nvSpPr>
        <p:spPr bwMode="gray">
          <a:xfrm>
            <a:off x="9019272" y="1087797"/>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4" name="正方形/長方形 113"/>
          <p:cNvSpPr/>
          <p:nvPr/>
        </p:nvSpPr>
        <p:spPr bwMode="gray">
          <a:xfrm>
            <a:off x="9019272" y="1358433"/>
            <a:ext cx="468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5" name="正方形/長方形 114"/>
          <p:cNvSpPr/>
          <p:nvPr/>
        </p:nvSpPr>
        <p:spPr bwMode="gray">
          <a:xfrm>
            <a:off x="9019272" y="1789503"/>
            <a:ext cx="468000" cy="39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6" name="正方形/長方形 115"/>
          <p:cNvSpPr/>
          <p:nvPr/>
        </p:nvSpPr>
        <p:spPr bwMode="gray">
          <a:xfrm>
            <a:off x="9019272" y="2470730"/>
            <a:ext cx="468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7" name="正方形/長方形 116"/>
          <p:cNvSpPr/>
          <p:nvPr/>
        </p:nvSpPr>
        <p:spPr bwMode="gray">
          <a:xfrm>
            <a:off x="9019272" y="2836252"/>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8" name="正方形/長方形 117"/>
          <p:cNvSpPr/>
          <p:nvPr/>
        </p:nvSpPr>
        <p:spPr bwMode="gray">
          <a:xfrm>
            <a:off x="9019272" y="3106888"/>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9" name="正方形/長方形 118"/>
          <p:cNvSpPr/>
          <p:nvPr/>
        </p:nvSpPr>
        <p:spPr bwMode="gray">
          <a:xfrm>
            <a:off x="9019272" y="3368898"/>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0" name="正方形/長方形 119"/>
          <p:cNvSpPr/>
          <p:nvPr/>
        </p:nvSpPr>
        <p:spPr bwMode="gray">
          <a:xfrm>
            <a:off x="9019272" y="3639533"/>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1" name="正方形/長方形 120"/>
          <p:cNvSpPr/>
          <p:nvPr/>
        </p:nvSpPr>
        <p:spPr bwMode="gray">
          <a:xfrm>
            <a:off x="9019272" y="4134443"/>
            <a:ext cx="468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2" name="正方形/長方形 121"/>
          <p:cNvSpPr/>
          <p:nvPr/>
        </p:nvSpPr>
        <p:spPr bwMode="gray">
          <a:xfrm>
            <a:off x="9019272" y="4482713"/>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3" name="正方形/長方形 122"/>
          <p:cNvSpPr/>
          <p:nvPr/>
        </p:nvSpPr>
        <p:spPr bwMode="gray">
          <a:xfrm>
            <a:off x="9010646" y="4986259"/>
            <a:ext cx="468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4" name="正方形/長方形 123"/>
          <p:cNvSpPr/>
          <p:nvPr/>
        </p:nvSpPr>
        <p:spPr bwMode="gray">
          <a:xfrm>
            <a:off x="9010646" y="5334529"/>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5" name="正方形/長方形 124"/>
          <p:cNvSpPr/>
          <p:nvPr/>
        </p:nvSpPr>
        <p:spPr bwMode="gray">
          <a:xfrm>
            <a:off x="9010646" y="5562023"/>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6" name="正方形/長方形 125"/>
          <p:cNvSpPr/>
          <p:nvPr/>
        </p:nvSpPr>
        <p:spPr bwMode="gray">
          <a:xfrm>
            <a:off x="9010646" y="5824031"/>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7" name="正方形/長方形 126"/>
          <p:cNvSpPr/>
          <p:nvPr/>
        </p:nvSpPr>
        <p:spPr bwMode="gray">
          <a:xfrm>
            <a:off x="9010646" y="6086046"/>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28" name="正方形/長方形 127"/>
          <p:cNvSpPr/>
          <p:nvPr/>
        </p:nvSpPr>
        <p:spPr bwMode="gray">
          <a:xfrm>
            <a:off x="291567" y="2029960"/>
            <a:ext cx="4029645"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29" name="正方形/長方形 128"/>
          <p:cNvSpPr/>
          <p:nvPr/>
        </p:nvSpPr>
        <p:spPr bwMode="gray">
          <a:xfrm>
            <a:off x="4356348" y="2029960"/>
            <a:ext cx="468012"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0" name="正方形/長方形 129"/>
          <p:cNvSpPr/>
          <p:nvPr/>
        </p:nvSpPr>
        <p:spPr bwMode="gray">
          <a:xfrm>
            <a:off x="4953000" y="2217919"/>
            <a:ext cx="4029645"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31" name="正方形/長方形 130"/>
          <p:cNvSpPr/>
          <p:nvPr/>
        </p:nvSpPr>
        <p:spPr bwMode="gray">
          <a:xfrm>
            <a:off x="9019272" y="2217162"/>
            <a:ext cx="468012"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2" name="正方形/長方形 131"/>
          <p:cNvSpPr/>
          <p:nvPr/>
        </p:nvSpPr>
        <p:spPr bwMode="gray">
          <a:xfrm>
            <a:off x="4953000" y="3886988"/>
            <a:ext cx="4029645"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33" name="正方形/長方形 132"/>
          <p:cNvSpPr/>
          <p:nvPr/>
        </p:nvSpPr>
        <p:spPr bwMode="gray">
          <a:xfrm>
            <a:off x="9019272" y="3886988"/>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4" name="正方形/長方形 133"/>
          <p:cNvSpPr/>
          <p:nvPr/>
        </p:nvSpPr>
        <p:spPr bwMode="gray">
          <a:xfrm>
            <a:off x="4950132" y="4738122"/>
            <a:ext cx="4029645"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4</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35" name="正方形/長方形 134"/>
          <p:cNvSpPr/>
          <p:nvPr/>
        </p:nvSpPr>
        <p:spPr bwMode="gray">
          <a:xfrm>
            <a:off x="9025030" y="4746748"/>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6" name="正方形/長方形 135"/>
          <p:cNvSpPr/>
          <p:nvPr/>
        </p:nvSpPr>
        <p:spPr bwMode="gray">
          <a:xfrm>
            <a:off x="4947259" y="6339753"/>
            <a:ext cx="4029645"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5</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37" name="正方形/長方形 136"/>
          <p:cNvSpPr/>
          <p:nvPr/>
        </p:nvSpPr>
        <p:spPr bwMode="gray">
          <a:xfrm>
            <a:off x="9013531" y="6339753"/>
            <a:ext cx="468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15556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288210" y="6588000"/>
            <a:ext cx="180000" cy="169200"/>
          </a:xfrm>
        </p:spPr>
        <p:txBody>
          <a:bodyPr/>
          <a:lstStyle/>
          <a:p>
            <a:r>
              <a:rPr lang="en-US" altLang="ja-JP" dirty="0"/>
              <a:t>27</a:t>
            </a:r>
            <a:endParaRPr lang="ja-JP" altLang="en-US" dirty="0"/>
          </a:p>
        </p:txBody>
      </p:sp>
      <p:sp>
        <p:nvSpPr>
          <p:cNvPr id="5" name="正方形/長方形 4"/>
          <p:cNvSpPr/>
          <p:nvPr/>
        </p:nvSpPr>
        <p:spPr bwMode="gray">
          <a:xfrm>
            <a:off x="378210" y="407024"/>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378210" y="1007899"/>
            <a:ext cx="9192377" cy="71000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lgn="ctr" fontAlgn="auto"/>
            <a:r>
              <a:rPr lang="ja-JP" altLang="en-US" sz="1800" dirty="0">
                <a:latin typeface="Yu Gothic UI" panose="020B0500000000000000" pitchFamily="50" charset="-128"/>
                <a:ea typeface="Yu Gothic UI" panose="020B0500000000000000" pitchFamily="50" charset="-128"/>
              </a:rPr>
              <a:t>情報セキュリティの事故は、内部不正と外部からのサイバー攻撃のケースが多い</a:t>
            </a:r>
            <a:endParaRPr lang="en-US" altLang="ja-JP" sz="1800" dirty="0">
              <a:latin typeface="Yu Gothic UI" panose="020B0500000000000000" pitchFamily="50" charset="-128"/>
              <a:ea typeface="Yu Gothic UI" panose="020B0500000000000000" pitchFamily="50" charset="-128"/>
            </a:endParaRPr>
          </a:p>
        </p:txBody>
      </p:sp>
      <p:sp>
        <p:nvSpPr>
          <p:cNvPr id="11" name="下矢印 10"/>
          <p:cNvSpPr/>
          <p:nvPr/>
        </p:nvSpPr>
        <p:spPr bwMode="gray">
          <a:xfrm>
            <a:off x="3436161" y="1791978"/>
            <a:ext cx="3033678"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二等辺三角形 20"/>
          <p:cNvSpPr/>
          <p:nvPr/>
        </p:nvSpPr>
        <p:spPr bwMode="gray">
          <a:xfrm>
            <a:off x="1144201" y="3327099"/>
            <a:ext cx="2354161" cy="183725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2" name="角丸四角形 21"/>
          <p:cNvSpPr/>
          <p:nvPr/>
        </p:nvSpPr>
        <p:spPr bwMode="gray">
          <a:xfrm>
            <a:off x="1691661" y="2755330"/>
            <a:ext cx="1479544" cy="6691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機会</a:t>
            </a:r>
            <a:endParaRPr kumimoji="1" lang="en-US" altLang="ja-JP" sz="20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不正を起こせる</a:t>
            </a:r>
            <a:endParaRPr kumimoji="1" lang="en-US" altLang="ja-JP" sz="1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機会がある</a:t>
            </a:r>
          </a:p>
        </p:txBody>
      </p:sp>
      <p:sp>
        <p:nvSpPr>
          <p:cNvPr id="23" name="角丸四角形 22"/>
          <p:cNvSpPr/>
          <p:nvPr/>
        </p:nvSpPr>
        <p:spPr bwMode="gray">
          <a:xfrm>
            <a:off x="454696" y="5204704"/>
            <a:ext cx="1646426" cy="60477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動機</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不正が働く動機がある</a:t>
            </a:r>
          </a:p>
        </p:txBody>
      </p:sp>
      <p:sp>
        <p:nvSpPr>
          <p:cNvPr id="24" name="角丸四角形 23"/>
          <p:cNvSpPr/>
          <p:nvPr/>
        </p:nvSpPr>
        <p:spPr bwMode="gray">
          <a:xfrm>
            <a:off x="2777324" y="5201699"/>
            <a:ext cx="1509704" cy="61538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正当性</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正当な行為と考える</a:t>
            </a:r>
          </a:p>
        </p:txBody>
      </p:sp>
      <p:sp>
        <p:nvSpPr>
          <p:cNvPr id="25" name="星 7 24"/>
          <p:cNvSpPr/>
          <p:nvPr/>
        </p:nvSpPr>
        <p:spPr bwMode="gray">
          <a:xfrm>
            <a:off x="1565129" y="3838671"/>
            <a:ext cx="1557436" cy="1065880"/>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rgbClr val="DA291C"/>
                </a:solidFill>
                <a:latin typeface="Yu Gothic UI" panose="020B0500000000000000" pitchFamily="50" charset="-128"/>
                <a:ea typeface="Yu Gothic UI" panose="020B0500000000000000" pitchFamily="50" charset="-128"/>
              </a:rPr>
              <a:t>不正</a:t>
            </a:r>
          </a:p>
        </p:txBody>
      </p:sp>
      <p:sp>
        <p:nvSpPr>
          <p:cNvPr id="26" name="下矢印 25"/>
          <p:cNvSpPr/>
          <p:nvPr/>
        </p:nvSpPr>
        <p:spPr bwMode="gray">
          <a:xfrm>
            <a:off x="2141281" y="3391096"/>
            <a:ext cx="455523" cy="4983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7" name="右矢印 26"/>
          <p:cNvSpPr/>
          <p:nvPr/>
        </p:nvSpPr>
        <p:spPr bwMode="gray">
          <a:xfrm rot="19367161">
            <a:off x="1220160" y="4693393"/>
            <a:ext cx="701414" cy="42231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8" name="右矢印 27"/>
          <p:cNvSpPr/>
          <p:nvPr/>
        </p:nvSpPr>
        <p:spPr bwMode="gray">
          <a:xfrm rot="13259503">
            <a:off x="2775343" y="4707856"/>
            <a:ext cx="701414" cy="42231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pic>
        <p:nvPicPr>
          <p:cNvPr id="29"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2681030" y="3241912"/>
            <a:ext cx="538546" cy="831406"/>
          </a:xfrm>
          <a:prstGeom prst="rect">
            <a:avLst/>
          </a:prstGeom>
          <a:noFill/>
        </p:spPr>
      </p:pic>
      <p:pic>
        <p:nvPicPr>
          <p:cNvPr id="30"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731225" y="4351618"/>
            <a:ext cx="538546" cy="831406"/>
          </a:xfrm>
          <a:prstGeom prst="rect">
            <a:avLst/>
          </a:prstGeom>
          <a:noFill/>
        </p:spPr>
      </p:pic>
      <p:pic>
        <p:nvPicPr>
          <p:cNvPr id="31"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348784" y="4445554"/>
            <a:ext cx="538546" cy="831406"/>
          </a:xfrm>
          <a:prstGeom prst="rect">
            <a:avLst/>
          </a:prstGeom>
          <a:noFill/>
        </p:spPr>
      </p:pic>
      <p:sp>
        <p:nvSpPr>
          <p:cNvPr id="35" name="正方形/長方形 34"/>
          <p:cNvSpPr/>
          <p:nvPr/>
        </p:nvSpPr>
        <p:spPr>
          <a:xfrm>
            <a:off x="400887" y="2265273"/>
            <a:ext cx="843011"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内部不正</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6" name="タイトル 2"/>
          <p:cNvSpPr txBox="1">
            <a:spLocks/>
          </p:cNvSpPr>
          <p:nvPr/>
        </p:nvSpPr>
        <p:spPr bwMode="gray">
          <a:xfrm>
            <a:off x="435552" y="5947163"/>
            <a:ext cx="3851476" cy="476072"/>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lgn="ctr" fontAlgn="auto"/>
            <a:r>
              <a:rPr lang="ja-JP" altLang="en-US" sz="1400" dirty="0">
                <a:latin typeface="Yu Gothic UI" panose="020B0500000000000000" pitchFamily="50" charset="-128"/>
                <a:ea typeface="Yu Gothic UI" panose="020B0500000000000000" pitchFamily="50" charset="-128"/>
              </a:rPr>
              <a:t>不正のトライアングルの成立を防止する</a:t>
            </a:r>
            <a:endParaRPr lang="en-US" altLang="ja-JP" sz="1400" dirty="0">
              <a:latin typeface="Yu Gothic UI" panose="020B0500000000000000" pitchFamily="50" charset="-128"/>
              <a:ea typeface="Yu Gothic UI" panose="020B0500000000000000" pitchFamily="50" charset="-128"/>
            </a:endParaRPr>
          </a:p>
        </p:txBody>
      </p:sp>
      <p:sp>
        <p:nvSpPr>
          <p:cNvPr id="37" name="角丸四角形 36"/>
          <p:cNvSpPr/>
          <p:nvPr/>
        </p:nvSpPr>
        <p:spPr>
          <a:xfrm>
            <a:off x="7486489" y="4471320"/>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38" name="正方形/長方形 24"/>
          <p:cNvSpPr/>
          <p:nvPr/>
        </p:nvSpPr>
        <p:spPr bwMode="gray">
          <a:xfrm>
            <a:off x="4653475" y="3516621"/>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39" name="テキスト ボックス 38"/>
          <p:cNvSpPr txBox="1"/>
          <p:nvPr/>
        </p:nvSpPr>
        <p:spPr>
          <a:xfrm>
            <a:off x="4531809" y="3821371"/>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grpSp>
        <p:nvGrpSpPr>
          <p:cNvPr id="40" name="グループ化 39"/>
          <p:cNvGrpSpPr/>
          <p:nvPr/>
        </p:nvGrpSpPr>
        <p:grpSpPr>
          <a:xfrm flipH="1">
            <a:off x="5265848" y="4324546"/>
            <a:ext cx="374855" cy="312567"/>
            <a:chOff x="5856288" y="3306763"/>
            <a:chExt cx="1060450" cy="884238"/>
          </a:xfrm>
        </p:grpSpPr>
        <p:sp>
          <p:nvSpPr>
            <p:cNvPr id="4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4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4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4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4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4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grpSp>
      <p:sp>
        <p:nvSpPr>
          <p:cNvPr id="47" name="星 24 46"/>
          <p:cNvSpPr/>
          <p:nvPr/>
        </p:nvSpPr>
        <p:spPr>
          <a:xfrm>
            <a:off x="4570361" y="4346908"/>
            <a:ext cx="486057" cy="3656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err="1">
                <a:solidFill>
                  <a:schemeClr val="tx1"/>
                </a:solidFill>
                <a:latin typeface="Yu Gothic UI" panose="020B0500000000000000" pitchFamily="50" charset="-128"/>
                <a:ea typeface="Yu Gothic UI" panose="020B0500000000000000" pitchFamily="50" charset="-128"/>
              </a:rPr>
              <a:t>WannaCry</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cxnSp>
        <p:nvCxnSpPr>
          <p:cNvPr id="48" name="カギ線コネクタ 47"/>
          <p:cNvCxnSpPr/>
          <p:nvPr/>
        </p:nvCxnSpPr>
        <p:spPr>
          <a:xfrm rot="16200000" flipH="1">
            <a:off x="4738837" y="4193719"/>
            <a:ext cx="194439" cy="744"/>
          </a:xfrm>
          <a:prstGeom prst="bentConnector3">
            <a:avLst>
              <a:gd name="adj1" fmla="val 50000"/>
            </a:avLst>
          </a:prstGeom>
          <a:ln w="19050">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393073" y="4721034"/>
            <a:ext cx="1120999" cy="24198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コンピュータウイルス</a:t>
            </a:r>
          </a:p>
        </p:txBody>
      </p:sp>
      <p:sp>
        <p:nvSpPr>
          <p:cNvPr id="52" name="Freeform 35"/>
          <p:cNvSpPr>
            <a:spLocks noChangeAspect="1" noEditPoints="1"/>
          </p:cNvSpPr>
          <p:nvPr/>
        </p:nvSpPr>
        <p:spPr bwMode="gray">
          <a:xfrm>
            <a:off x="8349156" y="449734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53" name="直線矢印コネクタ 52"/>
          <p:cNvCxnSpPr/>
          <p:nvPr/>
        </p:nvCxnSpPr>
        <p:spPr bwMode="gray">
          <a:xfrm flipH="1" flipV="1">
            <a:off x="7854286" y="4198030"/>
            <a:ext cx="1597681" cy="9524"/>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bwMode="gray">
          <a:xfrm flipH="1">
            <a:off x="8493649" y="4207554"/>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bwMode="gray">
          <a:xfrm flipH="1">
            <a:off x="9176955" y="4207554"/>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Freeform 462"/>
          <p:cNvSpPr>
            <a:spLocks noChangeAspect="1" noEditPoints="1"/>
          </p:cNvSpPr>
          <p:nvPr/>
        </p:nvSpPr>
        <p:spPr bwMode="gray">
          <a:xfrm>
            <a:off x="7130786" y="4374037"/>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57" name="Freeform 462"/>
          <p:cNvSpPr>
            <a:spLocks noChangeAspect="1" noEditPoints="1"/>
          </p:cNvSpPr>
          <p:nvPr/>
        </p:nvSpPr>
        <p:spPr bwMode="gray">
          <a:xfrm>
            <a:off x="7132520" y="3660365"/>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58" name="正方形/長方形 57"/>
          <p:cNvSpPr/>
          <p:nvPr/>
        </p:nvSpPr>
        <p:spPr bwMode="gray">
          <a:xfrm>
            <a:off x="8289927" y="3207040"/>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59" name="正方形/長方形 58"/>
          <p:cNvSpPr/>
          <p:nvPr/>
        </p:nvSpPr>
        <p:spPr bwMode="gray">
          <a:xfrm>
            <a:off x="8377634" y="4914590"/>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60" name="Freeform 35"/>
          <p:cNvSpPr>
            <a:spLocks noChangeAspect="1" noEditPoints="1"/>
          </p:cNvSpPr>
          <p:nvPr/>
        </p:nvSpPr>
        <p:spPr bwMode="gray">
          <a:xfrm>
            <a:off x="9025969" y="4482512"/>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61" name="Freeform 35"/>
          <p:cNvSpPr>
            <a:spLocks noChangeAspect="1" noEditPoints="1"/>
          </p:cNvSpPr>
          <p:nvPr/>
        </p:nvSpPr>
        <p:spPr bwMode="gray">
          <a:xfrm>
            <a:off x="8561385" y="3558837"/>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62" name="グループ化 61"/>
          <p:cNvGrpSpPr/>
          <p:nvPr/>
        </p:nvGrpSpPr>
        <p:grpSpPr bwMode="gray">
          <a:xfrm>
            <a:off x="8783738" y="3692127"/>
            <a:ext cx="222710" cy="290499"/>
            <a:chOff x="7943090" y="3757294"/>
            <a:chExt cx="172335" cy="224791"/>
          </a:xfrm>
        </p:grpSpPr>
        <p:sp>
          <p:nvSpPr>
            <p:cNvPr id="63"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6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65" name="直線コネクタ 6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67"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6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69" name="直線矢印コネクタ 68"/>
          <p:cNvCxnSpPr/>
          <p:nvPr/>
        </p:nvCxnSpPr>
        <p:spPr bwMode="gray">
          <a:xfrm flipH="1">
            <a:off x="8767536" y="3942351"/>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bwMode="gray">
          <a:xfrm>
            <a:off x="6809679" y="4006641"/>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6880382" y="4746019"/>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72" name="正方形/長方形 71"/>
          <p:cNvSpPr/>
          <p:nvPr/>
        </p:nvSpPr>
        <p:spPr bwMode="gray">
          <a:xfrm>
            <a:off x="7056494" y="3204431"/>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73" name="フリーフォーム 72"/>
          <p:cNvSpPr/>
          <p:nvPr/>
        </p:nvSpPr>
        <p:spPr bwMode="gray">
          <a:xfrm>
            <a:off x="7510848" y="3898696"/>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cxnSp>
        <p:nvCxnSpPr>
          <p:cNvPr id="74" name="直線矢印コネクタ 73"/>
          <p:cNvCxnSpPr/>
          <p:nvPr/>
        </p:nvCxnSpPr>
        <p:spPr>
          <a:xfrm flipH="1">
            <a:off x="5646356" y="4486544"/>
            <a:ext cx="1620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5372911" y="4726644"/>
            <a:ext cx="1512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76" name="雲形吹き出し 75"/>
          <p:cNvSpPr/>
          <p:nvPr/>
        </p:nvSpPr>
        <p:spPr>
          <a:xfrm>
            <a:off x="5932493" y="4286391"/>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7" name="星 24 76"/>
          <p:cNvSpPr/>
          <p:nvPr/>
        </p:nvSpPr>
        <p:spPr>
          <a:xfrm>
            <a:off x="7325760" y="4471136"/>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78" name="グループ化 77"/>
          <p:cNvGrpSpPr/>
          <p:nvPr/>
        </p:nvGrpSpPr>
        <p:grpSpPr bwMode="gray">
          <a:xfrm>
            <a:off x="8556453" y="4655237"/>
            <a:ext cx="222710" cy="290499"/>
            <a:chOff x="7943090" y="3757294"/>
            <a:chExt cx="172335" cy="224791"/>
          </a:xfrm>
        </p:grpSpPr>
        <p:sp>
          <p:nvSpPr>
            <p:cNvPr id="79"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80"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81" name="直線コネクタ 80"/>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3"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84"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85" name="グループ化 84"/>
          <p:cNvGrpSpPr/>
          <p:nvPr/>
        </p:nvGrpSpPr>
        <p:grpSpPr bwMode="gray">
          <a:xfrm>
            <a:off x="9236845" y="4672838"/>
            <a:ext cx="222710" cy="290499"/>
            <a:chOff x="7943090" y="3757294"/>
            <a:chExt cx="172335" cy="224791"/>
          </a:xfrm>
        </p:grpSpPr>
        <p:sp>
          <p:nvSpPr>
            <p:cNvPr id="86"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8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88" name="直線コネクタ 8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0"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9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92" name="星 24 91"/>
          <p:cNvSpPr/>
          <p:nvPr/>
        </p:nvSpPr>
        <p:spPr>
          <a:xfrm>
            <a:off x="7381399" y="3628739"/>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93" name="角丸四角形吹き出し 92"/>
          <p:cNvSpPr/>
          <p:nvPr/>
        </p:nvSpPr>
        <p:spPr bwMode="gray">
          <a:xfrm>
            <a:off x="7830006" y="4776749"/>
            <a:ext cx="303266" cy="300851"/>
          </a:xfrm>
          <a:prstGeom prst="wedgeRoundRectCallout">
            <a:avLst>
              <a:gd name="adj1" fmla="val -88899"/>
              <a:gd name="adj2" fmla="val -58316"/>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94" name="角丸四角形吹き出し 93"/>
          <p:cNvSpPr/>
          <p:nvPr/>
        </p:nvSpPr>
        <p:spPr bwMode="gray">
          <a:xfrm>
            <a:off x="7905582" y="3516621"/>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②</a:t>
            </a:r>
          </a:p>
        </p:txBody>
      </p:sp>
      <p:sp>
        <p:nvSpPr>
          <p:cNvPr id="95" name="角丸四角形 94"/>
          <p:cNvSpPr/>
          <p:nvPr/>
        </p:nvSpPr>
        <p:spPr bwMode="gray">
          <a:xfrm>
            <a:off x="7000078" y="3229858"/>
            <a:ext cx="2522472" cy="2088954"/>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3" name="正方形/長方形 2"/>
          <p:cNvSpPr/>
          <p:nvPr/>
        </p:nvSpPr>
        <p:spPr bwMode="gray">
          <a:xfrm>
            <a:off x="383996" y="2261189"/>
            <a:ext cx="3943391" cy="42588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544" dirty="0">
                <a:latin typeface="Yu Gothic UI" panose="020B0500000000000000" pitchFamily="50" charset="-128"/>
                <a:ea typeface="Yu Gothic UI" panose="020B0500000000000000" pitchFamily="50" charset="-128"/>
              </a:rPr>
              <a:t>あ</a:t>
            </a:r>
          </a:p>
        </p:txBody>
      </p:sp>
      <p:sp>
        <p:nvSpPr>
          <p:cNvPr id="97" name="正方形/長方形 96"/>
          <p:cNvSpPr/>
          <p:nvPr/>
        </p:nvSpPr>
        <p:spPr>
          <a:xfrm>
            <a:off x="4446137" y="2273039"/>
            <a:ext cx="973766"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サイバー攻撃</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98" name="正方形/長方形 97"/>
          <p:cNvSpPr/>
          <p:nvPr/>
        </p:nvSpPr>
        <p:spPr bwMode="gray">
          <a:xfrm>
            <a:off x="4430230" y="2261189"/>
            <a:ext cx="5140357" cy="426037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9" name="タイトル 2"/>
          <p:cNvSpPr txBox="1">
            <a:spLocks/>
          </p:cNvSpPr>
          <p:nvPr/>
        </p:nvSpPr>
        <p:spPr bwMode="gray">
          <a:xfrm>
            <a:off x="4497680" y="5944084"/>
            <a:ext cx="5024870" cy="476072"/>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lgn="ctr" fontAlgn="auto"/>
            <a:r>
              <a:rPr lang="ja-JP" altLang="en-US" sz="1400" dirty="0">
                <a:latin typeface="Yu Gothic UI" panose="020B0500000000000000" pitchFamily="50" charset="-128"/>
                <a:ea typeface="Yu Gothic UI" panose="020B0500000000000000" pitchFamily="50" charset="-128"/>
              </a:rPr>
              <a:t>システム管理者の指示に従い適切なアップデ</a:t>
            </a:r>
            <a:r>
              <a:rPr lang="en-US" altLang="ja-JP" sz="1400" dirty="0">
                <a:latin typeface="Yu Gothic UI" panose="020B0500000000000000" pitchFamily="50" charset="-128"/>
                <a:ea typeface="Yu Gothic UI" panose="020B0500000000000000" pitchFamily="50" charset="-128"/>
              </a:rPr>
              <a:t>―</a:t>
            </a:r>
            <a:r>
              <a:rPr lang="ja-JP" altLang="en-US" sz="1400" dirty="0">
                <a:latin typeface="Yu Gothic UI" panose="020B0500000000000000" pitchFamily="50" charset="-128"/>
                <a:ea typeface="Yu Gothic UI" panose="020B0500000000000000" pitchFamily="50" charset="-128"/>
              </a:rPr>
              <a:t>トの実施や</a:t>
            </a:r>
            <a:endParaRPr lang="en-US" altLang="ja-JP" sz="1400" dirty="0">
              <a:latin typeface="Yu Gothic UI" panose="020B0500000000000000" pitchFamily="50" charset="-128"/>
              <a:ea typeface="Yu Gothic UI" panose="020B0500000000000000" pitchFamily="50" charset="-128"/>
            </a:endParaRPr>
          </a:p>
          <a:p>
            <a:pPr marL="144000" algn="ctr" fontAlgn="auto"/>
            <a:r>
              <a:rPr lang="ja-JP" altLang="en-US" sz="1400" dirty="0">
                <a:latin typeface="Yu Gothic UI" panose="020B0500000000000000" pitchFamily="50" charset="-128"/>
                <a:ea typeface="Yu Gothic UI" panose="020B0500000000000000" pitchFamily="50" charset="-128"/>
              </a:rPr>
              <a:t>不要な添付ファイルを開いたり、リンク先のクリックをしない</a:t>
            </a:r>
            <a:endParaRPr lang="en-US" altLang="ja-JP" sz="1400" dirty="0">
              <a:latin typeface="Yu Gothic UI" panose="020B0500000000000000" pitchFamily="50" charset="-128"/>
              <a:ea typeface="Yu Gothic UI" panose="020B0500000000000000" pitchFamily="50" charset="-128"/>
            </a:endParaRPr>
          </a:p>
        </p:txBody>
      </p:sp>
      <p:sp>
        <p:nvSpPr>
          <p:cNvPr id="101" name="正方形/長方形 100"/>
          <p:cNvSpPr/>
          <p:nvPr/>
        </p:nvSpPr>
        <p:spPr bwMode="gray">
          <a:xfrm>
            <a:off x="5277779" y="3547536"/>
            <a:ext cx="1516142" cy="32448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rPr>
              <a:t>攻撃の通信を送付</a:t>
            </a:r>
          </a:p>
        </p:txBody>
      </p:sp>
      <p:sp>
        <p:nvSpPr>
          <p:cNvPr id="102" name="右矢印 101"/>
          <p:cNvSpPr/>
          <p:nvPr/>
        </p:nvSpPr>
        <p:spPr bwMode="gray">
          <a:xfrm>
            <a:off x="5302187" y="3948989"/>
            <a:ext cx="1602691" cy="2400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03" name="角丸四角形吹き出し 102"/>
          <p:cNvSpPr/>
          <p:nvPr/>
        </p:nvSpPr>
        <p:spPr bwMode="gray">
          <a:xfrm>
            <a:off x="5640703" y="5279244"/>
            <a:ext cx="1714897" cy="291157"/>
          </a:xfrm>
          <a:prstGeom prst="wedgeRoundRectCallout">
            <a:avLst>
              <a:gd name="adj1" fmla="val 43697"/>
              <a:gd name="adj2" fmla="val -11573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mn-ea"/>
              </a:rPr>
              <a:t>脆弱性が放置されている</a:t>
            </a:r>
          </a:p>
        </p:txBody>
      </p:sp>
    </p:spTree>
    <p:extLst>
      <p:ext uri="{BB962C8B-B14F-4D97-AF65-F5344CB8AC3E}">
        <p14:creationId xmlns:p14="http://schemas.microsoft.com/office/powerpoint/2010/main" val="3386881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4</a:t>
            </a:r>
            <a:r>
              <a:rPr kumimoji="1" lang="ja-JP" altLang="en-US" sz="1800" dirty="0">
                <a:solidFill>
                  <a:schemeClr val="tx1"/>
                </a:solidFill>
                <a:latin typeface="Yu Gothic UI" panose="020B0500000000000000" pitchFamily="50" charset="-128"/>
                <a:ea typeface="Yu Gothic UI" panose="020B0500000000000000" pitchFamily="50" charset="-128"/>
              </a:rPr>
              <a:t>章　</a:t>
            </a:r>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省</a:t>
            </a:r>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ガイドラインについて</a:t>
            </a:r>
          </a:p>
        </p:txBody>
      </p:sp>
      <p:sp>
        <p:nvSpPr>
          <p:cNvPr id="5" name="スライド番号プレースホルダー 3"/>
          <p:cNvSpPr txBox="1">
            <a:spLocks/>
          </p:cNvSpPr>
          <p:nvPr/>
        </p:nvSpPr>
        <p:spPr bwMode="gray">
          <a:xfrm>
            <a:off x="29324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28</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8464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4-1</a:t>
            </a:r>
          </a:p>
        </p:txBody>
      </p:sp>
      <p:sp>
        <p:nvSpPr>
          <p:cNvPr id="22" name="正方形/長方形 21"/>
          <p:cNvSpPr/>
          <p:nvPr/>
        </p:nvSpPr>
        <p:spPr bwMode="gray">
          <a:xfrm>
            <a:off x="848563" y="226768"/>
            <a:ext cx="3818535"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各種ガイドラインについて</a:t>
            </a:r>
          </a:p>
        </p:txBody>
      </p:sp>
      <p:sp>
        <p:nvSpPr>
          <p:cNvPr id="143" name="タイトル 2"/>
          <p:cNvSpPr txBox="1">
            <a:spLocks/>
          </p:cNvSpPr>
          <p:nvPr/>
        </p:nvSpPr>
        <p:spPr bwMode="gray">
          <a:xfrm>
            <a:off x="472756" y="797353"/>
            <a:ext cx="9072000" cy="289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従来の</a:t>
            </a:r>
            <a:r>
              <a:rPr lang="en-US" altLang="ja-JP" sz="1800" dirty="0">
                <a:latin typeface="Yu Gothic UI" panose="020B0500000000000000" pitchFamily="50" charset="-128"/>
                <a:ea typeface="Yu Gothic UI" panose="020B0500000000000000" pitchFamily="50" charset="-128"/>
              </a:rPr>
              <a:t>3</a:t>
            </a:r>
            <a:r>
              <a:rPr lang="ja-JP" altLang="en-US" sz="1800" dirty="0">
                <a:latin typeface="Yu Gothic UI" panose="020B0500000000000000" pitchFamily="50" charset="-128"/>
                <a:ea typeface="Yu Gothic UI" panose="020B0500000000000000" pitchFamily="50" charset="-128"/>
              </a:rPr>
              <a:t>省</a:t>
            </a:r>
            <a:r>
              <a:rPr lang="en-US" altLang="ja-JP" sz="1800" dirty="0">
                <a:latin typeface="Yu Gothic UI" panose="020B0500000000000000" pitchFamily="50" charset="-128"/>
                <a:ea typeface="Yu Gothic UI" panose="020B0500000000000000" pitchFamily="50" charset="-128"/>
              </a:rPr>
              <a:t>3</a:t>
            </a:r>
            <a:r>
              <a:rPr lang="ja-JP" altLang="en-US" sz="1800" dirty="0">
                <a:latin typeface="Yu Gothic UI" panose="020B0500000000000000" pitchFamily="50" charset="-128"/>
                <a:ea typeface="Yu Gothic UI" panose="020B0500000000000000" pitchFamily="50" charset="-128"/>
              </a:rPr>
              <a:t>ガイドラインから</a:t>
            </a:r>
            <a:r>
              <a:rPr lang="en-US" altLang="ja-JP" sz="1800" dirty="0">
                <a:latin typeface="Yu Gothic UI" panose="020B0500000000000000" pitchFamily="50" charset="-128"/>
                <a:ea typeface="Yu Gothic UI" panose="020B0500000000000000" pitchFamily="50" charset="-128"/>
              </a:rPr>
              <a:t>3</a:t>
            </a:r>
            <a:r>
              <a:rPr lang="ja-JP" altLang="en-US" sz="1800" dirty="0">
                <a:latin typeface="Yu Gothic UI" panose="020B0500000000000000" pitchFamily="50" charset="-128"/>
                <a:ea typeface="Yu Gothic UI" panose="020B0500000000000000" pitchFamily="50" charset="-128"/>
              </a:rPr>
              <a:t>省</a:t>
            </a:r>
            <a:r>
              <a:rPr lang="en-US" altLang="ja-JP" sz="1800" dirty="0">
                <a:latin typeface="Yu Gothic UI" panose="020B0500000000000000" pitchFamily="50" charset="-128"/>
                <a:ea typeface="Yu Gothic UI" panose="020B0500000000000000" pitchFamily="50" charset="-128"/>
              </a:rPr>
              <a:t>2</a:t>
            </a:r>
            <a:r>
              <a:rPr lang="ja-JP" altLang="en-US" sz="1800" dirty="0">
                <a:latin typeface="Yu Gothic UI" panose="020B0500000000000000" pitchFamily="50" charset="-128"/>
                <a:ea typeface="Yu Gothic UI" panose="020B0500000000000000" pitchFamily="50" charset="-128"/>
              </a:rPr>
              <a:t>ガイドラインへ統合されました。今後は委託先と一緒になってリスク　マネジメントを進めていくことが求められます</a:t>
            </a:r>
          </a:p>
        </p:txBody>
      </p:sp>
      <p:sp>
        <p:nvSpPr>
          <p:cNvPr id="6" name="正方形/長方形 5"/>
          <p:cNvSpPr/>
          <p:nvPr/>
        </p:nvSpPr>
        <p:spPr>
          <a:xfrm>
            <a:off x="1401716" y="1554106"/>
            <a:ext cx="3552751" cy="1015663"/>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電子的な医療情報の取り扱いに関して、運用管理上の観点から対策を示している。病院、一般診療所、歯科診療所、助産所、薬局、訪問看護ステーション、介護事業者、医療情報連携ネットワーク運営事業者における情報システム責任者を主に対象としている。</a:t>
            </a:r>
          </a:p>
        </p:txBody>
      </p:sp>
      <p:sp>
        <p:nvSpPr>
          <p:cNvPr id="7" name="正方形/長方形 6"/>
          <p:cNvSpPr/>
          <p:nvPr/>
        </p:nvSpPr>
        <p:spPr bwMode="gray">
          <a:xfrm>
            <a:off x="448298" y="1586453"/>
            <a:ext cx="914400" cy="95127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内容</a:t>
            </a:r>
          </a:p>
        </p:txBody>
      </p:sp>
      <p:sp>
        <p:nvSpPr>
          <p:cNvPr id="17" name="正方形/長方形 16"/>
          <p:cNvSpPr/>
          <p:nvPr/>
        </p:nvSpPr>
        <p:spPr bwMode="gray">
          <a:xfrm>
            <a:off x="448298" y="2588061"/>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18" name="正方形/長方形 17"/>
          <p:cNvSpPr/>
          <p:nvPr/>
        </p:nvSpPr>
        <p:spPr bwMode="gray">
          <a:xfrm>
            <a:off x="448298" y="2998995"/>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19" name="正方形/長方形 18"/>
          <p:cNvSpPr/>
          <p:nvPr/>
        </p:nvSpPr>
        <p:spPr bwMode="gray">
          <a:xfrm>
            <a:off x="448298" y="3409929"/>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20" name="正方形/長方形 19"/>
          <p:cNvSpPr/>
          <p:nvPr/>
        </p:nvSpPr>
        <p:spPr bwMode="gray">
          <a:xfrm>
            <a:off x="448298" y="3820863"/>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4</a:t>
            </a:r>
            <a:r>
              <a:rPr kumimoji="1" lang="ja-JP" altLang="en-US" sz="1200" dirty="0">
                <a:latin typeface="Yu Gothic UI" panose="020B0500000000000000" pitchFamily="50" charset="-128"/>
                <a:ea typeface="Yu Gothic UI" panose="020B0500000000000000" pitchFamily="50" charset="-128"/>
              </a:rPr>
              <a:t>章</a:t>
            </a:r>
          </a:p>
        </p:txBody>
      </p:sp>
      <p:sp>
        <p:nvSpPr>
          <p:cNvPr id="9" name="正方形/長方形 8"/>
          <p:cNvSpPr/>
          <p:nvPr/>
        </p:nvSpPr>
        <p:spPr bwMode="gray">
          <a:xfrm>
            <a:off x="1427319" y="2588061"/>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ガイドラインの位置づけや改訂概要</a:t>
            </a:r>
            <a:endParaRPr kumimoji="1" lang="ja-JP" altLang="en-US" sz="1200" dirty="0">
              <a:latin typeface="Yu Gothic UI" panose="020B0500000000000000" pitchFamily="50" charset="-128"/>
              <a:ea typeface="Yu Gothic UI" panose="020B0500000000000000" pitchFamily="50" charset="-128"/>
            </a:endParaRPr>
          </a:p>
        </p:txBody>
      </p:sp>
      <p:sp>
        <p:nvSpPr>
          <p:cNvPr id="23" name="正方形/長方形 22"/>
          <p:cNvSpPr/>
          <p:nvPr/>
        </p:nvSpPr>
        <p:spPr bwMode="gray">
          <a:xfrm>
            <a:off x="1427319" y="2998995"/>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ガイドラインの読み方</a:t>
            </a:r>
            <a:endParaRPr kumimoji="1" lang="ja-JP" altLang="en-US" sz="1200" dirty="0">
              <a:latin typeface="Yu Gothic UI" panose="020B0500000000000000" pitchFamily="50" charset="-128"/>
              <a:ea typeface="Yu Gothic UI" panose="020B0500000000000000" pitchFamily="50" charset="-128"/>
            </a:endParaRPr>
          </a:p>
        </p:txBody>
      </p:sp>
      <p:sp>
        <p:nvSpPr>
          <p:cNvPr id="24" name="正方形/長方形 23"/>
          <p:cNvSpPr/>
          <p:nvPr/>
        </p:nvSpPr>
        <p:spPr bwMode="gray">
          <a:xfrm>
            <a:off x="1427319" y="3409929"/>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ガイドラインの対象システム及び対象情報</a:t>
            </a:r>
            <a:endParaRPr kumimoji="1" lang="ja-JP" altLang="en-US" sz="1200" dirty="0">
              <a:latin typeface="Yu Gothic UI" panose="020B0500000000000000" pitchFamily="50" charset="-128"/>
              <a:ea typeface="Yu Gothic UI" panose="020B0500000000000000" pitchFamily="50" charset="-128"/>
            </a:endParaRPr>
          </a:p>
        </p:txBody>
      </p:sp>
      <p:sp>
        <p:nvSpPr>
          <p:cNvPr id="25" name="正方形/長方形 24"/>
          <p:cNvSpPr/>
          <p:nvPr/>
        </p:nvSpPr>
        <p:spPr bwMode="gray">
          <a:xfrm>
            <a:off x="1427319" y="3820863"/>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電子的な医療情報を扱う際の責任のあり方</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bwMode="gray">
          <a:xfrm>
            <a:off x="448298" y="4231797"/>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5</a:t>
            </a:r>
            <a:r>
              <a:rPr kumimoji="1" lang="ja-JP" altLang="en-US" sz="1200" dirty="0">
                <a:latin typeface="Yu Gothic UI" panose="020B0500000000000000" pitchFamily="50" charset="-128"/>
                <a:ea typeface="Yu Gothic UI" panose="020B0500000000000000" pitchFamily="50" charset="-128"/>
              </a:rPr>
              <a:t>章</a:t>
            </a:r>
          </a:p>
        </p:txBody>
      </p:sp>
      <p:sp>
        <p:nvSpPr>
          <p:cNvPr id="27" name="正方形/長方形 26"/>
          <p:cNvSpPr/>
          <p:nvPr/>
        </p:nvSpPr>
        <p:spPr bwMode="gray">
          <a:xfrm>
            <a:off x="448298" y="4642731"/>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6</a:t>
            </a:r>
            <a:r>
              <a:rPr kumimoji="1" lang="ja-JP" altLang="en-US" sz="1200" dirty="0">
                <a:latin typeface="Yu Gothic UI" panose="020B0500000000000000" pitchFamily="50" charset="-128"/>
                <a:ea typeface="Yu Gothic UI" panose="020B0500000000000000" pitchFamily="50" charset="-128"/>
              </a:rPr>
              <a:t>章</a:t>
            </a:r>
          </a:p>
        </p:txBody>
      </p:sp>
      <p:sp>
        <p:nvSpPr>
          <p:cNvPr id="28" name="正方形/長方形 27"/>
          <p:cNvSpPr/>
          <p:nvPr/>
        </p:nvSpPr>
        <p:spPr bwMode="gray">
          <a:xfrm>
            <a:off x="448298" y="5053665"/>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7</a:t>
            </a:r>
            <a:r>
              <a:rPr kumimoji="1" lang="ja-JP" altLang="en-US" sz="1200" dirty="0">
                <a:latin typeface="Yu Gothic UI" panose="020B0500000000000000" pitchFamily="50" charset="-128"/>
                <a:ea typeface="Yu Gothic UI" panose="020B0500000000000000" pitchFamily="50" charset="-128"/>
              </a:rPr>
              <a:t>章</a:t>
            </a:r>
          </a:p>
        </p:txBody>
      </p:sp>
      <p:sp>
        <p:nvSpPr>
          <p:cNvPr id="29" name="正方形/長方形 28"/>
          <p:cNvSpPr/>
          <p:nvPr/>
        </p:nvSpPr>
        <p:spPr bwMode="gray">
          <a:xfrm>
            <a:off x="448298" y="5464599"/>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8</a:t>
            </a:r>
            <a:r>
              <a:rPr kumimoji="1" lang="ja-JP" altLang="en-US" sz="1200" dirty="0">
                <a:latin typeface="Yu Gothic UI" panose="020B0500000000000000" pitchFamily="50" charset="-128"/>
                <a:ea typeface="Yu Gothic UI" panose="020B0500000000000000" pitchFamily="50" charset="-128"/>
              </a:rPr>
              <a:t>章</a:t>
            </a:r>
          </a:p>
        </p:txBody>
      </p:sp>
      <p:sp>
        <p:nvSpPr>
          <p:cNvPr id="30" name="正方形/長方形 29"/>
          <p:cNvSpPr/>
          <p:nvPr/>
        </p:nvSpPr>
        <p:spPr bwMode="gray">
          <a:xfrm>
            <a:off x="1427319" y="4231797"/>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情報の相互運用性と標準化</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1427319" y="4642731"/>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情報システムの基本的な安全管理</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2" name="正方形/長方形 31"/>
          <p:cNvSpPr/>
          <p:nvPr/>
        </p:nvSpPr>
        <p:spPr bwMode="gray">
          <a:xfrm>
            <a:off x="1427319" y="5053665"/>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電子保存の要求事項</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1427319" y="5464599"/>
            <a:ext cx="3483252"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診療録及び診療諸記録を外部に保存する際の基準</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 name="正方形/長方形 9"/>
          <p:cNvSpPr/>
          <p:nvPr/>
        </p:nvSpPr>
        <p:spPr bwMode="gray">
          <a:xfrm>
            <a:off x="421481" y="1201621"/>
            <a:ext cx="4465930" cy="331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医療情報システムの安全管理に関するガイドライン（第</a:t>
            </a:r>
            <a:r>
              <a:rPr kumimoji="1" lang="en-US" altLang="ja-JP" sz="1200" b="1" dirty="0">
                <a:latin typeface="Yu Gothic UI" panose="020B0500000000000000" pitchFamily="50" charset="-128"/>
                <a:ea typeface="Yu Gothic UI" panose="020B0500000000000000" pitchFamily="50" charset="-128"/>
              </a:rPr>
              <a:t>5</a:t>
            </a:r>
            <a:r>
              <a:rPr kumimoji="1" lang="ja-JP" altLang="en-US" sz="1200" b="1" dirty="0">
                <a:latin typeface="Yu Gothic UI" panose="020B0500000000000000" pitchFamily="50" charset="-128"/>
                <a:ea typeface="Yu Gothic UI" panose="020B0500000000000000" pitchFamily="50" charset="-128"/>
              </a:rPr>
              <a:t>版）</a:t>
            </a:r>
          </a:p>
        </p:txBody>
      </p:sp>
      <p:sp>
        <p:nvSpPr>
          <p:cNvPr id="34" name="正方形/長方形 33"/>
          <p:cNvSpPr/>
          <p:nvPr/>
        </p:nvSpPr>
        <p:spPr bwMode="gray">
          <a:xfrm>
            <a:off x="448298" y="5875533"/>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9</a:t>
            </a:r>
            <a:r>
              <a:rPr kumimoji="1" lang="ja-JP" altLang="en-US" sz="1200" dirty="0">
                <a:latin typeface="Yu Gothic UI" panose="020B0500000000000000" pitchFamily="50" charset="-128"/>
                <a:ea typeface="Yu Gothic UI" panose="020B0500000000000000" pitchFamily="50" charset="-128"/>
              </a:rPr>
              <a:t>章</a:t>
            </a:r>
          </a:p>
        </p:txBody>
      </p:sp>
      <p:sp>
        <p:nvSpPr>
          <p:cNvPr id="35" name="正方形/長方形 34"/>
          <p:cNvSpPr/>
          <p:nvPr/>
        </p:nvSpPr>
        <p:spPr bwMode="gray">
          <a:xfrm>
            <a:off x="448298" y="6286463"/>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10</a:t>
            </a:r>
            <a:r>
              <a:rPr kumimoji="1" lang="ja-JP" altLang="en-US" sz="1200" dirty="0">
                <a:latin typeface="Yu Gothic UI" panose="020B0500000000000000" pitchFamily="50" charset="-128"/>
                <a:ea typeface="Yu Gothic UI" panose="020B0500000000000000" pitchFamily="50" charset="-128"/>
              </a:rPr>
              <a:t>章</a:t>
            </a:r>
          </a:p>
        </p:txBody>
      </p:sp>
      <p:sp>
        <p:nvSpPr>
          <p:cNvPr id="36" name="正方形/長方形 35"/>
          <p:cNvSpPr/>
          <p:nvPr/>
        </p:nvSpPr>
        <p:spPr bwMode="gray">
          <a:xfrm>
            <a:off x="1427319" y="5875533"/>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診療録等をスキャナ等により電子化して保存する場合について</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1427319" y="6286463"/>
            <a:ext cx="3483252"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運用管理について</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4954467" y="1201621"/>
            <a:ext cx="4519755" cy="340942"/>
          </a:xfrm>
          <a:prstGeom prst="rect">
            <a:avLst/>
          </a:prstGeom>
          <a:solidFill>
            <a:schemeClr val="accent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医療情報を取り扱う情報システム・サービスの</a:t>
            </a:r>
            <a:endParaRPr lang="en-US" altLang="ja-JP" sz="1200" b="1" dirty="0">
              <a:solidFill>
                <a:schemeClr val="bg1"/>
              </a:solidFill>
              <a:latin typeface="Yu Gothic UI" panose="020B0500000000000000" pitchFamily="50" charset="-128"/>
              <a:ea typeface="Yu Gothic UI" panose="020B0500000000000000" pitchFamily="50" charset="-128"/>
            </a:endParaRPr>
          </a:p>
          <a:p>
            <a:pPr algn="ctr"/>
            <a:r>
              <a:rPr lang="ja-JP" altLang="en-US" sz="1200" b="1" dirty="0">
                <a:solidFill>
                  <a:schemeClr val="bg1"/>
                </a:solidFill>
                <a:latin typeface="Yu Gothic UI" panose="020B0500000000000000" pitchFamily="50" charset="-128"/>
                <a:ea typeface="Yu Gothic UI" panose="020B0500000000000000" pitchFamily="50" charset="-128"/>
              </a:rPr>
              <a:t>提供事業者における安全管理ガイドライン</a:t>
            </a: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39" name="正方形/長方形 38"/>
          <p:cNvSpPr/>
          <p:nvPr/>
        </p:nvSpPr>
        <p:spPr bwMode="gray">
          <a:xfrm>
            <a:off x="4989815" y="2587410"/>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40" name="正方形/長方形 39"/>
          <p:cNvSpPr/>
          <p:nvPr/>
        </p:nvSpPr>
        <p:spPr bwMode="gray">
          <a:xfrm>
            <a:off x="4989815" y="2998474"/>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41" name="正方形/長方形 40"/>
          <p:cNvSpPr/>
          <p:nvPr/>
        </p:nvSpPr>
        <p:spPr bwMode="gray">
          <a:xfrm>
            <a:off x="4988600" y="3409538"/>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42" name="正方形/長方形 41"/>
          <p:cNvSpPr/>
          <p:nvPr/>
        </p:nvSpPr>
        <p:spPr bwMode="gray">
          <a:xfrm>
            <a:off x="4988600" y="3820602"/>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4</a:t>
            </a:r>
            <a:r>
              <a:rPr kumimoji="1" lang="ja-JP" altLang="en-US" sz="1200" dirty="0">
                <a:latin typeface="Yu Gothic UI" panose="020B0500000000000000" pitchFamily="50" charset="-128"/>
                <a:ea typeface="Yu Gothic UI" panose="020B0500000000000000" pitchFamily="50" charset="-128"/>
              </a:rPr>
              <a:t>章</a:t>
            </a:r>
          </a:p>
        </p:txBody>
      </p:sp>
      <p:sp>
        <p:nvSpPr>
          <p:cNvPr id="43" name="正方形/長方形 42"/>
          <p:cNvSpPr/>
          <p:nvPr/>
        </p:nvSpPr>
        <p:spPr bwMode="gray">
          <a:xfrm>
            <a:off x="4986164" y="4231666"/>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5</a:t>
            </a:r>
            <a:r>
              <a:rPr kumimoji="1" lang="ja-JP" altLang="en-US" sz="1200" dirty="0">
                <a:latin typeface="Yu Gothic UI" panose="020B0500000000000000" pitchFamily="50" charset="-128"/>
                <a:ea typeface="Yu Gothic UI" panose="020B0500000000000000" pitchFamily="50" charset="-128"/>
              </a:rPr>
              <a:t>章</a:t>
            </a:r>
          </a:p>
        </p:txBody>
      </p:sp>
      <p:sp>
        <p:nvSpPr>
          <p:cNvPr id="44" name="正方形/長方形 43"/>
          <p:cNvSpPr/>
          <p:nvPr/>
        </p:nvSpPr>
        <p:spPr bwMode="gray">
          <a:xfrm>
            <a:off x="4986164" y="4642731"/>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6</a:t>
            </a:r>
            <a:r>
              <a:rPr kumimoji="1" lang="ja-JP" altLang="en-US" sz="1200" dirty="0">
                <a:latin typeface="Yu Gothic UI" panose="020B0500000000000000" pitchFamily="50" charset="-128"/>
                <a:ea typeface="Yu Gothic UI" panose="020B0500000000000000" pitchFamily="50" charset="-128"/>
              </a:rPr>
              <a:t>章</a:t>
            </a:r>
          </a:p>
        </p:txBody>
      </p:sp>
      <p:sp>
        <p:nvSpPr>
          <p:cNvPr id="45" name="正方形/長方形 44"/>
          <p:cNvSpPr/>
          <p:nvPr/>
        </p:nvSpPr>
        <p:spPr bwMode="gray">
          <a:xfrm>
            <a:off x="5960293" y="2587410"/>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本ガイドラインの基本方針</a:t>
            </a:r>
            <a:endParaRPr kumimoji="1" lang="ja-JP" altLang="en-US" sz="1200" dirty="0">
              <a:latin typeface="Yu Gothic UI" panose="020B0500000000000000" pitchFamily="50" charset="-128"/>
              <a:ea typeface="Yu Gothic UI" panose="020B0500000000000000" pitchFamily="50" charset="-128"/>
            </a:endParaRPr>
          </a:p>
        </p:txBody>
      </p:sp>
      <p:sp>
        <p:nvSpPr>
          <p:cNvPr id="46" name="正方形/長方形 45"/>
          <p:cNvSpPr/>
          <p:nvPr/>
        </p:nvSpPr>
        <p:spPr bwMode="gray">
          <a:xfrm>
            <a:off x="5960293" y="2998474"/>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本ガイドラインの対象</a:t>
            </a:r>
            <a:endParaRPr kumimoji="1" lang="ja-JP" altLang="en-US" sz="1200" dirty="0">
              <a:latin typeface="Yu Gothic UI" panose="020B0500000000000000" pitchFamily="50" charset="-128"/>
              <a:ea typeface="Yu Gothic UI" panose="020B0500000000000000" pitchFamily="50" charset="-128"/>
            </a:endParaRPr>
          </a:p>
        </p:txBody>
      </p:sp>
      <p:sp>
        <p:nvSpPr>
          <p:cNvPr id="47" name="正方形/長方形 46"/>
          <p:cNvSpPr/>
          <p:nvPr/>
        </p:nvSpPr>
        <p:spPr bwMode="gray">
          <a:xfrm>
            <a:off x="5960293" y="3409538"/>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rgbClr val="000000"/>
                </a:solidFill>
                <a:latin typeface="Yu Gothic UI" panose="020B0500000000000000" pitchFamily="50" charset="-128"/>
                <a:ea typeface="Yu Gothic UI" panose="020B0500000000000000" pitchFamily="50" charset="-128"/>
              </a:rPr>
              <a:t>医療情報の安全管理に関する義務・責任 </a:t>
            </a:r>
            <a:endParaRPr lang="ja-JP" altLang="en-US" sz="1200" dirty="0">
              <a:latin typeface="Yu Gothic UI" panose="020B0500000000000000" pitchFamily="50" charset="-128"/>
              <a:ea typeface="Yu Gothic UI" panose="020B0500000000000000" pitchFamily="50" charset="-128"/>
            </a:endParaRPr>
          </a:p>
        </p:txBody>
      </p:sp>
      <p:sp>
        <p:nvSpPr>
          <p:cNvPr id="48" name="正方形/長方形 47"/>
          <p:cNvSpPr/>
          <p:nvPr/>
        </p:nvSpPr>
        <p:spPr bwMode="gray">
          <a:xfrm>
            <a:off x="5960293" y="3820602"/>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対象事業者と医療機関等の合意形成  </a:t>
            </a:r>
          </a:p>
        </p:txBody>
      </p:sp>
      <p:sp>
        <p:nvSpPr>
          <p:cNvPr id="49" name="正方形/長方形 48"/>
          <p:cNvSpPr/>
          <p:nvPr/>
        </p:nvSpPr>
        <p:spPr bwMode="gray">
          <a:xfrm>
            <a:off x="5960293" y="4231666"/>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rgbClr val="000000"/>
                </a:solidFill>
                <a:latin typeface="Yu Gothic UI" panose="020B0500000000000000" pitchFamily="50" charset="-128"/>
                <a:ea typeface="Yu Gothic UI" panose="020B0500000000000000" pitchFamily="50" charset="-128"/>
              </a:rPr>
              <a:t>安全管理のためのリスクマネジメントプロセス </a:t>
            </a: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50" name="正方形/長方形 49"/>
          <p:cNvSpPr/>
          <p:nvPr/>
        </p:nvSpPr>
        <p:spPr bwMode="gray">
          <a:xfrm>
            <a:off x="5959267" y="4642731"/>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制度上の要求事項   </a:t>
            </a:r>
          </a:p>
        </p:txBody>
      </p:sp>
      <p:sp>
        <p:nvSpPr>
          <p:cNvPr id="51" name="正方形/長方形 50"/>
          <p:cNvSpPr/>
          <p:nvPr/>
        </p:nvSpPr>
        <p:spPr>
          <a:xfrm>
            <a:off x="4930780" y="1644687"/>
            <a:ext cx="4567128" cy="646331"/>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従来の経済産業省のガイドライン（情報処理事業者向け）と総務省のガイドライン（クラウド事業者向け）のガイドラインを統合している。内容の明瞭化とリスクベースアプローチ（</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）を採用したことが特徴となる。</a:t>
            </a:r>
            <a:endParaRPr lang="en-US" altLang="ja-JP" sz="1200" dirty="0">
              <a:latin typeface="Yu Gothic UI" panose="020B0500000000000000" pitchFamily="50" charset="-128"/>
              <a:ea typeface="Yu Gothic UI" panose="020B0500000000000000" pitchFamily="50" charset="-128"/>
            </a:endParaRPr>
          </a:p>
        </p:txBody>
      </p:sp>
      <p:sp>
        <p:nvSpPr>
          <p:cNvPr id="52" name="正方形/長方形 51"/>
          <p:cNvSpPr/>
          <p:nvPr/>
        </p:nvSpPr>
        <p:spPr bwMode="gray">
          <a:xfrm>
            <a:off x="4986163" y="5123476"/>
            <a:ext cx="2478629" cy="204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b="1" dirty="0">
                <a:latin typeface="Yu Gothic UI" panose="020B0500000000000000" pitchFamily="50" charset="-128"/>
                <a:ea typeface="Yu Gothic UI" panose="020B0500000000000000" pitchFamily="50" charset="-128"/>
              </a:rPr>
              <a:t>※1</a:t>
            </a:r>
            <a:r>
              <a:rPr kumimoji="1" lang="ja-JP" altLang="en-US" sz="1200" b="1" dirty="0">
                <a:latin typeface="Yu Gothic UI" panose="020B0500000000000000" pitchFamily="50" charset="-128"/>
                <a:ea typeface="Yu Gothic UI" panose="020B0500000000000000" pitchFamily="50" charset="-128"/>
              </a:rPr>
              <a:t>　リスクベースアプロ</a:t>
            </a:r>
            <a:r>
              <a:rPr kumimoji="1" lang="en-US" altLang="ja-JP" sz="1200" b="1" dirty="0">
                <a:latin typeface="Yu Gothic UI" panose="020B0500000000000000" pitchFamily="50" charset="-128"/>
                <a:ea typeface="Yu Gothic UI" panose="020B0500000000000000" pitchFamily="50" charset="-128"/>
              </a:rPr>
              <a:t>―</a:t>
            </a:r>
            <a:r>
              <a:rPr kumimoji="1" lang="ja-JP" altLang="en-US" sz="1200" b="1" dirty="0">
                <a:latin typeface="Yu Gothic UI" panose="020B0500000000000000" pitchFamily="50" charset="-128"/>
                <a:ea typeface="Yu Gothic UI" panose="020B0500000000000000" pitchFamily="50" charset="-128"/>
              </a:rPr>
              <a:t>チとは</a:t>
            </a:r>
            <a:r>
              <a:rPr kumimoji="1" lang="en-US" altLang="ja-JP" sz="1200" b="1" dirty="0">
                <a:latin typeface="Yu Gothic UI" panose="020B0500000000000000" pitchFamily="50" charset="-128"/>
                <a:ea typeface="Yu Gothic UI" panose="020B0500000000000000" pitchFamily="50" charset="-128"/>
              </a:rPr>
              <a:t>?</a:t>
            </a:r>
            <a:endParaRPr kumimoji="1" lang="ja-JP" altLang="en-US" sz="1200" b="1" dirty="0">
              <a:latin typeface="Yu Gothic UI" panose="020B0500000000000000" pitchFamily="50" charset="-128"/>
              <a:ea typeface="Yu Gothic UI" panose="020B0500000000000000" pitchFamily="50" charset="-128"/>
            </a:endParaRPr>
          </a:p>
        </p:txBody>
      </p:sp>
      <p:sp>
        <p:nvSpPr>
          <p:cNvPr id="53" name="正方形/長方形 52"/>
          <p:cNvSpPr/>
          <p:nvPr/>
        </p:nvSpPr>
        <p:spPr>
          <a:xfrm>
            <a:off x="4977628" y="5379414"/>
            <a:ext cx="4567128" cy="1015663"/>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リスクに応じて、医療機関とコミュニケーションを取りながら合意形成し、リスクマネジメントをしていくことを要求している。医療機関は、ベンダー等のサービス提供事業者に対して、安全管理のためのリスク情報の開示を受け、外部事業者がどのようにリスク軽減をしていくのか説明をうけて管理する手法である。</a:t>
            </a:r>
          </a:p>
        </p:txBody>
      </p:sp>
      <p:sp>
        <p:nvSpPr>
          <p:cNvPr id="54" name="スライド番号プレースホルダー 3"/>
          <p:cNvSpPr txBox="1">
            <a:spLocks/>
          </p:cNvSpPr>
          <p:nvPr/>
        </p:nvSpPr>
        <p:spPr bwMode="gray">
          <a:xfrm>
            <a:off x="25666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29</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274524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236453" y="6588000"/>
            <a:ext cx="180000" cy="169200"/>
          </a:xfrm>
        </p:spPr>
        <p:txBody>
          <a:bodyPr/>
          <a:lstStyle/>
          <a:p>
            <a:r>
              <a:rPr lang="en-US" altLang="ja-JP" dirty="0"/>
              <a:t>30</a:t>
            </a:r>
            <a:endParaRPr lang="ja-JP" altLang="en-US" dirty="0"/>
          </a:p>
        </p:txBody>
      </p:sp>
      <p:sp>
        <p:nvSpPr>
          <p:cNvPr id="5" name="正方形/長方形 4"/>
          <p:cNvSpPr/>
          <p:nvPr/>
        </p:nvSpPr>
        <p:spPr bwMode="gray">
          <a:xfrm>
            <a:off x="294819" y="565593"/>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4</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356812" y="1569734"/>
            <a:ext cx="9192377" cy="71000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医療機関で遵守すべきセキュリティに関するガイドラインとしては、土台として主に２つのガイドラインがあります</a:t>
            </a:r>
            <a:endParaRPr lang="en-US" altLang="ja-JP" sz="1800" dirty="0">
              <a:latin typeface="Yu Gothic UI" panose="020B0500000000000000" pitchFamily="50" charset="-128"/>
              <a:ea typeface="Yu Gothic UI" panose="020B0500000000000000" pitchFamily="50" charset="-128"/>
            </a:endParaRPr>
          </a:p>
        </p:txBody>
      </p:sp>
      <p:sp>
        <p:nvSpPr>
          <p:cNvPr id="102" name="正方形/長方形 101"/>
          <p:cNvSpPr/>
          <p:nvPr/>
        </p:nvSpPr>
        <p:spPr>
          <a:xfrm>
            <a:off x="1338257" y="3038387"/>
            <a:ext cx="3552751" cy="1015663"/>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電子的な医療情報の取り扱いに関して、運用管理上の観点から対策を示している。病院、一般診療所、歯科診療所、助産所、薬局、訪問看護ステーション、介護事業者、医療情報連携ネットワーク運営事業者における情報システム責任者を主に対象としている。</a:t>
            </a:r>
          </a:p>
        </p:txBody>
      </p:sp>
      <p:sp>
        <p:nvSpPr>
          <p:cNvPr id="103" name="正方形/長方形 102"/>
          <p:cNvSpPr/>
          <p:nvPr/>
        </p:nvSpPr>
        <p:spPr bwMode="gray">
          <a:xfrm>
            <a:off x="415925" y="3070734"/>
            <a:ext cx="883314" cy="951279"/>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内容</a:t>
            </a:r>
          </a:p>
        </p:txBody>
      </p:sp>
      <p:sp>
        <p:nvSpPr>
          <p:cNvPr id="104" name="正方形/長方形 103"/>
          <p:cNvSpPr/>
          <p:nvPr/>
        </p:nvSpPr>
        <p:spPr bwMode="gray">
          <a:xfrm>
            <a:off x="416453" y="2568633"/>
            <a:ext cx="4465930" cy="4308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医療情報システムの安全管理に関するガイドライン（第</a:t>
            </a:r>
            <a:r>
              <a:rPr kumimoji="1" lang="en-US" altLang="ja-JP" sz="1200" b="1" dirty="0">
                <a:latin typeface="Yu Gothic UI" panose="020B0500000000000000" pitchFamily="50" charset="-128"/>
                <a:ea typeface="Yu Gothic UI" panose="020B0500000000000000" pitchFamily="50" charset="-128"/>
              </a:rPr>
              <a:t>5</a:t>
            </a:r>
            <a:r>
              <a:rPr kumimoji="1" lang="ja-JP" altLang="en-US" sz="1200" b="1" dirty="0">
                <a:latin typeface="Yu Gothic UI" panose="020B0500000000000000" pitchFamily="50" charset="-128"/>
                <a:ea typeface="Yu Gothic UI" panose="020B0500000000000000" pitchFamily="50" charset="-128"/>
              </a:rPr>
              <a:t>版）</a:t>
            </a:r>
          </a:p>
        </p:txBody>
      </p:sp>
      <p:sp>
        <p:nvSpPr>
          <p:cNvPr id="105" name="正方形/長方形 104"/>
          <p:cNvSpPr/>
          <p:nvPr/>
        </p:nvSpPr>
        <p:spPr bwMode="gray">
          <a:xfrm>
            <a:off x="5022475" y="2568633"/>
            <a:ext cx="4467600" cy="432000"/>
          </a:xfrm>
          <a:prstGeom prst="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医療情報を取り扱う情報システム・サービスの</a:t>
            </a:r>
            <a:endParaRPr lang="en-US" altLang="ja-JP" sz="1200" b="1" dirty="0">
              <a:solidFill>
                <a:schemeClr val="bg1"/>
              </a:solidFill>
              <a:latin typeface="Yu Gothic UI" panose="020B0500000000000000" pitchFamily="50" charset="-128"/>
              <a:ea typeface="Yu Gothic UI" panose="020B0500000000000000" pitchFamily="50" charset="-128"/>
            </a:endParaRPr>
          </a:p>
          <a:p>
            <a:pPr algn="ctr"/>
            <a:r>
              <a:rPr lang="ja-JP" altLang="en-US" sz="1200" b="1" dirty="0">
                <a:solidFill>
                  <a:schemeClr val="bg1"/>
                </a:solidFill>
                <a:latin typeface="Yu Gothic UI" panose="020B0500000000000000" pitchFamily="50" charset="-128"/>
                <a:ea typeface="Yu Gothic UI" panose="020B0500000000000000" pitchFamily="50" charset="-128"/>
              </a:rPr>
              <a:t>提供事業者における安全管理ガイドライン</a:t>
            </a: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06" name="正方形/長方形 105"/>
          <p:cNvSpPr/>
          <p:nvPr/>
        </p:nvSpPr>
        <p:spPr>
          <a:xfrm>
            <a:off x="4972711" y="3038387"/>
            <a:ext cx="4567128" cy="646331"/>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従来の経済産業省のガイドライン（情報処理事業者向け）と総務省のガイドライン（クラウド事業者向け）のガイドラインを統合している。内容の明瞭化とリスクベースアプローチを採用したことが特徴となる。</a:t>
            </a:r>
            <a:endParaRPr lang="en-US" altLang="ja-JP" sz="1200" dirty="0">
              <a:latin typeface="Yu Gothic UI" panose="020B0500000000000000" pitchFamily="50" charset="-128"/>
              <a:ea typeface="Yu Gothic UI" panose="020B0500000000000000" pitchFamily="50" charset="-128"/>
            </a:endParaRPr>
          </a:p>
        </p:txBody>
      </p:sp>
      <p:sp>
        <p:nvSpPr>
          <p:cNvPr id="108" name="タイトル 2"/>
          <p:cNvSpPr txBox="1">
            <a:spLocks/>
          </p:cNvSpPr>
          <p:nvPr/>
        </p:nvSpPr>
        <p:spPr bwMode="gray">
          <a:xfrm>
            <a:off x="626474" y="4813689"/>
            <a:ext cx="8653053" cy="71000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80000" fontAlgn="auto"/>
            <a:r>
              <a:rPr lang="ja-JP" altLang="en-US" sz="1800" dirty="0">
                <a:latin typeface="Yu Gothic UI" panose="020B0500000000000000" pitchFamily="50" charset="-128"/>
                <a:ea typeface="Yu Gothic UI" panose="020B0500000000000000" pitchFamily="50" charset="-128"/>
              </a:rPr>
              <a:t>今後は委託先と一緒になってリスクマネジメントを進めてセキュリティ水準を向上していくことが</a:t>
            </a:r>
            <a:endParaRPr lang="en-US" altLang="ja-JP" sz="1800" dirty="0">
              <a:latin typeface="Yu Gothic UI" panose="020B0500000000000000" pitchFamily="50" charset="-128"/>
              <a:ea typeface="Yu Gothic UI" panose="020B0500000000000000" pitchFamily="50" charset="-128"/>
            </a:endParaRPr>
          </a:p>
          <a:p>
            <a:pPr marL="180000" fontAlgn="auto"/>
            <a:r>
              <a:rPr lang="ja-JP" altLang="en-US" sz="1800" dirty="0">
                <a:latin typeface="Yu Gothic UI" panose="020B0500000000000000" pitchFamily="50" charset="-128"/>
                <a:ea typeface="Yu Gothic UI" panose="020B0500000000000000" pitchFamily="50" charset="-128"/>
              </a:rPr>
              <a:t>求められます</a:t>
            </a:r>
            <a:endParaRPr lang="en-US" altLang="ja-JP" sz="1800" dirty="0">
              <a:latin typeface="Yu Gothic UI" panose="020B0500000000000000" pitchFamily="50" charset="-128"/>
              <a:ea typeface="Yu Gothic UI" panose="020B0500000000000000" pitchFamily="50" charset="-128"/>
            </a:endParaRPr>
          </a:p>
        </p:txBody>
      </p:sp>
      <p:sp>
        <p:nvSpPr>
          <p:cNvPr id="7" name="下矢印 6"/>
          <p:cNvSpPr/>
          <p:nvPr/>
        </p:nvSpPr>
        <p:spPr bwMode="gray">
          <a:xfrm>
            <a:off x="3456317" y="4231149"/>
            <a:ext cx="2993366" cy="40544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2390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5</a:t>
            </a:r>
            <a:r>
              <a:rPr kumimoji="1" lang="ja-JP" altLang="en-US" sz="1800" dirty="0">
                <a:solidFill>
                  <a:schemeClr val="tx1"/>
                </a:solidFill>
                <a:latin typeface="Yu Gothic UI" panose="020B0500000000000000" pitchFamily="50" charset="-128"/>
                <a:ea typeface="Yu Gothic UI" panose="020B0500000000000000" pitchFamily="50" charset="-128"/>
              </a:rPr>
              <a:t>章　ルールの理解及び遵守状況の自己点検に</a:t>
            </a:r>
            <a:r>
              <a:rPr kumimoji="1" lang="en-US" altLang="ja-JP" sz="1800" dirty="0">
                <a:solidFill>
                  <a:schemeClr val="tx1"/>
                </a:solidFill>
                <a:latin typeface="Yu Gothic UI" panose="020B0500000000000000" pitchFamily="50" charset="-128"/>
                <a:ea typeface="Yu Gothic UI" panose="020B0500000000000000" pitchFamily="50" charset="-128"/>
              </a:rPr>
              <a:t/>
            </a:r>
            <a:br>
              <a:rPr kumimoji="1" lang="en-US" altLang="ja-JP" sz="1800" dirty="0">
                <a:solidFill>
                  <a:schemeClr val="tx1"/>
                </a:solidFill>
                <a:latin typeface="Yu Gothic UI" panose="020B0500000000000000" pitchFamily="50" charset="-128"/>
                <a:ea typeface="Yu Gothic UI" panose="020B0500000000000000" pitchFamily="50" charset="-128"/>
              </a:rPr>
            </a:br>
            <a:r>
              <a:rPr kumimoji="1" lang="ja-JP" altLang="en-US" sz="1800" dirty="0">
                <a:solidFill>
                  <a:schemeClr val="tx1"/>
                </a:solidFill>
                <a:latin typeface="Yu Gothic UI" panose="020B0500000000000000" pitchFamily="50" charset="-128"/>
                <a:ea typeface="Yu Gothic UI" panose="020B0500000000000000" pitchFamily="50" charset="-128"/>
              </a:rPr>
              <a:t>ついて</a:t>
            </a:r>
            <a:endParaRPr kumimoji="1" lang="en-US" altLang="ja-JP" sz="1800" dirty="0">
              <a:solidFill>
                <a:schemeClr val="tx1"/>
              </a:solidFill>
              <a:latin typeface="Yu Gothic UI" panose="020B0500000000000000" pitchFamily="50" charset="-128"/>
              <a:ea typeface="Yu Gothic UI" panose="020B0500000000000000" pitchFamily="50" charset="-128"/>
            </a:endParaRPr>
          </a:p>
        </p:txBody>
      </p:sp>
      <p:sp>
        <p:nvSpPr>
          <p:cNvPr id="5" name="スライド番号プレースホルダー 3"/>
          <p:cNvSpPr txBox="1">
            <a:spLocks/>
          </p:cNvSpPr>
          <p:nvPr/>
        </p:nvSpPr>
        <p:spPr bwMode="gray">
          <a:xfrm>
            <a:off x="29324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31</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982206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gray">
          <a:xfrm>
            <a:off x="391066" y="4234422"/>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409274" y="1705916"/>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5256620" y="4247956"/>
            <a:ext cx="4288631"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5233200" y="170507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5" name="パイ 64"/>
          <p:cNvSpPr/>
          <p:nvPr/>
        </p:nvSpPr>
        <p:spPr>
          <a:xfrm>
            <a:off x="3310779" y="245911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63" name="パイ 62"/>
          <p:cNvSpPr/>
          <p:nvPr/>
        </p:nvSpPr>
        <p:spPr>
          <a:xfrm rot="5400000">
            <a:off x="4961247" y="244560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61" name="パイ 60"/>
          <p:cNvSpPr/>
          <p:nvPr/>
        </p:nvSpPr>
        <p:spPr>
          <a:xfrm rot="10800000">
            <a:off x="4984660" y="412107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59" name="パイ 58"/>
          <p:cNvSpPr/>
          <p:nvPr/>
        </p:nvSpPr>
        <p:spPr>
          <a:xfrm rot="16200000">
            <a:off x="3318577" y="411803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8" name="スライド番号プレースホルダー 7"/>
          <p:cNvSpPr>
            <a:spLocks noGrp="1"/>
          </p:cNvSpPr>
          <p:nvPr>
            <p:ph type="sldNum" sz="quarter" idx="4294967295"/>
          </p:nvPr>
        </p:nvSpPr>
        <p:spPr>
          <a:xfrm>
            <a:off x="234721" y="6588000"/>
            <a:ext cx="180000" cy="169200"/>
          </a:xfrm>
          <a:prstGeom prst="rect">
            <a:avLst/>
          </a:prstGeom>
        </p:spPr>
        <p:txBody>
          <a:bodyPr/>
          <a:lstStyle/>
          <a:p>
            <a:pPr fontAlgn="auto">
              <a:spcBef>
                <a:spcPts val="0"/>
              </a:spcBef>
              <a:spcAft>
                <a:spcPts val="0"/>
              </a:spcAft>
            </a:pPr>
            <a:r>
              <a:rPr kumimoji="1" lang="en-US" altLang="ja-JP" dirty="0"/>
              <a:t>32</a:t>
            </a:r>
            <a:endParaRPr kumimoji="1" lang="ja-JP" altLang="en-US" dirty="0"/>
          </a:p>
        </p:txBody>
      </p:sp>
      <p:sp>
        <p:nvSpPr>
          <p:cNvPr id="10" name="タイトル 8">
            <a:extLst>
              <a:ext uri="{FF2B5EF4-FFF2-40B4-BE49-F238E27FC236}">
                <a16:creationId xmlns:a16="http://schemas.microsoft.com/office/drawing/2014/main" id="{8A65C795-277D-42E8-977B-39AA1E669018}"/>
              </a:ext>
            </a:extLst>
          </p:cNvPr>
          <p:cNvSpPr txBox="1">
            <a:spLocks/>
          </p:cNvSpPr>
          <p:nvPr/>
        </p:nvSpPr>
        <p:spPr bwMode="gray">
          <a:xfrm>
            <a:off x="409274" y="491377"/>
            <a:ext cx="9241438"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情報セキュリティ対策における構成は、「組織的対策」「人的対策」「技術的対策」「物理的対策」であり、患者への医療サービスの品質向上（医療安全対策）においても、同様の構成である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35" name="環状矢印 34"/>
          <p:cNvSpPr/>
          <p:nvPr/>
        </p:nvSpPr>
        <p:spPr>
          <a:xfrm>
            <a:off x="4601145" y="353723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36" name="環状矢印 35"/>
          <p:cNvSpPr/>
          <p:nvPr/>
        </p:nvSpPr>
        <p:spPr>
          <a:xfrm rot="10800000">
            <a:off x="4602532" y="399194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67" name="テキスト ボックス 66"/>
          <p:cNvSpPr txBox="1"/>
          <p:nvPr/>
        </p:nvSpPr>
        <p:spPr>
          <a:xfrm>
            <a:off x="3720968" y="320449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68" name="テキスト ボックス 67"/>
          <p:cNvSpPr txBox="1"/>
          <p:nvPr/>
        </p:nvSpPr>
        <p:spPr>
          <a:xfrm>
            <a:off x="5272645" y="320729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69" name="テキスト ボックス 68"/>
          <p:cNvSpPr txBox="1"/>
          <p:nvPr/>
        </p:nvSpPr>
        <p:spPr>
          <a:xfrm>
            <a:off x="3750601" y="466920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70" name="テキスト ボックス 69"/>
          <p:cNvSpPr txBox="1"/>
          <p:nvPr/>
        </p:nvSpPr>
        <p:spPr>
          <a:xfrm>
            <a:off x="5247830" y="465292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76" name="テキスト ボックス 75"/>
          <p:cNvSpPr txBox="1"/>
          <p:nvPr/>
        </p:nvSpPr>
        <p:spPr>
          <a:xfrm>
            <a:off x="9026134" y="311706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1" name="テキスト ボックス 80"/>
          <p:cNvSpPr txBox="1"/>
          <p:nvPr/>
        </p:nvSpPr>
        <p:spPr>
          <a:xfrm>
            <a:off x="1646494" y="543833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5" name="円/楕円 4"/>
          <p:cNvSpPr/>
          <p:nvPr/>
        </p:nvSpPr>
        <p:spPr bwMode="gray">
          <a:xfrm>
            <a:off x="4867553" y="401037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1" name="角丸四角形 20"/>
          <p:cNvSpPr/>
          <p:nvPr/>
        </p:nvSpPr>
        <p:spPr bwMode="gray">
          <a:xfrm>
            <a:off x="4075184" y="3886388"/>
            <a:ext cx="1767757" cy="404479"/>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20" name="テキスト ボックス 19"/>
          <p:cNvSpPr txBox="1"/>
          <p:nvPr/>
        </p:nvSpPr>
        <p:spPr>
          <a:xfrm>
            <a:off x="4168440" y="3919329"/>
            <a:ext cx="1611162" cy="318924"/>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600" b="1" dirty="0">
                <a:solidFill>
                  <a:schemeClr val="bg1"/>
                </a:solidFill>
                <a:latin typeface="Yu Gothic UI" panose="020B0500000000000000" pitchFamily="50" charset="-128"/>
                <a:ea typeface="Yu Gothic UI" panose="020B0500000000000000" pitchFamily="50" charset="-128"/>
              </a:rPr>
              <a:t>医療安全対策</a:t>
            </a:r>
          </a:p>
        </p:txBody>
      </p:sp>
      <p:sp>
        <p:nvSpPr>
          <p:cNvPr id="62" name="テキスト ボックス 61"/>
          <p:cNvSpPr txBox="1"/>
          <p:nvPr/>
        </p:nvSpPr>
        <p:spPr>
          <a:xfrm>
            <a:off x="6376423" y="2093806"/>
            <a:ext cx="2233551" cy="726728"/>
          </a:xfrm>
          <a:prstGeom prst="rect">
            <a:avLst/>
          </a:prstGeom>
          <a:noFill/>
        </p:spPr>
        <p:txBody>
          <a:bodyPr wrap="non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医療安全の管理・改善業務</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医療安全管理のルールの遵守　</a:t>
            </a:r>
            <a:endParaRPr kumimoji="1" lang="en-US" altLang="ja-JP" sz="1200" dirty="0">
              <a:latin typeface="Yu Gothic UI" panose="020B0500000000000000" pitchFamily="50" charset="-128"/>
              <a:ea typeface="Yu Gothic UI" panose="020B0500000000000000" pitchFamily="50" charset="-128"/>
            </a:endParaRPr>
          </a:p>
        </p:txBody>
      </p:sp>
      <p:sp>
        <p:nvSpPr>
          <p:cNvPr id="64" name="テキスト ボックス 63"/>
          <p:cNvSpPr txBox="1"/>
          <p:nvPr/>
        </p:nvSpPr>
        <p:spPr>
          <a:xfrm>
            <a:off x="6567261" y="4610952"/>
            <a:ext cx="2671142" cy="944737"/>
          </a:xfrm>
          <a:prstGeom prst="rect">
            <a:avLst/>
          </a:prstGeom>
          <a:noFill/>
        </p:spPr>
        <p:txBody>
          <a:bodyPr wrap="squar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医療安全に配慮した機器の導入</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転倒・転落防止策の実施</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診療記録</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インシデント記録の分析　</a:t>
            </a:r>
            <a:endParaRPr kumimoji="1" lang="en-US" altLang="ja-JP" sz="1200" dirty="0">
              <a:latin typeface="Yu Gothic UI" panose="020B0500000000000000" pitchFamily="50" charset="-128"/>
              <a:ea typeface="Yu Gothic UI" panose="020B0500000000000000" pitchFamily="50" charset="-128"/>
            </a:endParaRPr>
          </a:p>
        </p:txBody>
      </p:sp>
      <p:pic>
        <p:nvPicPr>
          <p:cNvPr id="66" name="図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935" y="5629089"/>
            <a:ext cx="1151819" cy="849467"/>
          </a:xfrm>
          <a:prstGeom prst="rect">
            <a:avLst/>
          </a:prstGeom>
        </p:spPr>
      </p:pic>
      <p:sp>
        <p:nvSpPr>
          <p:cNvPr id="73" name="テキスト ボックス 72"/>
          <p:cNvSpPr txBox="1"/>
          <p:nvPr/>
        </p:nvSpPr>
        <p:spPr>
          <a:xfrm>
            <a:off x="736835" y="4634312"/>
            <a:ext cx="2856556" cy="726728"/>
          </a:xfrm>
          <a:prstGeom prst="rect">
            <a:avLst/>
          </a:prstGeom>
          <a:noFill/>
        </p:spPr>
        <p:txBody>
          <a:bodyPr wrap="squar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院内における感染対策を踏まえた導線の整備　</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麻薬や劇薬の保管管理方法　等</a:t>
            </a:r>
            <a:endParaRPr kumimoji="1" lang="en-US" altLang="ja-JP" sz="1200" dirty="0">
              <a:latin typeface="Yu Gothic UI" panose="020B0500000000000000" pitchFamily="50" charset="-128"/>
              <a:ea typeface="Yu Gothic UI" panose="020B0500000000000000" pitchFamily="50" charset="-128"/>
            </a:endParaRPr>
          </a:p>
        </p:txBody>
      </p:sp>
      <p:sp>
        <p:nvSpPr>
          <p:cNvPr id="79" name="テキスト ボックス 78"/>
          <p:cNvSpPr txBox="1"/>
          <p:nvPr/>
        </p:nvSpPr>
        <p:spPr>
          <a:xfrm>
            <a:off x="799227" y="2041206"/>
            <a:ext cx="3255112" cy="765200"/>
          </a:xfrm>
          <a:prstGeom prst="rect">
            <a:avLst/>
          </a:prstGeom>
          <a:noFill/>
        </p:spPr>
        <p:txBody>
          <a:bodyPr wrap="square" lIns="36000" tIns="36000" rIns="36000" bIns="36000" rtlCol="0" anchor="ctr" anchorCtr="0">
            <a:spAutoFit/>
          </a:bodyPr>
          <a:lstStyle/>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医療安全管理に関する規定等の策定</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専門スタッフの配置</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医療スタッフの雇用・育成</a:t>
            </a:r>
            <a:endParaRPr kumimoji="1" lang="en-US" altLang="ja-JP" sz="1200" dirty="0">
              <a:latin typeface="Yu Gothic UI" panose="020B0500000000000000" pitchFamily="50" charset="-128"/>
              <a:ea typeface="Yu Gothic UI" panose="020B0500000000000000" pitchFamily="50" charset="-128"/>
            </a:endParaRPr>
          </a:p>
        </p:txBody>
      </p:sp>
      <p:cxnSp>
        <p:nvCxnSpPr>
          <p:cNvPr id="83" name="直線コネクタ 82"/>
          <p:cNvCxnSpPr/>
          <p:nvPr/>
        </p:nvCxnSpPr>
        <p:spPr>
          <a:xfrm>
            <a:off x="6671462" y="1925215"/>
            <a:ext cx="20702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838657" y="1797248"/>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85" name="直線コネクタ 84"/>
          <p:cNvCxnSpPr/>
          <p:nvPr/>
        </p:nvCxnSpPr>
        <p:spPr>
          <a:xfrm>
            <a:off x="6734163" y="4465709"/>
            <a:ext cx="2066002" cy="726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6858870" y="4337025"/>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91" name="直線コネクタ 90"/>
          <p:cNvCxnSpPr/>
          <p:nvPr/>
        </p:nvCxnSpPr>
        <p:spPr>
          <a:xfrm>
            <a:off x="1257344" y="1918835"/>
            <a:ext cx="2114962"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420540" y="1796531"/>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93" name="直線コネクタ 92"/>
          <p:cNvCxnSpPr/>
          <p:nvPr/>
        </p:nvCxnSpPr>
        <p:spPr>
          <a:xfrm>
            <a:off x="1239588" y="4472976"/>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335035" y="4344292"/>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pic>
        <p:nvPicPr>
          <p:cNvPr id="95" name="Picture 5" descr="フリーイラスト, ベクトルデータ, EPS, 建造物, 建築物, 病院, 医療, "/>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6115" y="5496147"/>
            <a:ext cx="1294745" cy="613300"/>
          </a:xfrm>
          <a:prstGeom prst="rect">
            <a:avLst/>
          </a:prstGeom>
          <a:solidFill>
            <a:schemeClr val="bg1"/>
          </a:solidFill>
        </p:spPr>
      </p:pic>
      <p:pic>
        <p:nvPicPr>
          <p:cNvPr id="96" name="図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636" y="5994451"/>
            <a:ext cx="617851" cy="432496"/>
          </a:xfrm>
          <a:prstGeom prst="rect">
            <a:avLst/>
          </a:prstGeom>
        </p:spPr>
      </p:pic>
      <p:pic>
        <p:nvPicPr>
          <p:cNvPr id="98" name="図 9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12249" y="2914229"/>
            <a:ext cx="524647" cy="748471"/>
          </a:xfrm>
          <a:prstGeom prst="rect">
            <a:avLst/>
          </a:prstGeom>
        </p:spPr>
      </p:pic>
      <p:pic>
        <p:nvPicPr>
          <p:cNvPr id="99" name="図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0590" y="2876255"/>
            <a:ext cx="905570" cy="862550"/>
          </a:xfrm>
          <a:prstGeom prst="rect">
            <a:avLst/>
          </a:prstGeom>
        </p:spPr>
      </p:pic>
      <p:sp>
        <p:nvSpPr>
          <p:cNvPr id="42" name="正方形/長方形 41"/>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5-1</a:t>
            </a:r>
          </a:p>
        </p:txBody>
      </p:sp>
      <p:sp>
        <p:nvSpPr>
          <p:cNvPr id="43" name="正方形/長方形 42"/>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安全管理対策にかかる全体像</a:t>
            </a:r>
          </a:p>
        </p:txBody>
      </p:sp>
      <p:sp>
        <p:nvSpPr>
          <p:cNvPr id="44" name="正方形/長方形 43"/>
          <p:cNvSpPr/>
          <p:nvPr/>
        </p:nvSpPr>
        <p:spPr>
          <a:xfrm>
            <a:off x="391066" y="1353006"/>
            <a:ext cx="2062750"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病院の医療安全対策の例示</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59075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gray">
          <a:xfrm>
            <a:off x="391066" y="4235414"/>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372876" y="1647837"/>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5247830" y="4224234"/>
            <a:ext cx="4297422"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5247830" y="163192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 name="スライド番号プレースホルダー 7"/>
          <p:cNvSpPr>
            <a:spLocks noGrp="1"/>
          </p:cNvSpPr>
          <p:nvPr>
            <p:ph type="sldNum" sz="quarter" idx="4294967295"/>
          </p:nvPr>
        </p:nvSpPr>
        <p:spPr>
          <a:xfrm>
            <a:off x="249351" y="6588000"/>
            <a:ext cx="180000" cy="169200"/>
          </a:xfrm>
          <a:prstGeom prst="rect">
            <a:avLst/>
          </a:prstGeom>
        </p:spPr>
        <p:txBody>
          <a:bodyPr/>
          <a:lstStyle/>
          <a:p>
            <a:pPr fontAlgn="auto">
              <a:spcBef>
                <a:spcPts val="0"/>
              </a:spcBef>
              <a:spcAft>
                <a:spcPts val="0"/>
              </a:spcAft>
            </a:pPr>
            <a:r>
              <a:rPr kumimoji="1" lang="en-US" altLang="ja-JP" dirty="0"/>
              <a:t>33</a:t>
            </a:r>
            <a:endParaRPr kumimoji="1" lang="ja-JP" altLang="en-US" dirty="0"/>
          </a:p>
        </p:txBody>
      </p:sp>
      <p:sp>
        <p:nvSpPr>
          <p:cNvPr id="76" name="テキスト ボックス 75"/>
          <p:cNvSpPr txBox="1"/>
          <p:nvPr/>
        </p:nvSpPr>
        <p:spPr>
          <a:xfrm>
            <a:off x="9026134" y="304391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1" name="テキスト ボックス 80"/>
          <p:cNvSpPr txBox="1"/>
          <p:nvPr/>
        </p:nvSpPr>
        <p:spPr>
          <a:xfrm>
            <a:off x="1207584" y="536518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62" name="テキスト ボックス 61"/>
          <p:cNvSpPr txBox="1"/>
          <p:nvPr/>
        </p:nvSpPr>
        <p:spPr>
          <a:xfrm>
            <a:off x="6371539" y="1948838"/>
            <a:ext cx="301135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情報システムの運営・管理</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情報システム部門との連携強化</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委託先管理　等</a:t>
            </a:r>
            <a:endParaRPr kumimoji="1" lang="en-US" altLang="ja-JP" sz="1200" dirty="0">
              <a:latin typeface="Yu Gothic UI" panose="020B0500000000000000" pitchFamily="50" charset="-128"/>
              <a:ea typeface="Yu Gothic UI" panose="020B0500000000000000" pitchFamily="50" charset="-128"/>
            </a:endParaRPr>
          </a:p>
        </p:txBody>
      </p:sp>
      <p:sp>
        <p:nvSpPr>
          <p:cNvPr id="64" name="テキスト ボックス 63"/>
          <p:cNvSpPr txBox="1"/>
          <p:nvPr/>
        </p:nvSpPr>
        <p:spPr>
          <a:xfrm>
            <a:off x="6455299" y="4576712"/>
            <a:ext cx="3005848" cy="867793"/>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外部からの不正アクセス防止、 ファイヤーウォール、ウイルス対策ソフト導入等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20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アクセス制御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73" name="テキスト ボックス 72"/>
          <p:cNvSpPr txBox="1"/>
          <p:nvPr/>
        </p:nvSpPr>
        <p:spPr>
          <a:xfrm>
            <a:off x="856028" y="4618507"/>
            <a:ext cx="2565114" cy="649784"/>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ネットワークのセキュアな設計</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特定区画の入退室管理、施錠管理</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端末等の盗難防止策　等</a:t>
            </a:r>
            <a:endParaRPr kumimoji="1" lang="en-US" altLang="ja-JP" sz="1200" dirty="0">
              <a:latin typeface="Yu Gothic UI" panose="020B0500000000000000" pitchFamily="50" charset="-128"/>
              <a:ea typeface="Yu Gothic UI" panose="020B0500000000000000" pitchFamily="50" charset="-128"/>
            </a:endParaRPr>
          </a:p>
        </p:txBody>
      </p:sp>
      <p:sp>
        <p:nvSpPr>
          <p:cNvPr id="79" name="テキスト ボックス 78"/>
          <p:cNvSpPr txBox="1"/>
          <p:nvPr/>
        </p:nvSpPr>
        <p:spPr>
          <a:xfrm>
            <a:off x="540843" y="1914179"/>
            <a:ext cx="3587734"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情報システム部門及び担当者、専門スタッフの設置</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規定・マニュアル類の整備</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セキュリティにかかる情報収集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予算の確保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83" name="直線コネクタ 82"/>
          <p:cNvCxnSpPr/>
          <p:nvPr/>
        </p:nvCxnSpPr>
        <p:spPr>
          <a:xfrm flipV="1">
            <a:off x="6490621" y="1795459"/>
            <a:ext cx="2040307" cy="1365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705073" y="1666775"/>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85" name="直線コネクタ 84"/>
          <p:cNvCxnSpPr/>
          <p:nvPr/>
        </p:nvCxnSpPr>
        <p:spPr>
          <a:xfrm flipV="1">
            <a:off x="6694886" y="4459338"/>
            <a:ext cx="1915104" cy="7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6839761" y="4338017"/>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1" name="直線コネクタ 90"/>
          <p:cNvCxnSpPr/>
          <p:nvPr/>
        </p:nvCxnSpPr>
        <p:spPr>
          <a:xfrm flipV="1">
            <a:off x="1244627" y="1801795"/>
            <a:ext cx="1920331"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405978" y="1672176"/>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3" name="直線コネクタ 92"/>
          <p:cNvCxnSpPr/>
          <p:nvPr/>
        </p:nvCxnSpPr>
        <p:spPr>
          <a:xfrm>
            <a:off x="1224955" y="4459338"/>
            <a:ext cx="19400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394544" y="4330654"/>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sp>
        <p:nvSpPr>
          <p:cNvPr id="41" name="タイトル 8">
            <a:extLst>
              <a:ext uri="{FF2B5EF4-FFF2-40B4-BE49-F238E27FC236}">
                <a16:creationId xmlns:a16="http://schemas.microsoft.com/office/drawing/2014/main" id="{8A65C795-277D-42E8-977B-39AA1E669018}"/>
              </a:ext>
            </a:extLst>
          </p:cNvPr>
          <p:cNvSpPr txBox="1">
            <a:spLocks/>
          </p:cNvSpPr>
          <p:nvPr/>
        </p:nvSpPr>
        <p:spPr bwMode="gray">
          <a:xfrm>
            <a:off x="448659" y="766203"/>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情報セキュリティ対策は、患者への医療サービスの品質向上（医療安全）と同様に、各職種で対応する必要があり、 「組織的対策」「人的対策」「技術的対策」「物理的対策」のうち、いずれかの対策が欠けても、全体の有効性は欠けた部分と同じく、最も低い水準となる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37" name="直線コネクタ 36"/>
          <p:cNvCxnSpPr/>
          <p:nvPr/>
        </p:nvCxnSpPr>
        <p:spPr>
          <a:xfrm flipV="1">
            <a:off x="7456191" y="5750851"/>
            <a:ext cx="591426" cy="528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雲形吹き出し 37"/>
          <p:cNvSpPr/>
          <p:nvPr/>
        </p:nvSpPr>
        <p:spPr>
          <a:xfrm>
            <a:off x="6465330" y="5493714"/>
            <a:ext cx="974595" cy="446704"/>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9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9" name="テキスト ボックス 38"/>
          <p:cNvSpPr txBox="1"/>
          <p:nvPr/>
        </p:nvSpPr>
        <p:spPr>
          <a:xfrm flipH="1">
            <a:off x="6545358" y="5589053"/>
            <a:ext cx="932188"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インターネット</a:t>
            </a:r>
          </a:p>
        </p:txBody>
      </p:sp>
      <p:pic>
        <p:nvPicPr>
          <p:cNvPr id="40"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423" y="5476336"/>
            <a:ext cx="1024358" cy="485222"/>
          </a:xfrm>
          <a:prstGeom prst="rect">
            <a:avLst/>
          </a:prstGeom>
          <a:solidFill>
            <a:schemeClr val="bg1"/>
          </a:solidFill>
        </p:spPr>
      </p:pic>
      <p:sp>
        <p:nvSpPr>
          <p:cNvPr id="42" name="テキスト ボックス 41"/>
          <p:cNvSpPr txBox="1"/>
          <p:nvPr/>
        </p:nvSpPr>
        <p:spPr>
          <a:xfrm>
            <a:off x="8020470" y="5979908"/>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　医療機関</a:t>
            </a:r>
          </a:p>
        </p:txBody>
      </p:sp>
      <p:pic>
        <p:nvPicPr>
          <p:cNvPr id="43" name="Picture 1028"/>
          <p:cNvPicPr>
            <a:picLocks noChangeArrowheads="1"/>
          </p:cNvPicPr>
          <p:nvPr/>
        </p:nvPicPr>
        <p:blipFill>
          <a:blip r:embed="rId4" cstate="print"/>
          <a:srcRect/>
          <a:stretch>
            <a:fillRect/>
          </a:stretch>
        </p:blipFill>
        <p:spPr bwMode="auto">
          <a:xfrm>
            <a:off x="7655738" y="5560051"/>
            <a:ext cx="174634" cy="441219"/>
          </a:xfrm>
          <a:prstGeom prst="rect">
            <a:avLst/>
          </a:prstGeom>
          <a:noFill/>
          <a:ln w="9525">
            <a:noFill/>
            <a:miter lim="800000"/>
            <a:headEnd/>
            <a:tailEnd/>
          </a:ln>
        </p:spPr>
      </p:pic>
      <p:sp>
        <p:nvSpPr>
          <p:cNvPr id="44" name="円形吹き出し 43"/>
          <p:cNvSpPr/>
          <p:nvPr/>
        </p:nvSpPr>
        <p:spPr bwMode="gray">
          <a:xfrm>
            <a:off x="5610758" y="6001270"/>
            <a:ext cx="1518115" cy="441236"/>
          </a:xfrm>
          <a:prstGeom prst="wedgeEllipseCallout">
            <a:avLst>
              <a:gd name="adj1" fmla="val 75304"/>
              <a:gd name="adj2" fmla="val -7843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ファイヤーウォールによる防御</a:t>
            </a:r>
            <a:endParaRPr kumimoji="1" lang="en-US" altLang="ja-JP" sz="1200" b="1" dirty="0">
              <a:latin typeface="Yu Gothic UI" panose="020B0500000000000000" pitchFamily="50" charset="-128"/>
              <a:ea typeface="Yu Gothic UI" panose="020B0500000000000000" pitchFamily="50" charset="-128"/>
            </a:endParaRPr>
          </a:p>
        </p:txBody>
      </p:sp>
      <p:sp>
        <p:nvSpPr>
          <p:cNvPr id="45" name="角丸四角形 22"/>
          <p:cNvSpPr>
            <a:spLocks noChangeAspect="1"/>
          </p:cNvSpPr>
          <p:nvPr/>
        </p:nvSpPr>
        <p:spPr bwMode="gray">
          <a:xfrm>
            <a:off x="898232" y="5482079"/>
            <a:ext cx="611712" cy="648000"/>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46" name="図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394" y="5753599"/>
            <a:ext cx="401760" cy="432000"/>
          </a:xfrm>
          <a:prstGeom prst="rect">
            <a:avLst/>
          </a:prstGeom>
        </p:spPr>
      </p:pic>
      <p:sp>
        <p:nvSpPr>
          <p:cNvPr id="47" name="円形吹き出し 46"/>
          <p:cNvSpPr/>
          <p:nvPr/>
        </p:nvSpPr>
        <p:spPr bwMode="gray">
          <a:xfrm>
            <a:off x="1914390" y="5493715"/>
            <a:ext cx="1806578" cy="686536"/>
          </a:xfrm>
          <a:prstGeom prst="wedgeEllipseCallout">
            <a:avLst>
              <a:gd name="adj1" fmla="val -63709"/>
              <a:gd name="adj2" fmla="val 6113"/>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個人情報が存在する端末の盗難防止策の実施</a:t>
            </a:r>
            <a:endParaRPr kumimoji="1" lang="en-US" altLang="ja-JP" sz="1200" b="1" dirty="0">
              <a:latin typeface="Yu Gothic UI" panose="020B0500000000000000" pitchFamily="50" charset="-128"/>
              <a:ea typeface="Yu Gothic UI" panose="020B0500000000000000" pitchFamily="50" charset="-128"/>
            </a:endParaRPr>
          </a:p>
        </p:txBody>
      </p:sp>
      <p:grpSp>
        <p:nvGrpSpPr>
          <p:cNvPr id="48" name="グループ化 47"/>
          <p:cNvGrpSpPr/>
          <p:nvPr/>
        </p:nvGrpSpPr>
        <p:grpSpPr>
          <a:xfrm>
            <a:off x="509129" y="2849210"/>
            <a:ext cx="2745390" cy="889183"/>
            <a:chOff x="-1820997" y="6648202"/>
            <a:chExt cx="2872612" cy="1466816"/>
          </a:xfrm>
        </p:grpSpPr>
        <p:sp>
          <p:nvSpPr>
            <p:cNvPr id="49" name="正方形/長方形 48"/>
            <p:cNvSpPr/>
            <p:nvPr/>
          </p:nvSpPr>
          <p:spPr>
            <a:xfrm>
              <a:off x="-1820997"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p:txBody>
        </p:sp>
        <p:sp>
          <p:nvSpPr>
            <p:cNvPr id="50" name="正方形/長方形 49"/>
            <p:cNvSpPr/>
            <p:nvPr/>
          </p:nvSpPr>
          <p:spPr>
            <a:xfrm>
              <a:off x="-841646"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p:txBody>
        </p:sp>
        <p:sp>
          <p:nvSpPr>
            <p:cNvPr id="51" name="正方形/長方形 50"/>
            <p:cNvSpPr/>
            <p:nvPr/>
          </p:nvSpPr>
          <p:spPr>
            <a:xfrm>
              <a:off x="72241" y="7521154"/>
              <a:ext cx="979374"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情報システム</a:t>
              </a:r>
              <a:endParaRPr kumimoji="1" lang="en-US" altLang="ja-JP" sz="1100" b="1"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部門</a:t>
              </a:r>
            </a:p>
          </p:txBody>
        </p:sp>
        <p:sp>
          <p:nvSpPr>
            <p:cNvPr id="57" name="正方形/長方形 56"/>
            <p:cNvSpPr/>
            <p:nvPr/>
          </p:nvSpPr>
          <p:spPr>
            <a:xfrm>
              <a:off x="-771198" y="6648202"/>
              <a:ext cx="728662" cy="40911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病院長</a:t>
              </a:r>
            </a:p>
          </p:txBody>
        </p:sp>
      </p:grpSp>
      <p:sp>
        <p:nvSpPr>
          <p:cNvPr id="58" name="円形吹き出し 57"/>
          <p:cNvSpPr/>
          <p:nvPr/>
        </p:nvSpPr>
        <p:spPr bwMode="gray">
          <a:xfrm>
            <a:off x="2280261" y="2756324"/>
            <a:ext cx="1202804" cy="451193"/>
          </a:xfrm>
          <a:prstGeom prst="wedgeEllipseCallout">
            <a:avLst>
              <a:gd name="adj1" fmla="val 1205"/>
              <a:gd name="adj2" fmla="val 8366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情報システム部門の設置</a:t>
            </a:r>
            <a:endParaRPr kumimoji="1" lang="en-US" altLang="ja-JP" sz="1100" b="1" dirty="0">
              <a:latin typeface="Yu Gothic UI" panose="020B0500000000000000" pitchFamily="50" charset="-128"/>
              <a:ea typeface="Yu Gothic UI" panose="020B0500000000000000" pitchFamily="50" charset="-128"/>
            </a:endParaRPr>
          </a:p>
        </p:txBody>
      </p:sp>
      <p:pic>
        <p:nvPicPr>
          <p:cNvPr id="60" name="図 59"/>
          <p:cNvPicPr>
            <a:picLocks noChangeAspect="1"/>
          </p:cNvPicPr>
          <p:nvPr/>
        </p:nvPicPr>
        <p:blipFill>
          <a:blip r:embed="rId6"/>
          <a:stretch>
            <a:fillRect/>
          </a:stretch>
        </p:blipFill>
        <p:spPr>
          <a:xfrm>
            <a:off x="7218282" y="2860488"/>
            <a:ext cx="1165007" cy="830537"/>
          </a:xfrm>
          <a:prstGeom prst="rect">
            <a:avLst/>
          </a:prstGeom>
        </p:spPr>
      </p:pic>
      <p:sp>
        <p:nvSpPr>
          <p:cNvPr id="66" name="円形吹き出し 65"/>
          <p:cNvSpPr/>
          <p:nvPr/>
        </p:nvSpPr>
        <p:spPr bwMode="gray">
          <a:xfrm>
            <a:off x="7907018" y="3490778"/>
            <a:ext cx="1852984" cy="577792"/>
          </a:xfrm>
          <a:prstGeom prst="wedgeEllipseCallout">
            <a:avLst>
              <a:gd name="adj1" fmla="val -27297"/>
              <a:gd name="adj2" fmla="val -83935"/>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情報セキュリティインシデントはありますか？</a:t>
            </a:r>
            <a:endParaRPr kumimoji="1" lang="en-US" altLang="ja-JP" sz="1100" b="1" dirty="0">
              <a:latin typeface="Yu Gothic UI" panose="020B0500000000000000" pitchFamily="50" charset="-128"/>
              <a:ea typeface="Yu Gothic UI" panose="020B0500000000000000" pitchFamily="50" charset="-128"/>
            </a:endParaRPr>
          </a:p>
        </p:txBody>
      </p:sp>
      <p:sp>
        <p:nvSpPr>
          <p:cNvPr id="72" name="円形吹き出し 71"/>
          <p:cNvSpPr/>
          <p:nvPr/>
        </p:nvSpPr>
        <p:spPr bwMode="gray">
          <a:xfrm>
            <a:off x="8397731" y="2662735"/>
            <a:ext cx="1362271" cy="637242"/>
          </a:xfrm>
          <a:prstGeom prst="wedgeEllipseCallout">
            <a:avLst>
              <a:gd name="adj1" fmla="val -69448"/>
              <a:gd name="adj2" fmla="val -17124"/>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○件発生し、　再発防止策は○○です</a:t>
            </a:r>
            <a:endParaRPr kumimoji="1" lang="en-US" altLang="ja-JP" sz="1100" b="1" dirty="0">
              <a:latin typeface="Yu Gothic UI" panose="020B0500000000000000" pitchFamily="50" charset="-128"/>
              <a:ea typeface="Yu Gothic UI" panose="020B0500000000000000" pitchFamily="50" charset="-128"/>
            </a:endParaRPr>
          </a:p>
        </p:txBody>
      </p:sp>
      <p:sp>
        <p:nvSpPr>
          <p:cNvPr id="103" name="パイ 102"/>
          <p:cNvSpPr/>
          <p:nvPr/>
        </p:nvSpPr>
        <p:spPr>
          <a:xfrm>
            <a:off x="3310779" y="238596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04" name="パイ 103"/>
          <p:cNvSpPr/>
          <p:nvPr/>
        </p:nvSpPr>
        <p:spPr>
          <a:xfrm rot="5400000">
            <a:off x="4961247" y="237245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05" name="パイ 104"/>
          <p:cNvSpPr/>
          <p:nvPr/>
        </p:nvSpPr>
        <p:spPr>
          <a:xfrm rot="10800000">
            <a:off x="4984660" y="404792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6" name="パイ 105"/>
          <p:cNvSpPr/>
          <p:nvPr/>
        </p:nvSpPr>
        <p:spPr>
          <a:xfrm rot="16200000">
            <a:off x="3318577" y="404488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7" name="環状矢印 106"/>
          <p:cNvSpPr/>
          <p:nvPr/>
        </p:nvSpPr>
        <p:spPr>
          <a:xfrm>
            <a:off x="4556877" y="3433859"/>
            <a:ext cx="764268" cy="66609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8" name="環状矢印 107"/>
          <p:cNvSpPr/>
          <p:nvPr/>
        </p:nvSpPr>
        <p:spPr>
          <a:xfrm rot="10800000">
            <a:off x="4569145" y="3918798"/>
            <a:ext cx="753387" cy="650728"/>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9" name="テキスト ボックス 108"/>
          <p:cNvSpPr txBox="1"/>
          <p:nvPr/>
        </p:nvSpPr>
        <p:spPr>
          <a:xfrm>
            <a:off x="3720968" y="313134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110" name="テキスト ボックス 109"/>
          <p:cNvSpPr txBox="1"/>
          <p:nvPr/>
        </p:nvSpPr>
        <p:spPr>
          <a:xfrm>
            <a:off x="5272645" y="313414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111" name="テキスト ボックス 110"/>
          <p:cNvSpPr txBox="1"/>
          <p:nvPr/>
        </p:nvSpPr>
        <p:spPr>
          <a:xfrm>
            <a:off x="3750601" y="459605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112" name="テキスト ボックス 111"/>
          <p:cNvSpPr txBox="1"/>
          <p:nvPr/>
        </p:nvSpPr>
        <p:spPr>
          <a:xfrm>
            <a:off x="5247830" y="457977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113" name="円/楕円 112"/>
          <p:cNvSpPr/>
          <p:nvPr/>
        </p:nvSpPr>
        <p:spPr bwMode="gray">
          <a:xfrm>
            <a:off x="4867553" y="393722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14" name="角丸四角形 113"/>
          <p:cNvSpPr/>
          <p:nvPr/>
        </p:nvSpPr>
        <p:spPr bwMode="gray">
          <a:xfrm>
            <a:off x="4075184" y="3758107"/>
            <a:ext cx="1767757" cy="499329"/>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115" name="テキスト ボックス 114"/>
          <p:cNvSpPr txBox="1"/>
          <p:nvPr/>
        </p:nvSpPr>
        <p:spPr>
          <a:xfrm>
            <a:off x="4168440" y="3753846"/>
            <a:ext cx="1611162" cy="50359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情報セキュリティ</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対策</a:t>
            </a:r>
          </a:p>
        </p:txBody>
      </p:sp>
      <p:sp>
        <p:nvSpPr>
          <p:cNvPr id="77" name="円形吹き出し 76"/>
          <p:cNvSpPr/>
          <p:nvPr/>
        </p:nvSpPr>
        <p:spPr bwMode="gray">
          <a:xfrm>
            <a:off x="5716998" y="2724975"/>
            <a:ext cx="1564683" cy="455686"/>
          </a:xfrm>
          <a:prstGeom prst="wedgeEllipseCallout">
            <a:avLst>
              <a:gd name="adj1" fmla="val 48120"/>
              <a:gd name="adj2" fmla="val 54590"/>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各部署に注意するよう連絡をします</a:t>
            </a:r>
            <a:endParaRPr kumimoji="1" lang="en-US" altLang="ja-JP" sz="1100" b="1" dirty="0">
              <a:latin typeface="Yu Gothic UI" panose="020B0500000000000000" pitchFamily="50" charset="-128"/>
              <a:ea typeface="Yu Gothic UI" panose="020B0500000000000000" pitchFamily="50" charset="-128"/>
            </a:endParaRPr>
          </a:p>
        </p:txBody>
      </p:sp>
      <p:sp>
        <p:nvSpPr>
          <p:cNvPr id="63" name="正方形/長方形 62"/>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5-2</a:t>
            </a:r>
          </a:p>
        </p:txBody>
      </p:sp>
      <p:sp>
        <p:nvSpPr>
          <p:cNvPr id="65" name="正方形/長方形 64"/>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情報セキュリティ対策にかかる全体像</a:t>
            </a:r>
          </a:p>
        </p:txBody>
      </p:sp>
      <p:cxnSp>
        <p:nvCxnSpPr>
          <p:cNvPr id="5" name="直線コネクタ 4"/>
          <p:cNvCxnSpPr>
            <a:stCxn id="57" idx="2"/>
            <a:endCxn id="50" idx="0"/>
          </p:cNvCxnSpPr>
          <p:nvPr/>
        </p:nvCxnSpPr>
        <p:spPr>
          <a:xfrm flipH="1">
            <a:off x="1859107" y="3097217"/>
            <a:ext cx="1524" cy="2811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49" idx="0"/>
            <a:endCxn id="57" idx="2"/>
          </p:cNvCxnSpPr>
          <p:nvPr/>
        </p:nvCxnSpPr>
        <p:spPr>
          <a:xfrm rot="5400000" flipH="1" flipV="1">
            <a:off x="1251293" y="2769054"/>
            <a:ext cx="281175" cy="937502"/>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カギ線コネクタ 10"/>
          <p:cNvCxnSpPr>
            <a:stCxn id="51" idx="0"/>
            <a:endCxn id="57" idx="2"/>
          </p:cNvCxnSpPr>
          <p:nvPr/>
        </p:nvCxnSpPr>
        <p:spPr>
          <a:xfrm rot="16200000" flipV="1">
            <a:off x="2182987" y="2774860"/>
            <a:ext cx="281176" cy="925889"/>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36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スライド番号プレースホルダ 3"/>
          <p:cNvSpPr>
            <a:spLocks noGrp="1"/>
          </p:cNvSpPr>
          <p:nvPr>
            <p:ph type="sldNum" sz="quarter" idx="11"/>
          </p:nvPr>
        </p:nvSpPr>
        <p:spPr bwMode="gray">
          <a:xfrm>
            <a:off x="210362" y="6587972"/>
            <a:ext cx="180000" cy="169200"/>
          </a:xfrm>
        </p:spPr>
        <p:txBody>
          <a:bodyPr/>
          <a:lstStyle/>
          <a:p>
            <a:pPr defTabSz="844083"/>
            <a:r>
              <a:rPr lang="en-US" altLang="ja-JP" dirty="0">
                <a:solidFill>
                  <a:prstClr val="black"/>
                </a:solidFill>
              </a:rPr>
              <a:t>34</a:t>
            </a:r>
            <a:endParaRPr kumimoji="0" lang="en-GB" altLang="en-GB" dirty="0">
              <a:solidFill>
                <a:prstClr val="black"/>
              </a:solidFill>
            </a:endParaRPr>
          </a:p>
        </p:txBody>
      </p:sp>
      <p:sp>
        <p:nvSpPr>
          <p:cNvPr id="36866" name="Rectangle 2"/>
          <p:cNvSpPr>
            <a:spLocks noGrp="1" noChangeArrowheads="1"/>
          </p:cNvSpPr>
          <p:nvPr>
            <p:ph type="title"/>
          </p:nvPr>
        </p:nvSpPr>
        <p:spPr bwMode="gray">
          <a:xfrm>
            <a:off x="360281" y="404365"/>
            <a:ext cx="9072000" cy="651600"/>
          </a:xfrm>
        </p:spPr>
        <p:txBody>
          <a:bodyPr/>
          <a:lstStyle/>
          <a:p>
            <a:r>
              <a:rPr lang="ja-JP" altLang="en-US" sz="1800" dirty="0"/>
              <a:t>セキュリティ対策で言われる４つの分類を医療機関の現実に即した具体的な</a:t>
            </a:r>
            <a:r>
              <a:rPr lang="en-US" altLang="ja-JP" sz="1800" dirty="0"/>
              <a:t>9</a:t>
            </a:r>
            <a:r>
              <a:rPr lang="ja-JP" altLang="en-US" sz="1800" dirty="0"/>
              <a:t>領域に分解してチェックリストとして整理しました</a:t>
            </a:r>
            <a:endParaRPr lang="de-DE" altLang="ja-JP" sz="1800" dirty="0"/>
          </a:p>
        </p:txBody>
      </p:sp>
      <p:grpSp>
        <p:nvGrpSpPr>
          <p:cNvPr id="2" name="グループ化 1"/>
          <p:cNvGrpSpPr/>
          <p:nvPr/>
        </p:nvGrpSpPr>
        <p:grpSpPr>
          <a:xfrm>
            <a:off x="665255" y="1568770"/>
            <a:ext cx="5495988" cy="2669590"/>
            <a:chOff x="776288" y="1758949"/>
            <a:chExt cx="8383588" cy="4281487"/>
          </a:xfrm>
        </p:grpSpPr>
        <p:grpSp>
          <p:nvGrpSpPr>
            <p:cNvPr id="35" name="グループ化 34"/>
            <p:cNvGrpSpPr/>
            <p:nvPr/>
          </p:nvGrpSpPr>
          <p:grpSpPr bwMode="gray">
            <a:xfrm>
              <a:off x="776288" y="1758949"/>
              <a:ext cx="4116387" cy="2071688"/>
              <a:chOff x="776288" y="1758950"/>
              <a:chExt cx="4116387" cy="2071686"/>
            </a:xfrm>
          </p:grpSpPr>
          <p:sp>
            <p:nvSpPr>
              <p:cNvPr id="36" name="Rectangle 3"/>
              <p:cNvSpPr>
                <a:spLocks noChangeArrowheads="1"/>
              </p:cNvSpPr>
              <p:nvPr/>
            </p:nvSpPr>
            <p:spPr bwMode="gray">
              <a:xfrm>
                <a:off x="776288" y="1773236"/>
                <a:ext cx="4116387"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・従業員一人ひとりの規則遵守の意識（コンプライアンス）</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・教育訓練</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・判断、目配り気配り、運用と管理</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sym typeface="+mn-lt"/>
                  </a:rPr>
                  <a:t>⇒ ①②③⑦</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endParaRPr lang="en-US" altLang="ja-JP" sz="1200" dirty="0">
                  <a:latin typeface="Yu Gothic UI" panose="020B0500000000000000" pitchFamily="50" charset="-128"/>
                  <a:ea typeface="Yu Gothic UI" panose="020B0500000000000000" pitchFamily="50" charset="-128"/>
                  <a:cs typeface="+mn-cs"/>
                  <a:sym typeface="+mn-lt"/>
                </a:endParaRPr>
              </a:p>
            </p:txBody>
          </p:sp>
          <p:sp>
            <p:nvSpPr>
              <p:cNvPr id="37" name="Rectangle 4"/>
              <p:cNvSpPr>
                <a:spLocks noChangeArrowheads="1"/>
              </p:cNvSpPr>
              <p:nvPr/>
            </p:nvSpPr>
            <p:spPr bwMode="gray">
              <a:xfrm>
                <a:off x="776288" y="1758950"/>
                <a:ext cx="4116387" cy="457199"/>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sym typeface="+mn-lt"/>
                  </a:rPr>
                  <a:t>人</a:t>
                </a:r>
                <a:endParaRPr lang="ja-JP" altLang="en-US" sz="1200" b="1" dirty="0">
                  <a:solidFill>
                    <a:schemeClr val="bg1"/>
                  </a:solidFill>
                  <a:latin typeface="Yu Gothic UI" panose="020B0500000000000000" pitchFamily="50" charset="-128"/>
                  <a:ea typeface="Yu Gothic UI" panose="020B0500000000000000" pitchFamily="50" charset="-128"/>
                  <a:cs typeface="+mn-cs"/>
                  <a:sym typeface="+mn-lt"/>
                </a:endParaRPr>
              </a:p>
            </p:txBody>
          </p:sp>
        </p:grpSp>
        <p:grpSp>
          <p:nvGrpSpPr>
            <p:cNvPr id="38" name="グループ化 37"/>
            <p:cNvGrpSpPr/>
            <p:nvPr/>
          </p:nvGrpSpPr>
          <p:grpSpPr bwMode="gray">
            <a:xfrm>
              <a:off x="776288" y="3983036"/>
              <a:ext cx="4116387" cy="2057400"/>
              <a:chOff x="776288" y="3983038"/>
              <a:chExt cx="4116387" cy="2057400"/>
            </a:xfrm>
          </p:grpSpPr>
          <p:sp>
            <p:nvSpPr>
              <p:cNvPr id="39" name="Rectangle 9"/>
              <p:cNvSpPr>
                <a:spLocks noChangeArrowheads="1"/>
              </p:cNvSpPr>
              <p:nvPr/>
            </p:nvSpPr>
            <p:spPr bwMode="gray">
              <a:xfrm>
                <a:off x="776288" y="3983038"/>
                <a:ext cx="4116387"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・特定区画への入退室・施錠管理、</a:t>
                </a:r>
                <a:r>
                  <a:rPr lang="en-US" altLang="ja-JP" sz="1200" dirty="0">
                    <a:latin typeface="Yu Gothic UI" panose="020B0500000000000000" pitchFamily="50" charset="-128"/>
                    <a:ea typeface="Yu Gothic UI" panose="020B0500000000000000" pitchFamily="50" charset="-128"/>
                    <a:sym typeface="+mn-lt"/>
                  </a:rPr>
                  <a:t>PC</a:t>
                </a:r>
                <a:r>
                  <a:rPr lang="ja-JP" altLang="en-US" sz="1200" dirty="0">
                    <a:latin typeface="Yu Gothic UI" panose="020B0500000000000000" pitchFamily="50" charset="-128"/>
                    <a:ea typeface="Yu Gothic UI" panose="020B0500000000000000" pitchFamily="50" charset="-128"/>
                    <a:sym typeface="+mn-lt"/>
                  </a:rPr>
                  <a:t>など情報機器や</a:t>
                </a:r>
                <a:r>
                  <a:rPr lang="en-US" altLang="ja-JP" sz="1200" dirty="0">
                    <a:latin typeface="Yu Gothic UI" panose="020B0500000000000000" pitchFamily="50" charset="-128"/>
                    <a:ea typeface="Yu Gothic UI" panose="020B0500000000000000" pitchFamily="50" charset="-128"/>
                    <a:sym typeface="+mn-lt"/>
                  </a:rPr>
                  <a:t>USB</a:t>
                </a:r>
                <a:r>
                  <a:rPr lang="ja-JP" altLang="en-US" sz="1200" dirty="0">
                    <a:latin typeface="Yu Gothic UI" panose="020B0500000000000000" pitchFamily="50" charset="-128"/>
                    <a:ea typeface="Yu Gothic UI" panose="020B0500000000000000" pitchFamily="50" charset="-128"/>
                    <a:sym typeface="+mn-lt"/>
                  </a:rPr>
                  <a:t>メモリ・ 紙などの記録媒体の盗難対策等の管理</a:t>
                </a:r>
              </a:p>
              <a:p>
                <a:pPr defTabSz="762000" eaLnBrk="0" hangingPunct="0"/>
                <a:r>
                  <a:rPr lang="ja-JP" altLang="en-US" sz="1200" dirty="0">
                    <a:latin typeface="Yu Gothic UI" panose="020B0500000000000000" pitchFamily="50" charset="-128"/>
                    <a:ea typeface="Yu Gothic UI" panose="020B0500000000000000" pitchFamily="50" charset="-128"/>
                    <a:sym typeface="+mn-lt"/>
                  </a:rPr>
                  <a:t>（移動・輸送・廃棄も含め）</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cs typeface="+mn-cs"/>
                    <a:sym typeface="+mn-lt"/>
                  </a:rPr>
                  <a:t>⇒ ④⑤⑦⑧</a:t>
                </a:r>
              </a:p>
            </p:txBody>
          </p:sp>
          <p:sp>
            <p:nvSpPr>
              <p:cNvPr id="40" name="Rectangle 10"/>
              <p:cNvSpPr>
                <a:spLocks noChangeArrowheads="1"/>
              </p:cNvSpPr>
              <p:nvPr/>
            </p:nvSpPr>
            <p:spPr bwMode="gray">
              <a:xfrm>
                <a:off x="776288" y="3983038"/>
                <a:ext cx="4116387" cy="457200"/>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物理</a:t>
                </a:r>
              </a:p>
            </p:txBody>
          </p:sp>
        </p:grpSp>
        <p:grpSp>
          <p:nvGrpSpPr>
            <p:cNvPr id="41" name="グループ化 40"/>
            <p:cNvGrpSpPr/>
            <p:nvPr/>
          </p:nvGrpSpPr>
          <p:grpSpPr bwMode="gray">
            <a:xfrm>
              <a:off x="5041900" y="3983036"/>
              <a:ext cx="4117976" cy="2057400"/>
              <a:chOff x="5041900" y="3983038"/>
              <a:chExt cx="4117975" cy="2057400"/>
            </a:xfrm>
          </p:grpSpPr>
          <p:sp>
            <p:nvSpPr>
              <p:cNvPr id="42" name="Rectangle 12"/>
              <p:cNvSpPr>
                <a:spLocks noChangeArrowheads="1"/>
              </p:cNvSpPr>
              <p:nvPr/>
            </p:nvSpPr>
            <p:spPr bwMode="gray">
              <a:xfrm>
                <a:off x="5041900" y="3983038"/>
                <a:ext cx="4117975"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・部門や担当者等の配置</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・ルール作り、ルールを守る取り組み、ルールが守れる</a:t>
                </a:r>
                <a:r>
                  <a:rPr lang="en-US" altLang="ja-JP" sz="1200" dirty="0">
                    <a:latin typeface="Yu Gothic UI" panose="020B0500000000000000" pitchFamily="50" charset="-128"/>
                    <a:ea typeface="Yu Gothic UI" panose="020B0500000000000000" pitchFamily="50" charset="-128"/>
                    <a:sym typeface="+mn-lt"/>
                  </a:rPr>
                  <a:t>PDCA</a:t>
                </a:r>
                <a:r>
                  <a:rPr lang="ja-JP" altLang="en-US" sz="1200" dirty="0">
                    <a:latin typeface="Yu Gothic UI" panose="020B0500000000000000" pitchFamily="50" charset="-128"/>
                    <a:ea typeface="Yu Gothic UI" panose="020B0500000000000000" pitchFamily="50" charset="-128"/>
                    <a:sym typeface="+mn-lt"/>
                  </a:rPr>
                  <a:t>サイクルの実施</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・情報収集</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cs typeface="+mn-cs"/>
                    <a:sym typeface="+mn-lt"/>
                  </a:rPr>
                  <a:t>⇒ ⑦⑧⑨</a:t>
                </a:r>
              </a:p>
            </p:txBody>
          </p:sp>
          <p:sp>
            <p:nvSpPr>
              <p:cNvPr id="43" name="Rectangle 13"/>
              <p:cNvSpPr>
                <a:spLocks noChangeArrowheads="1"/>
              </p:cNvSpPr>
              <p:nvPr/>
            </p:nvSpPr>
            <p:spPr bwMode="gray">
              <a:xfrm>
                <a:off x="5041900" y="3983038"/>
                <a:ext cx="4117975" cy="457200"/>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組織</a:t>
                </a:r>
              </a:p>
            </p:txBody>
          </p:sp>
        </p:grpSp>
        <p:grpSp>
          <p:nvGrpSpPr>
            <p:cNvPr id="44" name="グループ化 43"/>
            <p:cNvGrpSpPr/>
            <p:nvPr/>
          </p:nvGrpSpPr>
          <p:grpSpPr bwMode="gray">
            <a:xfrm>
              <a:off x="5041900" y="1758949"/>
              <a:ext cx="4117976" cy="2071688"/>
              <a:chOff x="5041900" y="1758950"/>
              <a:chExt cx="4117975" cy="2071686"/>
            </a:xfrm>
          </p:grpSpPr>
          <p:sp>
            <p:nvSpPr>
              <p:cNvPr id="45" name="Rectangle 6"/>
              <p:cNvSpPr>
                <a:spLocks noChangeArrowheads="1"/>
              </p:cNvSpPr>
              <p:nvPr/>
            </p:nvSpPr>
            <p:spPr bwMode="gray">
              <a:xfrm>
                <a:off x="5041900" y="1773236"/>
                <a:ext cx="4117975"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・ウイルス対策ソフトやファイアウォールなどの正しい配置と運用による防御、ならびに常時監視、</a:t>
                </a:r>
              </a:p>
              <a:p>
                <a:pPr defTabSz="762000" eaLnBrk="0" hangingPunct="0"/>
                <a:r>
                  <a:rPr lang="ja-JP" altLang="en-US" sz="1200" dirty="0">
                    <a:latin typeface="Yu Gothic UI" panose="020B0500000000000000" pitchFamily="50" charset="-128"/>
                    <a:ea typeface="Yu Gothic UI" panose="020B0500000000000000" pitchFamily="50" charset="-128"/>
                    <a:sym typeface="+mn-lt"/>
                  </a:rPr>
                  <a:t>・定期チェックによる検知・発見</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sym typeface="+mn-lt"/>
                  </a:rPr>
                  <a:t>　　　⇒ ④⑤⑥</a:t>
                </a:r>
                <a:endParaRPr lang="ja-JP" altLang="en-US" sz="1200" dirty="0">
                  <a:latin typeface="Yu Gothic UI" panose="020B0500000000000000" pitchFamily="50" charset="-128"/>
                  <a:ea typeface="Yu Gothic UI" panose="020B0500000000000000" pitchFamily="50" charset="-128"/>
                  <a:cs typeface="+mn-cs"/>
                  <a:sym typeface="+mn-lt"/>
                </a:endParaRPr>
              </a:p>
            </p:txBody>
          </p:sp>
          <p:sp>
            <p:nvSpPr>
              <p:cNvPr id="46" name="Rectangle 23"/>
              <p:cNvSpPr>
                <a:spLocks noChangeArrowheads="1"/>
              </p:cNvSpPr>
              <p:nvPr/>
            </p:nvSpPr>
            <p:spPr bwMode="gray">
              <a:xfrm>
                <a:off x="5041900" y="1758950"/>
                <a:ext cx="4117975" cy="457199"/>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技術</a:t>
                </a:r>
              </a:p>
            </p:txBody>
          </p:sp>
        </p:grpSp>
        <p:grpSp>
          <p:nvGrpSpPr>
            <p:cNvPr id="47" name="グループ化 46"/>
            <p:cNvGrpSpPr/>
            <p:nvPr/>
          </p:nvGrpSpPr>
          <p:grpSpPr bwMode="gray">
            <a:xfrm>
              <a:off x="4342800" y="3297238"/>
              <a:ext cx="1220401" cy="1219200"/>
              <a:chOff x="4344668" y="3297238"/>
              <a:chExt cx="1220400" cy="1219200"/>
            </a:xfrm>
          </p:grpSpPr>
          <p:sp>
            <p:nvSpPr>
              <p:cNvPr id="48" name="Oval 15"/>
              <p:cNvSpPr>
                <a:spLocks noChangeArrowheads="1"/>
              </p:cNvSpPr>
              <p:nvPr/>
            </p:nvSpPr>
            <p:spPr bwMode="gray">
              <a:xfrm>
                <a:off x="4344668" y="3297238"/>
                <a:ext cx="1220400" cy="1219200"/>
              </a:xfrm>
              <a:prstGeom prst="ellipse">
                <a:avLst/>
              </a:prstGeom>
              <a:solidFill>
                <a:schemeClr val="bg1"/>
              </a:solidFill>
              <a:ln w="12700">
                <a:solidFill>
                  <a:schemeClr val="tx2"/>
                </a:solidFill>
                <a:round/>
                <a:headEnd/>
                <a:tailEnd/>
              </a:ln>
            </p:spPr>
            <p:txBody>
              <a:bodyPr wrap="none" lIns="0" tIns="0" rIns="0" bIns="0" anchor="ctr"/>
              <a:lstStyle/>
              <a:p>
                <a:pPr algn="ctr" eaLnBrk="0" hangingPunct="0"/>
                <a:r>
                  <a:rPr lang="ja-JP" altLang="en-US" sz="1200" dirty="0">
                    <a:latin typeface="Yu Gothic UI" panose="020B0500000000000000" pitchFamily="50" charset="-128"/>
                    <a:ea typeface="Yu Gothic UI" panose="020B0500000000000000" pitchFamily="50" charset="-128"/>
                    <a:cs typeface="+mn-cs"/>
                    <a:sym typeface="+mn-lt"/>
                  </a:rPr>
                  <a:t>Ｌｌ</a:t>
                </a:r>
              </a:p>
            </p:txBody>
          </p:sp>
          <p:sp>
            <p:nvSpPr>
              <p:cNvPr id="49" name="Oval 16"/>
              <p:cNvSpPr>
                <a:spLocks noChangeArrowheads="1"/>
              </p:cNvSpPr>
              <p:nvPr/>
            </p:nvSpPr>
            <p:spPr bwMode="gray">
              <a:xfrm>
                <a:off x="4454468" y="3405982"/>
                <a:ext cx="1000800" cy="1001713"/>
              </a:xfrm>
              <a:prstGeom prst="ellipse">
                <a:avLst/>
              </a:prstGeom>
              <a:solidFill>
                <a:schemeClr val="tx2"/>
              </a:solidFill>
              <a:ln w="12700">
                <a:solidFill>
                  <a:schemeClr val="tx2"/>
                </a:solidFill>
                <a:round/>
                <a:headEnd/>
                <a:tailEnd/>
              </a:ln>
            </p:spPr>
            <p:txBody>
              <a:bodyPr wrap="none" lIns="0" tIns="0" rIns="0" bIns="0" anchor="ctr"/>
              <a:lstStyle/>
              <a:p>
                <a:pPr algn="ctr" eaLnBrk="0" hangingPunct="0"/>
                <a:r>
                  <a:rPr lang="en-US" altLang="ja-JP" sz="1200" b="1" dirty="0">
                    <a:solidFill>
                      <a:schemeClr val="bg1"/>
                    </a:solidFill>
                    <a:latin typeface="Yu Gothic UI" panose="020B0500000000000000" pitchFamily="50" charset="-128"/>
                    <a:ea typeface="Yu Gothic UI" panose="020B0500000000000000" pitchFamily="50" charset="-128"/>
                    <a:sym typeface="+mn-lt"/>
                  </a:rPr>
                  <a:t>4</a:t>
                </a:r>
                <a:r>
                  <a:rPr lang="ja-JP" altLang="en-US" sz="1200" b="1" dirty="0">
                    <a:solidFill>
                      <a:schemeClr val="bg1"/>
                    </a:solidFill>
                    <a:latin typeface="Yu Gothic UI" panose="020B0500000000000000" pitchFamily="50" charset="-128"/>
                    <a:ea typeface="Yu Gothic UI" panose="020B0500000000000000" pitchFamily="50" charset="-128"/>
                    <a:sym typeface="+mn-lt"/>
                  </a:rPr>
                  <a:t>領域</a:t>
                </a:r>
                <a:endParaRPr lang="ja-JP" altLang="en-US" sz="1200" b="1" dirty="0">
                  <a:solidFill>
                    <a:schemeClr val="bg1"/>
                  </a:solidFill>
                  <a:latin typeface="Yu Gothic UI" panose="020B0500000000000000" pitchFamily="50" charset="-128"/>
                  <a:ea typeface="Yu Gothic UI" panose="020B0500000000000000" pitchFamily="50" charset="-128"/>
                  <a:cs typeface="+mn-cs"/>
                  <a:sym typeface="+mn-lt"/>
                </a:endParaRPr>
              </a:p>
            </p:txBody>
          </p:sp>
        </p:grpSp>
      </p:grpSp>
      <p:sp>
        <p:nvSpPr>
          <p:cNvPr id="4" name="曲折矢印 3"/>
          <p:cNvSpPr/>
          <p:nvPr/>
        </p:nvSpPr>
        <p:spPr bwMode="gray">
          <a:xfrm rot="5400000">
            <a:off x="6655654" y="2920545"/>
            <a:ext cx="1029076" cy="1172503"/>
          </a:xfrm>
          <a:prstGeom prst="ben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6259070" y="1872763"/>
            <a:ext cx="3258005" cy="996033"/>
          </a:xfrm>
          <a:prstGeom prst="rect">
            <a:avLst/>
          </a:prstGeom>
          <a:noFill/>
        </p:spPr>
        <p:txBody>
          <a:bodyPr wrap="square" lIns="36000" tIns="36000" rIns="36000" bIns="36000" rtlCol="0" anchor="t"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で言われる４つの分類について、医療機関が実際に対応できているかどうか、主体の観点（人的・システム的・組織的）とコントロール方法の観点（予防・発見・是正）で分類してチェックリストとして整理し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54" name="正方形/長方形 53"/>
          <p:cNvSpPr/>
          <p:nvPr/>
        </p:nvSpPr>
        <p:spPr bwMode="gray">
          <a:xfrm>
            <a:off x="215841" y="175575"/>
            <a:ext cx="615659"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5-3</a:t>
            </a:r>
          </a:p>
        </p:txBody>
      </p:sp>
      <p:sp>
        <p:nvSpPr>
          <p:cNvPr id="55" name="正方形/長方形 54"/>
          <p:cNvSpPr/>
          <p:nvPr/>
        </p:nvSpPr>
        <p:spPr bwMode="gray">
          <a:xfrm>
            <a:off x="907081" y="182890"/>
            <a:ext cx="4049636"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情報セキュリティ対策のチェックリスト①</a:t>
            </a:r>
          </a:p>
        </p:txBody>
      </p:sp>
      <p:sp>
        <p:nvSpPr>
          <p:cNvPr id="57" name="正方形/長方形 56"/>
          <p:cNvSpPr/>
          <p:nvPr/>
        </p:nvSpPr>
        <p:spPr>
          <a:xfrm>
            <a:off x="497576" y="1155719"/>
            <a:ext cx="244440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情報セキュリティ対策の４つの分類</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8" name="角丸四角形 7"/>
          <p:cNvSpPr/>
          <p:nvPr/>
        </p:nvSpPr>
        <p:spPr bwMode="gray">
          <a:xfrm rot="21210882">
            <a:off x="448717" y="1552319"/>
            <a:ext cx="1110019" cy="23830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イメージ</a:t>
            </a:r>
          </a:p>
        </p:txBody>
      </p:sp>
      <p:grpSp>
        <p:nvGrpSpPr>
          <p:cNvPr id="3" name="グループ化 2"/>
          <p:cNvGrpSpPr/>
          <p:nvPr/>
        </p:nvGrpSpPr>
        <p:grpSpPr>
          <a:xfrm>
            <a:off x="573686" y="4372636"/>
            <a:ext cx="8790915" cy="2277313"/>
            <a:chOff x="768095" y="4372636"/>
            <a:chExt cx="8790915" cy="2277313"/>
          </a:xfrm>
        </p:grpSpPr>
        <p:sp>
          <p:nvSpPr>
            <p:cNvPr id="59" name="正方形/長方形 58"/>
            <p:cNvSpPr/>
            <p:nvPr/>
          </p:nvSpPr>
          <p:spPr bwMode="gray">
            <a:xfrm>
              <a:off x="2401694"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6870" name="Rectangle 7"/>
            <p:cNvSpPr>
              <a:spLocks noChangeArrowheads="1"/>
            </p:cNvSpPr>
            <p:nvPr/>
          </p:nvSpPr>
          <p:spPr bwMode="gray">
            <a:xfrm>
              <a:off x="7186913" y="4372636"/>
              <a:ext cx="2325600" cy="396000"/>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dirty="0">
                  <a:solidFill>
                    <a:prstClr val="white"/>
                  </a:solidFill>
                  <a:latin typeface="Yu Gothic UI" panose="020B0500000000000000" pitchFamily="50" charset="-128"/>
                  <a:ea typeface="Yu Gothic UI" panose="020B0500000000000000" pitchFamily="50" charset="-128"/>
                </a:rPr>
                <a:t>人的（一般職員・医療従事者）</a:t>
              </a:r>
            </a:p>
          </p:txBody>
        </p:sp>
        <p:sp>
          <p:nvSpPr>
            <p:cNvPr id="36871" name="Rectangle 8"/>
            <p:cNvSpPr>
              <a:spLocks noChangeArrowheads="1"/>
            </p:cNvSpPr>
            <p:nvPr/>
          </p:nvSpPr>
          <p:spPr bwMode="gray">
            <a:xfrm>
              <a:off x="4788282" y="4372636"/>
              <a:ext cx="2325600" cy="396000"/>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dirty="0">
                  <a:solidFill>
                    <a:prstClr val="white"/>
                  </a:solidFill>
                  <a:latin typeface="Yu Gothic UI" panose="020B0500000000000000" pitchFamily="50" charset="-128"/>
                  <a:ea typeface="Yu Gothic UI" panose="020B0500000000000000" pitchFamily="50" charset="-128"/>
                </a:rPr>
                <a:t>システム的（システム管理者）</a:t>
              </a:r>
              <a:endParaRPr lang="en-US" altLang="ja-JP" sz="1200" b="1" dirty="0">
                <a:solidFill>
                  <a:prstClr val="white"/>
                </a:solidFill>
                <a:latin typeface="Yu Gothic UI" panose="020B0500000000000000" pitchFamily="50" charset="-128"/>
                <a:ea typeface="Yu Gothic UI" panose="020B0500000000000000" pitchFamily="50" charset="-128"/>
              </a:endParaRPr>
            </a:p>
          </p:txBody>
        </p:sp>
        <p:sp>
          <p:nvSpPr>
            <p:cNvPr id="36872" name="Rectangle 9"/>
            <p:cNvSpPr>
              <a:spLocks noChangeArrowheads="1"/>
            </p:cNvSpPr>
            <p:nvPr/>
          </p:nvSpPr>
          <p:spPr bwMode="gray">
            <a:xfrm>
              <a:off x="2398901" y="4372636"/>
              <a:ext cx="2325600" cy="396001"/>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a:solidFill>
                    <a:prstClr val="white"/>
                  </a:solidFill>
                  <a:latin typeface="Yu Gothic UI" panose="020B0500000000000000" pitchFamily="50" charset="-128"/>
                  <a:ea typeface="Yu Gothic UI" panose="020B0500000000000000" pitchFamily="50" charset="-128"/>
                </a:rPr>
                <a:t>組織的（経営層）</a:t>
              </a:r>
              <a:endParaRPr lang="ja-JP" altLang="en-US" sz="1200" b="1" dirty="0">
                <a:solidFill>
                  <a:prstClr val="white"/>
                </a:solidFill>
                <a:latin typeface="Yu Gothic UI" panose="020B0500000000000000" pitchFamily="50" charset="-128"/>
                <a:ea typeface="Yu Gothic UI" panose="020B0500000000000000" pitchFamily="50" charset="-128"/>
              </a:endParaRPr>
            </a:p>
          </p:txBody>
        </p:sp>
        <p:sp>
          <p:nvSpPr>
            <p:cNvPr id="29" name="正方形/長方形 28"/>
            <p:cNvSpPr/>
            <p:nvPr/>
          </p:nvSpPr>
          <p:spPr bwMode="gray">
            <a:xfrm>
              <a:off x="2401694"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7195293"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4798493"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6882" name="Rectangle 57"/>
            <p:cNvSpPr>
              <a:spLocks noChangeArrowheads="1"/>
            </p:cNvSpPr>
            <p:nvPr/>
          </p:nvSpPr>
          <p:spPr bwMode="gray">
            <a:xfrm>
              <a:off x="4927124" y="5469989"/>
              <a:ext cx="2254049"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外部からの侵入を検知する仕組みが構築できているか</a:t>
              </a:r>
            </a:p>
          </p:txBody>
        </p:sp>
        <p:sp>
          <p:nvSpPr>
            <p:cNvPr id="36885" name="Rectangle 60"/>
            <p:cNvSpPr>
              <a:spLocks noChangeArrowheads="1"/>
            </p:cNvSpPr>
            <p:nvPr/>
          </p:nvSpPr>
          <p:spPr bwMode="gray">
            <a:xfrm>
              <a:off x="2537385" y="5407341"/>
              <a:ext cx="2326845" cy="523119"/>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院外も含めた初動通報体制の　　確認と通報基準が整理・共有　　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36876" name="Rectangle 51"/>
            <p:cNvSpPr>
              <a:spLocks noChangeArrowheads="1"/>
            </p:cNvSpPr>
            <p:nvPr/>
          </p:nvSpPr>
          <p:spPr bwMode="gray">
            <a:xfrm>
              <a:off x="768095" y="5439101"/>
              <a:ext cx="1562400" cy="579601"/>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発見的コントロール</a:t>
              </a:r>
            </a:p>
          </p:txBody>
        </p:sp>
        <p:sp>
          <p:nvSpPr>
            <p:cNvPr id="36879" name="Rectangle 54"/>
            <p:cNvSpPr>
              <a:spLocks noChangeArrowheads="1"/>
            </p:cNvSpPr>
            <p:nvPr/>
          </p:nvSpPr>
          <p:spPr bwMode="gray">
            <a:xfrm>
              <a:off x="7354464" y="5456822"/>
              <a:ext cx="1954297"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不具合発見時の連絡方法が周知徹底ができているか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p:txBody>
        </p:sp>
        <p:sp>
          <p:nvSpPr>
            <p:cNvPr id="32" name="正方形/長方形 31"/>
            <p:cNvSpPr/>
            <p:nvPr/>
          </p:nvSpPr>
          <p:spPr bwMode="gray">
            <a:xfrm>
              <a:off x="2398901" y="4812600"/>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4" name="正方形/長方形 33"/>
            <p:cNvSpPr/>
            <p:nvPr/>
          </p:nvSpPr>
          <p:spPr bwMode="gray">
            <a:xfrm>
              <a:off x="7186913" y="4812600"/>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6886" name="Rectangle 61"/>
            <p:cNvSpPr>
              <a:spLocks noChangeArrowheads="1"/>
            </p:cNvSpPr>
            <p:nvPr/>
          </p:nvSpPr>
          <p:spPr bwMode="gray">
            <a:xfrm>
              <a:off x="2537385" y="4770706"/>
              <a:ext cx="2490290" cy="590954"/>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インシデント発生後の組織としての　　原因究明・改善対応の仕組みが　　整備できているか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4788282" y="4812600"/>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36883" name="Rectangle 58"/>
            <p:cNvSpPr>
              <a:spLocks noChangeArrowheads="1"/>
            </p:cNvSpPr>
            <p:nvPr/>
          </p:nvSpPr>
          <p:spPr bwMode="gray">
            <a:xfrm>
              <a:off x="4927124" y="4818164"/>
              <a:ext cx="2320859" cy="520664"/>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バックアップや復旧時の縮退運用の仕組みが有効になっているか</a:t>
              </a:r>
            </a:p>
          </p:txBody>
        </p:sp>
        <p:sp>
          <p:nvSpPr>
            <p:cNvPr id="36880" name="Rectangle 55"/>
            <p:cNvSpPr>
              <a:spLocks noChangeArrowheads="1"/>
            </p:cNvSpPr>
            <p:nvPr/>
          </p:nvSpPr>
          <p:spPr bwMode="gray">
            <a:xfrm>
              <a:off x="7326272" y="4837141"/>
              <a:ext cx="2213977" cy="52066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不具合発生期間時の現場対応方法が周知できているか</a:t>
              </a:r>
            </a:p>
          </p:txBody>
        </p:sp>
        <p:sp>
          <p:nvSpPr>
            <p:cNvPr id="36877" name="Rectangle 52"/>
            <p:cNvSpPr>
              <a:spLocks noChangeArrowheads="1"/>
            </p:cNvSpPr>
            <p:nvPr/>
          </p:nvSpPr>
          <p:spPr bwMode="gray">
            <a:xfrm>
              <a:off x="768095" y="4812600"/>
              <a:ext cx="1562400" cy="579601"/>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是正的コントロール</a:t>
              </a:r>
            </a:p>
          </p:txBody>
        </p:sp>
        <p:sp>
          <p:nvSpPr>
            <p:cNvPr id="52" name="テキスト ボックス 51"/>
            <p:cNvSpPr txBox="1"/>
            <p:nvPr/>
          </p:nvSpPr>
          <p:spPr>
            <a:xfrm>
              <a:off x="854683" y="4510776"/>
              <a:ext cx="1309997"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accent4"/>
                  </a:solidFill>
                  <a:latin typeface="Yu Gothic UI" panose="020B0500000000000000" pitchFamily="50" charset="-128"/>
                  <a:ea typeface="Yu Gothic UI" panose="020B0500000000000000" pitchFamily="50" charset="-128"/>
                </a:rPr>
                <a:t>チェックの観点</a:t>
              </a:r>
            </a:p>
          </p:txBody>
        </p:sp>
        <p:sp>
          <p:nvSpPr>
            <p:cNvPr id="56" name="Rectangle 3"/>
            <p:cNvSpPr>
              <a:spLocks noChangeArrowheads="1"/>
            </p:cNvSpPr>
            <p:nvPr/>
          </p:nvSpPr>
          <p:spPr bwMode="gray">
            <a:xfrm>
              <a:off x="768095" y="6070349"/>
              <a:ext cx="1562400" cy="579600"/>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予防的コントロール</a:t>
              </a:r>
            </a:p>
          </p:txBody>
        </p:sp>
        <p:sp>
          <p:nvSpPr>
            <p:cNvPr id="58" name="Rectangle 49"/>
            <p:cNvSpPr>
              <a:spLocks noChangeArrowheads="1"/>
            </p:cNvSpPr>
            <p:nvPr/>
          </p:nvSpPr>
          <p:spPr bwMode="gray">
            <a:xfrm>
              <a:off x="2537385" y="6088731"/>
              <a:ext cx="2366863"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委員会やシステム管理組織・運用　管理ルールの整備ができているか</a:t>
              </a:r>
            </a:p>
          </p:txBody>
        </p:sp>
        <p:sp>
          <p:nvSpPr>
            <p:cNvPr id="60" name="正方形/長方形 59"/>
            <p:cNvSpPr/>
            <p:nvPr/>
          </p:nvSpPr>
          <p:spPr bwMode="gray">
            <a:xfrm>
              <a:off x="4798493"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61" name="正方形/長方形 60"/>
            <p:cNvSpPr/>
            <p:nvPr/>
          </p:nvSpPr>
          <p:spPr bwMode="gray">
            <a:xfrm>
              <a:off x="7195292"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62" name="Rectangle 48"/>
            <p:cNvSpPr>
              <a:spLocks noChangeArrowheads="1"/>
            </p:cNvSpPr>
            <p:nvPr/>
          </p:nvSpPr>
          <p:spPr bwMode="gray">
            <a:xfrm>
              <a:off x="4927124" y="6085651"/>
              <a:ext cx="2260772"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エンドポイントのウィルス対策・セキュリティパッチの適用ができているか</a:t>
              </a:r>
            </a:p>
          </p:txBody>
        </p:sp>
        <p:sp>
          <p:nvSpPr>
            <p:cNvPr id="63" name="Rectangle 47"/>
            <p:cNvSpPr>
              <a:spLocks noChangeArrowheads="1"/>
            </p:cNvSpPr>
            <p:nvPr/>
          </p:nvSpPr>
          <p:spPr bwMode="gray">
            <a:xfrm>
              <a:off x="7342440" y="6088730"/>
              <a:ext cx="2216570"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職員のセキュリティ意識向上の取り組みが行えているか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grpSp>
      <p:sp>
        <p:nvSpPr>
          <p:cNvPr id="5" name="楕円 4"/>
          <p:cNvSpPr/>
          <p:nvPr/>
        </p:nvSpPr>
        <p:spPr bwMode="gray">
          <a:xfrm>
            <a:off x="2162177"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1</a:t>
            </a:r>
            <a:endParaRPr kumimoji="1" lang="ja-JP" altLang="en-US" sz="1400" b="1" dirty="0">
              <a:solidFill>
                <a:schemeClr val="bg1"/>
              </a:solidFill>
            </a:endParaRPr>
          </a:p>
        </p:txBody>
      </p:sp>
      <p:sp>
        <p:nvSpPr>
          <p:cNvPr id="65" name="楕円 64"/>
          <p:cNvSpPr/>
          <p:nvPr/>
        </p:nvSpPr>
        <p:spPr bwMode="gray">
          <a:xfrm>
            <a:off x="2163861"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2</a:t>
            </a:r>
            <a:endParaRPr kumimoji="1" lang="ja-JP" altLang="en-US" sz="1400" b="1" dirty="0">
              <a:solidFill>
                <a:schemeClr val="bg1"/>
              </a:solidFill>
            </a:endParaRPr>
          </a:p>
        </p:txBody>
      </p:sp>
      <p:sp>
        <p:nvSpPr>
          <p:cNvPr id="66" name="楕円 65"/>
          <p:cNvSpPr/>
          <p:nvPr/>
        </p:nvSpPr>
        <p:spPr bwMode="gray">
          <a:xfrm>
            <a:off x="2162177"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3</a:t>
            </a:r>
            <a:endParaRPr kumimoji="1" lang="ja-JP" altLang="en-US" sz="1400" b="1" dirty="0">
              <a:solidFill>
                <a:schemeClr val="bg1"/>
              </a:solidFill>
            </a:endParaRPr>
          </a:p>
        </p:txBody>
      </p:sp>
      <p:sp>
        <p:nvSpPr>
          <p:cNvPr id="67" name="楕円 66"/>
          <p:cNvSpPr/>
          <p:nvPr/>
        </p:nvSpPr>
        <p:spPr bwMode="gray">
          <a:xfrm>
            <a:off x="4563157"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6</a:t>
            </a:r>
            <a:endParaRPr kumimoji="1" lang="ja-JP" altLang="en-US" sz="1400" b="1" dirty="0">
              <a:solidFill>
                <a:schemeClr val="bg1"/>
              </a:solidFill>
            </a:endParaRPr>
          </a:p>
        </p:txBody>
      </p:sp>
      <p:sp>
        <p:nvSpPr>
          <p:cNvPr id="68" name="楕円 67"/>
          <p:cNvSpPr/>
          <p:nvPr/>
        </p:nvSpPr>
        <p:spPr bwMode="gray">
          <a:xfrm>
            <a:off x="4563157"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5</a:t>
            </a:r>
            <a:endParaRPr kumimoji="1" lang="ja-JP" altLang="en-US" sz="1400" b="1" dirty="0">
              <a:solidFill>
                <a:schemeClr val="bg1"/>
              </a:solidFill>
            </a:endParaRPr>
          </a:p>
        </p:txBody>
      </p:sp>
      <p:sp>
        <p:nvSpPr>
          <p:cNvPr id="69" name="楕円 68"/>
          <p:cNvSpPr/>
          <p:nvPr/>
        </p:nvSpPr>
        <p:spPr bwMode="gray">
          <a:xfrm>
            <a:off x="4563157"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4</a:t>
            </a:r>
            <a:endParaRPr kumimoji="1" lang="ja-JP" altLang="en-US" sz="1400" b="1" dirty="0">
              <a:solidFill>
                <a:schemeClr val="bg1"/>
              </a:solidFill>
            </a:endParaRPr>
          </a:p>
        </p:txBody>
      </p:sp>
      <p:sp>
        <p:nvSpPr>
          <p:cNvPr id="70" name="楕円 69"/>
          <p:cNvSpPr/>
          <p:nvPr/>
        </p:nvSpPr>
        <p:spPr bwMode="gray">
          <a:xfrm>
            <a:off x="6960854"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7</a:t>
            </a:r>
            <a:endParaRPr kumimoji="1" lang="ja-JP" altLang="en-US" sz="1400" b="1" dirty="0">
              <a:solidFill>
                <a:schemeClr val="bg1"/>
              </a:solidFill>
            </a:endParaRPr>
          </a:p>
        </p:txBody>
      </p:sp>
      <p:sp>
        <p:nvSpPr>
          <p:cNvPr id="71" name="楕円 70"/>
          <p:cNvSpPr/>
          <p:nvPr/>
        </p:nvSpPr>
        <p:spPr bwMode="gray">
          <a:xfrm>
            <a:off x="6954642"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8</a:t>
            </a:r>
            <a:endParaRPr kumimoji="1" lang="ja-JP" altLang="en-US" sz="1400" b="1" dirty="0">
              <a:solidFill>
                <a:schemeClr val="bg1"/>
              </a:solidFill>
            </a:endParaRPr>
          </a:p>
        </p:txBody>
      </p:sp>
      <p:sp>
        <p:nvSpPr>
          <p:cNvPr id="72" name="楕円 71"/>
          <p:cNvSpPr/>
          <p:nvPr/>
        </p:nvSpPr>
        <p:spPr bwMode="gray">
          <a:xfrm>
            <a:off x="6970810"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9</a:t>
            </a:r>
            <a:endParaRPr kumimoji="1" lang="ja-JP" altLang="en-US" sz="1400" b="1" dirty="0">
              <a:solidFill>
                <a:schemeClr val="bg1"/>
              </a:solidFill>
            </a:endParaRPr>
          </a:p>
        </p:txBody>
      </p:sp>
      <p:sp>
        <p:nvSpPr>
          <p:cNvPr id="7" name="角丸四角形 6"/>
          <p:cNvSpPr/>
          <p:nvPr/>
        </p:nvSpPr>
        <p:spPr bwMode="gray">
          <a:xfrm>
            <a:off x="6208295" y="1748589"/>
            <a:ext cx="3308780" cy="1189985"/>
          </a:xfrm>
          <a:prstGeom prst="roundRect">
            <a:avLst>
              <a:gd name="adj" fmla="val 7638"/>
            </a:avLst>
          </a:prstGeom>
          <a:noFill/>
          <a:ln w="3810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964739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34721" y="6588000"/>
            <a:ext cx="180000" cy="169200"/>
          </a:xfrm>
        </p:spPr>
        <p:txBody>
          <a:bodyPr/>
          <a:lstStyle/>
          <a:p>
            <a:r>
              <a:rPr lang="en-US" altLang="ja-JP" dirty="0"/>
              <a:t>35</a:t>
            </a:r>
            <a:endParaRPr lang="ja-JP" altLang="en-US" dirty="0"/>
          </a:p>
        </p:txBody>
      </p:sp>
      <p:sp>
        <p:nvSpPr>
          <p:cNvPr id="5" name="タイトル 4"/>
          <p:cNvSpPr>
            <a:spLocks noGrp="1"/>
          </p:cNvSpPr>
          <p:nvPr>
            <p:ph type="title"/>
          </p:nvPr>
        </p:nvSpPr>
        <p:spPr>
          <a:xfrm>
            <a:off x="409793" y="406364"/>
            <a:ext cx="9072000" cy="651600"/>
          </a:xfrm>
        </p:spPr>
        <p:txBody>
          <a:bodyPr/>
          <a:lstStyle/>
          <a:p>
            <a:r>
              <a:rPr lang="ja-JP" altLang="en-US" sz="1800" dirty="0"/>
              <a:t>チェックリストを活用し、実際にどの分類の対策が不足しているのか把握し、不足している領域に対して優先的に資源投入をすることが重要である</a:t>
            </a:r>
            <a:endParaRPr kumimoji="1" lang="ja-JP" altLang="en-US" sz="1800" dirty="0"/>
          </a:p>
        </p:txBody>
      </p:sp>
      <p:graphicFrame>
        <p:nvGraphicFramePr>
          <p:cNvPr id="7" name="表 6"/>
          <p:cNvGraphicFramePr>
            <a:graphicFrameLocks noGrp="1"/>
          </p:cNvGraphicFramePr>
          <p:nvPr>
            <p:extLst>
              <p:ext uri="{D42A27DB-BD31-4B8C-83A1-F6EECF244321}">
                <p14:modId xmlns:p14="http://schemas.microsoft.com/office/powerpoint/2010/main" val="1579230310"/>
              </p:ext>
            </p:extLst>
          </p:nvPr>
        </p:nvGraphicFramePr>
        <p:xfrm>
          <a:off x="277332" y="1901509"/>
          <a:ext cx="9352536" cy="3975857"/>
        </p:xfrm>
        <a:graphic>
          <a:graphicData uri="http://schemas.openxmlformats.org/drawingml/2006/table">
            <a:tbl>
              <a:tblPr firstRow="1" bandRow="1">
                <a:tableStyleId>{17292A2E-F333-43FB-9621-5CBBE7FDCDCB}</a:tableStyleId>
              </a:tblPr>
              <a:tblGrid>
                <a:gridCol w="837176">
                  <a:extLst>
                    <a:ext uri="{9D8B030D-6E8A-4147-A177-3AD203B41FA5}">
                      <a16:colId xmlns:a16="http://schemas.microsoft.com/office/drawing/2014/main" val="1970809329"/>
                    </a:ext>
                  </a:extLst>
                </a:gridCol>
                <a:gridCol w="1464937">
                  <a:extLst>
                    <a:ext uri="{9D8B030D-6E8A-4147-A177-3AD203B41FA5}">
                      <a16:colId xmlns:a16="http://schemas.microsoft.com/office/drawing/2014/main" val="1339032913"/>
                    </a:ext>
                  </a:extLst>
                </a:gridCol>
                <a:gridCol w="1514999">
                  <a:extLst>
                    <a:ext uri="{9D8B030D-6E8A-4147-A177-3AD203B41FA5}">
                      <a16:colId xmlns:a16="http://schemas.microsoft.com/office/drawing/2014/main" val="2278014617"/>
                    </a:ext>
                  </a:extLst>
                </a:gridCol>
                <a:gridCol w="1345023">
                  <a:extLst>
                    <a:ext uri="{9D8B030D-6E8A-4147-A177-3AD203B41FA5}">
                      <a16:colId xmlns:a16="http://schemas.microsoft.com/office/drawing/2014/main" val="4102142156"/>
                    </a:ext>
                  </a:extLst>
                </a:gridCol>
                <a:gridCol w="1514999">
                  <a:extLst>
                    <a:ext uri="{9D8B030D-6E8A-4147-A177-3AD203B41FA5}">
                      <a16:colId xmlns:a16="http://schemas.microsoft.com/office/drawing/2014/main" val="3474732698"/>
                    </a:ext>
                  </a:extLst>
                </a:gridCol>
                <a:gridCol w="1354923">
                  <a:extLst>
                    <a:ext uri="{9D8B030D-6E8A-4147-A177-3AD203B41FA5}">
                      <a16:colId xmlns:a16="http://schemas.microsoft.com/office/drawing/2014/main" val="3746877101"/>
                    </a:ext>
                  </a:extLst>
                </a:gridCol>
                <a:gridCol w="1320479">
                  <a:extLst>
                    <a:ext uri="{9D8B030D-6E8A-4147-A177-3AD203B41FA5}">
                      <a16:colId xmlns:a16="http://schemas.microsoft.com/office/drawing/2014/main" val="2467838072"/>
                    </a:ext>
                  </a:extLst>
                </a:gridCol>
              </a:tblGrid>
              <a:tr h="458153">
                <a:tc rowSpan="3">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　</a:t>
                      </a:r>
                      <a:endParaRPr lang="ja-JP" alt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noFill/>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組織的（</a:t>
                      </a:r>
                      <a:r>
                        <a:rPr lang="en-US" sz="1200" u="none" strike="noStrike" dirty="0">
                          <a:effectLst/>
                          <a:latin typeface="Yu Gothic UI" panose="020B0500000000000000" pitchFamily="50" charset="-128"/>
                          <a:ea typeface="Yu Gothic UI" panose="020B0500000000000000" pitchFamily="50" charset="-128"/>
                        </a:rPr>
                        <a:t>Structure）</a:t>
                      </a:r>
                      <a:endParaRPr 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システム的（</a:t>
                      </a:r>
                      <a:r>
                        <a:rPr lang="en-US" altLang="ja-JP" sz="1200" u="none" strike="noStrike" dirty="0">
                          <a:effectLst/>
                          <a:latin typeface="Yu Gothic UI" panose="020B0500000000000000" pitchFamily="50" charset="-128"/>
                          <a:ea typeface="Yu Gothic UI" panose="020B0500000000000000" pitchFamily="50" charset="-128"/>
                        </a:rPr>
                        <a:t>System</a:t>
                      </a:r>
                      <a:r>
                        <a:rPr lang="ja-JP" altLang="en-US" sz="1200" u="none" strike="noStrike" dirty="0">
                          <a:effectLst/>
                          <a:latin typeface="Yu Gothic UI" panose="020B0500000000000000" pitchFamily="50" charset="-128"/>
                          <a:ea typeface="Yu Gothic UI" panose="020B0500000000000000" pitchFamily="50" charset="-128"/>
                        </a:rPr>
                        <a:t>）</a:t>
                      </a:r>
                      <a:endParaRPr lang="ja-JP" alt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人的（</a:t>
                      </a:r>
                      <a:r>
                        <a:rPr lang="en-US" sz="1200" u="none" strike="noStrike" dirty="0">
                          <a:effectLst/>
                          <a:latin typeface="Yu Gothic UI" panose="020B0500000000000000" pitchFamily="50" charset="-128"/>
                          <a:ea typeface="Yu Gothic UI" panose="020B0500000000000000" pitchFamily="50" charset="-128"/>
                        </a:rPr>
                        <a:t>Staff）</a:t>
                      </a:r>
                      <a:endParaRPr 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381281496"/>
                  </a:ext>
                </a:extLst>
              </a:tr>
              <a:tr h="474247">
                <a:tc vMerge="1">
                  <a:txBody>
                    <a:bodyPr/>
                    <a:lstStyle/>
                    <a:p>
                      <a:endParaRPr kumimoji="1" lang="ja-JP" altLang="en-US"/>
                    </a:p>
                  </a:txBody>
                  <a:tcPr/>
                </a:tc>
                <a:tc gridSpan="2">
                  <a:txBody>
                    <a:bodyPr/>
                    <a:lstStyle/>
                    <a:p>
                      <a:pPr marL="36000" algn="l" fontAlgn="ctr"/>
                      <a:r>
                        <a:rPr lang="ja-JP" altLang="en-US" sz="1200" b="0" i="0" u="none" strike="noStrike" dirty="0">
                          <a:solidFill>
                            <a:srgbClr val="000000"/>
                          </a:solidFill>
                          <a:effectLst/>
                          <a:latin typeface="Yu Gothic UI" panose="020B0500000000000000" pitchFamily="50" charset="-128"/>
                          <a:ea typeface="Yu Gothic UI" panose="020B0500000000000000" pitchFamily="50" charset="-128"/>
                        </a:rPr>
                        <a:t>経営層あるいは、病院組織全体として、十分に理解・対応できているか</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gridSpan="2">
                  <a:txBody>
                    <a:bodyPr/>
                    <a:lstStyle/>
                    <a:p>
                      <a:pPr marL="36000" marR="0" lvl="0" indent="0" algn="l" defTabSz="91439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Yu Gothic UI" panose="020B0500000000000000" pitchFamily="50" charset="-128"/>
                          <a:ea typeface="Yu Gothic UI" panose="020B0500000000000000" pitchFamily="50" charset="-128"/>
                        </a:rPr>
                        <a:t>システム管理者層・システム管理組織が十分に理解・対応できているかどうか</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gridSpan="2">
                  <a:txBody>
                    <a:bodyPr/>
                    <a:lstStyle/>
                    <a:p>
                      <a:pPr marL="36000" marR="0" lvl="0" indent="0" algn="l" defTabSz="990564" rtl="0" eaLnBrk="1" fontAlgn="ctr"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sym typeface="+mn-lt"/>
                        </a:rPr>
                        <a:t>従業員一人ひとりの規則遵守の意識　（コンプライアンス）</a:t>
                      </a:r>
                      <a:endParaRPr lang="en-US" altLang="ja-JP" sz="1200" dirty="0">
                        <a:latin typeface="Yu Gothic UI" panose="020B0500000000000000" pitchFamily="50" charset="-128"/>
                        <a:ea typeface="Yu Gothic UI" panose="020B0500000000000000" pitchFamily="50" charset="-128"/>
                        <a:sym typeface="+mn-lt"/>
                      </a:endParaRPr>
                    </a:p>
                  </a:txBody>
                  <a:tcPr marL="45720" marR="45720" anchor="ctr">
                    <a:lnL w="12700" cap="flat" cmpd="sng" algn="ctr">
                      <a:solidFill>
                        <a:schemeClr val="accent4"/>
                      </a:solidFill>
                      <a:prstDash val="solid"/>
                      <a:round/>
                      <a:headEnd type="none" w="med" len="med"/>
                      <a:tailEnd type="none" w="med" len="med"/>
                    </a:lnL>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tcPr>
                </a:tc>
                <a:extLst>
                  <a:ext uri="{0D108BD9-81ED-4DB2-BD59-A6C34878D82A}">
                    <a16:rowId xmlns:a16="http://schemas.microsoft.com/office/drawing/2014/main" val="1930418553"/>
                  </a:ext>
                </a:extLst>
              </a:tr>
              <a:tr h="284051">
                <a:tc vMerge="1">
                  <a:txBody>
                    <a:bodyPr/>
                    <a:lstStyle/>
                    <a:p>
                      <a:endParaRPr kumimoji="1" lang="ja-JP" altLang="en-US"/>
                    </a:p>
                  </a:txBody>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tcPr>
                </a:tc>
                <a:extLst>
                  <a:ext uri="{0D108BD9-81ED-4DB2-BD59-A6C34878D82A}">
                    <a16:rowId xmlns:a16="http://schemas.microsoft.com/office/drawing/2014/main" val="2263055877"/>
                  </a:ext>
                </a:extLst>
              </a:tr>
              <a:tr h="666670">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是正的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証拠保全のためのルールと運用状況の記録は十分か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証拠保全と運用状況の記録ルールの見直し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情報のバックアップ・縮退運転などの対策は十分に行われているか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障害時復旧の手段が有効かの再確認</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インシデント発生時の運用が考慮されているか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トラブル発生時の診療実施ルールの周知</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74085501"/>
                  </a:ext>
                </a:extLst>
              </a:tr>
              <a:tr h="564846">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発見的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国や県といった外部機関との連携は十分か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発見時の連絡体制・ルールの整理見直し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外部からの侵入に早期に気づける仕組みがあるか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水際対策・</a:t>
                      </a:r>
                      <a:r>
                        <a:rPr lang="en-US" altLang="ja-JP" sz="1200" u="none" strike="noStrike" dirty="0">
                          <a:effectLst/>
                          <a:latin typeface="Yu Gothic UI" panose="020B0500000000000000" pitchFamily="50" charset="-128"/>
                          <a:ea typeface="Yu Gothic UI" panose="020B0500000000000000" pitchFamily="50" charset="-128"/>
                        </a:rPr>
                        <a:t>IDS</a:t>
                      </a:r>
                      <a:r>
                        <a:rPr lang="ja-JP" altLang="en-US" sz="1200" u="none" strike="noStrike" dirty="0">
                          <a:effectLst/>
                          <a:latin typeface="Yu Gothic UI" panose="020B0500000000000000" pitchFamily="50" charset="-128"/>
                          <a:ea typeface="Yu Gothic UI" panose="020B0500000000000000" pitchFamily="50" charset="-128"/>
                        </a:rPr>
                        <a:t>などの整備ができているかの確認</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異常を感じた時の相談窓口・通報ルールが周知されているか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相談窓口・通報ルールの再教育</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21987127"/>
                  </a:ext>
                </a:extLst>
              </a:tr>
              <a:tr h="666670">
                <a:tc row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予防的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システムを管理するルール・組織が機能しているか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情報システム運用管理規定や委員会等の役割・運用の見直し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最新リスクの把握がされているか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最新リスクへの対策</a:t>
                      </a:r>
                      <a:br>
                        <a:rPr lang="ja-JP" altLang="en-US" sz="1200" u="none" strike="noStrike" dirty="0">
                          <a:effectLst/>
                          <a:latin typeface="Yu Gothic UI" panose="020B0500000000000000" pitchFamily="50" charset="-128"/>
                          <a:ea typeface="Yu Gothic UI" panose="020B0500000000000000" pitchFamily="50" charset="-128"/>
                        </a:rPr>
                      </a:br>
                      <a:r>
                        <a:rPr lang="ja-JP" altLang="en-US" sz="1200" u="none" strike="noStrike" dirty="0">
                          <a:effectLst/>
                          <a:latin typeface="Yu Gothic UI" panose="020B0500000000000000" pitchFamily="50" charset="-128"/>
                          <a:ea typeface="Yu Gothic UI" panose="020B0500000000000000" pitchFamily="50" charset="-128"/>
                        </a:rPr>
                        <a:t>セキュリティパッチの適用</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各種規定書、指示書、取扱説明書等が周知されているか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各種規定書、指示書、取扱説明書の周知状況の整理・再周知</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70755815"/>
                  </a:ext>
                </a:extLst>
              </a:tr>
              <a:tr h="666670">
                <a:tc vMerge="1">
                  <a:txBody>
                    <a:bodyPr/>
                    <a:lstStyle/>
                    <a:p>
                      <a:endParaRPr kumimoji="1" lang="ja-JP" altLang="en-US"/>
                    </a:p>
                  </a:txBody>
                  <a:tcP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システムの状態把握を委託業者にまかせっきりになっていないか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委託業者管理・報告ルールの見直し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外部からの侵入を防ぐことができる技術的対策がされているか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システム上の対策の強化</a:t>
                      </a:r>
                      <a:br>
                        <a:rPr lang="ja-JP" altLang="en-US" sz="1200" u="none" strike="noStrike" dirty="0">
                          <a:effectLst/>
                          <a:latin typeface="Yu Gothic UI" panose="020B0500000000000000" pitchFamily="50" charset="-128"/>
                          <a:ea typeface="Yu Gothic UI" panose="020B0500000000000000" pitchFamily="50" charset="-128"/>
                        </a:rPr>
                      </a:br>
                      <a:r>
                        <a:rPr lang="en-US" altLang="ja-JP" sz="1200" u="none" strike="noStrike" dirty="0">
                          <a:effectLst/>
                          <a:latin typeface="Yu Gothic UI" panose="020B0500000000000000" pitchFamily="50" charset="-128"/>
                          <a:ea typeface="Yu Gothic UI" panose="020B0500000000000000" pitchFamily="50" charset="-128"/>
                        </a:rPr>
                        <a:t>IPS</a:t>
                      </a:r>
                      <a:r>
                        <a:rPr lang="ja-JP" altLang="en-US" sz="1200" u="none" strike="noStrike" dirty="0">
                          <a:effectLst/>
                          <a:latin typeface="Yu Gothic UI" panose="020B0500000000000000" pitchFamily="50" charset="-128"/>
                          <a:ea typeface="Yu Gothic UI" panose="020B0500000000000000" pitchFamily="50" charset="-128"/>
                        </a:rPr>
                        <a:t>や</a:t>
                      </a:r>
                      <a:r>
                        <a:rPr lang="en-US" altLang="ja-JP" sz="1200" u="none" strike="noStrike" dirty="0">
                          <a:effectLst/>
                          <a:latin typeface="Yu Gothic UI" panose="020B0500000000000000" pitchFamily="50" charset="-128"/>
                          <a:ea typeface="Yu Gothic UI" panose="020B0500000000000000" pitchFamily="50" charset="-128"/>
                        </a:rPr>
                        <a:t>FW</a:t>
                      </a:r>
                      <a:r>
                        <a:rPr lang="ja-JP" altLang="en-US" sz="1200" u="none" strike="noStrike" dirty="0">
                          <a:effectLst/>
                          <a:latin typeface="Yu Gothic UI" panose="020B0500000000000000" pitchFamily="50" charset="-128"/>
                          <a:ea typeface="Yu Gothic UI" panose="020B0500000000000000" pitchFamily="50" charset="-128"/>
                        </a:rPr>
                        <a:t>の導入や設定見直し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ヒューマンエラー（規定違反）が起こる可能性が考慮されているか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ヒューマンエラー防止のための教育・訓練の実施</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456056927"/>
                  </a:ext>
                </a:extLst>
              </a:tr>
            </a:tbl>
          </a:graphicData>
        </a:graphic>
      </p:graphicFrame>
      <p:sp>
        <p:nvSpPr>
          <p:cNvPr id="10" name="テキスト ボックス 9"/>
          <p:cNvSpPr txBox="1"/>
          <p:nvPr/>
        </p:nvSpPr>
        <p:spPr>
          <a:xfrm>
            <a:off x="409793" y="1569822"/>
            <a:ext cx="8986681" cy="257369"/>
          </a:xfrm>
          <a:prstGeom prst="rect">
            <a:avLst/>
          </a:prstGeom>
          <a:noFill/>
        </p:spPr>
        <p:txBody>
          <a:bodyPr wrap="square" lIns="36000" tIns="36000" rIns="36000" bIns="36000" rtlCol="0" anchor="t"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規模に関わらず、定期的な自己点検において確認すべきと考えられる項目と</a:t>
            </a:r>
            <a:r>
              <a:rPr lang="ja-JP" altLang="en-US"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点検によって不備が見つかった場合の対策例を記載します。</a:t>
            </a:r>
          </a:p>
        </p:txBody>
      </p:sp>
      <p:sp>
        <p:nvSpPr>
          <p:cNvPr id="2" name="テキスト ボックス 1"/>
          <p:cNvSpPr txBox="1"/>
          <p:nvPr/>
        </p:nvSpPr>
        <p:spPr>
          <a:xfrm>
            <a:off x="968547" y="6101688"/>
            <a:ext cx="8139696" cy="257369"/>
          </a:xfrm>
          <a:prstGeom prst="rect">
            <a:avLst/>
          </a:prstGeom>
          <a:noFill/>
        </p:spPr>
        <p:txBody>
          <a:bodyPr wrap="square" lIns="36000" tIns="36000" rIns="36000" bIns="36000" rtlCol="0" anchor="ctr" anchorCtr="0">
            <a:spAutoFit/>
          </a:bodyPr>
          <a:lstStyle/>
          <a:p>
            <a:pPr>
              <a:spcBef>
                <a:spcPts val="0"/>
              </a:spcBef>
              <a:buSzPct val="100000"/>
            </a:pPr>
            <a:r>
              <a:rPr lang="ja-JP" altLang="en-US" sz="1200" dirty="0">
                <a:latin typeface="Yu Gothic UI" panose="020B0500000000000000" pitchFamily="50" charset="-128"/>
                <a:ea typeface="Yu Gothic UI" panose="020B0500000000000000" pitchFamily="50" charset="-128"/>
              </a:rPr>
              <a:t>より詳細なチェックについては、別紙「セキュリティチェックシート」を活用して実施してください。</a:t>
            </a:r>
            <a:endParaRPr kumimoji="1"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bwMode="gray">
          <a:xfrm>
            <a:off x="215841" y="175575"/>
            <a:ext cx="615659"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5-4</a:t>
            </a:r>
          </a:p>
        </p:txBody>
      </p:sp>
      <p:sp>
        <p:nvSpPr>
          <p:cNvPr id="9" name="正方形/長方形 8"/>
          <p:cNvSpPr/>
          <p:nvPr/>
        </p:nvSpPr>
        <p:spPr bwMode="gray">
          <a:xfrm>
            <a:off x="907081" y="182890"/>
            <a:ext cx="344546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情報セキュリティ対策のチェックリスト②</a:t>
            </a:r>
          </a:p>
        </p:txBody>
      </p:sp>
      <p:sp>
        <p:nvSpPr>
          <p:cNvPr id="12" name="正方形/長方形 11"/>
          <p:cNvSpPr/>
          <p:nvPr/>
        </p:nvSpPr>
        <p:spPr>
          <a:xfrm>
            <a:off x="277332" y="1222709"/>
            <a:ext cx="1382431"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確認項目と対策例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41452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294967295"/>
          </p:nvPr>
        </p:nvSpPr>
        <p:spPr>
          <a:xfrm>
            <a:off x="249351" y="6588000"/>
            <a:ext cx="180000" cy="169200"/>
          </a:xfrm>
          <a:prstGeom prst="rect">
            <a:avLst/>
          </a:prstGeom>
        </p:spPr>
        <p:txBody>
          <a:bodyPr/>
          <a:lstStyle/>
          <a:p>
            <a:pPr fontAlgn="auto">
              <a:spcBef>
                <a:spcPts val="0"/>
              </a:spcBef>
              <a:spcAft>
                <a:spcPts val="0"/>
              </a:spcAft>
            </a:pPr>
            <a:r>
              <a:rPr kumimoji="1" lang="en-US" altLang="ja-JP" dirty="0"/>
              <a:t>36</a:t>
            </a:r>
            <a:endParaRPr kumimoji="1" lang="ja-JP" altLang="en-US" dirty="0"/>
          </a:p>
        </p:txBody>
      </p:sp>
      <p:sp>
        <p:nvSpPr>
          <p:cNvPr id="41" name="タイトル 8">
            <a:extLst>
              <a:ext uri="{FF2B5EF4-FFF2-40B4-BE49-F238E27FC236}">
                <a16:creationId xmlns:a16="http://schemas.microsoft.com/office/drawing/2014/main" id="{8A65C795-277D-42E8-977B-39AA1E669018}"/>
              </a:ext>
            </a:extLst>
          </p:cNvPr>
          <p:cNvSpPr txBox="1">
            <a:spLocks/>
          </p:cNvSpPr>
          <p:nvPr/>
        </p:nvSpPr>
        <p:spPr bwMode="gray">
          <a:xfrm>
            <a:off x="389115" y="757393"/>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情報セキュリティ対策は、患者への医療サービスの品質向上（医療安全）と同様に、「組織的対策」「人的対策」「技術的対策」「物理的対策」をバランスよく対応することが重要である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61" name="正方形/長方形 60"/>
          <p:cNvSpPr/>
          <p:nvPr/>
        </p:nvSpPr>
        <p:spPr bwMode="gray">
          <a:xfrm>
            <a:off x="302729" y="201834"/>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5</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5" name="正方形/長方形 64"/>
          <p:cNvSpPr/>
          <p:nvPr/>
        </p:nvSpPr>
        <p:spPr bwMode="gray">
          <a:xfrm>
            <a:off x="391066" y="4235414"/>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7" name="正方形/長方形 66"/>
          <p:cNvSpPr/>
          <p:nvPr/>
        </p:nvSpPr>
        <p:spPr bwMode="gray">
          <a:xfrm>
            <a:off x="372876" y="1647837"/>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8" name="正方形/長方形 67"/>
          <p:cNvSpPr/>
          <p:nvPr/>
        </p:nvSpPr>
        <p:spPr bwMode="gray">
          <a:xfrm>
            <a:off x="5247830" y="4224234"/>
            <a:ext cx="4297422"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9" name="正方形/長方形 68"/>
          <p:cNvSpPr/>
          <p:nvPr/>
        </p:nvSpPr>
        <p:spPr bwMode="gray">
          <a:xfrm>
            <a:off x="5247830" y="163192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0" name="テキスト ボックス 69"/>
          <p:cNvSpPr txBox="1"/>
          <p:nvPr/>
        </p:nvSpPr>
        <p:spPr>
          <a:xfrm>
            <a:off x="9026134" y="304391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74" name="テキスト ボックス 73"/>
          <p:cNvSpPr txBox="1"/>
          <p:nvPr/>
        </p:nvSpPr>
        <p:spPr>
          <a:xfrm>
            <a:off x="1207584" y="536518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82" name="テキスト ボックス 81"/>
          <p:cNvSpPr txBox="1"/>
          <p:nvPr/>
        </p:nvSpPr>
        <p:spPr>
          <a:xfrm>
            <a:off x="6371539" y="1948838"/>
            <a:ext cx="301135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情報システムの運営・管理</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情報システム部門との連携強化</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委託先管理　等</a:t>
            </a:r>
            <a:endParaRPr kumimoji="1" lang="en-US" altLang="ja-JP" sz="1200" dirty="0">
              <a:latin typeface="Yu Gothic UI" panose="020B0500000000000000" pitchFamily="50" charset="-128"/>
              <a:ea typeface="Yu Gothic UI" panose="020B0500000000000000" pitchFamily="50" charset="-128"/>
            </a:endParaRPr>
          </a:p>
        </p:txBody>
      </p:sp>
      <p:sp>
        <p:nvSpPr>
          <p:cNvPr id="87" name="テキスト ボックス 86"/>
          <p:cNvSpPr txBox="1"/>
          <p:nvPr/>
        </p:nvSpPr>
        <p:spPr>
          <a:xfrm>
            <a:off x="6455299" y="4559135"/>
            <a:ext cx="300584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外部からの不正アクセス防止、 ファイヤーウォール、ウイルス対策ソフト導入等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アクセス制御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88" name="テキスト ボックス 87"/>
          <p:cNvSpPr txBox="1"/>
          <p:nvPr/>
        </p:nvSpPr>
        <p:spPr>
          <a:xfrm>
            <a:off x="856028" y="4618507"/>
            <a:ext cx="2565114" cy="649784"/>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ネットワークのセキュアな設計</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特定区画の入退室管理、施錠管理</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端末等の盗難防止策　等</a:t>
            </a:r>
            <a:endParaRPr kumimoji="1" lang="en-US" altLang="ja-JP" sz="1200" dirty="0">
              <a:latin typeface="Yu Gothic UI" panose="020B0500000000000000" pitchFamily="50" charset="-128"/>
              <a:ea typeface="Yu Gothic UI" panose="020B0500000000000000" pitchFamily="50" charset="-128"/>
            </a:endParaRPr>
          </a:p>
        </p:txBody>
      </p:sp>
      <p:sp>
        <p:nvSpPr>
          <p:cNvPr id="89" name="テキスト ボックス 88"/>
          <p:cNvSpPr txBox="1"/>
          <p:nvPr/>
        </p:nvSpPr>
        <p:spPr>
          <a:xfrm>
            <a:off x="540843" y="1914179"/>
            <a:ext cx="3587734"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情報システム部門及び担当者、専門スタッフの設置</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規定・マニュアル類の整備</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セキュリティにかかる情報収集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予算の確保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90" name="直線コネクタ 89"/>
          <p:cNvCxnSpPr/>
          <p:nvPr/>
        </p:nvCxnSpPr>
        <p:spPr>
          <a:xfrm flipV="1">
            <a:off x="6490621" y="1795459"/>
            <a:ext cx="2040307" cy="1365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6705073" y="1666775"/>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6" name="直線コネクタ 95"/>
          <p:cNvCxnSpPr/>
          <p:nvPr/>
        </p:nvCxnSpPr>
        <p:spPr>
          <a:xfrm flipV="1">
            <a:off x="6694886" y="4459338"/>
            <a:ext cx="1915104" cy="7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6839761" y="4338017"/>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8" name="直線コネクタ 97"/>
          <p:cNvCxnSpPr/>
          <p:nvPr/>
        </p:nvCxnSpPr>
        <p:spPr>
          <a:xfrm flipV="1">
            <a:off x="1244627" y="1801795"/>
            <a:ext cx="1920331"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1405978" y="1672176"/>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100" name="直線コネクタ 99"/>
          <p:cNvCxnSpPr/>
          <p:nvPr/>
        </p:nvCxnSpPr>
        <p:spPr>
          <a:xfrm>
            <a:off x="1224955" y="4459338"/>
            <a:ext cx="19400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1394544" y="4330654"/>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102" name="直線コネクタ 101"/>
          <p:cNvCxnSpPr/>
          <p:nvPr/>
        </p:nvCxnSpPr>
        <p:spPr>
          <a:xfrm flipV="1">
            <a:off x="7456191" y="5750851"/>
            <a:ext cx="591426" cy="528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雲形吹き出し 115"/>
          <p:cNvSpPr/>
          <p:nvPr/>
        </p:nvSpPr>
        <p:spPr>
          <a:xfrm>
            <a:off x="6465330" y="5493714"/>
            <a:ext cx="974595" cy="446704"/>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9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7" name="テキスト ボックス 116"/>
          <p:cNvSpPr txBox="1"/>
          <p:nvPr/>
        </p:nvSpPr>
        <p:spPr>
          <a:xfrm flipH="1">
            <a:off x="6594440" y="5589053"/>
            <a:ext cx="932188"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インターネット</a:t>
            </a:r>
          </a:p>
        </p:txBody>
      </p:sp>
      <p:pic>
        <p:nvPicPr>
          <p:cNvPr id="118"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423" y="5476336"/>
            <a:ext cx="1024358" cy="485222"/>
          </a:xfrm>
          <a:prstGeom prst="rect">
            <a:avLst/>
          </a:prstGeom>
          <a:solidFill>
            <a:schemeClr val="bg1"/>
          </a:solidFill>
        </p:spPr>
      </p:pic>
      <p:sp>
        <p:nvSpPr>
          <p:cNvPr id="119" name="テキスト ボックス 118"/>
          <p:cNvSpPr txBox="1"/>
          <p:nvPr/>
        </p:nvSpPr>
        <p:spPr>
          <a:xfrm>
            <a:off x="8150538" y="5963773"/>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　医療機関</a:t>
            </a:r>
          </a:p>
        </p:txBody>
      </p:sp>
      <p:pic>
        <p:nvPicPr>
          <p:cNvPr id="120" name="Picture 1028"/>
          <p:cNvPicPr>
            <a:picLocks noChangeArrowheads="1"/>
          </p:cNvPicPr>
          <p:nvPr/>
        </p:nvPicPr>
        <p:blipFill>
          <a:blip r:embed="rId4" cstate="print"/>
          <a:srcRect/>
          <a:stretch>
            <a:fillRect/>
          </a:stretch>
        </p:blipFill>
        <p:spPr bwMode="auto">
          <a:xfrm>
            <a:off x="7655738" y="5560051"/>
            <a:ext cx="174634" cy="441219"/>
          </a:xfrm>
          <a:prstGeom prst="rect">
            <a:avLst/>
          </a:prstGeom>
          <a:noFill/>
          <a:ln w="9525">
            <a:noFill/>
            <a:miter lim="800000"/>
            <a:headEnd/>
            <a:tailEnd/>
          </a:ln>
        </p:spPr>
      </p:pic>
      <p:sp>
        <p:nvSpPr>
          <p:cNvPr id="121" name="円形吹き出し 120"/>
          <p:cNvSpPr/>
          <p:nvPr/>
        </p:nvSpPr>
        <p:spPr bwMode="gray">
          <a:xfrm>
            <a:off x="5610758" y="6028126"/>
            <a:ext cx="1518115" cy="392271"/>
          </a:xfrm>
          <a:prstGeom prst="wedgeEllipseCallout">
            <a:avLst>
              <a:gd name="adj1" fmla="val 75304"/>
              <a:gd name="adj2" fmla="val -7843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ファイヤーウォールによる防御</a:t>
            </a:r>
            <a:endParaRPr kumimoji="1" lang="en-US" altLang="ja-JP" sz="1200" b="1" dirty="0">
              <a:latin typeface="Yu Gothic UI" panose="020B0500000000000000" pitchFamily="50" charset="-128"/>
              <a:ea typeface="Yu Gothic UI" panose="020B0500000000000000" pitchFamily="50" charset="-128"/>
            </a:endParaRPr>
          </a:p>
        </p:txBody>
      </p:sp>
      <p:sp>
        <p:nvSpPr>
          <p:cNvPr id="122" name="角丸四角形 22"/>
          <p:cNvSpPr>
            <a:spLocks noChangeAspect="1"/>
          </p:cNvSpPr>
          <p:nvPr/>
        </p:nvSpPr>
        <p:spPr bwMode="gray">
          <a:xfrm>
            <a:off x="898232" y="5482079"/>
            <a:ext cx="611712" cy="648000"/>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123" name="図 1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394" y="5753599"/>
            <a:ext cx="401760" cy="432000"/>
          </a:xfrm>
          <a:prstGeom prst="rect">
            <a:avLst/>
          </a:prstGeom>
        </p:spPr>
      </p:pic>
      <p:pic>
        <p:nvPicPr>
          <p:cNvPr id="124" name="図 123"/>
          <p:cNvPicPr>
            <a:picLocks noChangeAspect="1"/>
          </p:cNvPicPr>
          <p:nvPr/>
        </p:nvPicPr>
        <p:blipFill>
          <a:blip r:embed="rId6"/>
          <a:stretch>
            <a:fillRect/>
          </a:stretch>
        </p:blipFill>
        <p:spPr>
          <a:xfrm>
            <a:off x="7218282" y="2860488"/>
            <a:ext cx="1165007" cy="830537"/>
          </a:xfrm>
          <a:prstGeom prst="rect">
            <a:avLst/>
          </a:prstGeom>
        </p:spPr>
      </p:pic>
      <p:sp>
        <p:nvSpPr>
          <p:cNvPr id="125" name="円形吹き出し 124"/>
          <p:cNvSpPr/>
          <p:nvPr/>
        </p:nvSpPr>
        <p:spPr bwMode="gray">
          <a:xfrm>
            <a:off x="7907018" y="3490778"/>
            <a:ext cx="1852984" cy="577792"/>
          </a:xfrm>
          <a:prstGeom prst="wedgeEllipseCallout">
            <a:avLst>
              <a:gd name="adj1" fmla="val -27297"/>
              <a:gd name="adj2" fmla="val -83935"/>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情報セキュリティインシデントはありますか？</a:t>
            </a:r>
            <a:endParaRPr kumimoji="1" lang="en-US" altLang="ja-JP" sz="1100" b="1" dirty="0">
              <a:latin typeface="Yu Gothic UI" panose="020B0500000000000000" pitchFamily="50" charset="-128"/>
              <a:ea typeface="Yu Gothic UI" panose="020B0500000000000000" pitchFamily="50" charset="-128"/>
            </a:endParaRPr>
          </a:p>
        </p:txBody>
      </p:sp>
      <p:sp>
        <p:nvSpPr>
          <p:cNvPr id="126" name="円形吹き出し 125"/>
          <p:cNvSpPr/>
          <p:nvPr/>
        </p:nvSpPr>
        <p:spPr bwMode="gray">
          <a:xfrm>
            <a:off x="8397731" y="2662735"/>
            <a:ext cx="1362271" cy="637242"/>
          </a:xfrm>
          <a:prstGeom prst="wedgeEllipseCallout">
            <a:avLst>
              <a:gd name="adj1" fmla="val -69448"/>
              <a:gd name="adj2" fmla="val -17124"/>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○件発生し、　再発防止策は○○です</a:t>
            </a:r>
            <a:endParaRPr kumimoji="1" lang="en-US" altLang="ja-JP" sz="1100" b="1" dirty="0">
              <a:latin typeface="Yu Gothic UI" panose="020B0500000000000000" pitchFamily="50" charset="-128"/>
              <a:ea typeface="Yu Gothic UI" panose="020B0500000000000000" pitchFamily="50" charset="-128"/>
            </a:endParaRPr>
          </a:p>
        </p:txBody>
      </p:sp>
      <p:sp>
        <p:nvSpPr>
          <p:cNvPr id="127" name="パイ 102"/>
          <p:cNvSpPr/>
          <p:nvPr/>
        </p:nvSpPr>
        <p:spPr>
          <a:xfrm>
            <a:off x="3310779" y="238596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28" name="パイ 103"/>
          <p:cNvSpPr/>
          <p:nvPr/>
        </p:nvSpPr>
        <p:spPr>
          <a:xfrm rot="5400000">
            <a:off x="4961247" y="237245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29" name="パイ 104"/>
          <p:cNvSpPr/>
          <p:nvPr/>
        </p:nvSpPr>
        <p:spPr>
          <a:xfrm rot="10800000">
            <a:off x="4984660" y="404792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0" name="パイ 105"/>
          <p:cNvSpPr/>
          <p:nvPr/>
        </p:nvSpPr>
        <p:spPr>
          <a:xfrm rot="16200000">
            <a:off x="3318577" y="404488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1" name="環状矢印 130"/>
          <p:cNvSpPr/>
          <p:nvPr/>
        </p:nvSpPr>
        <p:spPr>
          <a:xfrm>
            <a:off x="4601145" y="341735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2" name="環状矢印 131"/>
          <p:cNvSpPr/>
          <p:nvPr/>
        </p:nvSpPr>
        <p:spPr>
          <a:xfrm rot="10800000">
            <a:off x="4602532" y="395329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3" name="テキスト ボックス 132"/>
          <p:cNvSpPr txBox="1"/>
          <p:nvPr/>
        </p:nvSpPr>
        <p:spPr>
          <a:xfrm>
            <a:off x="3720968" y="313134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134" name="テキスト ボックス 133"/>
          <p:cNvSpPr txBox="1"/>
          <p:nvPr/>
        </p:nvSpPr>
        <p:spPr>
          <a:xfrm>
            <a:off x="5272645" y="313414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135" name="テキスト ボックス 134"/>
          <p:cNvSpPr txBox="1"/>
          <p:nvPr/>
        </p:nvSpPr>
        <p:spPr>
          <a:xfrm>
            <a:off x="3750601" y="459605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136" name="テキスト ボックス 135"/>
          <p:cNvSpPr txBox="1"/>
          <p:nvPr/>
        </p:nvSpPr>
        <p:spPr>
          <a:xfrm>
            <a:off x="5247830" y="457977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137" name="円/楕円 112"/>
          <p:cNvSpPr/>
          <p:nvPr/>
        </p:nvSpPr>
        <p:spPr bwMode="gray">
          <a:xfrm>
            <a:off x="4867553" y="393722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8" name="角丸四角形 137"/>
          <p:cNvSpPr/>
          <p:nvPr/>
        </p:nvSpPr>
        <p:spPr bwMode="gray">
          <a:xfrm>
            <a:off x="4075184" y="3772398"/>
            <a:ext cx="1767757" cy="501108"/>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139" name="テキスト ボックス 138"/>
          <p:cNvSpPr txBox="1"/>
          <p:nvPr/>
        </p:nvSpPr>
        <p:spPr>
          <a:xfrm>
            <a:off x="4168440" y="3753846"/>
            <a:ext cx="1611162" cy="50359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情報セキュリティ</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対策</a:t>
            </a:r>
          </a:p>
        </p:txBody>
      </p:sp>
      <p:sp>
        <p:nvSpPr>
          <p:cNvPr id="140" name="円形吹き出し 139"/>
          <p:cNvSpPr/>
          <p:nvPr/>
        </p:nvSpPr>
        <p:spPr bwMode="gray">
          <a:xfrm>
            <a:off x="5716998" y="2724975"/>
            <a:ext cx="1564683" cy="455686"/>
          </a:xfrm>
          <a:prstGeom prst="wedgeEllipseCallout">
            <a:avLst>
              <a:gd name="adj1" fmla="val 48120"/>
              <a:gd name="adj2" fmla="val 54590"/>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各部署に注意するよう連絡をします</a:t>
            </a:r>
            <a:endParaRPr kumimoji="1" lang="en-US" altLang="ja-JP" sz="1100" b="1" dirty="0">
              <a:latin typeface="Yu Gothic UI" panose="020B0500000000000000" pitchFamily="50" charset="-128"/>
              <a:ea typeface="Yu Gothic UI" panose="020B0500000000000000" pitchFamily="50" charset="-128"/>
            </a:endParaRPr>
          </a:p>
        </p:txBody>
      </p:sp>
      <p:grpSp>
        <p:nvGrpSpPr>
          <p:cNvPr id="141" name="グループ化 140"/>
          <p:cNvGrpSpPr/>
          <p:nvPr/>
        </p:nvGrpSpPr>
        <p:grpSpPr>
          <a:xfrm>
            <a:off x="509129" y="2849210"/>
            <a:ext cx="2745390" cy="889183"/>
            <a:chOff x="-1820997" y="6648202"/>
            <a:chExt cx="2872612" cy="1466816"/>
          </a:xfrm>
        </p:grpSpPr>
        <p:sp>
          <p:nvSpPr>
            <p:cNvPr id="142" name="正方形/長方形 141"/>
            <p:cNvSpPr/>
            <p:nvPr/>
          </p:nvSpPr>
          <p:spPr>
            <a:xfrm>
              <a:off x="-1820997"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p:txBody>
        </p:sp>
        <p:sp>
          <p:nvSpPr>
            <p:cNvPr id="143" name="正方形/長方形 142"/>
            <p:cNvSpPr/>
            <p:nvPr/>
          </p:nvSpPr>
          <p:spPr>
            <a:xfrm>
              <a:off x="-841646"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p:txBody>
        </p:sp>
        <p:sp>
          <p:nvSpPr>
            <p:cNvPr id="144" name="正方形/長方形 143"/>
            <p:cNvSpPr/>
            <p:nvPr/>
          </p:nvSpPr>
          <p:spPr>
            <a:xfrm>
              <a:off x="72241" y="7521154"/>
              <a:ext cx="979374"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情報システム</a:t>
              </a:r>
              <a:endParaRPr kumimoji="1" lang="en-US" altLang="ja-JP" sz="1100" b="1"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部門</a:t>
              </a:r>
            </a:p>
          </p:txBody>
        </p:sp>
        <p:sp>
          <p:nvSpPr>
            <p:cNvPr id="145" name="正方形/長方形 144"/>
            <p:cNvSpPr/>
            <p:nvPr/>
          </p:nvSpPr>
          <p:spPr>
            <a:xfrm>
              <a:off x="-771198" y="6648202"/>
              <a:ext cx="728662" cy="40911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病院長</a:t>
              </a:r>
            </a:p>
          </p:txBody>
        </p:sp>
      </p:grpSp>
      <p:cxnSp>
        <p:nvCxnSpPr>
          <p:cNvPr id="146" name="直線コネクタ 145"/>
          <p:cNvCxnSpPr>
            <a:stCxn id="145" idx="2"/>
            <a:endCxn id="143" idx="0"/>
          </p:cNvCxnSpPr>
          <p:nvPr/>
        </p:nvCxnSpPr>
        <p:spPr>
          <a:xfrm flipH="1">
            <a:off x="1859107" y="3097217"/>
            <a:ext cx="1524" cy="2811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a:stCxn id="142" idx="0"/>
            <a:endCxn id="145" idx="2"/>
          </p:cNvCxnSpPr>
          <p:nvPr/>
        </p:nvCxnSpPr>
        <p:spPr>
          <a:xfrm rot="5400000" flipH="1" flipV="1">
            <a:off x="1251293" y="2769054"/>
            <a:ext cx="281175" cy="937502"/>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カギ線コネクタ 147"/>
          <p:cNvCxnSpPr>
            <a:stCxn id="144" idx="0"/>
            <a:endCxn id="145" idx="2"/>
          </p:cNvCxnSpPr>
          <p:nvPr/>
        </p:nvCxnSpPr>
        <p:spPr>
          <a:xfrm rot="16200000" flipV="1">
            <a:off x="2182987" y="2774860"/>
            <a:ext cx="281176" cy="925889"/>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9" name="円形吹き出し 148"/>
          <p:cNvSpPr/>
          <p:nvPr/>
        </p:nvSpPr>
        <p:spPr bwMode="gray">
          <a:xfrm>
            <a:off x="1914390" y="5493715"/>
            <a:ext cx="1806578" cy="686536"/>
          </a:xfrm>
          <a:prstGeom prst="wedgeEllipseCallout">
            <a:avLst>
              <a:gd name="adj1" fmla="val -63709"/>
              <a:gd name="adj2" fmla="val 6113"/>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個人情報が存在する端末の盗難防止策の実施</a:t>
            </a:r>
            <a:endParaRPr kumimoji="1" lang="en-US" altLang="ja-JP" sz="1200" b="1" dirty="0">
              <a:latin typeface="Yu Gothic UI" panose="020B0500000000000000" pitchFamily="50" charset="-128"/>
              <a:ea typeface="Yu Gothic UI" panose="020B0500000000000000" pitchFamily="50" charset="-128"/>
            </a:endParaRPr>
          </a:p>
        </p:txBody>
      </p:sp>
      <p:sp>
        <p:nvSpPr>
          <p:cNvPr id="150" name="円形吹き出し 149"/>
          <p:cNvSpPr/>
          <p:nvPr/>
        </p:nvSpPr>
        <p:spPr bwMode="gray">
          <a:xfrm>
            <a:off x="2280260" y="2626732"/>
            <a:ext cx="1248535" cy="580786"/>
          </a:xfrm>
          <a:prstGeom prst="wedgeEllipseCallout">
            <a:avLst>
              <a:gd name="adj1" fmla="val 1205"/>
              <a:gd name="adj2" fmla="val 8366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情報システム部門の設置</a:t>
            </a:r>
            <a:endParaRPr kumimoji="1" lang="en-US" altLang="ja-JP" sz="12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63725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1</a:t>
            </a:r>
            <a:r>
              <a:rPr kumimoji="1" lang="ja-JP" altLang="en-US" sz="1800" dirty="0">
                <a:solidFill>
                  <a:schemeClr val="tx1"/>
                </a:solidFill>
                <a:latin typeface="Yu Gothic UI" panose="020B0500000000000000" pitchFamily="50" charset="-128"/>
                <a:ea typeface="Yu Gothic UI" panose="020B0500000000000000" pitchFamily="50" charset="-128"/>
              </a:rPr>
              <a:t>章　報告の重要性について</a:t>
            </a:r>
          </a:p>
        </p:txBody>
      </p:sp>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560759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34721" y="6588000"/>
            <a:ext cx="180000" cy="169200"/>
          </a:xfrm>
        </p:spPr>
        <p:txBody>
          <a:bodyPr/>
          <a:lstStyle/>
          <a:p>
            <a:r>
              <a:rPr lang="en-US" altLang="ja-JP" dirty="0"/>
              <a:t>37</a:t>
            </a:r>
            <a:endParaRPr lang="ja-JP" altLang="en-US" dirty="0"/>
          </a:p>
        </p:txBody>
      </p:sp>
      <p:sp>
        <p:nvSpPr>
          <p:cNvPr id="13" name="タイトル 5">
            <a:extLst>
              <a:ext uri="{FF2B5EF4-FFF2-40B4-BE49-F238E27FC236}">
                <a16:creationId xmlns:a16="http://schemas.microsoft.com/office/drawing/2014/main" id="{5D9D6BE8-B9CE-470D-AE0E-AB3643E46992}"/>
              </a:ext>
            </a:extLst>
          </p:cNvPr>
          <p:cNvSpPr txBox="1">
            <a:spLocks/>
          </p:cNvSpPr>
          <p:nvPr/>
        </p:nvSpPr>
        <p:spPr bwMode="gray">
          <a:xfrm>
            <a:off x="417000" y="3015801"/>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a:lstStyle>
          <a:p>
            <a:pPr algn="ctr" fontAlgn="auto">
              <a:spcAft>
                <a:spcPts val="0"/>
              </a:spcAft>
            </a:pPr>
            <a:r>
              <a:rPr lang="ja-JP" altLang="en-US" sz="2800" dirty="0"/>
              <a:t>ご受講ありがとうございました</a:t>
            </a:r>
          </a:p>
        </p:txBody>
      </p:sp>
    </p:spTree>
    <p:extLst>
      <p:ext uri="{BB962C8B-B14F-4D97-AF65-F5344CB8AC3E}">
        <p14:creationId xmlns:p14="http://schemas.microsoft.com/office/powerpoint/2010/main" val="263412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9606" y="1123765"/>
            <a:ext cx="9072000" cy="349131"/>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従来はオンプレミス型の電子カルテが主流でしたが、クラウド型の電子カルテのサービスや両者を併用するハイブリッド型を採用する医療機関が出ており、セキュリティへの影響を考える必要がある</a:t>
            </a:r>
          </a:p>
        </p:txBody>
      </p:sp>
      <p:sp>
        <p:nvSpPr>
          <p:cNvPr id="6" name="正方形/長方形 5"/>
          <p:cNvSpPr/>
          <p:nvPr/>
        </p:nvSpPr>
        <p:spPr bwMode="gray">
          <a:xfrm>
            <a:off x="837599"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クラウドとオンプレミスについて</a:t>
            </a:r>
          </a:p>
        </p:txBody>
      </p:sp>
      <p:sp>
        <p:nvSpPr>
          <p:cNvPr id="33" name="スライド番号プレースホルダー 3"/>
          <p:cNvSpPr txBox="1">
            <a:spLocks/>
          </p:cNvSpPr>
          <p:nvPr/>
        </p:nvSpPr>
        <p:spPr bwMode="gray">
          <a:xfrm>
            <a:off x="22009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a:t>
            </a:r>
            <a:endParaRPr kumimoji="1" lang="ja-JP" altLang="en-US" dirty="0">
              <a:latin typeface="Yu Gothic UI" panose="020B0500000000000000" pitchFamily="50" charset="-128"/>
              <a:ea typeface="Yu Gothic UI" panose="020B0500000000000000" pitchFamily="50" charset="-128"/>
            </a:endParaRPr>
          </a:p>
        </p:txBody>
      </p:sp>
      <p:sp>
        <p:nvSpPr>
          <p:cNvPr id="7" name="正方形/長方形 6"/>
          <p:cNvSpPr/>
          <p:nvPr/>
        </p:nvSpPr>
        <p:spPr>
          <a:xfrm>
            <a:off x="1385091" y="4251421"/>
            <a:ext cx="2627307" cy="276999"/>
          </a:xfrm>
          <a:prstGeom prst="rect">
            <a:avLst/>
          </a:prstGeom>
          <a:solidFill>
            <a:srgbClr val="0070C0"/>
          </a:solidFill>
          <a:ln>
            <a:noFill/>
          </a:ln>
        </p:spPr>
        <p:txBody>
          <a:bodyPr wrap="square">
            <a:sp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オンプレミス型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6773876" y="4252312"/>
            <a:ext cx="2589578" cy="276999"/>
          </a:xfrm>
          <a:prstGeom prst="rect">
            <a:avLst/>
          </a:prstGeom>
          <a:solidFill>
            <a:srgbClr val="0070C0"/>
          </a:solidFill>
          <a:ln>
            <a:noFill/>
          </a:ln>
        </p:spPr>
        <p:txBody>
          <a:bodyPr wrap="square">
            <a:sp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クラウド型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402339" y="4557144"/>
            <a:ext cx="982754" cy="3879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定義</a:t>
            </a:r>
          </a:p>
        </p:txBody>
      </p:sp>
      <p:sp>
        <p:nvSpPr>
          <p:cNvPr id="10" name="正方形/長方形 9"/>
          <p:cNvSpPr/>
          <p:nvPr/>
        </p:nvSpPr>
        <p:spPr bwMode="gray">
          <a:xfrm>
            <a:off x="1408187" y="4564459"/>
            <a:ext cx="2605428" cy="3806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医療機関の内部にサーバーを設置し、管理する方法</a:t>
            </a:r>
          </a:p>
        </p:txBody>
      </p:sp>
      <p:sp>
        <p:nvSpPr>
          <p:cNvPr id="11" name="正方形/長方形 10"/>
          <p:cNvSpPr/>
          <p:nvPr/>
        </p:nvSpPr>
        <p:spPr bwMode="gray">
          <a:xfrm>
            <a:off x="6773876" y="4570788"/>
            <a:ext cx="2589578" cy="3806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インターネット上のクラウドで医療情報を管理する方法</a:t>
            </a:r>
          </a:p>
        </p:txBody>
      </p:sp>
      <p:sp>
        <p:nvSpPr>
          <p:cNvPr id="12" name="正方形/長方形 11"/>
          <p:cNvSpPr/>
          <p:nvPr/>
        </p:nvSpPr>
        <p:spPr bwMode="gray">
          <a:xfrm>
            <a:off x="402338" y="4987522"/>
            <a:ext cx="982754" cy="3879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他システム</a:t>
            </a:r>
            <a:endParaRPr kumimoji="1" lang="en-US" altLang="ja-JP" sz="1200" dirty="0">
              <a:latin typeface="Yu Gothic UI" panose="020B0500000000000000" pitchFamily="50" charset="-128"/>
              <a:ea typeface="Yu Gothic UI" panose="020B0500000000000000" pitchFamily="50" charset="-128"/>
            </a:endParaRPr>
          </a:p>
          <a:p>
            <a:pPr algn="ctr"/>
            <a:r>
              <a:rPr kumimoji="1" lang="ja-JP" altLang="en-US" sz="1200" dirty="0">
                <a:latin typeface="Yu Gothic UI" panose="020B0500000000000000" pitchFamily="50" charset="-128"/>
                <a:ea typeface="Yu Gothic UI" panose="020B0500000000000000" pitchFamily="50" charset="-128"/>
              </a:rPr>
              <a:t>との連携</a:t>
            </a:r>
          </a:p>
        </p:txBody>
      </p:sp>
      <p:sp>
        <p:nvSpPr>
          <p:cNvPr id="13" name="正方形/長方形 12"/>
          <p:cNvSpPr/>
          <p:nvPr/>
        </p:nvSpPr>
        <p:spPr bwMode="gray">
          <a:xfrm>
            <a:off x="1406971" y="4994834"/>
            <a:ext cx="2605428" cy="3806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様々な機器やシステムと連携している</a:t>
            </a:r>
          </a:p>
        </p:txBody>
      </p:sp>
      <p:sp>
        <p:nvSpPr>
          <p:cNvPr id="14" name="正方形/長方形 13"/>
          <p:cNvSpPr/>
          <p:nvPr/>
        </p:nvSpPr>
        <p:spPr bwMode="gray">
          <a:xfrm>
            <a:off x="6783618" y="5000929"/>
            <a:ext cx="2589578" cy="3806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現時点では最低限の連携が中心であるが、今後増えていく可能性はある</a:t>
            </a:r>
          </a:p>
        </p:txBody>
      </p:sp>
      <p:sp>
        <p:nvSpPr>
          <p:cNvPr id="16" name="正方形/長方形 15"/>
          <p:cNvSpPr/>
          <p:nvPr/>
        </p:nvSpPr>
        <p:spPr>
          <a:xfrm>
            <a:off x="4073351" y="4251096"/>
            <a:ext cx="2656630" cy="276999"/>
          </a:xfrm>
          <a:prstGeom prst="rect">
            <a:avLst/>
          </a:prstGeom>
          <a:solidFill>
            <a:srgbClr val="0070C0"/>
          </a:solidFill>
          <a:ln>
            <a:noFill/>
          </a:ln>
        </p:spPr>
        <p:txBody>
          <a:bodyPr wrap="square">
            <a:sp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ハイブリッド型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4073351" y="4570788"/>
            <a:ext cx="2656630" cy="3806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オンプレミスとクラウドを併用する方法</a:t>
            </a:r>
          </a:p>
        </p:txBody>
      </p:sp>
      <p:sp>
        <p:nvSpPr>
          <p:cNvPr id="18" name="正方形/長方形 17"/>
          <p:cNvSpPr/>
          <p:nvPr/>
        </p:nvSpPr>
        <p:spPr bwMode="gray">
          <a:xfrm>
            <a:off x="4073351" y="4994834"/>
            <a:ext cx="2656630" cy="3806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各システムの機能や更新時期等に合わせて連携範囲を変えている</a:t>
            </a:r>
          </a:p>
        </p:txBody>
      </p:sp>
      <p:sp>
        <p:nvSpPr>
          <p:cNvPr id="24" name="正方形/長方形 23"/>
          <p:cNvSpPr/>
          <p:nvPr/>
        </p:nvSpPr>
        <p:spPr bwMode="gray">
          <a:xfrm>
            <a:off x="402338" y="5426656"/>
            <a:ext cx="982754" cy="8250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セキュリティ</a:t>
            </a:r>
            <a:endParaRPr kumimoji="1" lang="en-US" altLang="ja-JP" sz="1200" dirty="0">
              <a:latin typeface="Yu Gothic UI" panose="020B0500000000000000" pitchFamily="50" charset="-128"/>
              <a:ea typeface="Yu Gothic UI" panose="020B0500000000000000" pitchFamily="50" charset="-128"/>
            </a:endParaRPr>
          </a:p>
        </p:txBody>
      </p:sp>
      <p:pic>
        <p:nvPicPr>
          <p:cNvPr id="28" name="図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092" y="2885764"/>
            <a:ext cx="858464" cy="888410"/>
          </a:xfrm>
          <a:prstGeom prst="rect">
            <a:avLst/>
          </a:prstGeom>
        </p:spPr>
      </p:pic>
      <p:sp>
        <p:nvSpPr>
          <p:cNvPr id="30" name="角丸四角形 29"/>
          <p:cNvSpPr/>
          <p:nvPr/>
        </p:nvSpPr>
        <p:spPr>
          <a:xfrm>
            <a:off x="1973615" y="3761972"/>
            <a:ext cx="1660677" cy="264677"/>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1" name="角丸四角形 30"/>
          <p:cNvSpPr/>
          <p:nvPr/>
        </p:nvSpPr>
        <p:spPr>
          <a:xfrm>
            <a:off x="1977701" y="2670599"/>
            <a:ext cx="1663906" cy="223199"/>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2" name="角丸四角形 31"/>
          <p:cNvSpPr/>
          <p:nvPr/>
        </p:nvSpPr>
        <p:spPr>
          <a:xfrm>
            <a:off x="1977701" y="2943557"/>
            <a:ext cx="1663906" cy="238551"/>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4" name="角丸四角形 33"/>
          <p:cNvSpPr/>
          <p:nvPr/>
        </p:nvSpPr>
        <p:spPr>
          <a:xfrm>
            <a:off x="1973694" y="3226149"/>
            <a:ext cx="1660598" cy="251389"/>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部門システム等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5" name="角丸四角形 34"/>
          <p:cNvSpPr/>
          <p:nvPr/>
        </p:nvSpPr>
        <p:spPr>
          <a:xfrm>
            <a:off x="1973615" y="3508991"/>
            <a:ext cx="1660677" cy="210517"/>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事務系システム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9" name="正方形/長方形 18"/>
          <p:cNvSpPr/>
          <p:nvPr/>
        </p:nvSpPr>
        <p:spPr bwMode="gray">
          <a:xfrm>
            <a:off x="1385092" y="2277697"/>
            <a:ext cx="2627306" cy="18443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dirty="0">
              <a:latin typeface="Yu Gothic UI" panose="020B0500000000000000" pitchFamily="50" charset="-128"/>
              <a:ea typeface="Yu Gothic UI" panose="020B0500000000000000" pitchFamily="50" charset="-128"/>
            </a:endParaRPr>
          </a:p>
        </p:txBody>
      </p:sp>
      <p:pic>
        <p:nvPicPr>
          <p:cNvPr id="27" name="Picture 5" descr="フリーイラスト, ベクトルデータ, EPS, 建造物, 建築物, 病院, 医療, "/>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465" y="1907867"/>
            <a:ext cx="1227610" cy="581499"/>
          </a:xfrm>
          <a:prstGeom prst="rect">
            <a:avLst/>
          </a:prstGeom>
          <a:solidFill>
            <a:schemeClr val="bg1"/>
          </a:solidFill>
        </p:spPr>
      </p:pic>
      <p:pic>
        <p:nvPicPr>
          <p:cNvPr id="43" name="Picture 5" descr="フリーイラスト, ベクトルデータ, EPS, 建造物, 建築物, 病院, 医療, "/>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2439" y="3471222"/>
            <a:ext cx="1227610" cy="581499"/>
          </a:xfrm>
          <a:prstGeom prst="rect">
            <a:avLst/>
          </a:prstGeom>
          <a:solidFill>
            <a:schemeClr val="bg1"/>
          </a:solidFill>
        </p:spPr>
      </p:pic>
      <p:sp>
        <p:nvSpPr>
          <p:cNvPr id="44" name="雲形吹き出し 43"/>
          <p:cNvSpPr/>
          <p:nvPr/>
        </p:nvSpPr>
        <p:spPr>
          <a:xfrm>
            <a:off x="6784086" y="1791113"/>
            <a:ext cx="2396490" cy="955676"/>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pic>
        <p:nvPicPr>
          <p:cNvPr id="36" name="図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0666" y="2119267"/>
            <a:ext cx="858464" cy="888410"/>
          </a:xfrm>
          <a:prstGeom prst="rect">
            <a:avLst/>
          </a:prstGeom>
        </p:spPr>
      </p:pic>
      <p:sp>
        <p:nvSpPr>
          <p:cNvPr id="48" name="雲形吹き出し 47"/>
          <p:cNvSpPr/>
          <p:nvPr/>
        </p:nvSpPr>
        <p:spPr>
          <a:xfrm>
            <a:off x="4127454" y="1863048"/>
            <a:ext cx="2396490" cy="807551"/>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4034" y="2037581"/>
            <a:ext cx="858464" cy="888410"/>
          </a:xfrm>
          <a:prstGeom prst="rect">
            <a:avLst/>
          </a:prstGeom>
        </p:spPr>
      </p:pic>
      <p:sp>
        <p:nvSpPr>
          <p:cNvPr id="50" name="角丸四角形 49"/>
          <p:cNvSpPr/>
          <p:nvPr/>
        </p:nvSpPr>
        <p:spPr>
          <a:xfrm>
            <a:off x="4635994" y="3488554"/>
            <a:ext cx="1660598" cy="251389"/>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部門システム等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51" name="角丸四角形 50"/>
          <p:cNvSpPr/>
          <p:nvPr/>
        </p:nvSpPr>
        <p:spPr>
          <a:xfrm>
            <a:off x="4635915" y="3789702"/>
            <a:ext cx="1660677" cy="264677"/>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54" name="カギ線コネクタ 53"/>
          <p:cNvCxnSpPr>
            <a:stCxn id="36" idx="2"/>
            <a:endCxn id="43" idx="0"/>
          </p:cNvCxnSpPr>
          <p:nvPr/>
        </p:nvCxnSpPr>
        <p:spPr>
          <a:xfrm rot="5400000">
            <a:off x="8121299" y="2902622"/>
            <a:ext cx="463545" cy="673654"/>
          </a:xfrm>
          <a:prstGeom prst="bentConnector3">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endCxn id="52" idx="0"/>
          </p:cNvCxnSpPr>
          <p:nvPr/>
        </p:nvCxnSpPr>
        <p:spPr>
          <a:xfrm rot="10800000" flipV="1">
            <a:off x="5189268" y="2497102"/>
            <a:ext cx="414766" cy="381818"/>
          </a:xfrm>
          <a:prstGeom prst="bentConnector2">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61" name="図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5341" y="3340372"/>
            <a:ext cx="663144" cy="686277"/>
          </a:xfrm>
          <a:prstGeom prst="rect">
            <a:avLst/>
          </a:prstGeom>
        </p:spPr>
      </p:pic>
      <p:sp>
        <p:nvSpPr>
          <p:cNvPr id="62" name="正方形/長方形 61"/>
          <p:cNvSpPr/>
          <p:nvPr/>
        </p:nvSpPr>
        <p:spPr bwMode="gray">
          <a:xfrm>
            <a:off x="4075219" y="3133597"/>
            <a:ext cx="2654762" cy="9884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dirty="0">
              <a:latin typeface="Yu Gothic UI" panose="020B0500000000000000" pitchFamily="50" charset="-128"/>
              <a:ea typeface="Yu Gothic UI" panose="020B0500000000000000" pitchFamily="50" charset="-128"/>
            </a:endParaRPr>
          </a:p>
        </p:txBody>
      </p:sp>
      <p:pic>
        <p:nvPicPr>
          <p:cNvPr id="52" name="Picture 5" descr="フリーイラスト, ベクトルデータ, EPS, 建造物, 建築物, 病院, 医療, "/>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5463" y="2878920"/>
            <a:ext cx="1227610" cy="581499"/>
          </a:xfrm>
          <a:prstGeom prst="rect">
            <a:avLst/>
          </a:prstGeom>
          <a:solidFill>
            <a:schemeClr val="bg1"/>
          </a:solidFill>
        </p:spPr>
      </p:pic>
      <p:sp>
        <p:nvSpPr>
          <p:cNvPr id="63" name="正方形/長方形 62"/>
          <p:cNvSpPr/>
          <p:nvPr/>
        </p:nvSpPr>
        <p:spPr bwMode="gray">
          <a:xfrm>
            <a:off x="1419443" y="5425209"/>
            <a:ext cx="2605428" cy="82651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基本的には組織内でセキュリティについて対策を取る必要がある</a:t>
            </a:r>
          </a:p>
        </p:txBody>
      </p:sp>
      <p:sp>
        <p:nvSpPr>
          <p:cNvPr id="64" name="正方形/長方形 63"/>
          <p:cNvSpPr/>
          <p:nvPr/>
        </p:nvSpPr>
        <p:spPr bwMode="gray">
          <a:xfrm>
            <a:off x="6783618" y="5435390"/>
            <a:ext cx="2605428" cy="82651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クラウド事業者に対する管理が必要</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65" name="正方形/長方形 64"/>
          <p:cNvSpPr/>
          <p:nvPr/>
        </p:nvSpPr>
        <p:spPr bwMode="gray">
          <a:xfrm>
            <a:off x="4073351" y="5435390"/>
            <a:ext cx="2656630" cy="82651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組織内でセキュリティについて対策に加えてクラウド事業者に対する管理も必要となる</a:t>
            </a:r>
          </a:p>
        </p:txBody>
      </p:sp>
    </p:spTree>
    <p:extLst>
      <p:ext uri="{BB962C8B-B14F-4D97-AF65-F5344CB8AC3E}">
        <p14:creationId xmlns:p14="http://schemas.microsoft.com/office/powerpoint/2010/main" val="51791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医療機関における情報システムの構成と接続について</a:t>
            </a:r>
          </a:p>
        </p:txBody>
      </p:sp>
      <p:sp>
        <p:nvSpPr>
          <p:cNvPr id="66" name="正方形/長方形 65"/>
          <p:cNvSpPr/>
          <p:nvPr/>
        </p:nvSpPr>
        <p:spPr>
          <a:xfrm>
            <a:off x="531278" y="1496982"/>
            <a:ext cx="8773651" cy="2716580"/>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2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7" name="正方形/長方形 66"/>
          <p:cNvSpPr/>
          <p:nvPr/>
        </p:nvSpPr>
        <p:spPr>
          <a:xfrm>
            <a:off x="683374" y="1696435"/>
            <a:ext cx="2848009" cy="23882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診療系ネットワーク</a:t>
            </a:r>
          </a:p>
        </p:txBody>
      </p:sp>
      <p:sp>
        <p:nvSpPr>
          <p:cNvPr id="68" name="角丸四角形 67"/>
          <p:cNvSpPr/>
          <p:nvPr/>
        </p:nvSpPr>
        <p:spPr>
          <a:xfrm>
            <a:off x="1108619" y="3577919"/>
            <a:ext cx="2344149"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9" name="角丸四角形 68"/>
          <p:cNvSpPr/>
          <p:nvPr/>
        </p:nvSpPr>
        <p:spPr>
          <a:xfrm>
            <a:off x="1104887" y="2201678"/>
            <a:ext cx="23478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0" name="角丸四角形 22"/>
          <p:cNvSpPr>
            <a:spLocks noChangeAspect="1"/>
          </p:cNvSpPr>
          <p:nvPr/>
        </p:nvSpPr>
        <p:spPr bwMode="gray">
          <a:xfrm>
            <a:off x="1298697" y="3646537"/>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1" name="Freeform 35"/>
          <p:cNvSpPr>
            <a:spLocks noChangeAspect="1" noEditPoints="1"/>
          </p:cNvSpPr>
          <p:nvPr/>
        </p:nvSpPr>
        <p:spPr bwMode="gray">
          <a:xfrm>
            <a:off x="1286598" y="2226296"/>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72" name="グループ化 71"/>
          <p:cNvGrpSpPr/>
          <p:nvPr/>
        </p:nvGrpSpPr>
        <p:grpSpPr bwMode="gray">
          <a:xfrm>
            <a:off x="1401858" y="2326632"/>
            <a:ext cx="180000" cy="252000"/>
            <a:chOff x="7943090" y="3757294"/>
            <a:chExt cx="172335" cy="224791"/>
          </a:xfrm>
        </p:grpSpPr>
        <p:sp>
          <p:nvSpPr>
            <p:cNvPr id="73" name="円/楕円 26"/>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75" name="直線コネクタ 7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円/楕円 30"/>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79" name="角丸四角形 78"/>
          <p:cNvSpPr/>
          <p:nvPr/>
        </p:nvSpPr>
        <p:spPr>
          <a:xfrm>
            <a:off x="1108776" y="2657275"/>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0" name="Freeform 35"/>
          <p:cNvSpPr>
            <a:spLocks noChangeAspect="1" noEditPoints="1"/>
          </p:cNvSpPr>
          <p:nvPr/>
        </p:nvSpPr>
        <p:spPr bwMode="gray">
          <a:xfrm>
            <a:off x="1298953" y="2690360"/>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81" name="グループ化 80"/>
          <p:cNvGrpSpPr/>
          <p:nvPr/>
        </p:nvGrpSpPr>
        <p:grpSpPr bwMode="gray">
          <a:xfrm>
            <a:off x="1414213" y="2790696"/>
            <a:ext cx="180000" cy="252000"/>
            <a:chOff x="7943090" y="3757294"/>
            <a:chExt cx="172335" cy="224791"/>
          </a:xfrm>
        </p:grpSpPr>
        <p:sp>
          <p:nvSpPr>
            <p:cNvPr id="8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84" name="直線コネクタ 8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円/楕円 64"/>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88" name="角丸四角形 87"/>
          <p:cNvSpPr/>
          <p:nvPr/>
        </p:nvSpPr>
        <p:spPr>
          <a:xfrm>
            <a:off x="1108776" y="3116263"/>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部門システム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（画像、検査等）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Freeform 35"/>
          <p:cNvSpPr>
            <a:spLocks noChangeAspect="1" noEditPoints="1"/>
          </p:cNvSpPr>
          <p:nvPr/>
        </p:nvSpPr>
        <p:spPr bwMode="gray">
          <a:xfrm>
            <a:off x="1298953" y="3140881"/>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90" name="グループ化 89"/>
          <p:cNvGrpSpPr/>
          <p:nvPr/>
        </p:nvGrpSpPr>
        <p:grpSpPr bwMode="gray">
          <a:xfrm>
            <a:off x="1414213" y="3241217"/>
            <a:ext cx="180000" cy="252000"/>
            <a:chOff x="7943090" y="3757294"/>
            <a:chExt cx="172335" cy="224791"/>
          </a:xfrm>
        </p:grpSpPr>
        <p:sp>
          <p:nvSpPr>
            <p:cNvPr id="91" name="円/楕円 73"/>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93" name="直線コネクタ 9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5" name="円/楕円 77"/>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02" name="円/楕円 18"/>
          <p:cNvSpPr/>
          <p:nvPr/>
        </p:nvSpPr>
        <p:spPr bwMode="gray">
          <a:xfrm>
            <a:off x="761840" y="1970230"/>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09" name="正方形/長方形 108"/>
          <p:cNvSpPr/>
          <p:nvPr/>
        </p:nvSpPr>
        <p:spPr>
          <a:xfrm>
            <a:off x="3616776" y="1713414"/>
            <a:ext cx="2806018" cy="23554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情報系ネットワーク</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10" name="角丸四角形 109"/>
          <p:cNvSpPr/>
          <p:nvPr/>
        </p:nvSpPr>
        <p:spPr>
          <a:xfrm>
            <a:off x="4024416" y="2658433"/>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1" name="角丸四角形 22"/>
          <p:cNvSpPr>
            <a:spLocks noChangeAspect="1"/>
          </p:cNvSpPr>
          <p:nvPr/>
        </p:nvSpPr>
        <p:spPr bwMode="gray">
          <a:xfrm>
            <a:off x="4206027" y="270165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2" name="角丸四角形 111"/>
          <p:cNvSpPr/>
          <p:nvPr/>
        </p:nvSpPr>
        <p:spPr>
          <a:xfrm>
            <a:off x="4024573" y="2188082"/>
            <a:ext cx="2281124"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事務システム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人事管理、経理、物流等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3" name="Freeform 35"/>
          <p:cNvSpPr>
            <a:spLocks noChangeAspect="1" noEditPoints="1"/>
          </p:cNvSpPr>
          <p:nvPr/>
        </p:nvSpPr>
        <p:spPr bwMode="gray">
          <a:xfrm>
            <a:off x="4214750" y="2212700"/>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114" name="グループ化 113"/>
          <p:cNvGrpSpPr/>
          <p:nvPr/>
        </p:nvGrpSpPr>
        <p:grpSpPr bwMode="gray">
          <a:xfrm>
            <a:off x="4330010" y="2313036"/>
            <a:ext cx="180000" cy="252000"/>
            <a:chOff x="7943090" y="3757294"/>
            <a:chExt cx="172335" cy="224791"/>
          </a:xfrm>
        </p:grpSpPr>
        <p:sp>
          <p:nvSpPr>
            <p:cNvPr id="115" name="円/楕円 89"/>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1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117" name="直線コネクタ 11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円/楕円 93"/>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2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24" name="円/楕円 98"/>
          <p:cNvSpPr/>
          <p:nvPr/>
        </p:nvSpPr>
        <p:spPr bwMode="gray">
          <a:xfrm>
            <a:off x="3677408" y="1978631"/>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0" name="角丸四角形 129"/>
          <p:cNvSpPr/>
          <p:nvPr/>
        </p:nvSpPr>
        <p:spPr>
          <a:xfrm>
            <a:off x="4024416" y="3122298"/>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研究者（学会用）端末</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DB</a:t>
            </a: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131" name="カギ線コネクタ 130"/>
          <p:cNvCxnSpPr>
            <a:stCxn id="102" idx="6"/>
            <a:endCxn id="68" idx="1"/>
          </p:cNvCxnSpPr>
          <p:nvPr/>
        </p:nvCxnSpPr>
        <p:spPr>
          <a:xfrm>
            <a:off x="869840" y="2024230"/>
            <a:ext cx="238779" cy="175168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2" name="角丸四角形 22"/>
          <p:cNvSpPr>
            <a:spLocks noChangeAspect="1"/>
          </p:cNvSpPr>
          <p:nvPr/>
        </p:nvSpPr>
        <p:spPr bwMode="gray">
          <a:xfrm>
            <a:off x="4212004" y="3166058"/>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3" name="角丸四角形 132"/>
          <p:cNvSpPr/>
          <p:nvPr/>
        </p:nvSpPr>
        <p:spPr>
          <a:xfrm>
            <a:off x="6521349" y="1729709"/>
            <a:ext cx="2673852" cy="846668"/>
          </a:xfrm>
          <a:prstGeom prst="roundRect">
            <a:avLst>
              <a:gd name="adj" fmla="val 483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4" name="テキスト ボックス 133"/>
          <p:cNvSpPr txBox="1"/>
          <p:nvPr/>
        </p:nvSpPr>
        <p:spPr>
          <a:xfrm>
            <a:off x="6552446" y="1713134"/>
            <a:ext cx="1199615"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用途別ネットワーク</a:t>
            </a:r>
          </a:p>
        </p:txBody>
      </p:sp>
      <p:sp>
        <p:nvSpPr>
          <p:cNvPr id="141" name="角丸四角形 140"/>
          <p:cNvSpPr/>
          <p:nvPr/>
        </p:nvSpPr>
        <p:spPr>
          <a:xfrm>
            <a:off x="6947076" y="2107830"/>
            <a:ext cx="205793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参照端末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2" name="角丸四角形 22"/>
          <p:cNvSpPr>
            <a:spLocks noChangeAspect="1"/>
          </p:cNvSpPr>
          <p:nvPr/>
        </p:nvSpPr>
        <p:spPr bwMode="gray">
          <a:xfrm>
            <a:off x="7128687" y="214258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5" name="円/楕円 167"/>
          <p:cNvSpPr/>
          <p:nvPr/>
        </p:nvSpPr>
        <p:spPr bwMode="gray">
          <a:xfrm>
            <a:off x="6595780" y="1995218"/>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155" name="カギ線コネクタ 154"/>
          <p:cNvCxnSpPr>
            <a:stCxn id="102" idx="6"/>
            <a:endCxn id="69" idx="1"/>
          </p:cNvCxnSpPr>
          <p:nvPr/>
        </p:nvCxnSpPr>
        <p:spPr>
          <a:xfrm>
            <a:off x="869840" y="2024230"/>
            <a:ext cx="235047" cy="37544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カギ線コネクタ 158"/>
          <p:cNvCxnSpPr>
            <a:stCxn id="102" idx="6"/>
            <a:endCxn id="79" idx="1"/>
          </p:cNvCxnSpPr>
          <p:nvPr/>
        </p:nvCxnSpPr>
        <p:spPr>
          <a:xfrm>
            <a:off x="869840" y="2024230"/>
            <a:ext cx="238936" cy="8310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stCxn id="102" idx="6"/>
            <a:endCxn id="88" idx="1"/>
          </p:cNvCxnSpPr>
          <p:nvPr/>
        </p:nvCxnSpPr>
        <p:spPr>
          <a:xfrm>
            <a:off x="869840" y="2024230"/>
            <a:ext cx="238936" cy="1290033"/>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カギ線コネクタ 166"/>
          <p:cNvCxnSpPr>
            <a:stCxn id="124" idx="6"/>
            <a:endCxn id="130" idx="1"/>
          </p:cNvCxnSpPr>
          <p:nvPr/>
        </p:nvCxnSpPr>
        <p:spPr>
          <a:xfrm>
            <a:off x="3785408" y="2032631"/>
            <a:ext cx="239008" cy="128766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カギ線コネクタ 179"/>
          <p:cNvCxnSpPr>
            <a:stCxn id="124" idx="6"/>
            <a:endCxn id="112" idx="1"/>
          </p:cNvCxnSpPr>
          <p:nvPr/>
        </p:nvCxnSpPr>
        <p:spPr>
          <a:xfrm>
            <a:off x="3785408" y="2032631"/>
            <a:ext cx="239165" cy="353451"/>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a:stCxn id="124" idx="6"/>
            <a:endCxn id="110" idx="1"/>
          </p:cNvCxnSpPr>
          <p:nvPr/>
        </p:nvCxnSpPr>
        <p:spPr>
          <a:xfrm>
            <a:off x="3785408" y="2032631"/>
            <a:ext cx="239008" cy="82380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カギ線コネクタ 193"/>
          <p:cNvCxnSpPr>
            <a:stCxn id="145" idx="6"/>
            <a:endCxn id="141" idx="1"/>
          </p:cNvCxnSpPr>
          <p:nvPr/>
        </p:nvCxnSpPr>
        <p:spPr>
          <a:xfrm>
            <a:off x="6703780" y="2049218"/>
            <a:ext cx="243296" cy="2566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744711" y="4350400"/>
            <a:ext cx="2353777"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診療情報共有による院外との接続等</a:t>
            </a:r>
          </a:p>
        </p:txBody>
      </p:sp>
      <p:sp>
        <p:nvSpPr>
          <p:cNvPr id="200" name="テキスト ボックス 199"/>
          <p:cNvSpPr txBox="1"/>
          <p:nvPr/>
        </p:nvSpPr>
        <p:spPr>
          <a:xfrm>
            <a:off x="6901072" y="5572287"/>
            <a:ext cx="2294132" cy="996033"/>
          </a:xfrm>
          <a:prstGeom prst="rect">
            <a:avLst/>
          </a:prstGeom>
          <a:noFill/>
        </p:spPr>
        <p:txBody>
          <a:bodyPr wrap="square" lIns="36000" tIns="36000" rIns="36000" bIns="36000" rtlCol="0" anchor="ctr" anchorCtr="0">
            <a:spAutoFit/>
          </a:bodyPr>
          <a:lstStyle/>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地域医療連携ネットワーク</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（診療情報等）との接続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検査機関との接続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在宅、介護施設との接続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遠隔医療等</a:t>
            </a:r>
          </a:p>
        </p:txBody>
      </p:sp>
      <p:grpSp>
        <p:nvGrpSpPr>
          <p:cNvPr id="202" name="グループ化 201"/>
          <p:cNvGrpSpPr/>
          <p:nvPr/>
        </p:nvGrpSpPr>
        <p:grpSpPr>
          <a:xfrm>
            <a:off x="6993701" y="4672138"/>
            <a:ext cx="1947477" cy="878448"/>
            <a:chOff x="-337910" y="2924790"/>
            <a:chExt cx="1947477" cy="878448"/>
          </a:xfrm>
        </p:grpSpPr>
        <p:sp>
          <p:nvSpPr>
            <p:cNvPr id="203" name="円/楕円 134"/>
            <p:cNvSpPr/>
            <p:nvPr/>
          </p:nvSpPr>
          <p:spPr>
            <a:xfrm rot="862129">
              <a:off x="-337910" y="3180833"/>
              <a:ext cx="1892696" cy="464820"/>
            </a:xfrm>
            <a:prstGeom prst="ellipse">
              <a:avLst/>
            </a:prstGeom>
            <a:noFill/>
            <a:ln w="76200" cap="flat" cmpd="sng" algn="ctr">
              <a:solidFill>
                <a:srgbClr val="FF6600"/>
              </a:solidFill>
              <a:prstDash val="solid"/>
            </a:ln>
            <a:effectLst>
              <a:outerShdw blurRad="50800" dist="38100" dir="5400000" algn="t" rotWithShape="0">
                <a:prstClr val="black">
                  <a:alpha val="40000"/>
                </a:prstClr>
              </a:outerShdw>
            </a:effectLst>
          </p:spPr>
          <p:txBody>
            <a:bodyPr lIns="88414" tIns="44207" rIns="88414" bIns="44207" rtlCol="0" anchor="ctr"/>
            <a:lstStyle/>
            <a:p>
              <a:pPr algn="ctr" defTabSz="884160" fontAlgn="base">
                <a:spcBef>
                  <a:spcPct val="0"/>
                </a:spcBef>
                <a:spcAft>
                  <a:spcPct val="0"/>
                </a:spcAft>
                <a:defRPr/>
              </a:pPr>
              <a:endParaRPr kumimoji="0" lang="ja-JP" altLang="en-US" sz="646" kern="0" dirty="0">
                <a:solidFill>
                  <a:prstClr val="white"/>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04" name="Picture 1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049" y="3487271"/>
              <a:ext cx="364518" cy="2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55" descr="MCj02366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138" y="3401761"/>
              <a:ext cx="399784" cy="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9" y="3555602"/>
              <a:ext cx="456963" cy="2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descr="0503_9494_0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8" y="2924790"/>
              <a:ext cx="509988" cy="24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 Box 21"/>
            <p:cNvSpPr txBox="1">
              <a:spLocks noChangeArrowheads="1"/>
            </p:cNvSpPr>
            <p:nvPr/>
          </p:nvSpPr>
          <p:spPr bwMode="auto">
            <a:xfrm>
              <a:off x="-226662" y="3290092"/>
              <a:ext cx="1588281" cy="345944"/>
            </a:xfrm>
            <a:prstGeom prst="rect">
              <a:avLst/>
            </a:prstGeom>
            <a:noFill/>
            <a:ln w="9525">
              <a:noFill/>
              <a:miter lim="800000"/>
              <a:headEnd/>
              <a:tailEnd/>
            </a:ln>
          </p:spPr>
          <p:txBody>
            <a:bodyPr wrap="square"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地域医療情報連携</a:t>
              </a:r>
              <a:endParaRPr kumimoji="0" lang="en-US" altLang="ja-JP"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defRPr/>
              </a:pPr>
              <a:r>
                <a:rPr kumimoji="0" lang="ja-JP" altLang="en-US"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ネットワーク</a:t>
              </a:r>
            </a:p>
          </p:txBody>
        </p:sp>
      </p:grpSp>
      <p:cxnSp>
        <p:nvCxnSpPr>
          <p:cNvPr id="211" name="カギ線コネクタ 210"/>
          <p:cNvCxnSpPr>
            <a:stCxn id="145" idx="4"/>
            <a:endCxn id="203" idx="2"/>
          </p:cNvCxnSpPr>
          <p:nvPr/>
        </p:nvCxnSpPr>
        <p:spPr>
          <a:xfrm rot="16200000" flipH="1">
            <a:off x="5425280" y="3327718"/>
            <a:ext cx="2822525" cy="3735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6" name="グループ化 135"/>
          <p:cNvGrpSpPr/>
          <p:nvPr/>
        </p:nvGrpSpPr>
        <p:grpSpPr>
          <a:xfrm>
            <a:off x="6530669" y="2437673"/>
            <a:ext cx="288000" cy="252000"/>
            <a:chOff x="7350292" y="4377965"/>
            <a:chExt cx="396000" cy="341717"/>
          </a:xfrm>
        </p:grpSpPr>
        <p:sp>
          <p:nvSpPr>
            <p:cNvPr id="137" name="正方形/長方形 136"/>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38" name="グループ化 137"/>
            <p:cNvGrpSpPr/>
            <p:nvPr/>
          </p:nvGrpSpPr>
          <p:grpSpPr>
            <a:xfrm>
              <a:off x="7395990" y="4438967"/>
              <a:ext cx="304604" cy="219733"/>
              <a:chOff x="1919104" y="1880877"/>
              <a:chExt cx="275699" cy="198881"/>
            </a:xfrm>
          </p:grpSpPr>
          <p:sp>
            <p:nvSpPr>
              <p:cNvPr id="139"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0"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5" name="雲形吹き出し 214"/>
          <p:cNvSpPr/>
          <p:nvPr/>
        </p:nvSpPr>
        <p:spPr>
          <a:xfrm>
            <a:off x="4076283" y="5666164"/>
            <a:ext cx="1900410" cy="611963"/>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cxnSp>
        <p:nvCxnSpPr>
          <p:cNvPr id="218" name="直線矢印コネクタ 217"/>
          <p:cNvCxnSpPr/>
          <p:nvPr/>
        </p:nvCxnSpPr>
        <p:spPr>
          <a:xfrm flipV="1">
            <a:off x="4699871" y="4107423"/>
            <a:ext cx="3803" cy="1641781"/>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flipH="1">
            <a:off x="5359961" y="4107422"/>
            <a:ext cx="1846" cy="1603899"/>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grpSp>
        <p:nvGrpSpPr>
          <p:cNvPr id="220" name="グループ化 219"/>
          <p:cNvGrpSpPr/>
          <p:nvPr/>
        </p:nvGrpSpPr>
        <p:grpSpPr>
          <a:xfrm flipH="1">
            <a:off x="5199996" y="4692997"/>
            <a:ext cx="374855" cy="312567"/>
            <a:chOff x="5856288" y="3306763"/>
            <a:chExt cx="1060450" cy="884238"/>
          </a:xfrm>
        </p:grpSpPr>
        <p:sp>
          <p:nvSpPr>
            <p:cNvPr id="22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grpSp>
      <p:cxnSp>
        <p:nvCxnSpPr>
          <p:cNvPr id="231" name="カギ線コネクタ 230"/>
          <p:cNvCxnSpPr>
            <a:stCxn id="124" idx="4"/>
            <a:endCxn id="215" idx="3"/>
          </p:cNvCxnSpPr>
          <p:nvPr/>
        </p:nvCxnSpPr>
        <p:spPr>
          <a:xfrm rot="16200000" flipH="1">
            <a:off x="2571687" y="3246352"/>
            <a:ext cx="3614523" cy="1295080"/>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5" name="グループ化 124"/>
          <p:cNvGrpSpPr/>
          <p:nvPr/>
        </p:nvGrpSpPr>
        <p:grpSpPr>
          <a:xfrm>
            <a:off x="4873378" y="3946095"/>
            <a:ext cx="288000" cy="252000"/>
            <a:chOff x="7350292" y="4377965"/>
            <a:chExt cx="396000" cy="341717"/>
          </a:xfrm>
        </p:grpSpPr>
        <p:sp>
          <p:nvSpPr>
            <p:cNvPr id="126" name="正方形/長方形 125"/>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27" name="グループ化 126"/>
            <p:cNvGrpSpPr/>
            <p:nvPr/>
          </p:nvGrpSpPr>
          <p:grpSpPr>
            <a:xfrm>
              <a:off x="7395990" y="4438967"/>
              <a:ext cx="304604" cy="219733"/>
              <a:chOff x="1919104" y="1880877"/>
              <a:chExt cx="275699" cy="198881"/>
            </a:xfrm>
          </p:grpSpPr>
          <p:sp>
            <p:nvSpPr>
              <p:cNvPr id="128"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29"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7" name="角丸四角形吹き出し 216"/>
          <p:cNvSpPr/>
          <p:nvPr/>
        </p:nvSpPr>
        <p:spPr bwMode="gray">
          <a:xfrm>
            <a:off x="3582468" y="4927261"/>
            <a:ext cx="1045693" cy="394535"/>
          </a:xfrm>
          <a:prstGeom prst="wedgeRoundRectCallout">
            <a:avLst>
              <a:gd name="adj1" fmla="val 37838"/>
              <a:gd name="adj2" fmla="val -72663"/>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メール</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送信・受信</a:t>
            </a:r>
          </a:p>
        </p:txBody>
      </p:sp>
      <p:sp>
        <p:nvSpPr>
          <p:cNvPr id="247" name="テキスト ボックス 246"/>
          <p:cNvSpPr txBox="1"/>
          <p:nvPr/>
        </p:nvSpPr>
        <p:spPr>
          <a:xfrm>
            <a:off x="5186273" y="1358219"/>
            <a:ext cx="439683"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院内</a:t>
            </a:r>
          </a:p>
        </p:txBody>
      </p:sp>
      <p:pic>
        <p:nvPicPr>
          <p:cNvPr id="65" name="Picture 5" descr="フリーイラスト, ベクトルデータ, EPS, 建造物, 建築物, 病院, 医療, "/>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2058" y="1258220"/>
            <a:ext cx="760001" cy="360000"/>
          </a:xfrm>
          <a:prstGeom prst="rect">
            <a:avLst/>
          </a:prstGeom>
          <a:solidFill>
            <a:schemeClr val="bg1"/>
          </a:solidFill>
        </p:spPr>
      </p:pic>
      <p:sp>
        <p:nvSpPr>
          <p:cNvPr id="250" name="正方形/長方形 249"/>
          <p:cNvSpPr/>
          <p:nvPr/>
        </p:nvSpPr>
        <p:spPr>
          <a:xfrm>
            <a:off x="1225056" y="5666164"/>
            <a:ext cx="1805061" cy="455501"/>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クラウドサービス事業者や</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保守管理業者等</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51"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401" y="4927261"/>
            <a:ext cx="1230849" cy="66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 name="テキスト ボックス 252"/>
          <p:cNvSpPr txBox="1"/>
          <p:nvPr/>
        </p:nvSpPr>
        <p:spPr>
          <a:xfrm>
            <a:off x="923509" y="4336797"/>
            <a:ext cx="1961041"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院外のサービス事業者との接続</a:t>
            </a:r>
          </a:p>
        </p:txBody>
      </p:sp>
      <p:sp>
        <p:nvSpPr>
          <p:cNvPr id="229" name="角丸四角形 59"/>
          <p:cNvSpPr>
            <a:spLocks noChangeAspect="1"/>
          </p:cNvSpPr>
          <p:nvPr/>
        </p:nvSpPr>
        <p:spPr bwMode="gray">
          <a:xfrm flipV="1">
            <a:off x="4530166" y="4688230"/>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228" name="テキスト ボックス 227"/>
          <p:cNvSpPr txBox="1"/>
          <p:nvPr/>
        </p:nvSpPr>
        <p:spPr>
          <a:xfrm>
            <a:off x="4259167" y="4338516"/>
            <a:ext cx="1391975"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インターネットとの接続</a:t>
            </a:r>
          </a:p>
        </p:txBody>
      </p:sp>
      <p:sp>
        <p:nvSpPr>
          <p:cNvPr id="216" name="角丸四角形吹き出し 215"/>
          <p:cNvSpPr/>
          <p:nvPr/>
        </p:nvSpPr>
        <p:spPr bwMode="gray">
          <a:xfrm>
            <a:off x="5084596" y="5094147"/>
            <a:ext cx="1457001" cy="450817"/>
          </a:xfrm>
          <a:prstGeom prst="wedgeRoundRectCallout">
            <a:avLst>
              <a:gd name="adj1" fmla="val -22583"/>
              <a:gd name="adj2" fmla="val -61419"/>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文献検索、医療機関情報の検索等</a:t>
            </a:r>
          </a:p>
        </p:txBody>
      </p:sp>
      <p:cxnSp>
        <p:nvCxnSpPr>
          <p:cNvPr id="135" name="カギ線コネクタ 134"/>
          <p:cNvCxnSpPr>
            <a:stCxn id="102" idx="4"/>
            <a:endCxn id="251" idx="1"/>
          </p:cNvCxnSpPr>
          <p:nvPr/>
        </p:nvCxnSpPr>
        <p:spPr>
          <a:xfrm rot="16200000" flipH="1">
            <a:off x="-469650" y="3363719"/>
            <a:ext cx="3182540" cy="611561"/>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院内の情報化の進展により、医療機関は様々な情報システムの導入や院外ネットワークとの接続を行っており、現場で複雑化している</a:t>
            </a:r>
          </a:p>
        </p:txBody>
      </p:sp>
      <p:grpSp>
        <p:nvGrpSpPr>
          <p:cNvPr id="103" name="グループ化 102"/>
          <p:cNvGrpSpPr/>
          <p:nvPr/>
        </p:nvGrpSpPr>
        <p:grpSpPr>
          <a:xfrm>
            <a:off x="668744" y="3942824"/>
            <a:ext cx="288000" cy="252000"/>
            <a:chOff x="7350292" y="4377965"/>
            <a:chExt cx="396000" cy="341717"/>
          </a:xfrm>
        </p:grpSpPr>
        <p:sp>
          <p:nvSpPr>
            <p:cNvPr id="104" name="正方形/長方形 103"/>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5" name="グループ化 104"/>
            <p:cNvGrpSpPr/>
            <p:nvPr/>
          </p:nvGrpSpPr>
          <p:grpSpPr>
            <a:xfrm>
              <a:off x="7395990" y="4438967"/>
              <a:ext cx="304604" cy="219733"/>
              <a:chOff x="1919104" y="1880877"/>
              <a:chExt cx="275699" cy="198881"/>
            </a:xfrm>
          </p:grpSpPr>
          <p:sp>
            <p:nvSpPr>
              <p:cNvPr id="106"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07"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121" name="スライド番号プレースホルダー 3"/>
          <p:cNvSpPr txBox="1">
            <a:spLocks/>
          </p:cNvSpPr>
          <p:nvPr/>
        </p:nvSpPr>
        <p:spPr bwMode="gray">
          <a:xfrm>
            <a:off x="212775"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14589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138988"/>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14630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医療機関における情報セキュリティインシデント例</a:t>
            </a:r>
          </a:p>
        </p:txBody>
      </p:sp>
      <p:sp>
        <p:nvSpPr>
          <p:cNvPr id="66" name="正方形/長方形 65"/>
          <p:cNvSpPr/>
          <p:nvPr/>
        </p:nvSpPr>
        <p:spPr>
          <a:xfrm>
            <a:off x="336500" y="1167807"/>
            <a:ext cx="8968430" cy="2557769"/>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2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7" name="正方形/長方形 66"/>
          <p:cNvSpPr/>
          <p:nvPr/>
        </p:nvSpPr>
        <p:spPr>
          <a:xfrm>
            <a:off x="441518" y="1279476"/>
            <a:ext cx="3031345" cy="23882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診療系ネットワーク</a:t>
            </a:r>
          </a:p>
        </p:txBody>
      </p:sp>
      <p:sp>
        <p:nvSpPr>
          <p:cNvPr id="68" name="角丸四角形 67"/>
          <p:cNvSpPr/>
          <p:nvPr/>
        </p:nvSpPr>
        <p:spPr>
          <a:xfrm>
            <a:off x="962319" y="3153642"/>
            <a:ext cx="2344149"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9" name="角丸四角形 68"/>
          <p:cNvSpPr/>
          <p:nvPr/>
        </p:nvSpPr>
        <p:spPr>
          <a:xfrm>
            <a:off x="958587" y="1777401"/>
            <a:ext cx="23478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0" name="角丸四角形 22"/>
          <p:cNvSpPr>
            <a:spLocks noChangeAspect="1"/>
          </p:cNvSpPr>
          <p:nvPr/>
        </p:nvSpPr>
        <p:spPr bwMode="gray">
          <a:xfrm>
            <a:off x="1152397" y="322226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1" name="Freeform 35"/>
          <p:cNvSpPr>
            <a:spLocks noChangeAspect="1" noEditPoints="1"/>
          </p:cNvSpPr>
          <p:nvPr/>
        </p:nvSpPr>
        <p:spPr bwMode="gray">
          <a:xfrm>
            <a:off x="1140298" y="1802019"/>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72" name="グループ化 71"/>
          <p:cNvGrpSpPr/>
          <p:nvPr/>
        </p:nvGrpSpPr>
        <p:grpSpPr bwMode="gray">
          <a:xfrm>
            <a:off x="1255558" y="1902355"/>
            <a:ext cx="180000" cy="252000"/>
            <a:chOff x="7943090" y="3757294"/>
            <a:chExt cx="172335" cy="224791"/>
          </a:xfrm>
        </p:grpSpPr>
        <p:sp>
          <p:nvSpPr>
            <p:cNvPr id="73" name="円/楕円 26"/>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75" name="直線コネクタ 7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円/楕円 30"/>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79" name="角丸四角形 78"/>
          <p:cNvSpPr/>
          <p:nvPr/>
        </p:nvSpPr>
        <p:spPr>
          <a:xfrm>
            <a:off x="962476" y="2232998"/>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0" name="Freeform 35"/>
          <p:cNvSpPr>
            <a:spLocks noChangeAspect="1" noEditPoints="1"/>
          </p:cNvSpPr>
          <p:nvPr/>
        </p:nvSpPr>
        <p:spPr bwMode="gray">
          <a:xfrm>
            <a:off x="1152653" y="2266083"/>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81" name="グループ化 80"/>
          <p:cNvGrpSpPr/>
          <p:nvPr/>
        </p:nvGrpSpPr>
        <p:grpSpPr bwMode="gray">
          <a:xfrm>
            <a:off x="1267913" y="2366419"/>
            <a:ext cx="180000" cy="252000"/>
            <a:chOff x="7943090" y="3757294"/>
            <a:chExt cx="172335" cy="224791"/>
          </a:xfrm>
        </p:grpSpPr>
        <p:sp>
          <p:nvSpPr>
            <p:cNvPr id="8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84" name="直線コネクタ 8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円/楕円 64"/>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88" name="角丸四角形 87"/>
          <p:cNvSpPr/>
          <p:nvPr/>
        </p:nvSpPr>
        <p:spPr>
          <a:xfrm>
            <a:off x="962476" y="2691986"/>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部門システム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（画像、検査等）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Freeform 35"/>
          <p:cNvSpPr>
            <a:spLocks noChangeAspect="1" noEditPoints="1"/>
          </p:cNvSpPr>
          <p:nvPr/>
        </p:nvSpPr>
        <p:spPr bwMode="gray">
          <a:xfrm>
            <a:off x="1152653" y="2716604"/>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90" name="グループ化 89"/>
          <p:cNvGrpSpPr/>
          <p:nvPr/>
        </p:nvGrpSpPr>
        <p:grpSpPr bwMode="gray">
          <a:xfrm>
            <a:off x="1267913" y="2816940"/>
            <a:ext cx="180000" cy="252000"/>
            <a:chOff x="7943090" y="3757294"/>
            <a:chExt cx="172335" cy="224791"/>
          </a:xfrm>
        </p:grpSpPr>
        <p:sp>
          <p:nvSpPr>
            <p:cNvPr id="91" name="円/楕円 73"/>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93" name="直線コネクタ 9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5" name="円/楕円 77"/>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02" name="円/楕円 18"/>
          <p:cNvSpPr/>
          <p:nvPr/>
        </p:nvSpPr>
        <p:spPr bwMode="gray">
          <a:xfrm>
            <a:off x="615540" y="1545953"/>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09" name="正方形/長方形 108"/>
          <p:cNvSpPr/>
          <p:nvPr/>
        </p:nvSpPr>
        <p:spPr>
          <a:xfrm>
            <a:off x="3616776" y="1303772"/>
            <a:ext cx="2806018" cy="23554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情報系ネットワーク</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10" name="角丸四角形 109"/>
          <p:cNvSpPr/>
          <p:nvPr/>
        </p:nvSpPr>
        <p:spPr>
          <a:xfrm>
            <a:off x="4024416" y="2248791"/>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1" name="角丸四角形 22"/>
          <p:cNvSpPr>
            <a:spLocks noChangeAspect="1"/>
          </p:cNvSpPr>
          <p:nvPr/>
        </p:nvSpPr>
        <p:spPr bwMode="gray">
          <a:xfrm>
            <a:off x="4161071" y="2292008"/>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2" name="角丸四角形 111"/>
          <p:cNvSpPr/>
          <p:nvPr/>
        </p:nvSpPr>
        <p:spPr>
          <a:xfrm>
            <a:off x="4024573" y="1778440"/>
            <a:ext cx="2279430"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事務システム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（人事管理、経理、物流等）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2" name="グループ化 1"/>
          <p:cNvGrpSpPr/>
          <p:nvPr/>
        </p:nvGrpSpPr>
        <p:grpSpPr>
          <a:xfrm>
            <a:off x="4169794" y="1803058"/>
            <a:ext cx="295260" cy="352336"/>
            <a:chOff x="4214750" y="1803058"/>
            <a:chExt cx="295260" cy="352336"/>
          </a:xfrm>
        </p:grpSpPr>
        <p:sp>
          <p:nvSpPr>
            <p:cNvPr id="113" name="Freeform 35"/>
            <p:cNvSpPr>
              <a:spLocks noChangeAspect="1" noEditPoints="1"/>
            </p:cNvSpPr>
            <p:nvPr/>
          </p:nvSpPr>
          <p:spPr bwMode="gray">
            <a:xfrm>
              <a:off x="4214750" y="1803058"/>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114" name="グループ化 113"/>
            <p:cNvGrpSpPr/>
            <p:nvPr/>
          </p:nvGrpSpPr>
          <p:grpSpPr bwMode="gray">
            <a:xfrm>
              <a:off x="4330010" y="1903394"/>
              <a:ext cx="180000" cy="252000"/>
              <a:chOff x="7943090" y="3757294"/>
              <a:chExt cx="172335" cy="224791"/>
            </a:xfrm>
          </p:grpSpPr>
          <p:sp>
            <p:nvSpPr>
              <p:cNvPr id="115" name="円/楕円 89"/>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1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117" name="直線コネクタ 11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円/楕円 93"/>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2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grpSp>
      <p:sp>
        <p:nvSpPr>
          <p:cNvPr id="124" name="円/楕円 98"/>
          <p:cNvSpPr/>
          <p:nvPr/>
        </p:nvSpPr>
        <p:spPr bwMode="gray">
          <a:xfrm>
            <a:off x="3677408" y="1568989"/>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0" name="角丸四角形 129"/>
          <p:cNvSpPr/>
          <p:nvPr/>
        </p:nvSpPr>
        <p:spPr>
          <a:xfrm>
            <a:off x="4024416" y="2712656"/>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研究者（学会用）端末</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DB</a:t>
            </a: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131" name="カギ線コネクタ 130"/>
          <p:cNvCxnSpPr>
            <a:stCxn id="102" idx="6"/>
            <a:endCxn id="68" idx="1"/>
          </p:cNvCxnSpPr>
          <p:nvPr/>
        </p:nvCxnSpPr>
        <p:spPr>
          <a:xfrm>
            <a:off x="723540" y="1599953"/>
            <a:ext cx="238779" cy="175168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2" name="角丸四角形 22"/>
          <p:cNvSpPr>
            <a:spLocks noChangeAspect="1"/>
          </p:cNvSpPr>
          <p:nvPr/>
        </p:nvSpPr>
        <p:spPr bwMode="gray">
          <a:xfrm>
            <a:off x="4167048" y="2756416"/>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3" name="角丸四角形 132"/>
          <p:cNvSpPr/>
          <p:nvPr/>
        </p:nvSpPr>
        <p:spPr>
          <a:xfrm>
            <a:off x="6521349" y="1320069"/>
            <a:ext cx="2673852" cy="846668"/>
          </a:xfrm>
          <a:prstGeom prst="roundRect">
            <a:avLst>
              <a:gd name="adj" fmla="val 483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4" name="テキスト ボックス 133"/>
          <p:cNvSpPr txBox="1"/>
          <p:nvPr/>
        </p:nvSpPr>
        <p:spPr>
          <a:xfrm>
            <a:off x="6552446" y="1303494"/>
            <a:ext cx="1199615"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用途別ネットワーク</a:t>
            </a:r>
          </a:p>
        </p:txBody>
      </p:sp>
      <p:sp>
        <p:nvSpPr>
          <p:cNvPr id="141" name="角丸四角形 140"/>
          <p:cNvSpPr/>
          <p:nvPr/>
        </p:nvSpPr>
        <p:spPr>
          <a:xfrm>
            <a:off x="6947076" y="1698190"/>
            <a:ext cx="205793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参照端末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2" name="角丸四角形 22"/>
          <p:cNvSpPr>
            <a:spLocks noChangeAspect="1"/>
          </p:cNvSpPr>
          <p:nvPr/>
        </p:nvSpPr>
        <p:spPr bwMode="gray">
          <a:xfrm>
            <a:off x="7128687" y="173294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5" name="円/楕円 167"/>
          <p:cNvSpPr/>
          <p:nvPr/>
        </p:nvSpPr>
        <p:spPr bwMode="gray">
          <a:xfrm>
            <a:off x="6595780" y="1585578"/>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155" name="カギ線コネクタ 154"/>
          <p:cNvCxnSpPr>
            <a:stCxn id="102" idx="6"/>
            <a:endCxn id="69" idx="1"/>
          </p:cNvCxnSpPr>
          <p:nvPr/>
        </p:nvCxnSpPr>
        <p:spPr>
          <a:xfrm>
            <a:off x="723540" y="1599953"/>
            <a:ext cx="235047" cy="37544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カギ線コネクタ 158"/>
          <p:cNvCxnSpPr>
            <a:stCxn id="102" idx="6"/>
            <a:endCxn id="79" idx="1"/>
          </p:cNvCxnSpPr>
          <p:nvPr/>
        </p:nvCxnSpPr>
        <p:spPr>
          <a:xfrm>
            <a:off x="723540" y="1599953"/>
            <a:ext cx="238936" cy="8310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stCxn id="102" idx="6"/>
            <a:endCxn id="88" idx="1"/>
          </p:cNvCxnSpPr>
          <p:nvPr/>
        </p:nvCxnSpPr>
        <p:spPr>
          <a:xfrm>
            <a:off x="723540" y="1599953"/>
            <a:ext cx="238936" cy="1290033"/>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カギ線コネクタ 166"/>
          <p:cNvCxnSpPr>
            <a:stCxn id="124" idx="6"/>
            <a:endCxn id="130" idx="1"/>
          </p:cNvCxnSpPr>
          <p:nvPr/>
        </p:nvCxnSpPr>
        <p:spPr>
          <a:xfrm>
            <a:off x="3785408" y="1622989"/>
            <a:ext cx="239008" cy="128766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カギ線コネクタ 179"/>
          <p:cNvCxnSpPr>
            <a:stCxn id="124" idx="6"/>
            <a:endCxn id="112" idx="1"/>
          </p:cNvCxnSpPr>
          <p:nvPr/>
        </p:nvCxnSpPr>
        <p:spPr>
          <a:xfrm>
            <a:off x="3785408" y="1622989"/>
            <a:ext cx="239165" cy="353451"/>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a:stCxn id="124" idx="6"/>
            <a:endCxn id="110" idx="1"/>
          </p:cNvCxnSpPr>
          <p:nvPr/>
        </p:nvCxnSpPr>
        <p:spPr>
          <a:xfrm>
            <a:off x="3785408" y="1622989"/>
            <a:ext cx="239008" cy="82380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カギ線コネクタ 193"/>
          <p:cNvCxnSpPr>
            <a:stCxn id="145" idx="6"/>
            <a:endCxn id="141" idx="1"/>
          </p:cNvCxnSpPr>
          <p:nvPr/>
        </p:nvCxnSpPr>
        <p:spPr>
          <a:xfrm>
            <a:off x="6703780" y="1639578"/>
            <a:ext cx="243296" cy="2566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769381" y="3833218"/>
            <a:ext cx="2353777"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診療情報共有による院外との接続等</a:t>
            </a:r>
          </a:p>
        </p:txBody>
      </p:sp>
      <p:grpSp>
        <p:nvGrpSpPr>
          <p:cNvPr id="202" name="グループ化 201"/>
          <p:cNvGrpSpPr>
            <a:grpSpLocks noChangeAspect="1"/>
          </p:cNvGrpSpPr>
          <p:nvPr/>
        </p:nvGrpSpPr>
        <p:grpSpPr>
          <a:xfrm>
            <a:off x="7067190" y="4153561"/>
            <a:ext cx="2113585" cy="820665"/>
            <a:chOff x="-337910" y="2924790"/>
            <a:chExt cx="1947477" cy="878448"/>
          </a:xfrm>
        </p:grpSpPr>
        <p:sp>
          <p:nvSpPr>
            <p:cNvPr id="203" name="円/楕円 134"/>
            <p:cNvSpPr/>
            <p:nvPr/>
          </p:nvSpPr>
          <p:spPr>
            <a:xfrm rot="862129">
              <a:off x="-337910" y="3180833"/>
              <a:ext cx="1892696" cy="464820"/>
            </a:xfrm>
            <a:prstGeom prst="ellipse">
              <a:avLst/>
            </a:prstGeom>
            <a:noFill/>
            <a:ln w="76200" cap="flat" cmpd="sng" algn="ctr">
              <a:solidFill>
                <a:srgbClr val="FF6600"/>
              </a:solidFill>
              <a:prstDash val="solid"/>
            </a:ln>
            <a:effectLst>
              <a:outerShdw blurRad="50800" dist="38100" dir="5400000" algn="t" rotWithShape="0">
                <a:prstClr val="black">
                  <a:alpha val="40000"/>
                </a:prstClr>
              </a:outerShdw>
            </a:effectLst>
          </p:spPr>
          <p:txBody>
            <a:bodyPr lIns="88414" tIns="44207" rIns="88414" bIns="44207" rtlCol="0" anchor="ctr"/>
            <a:lstStyle/>
            <a:p>
              <a:pPr algn="ctr" defTabSz="884160" fontAlgn="base">
                <a:spcBef>
                  <a:spcPct val="0"/>
                </a:spcBef>
                <a:spcAft>
                  <a:spcPct val="0"/>
                </a:spcAft>
                <a:defRPr/>
              </a:pPr>
              <a:endParaRPr kumimoji="0" lang="ja-JP" altLang="en-US" sz="646" kern="0" dirty="0">
                <a:solidFill>
                  <a:prstClr val="white"/>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04" name="Picture 1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049" y="3487271"/>
              <a:ext cx="364518" cy="2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55" descr="MCj02366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138" y="3401761"/>
              <a:ext cx="399784" cy="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9" y="3555602"/>
              <a:ext cx="456963" cy="2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descr="0503_9494_0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8" y="2924790"/>
              <a:ext cx="509988" cy="24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 Box 21"/>
            <p:cNvSpPr txBox="1">
              <a:spLocks noChangeArrowheads="1"/>
            </p:cNvSpPr>
            <p:nvPr/>
          </p:nvSpPr>
          <p:spPr bwMode="auto">
            <a:xfrm>
              <a:off x="-140668" y="3278357"/>
              <a:ext cx="1588281" cy="345944"/>
            </a:xfrm>
            <a:prstGeom prst="rect">
              <a:avLst/>
            </a:prstGeom>
            <a:noFill/>
            <a:ln w="9525">
              <a:noFill/>
              <a:miter lim="800000"/>
              <a:headEnd/>
              <a:tailEnd/>
            </a:ln>
          </p:spPr>
          <p:txBody>
            <a:bodyPr wrap="square"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地域医療情報連携</a:t>
              </a:r>
              <a:endParaRPr kumimoji="0" lang="en-US" altLang="ja-JP"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defRPr/>
              </a:pPr>
              <a:r>
                <a:rPr kumimoji="0" lang="ja-JP" altLang="en-US"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ネットワーク</a:t>
              </a:r>
            </a:p>
          </p:txBody>
        </p:sp>
      </p:grpSp>
      <p:cxnSp>
        <p:nvCxnSpPr>
          <p:cNvPr id="211" name="カギ線コネクタ 210"/>
          <p:cNvCxnSpPr>
            <a:stCxn id="145" idx="4"/>
            <a:endCxn id="203" idx="2"/>
          </p:cNvCxnSpPr>
          <p:nvPr/>
        </p:nvCxnSpPr>
        <p:spPr>
          <a:xfrm rot="16200000" flipH="1">
            <a:off x="5543835" y="2799523"/>
            <a:ext cx="2661428" cy="449538"/>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6" name="グループ化 135"/>
          <p:cNvGrpSpPr/>
          <p:nvPr/>
        </p:nvGrpSpPr>
        <p:grpSpPr>
          <a:xfrm>
            <a:off x="6530669" y="2028033"/>
            <a:ext cx="288000" cy="252000"/>
            <a:chOff x="7350292" y="4377965"/>
            <a:chExt cx="396000" cy="341717"/>
          </a:xfrm>
        </p:grpSpPr>
        <p:sp>
          <p:nvSpPr>
            <p:cNvPr id="137" name="正方形/長方形 136"/>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38" name="グループ化 137"/>
            <p:cNvGrpSpPr/>
            <p:nvPr/>
          </p:nvGrpSpPr>
          <p:grpSpPr>
            <a:xfrm>
              <a:off x="7395990" y="4438967"/>
              <a:ext cx="304604" cy="219733"/>
              <a:chOff x="1919104" y="1880877"/>
              <a:chExt cx="275699" cy="198881"/>
            </a:xfrm>
          </p:grpSpPr>
          <p:sp>
            <p:nvSpPr>
              <p:cNvPr id="139"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0"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cxnSp>
        <p:nvCxnSpPr>
          <p:cNvPr id="218" name="直線矢印コネクタ 217"/>
          <p:cNvCxnSpPr/>
          <p:nvPr/>
        </p:nvCxnSpPr>
        <p:spPr>
          <a:xfrm flipH="1" flipV="1">
            <a:off x="5156756" y="3733533"/>
            <a:ext cx="8300" cy="1064103"/>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5866910" y="3725576"/>
            <a:ext cx="18608" cy="988271"/>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grpSp>
        <p:nvGrpSpPr>
          <p:cNvPr id="220" name="グループ化 219"/>
          <p:cNvGrpSpPr/>
          <p:nvPr/>
        </p:nvGrpSpPr>
        <p:grpSpPr>
          <a:xfrm flipH="1">
            <a:off x="5677478" y="4146381"/>
            <a:ext cx="374855" cy="271088"/>
            <a:chOff x="5856288" y="3306763"/>
            <a:chExt cx="1060450" cy="884238"/>
          </a:xfrm>
        </p:grpSpPr>
        <p:sp>
          <p:nvSpPr>
            <p:cNvPr id="22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sp>
          <p:nvSpPr>
            <p:cNvPr id="22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dirty="0">
                <a:latin typeface="Yu Gothic UI" panose="020B0500000000000000" pitchFamily="50" charset="-128"/>
                <a:ea typeface="Yu Gothic UI" panose="020B0500000000000000" pitchFamily="50" charset="-128"/>
              </a:endParaRPr>
            </a:p>
          </p:txBody>
        </p:sp>
      </p:grpSp>
      <p:cxnSp>
        <p:nvCxnSpPr>
          <p:cNvPr id="231" name="カギ線コネクタ 230"/>
          <p:cNvCxnSpPr>
            <a:cxnSpLocks/>
            <a:stCxn id="124" idx="4"/>
          </p:cNvCxnSpPr>
          <p:nvPr/>
        </p:nvCxnSpPr>
        <p:spPr>
          <a:xfrm rot="16200000" flipH="1">
            <a:off x="3060253" y="2348143"/>
            <a:ext cx="3096084" cy="1753775"/>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5" name="グループ化 124"/>
          <p:cNvGrpSpPr/>
          <p:nvPr/>
        </p:nvGrpSpPr>
        <p:grpSpPr>
          <a:xfrm>
            <a:off x="5272711" y="3535947"/>
            <a:ext cx="288000" cy="252000"/>
            <a:chOff x="7350292" y="4377965"/>
            <a:chExt cx="396000" cy="341717"/>
          </a:xfrm>
        </p:grpSpPr>
        <p:sp>
          <p:nvSpPr>
            <p:cNvPr id="126" name="正方形/長方形 125"/>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27" name="グループ化 126"/>
            <p:cNvGrpSpPr/>
            <p:nvPr/>
          </p:nvGrpSpPr>
          <p:grpSpPr>
            <a:xfrm>
              <a:off x="7395990" y="4438967"/>
              <a:ext cx="304604" cy="219733"/>
              <a:chOff x="1919104" y="1880877"/>
              <a:chExt cx="275699" cy="198881"/>
            </a:xfrm>
          </p:grpSpPr>
          <p:sp>
            <p:nvSpPr>
              <p:cNvPr id="128"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29"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7" name="角丸四角形吹き出し 216"/>
          <p:cNvSpPr/>
          <p:nvPr/>
        </p:nvSpPr>
        <p:spPr bwMode="gray">
          <a:xfrm>
            <a:off x="4024417" y="4502553"/>
            <a:ext cx="1073404" cy="182477"/>
          </a:xfrm>
          <a:prstGeom prst="wedgeRoundRectCallout">
            <a:avLst>
              <a:gd name="adj1" fmla="val 26956"/>
              <a:gd name="adj2" fmla="val -92707"/>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メール送信・受信</a:t>
            </a:r>
          </a:p>
        </p:txBody>
      </p:sp>
      <p:sp>
        <p:nvSpPr>
          <p:cNvPr id="247" name="テキスト ボックス 246"/>
          <p:cNvSpPr txBox="1"/>
          <p:nvPr/>
        </p:nvSpPr>
        <p:spPr>
          <a:xfrm>
            <a:off x="5182863" y="1022475"/>
            <a:ext cx="439683"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sym typeface="Arial" panose="020B0604020202020204" pitchFamily="34" charset="0"/>
              </a:rPr>
              <a:t>院内</a:t>
            </a:r>
          </a:p>
        </p:txBody>
      </p:sp>
      <p:pic>
        <p:nvPicPr>
          <p:cNvPr id="65" name="Picture 5" descr="フリーイラスト, ベクトルデータ, EPS, 建造物, 建築物, 病院, 医療, "/>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5945" y="1001463"/>
            <a:ext cx="614625" cy="291138"/>
          </a:xfrm>
          <a:prstGeom prst="rect">
            <a:avLst/>
          </a:prstGeom>
          <a:solidFill>
            <a:schemeClr val="bg1"/>
          </a:solidFill>
        </p:spPr>
      </p:pic>
      <p:pic>
        <p:nvPicPr>
          <p:cNvPr id="251"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004" y="4699058"/>
            <a:ext cx="905705" cy="4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角丸四角形 59"/>
          <p:cNvSpPr>
            <a:spLocks noChangeAspect="1"/>
          </p:cNvSpPr>
          <p:nvPr/>
        </p:nvSpPr>
        <p:spPr bwMode="gray">
          <a:xfrm flipV="1">
            <a:off x="4678848" y="4225222"/>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cxnSp>
        <p:nvCxnSpPr>
          <p:cNvPr id="135" name="カギ線コネクタ 134"/>
          <p:cNvCxnSpPr>
            <a:stCxn id="102" idx="4"/>
            <a:endCxn id="251" idx="1"/>
          </p:cNvCxnSpPr>
          <p:nvPr/>
        </p:nvCxnSpPr>
        <p:spPr>
          <a:xfrm rot="16200000" flipH="1">
            <a:off x="-837485" y="3160978"/>
            <a:ext cx="3290514" cy="27646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3" name="タイトル 2"/>
          <p:cNvSpPr txBox="1">
            <a:spLocks/>
          </p:cNvSpPr>
          <p:nvPr/>
        </p:nvSpPr>
        <p:spPr bwMode="gray">
          <a:xfrm>
            <a:off x="314552" y="432795"/>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sym typeface="Arial" panose="020B0604020202020204" pitchFamily="34" charset="0"/>
              </a:rPr>
              <a:t>医療機関の様々な現場で情報セキュリティインシデントリスクの脅威にさらされており、現場で異常を感じたら速やかに報告する体制づくりが重要である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3" name="グループ化 102"/>
          <p:cNvGrpSpPr/>
          <p:nvPr/>
        </p:nvGrpSpPr>
        <p:grpSpPr>
          <a:xfrm>
            <a:off x="522444" y="3518547"/>
            <a:ext cx="288000" cy="252000"/>
            <a:chOff x="7350292" y="4377965"/>
            <a:chExt cx="396000" cy="341717"/>
          </a:xfrm>
        </p:grpSpPr>
        <p:sp>
          <p:nvSpPr>
            <p:cNvPr id="104" name="正方形/長方形 103"/>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5" name="グループ化 104"/>
            <p:cNvGrpSpPr/>
            <p:nvPr/>
          </p:nvGrpSpPr>
          <p:grpSpPr>
            <a:xfrm>
              <a:off x="7395990" y="4438967"/>
              <a:ext cx="304604" cy="219733"/>
              <a:chOff x="1919104" y="1880877"/>
              <a:chExt cx="275699" cy="198881"/>
            </a:xfrm>
          </p:grpSpPr>
          <p:sp>
            <p:nvSpPr>
              <p:cNvPr id="106"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07"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123" name="正方形/長方形 122"/>
          <p:cNvSpPr/>
          <p:nvPr/>
        </p:nvSpPr>
        <p:spPr>
          <a:xfrm>
            <a:off x="785688" y="4244840"/>
            <a:ext cx="2224734" cy="461665"/>
          </a:xfrm>
          <a:prstGeom prst="rect">
            <a:avLst/>
          </a:prstGeom>
        </p:spPr>
        <p:txBody>
          <a:bodyPr wrap="square">
            <a:spAutoFit/>
          </a:bodyPr>
          <a:lstStyle/>
          <a:p>
            <a:pPr>
              <a:defRPr/>
            </a:pPr>
            <a:r>
              <a:rPr lang="en-US" altLang="ja-JP" sz="1200" b="1" dirty="0">
                <a:latin typeface="Yu Gothic UI" panose="020B0500000000000000" pitchFamily="50" charset="-128"/>
                <a:ea typeface="Yu Gothic UI" panose="020B0500000000000000" pitchFamily="50" charset="-128"/>
              </a:rPr>
              <a:t>※USB</a:t>
            </a:r>
            <a:r>
              <a:rPr lang="ja-JP" altLang="en-US" sz="1200" b="1" dirty="0">
                <a:latin typeface="Yu Gothic UI" panose="020B0500000000000000" pitchFamily="50" charset="-128"/>
                <a:ea typeface="Yu Gothic UI" panose="020B0500000000000000" pitchFamily="50" charset="-128"/>
              </a:rPr>
              <a:t>機器や端末等の紛失に  よる情報漏えいの可能性がある</a:t>
            </a:r>
            <a:endParaRPr lang="en-US" altLang="ja-JP" sz="1200" b="1" dirty="0">
              <a:latin typeface="Yu Gothic UI" panose="020B0500000000000000" pitchFamily="50" charset="-128"/>
              <a:ea typeface="Yu Gothic UI" panose="020B0500000000000000" pitchFamily="50" charset="-128"/>
            </a:endParaRPr>
          </a:p>
        </p:txBody>
      </p:sp>
      <p:sp>
        <p:nvSpPr>
          <p:cNvPr id="144" name="正方形/長方形 24"/>
          <p:cNvSpPr/>
          <p:nvPr/>
        </p:nvSpPr>
        <p:spPr bwMode="gray">
          <a:xfrm>
            <a:off x="946918" y="3868524"/>
            <a:ext cx="276671" cy="264295"/>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46" name="テキスト ボックス 145"/>
          <p:cNvSpPr txBox="1"/>
          <p:nvPr/>
        </p:nvSpPr>
        <p:spPr>
          <a:xfrm>
            <a:off x="852433" y="4036372"/>
            <a:ext cx="470039"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147" name="テキスト ボックス 146"/>
          <p:cNvSpPr txBox="1"/>
          <p:nvPr/>
        </p:nvSpPr>
        <p:spPr>
          <a:xfrm>
            <a:off x="1331244" y="3878979"/>
            <a:ext cx="960767" cy="257369"/>
          </a:xfrm>
          <a:prstGeom prst="rect">
            <a:avLst/>
          </a:prstGeom>
          <a:noFill/>
        </p:spPr>
        <p:txBody>
          <a:bodyPr wrap="non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職員によるミス</a:t>
            </a:r>
            <a:endParaRPr kumimoji="1" lang="ja-JP" altLang="en-US" sz="1200" b="1" u="sng" dirty="0">
              <a:latin typeface="Yu Gothic UI" panose="020B0500000000000000" pitchFamily="50" charset="-128"/>
              <a:ea typeface="Yu Gothic UI" panose="020B0500000000000000" pitchFamily="50" charset="-128"/>
            </a:endParaRPr>
          </a:p>
        </p:txBody>
      </p:sp>
      <p:cxnSp>
        <p:nvCxnSpPr>
          <p:cNvPr id="148" name="直線矢印コネクタ 147"/>
          <p:cNvCxnSpPr/>
          <p:nvPr/>
        </p:nvCxnSpPr>
        <p:spPr>
          <a:xfrm flipH="1" flipV="1">
            <a:off x="1457119" y="3360865"/>
            <a:ext cx="513679" cy="459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6" name="正方形/長方形 24"/>
          <p:cNvSpPr/>
          <p:nvPr/>
        </p:nvSpPr>
        <p:spPr bwMode="gray">
          <a:xfrm>
            <a:off x="589582" y="5262281"/>
            <a:ext cx="288000" cy="288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57" name="テキスト ボックス 156"/>
          <p:cNvSpPr txBox="1"/>
          <p:nvPr/>
        </p:nvSpPr>
        <p:spPr>
          <a:xfrm>
            <a:off x="438490" y="5454189"/>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158" name="角丸四角形 157"/>
          <p:cNvSpPr/>
          <p:nvPr/>
        </p:nvSpPr>
        <p:spPr bwMode="gray">
          <a:xfrm>
            <a:off x="402331" y="5223145"/>
            <a:ext cx="4340379" cy="1491007"/>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60" name="正方形/長方形 159"/>
          <p:cNvSpPr/>
          <p:nvPr/>
        </p:nvSpPr>
        <p:spPr>
          <a:xfrm>
            <a:off x="457280" y="5736758"/>
            <a:ext cx="4221568" cy="830997"/>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診療系ネットワークは仮にクローズドなネットワークであっても、保守事業者等との接続回線から侵害される可能性がある。侵害された場合、システム内にて、データの窃取や漏えい、破壊等の横断的侵害行為が行われる可能性がある</a:t>
            </a:r>
          </a:p>
        </p:txBody>
      </p:sp>
      <p:sp>
        <p:nvSpPr>
          <p:cNvPr id="161" name="テキスト ボックス 160"/>
          <p:cNvSpPr txBox="1"/>
          <p:nvPr/>
        </p:nvSpPr>
        <p:spPr>
          <a:xfrm>
            <a:off x="958587" y="5255950"/>
            <a:ext cx="3537917" cy="257369"/>
          </a:xfrm>
          <a:prstGeom prst="rect">
            <a:avLst/>
          </a:prstGeom>
          <a:noFill/>
        </p:spPr>
        <p:txBody>
          <a:bodyPr wrap="squar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保守事業者等を経由したサイバー攻撃</a:t>
            </a:r>
            <a:endParaRPr lang="en-US" altLang="ja-JP" sz="1200" b="1" u="sng" dirty="0">
              <a:latin typeface="Yu Gothic UI" panose="020B0500000000000000" pitchFamily="50" charset="-128"/>
              <a:ea typeface="Yu Gothic UI" panose="020B0500000000000000" pitchFamily="50" charset="-128"/>
            </a:endParaRPr>
          </a:p>
        </p:txBody>
      </p:sp>
      <p:cxnSp>
        <p:nvCxnSpPr>
          <p:cNvPr id="27" name="直線矢印コネクタ 26"/>
          <p:cNvCxnSpPr/>
          <p:nvPr/>
        </p:nvCxnSpPr>
        <p:spPr>
          <a:xfrm>
            <a:off x="3271964" y="1882090"/>
            <a:ext cx="1193" cy="1619791"/>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58" idx="0"/>
            <a:endCxn id="88" idx="3"/>
          </p:cNvCxnSpPr>
          <p:nvPr/>
        </p:nvCxnSpPr>
        <p:spPr>
          <a:xfrm rot="5400000" flipH="1" flipV="1">
            <a:off x="1772915" y="3689593"/>
            <a:ext cx="2333159" cy="733947"/>
          </a:xfrm>
          <a:prstGeom prst="bentConnector4">
            <a:avLst>
              <a:gd name="adj1" fmla="val 9701"/>
              <a:gd name="adj2" fmla="val 13114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0" name="正方形/長方形 249"/>
          <p:cNvSpPr/>
          <p:nvPr/>
        </p:nvSpPr>
        <p:spPr>
          <a:xfrm>
            <a:off x="1851710" y="4734689"/>
            <a:ext cx="1559572" cy="414646"/>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クラウドサービス事業者や保守管理業者等</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76" name="正方形/長方形 24"/>
          <p:cNvSpPr/>
          <p:nvPr/>
        </p:nvSpPr>
        <p:spPr bwMode="gray">
          <a:xfrm>
            <a:off x="6107912" y="5282835"/>
            <a:ext cx="288000" cy="288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77" name="テキスト ボックス 176"/>
          <p:cNvSpPr txBox="1"/>
          <p:nvPr/>
        </p:nvSpPr>
        <p:spPr>
          <a:xfrm>
            <a:off x="5961315" y="5471836"/>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178" name="星 24 177"/>
          <p:cNvSpPr/>
          <p:nvPr/>
        </p:nvSpPr>
        <p:spPr>
          <a:xfrm>
            <a:off x="5114297" y="5254771"/>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b="1" dirty="0" err="1">
                <a:solidFill>
                  <a:schemeClr val="tx1"/>
                </a:solidFill>
                <a:latin typeface="Yu Gothic UI" panose="020B0500000000000000" pitchFamily="50" charset="-128"/>
                <a:ea typeface="Yu Gothic UI" panose="020B0500000000000000" pitchFamily="50" charset="-128"/>
              </a:rPr>
              <a:t>WannaCry</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79" name="テキスト ボックス 178"/>
          <p:cNvSpPr txBox="1"/>
          <p:nvPr/>
        </p:nvSpPr>
        <p:spPr>
          <a:xfrm>
            <a:off x="4902309" y="5483420"/>
            <a:ext cx="1120999" cy="24198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コンピュータウイルス</a:t>
            </a:r>
          </a:p>
        </p:txBody>
      </p:sp>
      <p:sp>
        <p:nvSpPr>
          <p:cNvPr id="181" name="角丸四角形 180"/>
          <p:cNvSpPr/>
          <p:nvPr/>
        </p:nvSpPr>
        <p:spPr bwMode="gray">
          <a:xfrm>
            <a:off x="4843074" y="5240556"/>
            <a:ext cx="4461856" cy="1473597"/>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82" name="テキスト ボックス 181"/>
          <p:cNvSpPr txBox="1"/>
          <p:nvPr/>
        </p:nvSpPr>
        <p:spPr>
          <a:xfrm>
            <a:off x="6481314" y="5255950"/>
            <a:ext cx="2713887"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u="sng" dirty="0">
                <a:latin typeface="Yu Gothic UI" panose="020B0500000000000000" pitchFamily="50" charset="-128"/>
                <a:ea typeface="Yu Gothic UI" panose="020B0500000000000000" pitchFamily="50" charset="-128"/>
              </a:rPr>
              <a:t>ウェブサイトやメールを用いたサイバー攻撃</a:t>
            </a:r>
          </a:p>
        </p:txBody>
      </p:sp>
      <p:sp>
        <p:nvSpPr>
          <p:cNvPr id="193" name="正方形/長方形 192"/>
          <p:cNvSpPr/>
          <p:nvPr/>
        </p:nvSpPr>
        <p:spPr>
          <a:xfrm>
            <a:off x="4902309" y="5703947"/>
            <a:ext cx="4402621" cy="1200329"/>
          </a:xfrm>
          <a:prstGeom prst="rect">
            <a:avLst/>
          </a:prstGeom>
        </p:spPr>
        <p:txBody>
          <a:bodyPr wrap="square">
            <a:spAutoFit/>
          </a:bodyPr>
          <a:lstStyle/>
          <a:p>
            <a:pPr marL="0" indent="0">
              <a:buFont typeface="Arial" panose="020B0604020202020204" pitchFamily="34" charset="0"/>
              <a:buNone/>
            </a:pPr>
            <a:r>
              <a:rPr kumimoji="1" lang="en-US" altLang="ja-JP" sz="1200" dirty="0">
                <a:latin typeface="Yu Gothic UI" panose="020B0500000000000000" pitchFamily="50" charset="-128"/>
                <a:ea typeface="Yu Gothic UI" panose="020B0500000000000000" pitchFamily="50" charset="-128"/>
              </a:rPr>
              <a:t>※</a:t>
            </a:r>
            <a:r>
              <a:rPr kumimoji="1" lang="en-US" altLang="ja-JP" sz="1200" dirty="0" err="1">
                <a:latin typeface="Yu Gothic UI" panose="020B0500000000000000" pitchFamily="50" charset="-128"/>
                <a:ea typeface="Yu Gothic UI" panose="020B0500000000000000" pitchFamily="50" charset="-128"/>
              </a:rPr>
              <a:t>WannaCry</a:t>
            </a:r>
            <a:r>
              <a:rPr kumimoji="1" lang="ja-JP" altLang="en-US" sz="1200" dirty="0">
                <a:latin typeface="Yu Gothic UI" panose="020B0500000000000000" pitchFamily="50" charset="-128"/>
                <a:ea typeface="Yu Gothic UI" panose="020B0500000000000000" pitchFamily="50" charset="-128"/>
              </a:rPr>
              <a:t>はランサムウェアと呼ばれるマルウェアであり、</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感染すると端末ロックやファイル暗号化により端末が利用不能となる。また、感染した業務端末から、攻撃可能な端末等を検索し、自ら拡散する性質を持っていることから、他の業務端末にも感染が拡大する恐れがある</a:t>
            </a:r>
          </a:p>
          <a:p>
            <a:pPr marL="0" indent="0">
              <a:buFont typeface="Arial" panose="020B0604020202020204" pitchFamily="34" charset="0"/>
              <a:buNone/>
            </a:pPr>
            <a:endParaRPr kumimoji="1" lang="en-US" altLang="ja-JP" sz="1200" dirty="0">
              <a:latin typeface="Yu Gothic UI" panose="020B0500000000000000" pitchFamily="50" charset="-128"/>
              <a:ea typeface="Yu Gothic UI" panose="020B0500000000000000" pitchFamily="50" charset="-128"/>
            </a:endParaRPr>
          </a:p>
        </p:txBody>
      </p:sp>
      <p:cxnSp>
        <p:nvCxnSpPr>
          <p:cNvPr id="195" name="カギ線コネクタ 194"/>
          <p:cNvCxnSpPr>
            <a:stCxn id="181" idx="0"/>
            <a:endCxn id="124" idx="4"/>
          </p:cNvCxnSpPr>
          <p:nvPr/>
        </p:nvCxnSpPr>
        <p:spPr>
          <a:xfrm rot="16200000" flipV="1">
            <a:off x="3620922" y="1787476"/>
            <a:ext cx="3563567" cy="3342594"/>
          </a:xfrm>
          <a:prstGeom prst="bentConnector3">
            <a:avLst>
              <a:gd name="adj1" fmla="val 791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4437852" y="3841315"/>
            <a:ext cx="1391975"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インターネットとの接続</a:t>
            </a:r>
          </a:p>
        </p:txBody>
      </p:sp>
      <p:sp>
        <p:nvSpPr>
          <p:cNvPr id="201" name="角丸四角形 200"/>
          <p:cNvSpPr/>
          <p:nvPr/>
        </p:nvSpPr>
        <p:spPr bwMode="gray">
          <a:xfrm>
            <a:off x="6715802" y="2509180"/>
            <a:ext cx="2540844" cy="1113936"/>
          </a:xfrm>
          <a:prstGeom prst="roundRect">
            <a:avLst/>
          </a:prstGeom>
          <a:solidFill>
            <a:schemeClr val="bg1"/>
          </a:solid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09" name="正方形/長方形 24"/>
          <p:cNvSpPr/>
          <p:nvPr/>
        </p:nvSpPr>
        <p:spPr bwMode="gray">
          <a:xfrm>
            <a:off x="7064844" y="2551088"/>
            <a:ext cx="255457" cy="251516"/>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210" name="テキスト ボックス 209"/>
          <p:cNvSpPr txBox="1"/>
          <p:nvPr/>
        </p:nvSpPr>
        <p:spPr>
          <a:xfrm>
            <a:off x="6973824" y="2713667"/>
            <a:ext cx="470039"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212" name="テキスト ボックス 211"/>
          <p:cNvSpPr txBox="1"/>
          <p:nvPr/>
        </p:nvSpPr>
        <p:spPr>
          <a:xfrm>
            <a:off x="7480463" y="2563838"/>
            <a:ext cx="1358311" cy="442035"/>
          </a:xfrm>
          <a:prstGeom prst="rect">
            <a:avLst/>
          </a:prstGeom>
          <a:noFill/>
        </p:spPr>
        <p:txBody>
          <a:bodyPr wrap="non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職員による内部不正</a:t>
            </a:r>
            <a:endParaRPr lang="en-US" altLang="ja-JP" sz="1200" b="1" u="sng" dirty="0">
              <a:latin typeface="Yu Gothic UI" panose="020B0500000000000000" pitchFamily="50" charset="-128"/>
              <a:ea typeface="Yu Gothic UI" panose="020B0500000000000000" pitchFamily="50" charset="-128"/>
            </a:endParaRPr>
          </a:p>
          <a:p>
            <a:pPr>
              <a:spcBef>
                <a:spcPts val="0"/>
              </a:spcBef>
              <a:buSzPct val="100000"/>
            </a:pPr>
            <a:endParaRPr kumimoji="1" lang="ja-JP" altLang="en-US" sz="1200" b="1" u="sng" dirty="0">
              <a:latin typeface="Yu Gothic UI" panose="020B0500000000000000" pitchFamily="50" charset="-128"/>
              <a:ea typeface="Yu Gothic UI" panose="020B0500000000000000" pitchFamily="50" charset="-128"/>
            </a:endParaRPr>
          </a:p>
        </p:txBody>
      </p:sp>
      <p:sp>
        <p:nvSpPr>
          <p:cNvPr id="213" name="正方形/長方形 212"/>
          <p:cNvSpPr/>
          <p:nvPr/>
        </p:nvSpPr>
        <p:spPr>
          <a:xfrm>
            <a:off x="6715802" y="2968993"/>
            <a:ext cx="2547145" cy="646331"/>
          </a:xfrm>
          <a:prstGeom prst="rect">
            <a:avLst/>
          </a:prstGeom>
        </p:spPr>
        <p:txBody>
          <a:bodyPr wrap="square">
            <a:spAutoFit/>
          </a:bodyPr>
          <a:lstStyle/>
          <a:p>
            <a:pPr>
              <a:defRPr/>
            </a:pPr>
            <a:r>
              <a:rPr lang="en-US" altLang="ja-JP" sz="1200" b="1" dirty="0">
                <a:latin typeface="Yu Gothic UI" panose="020B0500000000000000" pitchFamily="50" charset="-128"/>
                <a:ea typeface="Yu Gothic UI" panose="020B0500000000000000" pitchFamily="50" charset="-128"/>
              </a:rPr>
              <a:t>※</a:t>
            </a:r>
            <a:r>
              <a:rPr lang="ja-JP" altLang="en-US" sz="1200" b="1" dirty="0">
                <a:latin typeface="Yu Gothic UI" panose="020B0500000000000000" pitchFamily="50" charset="-128"/>
                <a:ea typeface="Yu Gothic UI" panose="020B0500000000000000" pitchFamily="50" charset="-128"/>
              </a:rPr>
              <a:t>業務とは関係のない患者のデータ参照、機密情報・個人情報等の持ち出しが考えられ、情報流出の可能性がある</a:t>
            </a:r>
            <a:endParaRPr lang="en-US" altLang="ja-JP" sz="1200" b="1" dirty="0">
              <a:latin typeface="Yu Gothic UI" panose="020B0500000000000000" pitchFamily="50" charset="-128"/>
              <a:ea typeface="Yu Gothic UI" panose="020B0500000000000000" pitchFamily="50" charset="-128"/>
            </a:endParaRPr>
          </a:p>
        </p:txBody>
      </p:sp>
      <p:sp>
        <p:nvSpPr>
          <p:cNvPr id="122" name="角丸四角形 121"/>
          <p:cNvSpPr/>
          <p:nvPr/>
        </p:nvSpPr>
        <p:spPr bwMode="gray">
          <a:xfrm>
            <a:off x="769437" y="3842476"/>
            <a:ext cx="2167808" cy="820284"/>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16" name="角丸四角形吹き出し 215"/>
          <p:cNvSpPr/>
          <p:nvPr/>
        </p:nvSpPr>
        <p:spPr bwMode="gray">
          <a:xfrm>
            <a:off x="5210307" y="4401650"/>
            <a:ext cx="1425239" cy="320493"/>
          </a:xfrm>
          <a:prstGeom prst="wedgeRoundRectCallout">
            <a:avLst>
              <a:gd name="adj1" fmla="val -4496"/>
              <a:gd name="adj2" fmla="val -7453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文献検索、医療機関情報の検索等</a:t>
            </a:r>
          </a:p>
        </p:txBody>
      </p:sp>
      <p:cxnSp>
        <p:nvCxnSpPr>
          <p:cNvPr id="258" name="直線矢印コネクタ 257"/>
          <p:cNvCxnSpPr/>
          <p:nvPr/>
        </p:nvCxnSpPr>
        <p:spPr>
          <a:xfrm flipH="1" flipV="1">
            <a:off x="7464829" y="2041405"/>
            <a:ext cx="513679" cy="459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2" name="角丸四角形吹き出し 161"/>
          <p:cNvSpPr/>
          <p:nvPr/>
        </p:nvSpPr>
        <p:spPr bwMode="gray">
          <a:xfrm>
            <a:off x="3026673" y="3833219"/>
            <a:ext cx="1349531" cy="602568"/>
          </a:xfrm>
          <a:prstGeom prst="wedgeRoundRectCallout">
            <a:avLst>
              <a:gd name="adj1" fmla="val -44243"/>
              <a:gd name="adj2" fmla="val -190412"/>
              <a:gd name="adj3" fmla="val 16667"/>
            </a:avLst>
          </a:prstGeom>
          <a:solidFill>
            <a:schemeClr val="bg1"/>
          </a:solidFill>
          <a:ln w="9525"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b="1" dirty="0">
                <a:latin typeface="Yu Gothic UI" panose="020B0500000000000000" pitchFamily="50" charset="-128"/>
                <a:ea typeface="Yu Gothic UI" panose="020B0500000000000000" pitchFamily="50" charset="-128"/>
              </a:rPr>
              <a:t>システム同士が相互に接続していることから、被害が拡大</a:t>
            </a:r>
          </a:p>
        </p:txBody>
      </p:sp>
      <p:sp>
        <p:nvSpPr>
          <p:cNvPr id="149" name="スライド番号プレースホルダー 3"/>
          <p:cNvSpPr txBox="1">
            <a:spLocks/>
          </p:cNvSpPr>
          <p:nvPr/>
        </p:nvSpPr>
        <p:spPr bwMode="gray">
          <a:xfrm>
            <a:off x="16888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4</a:t>
            </a:r>
            <a:endParaRPr kumimoji="1" lang="ja-JP" altLang="en-US" dirty="0">
              <a:latin typeface="Yu Gothic UI" panose="020B0500000000000000" pitchFamily="50" charset="-128"/>
              <a:ea typeface="Yu Gothic UI" panose="020B0500000000000000" pitchFamily="50" charset="-128"/>
            </a:endParaRPr>
          </a:p>
        </p:txBody>
      </p:sp>
      <p:sp>
        <p:nvSpPr>
          <p:cNvPr id="150" name="雲形吹き出し 464">
            <a:extLst>
              <a:ext uri="{FF2B5EF4-FFF2-40B4-BE49-F238E27FC236}">
                <a16:creationId xmlns:a16="http://schemas.microsoft.com/office/drawing/2014/main" id="{5FE1A10E-E1DC-4AFF-84A2-DB55AFF3ADE8}"/>
              </a:ext>
            </a:extLst>
          </p:cNvPr>
          <p:cNvSpPr/>
          <p:nvPr/>
        </p:nvSpPr>
        <p:spPr>
          <a:xfrm>
            <a:off x="3583294" y="4737242"/>
            <a:ext cx="3371922" cy="629749"/>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en-US" altLang="ja-JP"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外部と</a:t>
            </a:r>
            <a:r>
              <a:rPr kumimoji="1" lang="ja-JP" altLang="en-US" sz="1050">
                <a:solidFill>
                  <a:srgbClr val="FF0000"/>
                </a:solidFill>
                <a:latin typeface="Yu Gothic UI" panose="020B0500000000000000" pitchFamily="50" charset="-128"/>
                <a:ea typeface="Yu Gothic UI" panose="020B0500000000000000" pitchFamily="50" charset="-128"/>
                <a:sym typeface="Arial" panose="020B0604020202020204" pitchFamily="34" charset="0"/>
              </a:rPr>
              <a:t>のインターネット</a:t>
            </a:r>
            <a:r>
              <a:rPr kumimoji="1" lang="ja-JP" altLang="en-US"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接続やメールの送受信等は診療系ネットワークと分離することが重要</a:t>
            </a:r>
          </a:p>
        </p:txBody>
      </p:sp>
    </p:spTree>
    <p:extLst>
      <p:ext uri="{BB962C8B-B14F-4D97-AF65-F5344CB8AC3E}">
        <p14:creationId xmlns:p14="http://schemas.microsoft.com/office/powerpoint/2010/main" val="330450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400090" y="724203"/>
            <a:ext cx="9072000" cy="349131"/>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600" dirty="0">
                <a:latin typeface="Yu Gothic UI" panose="020B0500000000000000" pitchFamily="50" charset="-128"/>
                <a:ea typeface="Yu Gothic UI" panose="020B0500000000000000" pitchFamily="50" charset="-128"/>
              </a:rPr>
              <a:t>専門部署がある医療機関は少数派であり、多くの医療機関はベンダー任せとなっていることが多い。</a:t>
            </a:r>
            <a:endParaRPr lang="en-US" altLang="ja-JP" sz="1600" dirty="0">
              <a:latin typeface="Yu Gothic UI" panose="020B0500000000000000" pitchFamily="50" charset="-128"/>
              <a:ea typeface="Yu Gothic UI" panose="020B0500000000000000" pitchFamily="50" charset="-128"/>
            </a:endParaRPr>
          </a:p>
          <a:p>
            <a:pPr fontAlgn="auto"/>
            <a:r>
              <a:rPr lang="ja-JP" altLang="en-US" sz="1600" dirty="0">
                <a:latin typeface="Yu Gothic UI" panose="020B0500000000000000" pitchFamily="50" charset="-128"/>
                <a:ea typeface="Yu Gothic UI" panose="020B0500000000000000" pitchFamily="50" charset="-128"/>
              </a:rPr>
              <a:t>その環境下で遠隔医療やクラウドサービス等の利用が進み、セキュリティの重要性がより高まっている</a:t>
            </a:r>
          </a:p>
        </p:txBody>
      </p:sp>
      <p:sp>
        <p:nvSpPr>
          <p:cNvPr id="6" name="正方形/長方形 5"/>
          <p:cNvSpPr/>
          <p:nvPr/>
        </p:nvSpPr>
        <p:spPr bwMode="gray">
          <a:xfrm>
            <a:off x="837599"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医療機関におけるセキュリティ体制について</a:t>
            </a:r>
          </a:p>
        </p:txBody>
      </p:sp>
      <p:sp>
        <p:nvSpPr>
          <p:cNvPr id="33" name="スライド番号プレースホルダー 3"/>
          <p:cNvSpPr txBox="1">
            <a:spLocks/>
          </p:cNvSpPr>
          <p:nvPr/>
        </p:nvSpPr>
        <p:spPr bwMode="gray">
          <a:xfrm>
            <a:off x="22009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5</a:t>
            </a:r>
            <a:endParaRPr kumimoji="1" lang="ja-JP" altLang="en-US" dirty="0">
              <a:latin typeface="Yu Gothic UI" panose="020B0500000000000000" pitchFamily="50" charset="-128"/>
              <a:ea typeface="Yu Gothic UI" panose="020B0500000000000000" pitchFamily="50" charset="-128"/>
            </a:endParaRPr>
          </a:p>
        </p:txBody>
      </p:sp>
      <p:sp>
        <p:nvSpPr>
          <p:cNvPr id="7" name="正方形/長方形 6"/>
          <p:cNvSpPr/>
          <p:nvPr/>
        </p:nvSpPr>
        <p:spPr>
          <a:xfrm>
            <a:off x="657430" y="1209191"/>
            <a:ext cx="3975818" cy="276999"/>
          </a:xfrm>
          <a:prstGeom prst="rect">
            <a:avLst/>
          </a:prstGeom>
          <a:solidFill>
            <a:srgbClr val="0070C0"/>
          </a:solidFill>
          <a:ln>
            <a:noFill/>
          </a:ln>
        </p:spPr>
        <p:txBody>
          <a:bodyPr wrap="square">
            <a:sp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体制について一般的な現状</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653695" y="1536104"/>
            <a:ext cx="3972179" cy="4180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専門部署や選任の担当者がなく、セキュリティ対策ができる人材がいない</a:t>
            </a:r>
          </a:p>
        </p:txBody>
      </p:sp>
      <p:sp>
        <p:nvSpPr>
          <p:cNvPr id="11" name="正方形/長方形 10"/>
          <p:cNvSpPr/>
          <p:nvPr/>
        </p:nvSpPr>
        <p:spPr>
          <a:xfrm>
            <a:off x="5051771" y="1209191"/>
            <a:ext cx="4121726" cy="276999"/>
          </a:xfrm>
          <a:prstGeom prst="rect">
            <a:avLst/>
          </a:prstGeom>
          <a:solidFill>
            <a:srgbClr val="00B0F0"/>
          </a:solidFill>
          <a:ln>
            <a:noFill/>
          </a:ln>
        </p:spPr>
        <p:txBody>
          <a:bodyPr wrap="square">
            <a:sp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問題点</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12" name="正方形/長方形 11"/>
          <p:cNvSpPr/>
          <p:nvPr/>
        </p:nvSpPr>
        <p:spPr bwMode="gray">
          <a:xfrm>
            <a:off x="5051771" y="1536104"/>
            <a:ext cx="4121726" cy="43120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経営層及び現場職員のセキュリティに対する意識は低く、対策は後回しになり、セキュリティ事故を防止又は発見できない</a:t>
            </a:r>
          </a:p>
        </p:txBody>
      </p:sp>
      <p:sp>
        <p:nvSpPr>
          <p:cNvPr id="13" name="正方形/長方形 12"/>
          <p:cNvSpPr/>
          <p:nvPr/>
        </p:nvSpPr>
        <p:spPr bwMode="gray">
          <a:xfrm>
            <a:off x="658614" y="2012970"/>
            <a:ext cx="3972179" cy="26913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セキュリティ対策を学べる場所がない</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bwMode="gray">
          <a:xfrm>
            <a:off x="5051771" y="2026531"/>
            <a:ext cx="4121726" cy="5653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最新情報を収集することや、必要な対策を取ることができないことにより、セキュリティー事故を防止又は発見できない</a:t>
            </a:r>
          </a:p>
        </p:txBody>
      </p:sp>
      <p:sp>
        <p:nvSpPr>
          <p:cNvPr id="15" name="正方形/長方形 14"/>
          <p:cNvSpPr/>
          <p:nvPr/>
        </p:nvSpPr>
        <p:spPr bwMode="gray">
          <a:xfrm>
            <a:off x="653693" y="2322777"/>
            <a:ext cx="3972179" cy="26913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セキュリティ対策として何をしていいいかわからない</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6" name="右矢印 15"/>
          <p:cNvSpPr/>
          <p:nvPr/>
        </p:nvSpPr>
        <p:spPr bwMode="gray">
          <a:xfrm>
            <a:off x="4709237" y="1607171"/>
            <a:ext cx="216723" cy="8115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460701" y="2960522"/>
            <a:ext cx="1950497" cy="3637128"/>
          </a:xfrm>
          <a:prstGeom prst="rect">
            <a:avLst/>
          </a:prstGeom>
          <a:noFill/>
          <a:ln>
            <a:solidFill>
              <a:schemeClr val="accent1"/>
            </a:solidFill>
            <a:prstDash val="sysDash"/>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9650" y="3083325"/>
            <a:ext cx="964294" cy="997932"/>
          </a:xfrm>
          <a:prstGeom prst="rect">
            <a:avLst/>
          </a:prstGeom>
        </p:spPr>
      </p:pic>
      <p:sp>
        <p:nvSpPr>
          <p:cNvPr id="46" name="フローチャート: 磁気ディスク 45"/>
          <p:cNvSpPr/>
          <p:nvPr/>
        </p:nvSpPr>
        <p:spPr bwMode="gray">
          <a:xfrm>
            <a:off x="716261" y="3204477"/>
            <a:ext cx="1036705" cy="742011"/>
          </a:xfrm>
          <a:prstGeom prst="flowChartMagneticDisk">
            <a:avLst/>
          </a:prstGeom>
          <a:ln>
            <a:solidFill>
              <a:schemeClr val="accent3"/>
            </a:solid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電子カルテデータベース</a:t>
            </a:r>
          </a:p>
        </p:txBody>
      </p:sp>
      <p:sp>
        <p:nvSpPr>
          <p:cNvPr id="47" name="正方形/長方形 46"/>
          <p:cNvSpPr/>
          <p:nvPr/>
        </p:nvSpPr>
        <p:spPr bwMode="gray">
          <a:xfrm>
            <a:off x="3134181" y="3325955"/>
            <a:ext cx="1455622" cy="2735631"/>
          </a:xfrm>
          <a:prstGeom prst="rect">
            <a:avLst/>
          </a:prstGeom>
          <a:noFill/>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pic>
        <p:nvPicPr>
          <p:cNvPr id="48" name="図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337758" y="3556488"/>
            <a:ext cx="1051800" cy="810225"/>
          </a:xfrm>
          <a:prstGeom prst="rect">
            <a:avLst/>
          </a:prstGeom>
        </p:spPr>
      </p:pic>
      <p:sp>
        <p:nvSpPr>
          <p:cNvPr id="49" name="テキスト ボックス 48"/>
          <p:cNvSpPr txBox="1"/>
          <p:nvPr/>
        </p:nvSpPr>
        <p:spPr>
          <a:xfrm>
            <a:off x="3196080" y="3217919"/>
            <a:ext cx="1312584" cy="257369"/>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自宅・出張先等</a:t>
            </a:r>
          </a:p>
        </p:txBody>
      </p:sp>
      <p:pic>
        <p:nvPicPr>
          <p:cNvPr id="50" name="図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708" y="4505549"/>
            <a:ext cx="813961" cy="842353"/>
          </a:xfrm>
          <a:prstGeom prst="rect">
            <a:avLst/>
          </a:prstGeom>
        </p:spPr>
      </p:pic>
      <p:pic>
        <p:nvPicPr>
          <p:cNvPr id="51" name="図 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407" y="4682575"/>
            <a:ext cx="676882" cy="557360"/>
          </a:xfrm>
          <a:prstGeom prst="rect">
            <a:avLst/>
          </a:prstGeom>
        </p:spPr>
      </p:pic>
      <p:pic>
        <p:nvPicPr>
          <p:cNvPr id="52" name="図 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796" y="4928218"/>
            <a:ext cx="676882" cy="557360"/>
          </a:xfrm>
          <a:prstGeom prst="rect">
            <a:avLst/>
          </a:prstGeom>
        </p:spPr>
      </p:pic>
      <p:sp>
        <p:nvSpPr>
          <p:cNvPr id="53" name="テキスト ボックス 52"/>
          <p:cNvSpPr txBox="1"/>
          <p:nvPr/>
        </p:nvSpPr>
        <p:spPr>
          <a:xfrm>
            <a:off x="825964" y="4707680"/>
            <a:ext cx="180271"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en-US" altLang="ja-JP" sz="1200" b="1" dirty="0">
                <a:solidFill>
                  <a:schemeClr val="accent1"/>
                </a:solidFill>
                <a:latin typeface="Yu Gothic UI" panose="020B0500000000000000" pitchFamily="50" charset="-128"/>
                <a:ea typeface="Yu Gothic UI" panose="020B0500000000000000" pitchFamily="50" charset="-128"/>
              </a:rPr>
              <a:t>A</a:t>
            </a:r>
            <a:endParaRPr kumimoji="1" lang="ja-JP" altLang="en-US" sz="1200" b="1" dirty="0">
              <a:solidFill>
                <a:schemeClr val="accent1"/>
              </a:solidFill>
              <a:latin typeface="Yu Gothic UI" panose="020B0500000000000000" pitchFamily="50" charset="-128"/>
              <a:ea typeface="Yu Gothic UI" panose="020B0500000000000000" pitchFamily="50" charset="-128"/>
            </a:endParaRPr>
          </a:p>
        </p:txBody>
      </p:sp>
      <p:sp>
        <p:nvSpPr>
          <p:cNvPr id="54" name="テキスト ボックス 53"/>
          <p:cNvSpPr txBox="1"/>
          <p:nvPr/>
        </p:nvSpPr>
        <p:spPr>
          <a:xfrm>
            <a:off x="1133847" y="4974833"/>
            <a:ext cx="180271"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en-US" altLang="ja-JP" sz="1200" b="1" dirty="0">
                <a:solidFill>
                  <a:schemeClr val="accent2"/>
                </a:solidFill>
                <a:latin typeface="Yu Gothic UI" panose="020B0500000000000000" pitchFamily="50" charset="-128"/>
                <a:ea typeface="Yu Gothic UI" panose="020B0500000000000000" pitchFamily="50" charset="-128"/>
              </a:rPr>
              <a:t>B</a:t>
            </a:r>
            <a:endParaRPr kumimoji="1" lang="ja-JP" altLang="en-US" sz="1200" b="1" dirty="0">
              <a:solidFill>
                <a:schemeClr val="accent2"/>
              </a:solidFill>
              <a:latin typeface="Yu Gothic UI" panose="020B0500000000000000" pitchFamily="50" charset="-128"/>
              <a:ea typeface="Yu Gothic UI" panose="020B0500000000000000" pitchFamily="50" charset="-128"/>
            </a:endParaRPr>
          </a:p>
        </p:txBody>
      </p:sp>
      <p:sp>
        <p:nvSpPr>
          <p:cNvPr id="55" name="テキスト ボックス 54"/>
          <p:cNvSpPr txBox="1"/>
          <p:nvPr/>
        </p:nvSpPr>
        <p:spPr>
          <a:xfrm>
            <a:off x="729130" y="5410617"/>
            <a:ext cx="1395391"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院外接続用</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サーバー</a:t>
            </a:r>
          </a:p>
        </p:txBody>
      </p:sp>
      <p:sp>
        <p:nvSpPr>
          <p:cNvPr id="56" name="左右矢印 55"/>
          <p:cNvSpPr/>
          <p:nvPr/>
        </p:nvSpPr>
        <p:spPr bwMode="gray">
          <a:xfrm>
            <a:off x="1615770" y="4641803"/>
            <a:ext cx="1638471" cy="185735"/>
          </a:xfrm>
          <a:prstGeom prst="leftRightArrow">
            <a:avLst/>
          </a:prstGeom>
          <a:solidFill>
            <a:schemeClr val="accent1"/>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57" name="テキスト ボックス 56"/>
          <p:cNvSpPr txBox="1"/>
          <p:nvPr/>
        </p:nvSpPr>
        <p:spPr>
          <a:xfrm>
            <a:off x="3416408" y="4423666"/>
            <a:ext cx="914192"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リモート操作</a:t>
            </a:r>
          </a:p>
        </p:txBody>
      </p:sp>
      <p:sp>
        <p:nvSpPr>
          <p:cNvPr id="58" name="左右矢印 57"/>
          <p:cNvSpPr/>
          <p:nvPr/>
        </p:nvSpPr>
        <p:spPr bwMode="gray">
          <a:xfrm rot="12005983">
            <a:off x="1580517" y="5312348"/>
            <a:ext cx="1803320" cy="192295"/>
          </a:xfrm>
          <a:prstGeom prst="leftRightArrow">
            <a:avLst/>
          </a:prstGeom>
          <a:solidFill>
            <a:schemeClr val="accent2"/>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59" name="左右矢印 58"/>
          <p:cNvSpPr/>
          <p:nvPr/>
        </p:nvSpPr>
        <p:spPr bwMode="gray">
          <a:xfrm rot="5400000">
            <a:off x="1249387" y="4139535"/>
            <a:ext cx="424195" cy="294734"/>
          </a:xfrm>
          <a:prstGeom prst="leftRightArrow">
            <a:avLst/>
          </a:prstGeom>
          <a:solidFill>
            <a:schemeClr val="accent2"/>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pic>
        <p:nvPicPr>
          <p:cNvPr id="60" name="図 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4627" y="4812843"/>
            <a:ext cx="626934" cy="674952"/>
          </a:xfrm>
          <a:prstGeom prst="rect">
            <a:avLst/>
          </a:prstGeom>
        </p:spPr>
      </p:pic>
      <p:sp>
        <p:nvSpPr>
          <p:cNvPr id="61" name="テキスト ボックス 60"/>
          <p:cNvSpPr txBox="1"/>
          <p:nvPr/>
        </p:nvSpPr>
        <p:spPr>
          <a:xfrm>
            <a:off x="3423722" y="5620064"/>
            <a:ext cx="935106"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リモート確認</a:t>
            </a:r>
          </a:p>
        </p:txBody>
      </p:sp>
      <p:sp>
        <p:nvSpPr>
          <p:cNvPr id="62" name="雲 61"/>
          <p:cNvSpPr/>
          <p:nvPr/>
        </p:nvSpPr>
        <p:spPr bwMode="gray">
          <a:xfrm>
            <a:off x="1991615" y="4101297"/>
            <a:ext cx="1077669" cy="1101935"/>
          </a:xfrm>
          <a:prstGeom prst="cloud">
            <a:avLst/>
          </a:prstGeom>
          <a:solidFill>
            <a:schemeClr val="bg1"/>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3" name="テキスト ボックス 62"/>
          <p:cNvSpPr txBox="1"/>
          <p:nvPr/>
        </p:nvSpPr>
        <p:spPr>
          <a:xfrm>
            <a:off x="1626782" y="4339268"/>
            <a:ext cx="1796940" cy="626701"/>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（セキュリティ</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確保済み）</a:t>
            </a:r>
          </a:p>
        </p:txBody>
      </p:sp>
      <p:sp>
        <p:nvSpPr>
          <p:cNvPr id="64" name="テキスト ボックス 63"/>
          <p:cNvSpPr txBox="1"/>
          <p:nvPr/>
        </p:nvSpPr>
        <p:spPr>
          <a:xfrm>
            <a:off x="521521" y="5797532"/>
            <a:ext cx="1828856" cy="749812"/>
          </a:xfrm>
          <a:prstGeom prst="rect">
            <a:avLst/>
          </a:prstGeom>
          <a:solidFill>
            <a:schemeClr val="bg1">
              <a:lumMod val="50000"/>
            </a:schemeClr>
          </a:solidFill>
        </p:spPr>
        <p:txBody>
          <a:bodyPr wrap="square" lIns="36000" tIns="36000" rIns="36000" bIns="36000" rtlCol="0" anchor="ctr" anchorCtr="0">
            <a:spAutoFit/>
          </a:bodyPr>
          <a:lstStyle/>
          <a:p>
            <a:pPr algn="ctr">
              <a:spcBef>
                <a:spcPts val="0"/>
              </a:spcBef>
              <a:buSzPct val="100000"/>
            </a:pPr>
            <a:r>
              <a:rPr kumimoji="1" lang="ja-JP" altLang="en-US" sz="1100" dirty="0">
                <a:solidFill>
                  <a:schemeClr val="bg1"/>
                </a:solidFill>
                <a:latin typeface="Yu Gothic UI" panose="020B0500000000000000" pitchFamily="50" charset="-128"/>
                <a:ea typeface="Yu Gothic UI" panose="020B0500000000000000" pitchFamily="50" charset="-128"/>
              </a:rPr>
              <a:t>クラウド環境提供ベンダーによるシステム監視・セキュリティ対策・システムバックアップ等の運用・監視サービス</a:t>
            </a:r>
          </a:p>
        </p:txBody>
      </p:sp>
      <p:sp>
        <p:nvSpPr>
          <p:cNvPr id="65" name="テキスト ボックス 64"/>
          <p:cNvSpPr txBox="1"/>
          <p:nvPr/>
        </p:nvSpPr>
        <p:spPr>
          <a:xfrm>
            <a:off x="4936090" y="5453099"/>
            <a:ext cx="4425798" cy="1057588"/>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600" b="1" dirty="0">
                <a:solidFill>
                  <a:srgbClr val="FF0000"/>
                </a:solidFill>
                <a:latin typeface="Yu Gothic UI" panose="020B0500000000000000" pitchFamily="50" charset="-128"/>
                <a:ea typeface="Yu Gothic UI" panose="020B0500000000000000" pitchFamily="50" charset="-128"/>
              </a:rPr>
              <a:t>セキュリティの体制を強化しつつ、医療機関の職員はセキュリティーの意識を高めて、日々の業務に取り組むとともに、異常を感じたら迅速に報告することが重要である</a:t>
            </a:r>
          </a:p>
        </p:txBody>
      </p:sp>
      <p:sp>
        <p:nvSpPr>
          <p:cNvPr id="66" name="テキスト ボックス 65"/>
          <p:cNvSpPr txBox="1"/>
          <p:nvPr/>
        </p:nvSpPr>
        <p:spPr>
          <a:xfrm>
            <a:off x="803671" y="2773833"/>
            <a:ext cx="1312584" cy="257369"/>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医療機関</a:t>
            </a:r>
          </a:p>
        </p:txBody>
      </p:sp>
      <p:sp>
        <p:nvSpPr>
          <p:cNvPr id="68" name="テキスト ボックス 67"/>
          <p:cNvSpPr txBox="1"/>
          <p:nvPr/>
        </p:nvSpPr>
        <p:spPr>
          <a:xfrm>
            <a:off x="5051771" y="2810943"/>
            <a:ext cx="4107492" cy="1765474"/>
          </a:xfrm>
          <a:prstGeom prst="rect">
            <a:avLst/>
          </a:prstGeom>
          <a:noFill/>
          <a:ln>
            <a:solidFill>
              <a:schemeClr val="accent3"/>
            </a:solidFill>
          </a:ln>
        </p:spPr>
        <p:txBody>
          <a:bodyPr wrap="square" lIns="36000" tIns="36000" rIns="36000" bIns="36000" rtlCol="0" anchor="ctr" anchorCtr="0">
            <a:spAutoFit/>
          </a:bodyPr>
          <a:lstStyle/>
          <a:p>
            <a:pPr>
              <a:spcBef>
                <a:spcPts val="0"/>
              </a:spcBef>
              <a:buSzPct val="100000"/>
            </a:pPr>
            <a:r>
              <a:rPr kumimoji="1" lang="ja-JP" altLang="en-US" sz="1400" b="1" u="sng" dirty="0">
                <a:latin typeface="Yu Gothic UI" panose="020B0500000000000000" pitchFamily="50" charset="-128"/>
                <a:ea typeface="Yu Gothic UI" panose="020B0500000000000000" pitchFamily="50" charset="-128"/>
              </a:rPr>
              <a:t>医療における</a:t>
            </a:r>
            <a:r>
              <a:rPr kumimoji="1" lang="en-US" altLang="ja-JP" sz="1400" b="1" u="sng" dirty="0">
                <a:latin typeface="Yu Gothic UI" panose="020B0500000000000000" pitchFamily="50" charset="-128"/>
                <a:ea typeface="Yu Gothic UI" panose="020B0500000000000000" pitchFamily="50" charset="-128"/>
              </a:rPr>
              <a:t>5G</a:t>
            </a:r>
            <a:r>
              <a:rPr kumimoji="1" lang="ja-JP" altLang="en-US" sz="1400" b="1" u="sng" dirty="0">
                <a:latin typeface="Yu Gothic UI" panose="020B0500000000000000" pitchFamily="50" charset="-128"/>
                <a:ea typeface="Yu Gothic UI" panose="020B0500000000000000" pitchFamily="50" charset="-128"/>
              </a:rPr>
              <a:t>利用の検討例</a:t>
            </a:r>
            <a:endParaRPr kumimoji="1" lang="en-US" altLang="ja-JP" sz="1400" b="1" u="sng"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遠隔診療</a:t>
            </a:r>
            <a:endParaRPr kumimoji="1" lang="en-US" altLang="ja-JP" sz="1200" dirty="0">
              <a:latin typeface="Yu Gothic UI" panose="020B0500000000000000" pitchFamily="50" charset="-128"/>
              <a:ea typeface="Yu Gothic UI" panose="020B0500000000000000" pitchFamily="50" charset="-128"/>
            </a:endParaRPr>
          </a:p>
          <a:p>
            <a:pPr marL="601218" lvl="1" indent="-171450">
              <a:spcBef>
                <a:spcPts val="0"/>
              </a:spcBef>
              <a:buSzPct val="100000"/>
              <a:buFont typeface="Wingdings" panose="05000000000000000000" pitchFamily="2" charset="2"/>
              <a:buChar char="ü"/>
            </a:pPr>
            <a:r>
              <a:rPr kumimoji="1" lang="ja-JP" altLang="en-US" sz="1200" dirty="0">
                <a:latin typeface="Yu Gothic UI" panose="020B0500000000000000" pitchFamily="50" charset="-128"/>
                <a:ea typeface="Yu Gothic UI" panose="020B0500000000000000" pitchFamily="50" charset="-128"/>
              </a:rPr>
              <a:t>超高速・超低遅延性を利用した遠隔読影・遠隔ロボット手術等</a:t>
            </a:r>
            <a:endParaRPr kumimoji="1" lang="en-US" altLang="ja-JP" sz="1200" dirty="0">
              <a:latin typeface="Yu Gothic UI" panose="020B0500000000000000" pitchFamily="50" charset="-128"/>
              <a:ea typeface="Yu Gothic UI" panose="020B0500000000000000" pitchFamily="50" charset="-128"/>
            </a:endParaRPr>
          </a:p>
          <a:p>
            <a:pPr marL="601218" lvl="1" indent="-171450">
              <a:spcBef>
                <a:spcPts val="0"/>
              </a:spcBef>
              <a:buSzPct val="100000"/>
              <a:buFont typeface="Wingdings" panose="05000000000000000000" pitchFamily="2" charset="2"/>
              <a:buChar char="ü"/>
            </a:pPr>
            <a:r>
              <a:rPr kumimoji="1" lang="ja-JP" altLang="en-US" sz="1200" dirty="0">
                <a:latin typeface="Yu Gothic UI" panose="020B0500000000000000" pitchFamily="50" charset="-128"/>
                <a:ea typeface="Yu Gothic UI" panose="020B0500000000000000" pitchFamily="50" charset="-128"/>
              </a:rPr>
              <a:t>遠隔でのカンファレンス・研修</a:t>
            </a:r>
            <a:endParaRPr kumimoji="1" lang="en-US" altLang="ja-JP" sz="1200" dirty="0">
              <a:latin typeface="Yu Gothic UI" panose="020B0500000000000000" pitchFamily="50" charset="-128"/>
              <a:ea typeface="Yu Gothic UI" panose="020B0500000000000000" pitchFamily="50" charset="-128"/>
            </a:endParaRPr>
          </a:p>
          <a:p>
            <a:pPr lvl="1">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en-US" altLang="ja-JP" sz="1200" dirty="0" err="1">
                <a:latin typeface="Yu Gothic UI" panose="020B0500000000000000" pitchFamily="50" charset="-128"/>
                <a:ea typeface="Yu Gothic UI" panose="020B0500000000000000" pitchFamily="50" charset="-128"/>
              </a:rPr>
              <a:t>IoT</a:t>
            </a:r>
            <a:r>
              <a:rPr kumimoji="1" lang="ja-JP" altLang="en-US" sz="1200" dirty="0">
                <a:latin typeface="Yu Gothic UI" panose="020B0500000000000000" pitchFamily="50" charset="-128"/>
                <a:ea typeface="Yu Gothic UI" panose="020B0500000000000000" pitchFamily="50" charset="-128"/>
              </a:rPr>
              <a:t>の利用</a:t>
            </a:r>
            <a:endParaRPr kumimoji="1" lang="en-US" altLang="ja-JP" sz="1200" dirty="0">
              <a:latin typeface="Yu Gothic UI" panose="020B0500000000000000" pitchFamily="50" charset="-128"/>
              <a:ea typeface="Yu Gothic UI" panose="020B0500000000000000" pitchFamily="50" charset="-128"/>
            </a:endParaRPr>
          </a:p>
          <a:p>
            <a:pPr marL="601218" lvl="1" indent="-171450">
              <a:spcBef>
                <a:spcPts val="0"/>
              </a:spcBef>
              <a:buSzPct val="100000"/>
              <a:buFont typeface="Wingdings" panose="05000000000000000000" pitchFamily="2" charset="2"/>
              <a:buChar char="ü"/>
            </a:pPr>
            <a:r>
              <a:rPr kumimoji="1" lang="en-US" altLang="ja-JP" sz="1200" dirty="0" err="1">
                <a:latin typeface="Yu Gothic UI" panose="020B0500000000000000" pitchFamily="50" charset="-128"/>
                <a:ea typeface="Yu Gothic UI" panose="020B0500000000000000" pitchFamily="50" charset="-128"/>
              </a:rPr>
              <a:t>IoT</a:t>
            </a:r>
            <a:r>
              <a:rPr kumimoji="1" lang="ja-JP" altLang="en-US" sz="1200" dirty="0">
                <a:latin typeface="Yu Gothic UI" panose="020B0500000000000000" pitchFamily="50" charset="-128"/>
                <a:ea typeface="Yu Gothic UI" panose="020B0500000000000000" pitchFamily="50" charset="-128"/>
              </a:rPr>
              <a:t>による、日常生活情報の収集による生活習慣病改善への適用</a:t>
            </a:r>
            <a:endParaRPr kumimoji="1" lang="en-US" altLang="ja-JP" sz="1200" dirty="0">
              <a:latin typeface="Yu Gothic UI" panose="020B0500000000000000" pitchFamily="50" charset="-128"/>
              <a:ea typeface="Yu Gothic UI" panose="020B0500000000000000" pitchFamily="50" charset="-128"/>
            </a:endParaRPr>
          </a:p>
        </p:txBody>
      </p:sp>
      <p:sp>
        <p:nvSpPr>
          <p:cNvPr id="69" name="タイトル 3"/>
          <p:cNvSpPr txBox="1">
            <a:spLocks/>
          </p:cNvSpPr>
          <p:nvPr/>
        </p:nvSpPr>
        <p:spPr bwMode="gray">
          <a:xfrm>
            <a:off x="5020249" y="4754482"/>
            <a:ext cx="4231824" cy="643662"/>
          </a:xfrm>
          <a:prstGeom prst="rect">
            <a:avLst/>
          </a:prstGeom>
          <a:ln w="12700">
            <a:solidFill>
              <a:schemeClr val="tx1"/>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08000" fontAlgn="auto"/>
            <a:r>
              <a:rPr lang="ja-JP" altLang="en-US" sz="1200" b="0" dirty="0">
                <a:latin typeface="Yu Gothic UI" panose="020B0500000000000000" pitchFamily="50" charset="-128"/>
                <a:ea typeface="Yu Gothic UI" panose="020B0500000000000000" pitchFamily="50" charset="-128"/>
              </a:rPr>
              <a:t>遠隔医療・クラウドサービスなど、「繋がっている医療」が広がり、</a:t>
            </a:r>
            <a:r>
              <a:rPr lang="en-US" altLang="ja-JP" sz="1200" b="0" dirty="0" err="1">
                <a:latin typeface="Yu Gothic UI" panose="020B0500000000000000" pitchFamily="50" charset="-128"/>
                <a:ea typeface="Yu Gothic UI" panose="020B0500000000000000" pitchFamily="50" charset="-128"/>
              </a:rPr>
              <a:t>IoT</a:t>
            </a:r>
            <a:r>
              <a:rPr lang="ja-JP" altLang="en-US" sz="1200" b="0" dirty="0">
                <a:latin typeface="Yu Gothic UI" panose="020B0500000000000000" pitchFamily="50" charset="-128"/>
                <a:ea typeface="Yu Gothic UI" panose="020B0500000000000000" pitchFamily="50" charset="-128"/>
              </a:rPr>
              <a:t>や</a:t>
            </a:r>
            <a:r>
              <a:rPr lang="en-US" altLang="ja-JP" sz="1200" b="0" dirty="0">
                <a:latin typeface="Yu Gothic UI" panose="020B0500000000000000" pitchFamily="50" charset="-128"/>
                <a:ea typeface="Yu Gothic UI" panose="020B0500000000000000" pitchFamily="50" charset="-128"/>
              </a:rPr>
              <a:t>5G</a:t>
            </a:r>
            <a:r>
              <a:rPr lang="ja-JP" altLang="en-US" sz="1200" b="0" dirty="0">
                <a:latin typeface="Yu Gothic UI" panose="020B0500000000000000" pitchFamily="50" charset="-128"/>
                <a:ea typeface="Yu Gothic UI" panose="020B0500000000000000" pitchFamily="50" charset="-128"/>
              </a:rPr>
              <a:t>等が医療に今後関わってくる時代が想定される</a:t>
            </a:r>
          </a:p>
        </p:txBody>
      </p:sp>
      <p:cxnSp>
        <p:nvCxnSpPr>
          <p:cNvPr id="19" name="直線コネクタ 18"/>
          <p:cNvCxnSpPr/>
          <p:nvPr/>
        </p:nvCxnSpPr>
        <p:spPr>
          <a:xfrm flipV="1">
            <a:off x="513917" y="2683016"/>
            <a:ext cx="8895554" cy="119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bwMode="gray">
          <a:xfrm>
            <a:off x="2873166" y="2930484"/>
            <a:ext cx="1919351" cy="224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働き方改革・コロナ対策等</a:t>
            </a:r>
          </a:p>
        </p:txBody>
      </p:sp>
    </p:spTree>
    <p:extLst>
      <p:ext uri="{BB962C8B-B14F-4D97-AF65-F5344CB8AC3E}">
        <p14:creationId xmlns:p14="http://schemas.microsoft.com/office/powerpoint/2010/main" val="402923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r>
              <a:rPr lang="en-US" altLang="ja-JP" dirty="0"/>
              <a:t>6</a:t>
            </a:r>
            <a:endParaRPr lang="ja-JP" altLang="en-US" dirty="0"/>
          </a:p>
        </p:txBody>
      </p:sp>
      <p:sp>
        <p:nvSpPr>
          <p:cNvPr id="5" name="正方形/長方形 4"/>
          <p:cNvSpPr/>
          <p:nvPr/>
        </p:nvSpPr>
        <p:spPr bwMode="gray">
          <a:xfrm>
            <a:off x="417600" y="388448"/>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709743" y="1621766"/>
            <a:ext cx="8253102" cy="901504"/>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院内の情報化の進展により、医療機関は様々な情報システムの導入や院外ネットワークとの接続を行っており、現場で複雑化している</a:t>
            </a:r>
            <a:endParaRPr lang="en-US" altLang="ja-JP" sz="1800" dirty="0">
              <a:latin typeface="Yu Gothic UI" panose="020B0500000000000000" pitchFamily="50" charset="-128"/>
              <a:ea typeface="Yu Gothic UI" panose="020B0500000000000000" pitchFamily="50" charset="-128"/>
            </a:endParaRPr>
          </a:p>
        </p:txBody>
      </p:sp>
      <p:sp>
        <p:nvSpPr>
          <p:cNvPr id="8" name="タイトル 2"/>
          <p:cNvSpPr txBox="1">
            <a:spLocks/>
          </p:cNvSpPr>
          <p:nvPr/>
        </p:nvSpPr>
        <p:spPr bwMode="gray">
          <a:xfrm>
            <a:off x="709742" y="3197182"/>
            <a:ext cx="8253102" cy="89984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sym typeface="Arial" panose="020B0604020202020204" pitchFamily="34" charset="0"/>
              </a:rPr>
              <a:t>医療機関の様々な現場で情報セキュリティインシデントのリスクの脅威にさらされており、現場で異常を感じたら速やかに報告する体制づくりが重要である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10" name="タイトル 2"/>
          <p:cNvSpPr txBox="1">
            <a:spLocks/>
          </p:cNvSpPr>
          <p:nvPr/>
        </p:nvSpPr>
        <p:spPr bwMode="gray">
          <a:xfrm>
            <a:off x="709742" y="4809052"/>
            <a:ext cx="8253102" cy="887047"/>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セキュリティの体制を強化しつつ、医療機関の職員はセキュリティの意識を高めて、日々の業務に取り組み、異常を感じたらシステム部門等に迅速に報告することが重要である</a:t>
            </a:r>
          </a:p>
        </p:txBody>
      </p:sp>
      <p:sp>
        <p:nvSpPr>
          <p:cNvPr id="11" name="下矢印 10"/>
          <p:cNvSpPr/>
          <p:nvPr/>
        </p:nvSpPr>
        <p:spPr bwMode="gray">
          <a:xfrm>
            <a:off x="3758584" y="2666554"/>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2" name="下矢印 11"/>
          <p:cNvSpPr/>
          <p:nvPr/>
        </p:nvSpPr>
        <p:spPr bwMode="gray">
          <a:xfrm>
            <a:off x="3758584" y="4284824"/>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794096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wrap="square" rtlCol="0" anchor="ctr">
        <a:noAutofit/>
      </a:bodyPr>
      <a:lstStyle>
        <a:defPPr algn="ctr">
          <a:defRPr kumimoji="1" sz="1544"/>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2.xml><?xml version="1.0" encoding="utf-8"?>
<a:theme xmlns:a="http://schemas.openxmlformats.org/drawingml/2006/main" name="DT Proposal Template_J_20161001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AB921858-4599-4A3D-BB3D-8C93ABAFEFB7}"/>
    </a:ext>
  </a:extLst>
</a:theme>
</file>

<file path=ppt/theme/theme3.xml><?xml version="1.0" encoding="utf-8"?>
<a:theme xmlns:a="http://schemas.openxmlformats.org/drawingml/2006/main" name="1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4.xml><?xml version="1.0" encoding="utf-8"?>
<a:theme xmlns:a="http://schemas.openxmlformats.org/drawingml/2006/main" name="2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10823</Words>
  <Application>Microsoft Office PowerPoint</Application>
  <PresentationFormat>A4 210 x 297 mm</PresentationFormat>
  <Paragraphs>1275</Paragraphs>
  <Slides>40</Slides>
  <Notes>40</Notes>
  <HiddenSlides>0</HiddenSlides>
  <MMClips>0</MMClips>
  <ScaleCrop>false</ScaleCrop>
  <HeadingPairs>
    <vt:vector size="8" baseType="variant">
      <vt:variant>
        <vt:lpstr>使用されているフォント</vt:lpstr>
      </vt:variant>
      <vt:variant>
        <vt:i4>8</vt:i4>
      </vt:variant>
      <vt:variant>
        <vt:lpstr>テーマ</vt:lpstr>
      </vt:variant>
      <vt:variant>
        <vt:i4>4</vt:i4>
      </vt:variant>
      <vt:variant>
        <vt:lpstr>埋め込まれた OLE サーバー</vt:lpstr>
      </vt:variant>
      <vt:variant>
        <vt:i4>2</vt:i4>
      </vt:variant>
      <vt:variant>
        <vt:lpstr>スライド タイトル</vt:lpstr>
      </vt:variant>
      <vt:variant>
        <vt:i4>40</vt:i4>
      </vt:variant>
    </vt:vector>
  </HeadingPairs>
  <TitlesOfParts>
    <vt:vector size="54" baseType="lpstr">
      <vt:lpstr>ＭＳ Ｐゴシック</vt:lpstr>
      <vt:lpstr>Yu Gothic UI</vt:lpstr>
      <vt:lpstr>メイリオ</vt:lpstr>
      <vt:lpstr>游ゴシック</vt:lpstr>
      <vt:lpstr>Arial</vt:lpstr>
      <vt:lpstr>Verdana</vt:lpstr>
      <vt:lpstr>Wingdings</vt:lpstr>
      <vt:lpstr>Wingdings 2</vt:lpstr>
      <vt:lpstr>DT Proposal Template_J_20161001</vt:lpstr>
      <vt:lpstr>DT Proposal Template_J_20161001_補足版</vt:lpstr>
      <vt:lpstr>1_DT Proposal Template_J_20161001</vt:lpstr>
      <vt:lpstr>2_DT Proposal Template_J_20161001</vt:lpstr>
      <vt:lpstr>think-cell スライド</vt:lpstr>
      <vt:lpstr>think-cell Slide</vt:lpstr>
      <vt:lpstr>「情報セキュリティ研修教材（医療従事者向け）」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米国では、サイバー攻撃により大手病院グループが標的にされ、450万人分の患者情報が流出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セキュリティ対策で言われる４つの分類を医療機関の現実に即した具体的な9領域に分解してチェックリストとして整理しました</vt:lpstr>
      <vt:lpstr>チェックリストを活用し、実際にどの分類の対策が不足しているのか把握し、不足している領域に対して優先的に資源投入をすることが重要である</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2021-03-29T06:13:39Z</dcterms:created>
  <dcterms:modified xsi:type="dcterms:W3CDTF">2021-03-29T06:23:46Z</dcterms:modified>
</cp:coreProperties>
</file>