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29"/>
  </p:notesMasterIdLst>
  <p:handoutMasterIdLst>
    <p:handoutMasterId r:id="rId30"/>
  </p:handoutMasterIdLst>
  <p:sldIdLst>
    <p:sldId id="953" r:id="rId2"/>
    <p:sldId id="290" r:id="rId3"/>
    <p:sldId id="954" r:id="rId4"/>
    <p:sldId id="257" r:id="rId5"/>
    <p:sldId id="291" r:id="rId6"/>
    <p:sldId id="935" r:id="rId7"/>
    <p:sldId id="894" r:id="rId8"/>
    <p:sldId id="311" r:id="rId9"/>
    <p:sldId id="293" r:id="rId10"/>
    <p:sldId id="296" r:id="rId11"/>
    <p:sldId id="298" r:id="rId12"/>
    <p:sldId id="951" r:id="rId13"/>
    <p:sldId id="272" r:id="rId14"/>
    <p:sldId id="936" r:id="rId15"/>
    <p:sldId id="944" r:id="rId16"/>
    <p:sldId id="308" r:id="rId17"/>
    <p:sldId id="313" r:id="rId18"/>
    <p:sldId id="314" r:id="rId19"/>
    <p:sldId id="955" r:id="rId20"/>
    <p:sldId id="945" r:id="rId21"/>
    <p:sldId id="275" r:id="rId22"/>
    <p:sldId id="907" r:id="rId23"/>
    <p:sldId id="285" r:id="rId24"/>
    <p:sldId id="941" r:id="rId25"/>
    <p:sldId id="946" r:id="rId26"/>
    <p:sldId id="269" r:id="rId27"/>
    <p:sldId id="273" r:id="rId28"/>
  </p:sldIdLst>
  <p:sldSz cx="9904413" cy="6858000"/>
  <p:notesSz cx="6735763" cy="9866313"/>
  <p:defaultTextStyle>
    <a:defPPr>
      <a:defRPr lang="ja-JP"/>
    </a:defPPr>
    <a:lvl1pPr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000" kern="1200">
        <a:solidFill>
          <a:schemeClr val="tx1"/>
        </a:solidFill>
        <a:latin typeface="Arial" pitchFamily="34" charset="0"/>
        <a:ea typeface="ＭＳ Ｐゴシック" pitchFamily="50" charset="-128"/>
        <a:cs typeface="+mn-cs"/>
      </a:defRPr>
    </a:lvl9pPr>
  </p:defaultTextStyle>
  <p:extLst>
    <p:ext uri="{521415D9-36F7-43E2-AB2F-B90AF26B5E84}">
      <p14:sectionLst xmlns:p14="http://schemas.microsoft.com/office/powerpoint/2010/main">
        <p14:section name="教育担当者向け教材" id="{65A01224-7438-4635-AD0D-C659D4F39EBD}">
          <p14:sldIdLst>
            <p14:sldId id="953"/>
            <p14:sldId id="290"/>
            <p14:sldId id="954"/>
            <p14:sldId id="257"/>
            <p14:sldId id="291"/>
            <p14:sldId id="935"/>
            <p14:sldId id="894"/>
            <p14:sldId id="311"/>
            <p14:sldId id="293"/>
            <p14:sldId id="296"/>
            <p14:sldId id="298"/>
            <p14:sldId id="951"/>
            <p14:sldId id="272"/>
            <p14:sldId id="936"/>
            <p14:sldId id="944"/>
            <p14:sldId id="308"/>
            <p14:sldId id="313"/>
            <p14:sldId id="314"/>
            <p14:sldId id="955"/>
            <p14:sldId id="945"/>
            <p14:sldId id="275"/>
            <p14:sldId id="907"/>
            <p14:sldId id="285"/>
            <p14:sldId id="941"/>
            <p14:sldId id="946"/>
            <p14:sldId id="269"/>
            <p14:sldId id="273"/>
          </p14:sldIdLst>
        </p14:section>
      </p14:sectionLst>
    </p:ex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67"/>
    <a:srgbClr val="A1A1DB"/>
    <a:srgbClr val="61FFA8"/>
    <a:srgbClr val="00DE64"/>
    <a:srgbClr val="CCFFCC"/>
    <a:srgbClr val="FFCC99"/>
    <a:srgbClr val="5FA65A"/>
    <a:srgbClr val="FFC000"/>
    <a:srgbClr val="FFFF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3" autoAdjust="0"/>
    <p:restoredTop sz="91351" autoAdjust="0"/>
  </p:normalViewPr>
  <p:slideViewPr>
    <p:cSldViewPr snapToObjects="1">
      <p:cViewPr varScale="1">
        <p:scale>
          <a:sx n="73" d="100"/>
          <a:sy n="73" d="100"/>
        </p:scale>
        <p:origin x="894" y="66"/>
      </p:cViewPr>
      <p:guideLst>
        <p:guide orient="horz" pos="2160"/>
        <p:guide pos="3120"/>
      </p:guideLst>
    </p:cSldViewPr>
  </p:slideViewPr>
  <p:notesTextViewPr>
    <p:cViewPr>
      <p:scale>
        <a:sx n="66" d="100"/>
        <a:sy n="66" d="100"/>
      </p:scale>
      <p:origin x="0" y="0"/>
    </p:cViewPr>
  </p:notesTextViewPr>
  <p:sorterViewPr>
    <p:cViewPr varScale="1">
      <p:scale>
        <a:sx n="1" d="1"/>
        <a:sy n="1" d="1"/>
      </p:scale>
      <p:origin x="0" y="186"/>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defRPr sz="1200">
                <a:latin typeface="Arial" charset="0"/>
              </a:defRPr>
            </a:lvl1pPr>
          </a:lstStyle>
          <a:p>
            <a:pPr>
              <a:defRPr/>
            </a:pPr>
            <a:endParaRPr lang="en-US" altLang="ja-JP"/>
          </a:p>
        </p:txBody>
      </p:sp>
      <p:sp>
        <p:nvSpPr>
          <p:cNvPr id="108547"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108548"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defRPr sz="1200">
                <a:latin typeface="Arial" charset="0"/>
              </a:defRPr>
            </a:lvl1pPr>
          </a:lstStyle>
          <a:p>
            <a:pPr>
              <a:defRPr/>
            </a:pPr>
            <a:endParaRPr lang="en-US" altLang="ja-JP"/>
          </a:p>
        </p:txBody>
      </p:sp>
      <p:sp>
        <p:nvSpPr>
          <p:cNvPr id="108549"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lgn="r">
              <a:defRPr sz="1200">
                <a:latin typeface="Arial" charset="0"/>
              </a:defRPr>
            </a:lvl1pPr>
          </a:lstStyle>
          <a:p>
            <a:pPr>
              <a:defRPr/>
            </a:pPr>
            <a:fld id="{2176C844-0C2D-4CAB-9E0B-5BEE0AB77431}" type="slidenum">
              <a:rPr lang="en-US" altLang="ja-JP"/>
              <a:pPr>
                <a:defRPr/>
              </a:pPr>
              <a:t>‹#›</a:t>
            </a:fld>
            <a:endParaRPr lang="en-US" altLang="ja-JP"/>
          </a:p>
        </p:txBody>
      </p:sp>
    </p:spTree>
    <p:extLst>
      <p:ext uri="{BB962C8B-B14F-4D97-AF65-F5344CB8AC3E}">
        <p14:creationId xmlns:p14="http://schemas.microsoft.com/office/powerpoint/2010/main" val="8796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defRPr sz="1200">
                <a:latin typeface="Arial" charset="0"/>
              </a:defRPr>
            </a:lvl1pPr>
          </a:lstStyle>
          <a:p>
            <a:pPr>
              <a:defRPr/>
            </a:pPr>
            <a:endParaRPr lang="en-US" altLang="ja-JP"/>
          </a:p>
        </p:txBody>
      </p:sp>
      <p:sp>
        <p:nvSpPr>
          <p:cNvPr id="8195"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86020"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418" tIns="45710" rIns="91418" bIns="4571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defRPr sz="1200">
                <a:latin typeface="Arial" charset="0"/>
              </a:defRPr>
            </a:lvl1pPr>
          </a:lstStyle>
          <a:p>
            <a:pPr>
              <a:defRPr/>
            </a:pPr>
            <a:endParaRPr lang="en-US" altLang="ja-JP"/>
          </a:p>
        </p:txBody>
      </p:sp>
      <p:sp>
        <p:nvSpPr>
          <p:cNvPr id="8199"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18" tIns="45710" rIns="91418" bIns="45710" numCol="1" anchor="b" anchorCtr="0" compatLnSpc="1">
            <a:prstTxWarp prst="textNoShape">
              <a:avLst/>
            </a:prstTxWarp>
          </a:bodyPr>
          <a:lstStyle>
            <a:lvl1pPr algn="r">
              <a:defRPr sz="1200">
                <a:latin typeface="Arial" charset="0"/>
              </a:defRPr>
            </a:lvl1pPr>
          </a:lstStyle>
          <a:p>
            <a:pPr>
              <a:defRPr/>
            </a:pPr>
            <a:fld id="{A3A9B2AD-3E5E-4A36-8FB1-FEA1315A5918}" type="slidenum">
              <a:rPr lang="en-US" altLang="ja-JP"/>
              <a:pPr>
                <a:defRPr/>
              </a:pPr>
              <a:t>‹#›</a:t>
            </a:fld>
            <a:endParaRPr lang="en-US" altLang="ja-JP"/>
          </a:p>
        </p:txBody>
      </p:sp>
    </p:spTree>
    <p:extLst>
      <p:ext uri="{BB962C8B-B14F-4D97-AF65-F5344CB8AC3E}">
        <p14:creationId xmlns:p14="http://schemas.microsoft.com/office/powerpoint/2010/main" val="1815152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23" descr="ブルー帯"/>
          <p:cNvPicPr>
            <a:picLocks noChangeAspect="1" noChangeArrowheads="1"/>
          </p:cNvPicPr>
          <p:nvPr userDrawn="1"/>
        </p:nvPicPr>
        <p:blipFill>
          <a:blip r:embed="rId2" cstate="print"/>
          <a:srcRect/>
          <a:stretch>
            <a:fillRect/>
          </a:stretch>
        </p:blipFill>
        <p:spPr bwMode="auto">
          <a:xfrm>
            <a:off x="0" y="0"/>
            <a:ext cx="9904413" cy="601663"/>
          </a:xfrm>
          <a:prstGeom prst="rect">
            <a:avLst/>
          </a:prstGeom>
          <a:noFill/>
          <a:ln w="9525">
            <a:noFill/>
            <a:miter lim="800000"/>
            <a:headEnd/>
            <a:tailEnd/>
          </a:ln>
        </p:spPr>
      </p:pic>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pic>
        <p:nvPicPr>
          <p:cNvPr id="6" name="Picture 5" descr="footer"/>
          <p:cNvPicPr>
            <a:picLocks noChangeAspect="1" noChangeArrowheads="1"/>
          </p:cNvPicPr>
          <p:nvPr userDrawn="1"/>
        </p:nvPicPr>
        <p:blipFill>
          <a:blip r:embed="rId3" cstate="print"/>
          <a:srcRect/>
          <a:stretch>
            <a:fillRect/>
          </a:stretch>
        </p:blipFill>
        <p:spPr bwMode="auto">
          <a:xfrm>
            <a:off x="6203950" y="6534150"/>
            <a:ext cx="2743200" cy="323850"/>
          </a:xfrm>
          <a:prstGeom prst="rect">
            <a:avLst/>
          </a:prstGeom>
          <a:noFill/>
          <a:ln w="9525">
            <a:noFill/>
            <a:miter lim="800000"/>
            <a:headEnd/>
            <a:tailEnd/>
          </a:ln>
        </p:spPr>
      </p:pic>
      <p:sp>
        <p:nvSpPr>
          <p:cNvPr id="7" name="Text Box 4"/>
          <p:cNvSpPr txBox="1">
            <a:spLocks noChangeArrowheads="1"/>
          </p:cNvSpPr>
          <p:nvPr userDrawn="1"/>
        </p:nvSpPr>
        <p:spPr bwMode="auto">
          <a:xfrm>
            <a:off x="138113" y="6546850"/>
            <a:ext cx="3006725" cy="184150"/>
          </a:xfrm>
          <a:prstGeom prst="rect">
            <a:avLst/>
          </a:prstGeom>
          <a:noFill/>
          <a:ln w="9525">
            <a:noFill/>
            <a:miter lim="800000"/>
            <a:headEnd/>
            <a:tailEnd/>
          </a:ln>
          <a:effectLst/>
        </p:spPr>
        <p:txBody>
          <a:bodyPr wrap="none">
            <a:spAutoFit/>
          </a:bodyPr>
          <a:lstStyle/>
          <a:p>
            <a:pPr>
              <a:defRPr/>
            </a:pPr>
            <a:r>
              <a:rPr lang="en-US" altLang="ja-JP" sz="600">
                <a:latin typeface="Arial" charset="0"/>
              </a:rPr>
              <a:t>Copyright(C)2007 Mizuho Information &amp; Research Institute Inc. All Rights Reserved</a:t>
            </a:r>
          </a:p>
        </p:txBody>
      </p:sp>
      <p:pic>
        <p:nvPicPr>
          <p:cNvPr id="8" name="Picture 12" descr="C:\Users\9049150\Desktop\slogan_basic.gif"/>
          <p:cNvPicPr>
            <a:picLocks noChangeAspect="1" noChangeArrowheads="1"/>
          </p:cNvPicPr>
          <p:nvPr userDrawn="1"/>
        </p:nvPicPr>
        <p:blipFill>
          <a:blip r:embed="rId4" cstate="print"/>
          <a:srcRect/>
          <a:stretch>
            <a:fillRect/>
          </a:stretch>
        </p:blipFill>
        <p:spPr bwMode="auto">
          <a:xfrm>
            <a:off x="8997950" y="6400800"/>
            <a:ext cx="906463" cy="457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2012"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2012"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201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0FB0C62E-EFB5-4996-99EF-ECAFAE8041B2}"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18186"/>
            <a:ext cx="8913813" cy="799452"/>
          </a:xfrm>
          <a:prstGeom prst="rect">
            <a:avLst/>
          </a:prstGeom>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95300" y="1600200"/>
            <a:ext cx="8913813"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3B1A60F4-1EFA-484E-8A34-9B0F940689EF}"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618186"/>
            <a:ext cx="2227263" cy="5507977"/>
          </a:xfrm>
          <a:prstGeom prst="rect">
            <a:avLst/>
          </a:prstGeo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495300" y="618186"/>
            <a:ext cx="6534150" cy="5507977"/>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AD18438C-D074-4269-84F6-29BC63226E7C}"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643944"/>
            <a:ext cx="8913813" cy="5482219"/>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6"/>
          <p:cNvSpPr>
            <a:spLocks noGrp="1" noChangeArrowheads="1"/>
          </p:cNvSpPr>
          <p:nvPr>
            <p:ph type="sldNum" sz="quarter" idx="10"/>
          </p:nvPr>
        </p:nvSpPr>
        <p:spPr>
          <a:ln/>
        </p:spPr>
        <p:txBody>
          <a:bodyPr/>
          <a:lstStyle>
            <a:lvl1pPr>
              <a:defRPr/>
            </a:lvl1pPr>
          </a:lstStyle>
          <a:p>
            <a:pPr>
              <a:defRPr/>
            </a:pPr>
            <a:fld id="{F3B8F625-70A9-463A-98C1-400261E67B61}"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831" y="1122363"/>
            <a:ext cx="8418751"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052" y="3602038"/>
            <a:ext cx="74283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B6FF04-AD3F-45D5-9D2F-1CBCCC3029FD}" type="datetimeFigureOut">
              <a:rPr kumimoji="1" lang="ja-JP" altLang="en-US" smtClean="0"/>
              <a:t>2021/6/21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6CC63C-CB26-43FB-B473-312387047A6C}" type="slidenum">
              <a:rPr kumimoji="1" lang="ja-JP" altLang="en-US" smtClean="0"/>
              <a:t>‹#›</a:t>
            </a:fld>
            <a:endParaRPr kumimoji="1" lang="ja-JP" altLang="en-US"/>
          </a:p>
        </p:txBody>
      </p:sp>
    </p:spTree>
    <p:extLst>
      <p:ext uri="{BB962C8B-B14F-4D97-AF65-F5344CB8AC3E}">
        <p14:creationId xmlns:p14="http://schemas.microsoft.com/office/powerpoint/2010/main" val="350386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663575" y="125888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5" name="Rectangle 5"/>
          <p:cNvSpPr>
            <a:spLocks noChangeArrowheads="1"/>
          </p:cNvSpPr>
          <p:nvPr userDrawn="1"/>
        </p:nvSpPr>
        <p:spPr bwMode="auto">
          <a:xfrm rot="10800000">
            <a:off x="592138" y="4028429"/>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a:defRPr/>
            </a:pPr>
            <a:endParaRPr lang="ja-JP" altLang="en-US"/>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19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756" y="61966"/>
            <a:ext cx="7970838" cy="486714"/>
          </a:xfrm>
          <a:prstGeom prst="rect">
            <a:avLst/>
          </a:prstGeom>
        </p:spPr>
        <p:txBody>
          <a:bodyPr/>
          <a:lstStyle>
            <a:lvl1pPr algn="l">
              <a:defRPr sz="2400">
                <a:solidFill>
                  <a:schemeClr val="bg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495300" y="1124744"/>
            <a:ext cx="9351963" cy="5001419"/>
          </a:xfrm>
          <a:prstGeom prst="rect">
            <a:avLst/>
          </a:prstGeom>
        </p:spPr>
        <p:txBody>
          <a:bodyPr/>
          <a:lstStyle>
            <a:lvl1pPr marL="342900" indent="-342900">
              <a:buFont typeface="Wingdings" panose="05000000000000000000" pitchFamily="2" charset="2"/>
              <a:buChar char="l"/>
              <a:defRPr sz="2400"/>
            </a:lvl1pPr>
            <a:lvl2pPr marL="742950" indent="-285750">
              <a:buFont typeface="Wingdings" panose="05000000000000000000" pitchFamily="2" charset="2"/>
              <a:buChar char="ü"/>
              <a:defRPr sz="2400" baseline="0"/>
            </a:lvl2pPr>
            <a:lvl3pPr marL="1371600" indent="-457200">
              <a:buFont typeface="Wingdings" panose="05000000000000000000" pitchFamily="2" charset="2"/>
              <a:buChar char="p"/>
              <a:defRPr sz="2000" baseline="0"/>
            </a:lvl3pPr>
            <a:lvl4pPr>
              <a:defRPr baseline="0"/>
            </a:lvl4pPr>
            <a:lvl5pPr>
              <a:defRPr/>
            </a:lvl5pPr>
          </a:lstStyle>
          <a:p>
            <a:pPr lvl="0"/>
            <a:r>
              <a:rPr lang="ja-JP" altLang="en-US" dirty="0"/>
              <a:t> マスタ テキストの書式設定</a:t>
            </a:r>
          </a:p>
          <a:p>
            <a:pPr lvl="1"/>
            <a:r>
              <a:rPr lang="ja-JP" altLang="en-US" dirty="0"/>
              <a:t> 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 第 </a:t>
            </a:r>
            <a:r>
              <a:rPr lang="en-US" altLang="ja-JP" dirty="0"/>
              <a:t>4 </a:t>
            </a:r>
            <a:r>
              <a:rPr lang="ja-JP" altLang="en-US" dirty="0"/>
              <a:t>レベル</a:t>
            </a:r>
          </a:p>
          <a:p>
            <a:pPr lvl="4"/>
            <a:r>
              <a:rPr lang="ja-JP" altLang="en-US" dirty="0"/>
              <a:t> 第 </a:t>
            </a:r>
            <a:r>
              <a:rPr lang="en-US" altLang="ja-JP" dirty="0"/>
              <a:t>5 </a:t>
            </a:r>
            <a:r>
              <a:rPr lang="ja-JP" altLang="en-US" dirty="0"/>
              <a:t>レベル</a:t>
            </a:r>
          </a:p>
        </p:txBody>
      </p:sp>
      <p:sp>
        <p:nvSpPr>
          <p:cNvPr id="4" name="Rectangle 6"/>
          <p:cNvSpPr>
            <a:spLocks noGrp="1" noChangeArrowheads="1"/>
          </p:cNvSpPr>
          <p:nvPr>
            <p:ph type="sldNum" sz="quarter" idx="10"/>
          </p:nvPr>
        </p:nvSpPr>
        <p:spPr>
          <a:xfrm>
            <a:off x="7535863" y="6489340"/>
            <a:ext cx="2311400" cy="288032"/>
          </a:xfrm>
          <a:ln/>
        </p:spPr>
        <p:txBody>
          <a:bodyPr/>
          <a:lstStyle>
            <a:lvl1pPr>
              <a:defRPr/>
            </a:lvl1pPr>
          </a:lstStyle>
          <a:p>
            <a:pPr>
              <a:defRPr/>
            </a:pPr>
            <a:fld id="{F53F1FDE-4C1B-409F-92A1-F9E46004E66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18512"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18512"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40433FD9-0C98-421A-91A6-F353866EA88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05306"/>
            <a:ext cx="8913813" cy="812331"/>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799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98018AEA-ADF5-4E33-A0BC-3993E57185BB}"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631064"/>
            <a:ext cx="8913813" cy="786573"/>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0788"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0788"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6BF15361-A384-4AFD-AD36-50118070ABA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3813" cy="1143000"/>
          </a:xfrm>
          <a:prstGeom prst="rect">
            <a:avLst/>
          </a:prstGeom>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51977D8E-232F-44E6-B3AC-BCDC4EFCC3C6}"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002984A-7484-4FEC-BC62-C00F57375F2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1913"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52BDC4C5-01BB-425B-9DEE-75B589154AF2}"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5100" y="656692"/>
            <a:ext cx="45719" cy="6136434"/>
          </a:xfrm>
          <a:prstGeom prst="rect">
            <a:avLst/>
          </a:prstGeom>
          <a:solidFill>
            <a:srgbClr val="140078"/>
          </a:solidFill>
          <a:ln w="9525">
            <a:noFill/>
            <a:miter lim="800000"/>
            <a:headEnd/>
            <a:tailEnd/>
          </a:ln>
          <a:effectLst/>
        </p:spPr>
        <p:txBody>
          <a:bodyPr wrap="none" anchor="ctr"/>
          <a:lstStyle/>
          <a:p>
            <a:pPr>
              <a:defRPr/>
            </a:pPr>
            <a:endParaRPr lang="ja-JP" altLang="en-US">
              <a:latin typeface="Arial" charset="0"/>
            </a:endParaRPr>
          </a:p>
        </p:txBody>
      </p:sp>
      <p:sp>
        <p:nvSpPr>
          <p:cNvPr id="4099" name="Line 3"/>
          <p:cNvSpPr>
            <a:spLocks noChangeShapeType="1"/>
          </p:cNvSpPr>
          <p:nvPr userDrawn="1"/>
        </p:nvSpPr>
        <p:spPr bwMode="auto">
          <a:xfrm>
            <a:off x="165100" y="6633356"/>
            <a:ext cx="8759825" cy="0"/>
          </a:xfrm>
          <a:prstGeom prst="line">
            <a:avLst/>
          </a:prstGeom>
          <a:noFill/>
          <a:ln w="12700">
            <a:solidFill>
              <a:srgbClr val="140078"/>
            </a:solidFill>
            <a:round/>
            <a:headEnd/>
            <a:tailEnd/>
          </a:ln>
          <a:effectLst/>
        </p:spPr>
        <p:txBody>
          <a:bodyPr/>
          <a:lstStyle/>
          <a:p>
            <a:pPr>
              <a:defRPr/>
            </a:pPr>
            <a:endParaRPr lang="ja-JP" altLang="en-US">
              <a:latin typeface="Arial" charset="0"/>
            </a:endParaRPr>
          </a:p>
        </p:txBody>
      </p:sp>
      <p:sp>
        <p:nvSpPr>
          <p:cNvPr id="4102" name="Rectangle 6"/>
          <p:cNvSpPr>
            <a:spLocks noGrp="1" noChangeArrowheads="1"/>
          </p:cNvSpPr>
          <p:nvPr>
            <p:ph type="sldNum" sz="quarter" idx="4"/>
          </p:nvPr>
        </p:nvSpPr>
        <p:spPr bwMode="auto">
          <a:xfrm>
            <a:off x="7535863" y="6561348"/>
            <a:ext cx="231140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Verdana" pitchFamily="34" charset="0"/>
              </a:defRPr>
            </a:lvl1pPr>
          </a:lstStyle>
          <a:p>
            <a:pPr>
              <a:defRPr/>
            </a:pPr>
            <a:fld id="{40D4CF93-12FB-44B0-8681-65D8CBF54043}" type="slidenum">
              <a:rPr lang="en-US" altLang="ja-JP"/>
              <a:pPr>
                <a:defRPr/>
              </a:pPr>
              <a:t>‹#›</a:t>
            </a:fld>
            <a:endParaRPr lang="en-US" altLang="ja-JP"/>
          </a:p>
        </p:txBody>
      </p:sp>
      <p:sp>
        <p:nvSpPr>
          <p:cNvPr id="9" name="正方形/長方形 8"/>
          <p:cNvSpPr/>
          <p:nvPr userDrawn="1"/>
        </p:nvSpPr>
        <p:spPr>
          <a:xfrm>
            <a:off x="0" y="0"/>
            <a:ext cx="9904413" cy="584684"/>
          </a:xfrm>
          <a:prstGeom prst="rect">
            <a:avLst/>
          </a:prstGeom>
          <a:solidFill>
            <a:srgbClr val="140078"/>
          </a:solidFill>
          <a:ln>
            <a:solidFill>
              <a:srgbClr val="14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6"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C9CBE4-4741-42FD-A4BC-07B0900DE944}"/>
              </a:ext>
            </a:extLst>
          </p:cNvPr>
          <p:cNvSpPr txBox="1"/>
          <p:nvPr/>
        </p:nvSpPr>
        <p:spPr>
          <a:xfrm>
            <a:off x="261659" y="2276872"/>
            <a:ext cx="9381094" cy="1631216"/>
          </a:xfrm>
          <a:prstGeom prst="rect">
            <a:avLst/>
          </a:prstGeom>
          <a:noFill/>
        </p:spPr>
        <p:txBody>
          <a:bodyPr wrap="none" rtlCol="0">
            <a:spAutoFit/>
          </a:bodyPr>
          <a:lstStyle/>
          <a:p>
            <a:pPr algn="ctr"/>
            <a:r>
              <a:rPr lang="ja-JP" altLang="en-US" sz="3600" b="1" dirty="0">
                <a:latin typeface="+mn-ea"/>
                <a:ea typeface="+mn-ea"/>
              </a:rPr>
              <a:t>化学物質の特性を知り安全に取り扱うために！</a:t>
            </a:r>
            <a:endParaRPr lang="en-US" altLang="ja-JP" sz="3600" b="1" dirty="0">
              <a:latin typeface="+mn-ea"/>
              <a:ea typeface="+mn-ea"/>
            </a:endParaRPr>
          </a:p>
          <a:p>
            <a:pPr algn="ctr"/>
            <a:endParaRPr lang="en-US" altLang="ja-JP" sz="3600" b="1" dirty="0">
              <a:latin typeface="+mn-ea"/>
              <a:ea typeface="+mn-ea"/>
            </a:endParaRPr>
          </a:p>
          <a:p>
            <a:pPr algn="ctr"/>
            <a:r>
              <a:rPr lang="ja-JP" altLang="en-US" sz="2800" b="1" dirty="0">
                <a:latin typeface="+mn-ea"/>
                <a:ea typeface="+mn-ea"/>
              </a:rPr>
              <a:t>　</a:t>
            </a:r>
          </a:p>
        </p:txBody>
      </p:sp>
      <p:sp>
        <p:nvSpPr>
          <p:cNvPr id="5" name="テキスト ボックス 7">
            <a:extLst>
              <a:ext uri="{FF2B5EF4-FFF2-40B4-BE49-F238E27FC236}">
                <a16:creationId xmlns:a16="http://schemas.microsoft.com/office/drawing/2014/main" id="{4E09A049-4909-481F-BB9F-BD3C5F5FDCEC}"/>
              </a:ext>
            </a:extLst>
          </p:cNvPr>
          <p:cNvSpPr txBox="1">
            <a:spLocks noChangeArrowheads="1"/>
          </p:cNvSpPr>
          <p:nvPr/>
        </p:nvSpPr>
        <p:spPr bwMode="auto">
          <a:xfrm>
            <a:off x="2212504" y="4545124"/>
            <a:ext cx="5480988" cy="1446550"/>
          </a:xfrm>
          <a:prstGeom prst="rect">
            <a:avLst/>
          </a:prstGeom>
          <a:noFill/>
          <a:ln w="9525">
            <a:noFill/>
            <a:miter lim="800000"/>
            <a:headEnd/>
            <a:tailEnd/>
          </a:ln>
        </p:spPr>
        <p:txBody>
          <a:bodyPr wrap="none">
            <a:spAutoFit/>
          </a:bodyPr>
          <a:lstStyle/>
          <a:p>
            <a:pPr algn="ctr"/>
            <a:r>
              <a:rPr lang="en-US" altLang="ja-JP" sz="3200" b="1" dirty="0">
                <a:solidFill>
                  <a:srgbClr val="140078"/>
                </a:solidFill>
                <a:latin typeface="+mj-ea"/>
                <a:ea typeface="+mj-ea"/>
                <a:cs typeface="Meiryo UI" panose="020B0604030504040204" pitchFamily="50" charset="-128"/>
              </a:rPr>
              <a:t>【</a:t>
            </a:r>
            <a:r>
              <a:rPr lang="ja-JP" altLang="en-US" sz="3200" b="1" dirty="0">
                <a:solidFill>
                  <a:srgbClr val="140078"/>
                </a:solidFill>
                <a:latin typeface="+mj-ea"/>
                <a:ea typeface="+mj-ea"/>
                <a:cs typeface="Meiryo UI" panose="020B0604030504040204" pitchFamily="50" charset="-128"/>
              </a:rPr>
              <a:t>○○部○○チーム</a:t>
            </a:r>
            <a:r>
              <a:rPr lang="en-US" altLang="ja-JP" sz="3200" b="1" dirty="0">
                <a:solidFill>
                  <a:srgbClr val="140078"/>
                </a:solidFill>
                <a:latin typeface="+mj-ea"/>
                <a:ea typeface="+mj-ea"/>
                <a:cs typeface="Meiryo UI" panose="020B0604030504040204" pitchFamily="50" charset="-128"/>
              </a:rPr>
              <a:t>】</a:t>
            </a:r>
            <a:r>
              <a:rPr lang="ja-JP" altLang="en-US" sz="3200" b="1" dirty="0">
                <a:solidFill>
                  <a:srgbClr val="140078"/>
                </a:solidFill>
                <a:latin typeface="+mj-ea"/>
                <a:ea typeface="+mj-ea"/>
                <a:cs typeface="Meiryo UI" panose="020B0604030504040204" pitchFamily="50" charset="-128"/>
              </a:rPr>
              <a:t>（所属等）</a:t>
            </a:r>
            <a:endParaRPr lang="en-US" altLang="ja-JP" sz="2800" b="1" dirty="0">
              <a:solidFill>
                <a:srgbClr val="140078"/>
              </a:solidFill>
              <a:latin typeface="+mj-ea"/>
              <a:ea typeface="+mj-ea"/>
              <a:cs typeface="Meiryo UI" panose="020B0604030504040204" pitchFamily="50" charset="-128"/>
            </a:endParaRPr>
          </a:p>
          <a:p>
            <a:pPr algn="ctr"/>
            <a:endParaRPr lang="en-US" altLang="ja-JP" sz="2800" b="1" dirty="0">
              <a:solidFill>
                <a:srgbClr val="140078"/>
              </a:solidFill>
              <a:latin typeface="+mj-ea"/>
              <a:ea typeface="+mj-ea"/>
              <a:cs typeface="Meiryo UI" panose="020B0604030504040204" pitchFamily="50" charset="-128"/>
            </a:endParaRPr>
          </a:p>
          <a:p>
            <a:pPr algn="ctr"/>
            <a:r>
              <a:rPr lang="ja-JP" altLang="en-US" sz="2800" b="1" dirty="0">
                <a:solidFill>
                  <a:srgbClr val="140078"/>
                </a:solidFill>
                <a:latin typeface="+mj-ea"/>
                <a:ea typeface="+mj-ea"/>
                <a:cs typeface="Meiryo UI" panose="020B0604030504040204" pitchFamily="50" charset="-128"/>
              </a:rPr>
              <a:t>○○（名前）</a:t>
            </a:r>
          </a:p>
        </p:txBody>
      </p:sp>
      <p:sp>
        <p:nvSpPr>
          <p:cNvPr id="7" name="角丸四角形吹き出し 5">
            <a:extLst>
              <a:ext uri="{FF2B5EF4-FFF2-40B4-BE49-F238E27FC236}">
                <a16:creationId xmlns:a16="http://schemas.microsoft.com/office/drawing/2014/main" id="{8F4CEA7E-A3E8-40C4-8524-9EB24CB745F2}"/>
              </a:ext>
            </a:extLst>
          </p:cNvPr>
          <p:cNvSpPr/>
          <p:nvPr/>
        </p:nvSpPr>
        <p:spPr>
          <a:xfrm>
            <a:off x="6644394" y="5301208"/>
            <a:ext cx="3132348"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a:solidFill>
                  <a:schemeClr val="tx1"/>
                </a:solidFill>
                <a:latin typeface="+mj-ea"/>
                <a:ea typeface="+mj-ea"/>
                <a:cs typeface="Meiryo UI" panose="020B0604030504040204" pitchFamily="50" charset="-128"/>
              </a:rPr>
              <a:t>】</a:t>
            </a:r>
          </a:p>
          <a:p>
            <a:r>
              <a:rPr lang="ja-JP" altLang="en-US" sz="1100" b="1" dirty="0">
                <a:solidFill>
                  <a:schemeClr val="tx1"/>
                </a:solidFill>
                <a:latin typeface="+mj-ea"/>
                <a:ea typeface="+mj-ea"/>
                <a:cs typeface="Meiryo UI" panose="020B0604030504040204" pitchFamily="50" charset="-128"/>
              </a:rPr>
              <a:t>適宜、所属や名前などを編集してご活用ください。</a:t>
            </a:r>
            <a:endParaRPr lang="en-US" altLang="ja-JP" sz="1100" b="1" dirty="0">
              <a:solidFill>
                <a:schemeClr val="tx1"/>
              </a:solidFill>
              <a:latin typeface="+mj-ea"/>
              <a:ea typeface="+mj-ea"/>
              <a:cs typeface="Meiryo UI" panose="020B0604030504040204" pitchFamily="50" charset="-128"/>
            </a:endParaRPr>
          </a:p>
          <a:p>
            <a:r>
              <a:rPr lang="ja-JP" altLang="en-US" sz="1100" b="1" dirty="0">
                <a:solidFill>
                  <a:schemeClr val="tx1"/>
                </a:solidFill>
                <a:latin typeface="+mj-ea"/>
                <a:ea typeface="+mj-ea"/>
                <a:cs typeface="Meiryo UI" panose="020B0604030504040204" pitchFamily="50" charset="-128"/>
              </a:rPr>
              <a:t>また、注意事項はこのようにコメントを記載しておりますので参考にしてください。</a:t>
            </a:r>
            <a:endParaRPr lang="en-US" altLang="ja-JP" sz="1100" b="1" dirty="0">
              <a:solidFill>
                <a:schemeClr val="tx1"/>
              </a:solidFill>
              <a:latin typeface="+mj-ea"/>
              <a:ea typeface="+mj-ea"/>
              <a:cs typeface="Meiryo UI" panose="020B0604030504040204" pitchFamily="50" charset="-128"/>
            </a:endParaRPr>
          </a:p>
          <a:p>
            <a:r>
              <a:rPr lang="ja-JP" altLang="en-US" sz="1100" b="1" dirty="0">
                <a:solidFill>
                  <a:schemeClr val="tx1"/>
                </a:solidFill>
                <a:latin typeface="+mj-ea"/>
                <a:ea typeface="+mj-ea"/>
                <a:cs typeface="Meiryo UI" panose="020B0604030504040204" pitchFamily="50" charset="-128"/>
              </a:rPr>
              <a:t>（印刷時やスクリーンへの投影時は適宜削除してください。）</a:t>
            </a:r>
            <a:endParaRPr lang="en-US" altLang="ja-JP" sz="1100" b="1" dirty="0">
              <a:solidFill>
                <a:schemeClr val="tx1"/>
              </a:solidFill>
              <a:latin typeface="+mj-ea"/>
              <a:ea typeface="+mj-ea"/>
              <a:cs typeface="Meiryo UI" panose="020B0604030504040204" pitchFamily="50" charset="-128"/>
            </a:endParaRPr>
          </a:p>
        </p:txBody>
      </p:sp>
      <p:sp>
        <p:nvSpPr>
          <p:cNvPr id="9" name="タイトル 1">
            <a:extLst>
              <a:ext uri="{FF2B5EF4-FFF2-40B4-BE49-F238E27FC236}">
                <a16:creationId xmlns:a16="http://schemas.microsoft.com/office/drawing/2014/main" id="{3BA63B54-BC62-4A43-878A-B80AA3E7FCD3}"/>
              </a:ext>
            </a:extLst>
          </p:cNvPr>
          <p:cNvSpPr txBox="1">
            <a:spLocks/>
          </p:cNvSpPr>
          <p:nvPr/>
        </p:nvSpPr>
        <p:spPr>
          <a:xfrm>
            <a:off x="473756" y="61966"/>
            <a:ext cx="7970838" cy="48671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2800" b="1" kern="0" dirty="0">
                <a:solidFill>
                  <a:schemeClr val="bg1"/>
                </a:solidFill>
                <a:latin typeface="+mj-ea"/>
                <a:cs typeface="Meiryo UI" panose="020B0604030504040204" pitchFamily="50" charset="-128"/>
              </a:rPr>
              <a:t>社内</a:t>
            </a:r>
            <a:r>
              <a:rPr lang="ja-JP" altLang="en-US" sz="28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安全衛生教育用資料</a:t>
            </a:r>
          </a:p>
        </p:txBody>
      </p:sp>
    </p:spTree>
    <p:extLst>
      <p:ext uri="{BB962C8B-B14F-4D97-AF65-F5344CB8AC3E}">
        <p14:creationId xmlns:p14="http://schemas.microsoft.com/office/powerpoint/2010/main" val="151262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3339"/>
            <a:ext cx="7886700" cy="584462"/>
          </a:xfrm>
          <a:prstGeom prst="rect">
            <a:avLst/>
          </a:prstGeom>
        </p:spPr>
        <p:txBody>
          <a:bodyPr>
            <a:normAutofit/>
          </a:bodyPr>
          <a:lstStyle/>
          <a:p>
            <a:r>
              <a:rPr lang="ja-JP" altLang="en-US" sz="2800" b="1" dirty="0">
                <a:solidFill>
                  <a:schemeClr val="bg1"/>
                </a:solidFill>
              </a:rPr>
              <a:t>化学物質の危険・有害性とは何かを知ろう！</a:t>
            </a:r>
          </a:p>
        </p:txBody>
      </p:sp>
      <p:grpSp>
        <p:nvGrpSpPr>
          <p:cNvPr id="21" name="グループ化 20"/>
          <p:cNvGrpSpPr/>
          <p:nvPr/>
        </p:nvGrpSpPr>
        <p:grpSpPr>
          <a:xfrm>
            <a:off x="541918" y="879678"/>
            <a:ext cx="9347090" cy="5753678"/>
            <a:chOff x="541918" y="861937"/>
            <a:chExt cx="9347090" cy="5753678"/>
          </a:xfrm>
        </p:grpSpPr>
        <p:grpSp>
          <p:nvGrpSpPr>
            <p:cNvPr id="6" name="グループ化 5"/>
            <p:cNvGrpSpPr/>
            <p:nvPr/>
          </p:nvGrpSpPr>
          <p:grpSpPr>
            <a:xfrm>
              <a:off x="843845" y="862882"/>
              <a:ext cx="1365159" cy="1223493"/>
              <a:chOff x="843845" y="862882"/>
              <a:chExt cx="1365159" cy="1223493"/>
            </a:xfrm>
          </p:grpSpPr>
          <p:sp>
            <p:nvSpPr>
              <p:cNvPr id="7" name="正方形/長方形 6"/>
              <p:cNvSpPr/>
              <p:nvPr/>
            </p:nvSpPr>
            <p:spPr>
              <a:xfrm>
                <a:off x="843845" y="862882"/>
                <a:ext cx="1365159" cy="122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latin typeface="Calibri" panose="020F0502020204030204"/>
                  <a:ea typeface="ＭＳ Ｐゴシック" panose="020B0600070205080204" pitchFamily="50" charset="-128"/>
                </a:endParaRPr>
              </a:p>
            </p:txBody>
          </p:sp>
          <p:sp>
            <p:nvSpPr>
              <p:cNvPr id="5" name="テキスト ボックス 4"/>
              <p:cNvSpPr txBox="1"/>
              <p:nvPr/>
            </p:nvSpPr>
            <p:spPr>
              <a:xfrm>
                <a:off x="937635" y="1138444"/>
                <a:ext cx="1210588" cy="707886"/>
              </a:xfrm>
              <a:prstGeom prst="rect">
                <a:avLst/>
              </a:prstGeom>
              <a:noFill/>
            </p:spPr>
            <p:txBody>
              <a:bodyPr wrap="none" rtlCol="0">
                <a:spAutoFit/>
              </a:bodyPr>
              <a:lstStyle/>
              <a:p>
                <a:pPr fontAlgn="auto">
                  <a:spcBef>
                    <a:spcPts val="0"/>
                  </a:spcBef>
                  <a:spcAft>
                    <a:spcPts val="0"/>
                  </a:spcAft>
                </a:pPr>
                <a:r>
                  <a:rPr lang="ja-JP" altLang="en-US" sz="4000" dirty="0">
                    <a:solidFill>
                      <a:prstClr val="black"/>
                    </a:solidFill>
                    <a:latin typeface="Calibri" panose="020F0502020204030204"/>
                  </a:rPr>
                  <a:t>分類</a:t>
                </a:r>
              </a:p>
            </p:txBody>
          </p:sp>
        </p:grpSp>
        <p:sp>
          <p:nvSpPr>
            <p:cNvPr id="9" name="テキスト ボックス 8"/>
            <p:cNvSpPr txBox="1"/>
            <p:nvPr/>
          </p:nvSpPr>
          <p:spPr>
            <a:xfrm>
              <a:off x="2302626" y="861937"/>
              <a:ext cx="7183487" cy="1292662"/>
            </a:xfrm>
            <a:prstGeom prst="rect">
              <a:avLst/>
            </a:prstGeom>
            <a:noFill/>
          </p:spPr>
          <p:txBody>
            <a:bodyPr wrap="square" rtlCol="0">
              <a:spAutoFit/>
            </a:bodyPr>
            <a:lstStyle/>
            <a:p>
              <a:pPr fontAlgn="auto">
                <a:spcBef>
                  <a:spcPts val="0"/>
                </a:spcBef>
                <a:spcAft>
                  <a:spcPts val="0"/>
                </a:spcAft>
              </a:pPr>
              <a:r>
                <a:rPr lang="ja-JP" altLang="en-US" sz="1800" b="1" dirty="0">
                  <a:solidFill>
                    <a:prstClr val="black"/>
                  </a:solidFill>
                  <a:latin typeface="Calibri" panose="020F0502020204030204"/>
                </a:rPr>
                <a:t>●</a:t>
              </a:r>
              <a:r>
                <a:rPr lang="ja-JP" altLang="en-US" sz="1800" dirty="0">
                  <a:solidFill>
                    <a:prstClr val="black"/>
                  </a:solidFill>
                  <a:latin typeface="Calibri" panose="020F0502020204030204"/>
                </a:rPr>
                <a:t>　</a:t>
              </a:r>
              <a:r>
                <a:rPr lang="ja-JP" altLang="en-US" sz="1800" b="1" dirty="0">
                  <a:solidFill>
                    <a:prstClr val="black"/>
                  </a:solidFill>
                  <a:latin typeface="Calibri" panose="020F0502020204030204"/>
                </a:rPr>
                <a:t>物理化学的危険性　　（爆発物、可燃性等　</a:t>
              </a:r>
              <a:r>
                <a:rPr lang="en-US" altLang="ja-JP" sz="1800" b="1" dirty="0">
                  <a:solidFill>
                    <a:prstClr val="black"/>
                  </a:solidFill>
                  <a:latin typeface="Calibri" panose="020F0502020204030204"/>
                </a:rPr>
                <a:t>17</a:t>
              </a:r>
              <a:r>
                <a:rPr lang="ja-JP" altLang="en-US" sz="1800" b="1" dirty="0">
                  <a:solidFill>
                    <a:prstClr val="black"/>
                  </a:solidFill>
                  <a:latin typeface="Calibri" panose="020F0502020204030204"/>
                </a:rPr>
                <a:t>項目）</a:t>
              </a:r>
              <a:endParaRPr lang="en-US" altLang="ja-JP" sz="1800" b="1" dirty="0">
                <a:solidFill>
                  <a:prstClr val="black"/>
                </a:solidFill>
                <a:latin typeface="Calibri" panose="020F0502020204030204"/>
              </a:endParaRPr>
            </a:p>
            <a:p>
              <a:pPr fontAlgn="auto">
                <a:spcBef>
                  <a:spcPts val="0"/>
                </a:spcBef>
                <a:spcAft>
                  <a:spcPts val="0"/>
                </a:spcAft>
              </a:pPr>
              <a:endParaRPr lang="en-US" altLang="ja-JP" sz="1200" b="1" dirty="0">
                <a:solidFill>
                  <a:prstClr val="black"/>
                </a:solidFill>
                <a:latin typeface="Calibri" panose="020F0502020204030204"/>
              </a:endParaRPr>
            </a:p>
            <a:p>
              <a:pPr fontAlgn="auto">
                <a:spcBef>
                  <a:spcPts val="0"/>
                </a:spcBef>
                <a:spcAft>
                  <a:spcPts val="0"/>
                </a:spcAft>
              </a:pPr>
              <a:r>
                <a:rPr lang="ja-JP" altLang="en-US" sz="1800" b="1" dirty="0">
                  <a:solidFill>
                    <a:prstClr val="black"/>
                  </a:solidFill>
                  <a:latin typeface="Calibri" panose="020F0502020204030204"/>
                </a:rPr>
                <a:t>●　健康に対する有害性　（急性毒性</a:t>
              </a:r>
              <a:r>
                <a:rPr lang="ja-JP" altLang="en-US" sz="1800" b="1" dirty="0" smtClean="0">
                  <a:solidFill>
                    <a:prstClr val="black"/>
                  </a:solidFill>
                  <a:latin typeface="Calibri" panose="020F0502020204030204"/>
                </a:rPr>
                <a:t>、</a:t>
              </a:r>
              <a:r>
                <a:rPr lang="ja-JP" altLang="en-US" sz="1800" b="1" dirty="0">
                  <a:solidFill>
                    <a:prstClr val="black"/>
                  </a:solidFill>
                  <a:latin typeface="Calibri" panose="020F0502020204030204"/>
                </a:rPr>
                <a:t>眼</a:t>
              </a:r>
              <a:r>
                <a:rPr lang="ja-JP" altLang="en-US" sz="1800" b="1" dirty="0" smtClean="0">
                  <a:solidFill>
                    <a:prstClr val="black"/>
                  </a:solidFill>
                  <a:latin typeface="Calibri" panose="020F0502020204030204"/>
                </a:rPr>
                <a:t>刺激性、</a:t>
              </a:r>
              <a:r>
                <a:rPr lang="ja-JP" altLang="en-US" sz="1800" b="1" dirty="0">
                  <a:solidFill>
                    <a:prstClr val="black"/>
                  </a:solidFill>
                  <a:latin typeface="Calibri" panose="020F0502020204030204"/>
                </a:rPr>
                <a:t>発がん性等　</a:t>
              </a:r>
              <a:r>
                <a:rPr lang="en-US" altLang="ja-JP" sz="1800" b="1" dirty="0">
                  <a:solidFill>
                    <a:prstClr val="black"/>
                  </a:solidFill>
                  <a:latin typeface="Calibri" panose="020F0502020204030204"/>
                </a:rPr>
                <a:t>10</a:t>
              </a:r>
              <a:r>
                <a:rPr lang="ja-JP" altLang="en-US" sz="1800" b="1" dirty="0">
                  <a:solidFill>
                    <a:prstClr val="black"/>
                  </a:solidFill>
                  <a:latin typeface="Calibri" panose="020F0502020204030204"/>
                </a:rPr>
                <a:t>項目）</a:t>
              </a:r>
              <a:endParaRPr lang="en-US" altLang="ja-JP" sz="1800" b="1" dirty="0">
                <a:solidFill>
                  <a:prstClr val="black"/>
                </a:solidFill>
                <a:latin typeface="Calibri" panose="020F0502020204030204"/>
              </a:endParaRPr>
            </a:p>
            <a:p>
              <a:pPr fontAlgn="auto">
                <a:spcBef>
                  <a:spcPts val="0"/>
                </a:spcBef>
                <a:spcAft>
                  <a:spcPts val="0"/>
                </a:spcAft>
              </a:pPr>
              <a:endParaRPr lang="en-US" altLang="ja-JP" sz="1200" b="1" dirty="0">
                <a:solidFill>
                  <a:prstClr val="black"/>
                </a:solidFill>
                <a:latin typeface="Calibri" panose="020F0502020204030204"/>
              </a:endParaRPr>
            </a:p>
            <a:p>
              <a:pPr fontAlgn="auto">
                <a:spcBef>
                  <a:spcPts val="0"/>
                </a:spcBef>
                <a:spcAft>
                  <a:spcPts val="0"/>
                </a:spcAft>
              </a:pPr>
              <a:r>
                <a:rPr lang="ja-JP" altLang="en-US" sz="1800" b="1" dirty="0">
                  <a:solidFill>
                    <a:prstClr val="black"/>
                  </a:solidFill>
                  <a:latin typeface="Calibri" panose="020F0502020204030204"/>
                </a:rPr>
                <a:t>●　</a:t>
              </a:r>
              <a:r>
                <a:rPr lang="ja-JP" altLang="en-US" sz="1800" b="1" dirty="0">
                  <a:solidFill>
                    <a:prstClr val="white">
                      <a:lumMod val="75000"/>
                    </a:prstClr>
                  </a:solidFill>
                  <a:latin typeface="Calibri" panose="020F0502020204030204"/>
                </a:rPr>
                <a:t>環境に対する有害性　（水生環境有害性等　</a:t>
              </a:r>
              <a:r>
                <a:rPr lang="en-US" altLang="ja-JP" sz="1800" b="1" dirty="0">
                  <a:solidFill>
                    <a:prstClr val="white">
                      <a:lumMod val="75000"/>
                    </a:prstClr>
                  </a:solidFill>
                  <a:latin typeface="Calibri" panose="020F0502020204030204"/>
                </a:rPr>
                <a:t>2</a:t>
              </a:r>
              <a:r>
                <a:rPr lang="ja-JP" altLang="en-US" sz="1800" b="1" dirty="0" smtClean="0">
                  <a:solidFill>
                    <a:prstClr val="white">
                      <a:lumMod val="75000"/>
                    </a:prstClr>
                  </a:solidFill>
                  <a:latin typeface="Calibri" panose="020F0502020204030204"/>
                </a:rPr>
                <a:t>項</a:t>
              </a:r>
              <a:r>
                <a:rPr lang="ja-JP" altLang="en-US" sz="1800" b="1" dirty="0" smtClean="0">
                  <a:solidFill>
                    <a:schemeClr val="accent5"/>
                  </a:solidFill>
                  <a:latin typeface="Calibri" panose="020F0502020204030204"/>
                </a:rPr>
                <a:t>）</a:t>
              </a:r>
              <a:r>
                <a:rPr lang="ja-JP" altLang="en-US" sz="1800" b="1" dirty="0" smtClean="0">
                  <a:solidFill>
                    <a:prstClr val="white">
                      <a:lumMod val="75000"/>
                    </a:prstClr>
                  </a:solidFill>
                  <a:latin typeface="Calibri" panose="020F0502020204030204"/>
                </a:rPr>
                <a:t>目）</a:t>
              </a:r>
              <a:endParaRPr lang="ja-JP" altLang="en-US" sz="1800" b="1" dirty="0">
                <a:solidFill>
                  <a:schemeClr val="accent5"/>
                </a:solidFill>
                <a:latin typeface="Calibri" panose="020F0502020204030204"/>
              </a:endParaRPr>
            </a:p>
          </p:txBody>
        </p:sp>
        <p:sp>
          <p:nvSpPr>
            <p:cNvPr id="15" name="テキスト ボックス 14">
              <a:extLst>
                <a:ext uri="{FF2B5EF4-FFF2-40B4-BE49-F238E27FC236}">
                  <a16:creationId xmlns:a16="http://schemas.microsoft.com/office/drawing/2014/main" id="{659A3B3E-C495-478D-B7D3-F72A603F10C6}"/>
                </a:ext>
              </a:extLst>
            </p:cNvPr>
            <p:cNvSpPr txBox="1"/>
            <p:nvPr/>
          </p:nvSpPr>
          <p:spPr>
            <a:xfrm>
              <a:off x="631726" y="2255707"/>
              <a:ext cx="4136292" cy="369332"/>
            </a:xfrm>
            <a:prstGeom prst="rect">
              <a:avLst/>
            </a:prstGeom>
            <a:solidFill>
              <a:srgbClr val="61FFA8"/>
            </a:solidFill>
          </p:spPr>
          <p:txBody>
            <a:bodyPr wrap="square" rtlCol="0">
              <a:spAutoFit/>
            </a:bodyPr>
            <a:lstStyle/>
            <a:p>
              <a:pPr fontAlgn="auto">
                <a:spcBef>
                  <a:spcPts val="0"/>
                </a:spcBef>
                <a:spcAft>
                  <a:spcPts val="0"/>
                </a:spcAft>
              </a:pPr>
              <a:r>
                <a:rPr lang="ja-JP" altLang="en-US" sz="1800" b="1" dirty="0">
                  <a:solidFill>
                    <a:prstClr val="black"/>
                  </a:solidFill>
                  <a:latin typeface="+mn-ea"/>
                  <a:ea typeface="+mn-ea"/>
                </a:rPr>
                <a:t>国連</a:t>
              </a:r>
              <a:r>
                <a:rPr lang="en-US" altLang="ja-JP" sz="1800" b="1" dirty="0">
                  <a:solidFill>
                    <a:prstClr val="black"/>
                  </a:solidFill>
                  <a:latin typeface="+mn-ea"/>
                  <a:ea typeface="+mn-ea"/>
                </a:rPr>
                <a:t>GHS</a:t>
              </a:r>
              <a:r>
                <a:rPr lang="ja-JP" altLang="en-US" sz="1800" b="1" dirty="0">
                  <a:solidFill>
                    <a:prstClr val="black"/>
                  </a:solidFill>
                  <a:latin typeface="+mn-ea"/>
                  <a:ea typeface="+mn-ea"/>
                </a:rPr>
                <a:t>（改訂</a:t>
              </a:r>
              <a:r>
                <a:rPr lang="en-US" altLang="ja-JP" sz="1800" b="1" dirty="0">
                  <a:solidFill>
                    <a:prstClr val="black"/>
                  </a:solidFill>
                  <a:latin typeface="+mn-ea"/>
                  <a:ea typeface="+mn-ea"/>
                </a:rPr>
                <a:t>6</a:t>
              </a:r>
              <a:r>
                <a:rPr lang="ja-JP" altLang="en-US" sz="1800" b="1" dirty="0">
                  <a:solidFill>
                    <a:prstClr val="black"/>
                  </a:solidFill>
                  <a:latin typeface="+mn-ea"/>
                  <a:ea typeface="+mn-ea"/>
                </a:rPr>
                <a:t>版）の危険有害性クラス</a:t>
              </a:r>
            </a:p>
          </p:txBody>
        </p:sp>
        <p:sp>
          <p:nvSpPr>
            <p:cNvPr id="17" name="テキスト ボックス 16">
              <a:extLst>
                <a:ext uri="{FF2B5EF4-FFF2-40B4-BE49-F238E27FC236}">
                  <a16:creationId xmlns:a16="http://schemas.microsoft.com/office/drawing/2014/main" id="{9D12940F-AAB1-47EA-A7CF-9E9172EFD0BE}"/>
                </a:ext>
              </a:extLst>
            </p:cNvPr>
            <p:cNvSpPr txBox="1"/>
            <p:nvPr/>
          </p:nvSpPr>
          <p:spPr>
            <a:xfrm>
              <a:off x="541919" y="2649140"/>
              <a:ext cx="2383257" cy="369332"/>
            </a:xfrm>
            <a:prstGeom prst="rect">
              <a:avLst/>
            </a:prstGeom>
            <a:noFill/>
          </p:spPr>
          <p:txBody>
            <a:bodyPr wrap="square" rtlCol="0">
              <a:spAutoFit/>
            </a:bodyPr>
            <a:lstStyle/>
            <a:p>
              <a:pPr fontAlgn="auto">
                <a:spcBef>
                  <a:spcPts val="0"/>
                </a:spcBef>
                <a:spcAft>
                  <a:spcPts val="0"/>
                </a:spcAft>
              </a:pPr>
              <a:r>
                <a:rPr lang="ja-JP" altLang="en-US" sz="1800" b="1" dirty="0">
                  <a:solidFill>
                    <a:prstClr val="black"/>
                  </a:solidFill>
                  <a:latin typeface="Calibri" panose="020F0502020204030204"/>
                </a:rPr>
                <a:t>■物理化学的危険性</a:t>
              </a:r>
            </a:p>
          </p:txBody>
        </p:sp>
        <p:sp>
          <p:nvSpPr>
            <p:cNvPr id="18" name="テキスト ボックス 17">
              <a:extLst>
                <a:ext uri="{FF2B5EF4-FFF2-40B4-BE49-F238E27FC236}">
                  <a16:creationId xmlns:a16="http://schemas.microsoft.com/office/drawing/2014/main" id="{6ADED231-9320-491E-8579-083FE01B3200}"/>
                </a:ext>
              </a:extLst>
            </p:cNvPr>
            <p:cNvSpPr txBox="1"/>
            <p:nvPr/>
          </p:nvSpPr>
          <p:spPr>
            <a:xfrm>
              <a:off x="541919" y="4502418"/>
              <a:ext cx="2522551" cy="369332"/>
            </a:xfrm>
            <a:prstGeom prst="rect">
              <a:avLst/>
            </a:prstGeom>
            <a:noFill/>
          </p:spPr>
          <p:txBody>
            <a:bodyPr wrap="square" rtlCol="0">
              <a:spAutoFit/>
            </a:bodyPr>
            <a:lstStyle/>
            <a:p>
              <a:pPr fontAlgn="auto">
                <a:spcBef>
                  <a:spcPts val="0"/>
                </a:spcBef>
                <a:spcAft>
                  <a:spcPts val="0"/>
                </a:spcAft>
              </a:pPr>
              <a:r>
                <a:rPr lang="ja-JP" altLang="en-US" sz="1800" b="1" dirty="0">
                  <a:solidFill>
                    <a:prstClr val="black"/>
                  </a:solidFill>
                  <a:latin typeface="Calibri" panose="020F0502020204030204"/>
                </a:rPr>
                <a:t>■健康に対する有害性</a:t>
              </a:r>
            </a:p>
          </p:txBody>
        </p:sp>
        <p:sp>
          <p:nvSpPr>
            <p:cNvPr id="19" name="テキスト ボックス 18">
              <a:extLst>
                <a:ext uri="{FF2B5EF4-FFF2-40B4-BE49-F238E27FC236}">
                  <a16:creationId xmlns:a16="http://schemas.microsoft.com/office/drawing/2014/main" id="{E345A204-6C8C-4A93-B15D-9D8C418621D7}"/>
                </a:ext>
              </a:extLst>
            </p:cNvPr>
            <p:cNvSpPr txBox="1"/>
            <p:nvPr/>
          </p:nvSpPr>
          <p:spPr>
            <a:xfrm>
              <a:off x="541918" y="5913276"/>
              <a:ext cx="2522551" cy="369332"/>
            </a:xfrm>
            <a:prstGeom prst="rect">
              <a:avLst/>
            </a:prstGeom>
            <a:noFill/>
          </p:spPr>
          <p:txBody>
            <a:bodyPr wrap="square" rtlCol="0">
              <a:spAutoFit/>
            </a:bodyPr>
            <a:lstStyle/>
            <a:p>
              <a:pPr fontAlgn="auto">
                <a:spcBef>
                  <a:spcPts val="0"/>
                </a:spcBef>
                <a:spcAft>
                  <a:spcPts val="0"/>
                </a:spcAft>
              </a:pPr>
              <a:r>
                <a:rPr lang="ja-JP" altLang="en-US" sz="1800" b="1" dirty="0">
                  <a:solidFill>
                    <a:prstClr val="black"/>
                  </a:solidFill>
                  <a:latin typeface="Calibri" panose="020F0502020204030204"/>
                </a:rPr>
                <a:t>■環境に対する有害性</a:t>
              </a:r>
            </a:p>
          </p:txBody>
        </p:sp>
        <p:pic>
          <p:nvPicPr>
            <p:cNvPr id="10" name="図 9"/>
            <p:cNvPicPr>
              <a:picLocks noChangeAspect="1"/>
            </p:cNvPicPr>
            <p:nvPr/>
          </p:nvPicPr>
          <p:blipFill>
            <a:blip r:embed="rId2"/>
            <a:stretch>
              <a:fillRect/>
            </a:stretch>
          </p:blipFill>
          <p:spPr>
            <a:xfrm>
              <a:off x="631726" y="2977041"/>
              <a:ext cx="8590008" cy="1566808"/>
            </a:xfrm>
            <a:prstGeom prst="rect">
              <a:avLst/>
            </a:prstGeom>
          </p:spPr>
        </p:pic>
        <p:pic>
          <p:nvPicPr>
            <p:cNvPr id="11" name="図 10"/>
            <p:cNvPicPr>
              <a:picLocks noChangeAspect="1"/>
            </p:cNvPicPr>
            <p:nvPr/>
          </p:nvPicPr>
          <p:blipFill>
            <a:blip r:embed="rId3"/>
            <a:stretch>
              <a:fillRect/>
            </a:stretch>
          </p:blipFill>
          <p:spPr>
            <a:xfrm>
              <a:off x="631726" y="4878154"/>
              <a:ext cx="8590008" cy="1091279"/>
            </a:xfrm>
            <a:prstGeom prst="rect">
              <a:avLst/>
            </a:prstGeom>
          </p:spPr>
        </p:pic>
        <p:pic>
          <p:nvPicPr>
            <p:cNvPr id="16" name="図 15"/>
            <p:cNvPicPr>
              <a:picLocks noChangeAspect="1"/>
            </p:cNvPicPr>
            <p:nvPr/>
          </p:nvPicPr>
          <p:blipFill>
            <a:blip r:embed="rId4"/>
            <a:stretch>
              <a:fillRect/>
            </a:stretch>
          </p:blipFill>
          <p:spPr>
            <a:xfrm>
              <a:off x="631726" y="6237630"/>
              <a:ext cx="8590008" cy="377985"/>
            </a:xfrm>
            <a:prstGeom prst="rect">
              <a:avLst/>
            </a:prstGeom>
          </p:spPr>
        </p:pic>
        <p:sp>
          <p:nvSpPr>
            <p:cNvPr id="4" name="テキスト ボックス 3"/>
            <p:cNvSpPr txBox="1"/>
            <p:nvPr/>
          </p:nvSpPr>
          <p:spPr>
            <a:xfrm>
              <a:off x="8099736" y="6303513"/>
              <a:ext cx="1789272" cy="246221"/>
            </a:xfrm>
            <a:prstGeom prst="rect">
              <a:avLst/>
            </a:prstGeom>
            <a:noFill/>
          </p:spPr>
          <p:txBody>
            <a:bodyPr wrap="none" rtlCol="0">
              <a:spAutoFit/>
            </a:bodyPr>
            <a:lstStyle/>
            <a:p>
              <a:r>
                <a:rPr kumimoji="1" lang="ja-JP" altLang="en-US" dirty="0" smtClean="0"/>
                <a:t>国連</a:t>
              </a:r>
              <a:r>
                <a:rPr kumimoji="1" lang="en-US" altLang="ja-JP" dirty="0" smtClean="0"/>
                <a:t>GHS</a:t>
              </a:r>
              <a:r>
                <a:rPr kumimoji="1" lang="ja-JP" altLang="en-US" dirty="0" smtClean="0"/>
                <a:t>文書改訂６版による</a:t>
              </a:r>
              <a:endParaRPr kumimoji="1" lang="ja-JP" altLang="en-US" dirty="0"/>
            </a:p>
          </p:txBody>
        </p:sp>
      </p:grpSp>
      <p:sp>
        <p:nvSpPr>
          <p:cNvPr id="20" name="角丸四角形吹き出し 5">
            <a:extLst>
              <a:ext uri="{FF2B5EF4-FFF2-40B4-BE49-F238E27FC236}">
                <a16:creationId xmlns:a16="http://schemas.microsoft.com/office/drawing/2014/main" id="{8F4CEA7E-A3E8-40C4-8524-9EB24CB745F2}"/>
              </a:ext>
            </a:extLst>
          </p:cNvPr>
          <p:cNvSpPr/>
          <p:nvPr/>
        </p:nvSpPr>
        <p:spPr>
          <a:xfrm>
            <a:off x="6946549" y="5180838"/>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smtClean="0">
                <a:solidFill>
                  <a:schemeClr val="tx1"/>
                </a:solidFill>
                <a:latin typeface="+mj-ea"/>
                <a:ea typeface="+mj-ea"/>
                <a:cs typeface="Meiryo UI" panose="020B0604030504040204" pitchFamily="50" charset="-128"/>
              </a:rPr>
              <a:t>】</a:t>
            </a:r>
          </a:p>
          <a:p>
            <a:r>
              <a:rPr lang="ja-JP" altLang="en-US" sz="1200" b="1" dirty="0">
                <a:solidFill>
                  <a:schemeClr val="tx1"/>
                </a:solidFill>
                <a:latin typeface="+mj-ea"/>
                <a:ea typeface="+mj-ea"/>
                <a:cs typeface="Meiryo UI" panose="020B0604030504040204" pitchFamily="50" charset="-128"/>
              </a:rPr>
              <a:t>詳細</a:t>
            </a:r>
            <a:r>
              <a:rPr lang="ja-JP" altLang="en-US" sz="1200" b="1" dirty="0" smtClean="0">
                <a:solidFill>
                  <a:schemeClr val="tx1"/>
                </a:solidFill>
                <a:latin typeface="+mj-ea"/>
                <a:ea typeface="+mj-ea"/>
                <a:cs typeface="Meiryo UI" panose="020B0604030504040204" pitchFamily="50" charset="-128"/>
              </a:rPr>
              <a:t>な</a:t>
            </a:r>
            <a:r>
              <a:rPr lang="ja-JP" altLang="en-US" sz="1200" b="1" dirty="0">
                <a:solidFill>
                  <a:schemeClr val="tx1"/>
                </a:solidFill>
                <a:latin typeface="+mj-ea"/>
                <a:ea typeface="+mj-ea"/>
                <a:cs typeface="Meiryo UI" panose="020B0604030504040204" pitchFamily="50" charset="-128"/>
              </a:rPr>
              <a:t>説明</a:t>
            </a:r>
            <a:r>
              <a:rPr lang="ja-JP" altLang="en-US" sz="1200" b="1" dirty="0" smtClean="0">
                <a:solidFill>
                  <a:schemeClr val="tx1"/>
                </a:solidFill>
                <a:latin typeface="+mj-ea"/>
                <a:ea typeface="+mj-ea"/>
                <a:cs typeface="Meiryo UI" panose="020B0604030504040204" pitchFamily="50" charset="-128"/>
              </a:rPr>
              <a:t>は</a:t>
            </a:r>
            <a:r>
              <a:rPr lang="ja-JP" altLang="en-US" sz="1200" b="1" dirty="0">
                <a:solidFill>
                  <a:schemeClr val="tx1"/>
                </a:solidFill>
                <a:latin typeface="+mj-ea"/>
                <a:ea typeface="+mj-ea"/>
                <a:cs typeface="Meiryo UI" panose="020B0604030504040204" pitchFamily="50" charset="-128"/>
              </a:rPr>
              <a:t>必要</a:t>
            </a:r>
            <a:r>
              <a:rPr lang="ja-JP" altLang="en-US" sz="1200" b="1" dirty="0" smtClean="0">
                <a:solidFill>
                  <a:schemeClr val="tx1"/>
                </a:solidFill>
                <a:latin typeface="+mj-ea"/>
                <a:ea typeface="+mj-ea"/>
                <a:cs typeface="Meiryo UI" panose="020B0604030504040204" pitchFamily="50" charset="-128"/>
              </a:rPr>
              <a:t>ありません。ここに示すような物理化学的危険性、健康に対する有害性があることを大まかに知ってもらうことが重要です。</a:t>
            </a:r>
            <a:endParaRPr kumimoji="1" lang="en-US" altLang="ja-JP" sz="1200" b="1" dirty="0">
              <a:solidFill>
                <a:schemeClr val="tx1"/>
              </a:solidFill>
              <a:latin typeface="+mj-ea"/>
              <a:ea typeface="+mj-ea"/>
              <a:cs typeface="Meiryo UI" panose="020B0604030504040204" pitchFamily="50" charset="-12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272" y="3068960"/>
            <a:ext cx="5905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678" y="5380083"/>
            <a:ext cx="2954400" cy="34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29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5216" y="90037"/>
            <a:ext cx="7886700" cy="580764"/>
          </a:xfrm>
        </p:spPr>
        <p:txBody>
          <a:bodyPr>
            <a:normAutofit/>
          </a:bodyPr>
          <a:lstStyle/>
          <a:p>
            <a:r>
              <a:rPr lang="ja-JP" altLang="en-US" sz="2800" b="1" dirty="0"/>
              <a:t>化学物質の危険・有害性とは何かを知ろう！</a:t>
            </a:r>
          </a:p>
        </p:txBody>
      </p:sp>
      <p:grpSp>
        <p:nvGrpSpPr>
          <p:cNvPr id="6" name="グループ化 5"/>
          <p:cNvGrpSpPr/>
          <p:nvPr/>
        </p:nvGrpSpPr>
        <p:grpSpPr>
          <a:xfrm>
            <a:off x="559718" y="897160"/>
            <a:ext cx="9149204" cy="5652574"/>
            <a:chOff x="663542" y="897160"/>
            <a:chExt cx="9225466" cy="5652574"/>
          </a:xfrm>
        </p:grpSpPr>
        <p:sp>
          <p:nvSpPr>
            <p:cNvPr id="4" name="テキスト ボックス 3"/>
            <p:cNvSpPr txBox="1"/>
            <p:nvPr/>
          </p:nvSpPr>
          <p:spPr>
            <a:xfrm>
              <a:off x="663542" y="2213562"/>
              <a:ext cx="8512321" cy="4278094"/>
            </a:xfrm>
            <a:prstGeom prst="rect">
              <a:avLst/>
            </a:prstGeom>
            <a:noFill/>
          </p:spPr>
          <p:txBody>
            <a:bodyPr wrap="square" rtlCol="0">
              <a:spAutoFit/>
            </a:bodyPr>
            <a:lstStyle/>
            <a:p>
              <a:r>
                <a:rPr lang="ja-JP" altLang="en-US" sz="2000" b="1" dirty="0">
                  <a:latin typeface="+mn-ea"/>
                  <a:ea typeface="+mn-ea"/>
                </a:rPr>
                <a:t>国連ＧＨＳの概要</a:t>
              </a:r>
            </a:p>
            <a:p>
              <a:r>
                <a:rPr lang="ja-JP" altLang="en-US" sz="2000" dirty="0">
                  <a:latin typeface="+mn-ea"/>
                  <a:ea typeface="+mn-ea"/>
                </a:rPr>
                <a:t>●目的</a:t>
              </a:r>
              <a:endParaRPr lang="en-US" altLang="ja-JP" sz="2000" dirty="0">
                <a:latin typeface="+mn-ea"/>
                <a:ea typeface="+mn-ea"/>
              </a:endParaRPr>
            </a:p>
            <a:p>
              <a:r>
                <a:rPr lang="en-US" altLang="ja-JP" sz="2000" dirty="0">
                  <a:latin typeface="+mn-ea"/>
                  <a:ea typeface="+mn-ea"/>
                </a:rPr>
                <a:t>GHS</a:t>
              </a:r>
              <a:r>
                <a:rPr lang="ja-JP" altLang="en-US" sz="2000" dirty="0">
                  <a:latin typeface="+mn-ea"/>
                  <a:ea typeface="+mn-ea"/>
                </a:rPr>
                <a:t>は、化学品の危険有害性に関する情報を、それを取り扱う全ての人々に正確に伝えることによって、</a:t>
              </a:r>
              <a:r>
                <a:rPr lang="ja-JP" altLang="en-US" sz="2400" b="1" dirty="0">
                  <a:solidFill>
                    <a:srgbClr val="FF0000"/>
                  </a:solidFill>
                  <a:effectLst>
                    <a:outerShdw blurRad="38100" dist="38100" dir="2700000" algn="tl">
                      <a:srgbClr val="000000">
                        <a:alpha val="43137"/>
                      </a:srgbClr>
                    </a:outerShdw>
                  </a:effectLst>
                  <a:latin typeface="+mn-ea"/>
                  <a:ea typeface="+mn-ea"/>
                </a:rPr>
                <a:t>人の安全・健康及び環境の保護を行うことを目的</a:t>
              </a:r>
              <a:r>
                <a:rPr lang="ja-JP" altLang="en-US" sz="2000" dirty="0">
                  <a:latin typeface="+mn-ea"/>
                  <a:ea typeface="+mn-ea"/>
                </a:rPr>
                <a:t>としています。</a:t>
              </a:r>
            </a:p>
            <a:p>
              <a:r>
                <a:rPr lang="ja-JP" altLang="en-US" sz="2000" dirty="0">
                  <a:latin typeface="+mn-ea"/>
                  <a:ea typeface="+mn-ea"/>
                </a:rPr>
                <a:t>●適用</a:t>
              </a:r>
              <a:endParaRPr lang="en-US" altLang="ja-JP" sz="2000" dirty="0">
                <a:latin typeface="+mn-ea"/>
                <a:ea typeface="+mn-ea"/>
              </a:endParaRPr>
            </a:p>
            <a:p>
              <a:r>
                <a:rPr lang="en-US" altLang="ja-JP" sz="2000" dirty="0">
                  <a:latin typeface="+mn-ea"/>
                  <a:ea typeface="+mn-ea"/>
                </a:rPr>
                <a:t>GHS</a:t>
              </a:r>
              <a:r>
                <a:rPr lang="ja-JP" altLang="en-US" sz="2000" dirty="0">
                  <a:latin typeface="+mn-ea"/>
                  <a:ea typeface="+mn-ea"/>
                </a:rPr>
                <a:t>は、危険有害性を有する全ての化学品に適用されることが期待されています。</a:t>
              </a:r>
            </a:p>
            <a:p>
              <a:r>
                <a:rPr lang="en-US" altLang="ja-JP" sz="2000" b="1" dirty="0">
                  <a:solidFill>
                    <a:srgbClr val="FF0000"/>
                  </a:solidFill>
                  <a:latin typeface="+mn-ea"/>
                  <a:ea typeface="+mn-ea"/>
                </a:rPr>
                <a:t>GHS</a:t>
              </a:r>
              <a:r>
                <a:rPr lang="ja-JP" altLang="en-US" sz="2000" b="1" dirty="0">
                  <a:solidFill>
                    <a:srgbClr val="FF0000"/>
                  </a:solidFill>
                  <a:latin typeface="+mn-ea"/>
                  <a:ea typeface="+mn-ea"/>
                </a:rPr>
                <a:t>の情報は、</a:t>
              </a:r>
              <a:r>
                <a:rPr lang="ja-JP" altLang="en-US" sz="2400" b="1" dirty="0">
                  <a:solidFill>
                    <a:srgbClr val="FF0000"/>
                  </a:solidFill>
                  <a:effectLst>
                    <a:outerShdw blurRad="38100" dist="38100" dir="2700000" algn="tl">
                      <a:srgbClr val="000000">
                        <a:alpha val="43137"/>
                      </a:srgbClr>
                    </a:outerShdw>
                  </a:effectLst>
                  <a:latin typeface="+mn-ea"/>
                  <a:ea typeface="+mn-ea"/>
                </a:rPr>
                <a:t>化学品を取り扱う全ての人たちに役立つ</a:t>
              </a:r>
              <a:r>
                <a:rPr lang="ja-JP" altLang="en-US" sz="2000" dirty="0">
                  <a:latin typeface="+mn-ea"/>
                  <a:ea typeface="+mn-ea"/>
                </a:rPr>
                <a:t>ものです。</a:t>
              </a:r>
            </a:p>
            <a:p>
              <a:r>
                <a:rPr lang="ja-JP" altLang="en-US" sz="2000" dirty="0">
                  <a:latin typeface="+mn-ea"/>
                  <a:ea typeface="+mn-ea"/>
                </a:rPr>
                <a:t>●規定内容</a:t>
              </a:r>
            </a:p>
            <a:p>
              <a:r>
                <a:rPr lang="ja-JP" altLang="en-US" sz="2000" dirty="0">
                  <a:latin typeface="+mn-ea"/>
                  <a:ea typeface="+mn-ea"/>
                </a:rPr>
                <a:t>＊危険有害性を判定するための</a:t>
              </a:r>
              <a:r>
                <a:rPr lang="ja-JP" altLang="en-US" sz="2000" b="1" dirty="0">
                  <a:solidFill>
                    <a:srgbClr val="FF0000"/>
                  </a:solidFill>
                  <a:latin typeface="+mn-ea"/>
                  <a:ea typeface="+mn-ea"/>
                </a:rPr>
                <a:t>国際的に調和された基準</a:t>
              </a:r>
              <a:r>
                <a:rPr lang="ja-JP" altLang="en-US" sz="2000" dirty="0">
                  <a:latin typeface="+mn-ea"/>
                  <a:ea typeface="+mn-ea"/>
                </a:rPr>
                <a:t>（</a:t>
              </a:r>
              <a:r>
                <a:rPr lang="ja-JP" altLang="en-US" sz="2000" b="1" dirty="0">
                  <a:solidFill>
                    <a:srgbClr val="FF0000"/>
                  </a:solidFill>
                  <a:latin typeface="+mn-ea"/>
                  <a:ea typeface="+mn-ea"/>
                </a:rPr>
                <a:t>分類基準</a:t>
              </a:r>
              <a:r>
                <a:rPr lang="ja-JP" altLang="en-US" sz="2000" dirty="0">
                  <a:latin typeface="+mn-ea"/>
                  <a:ea typeface="+mn-ea"/>
                </a:rPr>
                <a:t>）</a:t>
              </a:r>
            </a:p>
            <a:p>
              <a:r>
                <a:rPr lang="ja-JP" altLang="en-US" sz="2000" dirty="0">
                  <a:latin typeface="+mn-ea"/>
                  <a:ea typeface="+mn-ea"/>
                </a:rPr>
                <a:t>＊分類基準に従って分類した結果を調和された方法で</a:t>
              </a:r>
              <a:r>
                <a:rPr lang="ja-JP" altLang="en-US" sz="2000" b="1" dirty="0">
                  <a:solidFill>
                    <a:srgbClr val="FF0000"/>
                  </a:solidFill>
                  <a:latin typeface="+mn-ea"/>
                  <a:ea typeface="+mn-ea"/>
                </a:rPr>
                <a:t>情報伝達するため</a:t>
              </a:r>
              <a:r>
                <a:rPr lang="ja-JP" altLang="en-US" sz="2000" b="1" dirty="0" smtClean="0">
                  <a:solidFill>
                    <a:srgbClr val="FF0000"/>
                  </a:solidFill>
                  <a:latin typeface="+mn-ea"/>
                  <a:ea typeface="+mn-ea"/>
                </a:rPr>
                <a:t>の</a:t>
              </a:r>
              <a:endParaRPr lang="en-US" altLang="ja-JP" sz="2000" b="1" dirty="0" smtClean="0">
                <a:solidFill>
                  <a:srgbClr val="FF0000"/>
                </a:solidFill>
                <a:latin typeface="+mn-ea"/>
                <a:ea typeface="+mn-ea"/>
              </a:endParaRPr>
            </a:p>
            <a:p>
              <a:r>
                <a:rPr lang="ja-JP" altLang="en-US" sz="2000" b="1" dirty="0" smtClean="0">
                  <a:solidFill>
                    <a:srgbClr val="FF0000"/>
                  </a:solidFill>
                  <a:latin typeface="+mn-ea"/>
                  <a:ea typeface="+mn-ea"/>
                </a:rPr>
                <a:t>手段</a:t>
              </a:r>
              <a:r>
                <a:rPr lang="ja-JP" altLang="en-US" sz="2000" b="1" dirty="0">
                  <a:solidFill>
                    <a:srgbClr val="FF0000"/>
                  </a:solidFill>
                  <a:latin typeface="+mn-ea"/>
                  <a:ea typeface="+mn-ea"/>
                </a:rPr>
                <a:t>（ラベルや</a:t>
              </a:r>
              <a:r>
                <a:rPr lang="en-US" altLang="ja-JP" sz="2000" b="1" dirty="0">
                  <a:solidFill>
                    <a:srgbClr val="FF0000"/>
                  </a:solidFill>
                  <a:latin typeface="+mn-ea"/>
                  <a:ea typeface="+mn-ea"/>
                </a:rPr>
                <a:t>SDS</a:t>
              </a:r>
              <a:r>
                <a:rPr lang="ja-JP" altLang="en-US" sz="2000" b="1" dirty="0">
                  <a:solidFill>
                    <a:srgbClr val="FF0000"/>
                  </a:solidFill>
                  <a:latin typeface="+mn-ea"/>
                  <a:ea typeface="+mn-ea"/>
                </a:rPr>
                <a:t>（安全データシート）</a:t>
              </a:r>
              <a:r>
                <a:rPr lang="ja-JP" altLang="en-US" sz="2000" dirty="0">
                  <a:latin typeface="+mn-ea"/>
                  <a:ea typeface="+mn-ea"/>
                </a:rPr>
                <a:t>）</a:t>
              </a:r>
            </a:p>
          </p:txBody>
        </p:sp>
        <p:sp>
          <p:nvSpPr>
            <p:cNvPr id="5" name="テキスト ボックス 4"/>
            <p:cNvSpPr txBox="1"/>
            <p:nvPr/>
          </p:nvSpPr>
          <p:spPr>
            <a:xfrm>
              <a:off x="3394735" y="948403"/>
              <a:ext cx="4443212" cy="830997"/>
            </a:xfrm>
            <a:prstGeom prst="rect">
              <a:avLst/>
            </a:prstGeom>
            <a:noFill/>
          </p:spPr>
          <p:txBody>
            <a:bodyPr wrap="square" rtlCol="0">
              <a:spAutoFit/>
            </a:bodyPr>
            <a:lstStyle/>
            <a:p>
              <a:r>
                <a:rPr lang="ja-JP" altLang="en-US" sz="2400" b="1" dirty="0"/>
                <a:t>国際的に推奨されている化学品の危険有害性の分類・表示方法</a:t>
              </a:r>
            </a:p>
          </p:txBody>
        </p:sp>
        <p:sp>
          <p:nvSpPr>
            <p:cNvPr id="7" name="テキスト ボックス 6"/>
            <p:cNvSpPr txBox="1"/>
            <p:nvPr/>
          </p:nvSpPr>
          <p:spPr>
            <a:xfrm>
              <a:off x="3894556" y="1740981"/>
              <a:ext cx="2719014" cy="338554"/>
            </a:xfrm>
            <a:prstGeom prst="rect">
              <a:avLst/>
            </a:prstGeom>
            <a:noFill/>
          </p:spPr>
          <p:txBody>
            <a:bodyPr wrap="none" rtlCol="0">
              <a:spAutoFit/>
            </a:bodyPr>
            <a:lstStyle/>
            <a:p>
              <a:r>
                <a:rPr lang="ja-JP" altLang="en-US" sz="1600" b="1" dirty="0"/>
                <a:t>世界で統一された分類、</a:t>
              </a:r>
              <a:r>
                <a:rPr lang="ja-JP" altLang="en-US" sz="1600" b="1" dirty="0" smtClean="0"/>
                <a:t>表示</a:t>
              </a:r>
              <a:endParaRPr lang="en-US" altLang="ja-JP" sz="1600" b="1" dirty="0"/>
            </a:p>
          </p:txBody>
        </p:sp>
        <p:sp>
          <p:nvSpPr>
            <p:cNvPr id="3" name="円/楕円 2"/>
            <p:cNvSpPr/>
            <p:nvPr/>
          </p:nvSpPr>
          <p:spPr>
            <a:xfrm>
              <a:off x="985512" y="897160"/>
              <a:ext cx="1994456" cy="1028487"/>
            </a:xfrm>
            <a:prstGeom prst="ellipse">
              <a:avLst/>
            </a:prstGeom>
            <a:solidFill>
              <a:srgbClr val="A1A1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chemeClr val="tx1"/>
                  </a:solidFill>
                  <a:latin typeface="+mj-ea"/>
                  <a:ea typeface="+mj-ea"/>
                </a:rPr>
                <a:t>GHS</a:t>
              </a:r>
              <a:endParaRPr lang="ja-JP" altLang="en-US" sz="4000" dirty="0">
                <a:solidFill>
                  <a:schemeClr val="tx1"/>
                </a:solidFill>
                <a:latin typeface="+mj-ea"/>
                <a:ea typeface="+mj-ea"/>
              </a:endParaRPr>
            </a:p>
          </p:txBody>
        </p:sp>
        <p:sp>
          <p:nvSpPr>
            <p:cNvPr id="8" name="テキスト ボックス 7"/>
            <p:cNvSpPr txBox="1"/>
            <p:nvPr/>
          </p:nvSpPr>
          <p:spPr>
            <a:xfrm>
              <a:off x="8099736" y="6303513"/>
              <a:ext cx="1789272" cy="246221"/>
            </a:xfrm>
            <a:prstGeom prst="rect">
              <a:avLst/>
            </a:prstGeom>
            <a:noFill/>
          </p:spPr>
          <p:txBody>
            <a:bodyPr wrap="none" rtlCol="0">
              <a:spAutoFit/>
            </a:bodyPr>
            <a:lstStyle/>
            <a:p>
              <a:r>
                <a:rPr kumimoji="1" lang="ja-JP" altLang="en-US" dirty="0" smtClean="0"/>
                <a:t>国連</a:t>
              </a:r>
              <a:r>
                <a:rPr kumimoji="1" lang="en-US" altLang="ja-JP" dirty="0" smtClean="0"/>
                <a:t>GHS</a:t>
              </a:r>
              <a:r>
                <a:rPr kumimoji="1" lang="ja-JP" altLang="en-US" dirty="0" smtClean="0"/>
                <a:t>文書改訂６版による</a:t>
              </a:r>
              <a:endParaRPr kumimoji="1" lang="ja-JP" altLang="en-US" dirty="0"/>
            </a:p>
          </p:txBody>
        </p:sp>
      </p:grpSp>
    </p:spTree>
    <p:extLst>
      <p:ext uri="{BB962C8B-B14F-4D97-AF65-F5344CB8AC3E}">
        <p14:creationId xmlns:p14="http://schemas.microsoft.com/office/powerpoint/2010/main" val="209906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5"/>
          <p:cNvSpPr>
            <a:spLocks noGrp="1"/>
          </p:cNvSpPr>
          <p:nvPr>
            <p:ph type="sldNum" sz="quarter" idx="12"/>
          </p:nvPr>
        </p:nvSpPr>
        <p:spPr>
          <a:xfrm>
            <a:off x="6457950" y="6356351"/>
            <a:ext cx="2057400" cy="365125"/>
          </a:xfrm>
          <a:prstGeom prst="rect">
            <a:avLst/>
          </a:prstGeom>
          <a:noFill/>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fld id="{EC6CC63C-CB26-43FB-B473-312387047A6C}" type="slidenum">
              <a:rPr lang="ja-JP" altLang="en-US" smtClean="0"/>
              <a:pPr algn="l"/>
              <a:t>12</a:t>
            </a:fld>
            <a:endParaRPr lang="en-US" altLang="ja-JP" sz="1800" b="0"/>
          </a:p>
        </p:txBody>
      </p:sp>
      <p:sp>
        <p:nvSpPr>
          <p:cNvPr id="30723" name="Rectangle 2"/>
          <p:cNvSpPr>
            <a:spLocks noGrp="1" noChangeArrowheads="1"/>
          </p:cNvSpPr>
          <p:nvPr>
            <p:ph type="title"/>
          </p:nvPr>
        </p:nvSpPr>
        <p:spPr>
          <a:xfrm>
            <a:off x="365701" y="26553"/>
            <a:ext cx="7773988" cy="693002"/>
          </a:xfrm>
        </p:spPr>
        <p:txBody>
          <a:bodyPr>
            <a:normAutofit/>
          </a:bodyPr>
          <a:lstStyle/>
          <a:p>
            <a:r>
              <a:rPr lang="ja-JP" altLang="en-US" sz="3200" dirty="0"/>
              <a:t>化学</a:t>
            </a:r>
            <a:r>
              <a:rPr lang="ja-JP" altLang="en-US" sz="2800" b="1" dirty="0"/>
              <a:t>物質</a:t>
            </a:r>
            <a:r>
              <a:rPr lang="ja-JP" altLang="en-US" sz="3200" dirty="0"/>
              <a:t>の</a:t>
            </a:r>
            <a:r>
              <a:rPr lang="en-US" altLang="ja-JP" sz="3200" b="1" dirty="0"/>
              <a:t>GHS</a:t>
            </a:r>
            <a:r>
              <a:rPr lang="ja-JP" altLang="en-US" sz="3200" dirty="0"/>
              <a:t>ラベルを見よう！</a:t>
            </a:r>
          </a:p>
        </p:txBody>
      </p:sp>
      <p:sp>
        <p:nvSpPr>
          <p:cNvPr id="30724" name="Text Box 4"/>
          <p:cNvSpPr txBox="1">
            <a:spLocks noChangeArrowheads="1"/>
          </p:cNvSpPr>
          <p:nvPr/>
        </p:nvSpPr>
        <p:spPr bwMode="auto">
          <a:xfrm>
            <a:off x="3541695" y="6597352"/>
            <a:ext cx="5939447" cy="246221"/>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r"/>
            <a:r>
              <a:rPr lang="ja-JP" altLang="en-US" sz="1000" b="0" dirty="0"/>
              <a:t>厚労省・経産省「</a:t>
            </a:r>
            <a:r>
              <a:rPr lang="en-US" altLang="ja-JP" sz="1000" b="0" dirty="0"/>
              <a:t>GHS</a:t>
            </a:r>
            <a:r>
              <a:rPr lang="ja-JP" altLang="en-US" sz="1000" b="0" dirty="0"/>
              <a:t>対応：化管法・安衛法・劇毒法におけるラベル表示・</a:t>
            </a:r>
            <a:r>
              <a:rPr lang="en-US" altLang="ja-JP" sz="1000" b="0" dirty="0"/>
              <a:t>SDS</a:t>
            </a:r>
            <a:r>
              <a:rPr lang="ja-JP" altLang="en-US" sz="1000" b="0" dirty="0"/>
              <a:t>提供制度」ﾘｰﾌﾚｯﾄ</a:t>
            </a:r>
            <a:r>
              <a:rPr lang="en-US" altLang="ja-JP" sz="1000" b="0" dirty="0"/>
              <a:t>2020.01</a:t>
            </a:r>
            <a:r>
              <a:rPr lang="ja-JP" altLang="en-US" sz="1000" b="0" dirty="0"/>
              <a:t>より</a:t>
            </a:r>
          </a:p>
        </p:txBody>
      </p:sp>
      <p:grpSp>
        <p:nvGrpSpPr>
          <p:cNvPr id="3" name="グループ化 2"/>
          <p:cNvGrpSpPr/>
          <p:nvPr/>
        </p:nvGrpSpPr>
        <p:grpSpPr>
          <a:xfrm>
            <a:off x="693902" y="804806"/>
            <a:ext cx="6922600" cy="5720538"/>
            <a:chOff x="516214" y="728700"/>
            <a:chExt cx="6922600" cy="5720538"/>
          </a:xfrm>
        </p:grpSpPr>
        <p:pic>
          <p:nvPicPr>
            <p:cNvPr id="5" name="図 4"/>
            <p:cNvPicPr>
              <a:picLocks noChangeAspect="1"/>
            </p:cNvPicPr>
            <p:nvPr/>
          </p:nvPicPr>
          <p:blipFill>
            <a:blip r:embed="rId2"/>
            <a:stretch>
              <a:fillRect/>
            </a:stretch>
          </p:blipFill>
          <p:spPr>
            <a:xfrm>
              <a:off x="4008890" y="728700"/>
              <a:ext cx="3429924" cy="5720538"/>
            </a:xfrm>
            <a:prstGeom prst="rect">
              <a:avLst/>
            </a:prstGeom>
          </p:spPr>
        </p:pic>
        <p:grpSp>
          <p:nvGrpSpPr>
            <p:cNvPr id="2" name="グループ化 1"/>
            <p:cNvGrpSpPr/>
            <p:nvPr/>
          </p:nvGrpSpPr>
          <p:grpSpPr>
            <a:xfrm>
              <a:off x="516214" y="872716"/>
              <a:ext cx="3525079" cy="5435048"/>
              <a:chOff x="516214" y="872716"/>
              <a:chExt cx="3525079" cy="5435048"/>
            </a:xfrm>
          </p:grpSpPr>
          <p:sp>
            <p:nvSpPr>
              <p:cNvPr id="30726" name="Text Box 6"/>
              <p:cNvSpPr txBox="1">
                <a:spLocks noChangeArrowheads="1"/>
              </p:cNvSpPr>
              <p:nvPr/>
            </p:nvSpPr>
            <p:spPr bwMode="auto">
              <a:xfrm>
                <a:off x="559719" y="872716"/>
                <a:ext cx="2414461" cy="569362"/>
              </a:xfrm>
              <a:prstGeom prst="rect">
                <a:avLst/>
              </a:prstGeom>
              <a:solidFill>
                <a:srgbClr val="FFFFFF"/>
              </a:solidFill>
              <a:ln w="9525" algn="ctr">
                <a:solidFill>
                  <a:srgbClr val="B2B2B2"/>
                </a:solidFill>
                <a:miter lim="800000"/>
                <a:headEnd/>
                <a:tailEnd/>
              </a:ln>
              <a:effectLst/>
            </p:spPr>
            <p:txBody>
              <a:bodyPr anchor="ct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lnSpc>
                    <a:spcPct val="150000"/>
                  </a:lnSpc>
                  <a:spcBef>
                    <a:spcPct val="0"/>
                  </a:spcBef>
                  <a:buNone/>
                </a:pPr>
                <a:r>
                  <a:rPr lang="ja-JP" altLang="en-US" sz="2400" u="sng" dirty="0">
                    <a:solidFill>
                      <a:srgbClr val="0000FF"/>
                    </a:solidFill>
                    <a:latin typeface="Times New Roman" panose="02020603050405020304" pitchFamily="18" charset="0"/>
                  </a:rPr>
                  <a:t>化学品の名称</a:t>
                </a:r>
                <a:endParaRPr lang="ja-JP" altLang="en-US" sz="2400" dirty="0">
                  <a:latin typeface="Times New Roman" panose="02020603050405020304" pitchFamily="18" charset="0"/>
                </a:endParaRPr>
              </a:p>
            </p:txBody>
          </p:sp>
          <p:sp>
            <p:nvSpPr>
              <p:cNvPr id="30727" name="Oval 7"/>
              <p:cNvSpPr>
                <a:spLocks noChangeArrowheads="1"/>
              </p:cNvSpPr>
              <p:nvPr/>
            </p:nvSpPr>
            <p:spPr bwMode="auto">
              <a:xfrm>
                <a:off x="3062011" y="1018104"/>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600">
                    <a:solidFill>
                      <a:schemeClr val="bg1"/>
                    </a:solidFill>
                  </a:rPr>
                  <a:t>1</a:t>
                </a:r>
              </a:p>
            </p:txBody>
          </p:sp>
          <p:sp>
            <p:nvSpPr>
              <p:cNvPr id="30728" name="Oval 8"/>
              <p:cNvSpPr>
                <a:spLocks noChangeArrowheads="1"/>
              </p:cNvSpPr>
              <p:nvPr/>
            </p:nvSpPr>
            <p:spPr bwMode="auto">
              <a:xfrm>
                <a:off x="3062011" y="1693632"/>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2</a:t>
                </a:r>
              </a:p>
            </p:txBody>
          </p:sp>
          <p:sp>
            <p:nvSpPr>
              <p:cNvPr id="30729" name="Oval 9"/>
              <p:cNvSpPr>
                <a:spLocks noChangeArrowheads="1"/>
              </p:cNvSpPr>
              <p:nvPr/>
            </p:nvSpPr>
            <p:spPr bwMode="auto">
              <a:xfrm>
                <a:off x="3062011" y="2384826"/>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3</a:t>
                </a:r>
              </a:p>
            </p:txBody>
          </p:sp>
          <p:sp>
            <p:nvSpPr>
              <p:cNvPr id="30730" name="Oval 10"/>
              <p:cNvSpPr>
                <a:spLocks noChangeArrowheads="1"/>
              </p:cNvSpPr>
              <p:nvPr/>
            </p:nvSpPr>
            <p:spPr bwMode="auto">
              <a:xfrm>
                <a:off x="3062011" y="3095798"/>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4</a:t>
                </a:r>
              </a:p>
            </p:txBody>
          </p:sp>
          <p:sp>
            <p:nvSpPr>
              <p:cNvPr id="30731" name="Oval 11"/>
              <p:cNvSpPr>
                <a:spLocks noChangeArrowheads="1"/>
              </p:cNvSpPr>
              <p:nvPr/>
            </p:nvSpPr>
            <p:spPr bwMode="auto">
              <a:xfrm>
                <a:off x="3000142" y="4198046"/>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5</a:t>
                </a:r>
              </a:p>
            </p:txBody>
          </p:sp>
          <p:sp>
            <p:nvSpPr>
              <p:cNvPr id="30732" name="Oval 12"/>
              <p:cNvSpPr>
                <a:spLocks noChangeArrowheads="1"/>
              </p:cNvSpPr>
              <p:nvPr/>
            </p:nvSpPr>
            <p:spPr bwMode="auto">
              <a:xfrm>
                <a:off x="2986704" y="5740202"/>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dirty="0">
                    <a:solidFill>
                      <a:schemeClr val="bg1"/>
                    </a:solidFill>
                  </a:rPr>
                  <a:t>6</a:t>
                </a:r>
              </a:p>
            </p:txBody>
          </p:sp>
          <p:sp>
            <p:nvSpPr>
              <p:cNvPr id="14" name="Text Box 6"/>
              <p:cNvSpPr txBox="1">
                <a:spLocks noChangeArrowheads="1"/>
              </p:cNvSpPr>
              <p:nvPr/>
            </p:nvSpPr>
            <p:spPr bwMode="auto">
              <a:xfrm>
                <a:off x="520502" y="5392844"/>
                <a:ext cx="2410173" cy="914920"/>
              </a:xfrm>
              <a:prstGeom prst="rect">
                <a:avLst/>
              </a:prstGeom>
              <a:solidFill>
                <a:srgbClr val="FFFFFF"/>
              </a:solidFill>
              <a:ln w="9525" algn="ctr">
                <a:solidFill>
                  <a:srgbClr val="B2B2B2"/>
                </a:solidFill>
                <a:miter lim="800000"/>
                <a:headEnd/>
                <a:tailEnd/>
              </a:ln>
              <a:effectLst/>
            </p:spPr>
            <p:txBody>
              <a:bodyP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spcBef>
                    <a:spcPct val="0"/>
                  </a:spcBef>
                  <a:buNone/>
                </a:pPr>
                <a:r>
                  <a:rPr lang="ja-JP" altLang="en-US" sz="2400" u="sng" dirty="0">
                    <a:solidFill>
                      <a:srgbClr val="0000FF"/>
                    </a:solidFill>
                    <a:latin typeface="Times New Roman" panose="02020603050405020304" pitchFamily="18" charset="0"/>
                  </a:rPr>
                  <a:t>供給者を特定する情報</a:t>
                </a:r>
              </a:p>
            </p:txBody>
          </p:sp>
          <p:sp>
            <p:nvSpPr>
              <p:cNvPr id="15" name="Text Box 6"/>
              <p:cNvSpPr txBox="1">
                <a:spLocks noChangeArrowheads="1"/>
              </p:cNvSpPr>
              <p:nvPr/>
            </p:nvSpPr>
            <p:spPr bwMode="auto">
              <a:xfrm>
                <a:off x="559719" y="1550520"/>
                <a:ext cx="2414461" cy="560301"/>
              </a:xfrm>
              <a:prstGeom prst="rect">
                <a:avLst/>
              </a:prstGeom>
              <a:solidFill>
                <a:srgbClr val="FFFFFF"/>
              </a:solidFill>
              <a:ln w="9525" algn="ctr">
                <a:solidFill>
                  <a:srgbClr val="B2B2B2"/>
                </a:solidFill>
                <a:miter lim="800000"/>
                <a:headEnd/>
                <a:tailEnd/>
              </a:ln>
              <a:effectLst/>
            </p:spPr>
            <p:txBody>
              <a:bodyPr anchor="ct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lnSpc>
                    <a:spcPct val="150000"/>
                  </a:lnSpc>
                  <a:spcBef>
                    <a:spcPct val="0"/>
                  </a:spcBef>
                  <a:buNone/>
                </a:pPr>
                <a:r>
                  <a:rPr lang="ja-JP" altLang="en-US" sz="2400" u="sng" dirty="0">
                    <a:solidFill>
                      <a:srgbClr val="0000FF"/>
                    </a:solidFill>
                    <a:latin typeface="Times New Roman" panose="02020603050405020304" pitchFamily="18" charset="0"/>
                  </a:rPr>
                  <a:t>注意喚起語</a:t>
                </a:r>
                <a:endParaRPr lang="ja-JP" altLang="en-US" sz="2400" dirty="0">
                  <a:latin typeface="Times New Roman" panose="02020603050405020304" pitchFamily="18" charset="0"/>
                </a:endParaRPr>
              </a:p>
            </p:txBody>
          </p:sp>
          <p:sp>
            <p:nvSpPr>
              <p:cNvPr id="16" name="Text Box 6"/>
              <p:cNvSpPr txBox="1">
                <a:spLocks noChangeArrowheads="1"/>
              </p:cNvSpPr>
              <p:nvPr/>
            </p:nvSpPr>
            <p:spPr bwMode="auto">
              <a:xfrm>
                <a:off x="559719" y="2219262"/>
                <a:ext cx="2414461" cy="589959"/>
              </a:xfrm>
              <a:prstGeom prst="rect">
                <a:avLst/>
              </a:prstGeom>
              <a:solidFill>
                <a:srgbClr val="FFFFFF"/>
              </a:solidFill>
              <a:ln w="9525" algn="ctr">
                <a:solidFill>
                  <a:srgbClr val="B2B2B2"/>
                </a:solidFill>
                <a:miter lim="800000"/>
                <a:headEnd/>
                <a:tailEnd/>
              </a:ln>
              <a:effectLst/>
            </p:spPr>
            <p:txBody>
              <a:bodyPr anchor="ct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lnSpc>
                    <a:spcPct val="150000"/>
                  </a:lnSpc>
                  <a:spcBef>
                    <a:spcPct val="0"/>
                  </a:spcBef>
                  <a:buNone/>
                </a:pPr>
                <a:r>
                  <a:rPr lang="ja-JP" altLang="en-US" sz="2400" u="sng" dirty="0">
                    <a:solidFill>
                      <a:srgbClr val="0000FF"/>
                    </a:solidFill>
                    <a:latin typeface="Times New Roman" panose="02020603050405020304" pitchFamily="18" charset="0"/>
                  </a:rPr>
                  <a:t>絵表示 </a:t>
                </a:r>
                <a:endParaRPr lang="en-US" altLang="ja-JP" sz="2400" u="sng" dirty="0">
                  <a:solidFill>
                    <a:srgbClr val="0000FF"/>
                  </a:solidFill>
                  <a:latin typeface="Times New Roman" panose="02020603050405020304" pitchFamily="18" charset="0"/>
                </a:endParaRPr>
              </a:p>
            </p:txBody>
          </p:sp>
          <p:sp>
            <p:nvSpPr>
              <p:cNvPr id="17" name="Text Box 6"/>
              <p:cNvSpPr txBox="1">
                <a:spLocks noChangeArrowheads="1"/>
              </p:cNvSpPr>
              <p:nvPr/>
            </p:nvSpPr>
            <p:spPr bwMode="auto">
              <a:xfrm>
                <a:off x="559719" y="2917661"/>
                <a:ext cx="2414461" cy="601964"/>
              </a:xfrm>
              <a:prstGeom prst="rect">
                <a:avLst/>
              </a:prstGeom>
              <a:solidFill>
                <a:srgbClr val="FFFFFF"/>
              </a:solidFill>
              <a:ln w="9525" algn="ctr">
                <a:solidFill>
                  <a:srgbClr val="B2B2B2"/>
                </a:solidFill>
                <a:miter lim="800000"/>
                <a:headEnd/>
                <a:tailEnd/>
              </a:ln>
              <a:effectLst/>
            </p:spPr>
            <p:txBody>
              <a:bodyPr anchor="ct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lnSpc>
                    <a:spcPct val="150000"/>
                  </a:lnSpc>
                  <a:spcBef>
                    <a:spcPct val="0"/>
                  </a:spcBef>
                  <a:buNone/>
                </a:pPr>
                <a:r>
                  <a:rPr lang="ja-JP" altLang="en-US" sz="2400" u="sng" dirty="0">
                    <a:solidFill>
                      <a:srgbClr val="0000FF"/>
                    </a:solidFill>
                    <a:latin typeface="Times New Roman" panose="02020603050405020304" pitchFamily="18" charset="0"/>
                  </a:rPr>
                  <a:t>危険有害性情報</a:t>
                </a:r>
                <a:endParaRPr lang="ja-JP" altLang="en-US" sz="2400" dirty="0">
                  <a:latin typeface="Times New Roman" panose="02020603050405020304" pitchFamily="18" charset="0"/>
                </a:endParaRPr>
              </a:p>
            </p:txBody>
          </p:sp>
          <p:sp>
            <p:nvSpPr>
              <p:cNvPr id="18" name="Text Box 6"/>
              <p:cNvSpPr txBox="1">
                <a:spLocks noChangeArrowheads="1"/>
              </p:cNvSpPr>
              <p:nvPr/>
            </p:nvSpPr>
            <p:spPr bwMode="auto">
              <a:xfrm>
                <a:off x="516214" y="3968522"/>
                <a:ext cx="2414461" cy="655890"/>
              </a:xfrm>
              <a:prstGeom prst="rect">
                <a:avLst/>
              </a:prstGeom>
              <a:solidFill>
                <a:srgbClr val="FFFFFF"/>
              </a:solidFill>
              <a:ln w="9525" algn="ctr">
                <a:solidFill>
                  <a:srgbClr val="B2B2B2"/>
                </a:solidFill>
                <a:miter lim="800000"/>
                <a:headEnd/>
                <a:tailEnd/>
              </a:ln>
              <a:effectLst/>
            </p:spPr>
            <p:txBody>
              <a:bodyPr anchor="ctr"/>
              <a:lstStyle>
                <a:lvl1pPr marL="714375" indent="-179388">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1pPr>
                <a:lvl2pPr marL="893763"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kumimoji="1" sz="1200" b="1">
                    <a:solidFill>
                      <a:schemeClr val="tx1"/>
                    </a:solidFill>
                    <a:latin typeface="ＭＳ Ｐゴシック" panose="020B0600070205080204" pitchFamily="50" charset="-128"/>
                    <a:ea typeface="ＭＳ Ｐゴシック" panose="020B0600070205080204" pitchFamily="50" charset="-128"/>
                  </a:defRPr>
                </a:lvl3pPr>
                <a:lvl4pPr marL="1084263" indent="-7938">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0000"/>
                  </a:spcBef>
                  <a:defRPr kumimoji="1" sz="1200" b="1">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kumimoji="1" sz="1200" b="1">
                    <a:solidFill>
                      <a:schemeClr val="tx1"/>
                    </a:solidFill>
                    <a:latin typeface="ＭＳ Ｐゴシック" panose="020B0600070205080204" pitchFamily="50" charset="-128"/>
                    <a:ea typeface="ＭＳ Ｐゴシック" panose="020B0600070205080204" pitchFamily="50" charset="-128"/>
                  </a:defRPr>
                </a:lvl9pPr>
              </a:lstStyle>
              <a:p>
                <a:pPr marL="0" indent="0" algn="ctr">
                  <a:lnSpc>
                    <a:spcPct val="150000"/>
                  </a:lnSpc>
                  <a:spcBef>
                    <a:spcPct val="0"/>
                  </a:spcBef>
                  <a:buNone/>
                </a:pPr>
                <a:r>
                  <a:rPr lang="ja-JP" altLang="en-US" sz="2400" u="sng" dirty="0">
                    <a:solidFill>
                      <a:srgbClr val="0000FF"/>
                    </a:solidFill>
                    <a:latin typeface="Times New Roman" panose="02020603050405020304" pitchFamily="18" charset="0"/>
                  </a:rPr>
                  <a:t>注意書き</a:t>
                </a:r>
                <a:endParaRPr lang="ja-JP" altLang="en-US" sz="2400" dirty="0">
                  <a:latin typeface="Times New Roman" panose="02020603050405020304" pitchFamily="18" charset="0"/>
                </a:endParaRPr>
              </a:p>
            </p:txBody>
          </p:sp>
          <p:cxnSp>
            <p:nvCxnSpPr>
              <p:cNvPr id="4" name="直線矢印コネクタ 3"/>
              <p:cNvCxnSpPr>
                <a:stCxn id="30727" idx="6"/>
              </p:cNvCxnSpPr>
              <p:nvPr/>
            </p:nvCxnSpPr>
            <p:spPr bwMode="auto">
              <a:xfrm flipV="1">
                <a:off x="3493812" y="872716"/>
                <a:ext cx="547481" cy="289851"/>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矢印コネクタ 21"/>
              <p:cNvCxnSpPr/>
              <p:nvPr/>
            </p:nvCxnSpPr>
            <p:spPr bwMode="auto">
              <a:xfrm flipV="1">
                <a:off x="3493812" y="1332789"/>
                <a:ext cx="542515" cy="479548"/>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矢印コネクタ 27"/>
              <p:cNvCxnSpPr/>
              <p:nvPr/>
            </p:nvCxnSpPr>
            <p:spPr bwMode="auto">
              <a:xfrm flipV="1">
                <a:off x="3470021" y="2384826"/>
                <a:ext cx="223143" cy="832733"/>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p:cNvCxnSpPr>
                <a:stCxn id="30731" idx="6"/>
              </p:cNvCxnSpPr>
              <p:nvPr/>
            </p:nvCxnSpPr>
            <p:spPr bwMode="auto">
              <a:xfrm>
                <a:off x="3431943" y="4342508"/>
                <a:ext cx="261221" cy="210688"/>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p:nvPr/>
            </p:nvCxnSpPr>
            <p:spPr bwMode="auto">
              <a:xfrm>
                <a:off x="3418505" y="5897544"/>
                <a:ext cx="515079" cy="391075"/>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30729" idx="6"/>
              </p:cNvCxnSpPr>
              <p:nvPr/>
            </p:nvCxnSpPr>
            <p:spPr bwMode="auto">
              <a:xfrm flipV="1">
                <a:off x="3493812" y="1571502"/>
                <a:ext cx="542515" cy="957786"/>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左中かっこ 23"/>
              <p:cNvSpPr/>
              <p:nvPr/>
            </p:nvSpPr>
            <p:spPr>
              <a:xfrm>
                <a:off x="3844382" y="1952836"/>
                <a:ext cx="183789" cy="875292"/>
              </a:xfrm>
              <a:prstGeom prst="lef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1" name="左中かっこ 40"/>
              <p:cNvSpPr/>
              <p:nvPr/>
            </p:nvSpPr>
            <p:spPr>
              <a:xfrm>
                <a:off x="3826948" y="3017536"/>
                <a:ext cx="184469" cy="3042951"/>
              </a:xfrm>
              <a:prstGeom prst="lef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grpSp>
      </p:grpSp>
      <p:sp>
        <p:nvSpPr>
          <p:cNvPr id="29" name="角丸四角形吹き出し 5">
            <a:extLst>
              <a:ext uri="{FF2B5EF4-FFF2-40B4-BE49-F238E27FC236}">
                <a16:creationId xmlns:a16="http://schemas.microsoft.com/office/drawing/2014/main" id="{8F4CEA7E-A3E8-40C4-8524-9EB24CB745F2}"/>
              </a:ext>
            </a:extLst>
          </p:cNvPr>
          <p:cNvSpPr/>
          <p:nvPr/>
        </p:nvSpPr>
        <p:spPr>
          <a:xfrm>
            <a:off x="7040087" y="5131811"/>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a:solidFill>
                  <a:schemeClr val="tx1"/>
                </a:solidFill>
                <a:latin typeface="+mj-ea"/>
                <a:ea typeface="+mj-ea"/>
                <a:cs typeface="Meiryo UI" panose="020B0604030504040204" pitchFamily="50" charset="-128"/>
              </a:rPr>
              <a:t>】</a:t>
            </a:r>
          </a:p>
          <a:p>
            <a:r>
              <a:rPr lang="ja-JP" altLang="en-US" sz="1100" b="1" dirty="0">
                <a:solidFill>
                  <a:schemeClr val="tx1"/>
                </a:solidFill>
                <a:latin typeface="+mj-ea"/>
                <a:ea typeface="+mj-ea"/>
                <a:cs typeface="Meiryo UI" panose="020B0604030504040204" pitchFamily="50" charset="-128"/>
              </a:rPr>
              <a:t>ラベル</a:t>
            </a:r>
            <a:r>
              <a:rPr lang="ja-JP" altLang="en-US" sz="1100" b="1" dirty="0" smtClean="0">
                <a:solidFill>
                  <a:schemeClr val="tx1"/>
                </a:solidFill>
                <a:latin typeface="+mj-ea"/>
                <a:ea typeface="+mj-ea"/>
                <a:cs typeface="Meiryo UI" panose="020B0604030504040204" pitchFamily="50" charset="-128"/>
              </a:rPr>
              <a:t>の読み</a:t>
            </a:r>
            <a:r>
              <a:rPr lang="ja-JP" altLang="en-US" sz="1100" b="1" dirty="0">
                <a:solidFill>
                  <a:schemeClr val="tx1"/>
                </a:solidFill>
                <a:latin typeface="+mj-ea"/>
                <a:ea typeface="+mj-ea"/>
                <a:cs typeface="Meiryo UI" panose="020B0604030504040204" pitchFamily="50" charset="-128"/>
              </a:rPr>
              <a:t>方</a:t>
            </a:r>
            <a:r>
              <a:rPr lang="ja-JP" altLang="en-US" sz="1100" b="1" dirty="0" smtClean="0">
                <a:solidFill>
                  <a:schemeClr val="tx1"/>
                </a:solidFill>
                <a:latin typeface="+mj-ea"/>
                <a:ea typeface="+mj-ea"/>
                <a:cs typeface="Meiryo UI" panose="020B0604030504040204" pitchFamily="50" charset="-128"/>
              </a:rPr>
              <a:t>は厚生</a:t>
            </a:r>
            <a:r>
              <a:rPr lang="ja-JP" altLang="en-US" sz="1100" b="1" dirty="0">
                <a:solidFill>
                  <a:schemeClr val="tx1"/>
                </a:solidFill>
                <a:latin typeface="+mj-ea"/>
                <a:ea typeface="+mj-ea"/>
                <a:cs typeface="Meiryo UI" panose="020B0604030504040204" pitchFamily="50" charset="-128"/>
              </a:rPr>
              <a:t>労働省</a:t>
            </a:r>
            <a:r>
              <a:rPr lang="ja-JP" altLang="en-US" sz="1100" b="1" dirty="0" smtClean="0">
                <a:solidFill>
                  <a:schemeClr val="tx1"/>
                </a:solidFill>
                <a:latin typeface="+mj-ea"/>
                <a:ea typeface="+mj-ea"/>
                <a:cs typeface="Meiryo UI" panose="020B0604030504040204" pitchFamily="50" charset="-128"/>
              </a:rPr>
              <a:t>の「化学</a:t>
            </a:r>
            <a:r>
              <a:rPr lang="ja-JP" altLang="en-US" sz="1100" b="1" dirty="0">
                <a:solidFill>
                  <a:schemeClr val="tx1"/>
                </a:solidFill>
                <a:latin typeface="+mj-ea"/>
                <a:ea typeface="+mj-ea"/>
                <a:cs typeface="Meiryo UI" panose="020B0604030504040204" pitchFamily="50" charset="-128"/>
              </a:rPr>
              <a:t>物質の</a:t>
            </a:r>
            <a:r>
              <a:rPr lang="en-US" altLang="ja-JP" sz="1100" b="1" dirty="0">
                <a:solidFill>
                  <a:schemeClr val="tx1"/>
                </a:solidFill>
                <a:latin typeface="+mj-ea"/>
                <a:ea typeface="+mj-ea"/>
                <a:cs typeface="Meiryo UI" panose="020B0604030504040204" pitchFamily="50" charset="-128"/>
              </a:rPr>
              <a:t>GHS</a:t>
            </a:r>
            <a:r>
              <a:rPr lang="ja-JP" altLang="en-US" sz="1100" b="1" dirty="0">
                <a:solidFill>
                  <a:schemeClr val="tx1"/>
                </a:solidFill>
                <a:latin typeface="+mj-ea"/>
                <a:ea typeface="+mj-ea"/>
                <a:cs typeface="Meiryo UI" panose="020B0604030504040204" pitchFamily="50" charset="-128"/>
              </a:rPr>
              <a:t>ラベルを活用した職場の安全衛生教育のための</a:t>
            </a:r>
            <a:r>
              <a:rPr lang="ja-JP" altLang="en-US" sz="1100" b="1" dirty="0" smtClean="0">
                <a:solidFill>
                  <a:schemeClr val="tx1"/>
                </a:solidFill>
                <a:latin typeface="+mj-ea"/>
                <a:ea typeface="+mj-ea"/>
                <a:cs typeface="Meiryo UI" panose="020B0604030504040204" pitchFamily="50" charset="-128"/>
              </a:rPr>
              <a:t>資料」等にもあります。必要に応じて他の教材をご活用ください。</a:t>
            </a:r>
            <a:endParaRPr lang="en-US" altLang="ja-JP" sz="1100" b="1" dirty="0">
              <a:solidFill>
                <a:schemeClr val="tx1"/>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392435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5830" y="51108"/>
            <a:ext cx="8967713" cy="523220"/>
          </a:xfrm>
          <a:prstGeom prst="rect">
            <a:avLst/>
          </a:prstGeom>
          <a:noFill/>
        </p:spPr>
        <p:txBody>
          <a:bodyPr wrap="square" rtlCol="0">
            <a:spAutoFit/>
          </a:bodyPr>
          <a:lstStyle/>
          <a:p>
            <a:r>
              <a:rPr lang="ja-JP" altLang="en-US" sz="2800" b="1" dirty="0">
                <a:solidFill>
                  <a:schemeClr val="bg1"/>
                </a:solidFill>
              </a:rPr>
              <a:t>ラベルから化学物質の情報を読み取るポイント</a:t>
            </a:r>
            <a:endParaRPr lang="en-US" altLang="ja-JP" sz="2800" b="1" dirty="0">
              <a:solidFill>
                <a:schemeClr val="bg1"/>
              </a:solidFill>
            </a:endParaRPr>
          </a:p>
        </p:txBody>
      </p:sp>
      <p:sp>
        <p:nvSpPr>
          <p:cNvPr id="5" name="Text Box 6"/>
          <p:cNvSpPr txBox="1">
            <a:spLocks noChangeArrowheads="1"/>
          </p:cNvSpPr>
          <p:nvPr/>
        </p:nvSpPr>
        <p:spPr bwMode="auto">
          <a:xfrm>
            <a:off x="508221" y="712701"/>
            <a:ext cx="2872762" cy="403260"/>
          </a:xfrm>
          <a:prstGeom prst="rect">
            <a:avLst/>
          </a:prstGeom>
          <a:solidFill>
            <a:srgbClr val="FFFFFF"/>
          </a:solidFill>
          <a:ln w="9525" algn="ctr">
            <a:noFill/>
            <a:miter lim="800000"/>
            <a:headEnd/>
            <a:tailEnd/>
          </a:ln>
          <a:effectLst/>
        </p:spPr>
        <p:txBody>
          <a:bodyPr anchor="ctr"/>
          <a:lstStyle>
            <a:defPPr>
              <a:defRPr lang="ja-JP"/>
            </a:defPPr>
            <a:lvl1pPr indent="0">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r>
              <a:rPr lang="ja-JP" altLang="en-US" dirty="0"/>
              <a:t>①　化学品の名称</a:t>
            </a:r>
          </a:p>
        </p:txBody>
      </p:sp>
      <p:sp>
        <p:nvSpPr>
          <p:cNvPr id="6" name="Oval 7"/>
          <p:cNvSpPr>
            <a:spLocks noChangeArrowheads="1"/>
          </p:cNvSpPr>
          <p:nvPr/>
        </p:nvSpPr>
        <p:spPr bwMode="auto">
          <a:xfrm>
            <a:off x="4980982" y="1261233"/>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pPr algn="ctr"/>
            <a:r>
              <a:rPr lang="en-US" altLang="ja-JP" sz="1600">
                <a:solidFill>
                  <a:schemeClr val="bg1"/>
                </a:solidFill>
              </a:rPr>
              <a:t>1</a:t>
            </a:r>
          </a:p>
        </p:txBody>
      </p:sp>
      <p:sp>
        <p:nvSpPr>
          <p:cNvPr id="7" name="Oval 8"/>
          <p:cNvSpPr>
            <a:spLocks noChangeArrowheads="1"/>
          </p:cNvSpPr>
          <p:nvPr/>
        </p:nvSpPr>
        <p:spPr bwMode="auto">
          <a:xfrm>
            <a:off x="4980982" y="1936761"/>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2</a:t>
            </a:r>
          </a:p>
        </p:txBody>
      </p:sp>
      <p:sp>
        <p:nvSpPr>
          <p:cNvPr id="8" name="Oval 9"/>
          <p:cNvSpPr>
            <a:spLocks noChangeArrowheads="1"/>
          </p:cNvSpPr>
          <p:nvPr/>
        </p:nvSpPr>
        <p:spPr bwMode="auto">
          <a:xfrm>
            <a:off x="4980982" y="2627955"/>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3</a:t>
            </a:r>
          </a:p>
        </p:txBody>
      </p:sp>
      <p:sp>
        <p:nvSpPr>
          <p:cNvPr id="9" name="Oval 10"/>
          <p:cNvSpPr>
            <a:spLocks noChangeArrowheads="1"/>
          </p:cNvSpPr>
          <p:nvPr/>
        </p:nvSpPr>
        <p:spPr bwMode="auto">
          <a:xfrm>
            <a:off x="4980982" y="3338927"/>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4</a:t>
            </a:r>
          </a:p>
        </p:txBody>
      </p:sp>
      <p:sp>
        <p:nvSpPr>
          <p:cNvPr id="10" name="Oval 11"/>
          <p:cNvSpPr>
            <a:spLocks noChangeArrowheads="1"/>
          </p:cNvSpPr>
          <p:nvPr/>
        </p:nvSpPr>
        <p:spPr bwMode="auto">
          <a:xfrm>
            <a:off x="4919113" y="4441175"/>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a:solidFill>
                  <a:schemeClr val="bg1"/>
                </a:solidFill>
              </a:rPr>
              <a:t>5</a:t>
            </a:r>
          </a:p>
        </p:txBody>
      </p:sp>
      <p:sp>
        <p:nvSpPr>
          <p:cNvPr id="11" name="Oval 12"/>
          <p:cNvSpPr>
            <a:spLocks noChangeArrowheads="1"/>
          </p:cNvSpPr>
          <p:nvPr/>
        </p:nvSpPr>
        <p:spPr bwMode="auto">
          <a:xfrm>
            <a:off x="4905675" y="5983331"/>
            <a:ext cx="431800" cy="288925"/>
          </a:xfrm>
          <a:prstGeom prst="ellipse">
            <a:avLst/>
          </a:prstGeom>
          <a:solidFill>
            <a:srgbClr val="336600"/>
          </a:solidFill>
          <a:ln w="9525" algn="ctr">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en-US" altLang="ja-JP" sz="1600" dirty="0">
                <a:solidFill>
                  <a:schemeClr val="bg1"/>
                </a:solidFill>
              </a:rPr>
              <a:t>6</a:t>
            </a:r>
          </a:p>
        </p:txBody>
      </p:sp>
      <p:sp>
        <p:nvSpPr>
          <p:cNvPr id="12" name="Text Box 6"/>
          <p:cNvSpPr txBox="1">
            <a:spLocks noChangeArrowheads="1"/>
          </p:cNvSpPr>
          <p:nvPr/>
        </p:nvSpPr>
        <p:spPr bwMode="auto">
          <a:xfrm>
            <a:off x="508221" y="5769260"/>
            <a:ext cx="3919045" cy="422669"/>
          </a:xfrm>
          <a:prstGeom prst="rect">
            <a:avLst/>
          </a:prstGeom>
          <a:solidFill>
            <a:srgbClr val="FFFFFF"/>
          </a:solidFill>
          <a:ln w="9525" algn="ctr">
            <a:noFill/>
            <a:miter lim="800000"/>
            <a:headEnd/>
            <a:tailEnd/>
          </a:ln>
          <a:effectLst/>
        </p:spPr>
        <p:txBody>
          <a:bodyPr anchor="ctr"/>
          <a:lstStyle>
            <a:defPPr>
              <a:defRPr lang="ja-JP"/>
            </a:defPPr>
            <a:lvl1pPr indent="0">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r>
              <a:rPr lang="ja-JP" altLang="en-US" dirty="0"/>
              <a:t>⑥　供給者を特定する情報</a:t>
            </a:r>
          </a:p>
        </p:txBody>
      </p:sp>
      <p:sp>
        <p:nvSpPr>
          <p:cNvPr id="13" name="Text Box 6"/>
          <p:cNvSpPr txBox="1">
            <a:spLocks noChangeArrowheads="1"/>
          </p:cNvSpPr>
          <p:nvPr/>
        </p:nvSpPr>
        <p:spPr bwMode="auto">
          <a:xfrm>
            <a:off x="508221" y="1484056"/>
            <a:ext cx="2872762" cy="400775"/>
          </a:xfrm>
          <a:prstGeom prst="rect">
            <a:avLst/>
          </a:prstGeom>
          <a:solidFill>
            <a:srgbClr val="FFFFFF"/>
          </a:solidFill>
          <a:ln w="9525" algn="ctr">
            <a:noFill/>
            <a:miter lim="800000"/>
            <a:headEnd/>
            <a:tailEnd/>
          </a:ln>
          <a:effectLst/>
        </p:spPr>
        <p:txBody>
          <a:bodyPr anchor="ctr"/>
          <a:lstStyle>
            <a:defPPr>
              <a:defRPr lang="ja-JP"/>
            </a:defPPr>
            <a:lvl1pPr indent="0" algn="ctr">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pPr algn="l"/>
            <a:r>
              <a:rPr lang="ja-JP" altLang="en-US" dirty="0"/>
              <a:t>②　注意喚起語</a:t>
            </a:r>
          </a:p>
        </p:txBody>
      </p:sp>
      <p:sp>
        <p:nvSpPr>
          <p:cNvPr id="14" name="Text Box 6"/>
          <p:cNvSpPr txBox="1">
            <a:spLocks noChangeArrowheads="1"/>
          </p:cNvSpPr>
          <p:nvPr/>
        </p:nvSpPr>
        <p:spPr bwMode="auto">
          <a:xfrm>
            <a:off x="508221" y="2458912"/>
            <a:ext cx="3452312" cy="420727"/>
          </a:xfrm>
          <a:prstGeom prst="rect">
            <a:avLst/>
          </a:prstGeom>
          <a:solidFill>
            <a:srgbClr val="FFFFFF"/>
          </a:solidFill>
          <a:ln w="9525" algn="ctr">
            <a:noFill/>
            <a:miter lim="800000"/>
            <a:headEnd/>
            <a:tailEnd/>
          </a:ln>
          <a:effectLst/>
        </p:spPr>
        <p:txBody>
          <a:bodyPr anchor="ctr"/>
          <a:lstStyle>
            <a:defPPr>
              <a:defRPr lang="ja-JP"/>
            </a:defPPr>
            <a:lvl1pPr indent="0">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r>
              <a:rPr lang="ja-JP" altLang="en-US" dirty="0">
                <a:solidFill>
                  <a:srgbClr val="FF0000"/>
                </a:solidFill>
                <a:effectLst>
                  <a:outerShdw blurRad="38100" dist="38100" dir="2700000" algn="tl">
                    <a:srgbClr val="000000">
                      <a:alpha val="43137"/>
                    </a:srgbClr>
                  </a:outerShdw>
                </a:effectLst>
              </a:rPr>
              <a:t>③　絵表示 </a:t>
            </a:r>
            <a:endParaRPr lang="en-US" altLang="ja-JP" dirty="0">
              <a:solidFill>
                <a:srgbClr val="FF0000"/>
              </a:solidFill>
              <a:effectLst>
                <a:outerShdw blurRad="38100" dist="38100" dir="2700000" algn="tl">
                  <a:srgbClr val="000000">
                    <a:alpha val="43137"/>
                  </a:srgbClr>
                </a:outerShdw>
              </a:effectLst>
            </a:endParaRPr>
          </a:p>
        </p:txBody>
      </p:sp>
      <p:sp>
        <p:nvSpPr>
          <p:cNvPr id="15" name="Text Box 6"/>
          <p:cNvSpPr txBox="1">
            <a:spLocks noChangeArrowheads="1"/>
          </p:cNvSpPr>
          <p:nvPr/>
        </p:nvSpPr>
        <p:spPr bwMode="auto">
          <a:xfrm>
            <a:off x="508221" y="3227768"/>
            <a:ext cx="3065946" cy="362381"/>
          </a:xfrm>
          <a:prstGeom prst="rect">
            <a:avLst/>
          </a:prstGeom>
          <a:solidFill>
            <a:srgbClr val="FFFFFF"/>
          </a:solidFill>
          <a:ln w="9525" algn="ctr">
            <a:noFill/>
            <a:miter lim="800000"/>
            <a:headEnd/>
            <a:tailEnd/>
          </a:ln>
          <a:effectLst/>
        </p:spPr>
        <p:txBody>
          <a:bodyPr anchor="ctr"/>
          <a:lstStyle>
            <a:defPPr>
              <a:defRPr lang="ja-JP"/>
            </a:defPPr>
            <a:lvl1pPr indent="0">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r>
              <a:rPr lang="ja-JP" altLang="en-US" dirty="0"/>
              <a:t>④　危険有害性情報</a:t>
            </a:r>
          </a:p>
        </p:txBody>
      </p:sp>
      <p:sp>
        <p:nvSpPr>
          <p:cNvPr id="16" name="Text Box 6"/>
          <p:cNvSpPr txBox="1">
            <a:spLocks noChangeArrowheads="1"/>
          </p:cNvSpPr>
          <p:nvPr/>
        </p:nvSpPr>
        <p:spPr bwMode="auto">
          <a:xfrm>
            <a:off x="508222" y="4418170"/>
            <a:ext cx="2414461" cy="431161"/>
          </a:xfrm>
          <a:prstGeom prst="rect">
            <a:avLst/>
          </a:prstGeom>
          <a:solidFill>
            <a:srgbClr val="FFFFFF"/>
          </a:solidFill>
          <a:ln w="9525" algn="ctr">
            <a:noFill/>
            <a:miter lim="800000"/>
            <a:headEnd/>
            <a:tailEnd/>
          </a:ln>
          <a:effectLst/>
        </p:spPr>
        <p:txBody>
          <a:bodyPr anchor="ctr"/>
          <a:lstStyle>
            <a:defPPr>
              <a:defRPr lang="ja-JP"/>
            </a:defPPr>
            <a:lvl1pPr indent="0">
              <a:lnSpc>
                <a:spcPct val="150000"/>
              </a:lnSpc>
              <a:spcBef>
                <a:spcPct val="0"/>
              </a:spcBef>
              <a:buFontTx/>
              <a:buNone/>
              <a:defRPr sz="2400" b="1" u="sng">
                <a:solidFill>
                  <a:srgbClr val="0000FF"/>
                </a:solidFill>
                <a:latin typeface="Times New Roman" panose="02020603050405020304" pitchFamily="18" charset="0"/>
                <a:ea typeface="ＭＳ Ｐゴシック" panose="020B0600070205080204" pitchFamily="50" charset="-128"/>
              </a:defRPr>
            </a:lvl1pPr>
            <a:lvl2pPr marL="893763" indent="-176213">
              <a:spcBef>
                <a:spcPct val="20000"/>
              </a:spcBef>
              <a:buChar char="–"/>
              <a:defRPr sz="1200" b="1">
                <a:latin typeface="ＭＳ Ｐゴシック" panose="020B0600070205080204" pitchFamily="50" charset="-128"/>
                <a:ea typeface="ＭＳ Ｐゴシック" panose="020B0600070205080204" pitchFamily="50" charset="-128"/>
              </a:defRPr>
            </a:lvl2pPr>
            <a:lvl3pPr marL="1073150" indent="-176213">
              <a:spcBef>
                <a:spcPct val="20000"/>
              </a:spcBef>
              <a:buChar char="•"/>
              <a:defRPr sz="1200" b="1">
                <a:latin typeface="ＭＳ Ｐゴシック" panose="020B0600070205080204" pitchFamily="50" charset="-128"/>
                <a:ea typeface="ＭＳ Ｐゴシック" panose="020B0600070205080204" pitchFamily="50" charset="-128"/>
              </a:defRPr>
            </a:lvl3pPr>
            <a:lvl4pPr marL="1084263" indent="-7938">
              <a:spcBef>
                <a:spcPct val="20000"/>
              </a:spcBef>
              <a:defRPr sz="1200" b="1">
                <a:latin typeface="ＭＳ Ｐゴシック" panose="020B0600070205080204" pitchFamily="50" charset="-128"/>
                <a:ea typeface="ＭＳ Ｐゴシック" panose="020B0600070205080204" pitchFamily="50" charset="-128"/>
              </a:defRPr>
            </a:lvl4pPr>
            <a:lvl5pPr marL="2057400" indent="-228600">
              <a:spcBef>
                <a:spcPct val="20000"/>
              </a:spcBef>
              <a:defRPr sz="1200" b="1">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20000"/>
              </a:spcBef>
              <a:spcAft>
                <a:spcPct val="0"/>
              </a:spcAft>
              <a:defRPr sz="1200" b="1">
                <a:latin typeface="ＭＳ Ｐゴシック" panose="020B0600070205080204" pitchFamily="50" charset="-128"/>
                <a:ea typeface="ＭＳ Ｐゴシック" panose="020B0600070205080204" pitchFamily="50" charset="-128"/>
              </a:defRPr>
            </a:lvl9pPr>
          </a:lstStyle>
          <a:p>
            <a:r>
              <a:rPr lang="ja-JP" altLang="en-US" dirty="0">
                <a:solidFill>
                  <a:srgbClr val="FF0000"/>
                </a:solidFill>
                <a:effectLst>
                  <a:outerShdw blurRad="38100" dist="38100" dir="2700000" algn="tl">
                    <a:srgbClr val="000000">
                      <a:alpha val="43137"/>
                    </a:srgbClr>
                  </a:outerShdw>
                </a:effectLst>
              </a:rPr>
              <a:t>⑤　注意書き</a:t>
            </a:r>
          </a:p>
        </p:txBody>
      </p:sp>
      <p:cxnSp>
        <p:nvCxnSpPr>
          <p:cNvPr id="17" name="直線矢印コネクタ 16"/>
          <p:cNvCxnSpPr>
            <a:stCxn id="6" idx="6"/>
          </p:cNvCxnSpPr>
          <p:nvPr/>
        </p:nvCxnSpPr>
        <p:spPr bwMode="auto">
          <a:xfrm flipV="1">
            <a:off x="5412783" y="1115845"/>
            <a:ext cx="547481" cy="289851"/>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p:nvPr/>
        </p:nvCxnSpPr>
        <p:spPr bwMode="auto">
          <a:xfrm flipV="1">
            <a:off x="5412783" y="1575918"/>
            <a:ext cx="542515" cy="479548"/>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flipV="1">
            <a:off x="5388992" y="2627955"/>
            <a:ext cx="223143" cy="832733"/>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a:stCxn id="10" idx="6"/>
          </p:cNvCxnSpPr>
          <p:nvPr/>
        </p:nvCxnSpPr>
        <p:spPr bwMode="auto">
          <a:xfrm>
            <a:off x="5350914" y="4585637"/>
            <a:ext cx="261221" cy="210688"/>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p:cNvCxnSpPr/>
          <p:nvPr/>
        </p:nvCxnSpPr>
        <p:spPr bwMode="auto">
          <a:xfrm>
            <a:off x="5337476" y="6140673"/>
            <a:ext cx="515079" cy="391075"/>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p:cNvPicPr>
            <a:picLocks noChangeAspect="1"/>
          </p:cNvPicPr>
          <p:nvPr/>
        </p:nvPicPr>
        <p:blipFill>
          <a:blip r:embed="rId2"/>
          <a:stretch>
            <a:fillRect/>
          </a:stretch>
        </p:blipFill>
        <p:spPr>
          <a:xfrm>
            <a:off x="5927861" y="912706"/>
            <a:ext cx="3429924" cy="5720538"/>
          </a:xfrm>
          <a:prstGeom prst="rect">
            <a:avLst/>
          </a:prstGeom>
        </p:spPr>
      </p:pic>
      <p:cxnSp>
        <p:nvCxnSpPr>
          <p:cNvPr id="23" name="直線矢印コネクタ 22"/>
          <p:cNvCxnSpPr>
            <a:stCxn id="8" idx="6"/>
          </p:cNvCxnSpPr>
          <p:nvPr/>
        </p:nvCxnSpPr>
        <p:spPr bwMode="auto">
          <a:xfrm flipV="1">
            <a:off x="5412783" y="1814631"/>
            <a:ext cx="542515" cy="957786"/>
          </a:xfrm>
          <a:prstGeom prst="straightConnector1">
            <a:avLst/>
          </a:prstGeom>
          <a:solidFill>
            <a:srgbClr val="DDDDDD"/>
          </a:solidFill>
          <a:ln w="57150" cap="flat" cmpd="sng" algn="ctr">
            <a:solidFill>
              <a:schemeClr val="tx1">
                <a:alpha val="30000"/>
              </a:schemeClr>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左中かっこ 23"/>
          <p:cNvSpPr/>
          <p:nvPr/>
        </p:nvSpPr>
        <p:spPr>
          <a:xfrm>
            <a:off x="5763353" y="2197531"/>
            <a:ext cx="183789" cy="875292"/>
          </a:xfrm>
          <a:prstGeom prst="lef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5" name="左中かっこ 24"/>
          <p:cNvSpPr/>
          <p:nvPr/>
        </p:nvSpPr>
        <p:spPr>
          <a:xfrm>
            <a:off x="5745919" y="3262231"/>
            <a:ext cx="184469" cy="3042951"/>
          </a:xfrm>
          <a:prstGeom prst="leftBrac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6" name="テキスト ボックス 25"/>
          <p:cNvSpPr txBox="1"/>
          <p:nvPr/>
        </p:nvSpPr>
        <p:spPr>
          <a:xfrm>
            <a:off x="469482" y="1167955"/>
            <a:ext cx="4160930" cy="276999"/>
          </a:xfrm>
          <a:prstGeom prst="rect">
            <a:avLst/>
          </a:prstGeom>
          <a:solidFill>
            <a:srgbClr val="FFCC99"/>
          </a:solidFill>
        </p:spPr>
        <p:txBody>
          <a:bodyPr wrap="square" rtlCol="0">
            <a:spAutoFit/>
          </a:bodyPr>
          <a:lstStyle/>
          <a:p>
            <a:r>
              <a:rPr lang="ja-JP" altLang="en-US" sz="1200" b="1" dirty="0"/>
              <a:t>使用するモノの確認（</a:t>
            </a:r>
            <a:r>
              <a:rPr lang="ja-JP" altLang="en-US" sz="1200" b="1" dirty="0">
                <a:solidFill>
                  <a:srgbClr val="FF0000"/>
                </a:solidFill>
              </a:rPr>
              <a:t>誤使用防止</a:t>
            </a:r>
            <a:r>
              <a:rPr lang="ja-JP" altLang="en-US" sz="1200" b="1" dirty="0"/>
              <a:t>）</a:t>
            </a:r>
          </a:p>
        </p:txBody>
      </p:sp>
      <p:sp>
        <p:nvSpPr>
          <p:cNvPr id="27" name="テキスト ボックス 26"/>
          <p:cNvSpPr txBox="1"/>
          <p:nvPr/>
        </p:nvSpPr>
        <p:spPr>
          <a:xfrm>
            <a:off x="469482" y="1905691"/>
            <a:ext cx="4160931" cy="584775"/>
          </a:xfrm>
          <a:prstGeom prst="rect">
            <a:avLst/>
          </a:prstGeom>
          <a:solidFill>
            <a:srgbClr val="FFCC99"/>
          </a:solidFill>
        </p:spPr>
        <p:txBody>
          <a:bodyPr wrap="square" rtlCol="0">
            <a:spAutoFit/>
          </a:bodyPr>
          <a:lstStyle/>
          <a:p>
            <a:r>
              <a:rPr lang="ja-JP" altLang="en-US" sz="1600" b="1" dirty="0"/>
              <a:t>危険は</a:t>
            </a:r>
            <a:r>
              <a:rPr lang="en-US" altLang="ja-JP" sz="1600" b="1" dirty="0"/>
              <a:t>『</a:t>
            </a:r>
            <a:r>
              <a:rPr lang="ja-JP" altLang="en-US" sz="1600" b="1" dirty="0"/>
              <a:t>危ない！</a:t>
            </a:r>
            <a:r>
              <a:rPr lang="en-US" altLang="ja-JP" sz="1600" b="1" dirty="0"/>
              <a:t>』</a:t>
            </a:r>
            <a:r>
              <a:rPr lang="ja-JP" altLang="en-US" sz="1600" b="1" dirty="0" err="1"/>
              <a:t>、</a:t>
            </a:r>
            <a:r>
              <a:rPr lang="ja-JP" altLang="en-US" sz="1600" b="1" dirty="0"/>
              <a:t>警告は</a:t>
            </a:r>
            <a:r>
              <a:rPr lang="en-US" altLang="ja-JP" sz="1600" b="1" dirty="0" smtClean="0"/>
              <a:t>『</a:t>
            </a:r>
            <a:r>
              <a:rPr lang="ja-JP" altLang="en-US" sz="1600" b="1" dirty="0" smtClean="0"/>
              <a:t>注意せよ</a:t>
            </a:r>
            <a:r>
              <a:rPr lang="ja-JP" altLang="en-US" sz="1600" b="1" dirty="0"/>
              <a:t>！</a:t>
            </a:r>
            <a:r>
              <a:rPr lang="en-US" altLang="ja-JP" sz="1600" b="1" dirty="0"/>
              <a:t>』</a:t>
            </a:r>
          </a:p>
          <a:p>
            <a:r>
              <a:rPr lang="ja-JP" altLang="en-US" sz="1600" b="1" dirty="0"/>
              <a:t>の意味と捉えること</a:t>
            </a:r>
          </a:p>
        </p:txBody>
      </p:sp>
      <p:sp>
        <p:nvSpPr>
          <p:cNvPr id="28" name="テキスト ボックス 27"/>
          <p:cNvSpPr txBox="1"/>
          <p:nvPr/>
        </p:nvSpPr>
        <p:spPr>
          <a:xfrm>
            <a:off x="469482" y="2936432"/>
            <a:ext cx="4195773" cy="276999"/>
          </a:xfrm>
          <a:prstGeom prst="rect">
            <a:avLst/>
          </a:prstGeom>
          <a:solidFill>
            <a:srgbClr val="FFCC99"/>
          </a:solidFill>
        </p:spPr>
        <p:txBody>
          <a:bodyPr wrap="square" rtlCol="0">
            <a:spAutoFit/>
          </a:bodyPr>
          <a:lstStyle/>
          <a:p>
            <a:r>
              <a:rPr lang="ja-JP" altLang="en-US" sz="1200" b="1" dirty="0"/>
              <a:t>絵表示は一目でわかるようにしておくこと</a:t>
            </a:r>
            <a:endParaRPr lang="en-US" altLang="ja-JP" sz="1200" b="1" dirty="0"/>
          </a:p>
        </p:txBody>
      </p:sp>
      <p:sp>
        <p:nvSpPr>
          <p:cNvPr id="29" name="テキスト ボックス 28"/>
          <p:cNvSpPr txBox="1"/>
          <p:nvPr/>
        </p:nvSpPr>
        <p:spPr>
          <a:xfrm>
            <a:off x="469482" y="6195465"/>
            <a:ext cx="3957782" cy="338554"/>
          </a:xfrm>
          <a:prstGeom prst="rect">
            <a:avLst/>
          </a:prstGeom>
          <a:solidFill>
            <a:srgbClr val="FFCC99"/>
          </a:solidFill>
        </p:spPr>
        <p:txBody>
          <a:bodyPr wrap="square" rtlCol="0">
            <a:spAutoFit/>
          </a:bodyPr>
          <a:lstStyle/>
          <a:p>
            <a:r>
              <a:rPr lang="ja-JP" altLang="en-US" sz="1600" b="1" dirty="0"/>
              <a:t>緊急時の連絡先として確認</a:t>
            </a:r>
          </a:p>
        </p:txBody>
      </p:sp>
      <p:sp>
        <p:nvSpPr>
          <p:cNvPr id="31" name="テキスト ボックス 30"/>
          <p:cNvSpPr txBox="1"/>
          <p:nvPr/>
        </p:nvSpPr>
        <p:spPr>
          <a:xfrm>
            <a:off x="469483" y="3622823"/>
            <a:ext cx="4195771" cy="830997"/>
          </a:xfrm>
          <a:prstGeom prst="rect">
            <a:avLst/>
          </a:prstGeom>
          <a:solidFill>
            <a:srgbClr val="FFCC99"/>
          </a:solidFill>
        </p:spPr>
        <p:txBody>
          <a:bodyPr wrap="square" rtlCol="0">
            <a:spAutoFit/>
          </a:bodyPr>
          <a:lstStyle/>
          <a:p>
            <a:r>
              <a:rPr lang="ja-JP" altLang="en-US" sz="1600" b="1" dirty="0"/>
              <a:t>危険・有害性のクラス（種類）で決まる危険・有害性情報が簡潔に記載されている。</a:t>
            </a:r>
            <a:endParaRPr lang="en-US" altLang="ja-JP" sz="1600" b="1" dirty="0"/>
          </a:p>
          <a:p>
            <a:r>
              <a:rPr lang="ja-JP" altLang="en-US" sz="1600" b="1" dirty="0"/>
              <a:t>危険性、急性毒性などは特に注意が必要。</a:t>
            </a:r>
            <a:endParaRPr lang="en-US" altLang="ja-JP" sz="1600" b="1" dirty="0"/>
          </a:p>
        </p:txBody>
      </p:sp>
      <p:sp>
        <p:nvSpPr>
          <p:cNvPr id="32" name="テキスト ボックス 31"/>
          <p:cNvSpPr txBox="1"/>
          <p:nvPr/>
        </p:nvSpPr>
        <p:spPr>
          <a:xfrm>
            <a:off x="469482" y="4927230"/>
            <a:ext cx="3957782" cy="954107"/>
          </a:xfrm>
          <a:prstGeom prst="rect">
            <a:avLst/>
          </a:prstGeom>
          <a:solidFill>
            <a:srgbClr val="FFCC99"/>
          </a:solidFill>
        </p:spPr>
        <p:txBody>
          <a:bodyPr wrap="square" rtlCol="0">
            <a:spAutoFit/>
          </a:bodyPr>
          <a:lstStyle/>
          <a:p>
            <a:r>
              <a:rPr lang="ja-JP" altLang="en-US" sz="1400" b="1" dirty="0" smtClean="0"/>
              <a:t>注意書きに</a:t>
            </a:r>
            <a:r>
              <a:rPr lang="ja-JP" altLang="en-US" sz="1400" b="1" dirty="0"/>
              <a:t>反することは</a:t>
            </a:r>
            <a:r>
              <a:rPr lang="ja-JP" altLang="en-US" sz="1400" b="1" dirty="0">
                <a:solidFill>
                  <a:srgbClr val="FF0000"/>
                </a:solidFill>
              </a:rPr>
              <a:t>不安状態、不安全行動</a:t>
            </a:r>
            <a:r>
              <a:rPr lang="ja-JP" altLang="en-US" sz="1400" b="1" dirty="0" smtClean="0"/>
              <a:t>につながる</a:t>
            </a:r>
            <a:r>
              <a:rPr lang="ja-JP" altLang="en-US" sz="1400" b="1" dirty="0"/>
              <a:t>と捉える。</a:t>
            </a:r>
            <a:endParaRPr lang="en-US" altLang="ja-JP" sz="1400" b="1" dirty="0"/>
          </a:p>
          <a:p>
            <a:r>
              <a:rPr lang="ja-JP" altLang="en-US" sz="1400" b="1" dirty="0"/>
              <a:t>危険有害性情報と関連付けして注意深く確認すること。</a:t>
            </a:r>
            <a:endParaRPr lang="en-US" altLang="ja-JP" sz="1400" b="1" dirty="0"/>
          </a:p>
        </p:txBody>
      </p:sp>
      <p:sp>
        <p:nvSpPr>
          <p:cNvPr id="33" name="角丸四角形 32"/>
          <p:cNvSpPr/>
          <p:nvPr/>
        </p:nvSpPr>
        <p:spPr>
          <a:xfrm>
            <a:off x="5738389" y="3202010"/>
            <a:ext cx="3619395" cy="3287343"/>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90808E26-985D-413F-B50D-EFAD76D1E096}"/>
              </a:ext>
            </a:extLst>
          </p:cNvPr>
          <p:cNvSpPr txBox="1"/>
          <p:nvPr/>
        </p:nvSpPr>
        <p:spPr>
          <a:xfrm>
            <a:off x="7987096" y="1484784"/>
            <a:ext cx="774571" cy="215444"/>
          </a:xfrm>
          <a:prstGeom prst="rect">
            <a:avLst/>
          </a:prstGeom>
          <a:noFill/>
          <a:ln>
            <a:solidFill>
              <a:schemeClr val="tx1"/>
            </a:solidFill>
          </a:ln>
        </p:spPr>
        <p:txBody>
          <a:bodyPr wrap="none" rtlCol="0">
            <a:spAutoFit/>
          </a:bodyPr>
          <a:lstStyle/>
          <a:p>
            <a:r>
              <a:rPr lang="ja-JP" altLang="en-US" sz="800" dirty="0"/>
              <a:t>あるいは警告</a:t>
            </a:r>
          </a:p>
        </p:txBody>
      </p:sp>
      <p:sp>
        <p:nvSpPr>
          <p:cNvPr id="4" name="矢印: 下 3">
            <a:extLst>
              <a:ext uri="{FF2B5EF4-FFF2-40B4-BE49-F238E27FC236}">
                <a16:creationId xmlns:a16="http://schemas.microsoft.com/office/drawing/2014/main" id="{139EA21C-045D-4588-BCA1-8EC7F4695A36}"/>
              </a:ext>
            </a:extLst>
          </p:cNvPr>
          <p:cNvSpPr/>
          <p:nvPr/>
        </p:nvSpPr>
        <p:spPr>
          <a:xfrm>
            <a:off x="6940520" y="3044321"/>
            <a:ext cx="1423887" cy="323077"/>
          </a:xfrm>
          <a:prstGeom prst="down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BEF54CF6-6D0B-4128-B1E4-84BCB8F6FD2E}"/>
              </a:ext>
            </a:extLst>
          </p:cNvPr>
          <p:cNvSpPr txBox="1"/>
          <p:nvPr/>
        </p:nvSpPr>
        <p:spPr>
          <a:xfrm>
            <a:off x="7772676" y="2523029"/>
            <a:ext cx="2004066" cy="584775"/>
          </a:xfrm>
          <a:prstGeom prst="rect">
            <a:avLst/>
          </a:prstGeom>
          <a:solidFill>
            <a:schemeClr val="bg1">
              <a:lumMod val="75000"/>
            </a:schemeClr>
          </a:solidFill>
          <a:ln>
            <a:solidFill>
              <a:schemeClr val="accent5">
                <a:lumMod val="20000"/>
                <a:lumOff val="80000"/>
              </a:schemeClr>
            </a:solidFill>
          </a:ln>
        </p:spPr>
        <p:txBody>
          <a:bodyPr wrap="square" rtlCol="0">
            <a:spAutoFit/>
          </a:bodyPr>
          <a:lstStyle/>
          <a:p>
            <a:r>
              <a:rPr lang="ja-JP" altLang="en-US" sz="1600" b="1" dirty="0">
                <a:effectLst>
                  <a:outerShdw blurRad="38100" dist="38100" dir="2700000" algn="tl">
                    <a:srgbClr val="000000">
                      <a:alpha val="43137"/>
                    </a:srgbClr>
                  </a:outerShdw>
                </a:effectLst>
              </a:rPr>
              <a:t>危険・有害性に関連</a:t>
            </a:r>
            <a:r>
              <a:rPr lang="ja-JP" altLang="en-US" sz="1600" b="1" dirty="0" smtClean="0">
                <a:effectLst>
                  <a:outerShdw blurRad="38100" dist="38100" dir="2700000" algn="tl">
                    <a:srgbClr val="000000">
                      <a:alpha val="43137"/>
                    </a:srgbClr>
                  </a:outerShdw>
                </a:effectLst>
              </a:rPr>
              <a:t>して注意書き</a:t>
            </a:r>
            <a:r>
              <a:rPr lang="ja-JP" altLang="en-US" sz="1600" b="1" dirty="0">
                <a:effectLst>
                  <a:outerShdw blurRad="38100" dist="38100" dir="2700000" algn="tl">
                    <a:srgbClr val="000000">
                      <a:alpha val="43137"/>
                    </a:srgbClr>
                  </a:outerShdw>
                </a:effectLst>
              </a:rPr>
              <a:t>がある</a:t>
            </a:r>
          </a:p>
        </p:txBody>
      </p:sp>
    </p:spTree>
    <p:extLst>
      <p:ext uri="{BB962C8B-B14F-4D97-AF65-F5344CB8AC3E}">
        <p14:creationId xmlns:p14="http://schemas.microsoft.com/office/powerpoint/2010/main" val="48346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6485" y="44624"/>
            <a:ext cx="6699981" cy="523220"/>
          </a:xfrm>
          <a:prstGeom prst="rect">
            <a:avLst/>
          </a:prstGeom>
          <a:noFill/>
        </p:spPr>
        <p:txBody>
          <a:bodyPr wrap="square" rtlCol="0">
            <a:spAutoFit/>
          </a:bodyPr>
          <a:lstStyle>
            <a:defPPr>
              <a:defRPr lang="ja-JP"/>
            </a:defPPr>
            <a:lvl1pPr>
              <a:defRPr sz="3200" b="1"/>
            </a:lvl1pPr>
          </a:lstStyle>
          <a:p>
            <a:r>
              <a:rPr lang="ja-JP" altLang="en-US" sz="2800" dirty="0">
                <a:solidFill>
                  <a:schemeClr val="bg1"/>
                </a:solidFill>
              </a:rPr>
              <a:t>ラベルの絵表示の意味とは？</a:t>
            </a:r>
          </a:p>
        </p:txBody>
      </p:sp>
      <p:graphicFrame>
        <p:nvGraphicFramePr>
          <p:cNvPr id="3" name="表 2">
            <a:extLst>
              <a:ext uri="{FF2B5EF4-FFF2-40B4-BE49-F238E27FC236}">
                <a16:creationId xmlns:a16="http://schemas.microsoft.com/office/drawing/2014/main" id="{B1DD36A7-9055-440B-8046-11641717E507}"/>
              </a:ext>
            </a:extLst>
          </p:cNvPr>
          <p:cNvGraphicFramePr>
            <a:graphicFrameLocks noGrp="1"/>
          </p:cNvGraphicFramePr>
          <p:nvPr>
            <p:extLst>
              <p:ext uri="{D42A27DB-BD31-4B8C-83A1-F6EECF244321}">
                <p14:modId xmlns:p14="http://schemas.microsoft.com/office/powerpoint/2010/main" val="3255023339"/>
              </p:ext>
            </p:extLst>
          </p:nvPr>
        </p:nvGraphicFramePr>
        <p:xfrm>
          <a:off x="817591" y="2394858"/>
          <a:ext cx="8439917" cy="4078838"/>
        </p:xfrm>
        <a:graphic>
          <a:graphicData uri="http://schemas.openxmlformats.org/drawingml/2006/table">
            <a:tbl>
              <a:tblPr firstRow="1" bandRow="1">
                <a:tableStyleId>{5940675A-B579-460E-94D1-54222C63F5DA}</a:tableStyleId>
              </a:tblPr>
              <a:tblGrid>
                <a:gridCol w="1156129">
                  <a:extLst>
                    <a:ext uri="{9D8B030D-6E8A-4147-A177-3AD203B41FA5}">
                      <a16:colId xmlns:a16="http://schemas.microsoft.com/office/drawing/2014/main" val="20000"/>
                    </a:ext>
                  </a:extLst>
                </a:gridCol>
                <a:gridCol w="1901859">
                  <a:extLst>
                    <a:ext uri="{9D8B030D-6E8A-4147-A177-3AD203B41FA5}">
                      <a16:colId xmlns:a16="http://schemas.microsoft.com/office/drawing/2014/main" val="20001"/>
                    </a:ext>
                  </a:extLst>
                </a:gridCol>
                <a:gridCol w="1151124">
                  <a:extLst>
                    <a:ext uri="{9D8B030D-6E8A-4147-A177-3AD203B41FA5}">
                      <a16:colId xmlns:a16="http://schemas.microsoft.com/office/drawing/2014/main" val="20002"/>
                    </a:ext>
                  </a:extLst>
                </a:gridCol>
                <a:gridCol w="1177776">
                  <a:extLst>
                    <a:ext uri="{9D8B030D-6E8A-4147-A177-3AD203B41FA5}">
                      <a16:colId xmlns:a16="http://schemas.microsoft.com/office/drawing/2014/main" val="20003"/>
                    </a:ext>
                  </a:extLst>
                </a:gridCol>
                <a:gridCol w="1151170">
                  <a:extLst>
                    <a:ext uri="{9D8B030D-6E8A-4147-A177-3AD203B41FA5}">
                      <a16:colId xmlns:a16="http://schemas.microsoft.com/office/drawing/2014/main" val="20004"/>
                    </a:ext>
                  </a:extLst>
                </a:gridCol>
                <a:gridCol w="1901859">
                  <a:extLst>
                    <a:ext uri="{9D8B030D-6E8A-4147-A177-3AD203B41FA5}">
                      <a16:colId xmlns:a16="http://schemas.microsoft.com/office/drawing/2014/main" val="20005"/>
                    </a:ext>
                  </a:extLst>
                </a:gridCol>
              </a:tblGrid>
              <a:tr h="1265174">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n-ea"/>
                          <a:ea typeface="+mn-ea"/>
                          <a:cs typeface="メイリオ" panose="020B0604030504040204" pitchFamily="50" charset="-128"/>
                        </a:rPr>
                        <a:t>可燃性ガス</a:t>
                      </a:r>
                      <a:endParaRPr kumimoji="1" lang="en-US" altLang="ja-JP" sz="1300" dirty="0">
                        <a:solidFill>
                          <a:schemeClr val="tx1"/>
                        </a:solidFill>
                        <a:latin typeface="+mn-ea"/>
                        <a:ea typeface="+mn-ea"/>
                        <a:cs typeface="メイリオ" panose="020B0604030504040204" pitchFamily="50" charset="-128"/>
                      </a:endParaRPr>
                    </a:p>
                    <a:p>
                      <a:pPr algn="l"/>
                      <a:r>
                        <a:rPr kumimoji="1" lang="ja-JP" altLang="en-US" sz="1300" dirty="0">
                          <a:solidFill>
                            <a:schemeClr val="tx1"/>
                          </a:solidFill>
                          <a:latin typeface="+mn-ea"/>
                          <a:ea typeface="+mn-ea"/>
                          <a:cs typeface="メイリオ" panose="020B0604030504040204" pitchFamily="50" charset="-128"/>
                        </a:rPr>
                        <a:t>引火性液体</a:t>
                      </a:r>
                      <a:endParaRPr kumimoji="1" lang="en-US" altLang="ja-JP" sz="1300" dirty="0">
                        <a:solidFill>
                          <a:schemeClr val="tx1"/>
                        </a:solidFill>
                        <a:latin typeface="+mn-ea"/>
                        <a:ea typeface="+mn-ea"/>
                        <a:cs typeface="メイリオ" panose="020B0604030504040204" pitchFamily="50" charset="-128"/>
                      </a:endParaRPr>
                    </a:p>
                    <a:p>
                      <a:pPr algn="l"/>
                      <a:r>
                        <a:rPr kumimoji="1" lang="ja-JP" altLang="en-US" sz="1300" dirty="0">
                          <a:solidFill>
                            <a:schemeClr val="tx1"/>
                          </a:solidFill>
                          <a:latin typeface="+mn-ea"/>
                          <a:ea typeface="+mn-ea"/>
                          <a:cs typeface="メイリオ" panose="020B0604030504040204" pitchFamily="50" charset="-128"/>
                        </a:rPr>
                        <a:t>可燃性固体</a:t>
                      </a:r>
                      <a:endParaRPr kumimoji="1" lang="en-US" altLang="ja-JP" sz="1300" dirty="0">
                        <a:solidFill>
                          <a:schemeClr val="tx1"/>
                        </a:solidFill>
                        <a:latin typeface="+mn-ea"/>
                        <a:ea typeface="+mn-ea"/>
                        <a:cs typeface="メイリオ" panose="020B0604030504040204" pitchFamily="50" charset="-128"/>
                      </a:endParaRPr>
                    </a:p>
                    <a:p>
                      <a:pPr algn="l"/>
                      <a:r>
                        <a:rPr kumimoji="1" lang="ja-JP" altLang="en-US" sz="1300" dirty="0">
                          <a:solidFill>
                            <a:schemeClr val="tx1"/>
                          </a:solidFill>
                          <a:latin typeface="+mn-ea"/>
                          <a:ea typeface="+mn-ea"/>
                          <a:cs typeface="メイリオ" panose="020B0604030504040204" pitchFamily="50" charset="-128"/>
                        </a:rPr>
                        <a:t>自己反応性化学品</a:t>
                      </a:r>
                      <a:endParaRPr kumimoji="1" lang="en-US" altLang="ja-JP" sz="1300" dirty="0">
                        <a:solidFill>
                          <a:schemeClr val="tx1"/>
                        </a:solidFill>
                        <a:latin typeface="+mn-ea"/>
                        <a:ea typeface="+mn-ea"/>
                        <a:cs typeface="メイリオ" panose="020B0604030504040204" pitchFamily="50" charset="-128"/>
                      </a:endParaRPr>
                    </a:p>
                    <a:p>
                      <a:pPr algn="l"/>
                      <a:r>
                        <a:rPr kumimoji="1" lang="ja-JP" altLang="en-US" sz="1300" baseline="0" dirty="0">
                          <a:solidFill>
                            <a:schemeClr val="tx1"/>
                          </a:solidFill>
                          <a:latin typeface="+mn-ea"/>
                          <a:ea typeface="+mn-ea"/>
                          <a:cs typeface="メイリオ" panose="020B0604030504040204" pitchFamily="50" charset="-128"/>
                        </a:rPr>
                        <a:t>　　　　　　 </a:t>
                      </a:r>
                      <a:r>
                        <a:rPr kumimoji="1" lang="ja-JP" altLang="en-US" sz="1300" dirty="0">
                          <a:solidFill>
                            <a:schemeClr val="tx1"/>
                          </a:solidFill>
                          <a:latin typeface="+mn-ea"/>
                          <a:ea typeface="+mn-ea"/>
                          <a:cs typeface="メイリオ" panose="020B0604030504040204" pitchFamily="50" charset="-128"/>
                        </a:rPr>
                        <a:t>など</a:t>
                      </a:r>
                      <a:endParaRPr kumimoji="1" lang="en-US" altLang="ja-JP" sz="1300" dirty="0">
                        <a:solidFill>
                          <a:schemeClr val="tx1"/>
                        </a:solidFill>
                        <a:latin typeface="+mn-ea"/>
                        <a:ea typeface="+mn-ea"/>
                        <a:cs typeface="メイリオ" panose="020B0604030504040204" pitchFamily="50" charset="-128"/>
                      </a:endParaRP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酸化性ガス</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酸化性液体</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酸化性固体</a:t>
                      </a:r>
                      <a:endParaRPr kumimoji="1" lang="en-US" altLang="ja-JP" sz="1300" dirty="0">
                        <a:solidFill>
                          <a:schemeClr val="tx1"/>
                        </a:solidFill>
                        <a:latin typeface="+mn-ea"/>
                        <a:ea typeface="+mn-ea"/>
                        <a:cs typeface="メイリオ" panose="020B0604030504040204" pitchFamily="50" charset="-128"/>
                      </a:endParaRPr>
                    </a:p>
                    <a:p>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爆発物</a:t>
                      </a:r>
                      <a:r>
                        <a:rPr kumimoji="1" lang="en-US" altLang="ja-JP" sz="1100" dirty="0">
                          <a:solidFill>
                            <a:schemeClr val="tx1"/>
                          </a:solidFill>
                          <a:latin typeface="+mn-ea"/>
                          <a:ea typeface="+mn-ea"/>
                          <a:cs typeface="メイリオ" panose="020B0604030504040204" pitchFamily="50" charset="-128"/>
                        </a:rPr>
                        <a:t>(</a:t>
                      </a:r>
                      <a:r>
                        <a:rPr kumimoji="1" lang="ja-JP" altLang="en-US" sz="1100" dirty="0">
                          <a:solidFill>
                            <a:schemeClr val="tx1"/>
                          </a:solidFill>
                          <a:latin typeface="+mn-ea"/>
                          <a:ea typeface="+mn-ea"/>
                          <a:cs typeface="メイリオ" panose="020B0604030504040204" pitchFamily="50" charset="-128"/>
                        </a:rPr>
                        <a:t>不安定爆発物，等級</a:t>
                      </a:r>
                      <a:r>
                        <a:rPr kumimoji="1" lang="en-US" altLang="ja-JP" sz="1100" dirty="0">
                          <a:solidFill>
                            <a:schemeClr val="tx1"/>
                          </a:solidFill>
                          <a:latin typeface="+mn-ea"/>
                          <a:ea typeface="+mn-ea"/>
                          <a:cs typeface="メイリオ" panose="020B0604030504040204" pitchFamily="50" charset="-128"/>
                        </a:rPr>
                        <a:t>1.1</a:t>
                      </a:r>
                      <a:r>
                        <a:rPr kumimoji="1" lang="ja-JP" altLang="en-US" sz="1100" dirty="0">
                          <a:solidFill>
                            <a:schemeClr val="tx1"/>
                          </a:solidFill>
                          <a:latin typeface="+mn-ea"/>
                          <a:ea typeface="+mn-ea"/>
                          <a:cs typeface="メイリオ" panose="020B0604030504040204" pitchFamily="50" charset="-128"/>
                        </a:rPr>
                        <a:t>～</a:t>
                      </a:r>
                      <a:r>
                        <a:rPr kumimoji="1" lang="en-US" altLang="ja-JP" sz="1100" dirty="0">
                          <a:solidFill>
                            <a:schemeClr val="tx1"/>
                          </a:solidFill>
                          <a:latin typeface="+mn-ea"/>
                          <a:ea typeface="+mn-ea"/>
                          <a:cs typeface="メイリオ" panose="020B0604030504040204" pitchFamily="50" charset="-128"/>
                        </a:rPr>
                        <a:t>1.4)</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自己反応性化学品</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有機過酸化物</a:t>
                      </a:r>
                    </a:p>
                  </a:txBody>
                  <a:tcPr marL="66472" marR="66472" marT="44030" marB="44030">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20231">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金属腐食性化学品</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皮膚腐食性</a:t>
                      </a:r>
                      <a:r>
                        <a:rPr kumimoji="1" lang="en-US" altLang="ja-JP" sz="1300" dirty="0">
                          <a:solidFill>
                            <a:schemeClr val="tx1"/>
                          </a:solidFill>
                          <a:latin typeface="+mn-ea"/>
                          <a:ea typeface="+mn-ea"/>
                          <a:cs typeface="メイリオ" panose="020B0604030504040204" pitchFamily="50" charset="-128"/>
                        </a:rPr>
                        <a:t>(</a:t>
                      </a:r>
                      <a:r>
                        <a:rPr kumimoji="1" lang="ja-JP" altLang="en-US" sz="1300" dirty="0">
                          <a:solidFill>
                            <a:schemeClr val="tx1"/>
                          </a:solidFill>
                          <a:latin typeface="+mn-ea"/>
                          <a:ea typeface="+mn-ea"/>
                          <a:cs typeface="メイリオ" panose="020B0604030504040204" pitchFamily="50" charset="-128"/>
                        </a:rPr>
                        <a:t>区分１</a:t>
                      </a:r>
                      <a:r>
                        <a:rPr kumimoji="1" lang="en-US" altLang="ja-JP" sz="1300" dirty="0">
                          <a:solidFill>
                            <a:schemeClr val="tx1"/>
                          </a:solidFill>
                          <a:latin typeface="+mn-ea"/>
                          <a:ea typeface="+mn-ea"/>
                          <a:cs typeface="メイリオ" panose="020B0604030504040204" pitchFamily="50" charset="-128"/>
                        </a:rPr>
                        <a:t>)</a:t>
                      </a:r>
                    </a:p>
                    <a:p>
                      <a:pPr>
                        <a:lnSpc>
                          <a:spcPts val="400"/>
                        </a:lnSpc>
                      </a:pP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眼に対する重大な</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損傷性（区分１）</a:t>
                      </a:r>
                      <a:endParaRPr kumimoji="1" lang="en-US" altLang="ja-JP" sz="1300" dirty="0">
                        <a:solidFill>
                          <a:schemeClr val="tx1"/>
                        </a:solidFill>
                        <a:latin typeface="+mn-ea"/>
                        <a:ea typeface="+mn-ea"/>
                        <a:cs typeface="メイリオ" panose="020B0604030504040204" pitchFamily="50" charset="-128"/>
                      </a:endParaRPr>
                    </a:p>
                    <a:p>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高圧ガス</a:t>
                      </a: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急性毒性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（区分１～３）</a:t>
                      </a:r>
                    </a:p>
                  </a:txBody>
                  <a:tcPr marL="66472" marR="66472" marT="44030" marB="44030">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93433">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急性毒性   </a:t>
                      </a:r>
                      <a:r>
                        <a:rPr kumimoji="1" lang="en-US" altLang="ja-JP" sz="1300" dirty="0">
                          <a:solidFill>
                            <a:schemeClr val="tx1"/>
                          </a:solidFill>
                          <a:latin typeface="+mn-ea"/>
                          <a:ea typeface="+mn-ea"/>
                          <a:cs typeface="メイリオ" panose="020B0604030504040204" pitchFamily="50" charset="-128"/>
                        </a:rPr>
                        <a:t>(</a:t>
                      </a:r>
                      <a:r>
                        <a:rPr kumimoji="1" lang="ja-JP" altLang="en-US" sz="1300" dirty="0">
                          <a:solidFill>
                            <a:schemeClr val="tx1"/>
                          </a:solidFill>
                          <a:latin typeface="+mn-ea"/>
                          <a:ea typeface="+mn-ea"/>
                          <a:cs typeface="メイリオ" panose="020B0604030504040204" pitchFamily="50" charset="-128"/>
                        </a:rPr>
                        <a:t>区分４</a:t>
                      </a:r>
                      <a:r>
                        <a:rPr kumimoji="1" lang="en-US" altLang="ja-JP" sz="1300" dirty="0">
                          <a:solidFill>
                            <a:schemeClr val="tx1"/>
                          </a:solidFill>
                          <a:latin typeface="+mn-ea"/>
                          <a:ea typeface="+mn-ea"/>
                          <a:cs typeface="メイリオ" panose="020B0604030504040204" pitchFamily="50" charset="-128"/>
                        </a:rPr>
                        <a:t>)</a:t>
                      </a:r>
                    </a:p>
                    <a:p>
                      <a:r>
                        <a:rPr kumimoji="1" lang="ja-JP" altLang="en-US" sz="1300" dirty="0">
                          <a:solidFill>
                            <a:schemeClr val="tx1"/>
                          </a:solidFill>
                          <a:latin typeface="+mn-ea"/>
                          <a:ea typeface="+mn-ea"/>
                          <a:cs typeface="メイリオ" panose="020B0604030504040204" pitchFamily="50" charset="-128"/>
                        </a:rPr>
                        <a:t>皮膚刺激性</a:t>
                      </a:r>
                      <a:r>
                        <a:rPr kumimoji="1" lang="en-US" altLang="ja-JP" sz="1300" dirty="0">
                          <a:solidFill>
                            <a:schemeClr val="tx1"/>
                          </a:solidFill>
                          <a:latin typeface="+mn-ea"/>
                          <a:ea typeface="+mn-ea"/>
                          <a:cs typeface="メイリオ" panose="020B0604030504040204" pitchFamily="50" charset="-128"/>
                        </a:rPr>
                        <a:t>(</a:t>
                      </a:r>
                      <a:r>
                        <a:rPr kumimoji="1" lang="ja-JP" altLang="en-US" sz="1300" dirty="0">
                          <a:solidFill>
                            <a:schemeClr val="tx1"/>
                          </a:solidFill>
                          <a:latin typeface="+mn-ea"/>
                          <a:ea typeface="+mn-ea"/>
                          <a:cs typeface="メイリオ" panose="020B0604030504040204" pitchFamily="50" charset="-128"/>
                        </a:rPr>
                        <a:t>区分２</a:t>
                      </a:r>
                      <a:r>
                        <a:rPr kumimoji="1" lang="en-US" altLang="ja-JP" sz="1300" dirty="0">
                          <a:solidFill>
                            <a:schemeClr val="tx1"/>
                          </a:solidFill>
                          <a:latin typeface="+mn-ea"/>
                          <a:ea typeface="+mn-ea"/>
                          <a:cs typeface="メイリオ" panose="020B0604030504040204" pitchFamily="50" charset="-128"/>
                        </a:rPr>
                        <a:t>)</a:t>
                      </a:r>
                    </a:p>
                    <a:p>
                      <a:r>
                        <a:rPr kumimoji="1" lang="ja-JP" altLang="en-US" sz="1300" dirty="0">
                          <a:solidFill>
                            <a:schemeClr val="tx1"/>
                          </a:solidFill>
                          <a:latin typeface="+mn-ea"/>
                          <a:ea typeface="+mn-ea"/>
                          <a:cs typeface="メイリオ" panose="020B0604030504040204" pitchFamily="50" charset="-128"/>
                        </a:rPr>
                        <a:t>眼刺激性</a:t>
                      </a:r>
                      <a:r>
                        <a:rPr kumimoji="1" lang="en-US" altLang="ja-JP" sz="1300" dirty="0">
                          <a:solidFill>
                            <a:schemeClr val="tx1"/>
                          </a:solidFill>
                          <a:latin typeface="+mn-ea"/>
                          <a:ea typeface="+mn-ea"/>
                          <a:cs typeface="メイリオ" panose="020B0604030504040204" pitchFamily="50" charset="-128"/>
                        </a:rPr>
                        <a:t>(</a:t>
                      </a:r>
                      <a:r>
                        <a:rPr kumimoji="1" lang="ja-JP" altLang="en-US" sz="1300" dirty="0">
                          <a:solidFill>
                            <a:schemeClr val="tx1"/>
                          </a:solidFill>
                          <a:latin typeface="+mn-ea"/>
                          <a:ea typeface="+mn-ea"/>
                          <a:cs typeface="メイリオ" panose="020B0604030504040204" pitchFamily="50" charset="-128"/>
                        </a:rPr>
                        <a:t>区分２Ａ</a:t>
                      </a:r>
                      <a:r>
                        <a:rPr kumimoji="1" lang="en-US" altLang="ja-JP" sz="1300" dirty="0">
                          <a:solidFill>
                            <a:schemeClr val="tx1"/>
                          </a:solidFill>
                          <a:latin typeface="+mn-ea"/>
                          <a:ea typeface="+mn-ea"/>
                          <a:cs typeface="メイリオ" panose="020B0604030504040204" pitchFamily="50" charset="-128"/>
                        </a:rPr>
                        <a:t>)</a:t>
                      </a:r>
                    </a:p>
                    <a:p>
                      <a:r>
                        <a:rPr kumimoji="1" lang="ja-JP" altLang="en-US" sz="1300" dirty="0">
                          <a:solidFill>
                            <a:schemeClr val="tx1"/>
                          </a:solidFill>
                          <a:latin typeface="+mn-ea"/>
                          <a:ea typeface="+mn-ea"/>
                          <a:cs typeface="メイリオ" panose="020B0604030504040204" pitchFamily="50" charset="-128"/>
                        </a:rPr>
                        <a:t>皮膚感作性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特定標的臓器毒性 </a:t>
                      </a:r>
                      <a:endParaRPr kumimoji="1" lang="en-US" altLang="ja-JP" sz="1300" dirty="0">
                        <a:solidFill>
                          <a:schemeClr val="tx1"/>
                        </a:solidFill>
                        <a:latin typeface="+mn-ea"/>
                        <a:ea typeface="+mn-ea"/>
                        <a:cs typeface="メイリオ" panose="020B0604030504040204" pitchFamily="50" charset="-128"/>
                      </a:endParaRPr>
                    </a:p>
                    <a:p>
                      <a:r>
                        <a:rPr kumimoji="1" lang="en-US" altLang="ja-JP" sz="1300" dirty="0">
                          <a:solidFill>
                            <a:schemeClr val="tx1"/>
                          </a:solidFill>
                          <a:latin typeface="+mn-ea"/>
                          <a:ea typeface="+mn-ea"/>
                          <a:cs typeface="メイリオ" panose="020B0604030504040204" pitchFamily="50" charset="-128"/>
                        </a:rPr>
                        <a:t>         </a:t>
                      </a:r>
                      <a:r>
                        <a:rPr kumimoji="1" lang="ja-JP" altLang="en-US" sz="1300" dirty="0">
                          <a:solidFill>
                            <a:schemeClr val="tx1"/>
                          </a:solidFill>
                          <a:latin typeface="+mn-ea"/>
                          <a:ea typeface="+mn-ea"/>
                          <a:cs typeface="メイリオ" panose="020B0604030504040204" pitchFamily="50" charset="-128"/>
                        </a:rPr>
                        <a:t>  （区分３）</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　　　　　　　など</a:t>
                      </a:r>
                      <a:r>
                        <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水生環境</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有害性</a:t>
                      </a:r>
                    </a:p>
                  </a:txBody>
                  <a:tcPr marL="66472" marR="66472" marT="44030" marB="44030">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8641" marR="88641" marT="44030" marB="44030">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a:solidFill>
                            <a:schemeClr val="tx1"/>
                          </a:solidFill>
                          <a:latin typeface="+mn-ea"/>
                          <a:ea typeface="+mn-ea"/>
                          <a:cs typeface="メイリオ" panose="020B0604030504040204" pitchFamily="50" charset="-128"/>
                        </a:rPr>
                        <a:t>呼吸器感作性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生殖細胞変異原性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発がん性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生殖毒性</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特定標的臓器毒性</a:t>
                      </a:r>
                      <a:endParaRPr kumimoji="1" lang="en-US" altLang="ja-JP" sz="1300" dirty="0">
                        <a:solidFill>
                          <a:schemeClr val="tx1"/>
                        </a:solidFill>
                        <a:latin typeface="+mn-ea"/>
                        <a:ea typeface="+mn-ea"/>
                        <a:cs typeface="メイリオ" panose="020B0604030504040204" pitchFamily="50" charset="-128"/>
                      </a:endParaRPr>
                    </a:p>
                    <a:p>
                      <a:r>
                        <a:rPr kumimoji="1" lang="en-US" altLang="ja-JP" sz="1300" dirty="0">
                          <a:solidFill>
                            <a:schemeClr val="tx1"/>
                          </a:solidFill>
                          <a:latin typeface="+mn-ea"/>
                          <a:ea typeface="+mn-ea"/>
                          <a:cs typeface="メイリオ" panose="020B0604030504040204" pitchFamily="50" charset="-128"/>
                        </a:rPr>
                        <a:t>    </a:t>
                      </a:r>
                      <a:r>
                        <a:rPr kumimoji="1" lang="ja-JP" altLang="en-US" sz="1300" dirty="0">
                          <a:solidFill>
                            <a:schemeClr val="tx1"/>
                          </a:solidFill>
                          <a:latin typeface="+mn-ea"/>
                          <a:ea typeface="+mn-ea"/>
                          <a:cs typeface="メイリオ" panose="020B0604030504040204" pitchFamily="50" charset="-128"/>
                        </a:rPr>
                        <a:t>    （区分１</a:t>
                      </a:r>
                      <a:r>
                        <a:rPr kumimoji="1" lang="en-US" altLang="ja-JP" sz="1300" dirty="0">
                          <a:solidFill>
                            <a:schemeClr val="tx1"/>
                          </a:solidFill>
                          <a:latin typeface="+mn-ea"/>
                          <a:ea typeface="+mn-ea"/>
                          <a:cs typeface="メイリオ" panose="020B0604030504040204" pitchFamily="50" charset="-128"/>
                        </a:rPr>
                        <a:t>,</a:t>
                      </a:r>
                      <a:r>
                        <a:rPr kumimoji="1" lang="ja-JP" altLang="en-US" sz="1300" dirty="0">
                          <a:solidFill>
                            <a:schemeClr val="tx1"/>
                          </a:solidFill>
                          <a:latin typeface="+mn-ea"/>
                          <a:ea typeface="+mn-ea"/>
                          <a:cs typeface="メイリオ" panose="020B0604030504040204" pitchFamily="50" charset="-128"/>
                        </a:rPr>
                        <a:t>２）</a:t>
                      </a:r>
                      <a:endParaRPr kumimoji="1" lang="en-US" altLang="ja-JP" sz="1300" dirty="0">
                        <a:solidFill>
                          <a:schemeClr val="tx1"/>
                        </a:solidFill>
                        <a:latin typeface="+mn-ea"/>
                        <a:ea typeface="+mn-ea"/>
                        <a:cs typeface="メイリオ" panose="020B0604030504040204" pitchFamily="50" charset="-128"/>
                      </a:endParaRPr>
                    </a:p>
                    <a:p>
                      <a:r>
                        <a:rPr kumimoji="1" lang="ja-JP" altLang="en-US" sz="1300" dirty="0">
                          <a:solidFill>
                            <a:schemeClr val="tx1"/>
                          </a:solidFill>
                          <a:latin typeface="+mn-ea"/>
                          <a:ea typeface="+mn-ea"/>
                          <a:cs typeface="メイリオ" panose="020B0604030504040204" pitchFamily="50" charset="-128"/>
                        </a:rPr>
                        <a:t>誤えん有害性　など</a:t>
                      </a:r>
                    </a:p>
                  </a:txBody>
                  <a:tcPr marL="66472" marR="66472" marT="44030" marB="44030">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正方形/長方形 3"/>
          <p:cNvSpPr/>
          <p:nvPr/>
        </p:nvSpPr>
        <p:spPr>
          <a:xfrm>
            <a:off x="860510" y="764704"/>
            <a:ext cx="8285779" cy="1296352"/>
          </a:xfrm>
          <a:prstGeom prst="rect">
            <a:avLst/>
          </a:prstGeom>
          <a:solidFill>
            <a:srgbClr val="FFCC99">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一目で化学物質の危険・有害性がわかるように、</a:t>
            </a:r>
            <a:endParaRPr lang="en-US" altLang="ja-JP"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en-US" altLang="ja-JP"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9</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種類の絵表示</a:t>
            </a:r>
            <a:r>
              <a:rPr lang="ja-JP" altLang="en-US" sz="32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があります</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GHS</a:t>
            </a:r>
            <a:r>
              <a:rPr lang="ja-JP" altLang="en-US"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ラベル）。</a:t>
            </a:r>
            <a:endParaRPr lang="en-US" altLang="ja-JP" sz="32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 name="テキスト ボックス 48">
            <a:extLst>
              <a:ext uri="{FF2B5EF4-FFF2-40B4-BE49-F238E27FC236}">
                <a16:creationId xmlns:a16="http://schemas.microsoft.com/office/drawing/2014/main" id="{C38F23C8-0B22-4C85-98FF-F7DAC9159310}"/>
              </a:ext>
            </a:extLst>
          </p:cNvPr>
          <p:cNvSpPr txBox="1">
            <a:spLocks noChangeArrowheads="1"/>
          </p:cNvSpPr>
          <p:nvPr/>
        </p:nvSpPr>
        <p:spPr bwMode="auto">
          <a:xfrm>
            <a:off x="964401" y="3837887"/>
            <a:ext cx="845150"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腐食性</a:t>
            </a:r>
            <a:r>
              <a:rPr lang="en-US" altLang="ja-JP" sz="1292" b="1" dirty="0">
                <a:solidFill>
                  <a:prstClr val="black"/>
                </a:solidFill>
                <a:latin typeface="+mj-ea"/>
                <a:ea typeface="+mj-ea"/>
                <a:cs typeface="メイリオ" panose="020B0604030504040204" pitchFamily="50" charset="-128"/>
              </a:rPr>
              <a:t>】</a:t>
            </a:r>
          </a:p>
        </p:txBody>
      </p:sp>
      <p:sp>
        <p:nvSpPr>
          <p:cNvPr id="6" name="テキスト ボックス 51">
            <a:extLst>
              <a:ext uri="{FF2B5EF4-FFF2-40B4-BE49-F238E27FC236}">
                <a16:creationId xmlns:a16="http://schemas.microsoft.com/office/drawing/2014/main" id="{8D8015AF-5D54-4398-AD6B-6A66ABFB1C73}"/>
              </a:ext>
            </a:extLst>
          </p:cNvPr>
          <p:cNvSpPr txBox="1">
            <a:spLocks noChangeArrowheads="1"/>
          </p:cNvSpPr>
          <p:nvPr/>
        </p:nvSpPr>
        <p:spPr bwMode="auto">
          <a:xfrm>
            <a:off x="1074577" y="2664051"/>
            <a:ext cx="511725"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炎</a:t>
            </a:r>
            <a:r>
              <a:rPr lang="en-US" altLang="ja-JP" sz="1292" b="1" dirty="0">
                <a:solidFill>
                  <a:prstClr val="black"/>
                </a:solidFill>
                <a:latin typeface="+mj-ea"/>
                <a:ea typeface="+mj-ea"/>
                <a:cs typeface="メイリオ" panose="020B0604030504040204" pitchFamily="50" charset="-128"/>
              </a:rPr>
              <a:t>】</a:t>
            </a:r>
          </a:p>
        </p:txBody>
      </p:sp>
      <p:sp>
        <p:nvSpPr>
          <p:cNvPr id="7" name="テキスト ボックス 52">
            <a:extLst>
              <a:ext uri="{FF2B5EF4-FFF2-40B4-BE49-F238E27FC236}">
                <a16:creationId xmlns:a16="http://schemas.microsoft.com/office/drawing/2014/main" id="{54E2675D-A790-49C1-89B0-687F78A6A2FF}"/>
              </a:ext>
            </a:extLst>
          </p:cNvPr>
          <p:cNvSpPr txBox="1">
            <a:spLocks noChangeArrowheads="1"/>
          </p:cNvSpPr>
          <p:nvPr/>
        </p:nvSpPr>
        <p:spPr bwMode="auto">
          <a:xfrm>
            <a:off x="860509" y="5020355"/>
            <a:ext cx="1007062"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感嘆符</a:t>
            </a:r>
            <a:r>
              <a:rPr lang="en-US" altLang="ja-JP" sz="1292" b="1" dirty="0">
                <a:solidFill>
                  <a:prstClr val="black"/>
                </a:solidFill>
                <a:latin typeface="+mj-ea"/>
                <a:ea typeface="+mj-ea"/>
                <a:cs typeface="メイリオ" panose="020B0604030504040204" pitchFamily="50" charset="-128"/>
              </a:rPr>
              <a:t>】</a:t>
            </a:r>
          </a:p>
        </p:txBody>
      </p:sp>
      <p:pic>
        <p:nvPicPr>
          <p:cNvPr id="8" name="Picture 82">
            <a:extLst>
              <a:ext uri="{FF2B5EF4-FFF2-40B4-BE49-F238E27FC236}">
                <a16:creationId xmlns:a16="http://schemas.microsoft.com/office/drawing/2014/main" id="{729EA279-FDEA-45C8-BE94-8BCCFE0F30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7" y="2913842"/>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5">
            <a:extLst>
              <a:ext uri="{FF2B5EF4-FFF2-40B4-BE49-F238E27FC236}">
                <a16:creationId xmlns:a16="http://schemas.microsoft.com/office/drawing/2014/main" id="{2E9B1159-96CE-431E-973C-E0EFFAE00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207" y="4153941"/>
            <a:ext cx="797666" cy="82443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8">
            <a:extLst>
              <a:ext uri="{FF2B5EF4-FFF2-40B4-BE49-F238E27FC236}">
                <a16:creationId xmlns:a16="http://schemas.microsoft.com/office/drawing/2014/main" id="{8BAF7BC5-3BD6-456B-BC26-9B862AC277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207" y="5310346"/>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テキスト ボックス 45">
            <a:extLst>
              <a:ext uri="{FF2B5EF4-FFF2-40B4-BE49-F238E27FC236}">
                <a16:creationId xmlns:a16="http://schemas.microsoft.com/office/drawing/2014/main" id="{53EADE6E-EAF8-48AC-B636-640313C1134F}"/>
              </a:ext>
            </a:extLst>
          </p:cNvPr>
          <p:cNvSpPr txBox="1">
            <a:spLocks noChangeArrowheads="1"/>
          </p:cNvSpPr>
          <p:nvPr/>
        </p:nvSpPr>
        <p:spPr bwMode="auto">
          <a:xfrm>
            <a:off x="3698272" y="2534465"/>
            <a:ext cx="1011862"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円上の炎</a:t>
            </a:r>
            <a:r>
              <a:rPr lang="en-US" altLang="ja-JP" sz="1292" b="1" dirty="0">
                <a:solidFill>
                  <a:prstClr val="black"/>
                </a:solidFill>
                <a:latin typeface="+mj-ea"/>
                <a:ea typeface="+mj-ea"/>
                <a:cs typeface="メイリオ" panose="020B0604030504040204" pitchFamily="50" charset="-128"/>
              </a:rPr>
              <a:t>】</a:t>
            </a:r>
          </a:p>
        </p:txBody>
      </p:sp>
      <p:sp>
        <p:nvSpPr>
          <p:cNvPr id="12" name="テキスト ボックス 47">
            <a:extLst>
              <a:ext uri="{FF2B5EF4-FFF2-40B4-BE49-F238E27FC236}">
                <a16:creationId xmlns:a16="http://schemas.microsoft.com/office/drawing/2014/main" id="{9885A519-A008-474D-BE0F-66711C97D5E2}"/>
              </a:ext>
            </a:extLst>
          </p:cNvPr>
          <p:cNvSpPr txBox="1">
            <a:spLocks noChangeArrowheads="1"/>
          </p:cNvSpPr>
          <p:nvPr/>
        </p:nvSpPr>
        <p:spPr bwMode="auto">
          <a:xfrm>
            <a:off x="3700318" y="3719401"/>
            <a:ext cx="1109646"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ガスボンベ</a:t>
            </a:r>
            <a:r>
              <a:rPr lang="en-US" altLang="ja-JP" sz="1292" b="1" dirty="0">
                <a:solidFill>
                  <a:prstClr val="black"/>
                </a:solidFill>
                <a:latin typeface="+mj-ea"/>
                <a:ea typeface="+mj-ea"/>
                <a:cs typeface="メイリオ" panose="020B0604030504040204" pitchFamily="50" charset="-128"/>
              </a:rPr>
              <a:t>】</a:t>
            </a:r>
          </a:p>
        </p:txBody>
      </p:sp>
      <p:sp>
        <p:nvSpPr>
          <p:cNvPr id="13" name="テキスト ボックス 49">
            <a:extLst>
              <a:ext uri="{FF2B5EF4-FFF2-40B4-BE49-F238E27FC236}">
                <a16:creationId xmlns:a16="http://schemas.microsoft.com/office/drawing/2014/main" id="{46F7CFAF-CB5F-4071-867E-BCAEA4C8D117}"/>
              </a:ext>
            </a:extLst>
          </p:cNvPr>
          <p:cNvSpPr txBox="1">
            <a:spLocks noChangeArrowheads="1"/>
          </p:cNvSpPr>
          <p:nvPr/>
        </p:nvSpPr>
        <p:spPr bwMode="auto">
          <a:xfrm>
            <a:off x="3816206" y="5033287"/>
            <a:ext cx="678437"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環境</a:t>
            </a:r>
            <a:r>
              <a:rPr lang="en-US" altLang="ja-JP" sz="1292" b="1" dirty="0">
                <a:solidFill>
                  <a:prstClr val="black"/>
                </a:solidFill>
                <a:latin typeface="+mj-ea"/>
                <a:ea typeface="+mj-ea"/>
                <a:cs typeface="メイリオ" panose="020B0604030504040204" pitchFamily="50" charset="-128"/>
              </a:rPr>
              <a:t>】</a:t>
            </a:r>
          </a:p>
        </p:txBody>
      </p:sp>
      <p:pic>
        <p:nvPicPr>
          <p:cNvPr id="14" name="Picture 83">
            <a:extLst>
              <a:ext uri="{FF2B5EF4-FFF2-40B4-BE49-F238E27FC236}">
                <a16:creationId xmlns:a16="http://schemas.microsoft.com/office/drawing/2014/main" id="{B0508DC9-A8B7-4746-BAF2-17AF748CD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6205" y="2808537"/>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6">
            <a:extLst>
              <a:ext uri="{FF2B5EF4-FFF2-40B4-BE49-F238E27FC236}">
                <a16:creationId xmlns:a16="http://schemas.microsoft.com/office/drawing/2014/main" id="{390EBF73-204A-435E-8408-EB893C412B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5456" y="3972025"/>
            <a:ext cx="819371"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89">
            <a:extLst>
              <a:ext uri="{FF2B5EF4-FFF2-40B4-BE49-F238E27FC236}">
                <a16:creationId xmlns:a16="http://schemas.microsoft.com/office/drawing/2014/main" id="{54D5DEB9-0E4B-4880-B3E7-ACF642DF67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5455" y="5318015"/>
            <a:ext cx="771768"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テキスト ボックス 44">
            <a:extLst>
              <a:ext uri="{FF2B5EF4-FFF2-40B4-BE49-F238E27FC236}">
                <a16:creationId xmlns:a16="http://schemas.microsoft.com/office/drawing/2014/main" id="{16100069-A0F4-47FE-B84D-65AF60265DA6}"/>
              </a:ext>
            </a:extLst>
          </p:cNvPr>
          <p:cNvSpPr txBox="1">
            <a:spLocks noChangeArrowheads="1"/>
          </p:cNvSpPr>
          <p:nvPr/>
        </p:nvSpPr>
        <p:spPr bwMode="auto">
          <a:xfrm>
            <a:off x="6171268" y="3709685"/>
            <a:ext cx="731337"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どく</a:t>
            </a:r>
            <a:r>
              <a:rPr lang="ja-JP" altLang="en-US" sz="1292" b="1" dirty="0" err="1">
                <a:solidFill>
                  <a:prstClr val="black"/>
                </a:solidFill>
                <a:latin typeface="+mj-ea"/>
                <a:ea typeface="+mj-ea"/>
                <a:cs typeface="メイリオ" panose="020B0604030504040204" pitchFamily="50" charset="-128"/>
              </a:rPr>
              <a:t>ろ</a:t>
            </a:r>
            <a:r>
              <a:rPr lang="en-US" altLang="ja-JP" sz="1292" b="1" dirty="0">
                <a:solidFill>
                  <a:prstClr val="black"/>
                </a:solidFill>
                <a:latin typeface="+mj-ea"/>
                <a:ea typeface="+mj-ea"/>
                <a:cs typeface="メイリオ" panose="020B0604030504040204" pitchFamily="50" charset="-128"/>
              </a:rPr>
              <a:t>】</a:t>
            </a:r>
          </a:p>
        </p:txBody>
      </p:sp>
      <p:sp>
        <p:nvSpPr>
          <p:cNvPr id="18" name="テキスト ボックス 46">
            <a:extLst>
              <a:ext uri="{FF2B5EF4-FFF2-40B4-BE49-F238E27FC236}">
                <a16:creationId xmlns:a16="http://schemas.microsoft.com/office/drawing/2014/main" id="{0203619C-8558-44AB-89FA-BEFB763EB11D}"/>
              </a:ext>
            </a:extLst>
          </p:cNvPr>
          <p:cNvSpPr txBox="1">
            <a:spLocks noChangeArrowheads="1"/>
          </p:cNvSpPr>
          <p:nvPr/>
        </p:nvSpPr>
        <p:spPr bwMode="auto">
          <a:xfrm>
            <a:off x="6061202" y="2538717"/>
            <a:ext cx="1178574"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爆弾の爆発</a:t>
            </a:r>
            <a:r>
              <a:rPr lang="en-US" altLang="ja-JP" sz="1292" b="1" dirty="0">
                <a:solidFill>
                  <a:prstClr val="black"/>
                </a:solidFill>
                <a:latin typeface="+mj-ea"/>
                <a:ea typeface="+mj-ea"/>
                <a:cs typeface="メイリオ" panose="020B0604030504040204" pitchFamily="50" charset="-128"/>
              </a:rPr>
              <a:t>】</a:t>
            </a:r>
          </a:p>
        </p:txBody>
      </p:sp>
      <p:sp>
        <p:nvSpPr>
          <p:cNvPr id="19" name="テキスト ボックス 50">
            <a:extLst>
              <a:ext uri="{FF2B5EF4-FFF2-40B4-BE49-F238E27FC236}">
                <a16:creationId xmlns:a16="http://schemas.microsoft.com/office/drawing/2014/main" id="{54B6E061-7592-4304-BBE8-827D5425C69D}"/>
              </a:ext>
            </a:extLst>
          </p:cNvPr>
          <p:cNvSpPr txBox="1">
            <a:spLocks noChangeArrowheads="1"/>
          </p:cNvSpPr>
          <p:nvPr/>
        </p:nvSpPr>
        <p:spPr bwMode="auto">
          <a:xfrm>
            <a:off x="5897868" y="4997642"/>
            <a:ext cx="1178574" cy="27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288" tIns="44144" rIns="88288" bIns="44144">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defTabSz="844174" eaLnBrk="1">
              <a:lnSpc>
                <a:spcPct val="93000"/>
              </a:lnSpc>
              <a:spcBef>
                <a:spcPct val="0"/>
              </a:spcBef>
              <a:buClr>
                <a:srgbClr val="000000"/>
              </a:buClr>
              <a:buSzPct val="100000"/>
              <a:defRPr/>
            </a:pPr>
            <a:r>
              <a:rPr lang="en-US" altLang="ja-JP" sz="1292" b="1" dirty="0">
                <a:solidFill>
                  <a:prstClr val="black"/>
                </a:solidFill>
                <a:latin typeface="+mj-ea"/>
                <a:ea typeface="+mj-ea"/>
                <a:cs typeface="メイリオ" panose="020B0604030504040204" pitchFamily="50" charset="-128"/>
              </a:rPr>
              <a:t>【</a:t>
            </a:r>
            <a:r>
              <a:rPr lang="ja-JP" altLang="en-US" sz="1292" b="1" dirty="0">
                <a:solidFill>
                  <a:prstClr val="black"/>
                </a:solidFill>
                <a:latin typeface="+mj-ea"/>
                <a:ea typeface="+mj-ea"/>
                <a:cs typeface="メイリオ" panose="020B0604030504040204" pitchFamily="50" charset="-128"/>
              </a:rPr>
              <a:t>健康有害性</a:t>
            </a:r>
            <a:r>
              <a:rPr lang="en-US" altLang="ja-JP" sz="1292" b="1" dirty="0">
                <a:solidFill>
                  <a:prstClr val="black"/>
                </a:solidFill>
                <a:latin typeface="+mj-ea"/>
                <a:ea typeface="+mj-ea"/>
                <a:cs typeface="メイリオ" panose="020B0604030504040204" pitchFamily="50" charset="-128"/>
              </a:rPr>
              <a:t>】</a:t>
            </a:r>
          </a:p>
        </p:txBody>
      </p:sp>
      <p:pic>
        <p:nvPicPr>
          <p:cNvPr id="20" name="Picture 84">
            <a:extLst>
              <a:ext uri="{FF2B5EF4-FFF2-40B4-BE49-F238E27FC236}">
                <a16:creationId xmlns:a16="http://schemas.microsoft.com/office/drawing/2014/main" id="{69F4C1A1-9A6E-4408-83ED-0ADC5C886E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38103" y="2859539"/>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87">
            <a:extLst>
              <a:ext uri="{FF2B5EF4-FFF2-40B4-BE49-F238E27FC236}">
                <a16:creationId xmlns:a16="http://schemas.microsoft.com/office/drawing/2014/main" id="{67E528C2-C2C4-4C71-9E9E-DF0C88E7515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2502" y="3963710"/>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90">
            <a:extLst>
              <a:ext uri="{FF2B5EF4-FFF2-40B4-BE49-F238E27FC236}">
                <a16:creationId xmlns:a16="http://schemas.microsoft.com/office/drawing/2014/main" id="{7392372F-BEFA-457B-A6C9-A377CEA318E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05191" y="5248487"/>
            <a:ext cx="797666" cy="79766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正方形/長方形 22"/>
          <p:cNvSpPr/>
          <p:nvPr/>
        </p:nvSpPr>
        <p:spPr>
          <a:xfrm>
            <a:off x="817591" y="2400268"/>
            <a:ext cx="2771785" cy="1286363"/>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j-ea"/>
              <a:ea typeface="+mj-ea"/>
            </a:endParaRPr>
          </a:p>
        </p:txBody>
      </p:sp>
      <p:sp>
        <p:nvSpPr>
          <p:cNvPr id="26" name="正方形/長方形 25"/>
          <p:cNvSpPr/>
          <p:nvPr/>
        </p:nvSpPr>
        <p:spPr>
          <a:xfrm>
            <a:off x="5897867" y="4875186"/>
            <a:ext cx="3359639" cy="1488737"/>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mj-ea"/>
              <a:ea typeface="+mj-ea"/>
            </a:endParaRPr>
          </a:p>
        </p:txBody>
      </p:sp>
      <p:sp>
        <p:nvSpPr>
          <p:cNvPr id="27" name="角丸四角形吹き出し 26"/>
          <p:cNvSpPr/>
          <p:nvPr/>
        </p:nvSpPr>
        <p:spPr>
          <a:xfrm>
            <a:off x="6985065" y="4274820"/>
            <a:ext cx="2272442" cy="486557"/>
          </a:xfrm>
          <a:prstGeom prst="wedgeRoundRectCallout">
            <a:avLst>
              <a:gd name="adj1" fmla="val -64099"/>
              <a:gd name="adj2" fmla="val 89433"/>
              <a:gd name="adj3" fmla="val 16667"/>
            </a:avLst>
          </a:prstGeom>
          <a:solidFill>
            <a:srgbClr val="CC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006600"/>
                </a:solidFill>
                <a:latin typeface="+mj-ea"/>
                <a:ea typeface="+mj-ea"/>
                <a:cs typeface="Meiryo UI" panose="020B0604030504040204" pitchFamily="50" charset="-128"/>
              </a:rPr>
              <a:t>多くの化学物質に表示</a:t>
            </a:r>
          </a:p>
        </p:txBody>
      </p:sp>
      <p:sp>
        <p:nvSpPr>
          <p:cNvPr id="28" name="角丸四角形吹き出し 27"/>
          <p:cNvSpPr/>
          <p:nvPr/>
        </p:nvSpPr>
        <p:spPr>
          <a:xfrm>
            <a:off x="1330439" y="1867929"/>
            <a:ext cx="2297652" cy="439637"/>
          </a:xfrm>
          <a:prstGeom prst="wedgeRoundRectCallout">
            <a:avLst>
              <a:gd name="adj1" fmla="val -45514"/>
              <a:gd name="adj2" fmla="val 117232"/>
              <a:gd name="adj3" fmla="val 16667"/>
            </a:avLst>
          </a:prstGeom>
          <a:solidFill>
            <a:srgbClr val="CC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006600"/>
                </a:solidFill>
                <a:latin typeface="+mj-ea"/>
                <a:ea typeface="+mj-ea"/>
                <a:cs typeface="Meiryo UI" panose="020B0604030504040204" pitchFamily="50" charset="-128"/>
              </a:rPr>
              <a:t>多くの化学物質に表示</a:t>
            </a:r>
          </a:p>
        </p:txBody>
      </p:sp>
      <p:sp>
        <p:nvSpPr>
          <p:cNvPr id="24" name="テキスト ボックス 23"/>
          <p:cNvSpPr txBox="1"/>
          <p:nvPr/>
        </p:nvSpPr>
        <p:spPr>
          <a:xfrm>
            <a:off x="4623186" y="6603159"/>
            <a:ext cx="4676280" cy="246221"/>
          </a:xfrm>
          <a:prstGeom prst="rect">
            <a:avLst/>
          </a:prstGeom>
          <a:noFill/>
        </p:spPr>
        <p:txBody>
          <a:bodyPr wrap="none" rtlCol="0">
            <a:spAutoFit/>
          </a:bodyPr>
          <a:lstStyle/>
          <a:p>
            <a:r>
              <a:rPr lang="ja-JP" altLang="ja-JP" dirty="0"/>
              <a:t>厚生労働省　化学物質の</a:t>
            </a:r>
            <a:r>
              <a:rPr lang="en-US" altLang="ja-JP" dirty="0"/>
              <a:t>GHS</a:t>
            </a:r>
            <a:r>
              <a:rPr lang="ja-JP" altLang="ja-JP" dirty="0"/>
              <a:t>ラベルを活用した職場の安全衛生教育のための</a:t>
            </a:r>
            <a:r>
              <a:rPr lang="ja-JP" altLang="ja-JP" dirty="0" smtClean="0"/>
              <a:t>資料</a:t>
            </a:r>
            <a:endParaRPr lang="ja-JP" altLang="ja-JP" dirty="0"/>
          </a:p>
        </p:txBody>
      </p:sp>
      <p:sp>
        <p:nvSpPr>
          <p:cNvPr id="29" name="角丸四角形吹き出し 5">
            <a:extLst>
              <a:ext uri="{FF2B5EF4-FFF2-40B4-BE49-F238E27FC236}">
                <a16:creationId xmlns:a16="http://schemas.microsoft.com/office/drawing/2014/main" id="{8F4CEA7E-A3E8-40C4-8524-9EB24CB745F2}"/>
              </a:ext>
            </a:extLst>
          </p:cNvPr>
          <p:cNvSpPr/>
          <p:nvPr/>
        </p:nvSpPr>
        <p:spPr>
          <a:xfrm>
            <a:off x="6788410" y="2169638"/>
            <a:ext cx="2950526" cy="1501679"/>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a:solidFill>
                  <a:schemeClr val="tx1"/>
                </a:solidFill>
                <a:latin typeface="+mj-ea"/>
                <a:ea typeface="+mj-ea"/>
                <a:cs typeface="Meiryo UI" panose="020B0604030504040204" pitchFamily="50" charset="-128"/>
              </a:rPr>
              <a:t>】</a:t>
            </a:r>
          </a:p>
          <a:p>
            <a:r>
              <a:rPr lang="ja-JP" altLang="en-US" sz="1100" b="1" dirty="0">
                <a:solidFill>
                  <a:schemeClr val="tx1"/>
                </a:solidFill>
                <a:latin typeface="+mj-ea"/>
                <a:ea typeface="+mj-ea"/>
                <a:cs typeface="Meiryo UI" panose="020B0604030504040204" pitchFamily="50" charset="-128"/>
              </a:rPr>
              <a:t>ラベル</a:t>
            </a:r>
            <a:r>
              <a:rPr lang="ja-JP" altLang="en-US" sz="1100" b="1" dirty="0" smtClean="0">
                <a:solidFill>
                  <a:schemeClr val="tx1"/>
                </a:solidFill>
                <a:latin typeface="+mj-ea"/>
                <a:ea typeface="+mj-ea"/>
                <a:cs typeface="Meiryo UI" panose="020B0604030504040204" pitchFamily="50" charset="-128"/>
              </a:rPr>
              <a:t>の絵表示の意味は厚生</a:t>
            </a:r>
            <a:r>
              <a:rPr lang="ja-JP" altLang="en-US" sz="1100" b="1" dirty="0">
                <a:solidFill>
                  <a:schemeClr val="tx1"/>
                </a:solidFill>
                <a:latin typeface="+mj-ea"/>
                <a:ea typeface="+mj-ea"/>
                <a:cs typeface="Meiryo UI" panose="020B0604030504040204" pitchFamily="50" charset="-128"/>
              </a:rPr>
              <a:t>労働省</a:t>
            </a:r>
            <a:r>
              <a:rPr lang="ja-JP" altLang="en-US" sz="1100" b="1" dirty="0" smtClean="0">
                <a:solidFill>
                  <a:schemeClr val="tx1"/>
                </a:solidFill>
                <a:latin typeface="+mj-ea"/>
                <a:ea typeface="+mj-ea"/>
                <a:cs typeface="Meiryo UI" panose="020B0604030504040204" pitchFamily="50" charset="-128"/>
              </a:rPr>
              <a:t>の「化学</a:t>
            </a:r>
            <a:r>
              <a:rPr lang="ja-JP" altLang="en-US" sz="1100" b="1" dirty="0">
                <a:solidFill>
                  <a:schemeClr val="tx1"/>
                </a:solidFill>
                <a:latin typeface="+mj-ea"/>
                <a:ea typeface="+mj-ea"/>
                <a:cs typeface="Meiryo UI" panose="020B0604030504040204" pitchFamily="50" charset="-128"/>
              </a:rPr>
              <a:t>物質の</a:t>
            </a:r>
            <a:r>
              <a:rPr lang="en-US" altLang="ja-JP" sz="1100" b="1" dirty="0">
                <a:solidFill>
                  <a:schemeClr val="tx1"/>
                </a:solidFill>
                <a:latin typeface="+mj-ea"/>
                <a:ea typeface="+mj-ea"/>
                <a:cs typeface="Meiryo UI" panose="020B0604030504040204" pitchFamily="50" charset="-128"/>
              </a:rPr>
              <a:t>GHS</a:t>
            </a:r>
            <a:r>
              <a:rPr lang="ja-JP" altLang="en-US" sz="1100" b="1" dirty="0">
                <a:solidFill>
                  <a:schemeClr val="tx1"/>
                </a:solidFill>
                <a:latin typeface="+mj-ea"/>
                <a:ea typeface="+mj-ea"/>
                <a:cs typeface="Meiryo UI" panose="020B0604030504040204" pitchFamily="50" charset="-128"/>
              </a:rPr>
              <a:t>ラベルを活用した職場の安全衛生教育のための</a:t>
            </a:r>
            <a:r>
              <a:rPr lang="ja-JP" altLang="en-US" sz="1100" b="1" dirty="0" smtClean="0">
                <a:solidFill>
                  <a:schemeClr val="tx1"/>
                </a:solidFill>
                <a:latin typeface="+mj-ea"/>
                <a:ea typeface="+mj-ea"/>
                <a:cs typeface="Meiryo UI" panose="020B0604030504040204" pitchFamily="50" charset="-128"/>
              </a:rPr>
              <a:t>資料」等にあります。</a:t>
            </a:r>
            <a:endParaRPr lang="en-US" altLang="ja-JP" sz="1100" b="1" dirty="0" smtClean="0">
              <a:solidFill>
                <a:schemeClr val="tx1"/>
              </a:solidFill>
              <a:latin typeface="+mj-ea"/>
              <a:ea typeface="+mj-ea"/>
              <a:cs typeface="Meiryo UI" panose="020B0604030504040204" pitchFamily="50" charset="-128"/>
            </a:endParaRPr>
          </a:p>
          <a:p>
            <a:r>
              <a:rPr lang="ja-JP" altLang="en-US" sz="1100" b="1" dirty="0" smtClean="0">
                <a:solidFill>
                  <a:schemeClr val="tx1"/>
                </a:solidFill>
                <a:latin typeface="+mj-ea"/>
                <a:ea typeface="+mj-ea"/>
                <a:cs typeface="Meiryo UI" panose="020B0604030504040204" pitchFamily="50" charset="-128"/>
              </a:rPr>
              <a:t>詳しくはそちらの教材をご活用ください。</a:t>
            </a:r>
            <a:endParaRPr lang="en-US" altLang="ja-JP" sz="1100" b="1" dirty="0" smtClean="0">
              <a:solidFill>
                <a:schemeClr val="tx1"/>
              </a:solidFill>
              <a:latin typeface="+mj-ea"/>
              <a:ea typeface="+mj-ea"/>
              <a:cs typeface="Meiryo UI" panose="020B0604030504040204" pitchFamily="50" charset="-128"/>
            </a:endParaRPr>
          </a:p>
          <a:p>
            <a:r>
              <a:rPr lang="ja-JP" altLang="en-US" sz="1100" b="1" dirty="0" smtClean="0">
                <a:solidFill>
                  <a:schemeClr val="tx1"/>
                </a:solidFill>
                <a:latin typeface="+mj-ea"/>
                <a:ea typeface="+mj-ea"/>
                <a:cs typeface="Meiryo UI" panose="020B0604030504040204" pitchFamily="50" charset="-128"/>
              </a:rPr>
              <a:t>ここでは大まかな説明として身近な危険性</a:t>
            </a:r>
            <a:r>
              <a:rPr lang="en-US" altLang="ja-JP" sz="1100" b="1" dirty="0" smtClean="0">
                <a:solidFill>
                  <a:schemeClr val="tx1"/>
                </a:solidFill>
                <a:latin typeface="+mj-ea"/>
                <a:ea typeface="+mj-ea"/>
                <a:cs typeface="Meiryo UI" panose="020B0604030504040204" pitchFamily="50" charset="-128"/>
              </a:rPr>
              <a:t>(</a:t>
            </a:r>
            <a:r>
              <a:rPr lang="ja-JP" altLang="en-US" sz="1100" b="1" dirty="0" smtClean="0">
                <a:solidFill>
                  <a:schemeClr val="tx1"/>
                </a:solidFill>
                <a:latin typeface="+mj-ea"/>
                <a:ea typeface="+mj-ea"/>
                <a:cs typeface="Meiryo UI" panose="020B0604030504040204" pitchFamily="50" charset="-128"/>
              </a:rPr>
              <a:t>引火性）、有害性（発がん性）を教育してください。</a:t>
            </a:r>
            <a:endParaRPr lang="en-US" altLang="ja-JP" sz="1100" b="1" dirty="0">
              <a:solidFill>
                <a:schemeClr val="tx1"/>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1966502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0107C1-8591-48B2-8F10-D2B514C3A216}"/>
              </a:ext>
            </a:extLst>
          </p:cNvPr>
          <p:cNvSpPr txBox="1"/>
          <p:nvPr/>
        </p:nvSpPr>
        <p:spPr>
          <a:xfrm>
            <a:off x="799306" y="1182232"/>
            <a:ext cx="8153400" cy="3108543"/>
          </a:xfrm>
          <a:prstGeom prst="rect">
            <a:avLst/>
          </a:prstGeom>
          <a:noFill/>
        </p:spPr>
        <p:txBody>
          <a:bodyPr wrap="square" rtlCol="0">
            <a:spAutoFit/>
          </a:bodyPr>
          <a:lstStyle/>
          <a:p>
            <a:r>
              <a:rPr lang="ja-JP" altLang="en-US" sz="2800" dirty="0">
                <a:latin typeface="+mn-ea"/>
                <a:ea typeface="+mn-ea"/>
              </a:rPr>
              <a:t>実際に起きた化学物質に起因する事故から学ぶことはたくさんあります。</a:t>
            </a:r>
            <a:endParaRPr lang="en-US" altLang="ja-JP" sz="2800" dirty="0">
              <a:latin typeface="+mn-ea"/>
              <a:ea typeface="+mn-ea"/>
            </a:endParaRPr>
          </a:p>
          <a:p>
            <a:endParaRPr lang="en-US" altLang="ja-JP" sz="2800" dirty="0">
              <a:latin typeface="+mn-ea"/>
              <a:ea typeface="+mn-ea"/>
            </a:endParaRPr>
          </a:p>
          <a:p>
            <a:r>
              <a:rPr lang="ja-JP" altLang="en-US" sz="2800" dirty="0">
                <a:latin typeface="+mn-ea"/>
                <a:ea typeface="+mn-ea"/>
              </a:rPr>
              <a:t>危険性（爆発・火災</a:t>
            </a:r>
            <a:r>
              <a:rPr lang="ja-JP" altLang="en-US" sz="2800" dirty="0" smtClean="0">
                <a:latin typeface="+mn-ea"/>
                <a:ea typeface="+mn-ea"/>
              </a:rPr>
              <a:t>）の事故</a:t>
            </a:r>
            <a:r>
              <a:rPr lang="ja-JP" altLang="en-US" sz="2800" dirty="0">
                <a:latin typeface="+mn-ea"/>
                <a:ea typeface="+mn-ea"/>
              </a:rPr>
              <a:t>と有害性（健康障害）の労働災害を見てみましょう。</a:t>
            </a:r>
            <a:endParaRPr lang="en-US" altLang="ja-JP" sz="2800" dirty="0">
              <a:latin typeface="+mn-ea"/>
              <a:ea typeface="+mn-ea"/>
            </a:endParaRPr>
          </a:p>
          <a:p>
            <a:endParaRPr lang="en-US" altLang="ja-JP" sz="2800" dirty="0">
              <a:latin typeface="+mn-ea"/>
              <a:ea typeface="+mn-ea"/>
            </a:endParaRPr>
          </a:p>
          <a:p>
            <a:r>
              <a:rPr lang="ja-JP" altLang="en-US" sz="2800" dirty="0">
                <a:latin typeface="+mn-ea"/>
                <a:ea typeface="+mn-ea"/>
              </a:rPr>
              <a:t>はじめに</a:t>
            </a:r>
            <a:r>
              <a:rPr lang="ja-JP" altLang="en-US" sz="2800" dirty="0">
                <a:solidFill>
                  <a:srgbClr val="FF0000"/>
                </a:solidFill>
                <a:latin typeface="+mn-ea"/>
                <a:ea typeface="+mn-ea"/>
              </a:rPr>
              <a:t>危険性による事故（けが）</a:t>
            </a:r>
            <a:r>
              <a:rPr lang="ja-JP" altLang="en-US" sz="2800" dirty="0">
                <a:latin typeface="+mn-ea"/>
                <a:ea typeface="+mn-ea"/>
              </a:rPr>
              <a:t>を見てみましょう。</a:t>
            </a:r>
          </a:p>
        </p:txBody>
      </p:sp>
      <p:sp>
        <p:nvSpPr>
          <p:cNvPr id="5" name="テキスト ボックス 4">
            <a:extLst>
              <a:ext uri="{FF2B5EF4-FFF2-40B4-BE49-F238E27FC236}">
                <a16:creationId xmlns:a16="http://schemas.microsoft.com/office/drawing/2014/main" id="{C9886A40-D170-4514-A218-A0B624090E23}"/>
              </a:ext>
            </a:extLst>
          </p:cNvPr>
          <p:cNvSpPr txBox="1"/>
          <p:nvPr/>
        </p:nvSpPr>
        <p:spPr>
          <a:xfrm>
            <a:off x="799306" y="61464"/>
            <a:ext cx="6683240" cy="523220"/>
          </a:xfrm>
          <a:prstGeom prst="rect">
            <a:avLst/>
          </a:prstGeom>
          <a:noFill/>
        </p:spPr>
        <p:txBody>
          <a:bodyPr wrap="none" rtlCol="0">
            <a:spAutoFit/>
          </a:bodyPr>
          <a:lstStyle/>
          <a:p>
            <a:r>
              <a:rPr lang="ja-JP" altLang="en-US" sz="2800" b="1" dirty="0">
                <a:solidFill>
                  <a:schemeClr val="bg1"/>
                </a:solidFill>
              </a:rPr>
              <a:t>化学物質の事故（爆発・火災）から学ぼう！</a:t>
            </a:r>
          </a:p>
        </p:txBody>
      </p:sp>
      <p:sp>
        <p:nvSpPr>
          <p:cNvPr id="6" name="角丸四角形吹き出し 5">
            <a:extLst>
              <a:ext uri="{FF2B5EF4-FFF2-40B4-BE49-F238E27FC236}">
                <a16:creationId xmlns:a16="http://schemas.microsoft.com/office/drawing/2014/main" id="{8F4CEA7E-A3E8-40C4-8524-9EB24CB745F2}"/>
              </a:ext>
            </a:extLst>
          </p:cNvPr>
          <p:cNvSpPr/>
          <p:nvPr/>
        </p:nvSpPr>
        <p:spPr>
          <a:xfrm>
            <a:off x="6953887" y="5244805"/>
            <a:ext cx="2642835"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cs typeface="Meiryo UI" panose="020B0604030504040204" pitchFamily="50" charset="-128"/>
              </a:rPr>
              <a:t>【</a:t>
            </a:r>
            <a:r>
              <a:rPr kumimoji="1" lang="ja-JP" altLang="en-US" sz="1200" b="1" dirty="0">
                <a:solidFill>
                  <a:schemeClr val="tx1"/>
                </a:solidFill>
                <a:latin typeface="+mn-ea"/>
                <a:cs typeface="Meiryo UI" panose="020B0604030504040204" pitchFamily="50" charset="-128"/>
              </a:rPr>
              <a:t>教育担当者さまへ</a:t>
            </a:r>
            <a:r>
              <a:rPr kumimoji="1" lang="en-US" altLang="ja-JP" sz="1200" b="1" dirty="0" smtClean="0">
                <a:solidFill>
                  <a:schemeClr val="tx1"/>
                </a:solidFill>
                <a:latin typeface="+mn-ea"/>
                <a:cs typeface="Meiryo UI" panose="020B0604030504040204" pitchFamily="50" charset="-128"/>
              </a:rPr>
              <a:t>】</a:t>
            </a:r>
          </a:p>
          <a:p>
            <a:r>
              <a:rPr lang="ja-JP" altLang="en-US" sz="1200" b="1" dirty="0">
                <a:solidFill>
                  <a:schemeClr val="tx1"/>
                </a:solidFill>
                <a:latin typeface="+mn-ea"/>
                <a:cs typeface="Meiryo UI" panose="020B0604030504040204" pitchFamily="50" charset="-128"/>
              </a:rPr>
              <a:t>実際</a:t>
            </a:r>
            <a:r>
              <a:rPr lang="ja-JP" altLang="en-US" sz="1200" b="1" dirty="0" smtClean="0">
                <a:solidFill>
                  <a:schemeClr val="tx1"/>
                </a:solidFill>
                <a:latin typeface="+mn-ea"/>
                <a:cs typeface="Meiryo UI" panose="020B0604030504040204" pitchFamily="50" charset="-128"/>
              </a:rPr>
              <a:t>に起こった</a:t>
            </a:r>
            <a:r>
              <a:rPr lang="ja-JP" altLang="en-US" sz="1200" b="1" dirty="0">
                <a:solidFill>
                  <a:schemeClr val="tx1"/>
                </a:solidFill>
                <a:latin typeface="+mn-ea"/>
                <a:cs typeface="Meiryo UI" panose="020B0604030504040204" pitchFamily="50" charset="-128"/>
              </a:rPr>
              <a:t>事故</a:t>
            </a:r>
            <a:r>
              <a:rPr lang="ja-JP" altLang="en-US" sz="1200" b="1" dirty="0" smtClean="0">
                <a:solidFill>
                  <a:schemeClr val="tx1"/>
                </a:solidFill>
                <a:latin typeface="+mn-ea"/>
                <a:cs typeface="Meiryo UI" panose="020B0604030504040204" pitchFamily="50" charset="-128"/>
              </a:rPr>
              <a:t>は</a:t>
            </a:r>
            <a:r>
              <a:rPr lang="ja-JP" altLang="en-US" sz="1200" b="1" dirty="0">
                <a:solidFill>
                  <a:schemeClr val="tx1"/>
                </a:solidFill>
                <a:latin typeface="+mn-ea"/>
                <a:cs typeface="Meiryo UI" panose="020B0604030504040204" pitchFamily="50" charset="-128"/>
              </a:rPr>
              <a:t>作業者</a:t>
            </a:r>
            <a:r>
              <a:rPr lang="ja-JP" altLang="en-US" sz="1200" b="1" dirty="0" smtClean="0">
                <a:solidFill>
                  <a:schemeClr val="tx1"/>
                </a:solidFill>
                <a:latin typeface="+mn-ea"/>
                <a:cs typeface="Meiryo UI" panose="020B0604030504040204" pitchFamily="50" charset="-128"/>
              </a:rPr>
              <a:t>にとって</a:t>
            </a:r>
            <a:r>
              <a:rPr lang="ja-JP" altLang="en-US" sz="1200" b="1" dirty="0">
                <a:solidFill>
                  <a:schemeClr val="tx1"/>
                </a:solidFill>
                <a:latin typeface="+mn-ea"/>
                <a:cs typeface="Meiryo UI" panose="020B0604030504040204" pitchFamily="50" charset="-128"/>
              </a:rPr>
              <a:t>大</a:t>
            </a:r>
            <a:r>
              <a:rPr lang="ja-JP" altLang="en-US" sz="1200" b="1" dirty="0" smtClean="0">
                <a:solidFill>
                  <a:schemeClr val="tx1"/>
                </a:solidFill>
                <a:latin typeface="+mn-ea"/>
                <a:cs typeface="Meiryo UI" panose="020B0604030504040204" pitchFamily="50" charset="-128"/>
              </a:rPr>
              <a:t>いに役立ちます。必要に応じて身近な事故事例も説明するとよいでしょう。</a:t>
            </a:r>
            <a:endParaRPr kumimoji="1" lang="en-US" altLang="ja-JP" sz="1200" b="1"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289945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2CA19BE-8A57-4ACA-9259-201D81BBF3F8}"/>
              </a:ext>
            </a:extLst>
          </p:cNvPr>
          <p:cNvSpPr txBox="1"/>
          <p:nvPr/>
        </p:nvSpPr>
        <p:spPr>
          <a:xfrm>
            <a:off x="392030" y="59353"/>
            <a:ext cx="5674951" cy="523220"/>
          </a:xfrm>
          <a:prstGeom prst="rect">
            <a:avLst/>
          </a:prstGeom>
          <a:noFill/>
        </p:spPr>
        <p:txBody>
          <a:bodyPr wrap="none" rtlCol="0">
            <a:spAutoFit/>
          </a:bodyPr>
          <a:lstStyle/>
          <a:p>
            <a:r>
              <a:rPr lang="ja-JP" altLang="en-US" sz="2800" b="1" dirty="0">
                <a:solidFill>
                  <a:schemeClr val="bg1"/>
                </a:solidFill>
              </a:rPr>
              <a:t>化学物質の危険性による災害事例</a:t>
            </a:r>
            <a:r>
              <a:rPr lang="en-US" altLang="ja-JP" sz="2800" b="1" dirty="0">
                <a:solidFill>
                  <a:schemeClr val="bg1"/>
                </a:solidFill>
              </a:rPr>
              <a:t>1</a:t>
            </a:r>
          </a:p>
        </p:txBody>
      </p:sp>
      <p:grpSp>
        <p:nvGrpSpPr>
          <p:cNvPr id="5" name="グループ化 4"/>
          <p:cNvGrpSpPr/>
          <p:nvPr/>
        </p:nvGrpSpPr>
        <p:grpSpPr>
          <a:xfrm>
            <a:off x="477633" y="656692"/>
            <a:ext cx="8866270" cy="5775025"/>
            <a:chOff x="477633" y="656692"/>
            <a:chExt cx="8866270" cy="5775025"/>
          </a:xfrm>
        </p:grpSpPr>
        <p:sp>
          <p:nvSpPr>
            <p:cNvPr id="2" name="テキスト ボックス 1"/>
            <p:cNvSpPr txBox="1"/>
            <p:nvPr/>
          </p:nvSpPr>
          <p:spPr>
            <a:xfrm>
              <a:off x="481594" y="656692"/>
              <a:ext cx="4650632" cy="461665"/>
            </a:xfrm>
            <a:prstGeom prst="rect">
              <a:avLst/>
            </a:prstGeom>
            <a:noFill/>
          </p:spPr>
          <p:txBody>
            <a:bodyPr wrap="none" rtlCol="0">
              <a:spAutoFit/>
            </a:bodyPr>
            <a:lstStyle/>
            <a:p>
              <a:r>
                <a:rPr lang="ja-JP" altLang="en-US" sz="2400" b="1" dirty="0"/>
                <a:t>取り扱いを間違えるとどうなるの？</a:t>
              </a:r>
              <a:endParaRPr lang="ja-JP" altLang="en-US" b="1" dirty="0"/>
            </a:p>
          </p:txBody>
        </p:sp>
        <p:pic>
          <p:nvPicPr>
            <p:cNvPr id="4" name="図 3"/>
            <p:cNvPicPr>
              <a:picLocks noChangeAspect="1"/>
            </p:cNvPicPr>
            <p:nvPr/>
          </p:nvPicPr>
          <p:blipFill>
            <a:blip r:embed="rId2"/>
            <a:stretch>
              <a:fillRect/>
            </a:stretch>
          </p:blipFill>
          <p:spPr>
            <a:xfrm>
              <a:off x="6202532" y="683345"/>
              <a:ext cx="3141371" cy="1845555"/>
            </a:xfrm>
            <a:prstGeom prst="rect">
              <a:avLst/>
            </a:prstGeom>
          </p:spPr>
        </p:pic>
        <p:sp>
          <p:nvSpPr>
            <p:cNvPr id="7" name="正方形/長方形 6"/>
            <p:cNvSpPr/>
            <p:nvPr/>
          </p:nvSpPr>
          <p:spPr>
            <a:xfrm>
              <a:off x="630871" y="1162901"/>
              <a:ext cx="4237149" cy="707886"/>
            </a:xfrm>
            <a:prstGeom prst="rect">
              <a:avLst/>
            </a:prstGeom>
          </p:spPr>
          <p:txBody>
            <a:bodyPr wrap="square">
              <a:spAutoFit/>
            </a:bodyPr>
            <a:lstStyle/>
            <a:p>
              <a:r>
                <a:rPr lang="ja-JP" altLang="en-US" sz="2000" b="1" dirty="0">
                  <a:solidFill>
                    <a:srgbClr val="000066"/>
                  </a:solidFill>
                  <a:latin typeface="Meiryo-Bold"/>
                </a:rPr>
                <a:t>事例１：簡易グローブボックス内でのアルコール類乾燥作業時の爆発</a:t>
              </a:r>
            </a:p>
          </p:txBody>
        </p:sp>
        <p:sp>
          <p:nvSpPr>
            <p:cNvPr id="9" name="正方形/長方形 8"/>
            <p:cNvSpPr/>
            <p:nvPr/>
          </p:nvSpPr>
          <p:spPr>
            <a:xfrm>
              <a:off x="541192" y="2321585"/>
              <a:ext cx="8693240" cy="1323439"/>
            </a:xfrm>
            <a:prstGeom prst="rect">
              <a:avLst/>
            </a:prstGeom>
          </p:spPr>
          <p:txBody>
            <a:bodyPr wrap="square">
              <a:spAutoFit/>
            </a:bodyPr>
            <a:lstStyle/>
            <a:p>
              <a:r>
                <a:rPr lang="ja-JP" altLang="en-US" sz="1600" b="1" dirty="0">
                  <a:latin typeface="+mn-ea"/>
                  <a:ea typeface="+mn-ea"/>
                </a:rPr>
                <a:t>事故の概要：</a:t>
              </a:r>
              <a:endParaRPr lang="en-US" altLang="ja-JP" sz="1600" b="1" dirty="0">
                <a:latin typeface="+mn-ea"/>
                <a:ea typeface="+mn-ea"/>
              </a:endParaRPr>
            </a:p>
            <a:p>
              <a:r>
                <a:rPr lang="ja-JP" altLang="en-US" sz="1600" b="1" dirty="0">
                  <a:latin typeface="+mn-ea"/>
                  <a:ea typeface="+mn-ea"/>
                </a:rPr>
                <a:t>基板のスプレーによる塗布処理を簡易型グローブボックスに両⼿を差し⼊</a:t>
              </a:r>
              <a:r>
                <a:rPr lang="ja-JP" altLang="en-US" sz="1600" b="1" dirty="0" err="1" smtClean="0">
                  <a:latin typeface="+mn-ea"/>
                  <a:ea typeface="+mn-ea"/>
                </a:rPr>
                <a:t>れ</a:t>
              </a:r>
              <a:r>
                <a:rPr lang="ja-JP" altLang="en-US" sz="1600" b="1" dirty="0" smtClean="0">
                  <a:latin typeface="+mn-ea"/>
                  <a:ea typeface="+mn-ea"/>
                </a:rPr>
                <a:t>作業</a:t>
              </a:r>
              <a:r>
                <a:rPr lang="ja-JP" altLang="en-US" sz="1600" b="1" dirty="0">
                  <a:latin typeface="+mn-ea"/>
                  <a:ea typeface="+mn-ea"/>
                </a:rPr>
                <a:t>していた。突然爆発し、右⼿親指と右⼿⾸に熱傷を負った。</a:t>
              </a:r>
              <a:endParaRPr lang="en-US" altLang="ja-JP" sz="1600" b="1" dirty="0">
                <a:latin typeface="+mn-ea"/>
                <a:ea typeface="+mn-ea"/>
              </a:endParaRPr>
            </a:p>
            <a:p>
              <a:r>
                <a:rPr lang="ja-JP" altLang="en-US" sz="1600" b="1" dirty="0">
                  <a:solidFill>
                    <a:srgbClr val="FF0000"/>
                  </a:solidFill>
                  <a:latin typeface="+mn-ea"/>
                  <a:ea typeface="+mn-ea"/>
                </a:rPr>
                <a:t>ボックス内で、スプレーに含まれるアルコール類の濃度が上昇し、</a:t>
              </a:r>
              <a:r>
                <a:rPr lang="ja-JP" altLang="en-US" sz="1600" b="1" i="1" dirty="0">
                  <a:solidFill>
                    <a:srgbClr val="FF0000"/>
                  </a:solidFill>
                  <a:effectLst>
                    <a:outerShdw blurRad="38100" dist="38100" dir="2700000" algn="tl">
                      <a:srgbClr val="000000">
                        <a:alpha val="43137"/>
                      </a:srgbClr>
                    </a:outerShdw>
                  </a:effectLst>
                  <a:latin typeface="+mn-ea"/>
                  <a:ea typeface="+mn-ea"/>
                </a:rPr>
                <a:t>爆発下限界</a:t>
              </a:r>
              <a:r>
                <a:rPr lang="ja-JP" altLang="en-US" sz="1600" b="1" dirty="0">
                  <a:solidFill>
                    <a:srgbClr val="FF0000"/>
                  </a:solidFill>
                  <a:latin typeface="+mn-ea"/>
                  <a:ea typeface="+mn-ea"/>
                </a:rPr>
                <a:t>を超えていた</a:t>
              </a:r>
              <a:r>
                <a:rPr lang="ja-JP" altLang="en-US" sz="1600" b="1" dirty="0">
                  <a:latin typeface="+mn-ea"/>
                  <a:ea typeface="+mn-ea"/>
                </a:rPr>
                <a:t>ため、試験⽚を乾燥させるために使⽤していた</a:t>
              </a:r>
              <a:r>
                <a:rPr lang="ja-JP" altLang="en-US" sz="1600" b="1" dirty="0">
                  <a:solidFill>
                    <a:srgbClr val="FF0000"/>
                  </a:solidFill>
                  <a:latin typeface="+mn-ea"/>
                  <a:ea typeface="+mn-ea"/>
                </a:rPr>
                <a:t>ドライヤーの電熱線から引⽕し、爆発</a:t>
              </a:r>
              <a:r>
                <a:rPr lang="ja-JP" altLang="en-US" sz="1600" b="1" dirty="0">
                  <a:latin typeface="+mn-ea"/>
                  <a:ea typeface="+mn-ea"/>
                </a:rPr>
                <a:t>が発⽣した。</a:t>
              </a:r>
            </a:p>
          </p:txBody>
        </p:sp>
        <p:sp>
          <p:nvSpPr>
            <p:cNvPr id="10" name="テキスト ボックス 9"/>
            <p:cNvSpPr txBox="1"/>
            <p:nvPr/>
          </p:nvSpPr>
          <p:spPr>
            <a:xfrm>
              <a:off x="611080" y="4010831"/>
              <a:ext cx="4276732" cy="1631216"/>
            </a:xfrm>
            <a:prstGeom prst="rect">
              <a:avLst/>
            </a:prstGeom>
            <a:noFill/>
          </p:spPr>
          <p:txBody>
            <a:bodyPr wrap="square" rtlCol="0">
              <a:spAutoFit/>
            </a:bodyPr>
            <a:lstStyle/>
            <a:p>
              <a:r>
                <a:rPr lang="ja-JP" altLang="en-US" sz="2000" dirty="0"/>
                <a:t>　</a:t>
              </a:r>
              <a:r>
                <a:rPr lang="ja-JP" altLang="en-US" sz="2000" b="1" u="sng" dirty="0"/>
                <a:t>どのような原因が考えられますか？</a:t>
              </a:r>
              <a:endParaRPr lang="en-US" altLang="ja-JP" sz="2400" b="1" u="sng" dirty="0"/>
            </a:p>
            <a:p>
              <a:r>
                <a:rPr lang="en-US" altLang="ja-JP" sz="1600" b="1" dirty="0"/>
                <a:t>1 </a:t>
              </a:r>
              <a:r>
                <a:rPr lang="ja-JP" altLang="en-US" sz="1600" b="1" dirty="0"/>
                <a:t>　</a:t>
              </a:r>
              <a:r>
                <a:rPr lang="ja-JP" altLang="en-US" sz="1600" b="1" dirty="0">
                  <a:solidFill>
                    <a:srgbClr val="FF0000"/>
                  </a:solidFill>
                </a:rPr>
                <a:t>ラベル、</a:t>
              </a:r>
              <a:r>
                <a:rPr lang="en-US" altLang="ja-JP" sz="1600" b="1" dirty="0">
                  <a:solidFill>
                    <a:srgbClr val="FF0000"/>
                  </a:solidFill>
                </a:rPr>
                <a:t>SDS</a:t>
              </a:r>
              <a:r>
                <a:rPr lang="ja-JP" altLang="en-US" sz="1600" b="1" dirty="0">
                  <a:solidFill>
                    <a:srgbClr val="FF0000"/>
                  </a:solidFill>
                </a:rPr>
                <a:t>の内容を理解していない</a:t>
              </a:r>
            </a:p>
            <a:p>
              <a:r>
                <a:rPr lang="en-US" altLang="ja-JP" sz="1600" b="1" dirty="0"/>
                <a:t>2 </a:t>
              </a:r>
              <a:r>
                <a:rPr lang="ja-JP" altLang="en-US" sz="1600" b="1" dirty="0"/>
                <a:t>　リスクアセスメントを実施していない</a:t>
              </a:r>
            </a:p>
            <a:p>
              <a:r>
                <a:rPr lang="en-US" altLang="ja-JP" sz="1600" b="1" dirty="0"/>
                <a:t>3</a:t>
              </a:r>
              <a:r>
                <a:rPr lang="ja-JP" altLang="en-US" sz="1600" b="1" dirty="0"/>
                <a:t>　</a:t>
              </a:r>
              <a:r>
                <a:rPr lang="en-US" altLang="ja-JP" sz="1600" b="1" dirty="0"/>
                <a:t> </a:t>
              </a:r>
              <a:r>
                <a:rPr lang="ja-JP" altLang="en-US" sz="1600" b="1" dirty="0">
                  <a:solidFill>
                    <a:srgbClr val="FF0000"/>
                  </a:solidFill>
                </a:rPr>
                <a:t>作業標準書・マニュアルが作成されていない</a:t>
              </a:r>
            </a:p>
            <a:p>
              <a:r>
                <a:rPr lang="en-US" altLang="zh-TW" sz="1600" b="1" dirty="0"/>
                <a:t>4 </a:t>
              </a:r>
              <a:r>
                <a:rPr lang="ja-JP" altLang="en-US" sz="1600" b="1" dirty="0"/>
                <a:t>　</a:t>
              </a:r>
              <a:r>
                <a:rPr lang="zh-TW" altLang="en-US" sz="1600" b="1" dirty="0">
                  <a:latin typeface="ＭＳ Ｐゴシック" panose="020B0600070205080204" pitchFamily="50" charset="-128"/>
                </a:rPr>
                <a:t>安全衛⽣教育</a:t>
              </a:r>
              <a:r>
                <a:rPr lang="ja-JP" altLang="en-US" sz="1600" b="1" dirty="0"/>
                <a:t>が実施されていない</a:t>
              </a:r>
              <a:endParaRPr lang="zh-TW" altLang="en-US" sz="1600" b="1" dirty="0"/>
            </a:p>
            <a:p>
              <a:r>
                <a:rPr lang="en-US" altLang="ja-JP" sz="1600" b="1" dirty="0"/>
                <a:t>5 </a:t>
              </a:r>
              <a:r>
                <a:rPr lang="ja-JP" altLang="en-US" sz="1600" b="1" dirty="0"/>
                <a:t>　換気・排気装置が設置されていない</a:t>
              </a:r>
            </a:p>
          </p:txBody>
        </p:sp>
        <p:sp>
          <p:nvSpPr>
            <p:cNvPr id="8" name="テキスト ボックス 7"/>
            <p:cNvSpPr txBox="1"/>
            <p:nvPr/>
          </p:nvSpPr>
          <p:spPr>
            <a:xfrm>
              <a:off x="5201656" y="3807922"/>
              <a:ext cx="4142247" cy="2616101"/>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着火源となるおそれのある機械を使⽤しない。</a:t>
              </a:r>
              <a:r>
                <a:rPr lang="ja-JP" altLang="en-US" sz="1600" b="1" dirty="0">
                  <a:solidFill>
                    <a:srgbClr val="FF0000"/>
                  </a:solidFill>
                </a:rPr>
                <a:t>（着火源管理が重要）</a:t>
              </a:r>
            </a:p>
            <a:p>
              <a:r>
                <a:rPr lang="en-US" altLang="ja-JP" sz="1600" b="1" dirty="0"/>
                <a:t>2 </a:t>
              </a:r>
              <a:r>
                <a:rPr lang="ja-JP" altLang="en-US" sz="1600" b="1" dirty="0"/>
                <a:t>引⽕性蒸気がある場所には⽕災等防⽌のため、換気装置等を設置する。</a:t>
              </a:r>
            </a:p>
            <a:p>
              <a:r>
                <a:rPr lang="en-US" altLang="ja-JP" sz="1600" b="1" dirty="0"/>
                <a:t>3 </a:t>
              </a:r>
              <a:r>
                <a:rPr lang="ja-JP" altLang="en-US" sz="1600" b="1" dirty="0"/>
                <a:t>スプレーを使⽤する作業では、</a:t>
              </a:r>
              <a:r>
                <a:rPr lang="ja-JP" altLang="en-US" sz="1600" b="1" dirty="0">
                  <a:solidFill>
                    <a:srgbClr val="FF0000"/>
                  </a:solidFill>
                </a:rPr>
                <a:t>危険・有害性を調査する</a:t>
              </a:r>
              <a:r>
                <a:rPr lang="ja-JP" altLang="en-US" sz="1600" b="1" dirty="0"/>
                <a:t>。</a:t>
              </a:r>
            </a:p>
            <a:p>
              <a:r>
                <a:rPr lang="en-US" altLang="ja-JP" sz="1600" b="1" dirty="0"/>
                <a:t>4 </a:t>
              </a:r>
              <a:r>
                <a:rPr lang="ja-JP" altLang="en-US" sz="1600" b="1" dirty="0">
                  <a:solidFill>
                    <a:srgbClr val="FF0000"/>
                  </a:solidFill>
                </a:rPr>
                <a:t>火災等防止のため、作業⼿順を定める</a:t>
              </a:r>
              <a:r>
                <a:rPr lang="ja-JP" altLang="en-US" sz="1600" b="1" dirty="0"/>
                <a:t>。労働者に作業現場のあらゆる危険有害性、取扱い⽅法について教育・周知する</a:t>
              </a:r>
              <a:r>
                <a:rPr lang="ja-JP" altLang="en-US" sz="1600" dirty="0"/>
                <a:t>。</a:t>
              </a:r>
              <a:endParaRPr lang="ja-JP" altLang="en-US" sz="1600" b="1" dirty="0"/>
            </a:p>
          </p:txBody>
        </p:sp>
        <p:sp>
          <p:nvSpPr>
            <p:cNvPr id="6" name="テキスト ボックス 5"/>
            <p:cNvSpPr txBox="1"/>
            <p:nvPr/>
          </p:nvSpPr>
          <p:spPr>
            <a:xfrm>
              <a:off x="477633" y="5831553"/>
              <a:ext cx="4363695" cy="600164"/>
            </a:xfrm>
            <a:prstGeom prst="rect">
              <a:avLst/>
            </a:prstGeom>
            <a:noFill/>
          </p:spPr>
          <p:txBody>
            <a:bodyPr wrap="none" rtlCol="0">
              <a:spAutoFit/>
            </a:bodyPr>
            <a:lstStyle/>
            <a:p>
              <a:r>
                <a:rPr kumimoji="1" lang="ja-JP" altLang="en-US" sz="1100" b="1" dirty="0" smtClean="0"/>
                <a:t>（参考）爆発下限界とは：可燃性の蒸気と酸素（空気）の混合割合のうち</a:t>
              </a:r>
              <a:endParaRPr kumimoji="1" lang="en-US" altLang="ja-JP" sz="1100" b="1" dirty="0" smtClean="0"/>
            </a:p>
            <a:p>
              <a:r>
                <a:rPr kumimoji="1" lang="ja-JP" altLang="en-US" sz="1100" b="1" dirty="0" smtClean="0"/>
                <a:t>最も可燃性蒸気の少ない割合で燃焼する濃度</a:t>
              </a:r>
              <a:endParaRPr kumimoji="1" lang="en-US" altLang="ja-JP" sz="1100" b="1" dirty="0" smtClean="0"/>
            </a:p>
            <a:p>
              <a:endParaRPr kumimoji="1" lang="ja-JP" altLang="en-US" sz="1050" b="1" dirty="0"/>
            </a:p>
          </p:txBody>
        </p:sp>
      </p:grpSp>
      <p:sp>
        <p:nvSpPr>
          <p:cNvPr id="12" name="テキスト ボックス 11"/>
          <p:cNvSpPr txBox="1"/>
          <p:nvPr/>
        </p:nvSpPr>
        <p:spPr>
          <a:xfrm>
            <a:off x="6824414" y="6611779"/>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spTree>
    <p:extLst>
      <p:ext uri="{BB962C8B-B14F-4D97-AF65-F5344CB8AC3E}">
        <p14:creationId xmlns:p14="http://schemas.microsoft.com/office/powerpoint/2010/main" val="2216328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5702" y="80628"/>
            <a:ext cx="5674951" cy="523220"/>
          </a:xfrm>
          <a:prstGeom prst="rect">
            <a:avLst/>
          </a:prstGeom>
          <a:noFill/>
        </p:spPr>
        <p:txBody>
          <a:bodyPr wrap="none" rtlCol="0">
            <a:spAutoFit/>
          </a:bodyPr>
          <a:lstStyle/>
          <a:p>
            <a:r>
              <a:rPr lang="ja-JP" altLang="en-US" sz="2800" b="1" dirty="0">
                <a:solidFill>
                  <a:schemeClr val="bg1"/>
                </a:solidFill>
              </a:rPr>
              <a:t>化学物質の危険性による災害事例</a:t>
            </a:r>
            <a:r>
              <a:rPr lang="en-US" altLang="ja-JP" sz="2800" b="1" dirty="0">
                <a:solidFill>
                  <a:schemeClr val="bg1"/>
                </a:solidFill>
              </a:rPr>
              <a:t>2</a:t>
            </a:r>
          </a:p>
        </p:txBody>
      </p:sp>
      <p:sp>
        <p:nvSpPr>
          <p:cNvPr id="13" name="テキスト ボックス 12"/>
          <p:cNvSpPr txBox="1"/>
          <p:nvPr/>
        </p:nvSpPr>
        <p:spPr>
          <a:xfrm>
            <a:off x="6824414" y="6611779"/>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grpSp>
        <p:nvGrpSpPr>
          <p:cNvPr id="12" name="グループ化 11"/>
          <p:cNvGrpSpPr/>
          <p:nvPr/>
        </p:nvGrpSpPr>
        <p:grpSpPr>
          <a:xfrm>
            <a:off x="526720" y="620688"/>
            <a:ext cx="8874599" cy="5948794"/>
            <a:chOff x="526720" y="620688"/>
            <a:chExt cx="8874599" cy="5948794"/>
          </a:xfrm>
        </p:grpSpPr>
        <p:pic>
          <p:nvPicPr>
            <p:cNvPr id="5" name="図 4"/>
            <p:cNvPicPr>
              <a:picLocks noChangeAspect="1"/>
            </p:cNvPicPr>
            <p:nvPr/>
          </p:nvPicPr>
          <p:blipFill>
            <a:blip r:embed="rId2"/>
            <a:stretch>
              <a:fillRect/>
            </a:stretch>
          </p:blipFill>
          <p:spPr>
            <a:xfrm>
              <a:off x="6052813" y="705669"/>
              <a:ext cx="3348506" cy="1967247"/>
            </a:xfrm>
            <a:prstGeom prst="rect">
              <a:avLst/>
            </a:prstGeom>
          </p:spPr>
        </p:pic>
        <p:sp>
          <p:nvSpPr>
            <p:cNvPr id="7" name="正方形/長方形 6"/>
            <p:cNvSpPr/>
            <p:nvPr/>
          </p:nvSpPr>
          <p:spPr>
            <a:xfrm>
              <a:off x="702180" y="1223290"/>
              <a:ext cx="3709966" cy="1015663"/>
            </a:xfrm>
            <a:prstGeom prst="rect">
              <a:avLst/>
            </a:prstGeom>
          </p:spPr>
          <p:txBody>
            <a:bodyPr wrap="square">
              <a:spAutoFit/>
            </a:bodyPr>
            <a:lstStyle/>
            <a:p>
              <a:r>
                <a:rPr lang="ja-JP" altLang="en-US" sz="2000" b="1" dirty="0">
                  <a:solidFill>
                    <a:srgbClr val="000066"/>
                  </a:solidFill>
                  <a:latin typeface="Meiryo-Bold"/>
                </a:rPr>
                <a:t>事例</a:t>
              </a:r>
              <a:r>
                <a:rPr lang="en-US" altLang="ja-JP" sz="2000" b="1" dirty="0">
                  <a:solidFill>
                    <a:srgbClr val="000066"/>
                  </a:solidFill>
                  <a:latin typeface="Meiryo-Bold"/>
                </a:rPr>
                <a:t>2</a:t>
              </a:r>
              <a:r>
                <a:rPr lang="ja-JP" altLang="en-US" sz="2000" b="1" dirty="0">
                  <a:solidFill>
                    <a:srgbClr val="000066"/>
                  </a:solidFill>
                  <a:latin typeface="Meiryo-Bold"/>
                </a:rPr>
                <a:t>：グラインダーで</a:t>
              </a:r>
              <a:r>
                <a:rPr lang="ja-JP" altLang="en-US" sz="2000" b="1" dirty="0" smtClean="0">
                  <a:solidFill>
                    <a:srgbClr val="000066"/>
                  </a:solidFill>
                  <a:latin typeface="Meiryo-Bold"/>
                </a:rPr>
                <a:t>⾦属製⽸</a:t>
              </a:r>
              <a:r>
                <a:rPr lang="ja-JP" altLang="en-US" sz="2000" b="1" dirty="0">
                  <a:solidFill>
                    <a:srgbClr val="000066"/>
                  </a:solidFill>
                  <a:latin typeface="Meiryo-Bold"/>
                </a:rPr>
                <a:t>を切断時に気化したシンナーへ⽕花が⾶</a:t>
              </a:r>
              <a:r>
                <a:rPr lang="ja-JP" altLang="en-US" sz="2000" b="1" dirty="0" err="1">
                  <a:solidFill>
                    <a:srgbClr val="000066"/>
                  </a:solidFill>
                  <a:latin typeface="Meiryo-Bold"/>
                </a:rPr>
                <a:t>び</a:t>
              </a:r>
              <a:r>
                <a:rPr lang="ja-JP" altLang="en-US" sz="2000" b="1" dirty="0">
                  <a:solidFill>
                    <a:srgbClr val="000066"/>
                  </a:solidFill>
                  <a:latin typeface="Meiryo-Bold"/>
                </a:rPr>
                <a:t>爆発</a:t>
              </a:r>
              <a:endParaRPr lang="ja-JP" altLang="en-US" sz="2000" dirty="0"/>
            </a:p>
          </p:txBody>
        </p:sp>
        <p:sp>
          <p:nvSpPr>
            <p:cNvPr id="9" name="テキスト ボックス 8"/>
            <p:cNvSpPr txBox="1"/>
            <p:nvPr/>
          </p:nvSpPr>
          <p:spPr>
            <a:xfrm>
              <a:off x="559718" y="2492896"/>
              <a:ext cx="8689105" cy="1323439"/>
            </a:xfrm>
            <a:prstGeom prst="rect">
              <a:avLst/>
            </a:prstGeom>
            <a:noFill/>
          </p:spPr>
          <p:txBody>
            <a:bodyPr wrap="square" rtlCol="0">
              <a:spAutoFit/>
            </a:bodyPr>
            <a:lstStyle/>
            <a:p>
              <a:r>
                <a:rPr lang="ja-JP" altLang="en-US" sz="1600" b="1" dirty="0"/>
                <a:t>事故の概要：</a:t>
              </a:r>
              <a:endParaRPr lang="en-US" altLang="ja-JP" sz="1600" b="1" dirty="0"/>
            </a:p>
            <a:p>
              <a:r>
                <a:rPr lang="ja-JP" altLang="en-US" sz="1600" b="1" dirty="0"/>
                <a:t>⼿持ち式グラインダーで塗料シンナーが⼊っていた空の</a:t>
              </a:r>
              <a:r>
                <a:rPr lang="ja-JP" altLang="en-US" sz="1600" b="1" dirty="0" smtClean="0"/>
                <a:t>⾦属製</a:t>
              </a:r>
              <a:r>
                <a:rPr lang="en-US" altLang="ja-JP" sz="1600" b="1" dirty="0"/>
                <a:t>18</a:t>
              </a:r>
              <a:r>
                <a:rPr lang="ja-JP" altLang="en-US" sz="1600" b="1" dirty="0"/>
                <a:t>リットル⽸を⼆分割しようと、⽸に</a:t>
              </a:r>
              <a:r>
                <a:rPr lang="ja-JP" altLang="en-US" sz="1600" b="1" dirty="0">
                  <a:solidFill>
                    <a:srgbClr val="FF0000"/>
                  </a:solidFill>
                </a:rPr>
                <a:t>グラインダーの刃を当てた</a:t>
              </a:r>
              <a:r>
                <a:rPr lang="ja-JP" altLang="en-US" sz="1600" b="1" dirty="0"/>
                <a:t>。突然、⽸が爆発し、作業者の作業服の胸部に引⽕し、⿐、顎、⾸の⼀部に⽕傷を負った。</a:t>
              </a:r>
              <a:r>
                <a:rPr lang="ja-JP" altLang="en-US" sz="1600" b="1" dirty="0">
                  <a:solidFill>
                    <a:srgbClr val="FF0000"/>
                  </a:solidFill>
                </a:rPr>
                <a:t>⽸の中に残っていたシンナーが気化して⼀⽃⽸内に充満</a:t>
              </a:r>
              <a:r>
                <a:rPr lang="ja-JP" altLang="en-US" sz="1600" b="1" dirty="0"/>
                <a:t>していたところに、グラインダーの刃を当てた際に⽕花が発⽣し、</a:t>
              </a:r>
              <a:r>
                <a:rPr lang="ja-JP" altLang="en-US" sz="1600" b="1" dirty="0">
                  <a:solidFill>
                    <a:srgbClr val="FF0000"/>
                  </a:solidFill>
                </a:rPr>
                <a:t>気化したシンナーに引⽕して爆発</a:t>
              </a:r>
              <a:r>
                <a:rPr lang="ja-JP" altLang="en-US" sz="1600" b="1" dirty="0"/>
                <a:t>した。</a:t>
              </a:r>
            </a:p>
          </p:txBody>
        </p:sp>
        <p:sp>
          <p:nvSpPr>
            <p:cNvPr id="10" name="テキスト ボックス 9"/>
            <p:cNvSpPr txBox="1"/>
            <p:nvPr/>
          </p:nvSpPr>
          <p:spPr>
            <a:xfrm>
              <a:off x="526720" y="4032263"/>
              <a:ext cx="4294857" cy="1877437"/>
            </a:xfrm>
            <a:prstGeom prst="rect">
              <a:avLst/>
            </a:prstGeom>
            <a:noFill/>
          </p:spPr>
          <p:txBody>
            <a:bodyPr wrap="square" rtlCol="0">
              <a:spAutoFit/>
            </a:bodyPr>
            <a:lstStyle/>
            <a:p>
              <a:r>
                <a:rPr lang="ja-JP" altLang="en-US" sz="2000" b="1" dirty="0"/>
                <a:t>　</a:t>
              </a:r>
              <a:r>
                <a:rPr lang="ja-JP" altLang="en-US" sz="2000" b="1" u="sng" dirty="0"/>
                <a:t>どのような原因が考えられますか？</a:t>
              </a:r>
              <a:endParaRPr lang="en-US" altLang="zh-TW" sz="2000" b="1" dirty="0"/>
            </a:p>
            <a:p>
              <a:r>
                <a:rPr lang="en-US" altLang="zh-TW" sz="1600" b="1" dirty="0"/>
                <a:t>1 </a:t>
              </a:r>
              <a:r>
                <a:rPr lang="zh-TW" altLang="en-US" sz="1600" b="1" dirty="0">
                  <a:solidFill>
                    <a:srgbClr val="FF0000"/>
                  </a:solidFill>
                  <a:latin typeface="ＭＳ Ｐゴシック" panose="020B0600070205080204" pitchFamily="50" charset="-128"/>
                </a:rPr>
                <a:t>安全衛⽣教育</a:t>
              </a:r>
              <a:r>
                <a:rPr lang="ja-JP" altLang="en-US" sz="1600" b="1" dirty="0">
                  <a:solidFill>
                    <a:srgbClr val="FF0000"/>
                  </a:solidFill>
                  <a:latin typeface="ＭＳ Ｐゴシック" panose="020B0600070205080204" pitchFamily="50" charset="-128"/>
                </a:rPr>
                <a:t>が実施されていない</a:t>
              </a:r>
              <a:r>
                <a:rPr lang="ja-JP" altLang="en-US" sz="1600" b="1" dirty="0"/>
                <a:t>。</a:t>
              </a:r>
              <a:endParaRPr lang="zh-TW" altLang="en-US" sz="1600" b="1" dirty="0"/>
            </a:p>
            <a:p>
              <a:r>
                <a:rPr lang="en-US" altLang="zh-TW" sz="1600" b="1" dirty="0"/>
                <a:t>2 </a:t>
              </a:r>
              <a:r>
                <a:rPr lang="ja-JP" altLang="en-US" sz="1600" b="1" dirty="0"/>
                <a:t>着火源の管理が不足していた。</a:t>
              </a:r>
              <a:endParaRPr lang="zh-TW" altLang="en-US" sz="1600" b="1" dirty="0"/>
            </a:p>
            <a:p>
              <a:r>
                <a:rPr lang="en-US" altLang="ja-JP" sz="1600" b="1" dirty="0"/>
                <a:t>3 </a:t>
              </a:r>
              <a:r>
                <a:rPr lang="ja-JP" altLang="en-US" sz="1600" b="1" dirty="0"/>
                <a:t>作業主任者・管理責任者等の指⽰内容が不十分だった。</a:t>
              </a:r>
            </a:p>
            <a:p>
              <a:r>
                <a:rPr lang="en-US" altLang="ja-JP" sz="1600" b="1" dirty="0"/>
                <a:t>4 </a:t>
              </a:r>
              <a:r>
                <a:rPr lang="ja-JP" altLang="en-US" sz="1600" b="1" dirty="0">
                  <a:solidFill>
                    <a:srgbClr val="FF0000"/>
                  </a:solidFill>
                </a:rPr>
                <a:t>作業主任者・管理責任者等の危険有害性の認識が不⾜</a:t>
              </a:r>
              <a:r>
                <a:rPr lang="ja-JP" altLang="en-US" sz="1600" b="1" dirty="0"/>
                <a:t>していた。</a:t>
              </a:r>
            </a:p>
          </p:txBody>
        </p:sp>
        <p:sp>
          <p:nvSpPr>
            <p:cNvPr id="8" name="テキスト ボックス 7"/>
            <p:cNvSpPr txBox="1"/>
            <p:nvPr/>
          </p:nvSpPr>
          <p:spPr>
            <a:xfrm>
              <a:off x="5122997" y="3861048"/>
              <a:ext cx="4142247" cy="2708434"/>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塗料を⼩分けする際は、専⽤の容器を使⽤する。</a:t>
              </a:r>
              <a:r>
                <a:rPr lang="ja-JP" altLang="en-US" sz="1600" b="1" dirty="0">
                  <a:solidFill>
                    <a:srgbClr val="FF0000"/>
                  </a:solidFill>
                </a:rPr>
                <a:t>火気は厳禁</a:t>
              </a:r>
              <a:r>
                <a:rPr lang="ja-JP" altLang="en-US" b="1" dirty="0"/>
                <a:t>。</a:t>
              </a:r>
              <a:endParaRPr lang="en-US" altLang="ja-JP" b="1" dirty="0"/>
            </a:p>
            <a:p>
              <a:r>
                <a:rPr lang="en-US" altLang="ja-JP" sz="1600" b="1" dirty="0"/>
                <a:t>2 </a:t>
              </a:r>
              <a:r>
                <a:rPr lang="ja-JP" altLang="en-US" sz="1600" b="1" dirty="0"/>
                <a:t>塗料等の⽸の</a:t>
              </a:r>
              <a:r>
                <a:rPr lang="ja-JP" altLang="en-US" sz="1600" b="1" dirty="0">
                  <a:solidFill>
                    <a:srgbClr val="FF0000"/>
                  </a:solidFill>
                </a:rPr>
                <a:t>保管⽅法及び廃棄⽅法</a:t>
              </a:r>
              <a:r>
                <a:rPr lang="ja-JP" altLang="en-US" sz="1600" b="1" dirty="0"/>
                <a:t>を定め、関係労働者に</a:t>
              </a:r>
              <a:r>
                <a:rPr lang="ja-JP" altLang="en-US" sz="1600" b="1" dirty="0">
                  <a:solidFill>
                    <a:srgbClr val="FF0000"/>
                  </a:solidFill>
                </a:rPr>
                <a:t>周知</a:t>
              </a:r>
              <a:r>
                <a:rPr lang="ja-JP" altLang="en-US" sz="1600" b="1" dirty="0"/>
                <a:t>する。</a:t>
              </a:r>
              <a:endParaRPr lang="en-US" altLang="ja-JP" sz="1600" b="1" dirty="0"/>
            </a:p>
            <a:p>
              <a:r>
                <a:rPr lang="en-US" altLang="ja-JP" sz="1600" b="1" dirty="0"/>
                <a:t>3 ⽸</a:t>
              </a:r>
              <a:r>
                <a:rPr lang="ja-JP" altLang="en-US" sz="1600" b="1" dirty="0"/>
                <a:t>の化学物質の取扱い⽅法及び注意事項について、安全データシート等をもとに関係労働者に対し、</a:t>
              </a:r>
              <a:r>
                <a:rPr lang="ja-JP" altLang="en-US" sz="1600" b="1" dirty="0">
                  <a:solidFill>
                    <a:srgbClr val="FF0000"/>
                  </a:solidFill>
                </a:rPr>
                <a:t>事前に安全衛⽣教育を⾏う</a:t>
              </a:r>
              <a:r>
                <a:rPr lang="ja-JP" altLang="en-US" sz="1600" b="1" dirty="0"/>
                <a:t>。</a:t>
              </a:r>
            </a:p>
            <a:p>
              <a:r>
                <a:rPr lang="en-US" altLang="ja-JP" sz="1600" b="1" dirty="0"/>
                <a:t>4 </a:t>
              </a:r>
              <a:r>
                <a:rPr lang="ja-JP" altLang="en-US" sz="1600" b="1" dirty="0"/>
                <a:t>作業場所には「⽕気使⽤禁⽌」の表⽰及び必要でない者の⽴⼊</a:t>
              </a:r>
              <a:r>
                <a:rPr lang="ja-JP" altLang="en-US" sz="1600" b="1" dirty="0" err="1"/>
                <a:t>りを</a:t>
              </a:r>
              <a:r>
                <a:rPr lang="ja-JP" altLang="en-US" sz="1600" b="1" dirty="0"/>
                <a:t>禁⽌する。</a:t>
              </a:r>
              <a:endParaRPr lang="en-US" altLang="ja-JP" sz="2000" b="1" u="sng" dirty="0"/>
            </a:p>
          </p:txBody>
        </p:sp>
        <p:sp>
          <p:nvSpPr>
            <p:cNvPr id="11" name="テキスト ボックス 10">
              <a:extLst>
                <a:ext uri="{FF2B5EF4-FFF2-40B4-BE49-F238E27FC236}">
                  <a16:creationId xmlns:a16="http://schemas.microsoft.com/office/drawing/2014/main" id="{C5B13CAF-75B5-426A-8194-6A9C9F79EFE0}"/>
                </a:ext>
              </a:extLst>
            </p:cNvPr>
            <p:cNvSpPr txBox="1"/>
            <p:nvPr/>
          </p:nvSpPr>
          <p:spPr>
            <a:xfrm>
              <a:off x="578237" y="620688"/>
              <a:ext cx="4650632" cy="461665"/>
            </a:xfrm>
            <a:prstGeom prst="rect">
              <a:avLst/>
            </a:prstGeom>
            <a:noFill/>
          </p:spPr>
          <p:txBody>
            <a:bodyPr wrap="none" rtlCol="0">
              <a:spAutoFit/>
            </a:bodyPr>
            <a:lstStyle/>
            <a:p>
              <a:r>
                <a:rPr lang="ja-JP" altLang="en-US" sz="2400" b="1" dirty="0"/>
                <a:t>取り扱いを間違えるとどうなるの？</a:t>
              </a:r>
            </a:p>
          </p:txBody>
        </p:sp>
        <p:sp>
          <p:nvSpPr>
            <p:cNvPr id="4" name="テキスト ボックス 3"/>
            <p:cNvSpPr txBox="1"/>
            <p:nvPr/>
          </p:nvSpPr>
          <p:spPr>
            <a:xfrm>
              <a:off x="693522" y="5923151"/>
              <a:ext cx="4119397" cy="646331"/>
            </a:xfrm>
            <a:prstGeom prst="rect">
              <a:avLst/>
            </a:prstGeom>
            <a:solidFill>
              <a:schemeClr val="bg1">
                <a:lumMod val="65000"/>
              </a:schemeClr>
            </a:solidFill>
          </p:spPr>
          <p:txBody>
            <a:bodyPr wrap="square" rtlCol="0">
              <a:spAutoFit/>
            </a:bodyPr>
            <a:lstStyle>
              <a:defPPr>
                <a:defRPr lang="ja-JP"/>
              </a:defPPr>
              <a:lvl1pPr>
                <a:defRPr sz="2000" b="1">
                  <a:solidFill>
                    <a:schemeClr val="tx2"/>
                  </a:solidFill>
                </a:defRPr>
              </a:lvl1pPr>
            </a:lstStyle>
            <a:p>
              <a:r>
                <a:rPr lang="ja-JP" altLang="en-US" sz="1800" dirty="0">
                  <a:solidFill>
                    <a:srgbClr val="FF0000"/>
                  </a:solidFill>
                </a:rPr>
                <a:t>密閉された空間では爆発範囲に</a:t>
              </a:r>
              <a:r>
                <a:rPr lang="ja-JP" altLang="en-US" sz="1800" dirty="0" smtClean="0">
                  <a:solidFill>
                    <a:srgbClr val="FF0000"/>
                  </a:solidFill>
                </a:rPr>
                <a:t>ある</a:t>
              </a:r>
              <a:r>
                <a:rPr lang="ja-JP" altLang="en-US" sz="1800" dirty="0">
                  <a:solidFill>
                    <a:srgbClr val="FF0000"/>
                  </a:solidFill>
                </a:rPr>
                <a:t>と</a:t>
              </a:r>
              <a:r>
                <a:rPr lang="ja-JP" altLang="en-US" sz="1800" dirty="0" smtClean="0">
                  <a:solidFill>
                    <a:srgbClr val="FF0000"/>
                  </a:solidFill>
                </a:rPr>
                <a:t>、</a:t>
              </a:r>
              <a:r>
                <a:rPr lang="ja-JP" altLang="en-US" sz="1800" dirty="0">
                  <a:solidFill>
                    <a:srgbClr val="FF0000"/>
                  </a:solidFill>
                </a:rPr>
                <a:t>少量でも爆発</a:t>
              </a:r>
              <a:r>
                <a:rPr lang="ja-JP" altLang="en-US" sz="1800" dirty="0" smtClean="0">
                  <a:solidFill>
                    <a:srgbClr val="FF0000"/>
                  </a:solidFill>
                </a:rPr>
                <a:t>する！！</a:t>
              </a:r>
              <a:endParaRPr lang="ja-JP" altLang="en-US" sz="1800" dirty="0">
                <a:solidFill>
                  <a:srgbClr val="FF0000"/>
                </a:solidFill>
              </a:endParaRPr>
            </a:p>
          </p:txBody>
        </p:sp>
      </p:grpSp>
    </p:spTree>
    <p:extLst>
      <p:ext uri="{BB962C8B-B14F-4D97-AF65-F5344CB8AC3E}">
        <p14:creationId xmlns:p14="http://schemas.microsoft.com/office/powerpoint/2010/main" val="18501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51706" y="80628"/>
            <a:ext cx="5674951" cy="523220"/>
          </a:xfrm>
          <a:prstGeom prst="rect">
            <a:avLst/>
          </a:prstGeom>
          <a:noFill/>
        </p:spPr>
        <p:txBody>
          <a:bodyPr wrap="none" rtlCol="0">
            <a:spAutoFit/>
          </a:bodyPr>
          <a:lstStyle/>
          <a:p>
            <a:r>
              <a:rPr lang="ja-JP" altLang="en-US" sz="2800" b="1" dirty="0">
                <a:solidFill>
                  <a:schemeClr val="bg1"/>
                </a:solidFill>
              </a:rPr>
              <a:t>化学物質の危険性による災害事例</a:t>
            </a:r>
            <a:r>
              <a:rPr lang="en-US" altLang="ja-JP" sz="2800" b="1" dirty="0">
                <a:solidFill>
                  <a:schemeClr val="bg1"/>
                </a:solidFill>
              </a:rPr>
              <a:t>3</a:t>
            </a:r>
          </a:p>
        </p:txBody>
      </p:sp>
      <p:sp>
        <p:nvSpPr>
          <p:cNvPr id="14" name="テキスト ボックス 13"/>
          <p:cNvSpPr txBox="1"/>
          <p:nvPr/>
        </p:nvSpPr>
        <p:spPr>
          <a:xfrm>
            <a:off x="6824414" y="6611779"/>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pic>
        <p:nvPicPr>
          <p:cNvPr id="6" name="図 5"/>
          <p:cNvPicPr>
            <a:picLocks noChangeAspect="1"/>
          </p:cNvPicPr>
          <p:nvPr/>
        </p:nvPicPr>
        <p:blipFill>
          <a:blip r:embed="rId2"/>
          <a:stretch>
            <a:fillRect/>
          </a:stretch>
        </p:blipFill>
        <p:spPr>
          <a:xfrm>
            <a:off x="5861164" y="693895"/>
            <a:ext cx="3307263" cy="1943017"/>
          </a:xfrm>
          <a:prstGeom prst="rect">
            <a:avLst/>
          </a:prstGeom>
        </p:spPr>
      </p:pic>
      <p:sp>
        <p:nvSpPr>
          <p:cNvPr id="7" name="テキスト ボックス 6"/>
          <p:cNvSpPr txBox="1"/>
          <p:nvPr/>
        </p:nvSpPr>
        <p:spPr>
          <a:xfrm>
            <a:off x="598369" y="2456892"/>
            <a:ext cx="8818333" cy="1323439"/>
          </a:xfrm>
          <a:prstGeom prst="rect">
            <a:avLst/>
          </a:prstGeom>
          <a:noFill/>
        </p:spPr>
        <p:txBody>
          <a:bodyPr wrap="square" rtlCol="0">
            <a:spAutoFit/>
          </a:bodyPr>
          <a:lstStyle/>
          <a:p>
            <a:r>
              <a:rPr lang="ja-JP" altLang="en-US" sz="1600" b="1" dirty="0"/>
              <a:t>事故の概要：</a:t>
            </a:r>
            <a:endParaRPr lang="en-US" altLang="ja-JP" sz="1600" b="1" dirty="0"/>
          </a:p>
          <a:p>
            <a:r>
              <a:rPr lang="ja-JP" altLang="en-US" sz="1600" b="1" dirty="0"/>
              <a:t>殺菌剤の製造プラントで、原料受⼊タンクに運搬用の袋に⼊った</a:t>
            </a:r>
            <a:r>
              <a:rPr lang="ja-JP" altLang="en-US" sz="1600" b="1" dirty="0">
                <a:solidFill>
                  <a:srgbClr val="FF0000"/>
                </a:solidFill>
              </a:rPr>
              <a:t>化学原料を投⼊する作業中に爆発、⽕災が発⽣</a:t>
            </a:r>
            <a:r>
              <a:rPr lang="ja-JP" altLang="en-US" sz="1600" b="1" dirty="0"/>
              <a:t>し、投⼊作業を⾏っていた被災者が、爆発に巻き込まれた。</a:t>
            </a:r>
            <a:endParaRPr lang="en-US" altLang="ja-JP" sz="1600" b="1" dirty="0"/>
          </a:p>
          <a:p>
            <a:r>
              <a:rPr lang="ja-JP" altLang="en-US" sz="1600" b="1" dirty="0"/>
              <a:t>爆発の原因は、</a:t>
            </a:r>
            <a:r>
              <a:rPr lang="ja-JP" altLang="en-US" sz="1600" b="1" dirty="0">
                <a:solidFill>
                  <a:srgbClr val="FF0000"/>
                </a:solidFill>
              </a:rPr>
              <a:t>静電気放電による着⽕</a:t>
            </a:r>
            <a:r>
              <a:rPr lang="ja-JP" altLang="en-US" sz="1600" b="1" dirty="0"/>
              <a:t>と考えられる。⾮帯電防⽌の袋を使⽤、投⼊⼝の⼀部の⾦属が未接地、タンク内の</a:t>
            </a:r>
            <a:r>
              <a:rPr lang="ja-JP" altLang="en-US" sz="1600" b="1" dirty="0">
                <a:solidFill>
                  <a:srgbClr val="FF0000"/>
                </a:solidFill>
              </a:rPr>
              <a:t>粉じん爆発</a:t>
            </a:r>
            <a:r>
              <a:rPr lang="ja-JP" altLang="en-US" sz="1600" b="1" dirty="0"/>
              <a:t>防⽌対策が実施がされていなかった。</a:t>
            </a:r>
          </a:p>
        </p:txBody>
      </p:sp>
      <p:sp>
        <p:nvSpPr>
          <p:cNvPr id="9" name="テキスト ボックス 8"/>
          <p:cNvSpPr txBox="1"/>
          <p:nvPr/>
        </p:nvSpPr>
        <p:spPr>
          <a:xfrm>
            <a:off x="548428" y="3861048"/>
            <a:ext cx="4211927" cy="2062103"/>
          </a:xfrm>
          <a:prstGeom prst="rect">
            <a:avLst/>
          </a:prstGeom>
          <a:noFill/>
        </p:spPr>
        <p:txBody>
          <a:bodyPr wrap="square" rtlCol="0">
            <a:spAutoFit/>
          </a:bodyPr>
          <a:lstStyle/>
          <a:p>
            <a:r>
              <a:rPr lang="ja-JP" altLang="en-US" sz="2000" b="1" dirty="0"/>
              <a:t>　</a:t>
            </a:r>
            <a:r>
              <a:rPr lang="ja-JP" altLang="en-US" sz="2000" b="1" u="sng" dirty="0"/>
              <a:t>どのような原因が考えられますか？</a:t>
            </a:r>
            <a:endParaRPr lang="en-US" altLang="ja-JP" sz="2000" dirty="0"/>
          </a:p>
          <a:p>
            <a:r>
              <a:rPr lang="en-US" altLang="ja-JP" sz="1800" b="1" dirty="0"/>
              <a:t>1 </a:t>
            </a:r>
            <a:r>
              <a:rPr lang="ja-JP" altLang="en-US" sz="1800" b="1" dirty="0">
                <a:solidFill>
                  <a:srgbClr val="FF0000"/>
                </a:solidFill>
              </a:rPr>
              <a:t>リスクアセスメントが実施されていない</a:t>
            </a:r>
            <a:r>
              <a:rPr lang="ja-JP" altLang="en-US" sz="1800" b="1" dirty="0"/>
              <a:t>。</a:t>
            </a:r>
          </a:p>
          <a:p>
            <a:r>
              <a:rPr lang="en-US" altLang="ja-JP" sz="1800" b="1" dirty="0"/>
              <a:t>2 </a:t>
            </a:r>
            <a:r>
              <a:rPr lang="ja-JP" altLang="en-US" sz="1800" b="1" dirty="0"/>
              <a:t>作業標準書・マニュアルに不備があった。</a:t>
            </a:r>
          </a:p>
          <a:p>
            <a:r>
              <a:rPr lang="en-US" altLang="ja-JP" sz="1800" b="1" dirty="0"/>
              <a:t>3</a:t>
            </a:r>
            <a:r>
              <a:rPr lang="en-US" altLang="zh-TW" sz="1800" b="1" dirty="0"/>
              <a:t> </a:t>
            </a:r>
            <a:r>
              <a:rPr lang="zh-TW" altLang="en-US" sz="1800" b="1" dirty="0">
                <a:solidFill>
                  <a:srgbClr val="FF0000"/>
                </a:solidFill>
                <a:latin typeface="ＭＳ Ｐゴシック" panose="020B0600070205080204" pitchFamily="50" charset="-128"/>
              </a:rPr>
              <a:t>安全衛⽣教育</a:t>
            </a:r>
            <a:r>
              <a:rPr lang="ja-JP" altLang="en-US" sz="1800" b="1" dirty="0">
                <a:solidFill>
                  <a:srgbClr val="FF0000"/>
                </a:solidFill>
                <a:latin typeface="ＭＳ Ｐゴシック" panose="020B0600070205080204" pitchFamily="50" charset="-128"/>
              </a:rPr>
              <a:t>が</a:t>
            </a:r>
            <a:r>
              <a:rPr lang="zh-TW" altLang="en-US" sz="1800" b="1" dirty="0">
                <a:solidFill>
                  <a:srgbClr val="FF0000"/>
                </a:solidFill>
                <a:latin typeface="ＭＳ Ｐゴシック" panose="020B0600070205080204" pitchFamily="50" charset="-128"/>
              </a:rPr>
              <a:t>不⾜</a:t>
            </a:r>
            <a:r>
              <a:rPr lang="ja-JP" altLang="en-US" sz="1800" b="1" dirty="0">
                <a:latin typeface="ＭＳ Ｐゴシック" panose="020B0600070205080204" pitchFamily="50" charset="-128"/>
              </a:rPr>
              <a:t>していた。</a:t>
            </a:r>
            <a:endParaRPr lang="zh-TW" altLang="en-US" sz="1800" b="1" dirty="0">
              <a:latin typeface="ＭＳ Ｐゴシック" panose="020B0600070205080204" pitchFamily="50" charset="-128"/>
            </a:endParaRPr>
          </a:p>
          <a:p>
            <a:r>
              <a:rPr lang="en-US" altLang="ja-JP" sz="1800" b="1" dirty="0">
                <a:latin typeface="ＭＳ Ｐゴシック" panose="020B0600070205080204" pitchFamily="50" charset="-128"/>
              </a:rPr>
              <a:t>4</a:t>
            </a:r>
            <a:r>
              <a:rPr lang="en-US" altLang="zh-TW" sz="1800" b="1" dirty="0">
                <a:latin typeface="ＭＳ Ｐゴシック" panose="020B0600070205080204" pitchFamily="50" charset="-128"/>
              </a:rPr>
              <a:t> </a:t>
            </a:r>
            <a:r>
              <a:rPr lang="zh-TW" altLang="en-US" sz="1800" b="1" dirty="0">
                <a:solidFill>
                  <a:srgbClr val="FF0000"/>
                </a:solidFill>
                <a:latin typeface="ＭＳ Ｐゴシック" panose="020B0600070205080204" pitchFamily="50" charset="-128"/>
              </a:rPr>
              <a:t>作業</a:t>
            </a:r>
            <a:r>
              <a:rPr lang="ja-JP" altLang="en-US" sz="1800" b="1" dirty="0">
                <a:solidFill>
                  <a:srgbClr val="FF0000"/>
                </a:solidFill>
                <a:latin typeface="ＭＳ Ｐゴシック" panose="020B0600070205080204" pitchFamily="50" charset="-128"/>
              </a:rPr>
              <a:t>中</a:t>
            </a:r>
            <a:r>
              <a:rPr lang="ja-JP" altLang="en-US" sz="1800" b="1" dirty="0">
                <a:solidFill>
                  <a:srgbClr val="FF0000"/>
                </a:solidFill>
              </a:rPr>
              <a:t>の帯電防止</a:t>
            </a:r>
            <a:r>
              <a:rPr lang="zh-TW" altLang="en-US" sz="1800" b="1" dirty="0">
                <a:solidFill>
                  <a:srgbClr val="FF0000"/>
                </a:solidFill>
                <a:latin typeface="ＭＳ Ｐゴシック" panose="020B0600070205080204" pitchFamily="50" charset="-128"/>
              </a:rPr>
              <a:t>管理</a:t>
            </a:r>
            <a:r>
              <a:rPr lang="ja-JP" altLang="en-US" sz="1800" b="1" dirty="0">
                <a:solidFill>
                  <a:srgbClr val="FF0000"/>
                </a:solidFill>
                <a:latin typeface="ＭＳ Ｐゴシック" panose="020B0600070205080204" pitchFamily="50" charset="-128"/>
              </a:rPr>
              <a:t>が</a:t>
            </a:r>
            <a:r>
              <a:rPr lang="zh-TW" altLang="en-US" sz="1800" b="1" dirty="0">
                <a:solidFill>
                  <a:srgbClr val="FF0000"/>
                </a:solidFill>
                <a:latin typeface="ＭＳ Ｐゴシック" panose="020B0600070205080204" pitchFamily="50" charset="-128"/>
              </a:rPr>
              <a:t>不⾜</a:t>
            </a:r>
            <a:r>
              <a:rPr lang="ja-JP" altLang="en-US" sz="1800" b="1" dirty="0">
                <a:latin typeface="ＭＳ Ｐゴシック" panose="020B0600070205080204" pitchFamily="50" charset="-128"/>
              </a:rPr>
              <a:t>していた。</a:t>
            </a:r>
            <a:endParaRPr lang="zh-TW" altLang="en-US" sz="1800" b="1" dirty="0">
              <a:latin typeface="ＭＳ Ｐゴシック" panose="020B0600070205080204" pitchFamily="50" charset="-128"/>
            </a:endParaRPr>
          </a:p>
          <a:p>
            <a:r>
              <a:rPr lang="en-US" altLang="ja-JP" sz="1800" b="1" dirty="0"/>
              <a:t>5  </a:t>
            </a:r>
            <a:r>
              <a:rPr lang="ja-JP" altLang="en-US" sz="1800" b="1" dirty="0"/>
              <a:t>作業主任者・管理責任者等の危険有害性の認識が不⾜していた。</a:t>
            </a:r>
          </a:p>
        </p:txBody>
      </p:sp>
      <p:sp>
        <p:nvSpPr>
          <p:cNvPr id="10" name="テキスト ボックス 9"/>
          <p:cNvSpPr txBox="1"/>
          <p:nvPr/>
        </p:nvSpPr>
        <p:spPr>
          <a:xfrm>
            <a:off x="5274455" y="3874695"/>
            <a:ext cx="4142247" cy="2369880"/>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化学原料の貯蔵設備に</a:t>
            </a:r>
            <a:r>
              <a:rPr lang="ja-JP" altLang="en-US" sz="1600" b="1" dirty="0">
                <a:solidFill>
                  <a:srgbClr val="FF0000"/>
                </a:solidFill>
              </a:rPr>
              <a:t>帯電防⽌、静電気放電が発⽣しないように対策</a:t>
            </a:r>
            <a:r>
              <a:rPr lang="ja-JP" altLang="en-US" sz="1600" b="1" dirty="0"/>
              <a:t>すること。</a:t>
            </a:r>
          </a:p>
          <a:p>
            <a:r>
              <a:rPr lang="en-US" altLang="ja-JP" sz="1600" b="1" dirty="0"/>
              <a:t>2 </a:t>
            </a:r>
            <a:r>
              <a:rPr lang="ja-JP" altLang="en-US" sz="1600" b="1" dirty="0">
                <a:solidFill>
                  <a:srgbClr val="FF0000"/>
                </a:solidFill>
              </a:rPr>
              <a:t>粉</a:t>
            </a:r>
            <a:r>
              <a:rPr lang="ja-JP" altLang="en-US" sz="1600" b="1" dirty="0" err="1">
                <a:solidFill>
                  <a:srgbClr val="FF0000"/>
                </a:solidFill>
              </a:rPr>
              <a:t>じん</a:t>
            </a:r>
            <a:r>
              <a:rPr lang="ja-JP" altLang="en-US" sz="1600" b="1" dirty="0">
                <a:solidFill>
                  <a:srgbClr val="FF0000"/>
                </a:solidFill>
              </a:rPr>
              <a:t>爆発を防⽌する</a:t>
            </a:r>
            <a:r>
              <a:rPr lang="ja-JP" altLang="en-US" sz="1600" b="1" dirty="0"/>
              <a:t>ため、タンク内が</a:t>
            </a:r>
            <a:r>
              <a:rPr lang="ja-JP" altLang="en-US" sz="1600" b="1" dirty="0">
                <a:solidFill>
                  <a:srgbClr val="FF0000"/>
                </a:solidFill>
              </a:rPr>
              <a:t>爆発下限濃度を下回るような対策</a:t>
            </a:r>
            <a:r>
              <a:rPr lang="ja-JP" altLang="en-US" sz="1600" b="1" dirty="0"/>
              <a:t>を講ずる。</a:t>
            </a:r>
          </a:p>
          <a:p>
            <a:r>
              <a:rPr lang="en-US" altLang="ja-JP" sz="1600" b="1" dirty="0"/>
              <a:t>3 </a:t>
            </a:r>
            <a:r>
              <a:rPr lang="ja-JP" altLang="en-US" sz="1600" b="1" dirty="0"/>
              <a:t>設備及び取扱う化学物質についてリスク低減対策を講じ、作業⽅法を⾒直し、労働者へ周知、教育を⾏う。</a:t>
            </a:r>
          </a:p>
          <a:p>
            <a:r>
              <a:rPr lang="en-US" altLang="ja-JP" sz="1600" b="1" dirty="0"/>
              <a:t>4 </a:t>
            </a:r>
            <a:r>
              <a:rPr lang="ja-JP" altLang="en-US" sz="1600" b="1" dirty="0">
                <a:solidFill>
                  <a:srgbClr val="FF0000"/>
                </a:solidFill>
              </a:rPr>
              <a:t>労働者に帯電防⽌の作業着を着⽤</a:t>
            </a:r>
            <a:r>
              <a:rPr lang="ja-JP" altLang="en-US" sz="1600" b="1" dirty="0"/>
              <a:t>させる。</a:t>
            </a:r>
          </a:p>
        </p:txBody>
      </p:sp>
      <p:sp>
        <p:nvSpPr>
          <p:cNvPr id="11" name="正方形/長方形 10"/>
          <p:cNvSpPr/>
          <p:nvPr/>
        </p:nvSpPr>
        <p:spPr>
          <a:xfrm>
            <a:off x="739738" y="1208946"/>
            <a:ext cx="3040334" cy="707886"/>
          </a:xfrm>
          <a:prstGeom prst="rect">
            <a:avLst/>
          </a:prstGeom>
        </p:spPr>
        <p:txBody>
          <a:bodyPr wrap="square">
            <a:spAutoFit/>
          </a:bodyPr>
          <a:lstStyle/>
          <a:p>
            <a:r>
              <a:rPr lang="ja-JP" altLang="en-US" sz="2000" b="1" dirty="0">
                <a:solidFill>
                  <a:srgbClr val="000066"/>
                </a:solidFill>
                <a:latin typeface="Meiryo-Bold"/>
              </a:rPr>
              <a:t>事例</a:t>
            </a:r>
            <a:r>
              <a:rPr lang="en-US" altLang="ja-JP" sz="2000" b="1" dirty="0">
                <a:solidFill>
                  <a:srgbClr val="000066"/>
                </a:solidFill>
                <a:latin typeface="Meiryo-Bold"/>
              </a:rPr>
              <a:t>3</a:t>
            </a:r>
            <a:r>
              <a:rPr lang="ja-JP" altLang="en-US" sz="2000" b="1" dirty="0">
                <a:solidFill>
                  <a:srgbClr val="000066"/>
                </a:solidFill>
                <a:latin typeface="Meiryo-Bold"/>
              </a:rPr>
              <a:t>：化学原料投入時の静電気放電による爆発</a:t>
            </a:r>
          </a:p>
        </p:txBody>
      </p:sp>
      <p:sp>
        <p:nvSpPr>
          <p:cNvPr id="12" name="テキスト ボックス 11">
            <a:extLst>
              <a:ext uri="{FF2B5EF4-FFF2-40B4-BE49-F238E27FC236}">
                <a16:creationId xmlns:a16="http://schemas.microsoft.com/office/drawing/2014/main" id="{C557C51B-6FE3-412D-878F-76F77E2E00FD}"/>
              </a:ext>
            </a:extLst>
          </p:cNvPr>
          <p:cNvSpPr txBox="1"/>
          <p:nvPr/>
        </p:nvSpPr>
        <p:spPr>
          <a:xfrm>
            <a:off x="559718" y="620688"/>
            <a:ext cx="4650632" cy="461665"/>
          </a:xfrm>
          <a:prstGeom prst="rect">
            <a:avLst/>
          </a:prstGeom>
          <a:noFill/>
        </p:spPr>
        <p:txBody>
          <a:bodyPr wrap="none" rtlCol="0">
            <a:spAutoFit/>
          </a:bodyPr>
          <a:lstStyle/>
          <a:p>
            <a:r>
              <a:rPr lang="ja-JP" altLang="en-US" sz="2400" b="1" dirty="0"/>
              <a:t>取り扱いを間違えるとどうなるの？</a:t>
            </a:r>
          </a:p>
        </p:txBody>
      </p:sp>
      <p:sp>
        <p:nvSpPr>
          <p:cNvPr id="3" name="テキスト ボックス 2"/>
          <p:cNvSpPr txBox="1"/>
          <p:nvPr/>
        </p:nvSpPr>
        <p:spPr>
          <a:xfrm>
            <a:off x="725531" y="5913276"/>
            <a:ext cx="4284476" cy="923330"/>
          </a:xfrm>
          <a:prstGeom prst="rect">
            <a:avLst/>
          </a:prstGeom>
          <a:solidFill>
            <a:schemeClr val="bg1">
              <a:lumMod val="65000"/>
            </a:schemeClr>
          </a:solidFill>
        </p:spPr>
        <p:txBody>
          <a:bodyPr wrap="square" rtlCol="0">
            <a:spAutoFit/>
          </a:bodyPr>
          <a:lstStyle>
            <a:defPPr>
              <a:defRPr lang="ja-JP"/>
            </a:defPPr>
            <a:lvl1pPr>
              <a:defRPr sz="1800" b="1">
                <a:solidFill>
                  <a:schemeClr val="tx2"/>
                </a:solidFill>
              </a:defRPr>
            </a:lvl1pPr>
          </a:lstStyle>
          <a:p>
            <a:r>
              <a:rPr lang="en-US" altLang="ja-JP" dirty="0"/>
              <a:t>GHS</a:t>
            </a:r>
            <a:r>
              <a:rPr lang="ja-JP" altLang="en-US" dirty="0"/>
              <a:t>分類の危険性には分類されないが、ほとんどの粉</a:t>
            </a:r>
            <a:r>
              <a:rPr lang="ja-JP" altLang="en-US" dirty="0" err="1" smtClean="0"/>
              <a:t>じんは</a:t>
            </a:r>
            <a:r>
              <a:rPr lang="ja-JP" altLang="en-US" dirty="0" smtClean="0"/>
              <a:t>爆発を起こす可能性あり。</a:t>
            </a:r>
            <a:endParaRPr lang="ja-JP" altLang="en-US" dirty="0"/>
          </a:p>
        </p:txBody>
      </p:sp>
    </p:spTree>
    <p:extLst>
      <p:ext uri="{BB962C8B-B14F-4D97-AF65-F5344CB8AC3E}">
        <p14:creationId xmlns:p14="http://schemas.microsoft.com/office/powerpoint/2010/main" val="4275176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9718" y="102200"/>
            <a:ext cx="6264857" cy="523220"/>
          </a:xfrm>
          <a:prstGeom prst="rect">
            <a:avLst/>
          </a:prstGeom>
          <a:noFill/>
        </p:spPr>
        <p:txBody>
          <a:bodyPr wrap="none" rtlCol="0">
            <a:spAutoFit/>
          </a:bodyPr>
          <a:lstStyle/>
          <a:p>
            <a:r>
              <a:rPr lang="ja-JP" altLang="en-US" sz="2800" b="1" dirty="0">
                <a:solidFill>
                  <a:schemeClr val="bg1"/>
                </a:solidFill>
              </a:rPr>
              <a:t>基礎　危険性（爆発・火災）の性質と燃焼</a:t>
            </a:r>
            <a:endParaRPr lang="en-US" altLang="ja-JP" sz="2800" b="1" dirty="0">
              <a:solidFill>
                <a:schemeClr val="bg1"/>
              </a:solidFill>
            </a:endParaRPr>
          </a:p>
        </p:txBody>
      </p:sp>
      <p:grpSp>
        <p:nvGrpSpPr>
          <p:cNvPr id="11" name="グループ化 10"/>
          <p:cNvGrpSpPr/>
          <p:nvPr/>
        </p:nvGrpSpPr>
        <p:grpSpPr>
          <a:xfrm>
            <a:off x="233626" y="990120"/>
            <a:ext cx="9384379" cy="5595038"/>
            <a:chOff x="233626" y="990120"/>
            <a:chExt cx="9384379" cy="5595038"/>
          </a:xfrm>
        </p:grpSpPr>
        <p:sp>
          <p:nvSpPr>
            <p:cNvPr id="3" name="テキスト ボックス 2"/>
            <p:cNvSpPr txBox="1"/>
            <p:nvPr/>
          </p:nvSpPr>
          <p:spPr>
            <a:xfrm>
              <a:off x="624904" y="1588792"/>
              <a:ext cx="3618964" cy="523220"/>
            </a:xfrm>
            <a:prstGeom prst="rect">
              <a:avLst/>
            </a:prstGeom>
            <a:noFill/>
          </p:spPr>
          <p:txBody>
            <a:bodyPr wrap="square" rtlCol="0">
              <a:spAutoFit/>
            </a:bodyPr>
            <a:lstStyle/>
            <a:p>
              <a:r>
                <a:rPr lang="ja-JP" altLang="en-US" sz="2800" b="1" u="sng" dirty="0"/>
                <a:t>安全対策のポイント</a:t>
              </a:r>
            </a:p>
          </p:txBody>
        </p:sp>
        <p:sp>
          <p:nvSpPr>
            <p:cNvPr id="5" name="テキスト ボックス 4"/>
            <p:cNvSpPr txBox="1"/>
            <p:nvPr/>
          </p:nvSpPr>
          <p:spPr>
            <a:xfrm>
              <a:off x="1513548" y="990120"/>
              <a:ext cx="6423553" cy="461665"/>
            </a:xfrm>
            <a:prstGeom prst="rect">
              <a:avLst/>
            </a:prstGeom>
            <a:solidFill>
              <a:srgbClr val="FFCC99"/>
            </a:solidFill>
          </p:spPr>
          <p:txBody>
            <a:bodyPr wrap="none" rtlCol="0">
              <a:spAutoFit/>
            </a:bodyPr>
            <a:lstStyle/>
            <a:p>
              <a:r>
                <a:rPr lang="ja-JP" altLang="en-US" sz="2400" b="1" dirty="0"/>
                <a:t>燃焼の</a:t>
              </a:r>
              <a:r>
                <a:rPr lang="en-US" altLang="ja-JP" sz="2400" b="1" dirty="0"/>
                <a:t>3</a:t>
              </a:r>
              <a:r>
                <a:rPr lang="ja-JP" altLang="en-US" sz="2400" b="1" dirty="0"/>
                <a:t>要素と着火源管理について知っておこう</a:t>
              </a:r>
            </a:p>
          </p:txBody>
        </p:sp>
        <p:sp>
          <p:nvSpPr>
            <p:cNvPr id="6" name="テキスト ボックス 5"/>
            <p:cNvSpPr txBox="1"/>
            <p:nvPr/>
          </p:nvSpPr>
          <p:spPr>
            <a:xfrm>
              <a:off x="513489" y="5877272"/>
              <a:ext cx="9023624" cy="707886"/>
            </a:xfrm>
            <a:prstGeom prst="rect">
              <a:avLst/>
            </a:prstGeom>
            <a:noFill/>
          </p:spPr>
          <p:txBody>
            <a:bodyPr wrap="none" rtlCol="0">
              <a:spAutoFit/>
            </a:bodyPr>
            <a:lstStyle/>
            <a:p>
              <a:r>
                <a:rPr lang="ja-JP" altLang="en-US" sz="2000" b="1" dirty="0"/>
                <a:t>ほとんどの場合、酸素と可燃物があり、</a:t>
              </a:r>
              <a:r>
                <a:rPr lang="ja-JP" altLang="en-US" sz="2000" b="1" dirty="0">
                  <a:solidFill>
                    <a:srgbClr val="FF0000"/>
                  </a:solidFill>
                  <a:effectLst>
                    <a:outerShdw blurRad="38100" dist="38100" dir="2700000" algn="tl">
                      <a:srgbClr val="000000">
                        <a:alpha val="43137"/>
                      </a:srgbClr>
                    </a:outerShdw>
                  </a:effectLst>
                </a:rPr>
                <a:t>着火源があると容易に瞬時に燃え上がる</a:t>
              </a:r>
              <a:r>
                <a:rPr lang="ja-JP" altLang="en-US" sz="2000" b="1" dirty="0"/>
                <a:t>。</a:t>
              </a:r>
              <a:endParaRPr lang="en-US" altLang="ja-JP" sz="2000" b="1" dirty="0"/>
            </a:p>
            <a:p>
              <a:r>
                <a:rPr lang="ja-JP" altLang="en-US" sz="2000" b="1" dirty="0"/>
                <a:t>特に、</a:t>
              </a:r>
              <a:r>
                <a:rPr lang="ja-JP" altLang="en-US" sz="2000" b="1" dirty="0">
                  <a:solidFill>
                    <a:srgbClr val="FF0000"/>
                  </a:solidFill>
                  <a:effectLst>
                    <a:outerShdw blurRad="38100" dist="38100" dir="2700000" algn="tl">
                      <a:srgbClr val="000000">
                        <a:alpha val="43137"/>
                      </a:srgbClr>
                    </a:outerShdw>
                  </a:effectLst>
                </a:rPr>
                <a:t>静電気は眼に見えない着火源</a:t>
              </a:r>
              <a:r>
                <a:rPr lang="ja-JP" altLang="en-US" sz="2000" b="1" dirty="0"/>
                <a:t>となるので十分な注意が必要。</a:t>
              </a:r>
            </a:p>
          </p:txBody>
        </p:sp>
        <p:sp>
          <p:nvSpPr>
            <p:cNvPr id="7" name="テキスト ボックス 6"/>
            <p:cNvSpPr txBox="1"/>
            <p:nvPr/>
          </p:nvSpPr>
          <p:spPr>
            <a:xfrm>
              <a:off x="5647666" y="3937074"/>
              <a:ext cx="3155323" cy="1569660"/>
            </a:xfrm>
            <a:prstGeom prst="rect">
              <a:avLst/>
            </a:prstGeom>
            <a:solidFill>
              <a:srgbClr val="FFFF00"/>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rPr>
                <a:t>着火源（生火、電気火花、静電気放電など）が絶対近くにあってはならない！！</a:t>
              </a:r>
            </a:p>
          </p:txBody>
        </p:sp>
        <p:sp>
          <p:nvSpPr>
            <p:cNvPr id="4" name="円/楕円 3"/>
            <p:cNvSpPr/>
            <p:nvPr/>
          </p:nvSpPr>
          <p:spPr>
            <a:xfrm>
              <a:off x="1259843" y="2249019"/>
              <a:ext cx="2107262" cy="1582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2"/>
                  </a:solidFill>
                  <a:effectLst>
                    <a:outerShdw blurRad="38100" dist="38100" dir="2700000" algn="tl">
                      <a:srgbClr val="000000">
                        <a:alpha val="43137"/>
                      </a:srgbClr>
                    </a:outerShdw>
                  </a:effectLst>
                </a:rPr>
                <a:t>可燃物</a:t>
              </a:r>
              <a:endParaRPr kumimoji="1" lang="ja-JP" altLang="en-US" sz="3200" b="1" dirty="0">
                <a:solidFill>
                  <a:schemeClr val="tx2"/>
                </a:solidFill>
                <a:effectLst>
                  <a:outerShdw blurRad="38100" dist="38100" dir="2700000" algn="tl">
                    <a:srgbClr val="000000">
                      <a:alpha val="43137"/>
                    </a:srgbClr>
                  </a:outerShdw>
                </a:effectLst>
              </a:endParaRPr>
            </a:p>
          </p:txBody>
        </p:sp>
        <p:sp>
          <p:nvSpPr>
            <p:cNvPr id="15" name="円/楕円 14"/>
            <p:cNvSpPr/>
            <p:nvPr/>
          </p:nvSpPr>
          <p:spPr>
            <a:xfrm>
              <a:off x="233626" y="3641499"/>
              <a:ext cx="2107262" cy="1582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2"/>
                  </a:solidFill>
                  <a:effectLst>
                    <a:outerShdw blurRad="38100" dist="38100" dir="2700000" algn="tl">
                      <a:srgbClr val="000000">
                        <a:alpha val="43137"/>
                      </a:srgbClr>
                    </a:outerShdw>
                  </a:effectLst>
                </a:rPr>
                <a:t>酸素</a:t>
              </a:r>
              <a:endParaRPr lang="en-US" altLang="ja-JP" sz="3200" b="1" dirty="0" smtClean="0">
                <a:solidFill>
                  <a:schemeClr val="tx2"/>
                </a:solidFill>
                <a:effectLst>
                  <a:outerShdw blurRad="38100" dist="38100" dir="2700000" algn="tl">
                    <a:srgbClr val="000000">
                      <a:alpha val="43137"/>
                    </a:srgbClr>
                  </a:outerShdw>
                </a:effectLst>
              </a:endParaRPr>
            </a:p>
            <a:p>
              <a:pPr algn="ctr"/>
              <a:r>
                <a:rPr kumimoji="1" lang="en-US" altLang="ja-JP" sz="3200" b="1" dirty="0" smtClean="0">
                  <a:solidFill>
                    <a:schemeClr val="tx2"/>
                  </a:solidFill>
                  <a:effectLst>
                    <a:outerShdw blurRad="38100" dist="38100" dir="2700000" algn="tl">
                      <a:srgbClr val="000000">
                        <a:alpha val="43137"/>
                      </a:srgbClr>
                    </a:outerShdw>
                  </a:effectLst>
                </a:rPr>
                <a:t>(</a:t>
              </a:r>
              <a:r>
                <a:rPr kumimoji="1" lang="ja-JP" altLang="en-US" sz="3200" b="1" dirty="0" smtClean="0">
                  <a:solidFill>
                    <a:schemeClr val="tx2"/>
                  </a:solidFill>
                  <a:effectLst>
                    <a:outerShdw blurRad="38100" dist="38100" dir="2700000" algn="tl">
                      <a:srgbClr val="000000">
                        <a:alpha val="43137"/>
                      </a:srgbClr>
                    </a:outerShdw>
                  </a:effectLst>
                </a:rPr>
                <a:t>空気</a:t>
              </a:r>
              <a:r>
                <a:rPr kumimoji="1" lang="ja-JP" altLang="en-US" sz="3200" b="1" dirty="0">
                  <a:solidFill>
                    <a:schemeClr val="tx2"/>
                  </a:solidFill>
                  <a:effectLst>
                    <a:outerShdw blurRad="38100" dist="38100" dir="2700000" algn="tl">
                      <a:srgbClr val="000000">
                        <a:alpha val="43137"/>
                      </a:srgbClr>
                    </a:outerShdw>
                  </a:effectLst>
                </a:rPr>
                <a:t>）</a:t>
              </a:r>
            </a:p>
          </p:txBody>
        </p:sp>
        <p:sp>
          <p:nvSpPr>
            <p:cNvPr id="16" name="円/楕円 15"/>
            <p:cNvSpPr/>
            <p:nvPr/>
          </p:nvSpPr>
          <p:spPr>
            <a:xfrm>
              <a:off x="2340888" y="3647115"/>
              <a:ext cx="2107262" cy="1582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2"/>
                  </a:solidFill>
                  <a:effectLst>
                    <a:outerShdw blurRad="38100" dist="38100" dir="2700000" algn="tl">
                      <a:srgbClr val="000000">
                        <a:alpha val="43137"/>
                      </a:srgbClr>
                    </a:outerShdw>
                  </a:effectLst>
                </a:rPr>
                <a:t>着火</a:t>
              </a:r>
              <a:r>
                <a:rPr lang="ja-JP" altLang="en-US" sz="3200" b="1" dirty="0">
                  <a:solidFill>
                    <a:schemeClr val="tx2"/>
                  </a:solidFill>
                  <a:effectLst>
                    <a:outerShdw blurRad="38100" dist="38100" dir="2700000" algn="tl">
                      <a:srgbClr val="000000">
                        <a:alpha val="43137"/>
                      </a:srgbClr>
                    </a:outerShdw>
                  </a:effectLst>
                </a:rPr>
                <a:t>源</a:t>
              </a:r>
              <a:endParaRPr kumimoji="1" lang="ja-JP" altLang="en-US" sz="3200" b="1" dirty="0">
                <a:solidFill>
                  <a:schemeClr val="tx2"/>
                </a:solidFill>
                <a:effectLst>
                  <a:outerShdw blurRad="38100" dist="38100" dir="2700000" algn="tl">
                    <a:srgbClr val="000000">
                      <a:alpha val="43137"/>
                    </a:srgbClr>
                  </a:outerShdw>
                </a:effectLst>
              </a:endParaRPr>
            </a:p>
          </p:txBody>
        </p:sp>
        <p:sp>
          <p:nvSpPr>
            <p:cNvPr id="17" name="星 7 16"/>
            <p:cNvSpPr/>
            <p:nvPr/>
          </p:nvSpPr>
          <p:spPr>
            <a:xfrm>
              <a:off x="1560322" y="3417515"/>
              <a:ext cx="1561131" cy="1061661"/>
            </a:xfrm>
            <a:prstGeom prst="star7">
              <a:avLst/>
            </a:prstGeom>
            <a:solidFill>
              <a:srgbClr val="FF5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accent4"/>
                  </a:solidFill>
                  <a:effectLst>
                    <a:outerShdw blurRad="38100" dist="38100" dir="2700000" algn="tl">
                      <a:srgbClr val="000000">
                        <a:alpha val="43137"/>
                      </a:srgbClr>
                    </a:outerShdw>
                  </a:effectLst>
                </a:rPr>
                <a:t>燃焼、爆発</a:t>
              </a:r>
              <a:endParaRPr kumimoji="1" lang="ja-JP" altLang="en-US" sz="1600" b="1" dirty="0">
                <a:solidFill>
                  <a:schemeClr val="accent4"/>
                </a:solidFill>
                <a:effectLst>
                  <a:outerShdw blurRad="38100" dist="38100" dir="2700000" algn="tl">
                    <a:srgbClr val="000000">
                      <a:alpha val="43137"/>
                    </a:srgbClr>
                  </a:outerShdw>
                </a:effectLst>
              </a:endParaRPr>
            </a:p>
          </p:txBody>
        </p:sp>
        <p:pic>
          <p:nvPicPr>
            <p:cNvPr id="10" name="図 9"/>
            <p:cNvPicPr>
              <a:picLocks noChangeAspect="1"/>
            </p:cNvPicPr>
            <p:nvPr/>
          </p:nvPicPr>
          <p:blipFill>
            <a:blip r:embed="rId2"/>
            <a:stretch>
              <a:fillRect/>
            </a:stretch>
          </p:blipFill>
          <p:spPr>
            <a:xfrm>
              <a:off x="4448149" y="1947233"/>
              <a:ext cx="5169856" cy="1804572"/>
            </a:xfrm>
            <a:prstGeom prst="rect">
              <a:avLst/>
            </a:prstGeom>
          </p:spPr>
        </p:pic>
      </p:grpSp>
      <p:sp>
        <p:nvSpPr>
          <p:cNvPr id="13" name="角丸四角形吹き出し 5">
            <a:extLst>
              <a:ext uri="{FF2B5EF4-FFF2-40B4-BE49-F238E27FC236}">
                <a16:creationId xmlns:a16="http://schemas.microsoft.com/office/drawing/2014/main" id="{8F4CEA7E-A3E8-40C4-8524-9EB24CB745F2}"/>
              </a:ext>
            </a:extLst>
          </p:cNvPr>
          <p:cNvSpPr/>
          <p:nvPr/>
        </p:nvSpPr>
        <p:spPr>
          <a:xfrm>
            <a:off x="7148628" y="5244805"/>
            <a:ext cx="2664118"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cs typeface="Meiryo UI" panose="020B0604030504040204" pitchFamily="50" charset="-128"/>
              </a:rPr>
              <a:t>【</a:t>
            </a:r>
            <a:r>
              <a:rPr kumimoji="1" lang="ja-JP" altLang="en-US" sz="1200" b="1" dirty="0">
                <a:solidFill>
                  <a:schemeClr val="tx1"/>
                </a:solidFill>
                <a:latin typeface="+mn-ea"/>
                <a:cs typeface="Meiryo UI" panose="020B0604030504040204" pitchFamily="50" charset="-128"/>
              </a:rPr>
              <a:t>教育担当者さまへ</a:t>
            </a:r>
            <a:r>
              <a:rPr kumimoji="1" lang="en-US" altLang="ja-JP" sz="1200" b="1" dirty="0" smtClean="0">
                <a:solidFill>
                  <a:schemeClr val="tx1"/>
                </a:solidFill>
                <a:latin typeface="+mn-ea"/>
                <a:cs typeface="Meiryo UI" panose="020B0604030504040204" pitchFamily="50" charset="-128"/>
              </a:rPr>
              <a:t>】</a:t>
            </a:r>
          </a:p>
          <a:p>
            <a:r>
              <a:rPr lang="ja-JP" altLang="en-US" sz="1200" b="1" dirty="0" smtClean="0">
                <a:solidFill>
                  <a:schemeClr val="tx1"/>
                </a:solidFill>
                <a:latin typeface="+mn-ea"/>
                <a:cs typeface="Meiryo UI" panose="020B0604030504040204" pitchFamily="50" charset="-128"/>
              </a:rPr>
              <a:t>化学物質の危険性について、取り扱い上理解しておくべきことの基本です。</a:t>
            </a:r>
            <a:endParaRPr lang="en-US" altLang="ja-JP" sz="1200" b="1" dirty="0" smtClean="0">
              <a:solidFill>
                <a:schemeClr val="tx1"/>
              </a:solidFill>
              <a:latin typeface="+mn-ea"/>
              <a:cs typeface="Meiryo UI" panose="020B0604030504040204" pitchFamily="50" charset="-128"/>
            </a:endParaRPr>
          </a:p>
          <a:p>
            <a:r>
              <a:rPr lang="ja-JP" altLang="en-US" sz="1200" b="1" dirty="0" smtClean="0">
                <a:solidFill>
                  <a:schemeClr val="tx1"/>
                </a:solidFill>
                <a:latin typeface="+mn-ea"/>
                <a:cs typeface="Meiryo UI" panose="020B0604030504040204" pitchFamily="50" charset="-128"/>
              </a:rPr>
              <a:t>危険物の取扱い資格者に限らず、広い視点で教育しましょう。</a:t>
            </a:r>
            <a:endParaRPr kumimoji="1" lang="en-US" altLang="ja-JP" sz="1200" b="1"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79192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98988" y="108201"/>
            <a:ext cx="7521611" cy="707886"/>
          </a:xfrm>
          <a:prstGeom prst="rect">
            <a:avLst/>
          </a:prstGeom>
          <a:noFill/>
        </p:spPr>
        <p:txBody>
          <a:bodyPr wrap="none" rtlCol="0">
            <a:spAutoFit/>
          </a:bodyPr>
          <a:lstStyle/>
          <a:p>
            <a:r>
              <a:rPr lang="ja-JP" altLang="en-US" sz="2800" b="1" dirty="0" smtClean="0">
                <a:solidFill>
                  <a:schemeClr val="accent6">
                    <a:lumMod val="20000"/>
                    <a:lumOff val="80000"/>
                  </a:schemeClr>
                </a:solidFill>
              </a:rPr>
              <a:t>化学</a:t>
            </a:r>
            <a:r>
              <a:rPr lang="ja-JP" altLang="en-US" sz="2800" b="1" dirty="0">
                <a:solidFill>
                  <a:schemeClr val="accent6">
                    <a:lumMod val="20000"/>
                    <a:lumOff val="80000"/>
                  </a:schemeClr>
                </a:solidFill>
              </a:rPr>
              <a:t>物質のベネフィットとリスクの関係を知ろう</a:t>
            </a:r>
            <a:r>
              <a:rPr lang="ja-JP" altLang="en-US" sz="2800" b="1" dirty="0" smtClean="0">
                <a:solidFill>
                  <a:schemeClr val="accent6">
                    <a:lumMod val="20000"/>
                    <a:lumOff val="80000"/>
                  </a:schemeClr>
                </a:solidFill>
              </a:rPr>
              <a:t>！</a:t>
            </a:r>
            <a:endParaRPr lang="en-US" altLang="ja-JP" sz="2800" b="1" dirty="0" smtClean="0">
              <a:solidFill>
                <a:schemeClr val="accent6">
                  <a:lumMod val="20000"/>
                  <a:lumOff val="80000"/>
                </a:schemeClr>
              </a:solidFill>
            </a:endParaRPr>
          </a:p>
          <a:p>
            <a:endParaRPr lang="ja-JP" altLang="en-US" sz="1200" b="1" dirty="0">
              <a:solidFill>
                <a:schemeClr val="accent6">
                  <a:lumMod val="20000"/>
                  <a:lumOff val="80000"/>
                </a:schemeClr>
              </a:solidFill>
            </a:endParaRPr>
          </a:p>
        </p:txBody>
      </p:sp>
      <p:grpSp>
        <p:nvGrpSpPr>
          <p:cNvPr id="8" name="グループ化 7"/>
          <p:cNvGrpSpPr/>
          <p:nvPr/>
        </p:nvGrpSpPr>
        <p:grpSpPr>
          <a:xfrm>
            <a:off x="688565" y="737991"/>
            <a:ext cx="9036554" cy="5523711"/>
            <a:chOff x="688565" y="737991"/>
            <a:chExt cx="9036554" cy="5523711"/>
          </a:xfrm>
        </p:grpSpPr>
        <p:sp>
          <p:nvSpPr>
            <p:cNvPr id="5" name="テキスト ボックス 4"/>
            <p:cNvSpPr txBox="1"/>
            <p:nvPr/>
          </p:nvSpPr>
          <p:spPr>
            <a:xfrm>
              <a:off x="3596787" y="2744924"/>
              <a:ext cx="5334553" cy="2369880"/>
            </a:xfrm>
            <a:prstGeom prst="rect">
              <a:avLst/>
            </a:prstGeom>
            <a:solidFill>
              <a:schemeClr val="accent3"/>
            </a:solidFill>
          </p:spPr>
          <p:txBody>
            <a:bodyPr wrap="square" rtlCol="0">
              <a:spAutoFit/>
            </a:bodyPr>
            <a:lstStyle/>
            <a:p>
              <a:r>
                <a:rPr lang="ja-JP" altLang="en-US" sz="2400" dirty="0"/>
                <a:t>エチルアルコールは一定量を超えて経口摂取の場合（</a:t>
              </a:r>
              <a:r>
                <a:rPr lang="ja-JP" altLang="en-US" sz="2800" dirty="0"/>
                <a:t>飲んだ</a:t>
              </a:r>
              <a:r>
                <a:rPr lang="ja-JP" altLang="en-US" sz="2400" dirty="0"/>
                <a:t>場合</a:t>
              </a:r>
              <a:r>
                <a:rPr lang="ja-JP" altLang="en-US" sz="2400" dirty="0" smtClean="0"/>
                <a:t>）には</a:t>
              </a:r>
              <a:r>
                <a:rPr lang="ja-JP" altLang="en-US" sz="2400" dirty="0"/>
                <a:t>急性毒性、発がん性（</a:t>
              </a:r>
              <a:r>
                <a:rPr lang="en-US" altLang="ja-JP" sz="2400" smtClean="0"/>
                <a:t>IARC</a:t>
              </a:r>
              <a:r>
                <a:rPr lang="ja-JP" altLang="en-US" sz="2400" smtClean="0"/>
                <a:t>）</a:t>
              </a:r>
              <a:r>
                <a:rPr lang="ja-JP" altLang="en-US" sz="2400" dirty="0"/>
                <a:t>があるとされている。</a:t>
              </a:r>
              <a:endParaRPr lang="en-US" altLang="ja-JP" sz="2400" dirty="0"/>
            </a:p>
            <a:p>
              <a:r>
                <a:rPr lang="ja-JP" altLang="en-US" sz="2400" dirty="0"/>
                <a:t>また、引火性液体であり、使用法を誤ると爆発、火災を引き起こすことがある。</a:t>
              </a:r>
            </a:p>
          </p:txBody>
        </p:sp>
        <p:sp>
          <p:nvSpPr>
            <p:cNvPr id="7" name="テキスト ボックス 6"/>
            <p:cNvSpPr txBox="1"/>
            <p:nvPr/>
          </p:nvSpPr>
          <p:spPr>
            <a:xfrm>
              <a:off x="688566" y="2744925"/>
              <a:ext cx="1887055" cy="830997"/>
            </a:xfrm>
            <a:prstGeom prst="rect">
              <a:avLst/>
            </a:prstGeom>
            <a:noFill/>
          </p:spPr>
          <p:txBody>
            <a:bodyPr wrap="none" rtlCol="0">
              <a:spAutoFit/>
            </a:bodyPr>
            <a:lstStyle/>
            <a:p>
              <a:r>
                <a:rPr lang="ja-JP" altLang="en-US" sz="2400" b="1" dirty="0">
                  <a:solidFill>
                    <a:srgbClr val="FF0000"/>
                  </a:solidFill>
                </a:rPr>
                <a:t>リスクの側面</a:t>
              </a:r>
              <a:endParaRPr lang="en-US" altLang="ja-JP" sz="2400" b="1" dirty="0">
                <a:solidFill>
                  <a:srgbClr val="FF0000"/>
                </a:solidFill>
              </a:endParaRPr>
            </a:p>
            <a:p>
              <a:r>
                <a:rPr lang="ja-JP" altLang="en-US" sz="2400" b="1" dirty="0">
                  <a:solidFill>
                    <a:srgbClr val="FF0000"/>
                  </a:solidFill>
                </a:rPr>
                <a:t>危険・有害性</a:t>
              </a:r>
            </a:p>
          </p:txBody>
        </p:sp>
        <p:sp>
          <p:nvSpPr>
            <p:cNvPr id="9" name="テキスト ボックス 8"/>
            <p:cNvSpPr txBox="1"/>
            <p:nvPr/>
          </p:nvSpPr>
          <p:spPr>
            <a:xfrm>
              <a:off x="688565" y="1556792"/>
              <a:ext cx="2569934" cy="830997"/>
            </a:xfrm>
            <a:prstGeom prst="rect">
              <a:avLst/>
            </a:prstGeom>
            <a:noFill/>
          </p:spPr>
          <p:txBody>
            <a:bodyPr wrap="none" rtlCol="0">
              <a:spAutoFit/>
            </a:bodyPr>
            <a:lstStyle>
              <a:defPPr>
                <a:defRPr lang="ja-JP"/>
              </a:defPPr>
              <a:lvl1pPr>
                <a:defRPr sz="2000" b="1">
                  <a:solidFill>
                    <a:srgbClr val="FF0000"/>
                  </a:solidFill>
                </a:defRPr>
              </a:lvl1pPr>
            </a:lstStyle>
            <a:p>
              <a:r>
                <a:rPr lang="ja-JP" altLang="en-US" sz="2400" dirty="0">
                  <a:solidFill>
                    <a:schemeClr val="tx1"/>
                  </a:solidFill>
                </a:rPr>
                <a:t>ベネフィットの側面</a:t>
              </a:r>
              <a:endParaRPr lang="en-US" altLang="ja-JP" sz="2400" dirty="0">
                <a:solidFill>
                  <a:schemeClr val="tx1"/>
                </a:solidFill>
              </a:endParaRPr>
            </a:p>
            <a:p>
              <a:r>
                <a:rPr lang="ja-JP" altLang="en-US" sz="2400" dirty="0">
                  <a:solidFill>
                    <a:schemeClr val="tx1"/>
                  </a:solidFill>
                </a:rPr>
                <a:t>利便性</a:t>
              </a:r>
            </a:p>
          </p:txBody>
        </p:sp>
        <p:sp>
          <p:nvSpPr>
            <p:cNvPr id="10" name="テキスト ボックス 9"/>
            <p:cNvSpPr txBox="1"/>
            <p:nvPr/>
          </p:nvSpPr>
          <p:spPr>
            <a:xfrm>
              <a:off x="3596787" y="1556792"/>
              <a:ext cx="5334552" cy="830997"/>
            </a:xfrm>
            <a:prstGeom prst="rect">
              <a:avLst/>
            </a:prstGeom>
            <a:solidFill>
              <a:srgbClr val="FFCC99"/>
            </a:solidFill>
          </p:spPr>
          <p:txBody>
            <a:bodyPr wrap="square" rtlCol="0">
              <a:spAutoFit/>
            </a:bodyPr>
            <a:lstStyle/>
            <a:p>
              <a:r>
                <a:rPr lang="ja-JP" altLang="en-US" sz="2400" dirty="0"/>
                <a:t>適切な量、使用方法を守れば、殺菌・消毒用として感染症</a:t>
              </a:r>
              <a:r>
                <a:rPr lang="ja-JP" altLang="en-US" sz="2400" dirty="0" smtClean="0"/>
                <a:t>防止などに</a:t>
              </a:r>
              <a:r>
                <a:rPr lang="ja-JP" altLang="en-US" sz="2400" dirty="0"/>
                <a:t>役立つ。</a:t>
              </a:r>
            </a:p>
          </p:txBody>
        </p:sp>
        <p:sp>
          <p:nvSpPr>
            <p:cNvPr id="2" name="テキスト ボックス 1"/>
            <p:cNvSpPr txBox="1"/>
            <p:nvPr/>
          </p:nvSpPr>
          <p:spPr>
            <a:xfrm>
              <a:off x="1063774" y="5800037"/>
              <a:ext cx="8661345" cy="461665"/>
            </a:xfrm>
            <a:prstGeom prst="rect">
              <a:avLst/>
            </a:prstGeom>
            <a:noFill/>
          </p:spPr>
          <p:txBody>
            <a:bodyPr wrap="none" rtlCol="0">
              <a:spAutoFit/>
            </a:bodyPr>
            <a:lstStyle/>
            <a:p>
              <a:r>
                <a:rPr lang="ja-JP" altLang="en-US" sz="2400" b="1" dirty="0" smtClean="0"/>
                <a:t>ベネフィットを活かし、</a:t>
              </a:r>
              <a:r>
                <a:rPr lang="ja-JP" altLang="en-US" sz="2400" b="1" dirty="0" smtClean="0">
                  <a:solidFill>
                    <a:schemeClr val="tx2"/>
                  </a:solidFill>
                </a:rPr>
                <a:t>リスクを最小限に抑える</a:t>
              </a:r>
              <a:r>
                <a:rPr lang="ja-JP" altLang="en-US" sz="2400" b="1" dirty="0" smtClean="0"/>
                <a:t>ことが求められる。</a:t>
              </a:r>
              <a:endParaRPr kumimoji="1" lang="ja-JP" altLang="en-US" sz="2400" b="1" dirty="0"/>
            </a:p>
          </p:txBody>
        </p:sp>
        <p:sp>
          <p:nvSpPr>
            <p:cNvPr id="3" name="下矢印 2"/>
            <p:cNvSpPr/>
            <p:nvPr/>
          </p:nvSpPr>
          <p:spPr>
            <a:xfrm>
              <a:off x="3596787" y="5265204"/>
              <a:ext cx="3443651" cy="432048"/>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36478" y="737991"/>
              <a:ext cx="6774611" cy="461665"/>
            </a:xfrm>
            <a:prstGeom prst="rect">
              <a:avLst/>
            </a:prstGeom>
            <a:noFill/>
          </p:spPr>
          <p:txBody>
            <a:bodyPr wrap="none" rtlCol="0">
              <a:spAutoFit/>
            </a:bodyPr>
            <a:lstStyle/>
            <a:p>
              <a:r>
                <a:rPr lang="ja-JP" altLang="en-US" sz="2400" b="1" dirty="0"/>
                <a:t>エチルアルコールのベネフィットとリスクの関係</a:t>
              </a:r>
              <a:r>
                <a:rPr lang="ja-JP" altLang="en-US" sz="2400" b="1" dirty="0" smtClean="0"/>
                <a:t>事例</a:t>
              </a:r>
              <a:endParaRPr lang="ja-JP" altLang="en-US" sz="2400" b="1" dirty="0"/>
            </a:p>
          </p:txBody>
        </p:sp>
      </p:grpSp>
    </p:spTree>
    <p:extLst>
      <p:ext uri="{BB962C8B-B14F-4D97-AF65-F5344CB8AC3E}">
        <p14:creationId xmlns:p14="http://schemas.microsoft.com/office/powerpoint/2010/main" val="3687581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0107C1-8591-48B2-8F10-D2B514C3A216}"/>
              </a:ext>
            </a:extLst>
          </p:cNvPr>
          <p:cNvSpPr txBox="1"/>
          <p:nvPr/>
        </p:nvSpPr>
        <p:spPr>
          <a:xfrm>
            <a:off x="799306" y="1182232"/>
            <a:ext cx="8153400" cy="3108543"/>
          </a:xfrm>
          <a:prstGeom prst="rect">
            <a:avLst/>
          </a:prstGeom>
          <a:noFill/>
        </p:spPr>
        <p:txBody>
          <a:bodyPr wrap="square" rtlCol="0">
            <a:spAutoFit/>
          </a:bodyPr>
          <a:lstStyle/>
          <a:p>
            <a:r>
              <a:rPr lang="ja-JP" altLang="en-US" sz="2800" dirty="0"/>
              <a:t>実際に起きた化学物質に起因する事故から学ぶことはたくさんあります。</a:t>
            </a:r>
            <a:endParaRPr lang="en-US" altLang="ja-JP" sz="2800" dirty="0"/>
          </a:p>
          <a:p>
            <a:endParaRPr lang="en-US" altLang="ja-JP" sz="2800" dirty="0"/>
          </a:p>
          <a:p>
            <a:r>
              <a:rPr lang="ja-JP" altLang="en-US" sz="2800" dirty="0"/>
              <a:t>危険性（爆発・火災）事故と有害性（健康障害）の労働災害を見てみましょう。</a:t>
            </a:r>
            <a:endParaRPr lang="en-US" altLang="ja-JP" sz="2800" dirty="0"/>
          </a:p>
          <a:p>
            <a:endParaRPr lang="en-US" altLang="ja-JP" sz="2800" dirty="0"/>
          </a:p>
          <a:p>
            <a:r>
              <a:rPr lang="ja-JP" altLang="en-US" sz="2800" dirty="0"/>
              <a:t>次に</a:t>
            </a:r>
            <a:r>
              <a:rPr lang="ja-JP" altLang="en-US" sz="2800" dirty="0">
                <a:solidFill>
                  <a:srgbClr val="FF0000"/>
                </a:solidFill>
              </a:rPr>
              <a:t>有害性による労働災害（健康障害）</a:t>
            </a:r>
            <a:r>
              <a:rPr lang="ja-JP" altLang="en-US" sz="2800" dirty="0"/>
              <a:t>を見てみよう。</a:t>
            </a:r>
          </a:p>
        </p:txBody>
      </p:sp>
      <p:sp>
        <p:nvSpPr>
          <p:cNvPr id="5" name="テキスト ボックス 4">
            <a:extLst>
              <a:ext uri="{FF2B5EF4-FFF2-40B4-BE49-F238E27FC236}">
                <a16:creationId xmlns:a16="http://schemas.microsoft.com/office/drawing/2014/main" id="{C9886A40-D170-4514-A218-A0B624090E23}"/>
              </a:ext>
            </a:extLst>
          </p:cNvPr>
          <p:cNvSpPr txBox="1"/>
          <p:nvPr/>
        </p:nvSpPr>
        <p:spPr>
          <a:xfrm>
            <a:off x="739738" y="116632"/>
            <a:ext cx="6502101" cy="523220"/>
          </a:xfrm>
          <a:prstGeom prst="rect">
            <a:avLst/>
          </a:prstGeom>
          <a:noFill/>
        </p:spPr>
        <p:txBody>
          <a:bodyPr wrap="none" rtlCol="0">
            <a:spAutoFit/>
          </a:bodyPr>
          <a:lstStyle/>
          <a:p>
            <a:r>
              <a:rPr lang="ja-JP" altLang="en-US" sz="2800" b="1" dirty="0">
                <a:solidFill>
                  <a:schemeClr val="bg1"/>
                </a:solidFill>
              </a:rPr>
              <a:t>化学物質の事故（健康障害）から学ぼう！</a:t>
            </a:r>
          </a:p>
        </p:txBody>
      </p:sp>
    </p:spTree>
    <p:extLst>
      <p:ext uri="{BB962C8B-B14F-4D97-AF65-F5344CB8AC3E}">
        <p14:creationId xmlns:p14="http://schemas.microsoft.com/office/powerpoint/2010/main" val="180153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8704" y="122865"/>
            <a:ext cx="5721438" cy="523220"/>
          </a:xfrm>
          <a:prstGeom prst="rect">
            <a:avLst/>
          </a:prstGeom>
          <a:noFill/>
        </p:spPr>
        <p:txBody>
          <a:bodyPr wrap="none" rtlCol="0">
            <a:spAutoFit/>
          </a:bodyPr>
          <a:lstStyle/>
          <a:p>
            <a:r>
              <a:rPr lang="ja-JP" altLang="en-US" sz="2800" b="1" dirty="0">
                <a:solidFill>
                  <a:schemeClr val="bg1"/>
                </a:solidFill>
              </a:rPr>
              <a:t>化学物質の有害性による災害事例１</a:t>
            </a:r>
            <a:endParaRPr lang="en-US" altLang="ja-JP" sz="2800" b="1" dirty="0">
              <a:solidFill>
                <a:schemeClr val="bg1"/>
              </a:solidFill>
            </a:endParaRPr>
          </a:p>
        </p:txBody>
      </p:sp>
      <p:sp>
        <p:nvSpPr>
          <p:cNvPr id="13" name="テキスト ボックス 12"/>
          <p:cNvSpPr txBox="1"/>
          <p:nvPr/>
        </p:nvSpPr>
        <p:spPr>
          <a:xfrm>
            <a:off x="6824414" y="6597352"/>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grpSp>
        <p:nvGrpSpPr>
          <p:cNvPr id="6" name="グループ化 5"/>
          <p:cNvGrpSpPr/>
          <p:nvPr/>
        </p:nvGrpSpPr>
        <p:grpSpPr>
          <a:xfrm>
            <a:off x="501483" y="738773"/>
            <a:ext cx="8880291" cy="5856838"/>
            <a:chOff x="501483" y="738773"/>
            <a:chExt cx="8880291" cy="5856838"/>
          </a:xfrm>
        </p:grpSpPr>
        <p:pic>
          <p:nvPicPr>
            <p:cNvPr id="5" name="図 4"/>
            <p:cNvPicPr>
              <a:picLocks noChangeAspect="1"/>
            </p:cNvPicPr>
            <p:nvPr/>
          </p:nvPicPr>
          <p:blipFill>
            <a:blip r:embed="rId2"/>
            <a:stretch>
              <a:fillRect/>
            </a:stretch>
          </p:blipFill>
          <p:spPr>
            <a:xfrm>
              <a:off x="6085547" y="811164"/>
              <a:ext cx="3167129" cy="1860688"/>
            </a:xfrm>
            <a:prstGeom prst="rect">
              <a:avLst/>
            </a:prstGeom>
          </p:spPr>
        </p:pic>
        <p:sp>
          <p:nvSpPr>
            <p:cNvPr id="8" name="テキスト ボックス 7"/>
            <p:cNvSpPr txBox="1"/>
            <p:nvPr/>
          </p:nvSpPr>
          <p:spPr>
            <a:xfrm>
              <a:off x="695596" y="1293126"/>
              <a:ext cx="3908442" cy="1015663"/>
            </a:xfrm>
            <a:prstGeom prst="rect">
              <a:avLst/>
            </a:prstGeom>
          </p:spPr>
          <p:txBody>
            <a:bodyPr wrap="square">
              <a:spAutoFit/>
            </a:bodyPr>
            <a:lstStyle>
              <a:defPPr>
                <a:defRPr lang="ja-JP"/>
              </a:defPPr>
              <a:lvl1pPr>
                <a:defRPr sz="2000" b="1">
                  <a:solidFill>
                    <a:srgbClr val="000066"/>
                  </a:solidFill>
                  <a:latin typeface="Meiryo-Bold"/>
                </a:defRPr>
              </a:lvl1pPr>
            </a:lstStyle>
            <a:p>
              <a:r>
                <a:rPr lang="ja-JP" altLang="en-US" dirty="0"/>
                <a:t>事例</a:t>
              </a:r>
              <a:r>
                <a:rPr lang="en-US" altLang="ja-JP" dirty="0"/>
                <a:t>4</a:t>
              </a:r>
              <a:r>
                <a:rPr lang="ja-JP" altLang="en-US" dirty="0"/>
                <a:t>：断熱材スプレーを床下の裏側に吹き付ける作業で、スプレーのガスの吸引による中毒</a:t>
              </a:r>
            </a:p>
          </p:txBody>
        </p:sp>
        <p:sp>
          <p:nvSpPr>
            <p:cNvPr id="9" name="テキスト ボックス 8"/>
            <p:cNvSpPr txBox="1"/>
            <p:nvPr/>
          </p:nvSpPr>
          <p:spPr>
            <a:xfrm>
              <a:off x="638856" y="2499800"/>
              <a:ext cx="8613820" cy="1323439"/>
            </a:xfrm>
            <a:prstGeom prst="rect">
              <a:avLst/>
            </a:prstGeom>
            <a:noFill/>
          </p:spPr>
          <p:txBody>
            <a:bodyPr wrap="square" rtlCol="0">
              <a:spAutoFit/>
            </a:bodyPr>
            <a:lstStyle/>
            <a:p>
              <a:r>
                <a:rPr lang="ja-JP" altLang="en-US" sz="1600" b="1" dirty="0"/>
                <a:t>事故の概要：</a:t>
              </a:r>
              <a:endParaRPr lang="en-US" altLang="ja-JP" sz="1600" b="1" dirty="0"/>
            </a:p>
            <a:p>
              <a:r>
                <a:rPr lang="ja-JP" altLang="en-US" sz="1600" b="1" dirty="0"/>
                <a:t>住宅⼯事現場で、断熱材の隙間を埋めるため、床下</a:t>
              </a:r>
              <a:r>
                <a:rPr lang="ja-JP" altLang="en-US" sz="1600" b="1" dirty="0" smtClean="0"/>
                <a:t>点検</a:t>
              </a:r>
              <a:r>
                <a:rPr lang="ja-JP" altLang="en-US" sz="1600" b="1" dirty="0"/>
                <a:t>口</a:t>
              </a:r>
              <a:r>
                <a:rPr lang="ja-JP" altLang="en-US" sz="1600" b="1" dirty="0" smtClean="0"/>
                <a:t>を開け、</a:t>
              </a:r>
              <a:r>
                <a:rPr lang="ja-JP" altLang="en-US" sz="1600" b="1" dirty="0"/>
                <a:t>上半⾝を床下に⼊</a:t>
              </a:r>
              <a:r>
                <a:rPr lang="ja-JP" altLang="en-US" sz="1600" b="1" dirty="0" err="1"/>
                <a:t>れて</a:t>
              </a:r>
              <a:r>
                <a:rPr lang="ja-JP" altLang="en-US" sz="1600" b="1" dirty="0"/>
                <a:t>断熱材スプレーを床下の裏側に</a:t>
              </a:r>
              <a:r>
                <a:rPr lang="ja-JP" altLang="en-US" sz="1600" b="1" dirty="0">
                  <a:solidFill>
                    <a:srgbClr val="FF0000"/>
                  </a:solidFill>
                </a:rPr>
                <a:t>吹き付ける作業</a:t>
              </a:r>
              <a:r>
                <a:rPr lang="ja-JP" altLang="en-US" sz="1600" b="1" dirty="0"/>
                <a:t>をしていた。その</a:t>
              </a:r>
              <a:r>
                <a:rPr lang="ja-JP" altLang="en-US" sz="1600" b="1" dirty="0">
                  <a:solidFill>
                    <a:srgbClr val="FF0000"/>
                  </a:solidFill>
                </a:rPr>
                <a:t>スプレーのガスを吸い込んだ</a:t>
              </a:r>
              <a:r>
                <a:rPr lang="ja-JP" altLang="en-US" sz="1600" b="1" dirty="0"/>
                <a:t>ため、気分が悪くなり、その後、息苦しくなった。救急医療機関に搬送され、</a:t>
              </a:r>
              <a:r>
                <a:rPr lang="ja-JP" altLang="en-US" sz="1600" b="1" dirty="0">
                  <a:solidFill>
                    <a:srgbClr val="FF0000"/>
                  </a:solidFill>
                </a:rPr>
                <a:t>急性薬物中毒で⼊院</a:t>
              </a:r>
              <a:r>
                <a:rPr lang="ja-JP" altLang="en-US" sz="1600" b="1" dirty="0"/>
                <a:t>した。作業者は</a:t>
              </a:r>
              <a:r>
                <a:rPr lang="ja-JP" altLang="en-US" sz="1600" b="1" dirty="0">
                  <a:solidFill>
                    <a:srgbClr val="FF0000"/>
                  </a:solidFill>
                </a:rPr>
                <a:t>防毒マスク、⼿袋、ゴーグルなどの保護具も使⽤していなかった。</a:t>
              </a:r>
            </a:p>
          </p:txBody>
        </p:sp>
        <p:sp>
          <p:nvSpPr>
            <p:cNvPr id="10" name="テキスト ボックス 9"/>
            <p:cNvSpPr txBox="1"/>
            <p:nvPr/>
          </p:nvSpPr>
          <p:spPr>
            <a:xfrm>
              <a:off x="548704" y="4328287"/>
              <a:ext cx="4351987" cy="1631216"/>
            </a:xfrm>
            <a:prstGeom prst="rect">
              <a:avLst/>
            </a:prstGeom>
            <a:noFill/>
          </p:spPr>
          <p:txBody>
            <a:bodyPr wrap="square" rtlCol="0">
              <a:spAutoFit/>
            </a:bodyPr>
            <a:lstStyle/>
            <a:p>
              <a:r>
                <a:rPr lang="ja-JP" altLang="en-US" b="1" dirty="0"/>
                <a:t>　</a:t>
              </a:r>
              <a:r>
                <a:rPr lang="ja-JP" altLang="en-US" sz="2000" b="1" u="sng" dirty="0"/>
                <a:t>どのような原因が考えられますか？</a:t>
              </a:r>
              <a:endParaRPr lang="en-US" altLang="ja-JP" sz="2000" dirty="0"/>
            </a:p>
            <a:p>
              <a:r>
                <a:rPr lang="en-US" altLang="ja-JP" sz="1600" b="1" dirty="0"/>
                <a:t>1 </a:t>
              </a:r>
              <a:r>
                <a:rPr lang="ja-JP" altLang="en-US" sz="1600" b="1" dirty="0">
                  <a:solidFill>
                    <a:srgbClr val="FF0000"/>
                  </a:solidFill>
                </a:rPr>
                <a:t>ラベル、</a:t>
              </a:r>
              <a:r>
                <a:rPr lang="en-US" altLang="ja-JP" sz="1600" b="1" dirty="0">
                  <a:solidFill>
                    <a:srgbClr val="FF0000"/>
                  </a:solidFill>
                </a:rPr>
                <a:t>SDS</a:t>
              </a:r>
              <a:r>
                <a:rPr lang="ja-JP" altLang="en-US" sz="1600" b="1" dirty="0">
                  <a:solidFill>
                    <a:srgbClr val="FF0000"/>
                  </a:solidFill>
                </a:rPr>
                <a:t>の内容を理解していなかった</a:t>
              </a:r>
              <a:r>
                <a:rPr lang="ja-JP" altLang="en-US" sz="1600" b="1" dirty="0"/>
                <a:t>。</a:t>
              </a:r>
            </a:p>
            <a:p>
              <a:r>
                <a:rPr lang="en-US" altLang="ja-JP" sz="1600" b="1" dirty="0"/>
                <a:t>2 </a:t>
              </a:r>
              <a:r>
                <a:rPr lang="ja-JP" altLang="en-US" sz="1600" b="1" dirty="0">
                  <a:solidFill>
                    <a:srgbClr val="FF0000"/>
                  </a:solidFill>
                </a:rPr>
                <a:t>適切な呼吸⽤保護具を着用していなかった。</a:t>
              </a:r>
            </a:p>
            <a:p>
              <a:r>
                <a:rPr lang="en-US" altLang="ja-JP" sz="1600" b="1" dirty="0"/>
                <a:t>3  </a:t>
              </a:r>
              <a:r>
                <a:rPr lang="ja-JP" altLang="en-US" sz="1600" b="1" dirty="0"/>
                <a:t>ポータブルの換気・排気装置が設置されていなかった。</a:t>
              </a:r>
            </a:p>
            <a:p>
              <a:r>
                <a:rPr lang="en-US" altLang="ja-JP" sz="1600" b="1" dirty="0"/>
                <a:t>5 </a:t>
              </a:r>
              <a:r>
                <a:rPr lang="ja-JP" altLang="en-US" sz="1600" b="1" dirty="0"/>
                <a:t>作業者の危険有害性認識が不⾜していた。</a:t>
              </a:r>
            </a:p>
          </p:txBody>
        </p:sp>
        <p:sp>
          <p:nvSpPr>
            <p:cNvPr id="7" name="テキスト ボックス 6"/>
            <p:cNvSpPr txBox="1"/>
            <p:nvPr/>
          </p:nvSpPr>
          <p:spPr>
            <a:xfrm>
              <a:off x="5239527" y="3823239"/>
              <a:ext cx="4142247" cy="2739211"/>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使⽤する化学品に関しては、リスクアセスメントを⾏い、必要な措置を講ずる。</a:t>
              </a:r>
            </a:p>
            <a:p>
              <a:r>
                <a:rPr lang="en-US" altLang="ja-JP" sz="1600" b="1" dirty="0"/>
                <a:t>2 </a:t>
              </a:r>
              <a:r>
                <a:rPr lang="ja-JP" altLang="en-US" sz="1600" b="1" dirty="0"/>
                <a:t>スプレー作業の場合、</a:t>
              </a:r>
              <a:r>
                <a:rPr lang="ja-JP" altLang="en-US" sz="1600" b="1" dirty="0">
                  <a:solidFill>
                    <a:srgbClr val="FF0000"/>
                  </a:solidFill>
                </a:rPr>
                <a:t>⼗分な換気を確保</a:t>
              </a:r>
              <a:r>
                <a:rPr lang="ja-JP" altLang="en-US" sz="1600" b="1" dirty="0"/>
                <a:t>する。作業都合上、</a:t>
              </a:r>
              <a:r>
                <a:rPr lang="ja-JP" altLang="en-US" sz="1600" b="1" dirty="0">
                  <a:solidFill>
                    <a:srgbClr val="FF0000"/>
                  </a:solidFill>
                </a:rPr>
                <a:t>換気できない場合、ガスを直接吸⼊しないよう防毒マスクを使⽤</a:t>
              </a:r>
              <a:r>
                <a:rPr lang="ja-JP" altLang="en-US" sz="1600" b="1" dirty="0"/>
                <a:t>する。</a:t>
              </a:r>
              <a:endParaRPr lang="en-US" altLang="ja-JP" sz="1600" b="1" dirty="0"/>
            </a:p>
            <a:p>
              <a:endParaRPr lang="ja-JP" altLang="en-US" b="1" dirty="0"/>
            </a:p>
            <a:p>
              <a:r>
                <a:rPr lang="ja-JP" altLang="en-US" sz="1400" b="1" dirty="0"/>
                <a:t>（参考）</a:t>
              </a:r>
              <a:r>
                <a:rPr lang="en-US" altLang="ja-JP" sz="1400" b="1" dirty="0"/>
                <a:t> </a:t>
              </a:r>
              <a:r>
                <a:rPr lang="ja-JP" altLang="en-US" sz="1400" b="1" dirty="0"/>
                <a:t>酸素⽋乏症防⽌の観点から、平成</a:t>
              </a:r>
              <a:r>
                <a:rPr lang="en-US" altLang="ja-JP" sz="1400" b="1" dirty="0"/>
                <a:t>10</a:t>
              </a:r>
              <a:r>
                <a:rPr lang="ja-JP" altLang="en-US" sz="1400" b="1" dirty="0"/>
                <a:t>年</a:t>
              </a:r>
              <a:r>
                <a:rPr lang="en-US" altLang="ja-JP" sz="1400" b="1" dirty="0"/>
                <a:t>10⽉</a:t>
              </a:r>
              <a:r>
                <a:rPr lang="ja-JP" altLang="en-US" sz="1400" b="1" dirty="0"/>
                <a:t>基安発第</a:t>
              </a:r>
              <a:r>
                <a:rPr lang="en-US" altLang="ja-JP" sz="1400" b="1" dirty="0"/>
                <a:t>25</a:t>
              </a:r>
              <a:r>
                <a:rPr lang="ja-JP" altLang="en-US" sz="1400" b="1" dirty="0"/>
                <a:t>号「硬質ウレタンフォームの吹付けによる断熱⼯事における酸素⽋乏症の防⽌について」に⽰された措置を講ずること。</a:t>
              </a:r>
              <a:endParaRPr lang="en-US" altLang="ja-JP" b="1" u="sng" dirty="0"/>
            </a:p>
          </p:txBody>
        </p:sp>
        <p:sp>
          <p:nvSpPr>
            <p:cNvPr id="11" name="テキスト ボックス 10">
              <a:extLst>
                <a:ext uri="{FF2B5EF4-FFF2-40B4-BE49-F238E27FC236}">
                  <a16:creationId xmlns:a16="http://schemas.microsoft.com/office/drawing/2014/main" id="{845EA02C-8D5B-43F7-ABCC-0710C2548986}"/>
                </a:ext>
              </a:extLst>
            </p:cNvPr>
            <p:cNvSpPr txBox="1"/>
            <p:nvPr/>
          </p:nvSpPr>
          <p:spPr>
            <a:xfrm>
              <a:off x="501483" y="738773"/>
              <a:ext cx="4599336" cy="461665"/>
            </a:xfrm>
            <a:prstGeom prst="rect">
              <a:avLst/>
            </a:prstGeom>
            <a:noFill/>
          </p:spPr>
          <p:txBody>
            <a:bodyPr wrap="none" rtlCol="0">
              <a:spAutoFit/>
            </a:bodyPr>
            <a:lstStyle/>
            <a:p>
              <a:r>
                <a:rPr lang="ja-JP" altLang="en-US" sz="2400" b="1" dirty="0"/>
                <a:t>取り扱いを間違えるとどうなるの</a:t>
              </a:r>
              <a:r>
                <a:rPr lang="ja-JP" altLang="en-US" sz="2000" b="1" dirty="0"/>
                <a:t>？</a:t>
              </a:r>
            </a:p>
          </p:txBody>
        </p:sp>
        <p:sp>
          <p:nvSpPr>
            <p:cNvPr id="4" name="テキスト ボックス 3"/>
            <p:cNvSpPr txBox="1"/>
            <p:nvPr/>
          </p:nvSpPr>
          <p:spPr>
            <a:xfrm>
              <a:off x="501484" y="5949280"/>
              <a:ext cx="4399208" cy="646331"/>
            </a:xfrm>
            <a:prstGeom prst="rect">
              <a:avLst/>
            </a:prstGeom>
            <a:solidFill>
              <a:schemeClr val="bg1">
                <a:lumMod val="65000"/>
              </a:schemeClr>
            </a:solidFill>
          </p:spPr>
          <p:txBody>
            <a:bodyPr wrap="square" rtlCol="0">
              <a:spAutoFit/>
            </a:bodyPr>
            <a:lstStyle>
              <a:defPPr>
                <a:defRPr lang="ja-JP"/>
              </a:defPPr>
              <a:lvl1pPr>
                <a:defRPr sz="1800" b="1">
                  <a:solidFill>
                    <a:schemeClr val="tx2"/>
                  </a:solidFill>
                </a:defRPr>
              </a:lvl1pPr>
            </a:lstStyle>
            <a:p>
              <a:r>
                <a:rPr lang="ja-JP" altLang="en-US" dirty="0"/>
                <a:t>化学物質を取り扱う場合</a:t>
              </a:r>
              <a:r>
                <a:rPr lang="ja-JP" altLang="en-US" dirty="0" smtClean="0"/>
                <a:t>は少量であっても密閉</a:t>
              </a:r>
              <a:r>
                <a:rPr lang="ja-JP" altLang="en-US" dirty="0"/>
                <a:t>、密接</a:t>
              </a:r>
              <a:r>
                <a:rPr lang="ja-JP" altLang="en-US" dirty="0" smtClean="0"/>
                <a:t>は要注意</a:t>
              </a:r>
              <a:r>
                <a:rPr lang="ja-JP" altLang="en-US" dirty="0"/>
                <a:t>！！</a:t>
              </a:r>
            </a:p>
          </p:txBody>
        </p:sp>
      </p:grpSp>
    </p:spTree>
    <p:extLst>
      <p:ext uri="{BB962C8B-B14F-4D97-AF65-F5344CB8AC3E}">
        <p14:creationId xmlns:p14="http://schemas.microsoft.com/office/powerpoint/2010/main" val="1857247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8856" y="80628"/>
            <a:ext cx="5721438" cy="523220"/>
          </a:xfrm>
          <a:prstGeom prst="rect">
            <a:avLst/>
          </a:prstGeom>
          <a:noFill/>
        </p:spPr>
        <p:txBody>
          <a:bodyPr wrap="none" rtlCol="0">
            <a:spAutoFit/>
          </a:bodyPr>
          <a:lstStyle/>
          <a:p>
            <a:r>
              <a:rPr lang="ja-JP" altLang="en-US" sz="2800" b="1" dirty="0">
                <a:solidFill>
                  <a:schemeClr val="bg1"/>
                </a:solidFill>
              </a:rPr>
              <a:t>化学物質の有害性による災害事例２</a:t>
            </a:r>
            <a:endParaRPr lang="en-US" altLang="ja-JP" sz="2800" b="1" dirty="0">
              <a:solidFill>
                <a:schemeClr val="bg1"/>
              </a:solidFill>
            </a:endParaRPr>
          </a:p>
        </p:txBody>
      </p:sp>
      <p:sp>
        <p:nvSpPr>
          <p:cNvPr id="13" name="テキスト ボックス 12"/>
          <p:cNvSpPr txBox="1"/>
          <p:nvPr/>
        </p:nvSpPr>
        <p:spPr>
          <a:xfrm>
            <a:off x="6824414" y="6597352"/>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grpSp>
        <p:nvGrpSpPr>
          <p:cNvPr id="5" name="グループ化 4"/>
          <p:cNvGrpSpPr/>
          <p:nvPr/>
        </p:nvGrpSpPr>
        <p:grpSpPr>
          <a:xfrm>
            <a:off x="457480" y="730422"/>
            <a:ext cx="9004750" cy="6010946"/>
            <a:chOff x="457480" y="658414"/>
            <a:chExt cx="9004750" cy="6010946"/>
          </a:xfrm>
        </p:grpSpPr>
        <p:sp>
          <p:nvSpPr>
            <p:cNvPr id="8" name="テキスト ボックス 7"/>
            <p:cNvSpPr txBox="1"/>
            <p:nvPr/>
          </p:nvSpPr>
          <p:spPr>
            <a:xfrm>
              <a:off x="673364" y="1388966"/>
              <a:ext cx="3630770" cy="707886"/>
            </a:xfrm>
            <a:prstGeom prst="rect">
              <a:avLst/>
            </a:prstGeom>
          </p:spPr>
          <p:txBody>
            <a:bodyPr wrap="square">
              <a:spAutoFit/>
            </a:bodyPr>
            <a:lstStyle>
              <a:defPPr>
                <a:defRPr lang="ja-JP"/>
              </a:defPPr>
              <a:lvl1pPr>
                <a:defRPr sz="2000" b="1">
                  <a:solidFill>
                    <a:srgbClr val="000066"/>
                  </a:solidFill>
                  <a:latin typeface="Meiryo-Bold"/>
                </a:defRPr>
              </a:lvl1pPr>
            </a:lstStyle>
            <a:p>
              <a:r>
                <a:rPr lang="ja-JP" altLang="en-US" dirty="0"/>
                <a:t>事例</a:t>
              </a:r>
              <a:r>
                <a:rPr lang="en-US" altLang="ja-JP" dirty="0"/>
                <a:t>5</a:t>
              </a:r>
              <a:r>
                <a:rPr lang="ja-JP" altLang="en-US" dirty="0"/>
                <a:t>：スプレーガンを⽤いた吹き付け塗装作業による肺の炎症</a:t>
              </a:r>
            </a:p>
          </p:txBody>
        </p:sp>
        <p:sp>
          <p:nvSpPr>
            <p:cNvPr id="9" name="テキスト ボックス 8"/>
            <p:cNvSpPr txBox="1"/>
            <p:nvPr/>
          </p:nvSpPr>
          <p:spPr>
            <a:xfrm>
              <a:off x="638856" y="2789637"/>
              <a:ext cx="8537620" cy="1323439"/>
            </a:xfrm>
            <a:prstGeom prst="rect">
              <a:avLst/>
            </a:prstGeom>
            <a:noFill/>
          </p:spPr>
          <p:txBody>
            <a:bodyPr wrap="square" rtlCol="0">
              <a:spAutoFit/>
            </a:bodyPr>
            <a:lstStyle/>
            <a:p>
              <a:r>
                <a:rPr lang="ja-JP" altLang="en-US" sz="1600" b="1" dirty="0"/>
                <a:t>事故の概要：</a:t>
              </a:r>
              <a:endParaRPr lang="en-US" altLang="ja-JP" sz="1600" b="1" dirty="0"/>
            </a:p>
            <a:p>
              <a:r>
                <a:rPr lang="ja-JP" altLang="en-US" sz="1600" b="1" dirty="0"/>
                <a:t>作業場内で、作業員</a:t>
              </a:r>
              <a:r>
                <a:rPr lang="en-US" altLang="ja-JP" sz="1600" b="1" dirty="0"/>
                <a:t>2</a:t>
              </a:r>
              <a:r>
                <a:rPr lang="ja-JP" altLang="en-US" sz="1600" b="1" dirty="0"/>
                <a:t>名が建材⾒本を作成するため、養⽣フィルムを使って簡易的な塗装ブースを作り、スプレーガンを⽤いて吹きつけ塗装を⾏っていた。作業の過程で</a:t>
              </a:r>
              <a:r>
                <a:rPr lang="ja-JP" altLang="en-US" sz="1600" b="1" dirty="0">
                  <a:solidFill>
                    <a:srgbClr val="FF0000"/>
                  </a:solidFill>
                </a:rPr>
                <a:t>徐々に動悸が起こる、喉に違和感を覚え咳が出始める等の症状が発⽣</a:t>
              </a:r>
              <a:r>
                <a:rPr lang="ja-JP" altLang="en-US" sz="1600" b="1" dirty="0"/>
                <a:t>した。しかし、</a:t>
              </a:r>
              <a:r>
                <a:rPr lang="ja-JP" altLang="en-US" sz="1600" b="1" dirty="0">
                  <a:solidFill>
                    <a:srgbClr val="FF0000"/>
                  </a:solidFill>
                </a:rPr>
                <a:t>かまわず作業を継続</a:t>
              </a:r>
              <a:r>
                <a:rPr lang="ja-JP" altLang="en-US" sz="1600" b="1" dirty="0"/>
                <a:t>したところ、後に</a:t>
              </a:r>
              <a:r>
                <a:rPr lang="ja-JP" altLang="en-US" sz="1600" b="1" dirty="0">
                  <a:solidFill>
                    <a:srgbClr val="FF0000"/>
                  </a:solidFill>
                </a:rPr>
                <a:t>肺が炎症</a:t>
              </a:r>
              <a:r>
                <a:rPr lang="ja-JP" altLang="en-US" sz="1600" b="1" dirty="0"/>
                <a:t>を起こした。</a:t>
              </a:r>
              <a:r>
                <a:rPr lang="ja-JP" altLang="en-US" sz="1600" b="1" dirty="0">
                  <a:solidFill>
                    <a:srgbClr val="FF0000"/>
                  </a:solidFill>
                </a:rPr>
                <a:t>防毒マスクは使⽤していなかった</a:t>
              </a:r>
              <a:r>
                <a:rPr lang="ja-JP" altLang="en-US" sz="1600" b="1" dirty="0"/>
                <a:t>。</a:t>
              </a:r>
            </a:p>
          </p:txBody>
        </p:sp>
        <p:sp>
          <p:nvSpPr>
            <p:cNvPr id="10" name="テキスト ボックス 9"/>
            <p:cNvSpPr txBox="1"/>
            <p:nvPr/>
          </p:nvSpPr>
          <p:spPr>
            <a:xfrm>
              <a:off x="457480" y="4189789"/>
              <a:ext cx="4776989" cy="1877437"/>
            </a:xfrm>
            <a:prstGeom prst="rect">
              <a:avLst/>
            </a:prstGeom>
            <a:noFill/>
          </p:spPr>
          <p:txBody>
            <a:bodyPr wrap="square" rtlCol="0">
              <a:spAutoFit/>
            </a:bodyPr>
            <a:lstStyle/>
            <a:p>
              <a:r>
                <a:rPr lang="ja-JP" altLang="en-US" sz="2000" b="1" u="sng" dirty="0"/>
                <a:t>どのような原因が考えられますか？</a:t>
              </a:r>
              <a:endParaRPr lang="en-US" altLang="ja-JP" sz="2000" dirty="0"/>
            </a:p>
            <a:p>
              <a:r>
                <a:rPr lang="en-US" altLang="ja-JP" sz="1600" b="1" dirty="0"/>
                <a:t>1 </a:t>
              </a:r>
              <a:r>
                <a:rPr lang="ja-JP" altLang="en-US" sz="1600" b="1" dirty="0">
                  <a:solidFill>
                    <a:srgbClr val="FF0000"/>
                  </a:solidFill>
                </a:rPr>
                <a:t>適切な呼吸⽤保護具を着用していなかった</a:t>
              </a:r>
              <a:r>
                <a:rPr lang="ja-JP" altLang="en-US" sz="1600" b="1" dirty="0"/>
                <a:t>。</a:t>
              </a:r>
            </a:p>
            <a:p>
              <a:r>
                <a:rPr lang="en-US" altLang="ja-JP" sz="1600" b="1" dirty="0"/>
                <a:t>2 </a:t>
              </a:r>
              <a:r>
                <a:rPr lang="ja-JP" altLang="en-US" sz="1600" b="1" dirty="0"/>
                <a:t>作業標準書・マニュアルが作成されていなかった。</a:t>
              </a:r>
            </a:p>
            <a:p>
              <a:r>
                <a:rPr lang="en-US" altLang="ja-JP" sz="1600" b="1" dirty="0"/>
                <a:t>3 </a:t>
              </a:r>
              <a:r>
                <a:rPr lang="en-US" altLang="zh-TW" sz="1600" b="1" dirty="0"/>
                <a:t> </a:t>
              </a:r>
              <a:r>
                <a:rPr lang="zh-TW" altLang="en-US" sz="1600" b="1" dirty="0">
                  <a:solidFill>
                    <a:srgbClr val="FF0000"/>
                  </a:solidFill>
                  <a:latin typeface="ＭＳ Ｐゴシック" panose="020B0600070205080204" pitchFamily="50" charset="-128"/>
                </a:rPr>
                <a:t>安全衛⽣教育</a:t>
              </a:r>
              <a:r>
                <a:rPr lang="ja-JP" altLang="en-US" sz="1600" b="1" dirty="0">
                  <a:solidFill>
                    <a:srgbClr val="FF0000"/>
                  </a:solidFill>
                </a:rPr>
                <a:t>が実施されていなかった。</a:t>
              </a:r>
              <a:endParaRPr lang="zh-TW" altLang="en-US" sz="1600" b="1" dirty="0">
                <a:solidFill>
                  <a:srgbClr val="FF0000"/>
                </a:solidFill>
              </a:endParaRPr>
            </a:p>
            <a:p>
              <a:r>
                <a:rPr lang="en-US" altLang="ja-JP" sz="1600" b="1" dirty="0"/>
                <a:t>5 </a:t>
              </a:r>
              <a:r>
                <a:rPr lang="ja-JP" altLang="en-US" sz="1600" b="1" dirty="0"/>
                <a:t>換気・排気装置設置されていなかった。</a:t>
              </a:r>
            </a:p>
            <a:p>
              <a:r>
                <a:rPr lang="en-US" altLang="ja-JP" sz="1600" b="1" dirty="0"/>
                <a:t>6</a:t>
              </a:r>
              <a:r>
                <a:rPr lang="ja-JP" altLang="en-US" sz="1600" b="1" dirty="0"/>
                <a:t>作業者・管理責任者等の危険有害性の認識が不⾜していた。</a:t>
              </a:r>
            </a:p>
          </p:txBody>
        </p:sp>
        <p:pic>
          <p:nvPicPr>
            <p:cNvPr id="3" name="図 2"/>
            <p:cNvPicPr>
              <a:picLocks noChangeAspect="1"/>
            </p:cNvPicPr>
            <p:nvPr/>
          </p:nvPicPr>
          <p:blipFill>
            <a:blip r:embed="rId2"/>
            <a:stretch>
              <a:fillRect/>
            </a:stretch>
          </p:blipFill>
          <p:spPr>
            <a:xfrm>
              <a:off x="6296174" y="658414"/>
              <a:ext cx="3166056" cy="2374542"/>
            </a:xfrm>
            <a:prstGeom prst="rect">
              <a:avLst/>
            </a:prstGeom>
          </p:spPr>
        </p:pic>
        <p:sp>
          <p:nvSpPr>
            <p:cNvPr id="7" name="テキスト ボックス 6"/>
            <p:cNvSpPr txBox="1"/>
            <p:nvPr/>
          </p:nvSpPr>
          <p:spPr>
            <a:xfrm>
              <a:off x="5261299" y="4128233"/>
              <a:ext cx="4142247" cy="2123658"/>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塗装作業時</a:t>
              </a:r>
              <a:r>
                <a:rPr lang="ja-JP" altLang="en-US" sz="1600" b="1" dirty="0" smtClean="0"/>
                <a:t>に</a:t>
              </a:r>
              <a:r>
                <a:rPr lang="ja-JP" altLang="en-US" sz="1600" b="1" dirty="0" smtClean="0">
                  <a:solidFill>
                    <a:schemeClr val="bg2">
                      <a:lumMod val="60000"/>
                      <a:lumOff val="40000"/>
                    </a:schemeClr>
                  </a:solidFill>
                </a:rPr>
                <a:t>局所排気装置</a:t>
              </a:r>
              <a:r>
                <a:rPr lang="ja-JP" altLang="en-US" sz="1600" b="1" dirty="0" smtClean="0">
                  <a:solidFill>
                    <a:srgbClr val="FF0000"/>
                  </a:solidFill>
                </a:rPr>
                <a:t>、全体</a:t>
              </a:r>
              <a:r>
                <a:rPr lang="ja-JP" altLang="en-US" sz="1600" b="1" dirty="0">
                  <a:solidFill>
                    <a:srgbClr val="FF0000"/>
                  </a:solidFill>
                </a:rPr>
                <a:t>換気装置等による換気</a:t>
              </a:r>
              <a:r>
                <a:rPr lang="ja-JP" altLang="en-US" sz="1600" b="1" dirty="0"/>
                <a:t>を⾏</a:t>
              </a:r>
              <a:r>
                <a:rPr lang="ja-JP" altLang="en-US" sz="1600" b="1" dirty="0" err="1"/>
                <a:t>う</a:t>
              </a:r>
              <a:r>
                <a:rPr lang="ja-JP" altLang="en-US" sz="1600" b="1" dirty="0"/>
                <a:t>。かつ労働者に</a:t>
              </a:r>
              <a:r>
                <a:rPr lang="ja-JP" altLang="en-US" sz="1600" b="1" dirty="0">
                  <a:solidFill>
                    <a:srgbClr val="FF0000"/>
                  </a:solidFill>
                </a:rPr>
                <a:t>呼吸⽤保護具の着⽤</a:t>
              </a:r>
              <a:r>
                <a:rPr lang="ja-JP" altLang="en-US" sz="1600" b="1" dirty="0"/>
                <a:t>を徹底する。</a:t>
              </a:r>
            </a:p>
            <a:p>
              <a:r>
                <a:rPr lang="en-US" altLang="ja-JP" sz="1600" b="1" dirty="0"/>
                <a:t>2 </a:t>
              </a:r>
              <a:r>
                <a:rPr lang="ja-JP" altLang="en-US" sz="1600" b="1" dirty="0"/>
                <a:t>労働者に対し</a:t>
              </a:r>
              <a:r>
                <a:rPr lang="ja-JP" altLang="en-US" sz="1600" b="1" dirty="0">
                  <a:solidFill>
                    <a:srgbClr val="FF0000"/>
                  </a:solidFill>
                </a:rPr>
                <a:t>化学物質の危険・有害性の周知</a:t>
              </a:r>
              <a:r>
                <a:rPr lang="ja-JP" altLang="en-US" sz="1600" b="1" dirty="0"/>
                <a:t>を⾏</a:t>
              </a:r>
              <a:r>
                <a:rPr lang="ja-JP" altLang="en-US" sz="1600" b="1" dirty="0" err="1"/>
                <a:t>う</a:t>
              </a:r>
              <a:r>
                <a:rPr lang="ja-JP" altLang="en-US" sz="1600" b="1" dirty="0"/>
                <a:t>。</a:t>
              </a:r>
            </a:p>
            <a:p>
              <a:r>
                <a:rPr lang="en-US" altLang="ja-JP" sz="1600" b="1" dirty="0"/>
                <a:t>3 </a:t>
              </a:r>
              <a:r>
                <a:rPr lang="ja-JP" altLang="en-US" sz="1600" b="1" dirty="0"/>
                <a:t>リスクアセスメントを⾏</a:t>
              </a:r>
              <a:r>
                <a:rPr lang="ja-JP" altLang="en-US" sz="1600" b="1" dirty="0" err="1"/>
                <a:t>い</a:t>
              </a:r>
              <a:r>
                <a:rPr lang="ja-JP" altLang="en-US" sz="1600" b="1" dirty="0"/>
                <a:t>、安全衛⽣に関する教育を徹底する。</a:t>
              </a:r>
            </a:p>
          </p:txBody>
        </p:sp>
        <p:sp>
          <p:nvSpPr>
            <p:cNvPr id="11" name="テキスト ボックス 10">
              <a:extLst>
                <a:ext uri="{FF2B5EF4-FFF2-40B4-BE49-F238E27FC236}">
                  <a16:creationId xmlns:a16="http://schemas.microsoft.com/office/drawing/2014/main" id="{7A3C3AA7-C274-4672-8FD2-AA2F75B39061}"/>
                </a:ext>
              </a:extLst>
            </p:cNvPr>
            <p:cNvSpPr txBox="1"/>
            <p:nvPr/>
          </p:nvSpPr>
          <p:spPr>
            <a:xfrm>
              <a:off x="638856" y="764704"/>
              <a:ext cx="4650632" cy="461665"/>
            </a:xfrm>
            <a:prstGeom prst="rect">
              <a:avLst/>
            </a:prstGeom>
            <a:noFill/>
          </p:spPr>
          <p:txBody>
            <a:bodyPr wrap="none" rtlCol="0">
              <a:spAutoFit/>
            </a:bodyPr>
            <a:lstStyle/>
            <a:p>
              <a:r>
                <a:rPr lang="ja-JP" altLang="en-US" sz="2400" b="1" dirty="0"/>
                <a:t>取り扱いを間違えるとどうなるの？</a:t>
              </a:r>
            </a:p>
          </p:txBody>
        </p:sp>
        <p:sp>
          <p:nvSpPr>
            <p:cNvPr id="12" name="テキスト ボックス 11">
              <a:extLst>
                <a:ext uri="{FF2B5EF4-FFF2-40B4-BE49-F238E27FC236}">
                  <a16:creationId xmlns:a16="http://schemas.microsoft.com/office/drawing/2014/main" id="{B3E7C525-8DF7-431B-ABF1-C6F2A847A63C}"/>
                </a:ext>
              </a:extLst>
            </p:cNvPr>
            <p:cNvSpPr txBox="1"/>
            <p:nvPr/>
          </p:nvSpPr>
          <p:spPr>
            <a:xfrm>
              <a:off x="488960" y="6023029"/>
              <a:ext cx="4480776" cy="646331"/>
            </a:xfrm>
            <a:prstGeom prst="rect">
              <a:avLst/>
            </a:prstGeom>
            <a:solidFill>
              <a:schemeClr val="bg1">
                <a:lumMod val="65000"/>
              </a:schemeClr>
            </a:solidFill>
          </p:spPr>
          <p:txBody>
            <a:bodyPr wrap="square" rtlCol="0">
              <a:spAutoFit/>
            </a:bodyPr>
            <a:lstStyle/>
            <a:p>
              <a:r>
                <a:rPr lang="ja-JP" altLang="en-US" sz="1800" b="1" dirty="0">
                  <a:solidFill>
                    <a:schemeClr val="tx2"/>
                  </a:solidFill>
                </a:rPr>
                <a:t>体調</a:t>
              </a:r>
              <a:r>
                <a:rPr lang="ja-JP" altLang="en-US" sz="1800" b="1" dirty="0" smtClean="0">
                  <a:solidFill>
                    <a:schemeClr val="tx2"/>
                  </a:solidFill>
                </a:rPr>
                <a:t>に</a:t>
              </a:r>
              <a:r>
                <a:rPr lang="ja-JP" altLang="en-US" sz="1800" b="1" dirty="0">
                  <a:solidFill>
                    <a:schemeClr val="tx2"/>
                  </a:solidFill>
                </a:rPr>
                <a:t>異常</a:t>
              </a:r>
              <a:r>
                <a:rPr lang="ja-JP" altLang="en-US" sz="1800" b="1" dirty="0" smtClean="0">
                  <a:solidFill>
                    <a:schemeClr val="tx2"/>
                  </a:solidFill>
                </a:rPr>
                <a:t>を感じたら、上司や産業医に</a:t>
              </a:r>
              <a:endParaRPr lang="en-US" altLang="ja-JP" sz="1800" b="1" dirty="0" smtClean="0">
                <a:solidFill>
                  <a:schemeClr val="tx2"/>
                </a:solidFill>
              </a:endParaRPr>
            </a:p>
            <a:p>
              <a:r>
                <a:rPr lang="ja-JP" altLang="en-US" sz="1800" b="1" dirty="0" smtClean="0">
                  <a:solidFill>
                    <a:schemeClr val="tx2"/>
                  </a:solidFill>
                </a:rPr>
                <a:t>すぐ相談！</a:t>
              </a:r>
              <a:r>
                <a:rPr lang="ja-JP" altLang="en-US" sz="1800" b="1" dirty="0">
                  <a:solidFill>
                    <a:schemeClr val="tx2"/>
                  </a:solidFill>
                </a:rPr>
                <a:t>！</a:t>
              </a:r>
            </a:p>
          </p:txBody>
        </p:sp>
      </p:grpSp>
    </p:spTree>
    <p:extLst>
      <p:ext uri="{BB962C8B-B14F-4D97-AF65-F5344CB8AC3E}">
        <p14:creationId xmlns:p14="http://schemas.microsoft.com/office/powerpoint/2010/main" val="2008581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79722" y="89406"/>
            <a:ext cx="8842182" cy="6459752"/>
            <a:chOff x="99515" y="89405"/>
            <a:chExt cx="8842182" cy="6459752"/>
          </a:xfrm>
        </p:grpSpPr>
        <p:pic>
          <p:nvPicPr>
            <p:cNvPr id="4" name="図 3"/>
            <p:cNvPicPr>
              <a:picLocks noChangeAspect="1"/>
            </p:cNvPicPr>
            <p:nvPr/>
          </p:nvPicPr>
          <p:blipFill>
            <a:blip r:embed="rId2"/>
            <a:stretch>
              <a:fillRect/>
            </a:stretch>
          </p:blipFill>
          <p:spPr>
            <a:xfrm>
              <a:off x="5706445" y="638495"/>
              <a:ext cx="3141372" cy="2356029"/>
            </a:xfrm>
            <a:prstGeom prst="rect">
              <a:avLst/>
            </a:prstGeom>
          </p:spPr>
        </p:pic>
        <p:sp>
          <p:nvSpPr>
            <p:cNvPr id="6" name="テキスト ボックス 5"/>
            <p:cNvSpPr txBox="1"/>
            <p:nvPr/>
          </p:nvSpPr>
          <p:spPr>
            <a:xfrm>
              <a:off x="206211" y="89405"/>
              <a:ext cx="5721438" cy="523220"/>
            </a:xfrm>
            <a:prstGeom prst="rect">
              <a:avLst/>
            </a:prstGeom>
            <a:noFill/>
          </p:spPr>
          <p:txBody>
            <a:bodyPr wrap="none" rtlCol="0">
              <a:spAutoFit/>
            </a:bodyPr>
            <a:lstStyle/>
            <a:p>
              <a:r>
                <a:rPr lang="ja-JP" altLang="en-US" sz="2800" b="1" dirty="0">
                  <a:solidFill>
                    <a:schemeClr val="bg1"/>
                  </a:solidFill>
                </a:rPr>
                <a:t>化学物質の有害性による災害事例３</a:t>
              </a:r>
              <a:endParaRPr lang="en-US" altLang="ja-JP" sz="2800" b="1" dirty="0">
                <a:solidFill>
                  <a:schemeClr val="bg1"/>
                </a:solidFill>
              </a:endParaRPr>
            </a:p>
          </p:txBody>
        </p:sp>
        <p:sp>
          <p:nvSpPr>
            <p:cNvPr id="7" name="テキスト ボックス 6"/>
            <p:cNvSpPr txBox="1"/>
            <p:nvPr/>
          </p:nvSpPr>
          <p:spPr>
            <a:xfrm>
              <a:off x="400319" y="1377174"/>
              <a:ext cx="3420568" cy="1015663"/>
            </a:xfrm>
            <a:prstGeom prst="rect">
              <a:avLst/>
            </a:prstGeom>
          </p:spPr>
          <p:txBody>
            <a:bodyPr wrap="square">
              <a:spAutoFit/>
            </a:bodyPr>
            <a:lstStyle>
              <a:defPPr>
                <a:defRPr lang="ja-JP"/>
              </a:defPPr>
              <a:lvl1pPr>
                <a:defRPr sz="2000" b="1">
                  <a:solidFill>
                    <a:srgbClr val="000066"/>
                  </a:solidFill>
                  <a:latin typeface="Meiryo-Bold"/>
                </a:defRPr>
              </a:lvl1pPr>
            </a:lstStyle>
            <a:p>
              <a:r>
                <a:rPr lang="ja-JP" altLang="en-US" dirty="0"/>
                <a:t>事例</a:t>
              </a:r>
              <a:r>
                <a:rPr lang="en-US" altLang="ja-JP" dirty="0"/>
                <a:t>6</a:t>
              </a:r>
              <a:r>
                <a:rPr lang="ja-JP" altLang="en-US" dirty="0"/>
                <a:t>：ドライアイスから気化した⼆酸化炭素により急性⼆酸化炭素中毒</a:t>
              </a:r>
            </a:p>
          </p:txBody>
        </p:sp>
        <p:sp>
          <p:nvSpPr>
            <p:cNvPr id="9" name="テキスト ボックス 8"/>
            <p:cNvSpPr txBox="1"/>
            <p:nvPr/>
          </p:nvSpPr>
          <p:spPr>
            <a:xfrm>
              <a:off x="99515" y="3735393"/>
              <a:ext cx="4480776" cy="2123658"/>
            </a:xfrm>
            <a:prstGeom prst="rect">
              <a:avLst/>
            </a:prstGeom>
            <a:noFill/>
          </p:spPr>
          <p:txBody>
            <a:bodyPr wrap="square" rtlCol="0">
              <a:spAutoFit/>
            </a:bodyPr>
            <a:lstStyle/>
            <a:p>
              <a:r>
                <a:rPr lang="ja-JP" altLang="en-US" sz="2000" b="1" dirty="0"/>
                <a:t>　</a:t>
              </a:r>
              <a:r>
                <a:rPr lang="ja-JP" altLang="en-US" sz="2000" b="1" u="sng" dirty="0"/>
                <a:t>どのような原因が考えられますか？</a:t>
              </a:r>
              <a:endParaRPr lang="en-US" altLang="ja-JP" sz="2000" dirty="0"/>
            </a:p>
            <a:p>
              <a:r>
                <a:rPr lang="en-US" altLang="ja-JP" sz="1600" b="1" dirty="0"/>
                <a:t>1</a:t>
              </a:r>
              <a:r>
                <a:rPr lang="ja-JP" altLang="en-US" sz="1600" b="1" dirty="0"/>
                <a:t>　ドライアイスが気化し、酸素⽋乏症、⼆酸化炭素中毒の恐れがあるにもかかわらず、新聞に包んだだけの⼤量のドライアイスを運搬した。</a:t>
              </a:r>
            </a:p>
            <a:p>
              <a:r>
                <a:rPr lang="en-US" altLang="ja-JP" sz="1600" b="1" dirty="0"/>
                <a:t>2</a:t>
              </a:r>
              <a:r>
                <a:rPr lang="ja-JP" altLang="en-US" sz="1600" b="1" dirty="0"/>
                <a:t>　</a:t>
              </a:r>
              <a:r>
                <a:rPr lang="en-US" altLang="ja-JP" sz="1600" b="1" dirty="0"/>
                <a:t> </a:t>
              </a:r>
              <a:r>
                <a:rPr lang="ja-JP" altLang="en-US" sz="1600" b="1" dirty="0"/>
                <a:t>ドライアイスの運搬時に</a:t>
              </a:r>
              <a:r>
                <a:rPr lang="ja-JP" altLang="en-US" sz="1600" b="1" dirty="0">
                  <a:solidFill>
                    <a:srgbClr val="FF0000"/>
                  </a:solidFill>
                </a:rPr>
                <a:t>適切な換気を⾏</a:t>
              </a:r>
              <a:r>
                <a:rPr lang="ja-JP" altLang="en-US" sz="1600" b="1" dirty="0" err="1">
                  <a:solidFill>
                    <a:srgbClr val="FF0000"/>
                  </a:solidFill>
                </a:rPr>
                <a:t>わ</a:t>
              </a:r>
              <a:r>
                <a:rPr lang="ja-JP" altLang="en-US" sz="1600" b="1" dirty="0">
                  <a:solidFill>
                    <a:srgbClr val="FF0000"/>
                  </a:solidFill>
                </a:rPr>
                <a:t>なかった。</a:t>
              </a:r>
            </a:p>
            <a:p>
              <a:r>
                <a:rPr lang="en-US" altLang="ja-JP" sz="1600" b="1" dirty="0"/>
                <a:t>3 </a:t>
              </a:r>
              <a:r>
                <a:rPr lang="ja-JP" altLang="en-US" sz="1600" b="1" dirty="0"/>
                <a:t>　本作業に関する</a:t>
              </a:r>
              <a:r>
                <a:rPr lang="ja-JP" altLang="en-US" sz="1600" b="1" dirty="0">
                  <a:solidFill>
                    <a:srgbClr val="FF0000"/>
                  </a:solidFill>
                </a:rPr>
                <a:t>マニュアルが整備されておらず、教育もされていなかった</a:t>
              </a:r>
              <a:r>
                <a:rPr lang="ja-JP" altLang="en-US" sz="1600" b="1" dirty="0"/>
                <a:t>。</a:t>
              </a:r>
            </a:p>
          </p:txBody>
        </p:sp>
        <p:sp>
          <p:nvSpPr>
            <p:cNvPr id="2" name="テキスト ボックス 1"/>
            <p:cNvSpPr txBox="1"/>
            <p:nvPr/>
          </p:nvSpPr>
          <p:spPr>
            <a:xfrm>
              <a:off x="260488" y="2697229"/>
              <a:ext cx="8623022" cy="1077218"/>
            </a:xfrm>
            <a:prstGeom prst="rect">
              <a:avLst/>
            </a:prstGeom>
            <a:noFill/>
          </p:spPr>
          <p:txBody>
            <a:bodyPr wrap="square" rtlCol="0">
              <a:spAutoFit/>
            </a:bodyPr>
            <a:lstStyle/>
            <a:p>
              <a:r>
                <a:rPr lang="ja-JP" altLang="en-US" sz="1600" b="1" dirty="0"/>
                <a:t>事故の概要：</a:t>
              </a:r>
              <a:endParaRPr lang="en-US" altLang="ja-JP" sz="1600" b="1" dirty="0"/>
            </a:p>
            <a:p>
              <a:r>
                <a:rPr lang="ja-JP" altLang="en-US" sz="1600" b="1" dirty="0"/>
                <a:t>作業者が社⽤⾞の後部荷物室に新聞紙で包んだ</a:t>
              </a:r>
              <a:r>
                <a:rPr lang="ja-JP" altLang="en-US" sz="1600" b="1" dirty="0">
                  <a:solidFill>
                    <a:srgbClr val="FF0000"/>
                  </a:solidFill>
                </a:rPr>
                <a:t>ドライアイスを大量に積み運搬</a:t>
              </a:r>
              <a:r>
                <a:rPr lang="ja-JP" altLang="en-US" sz="1600" b="1" dirty="0"/>
                <a:t>していた。</a:t>
              </a:r>
              <a:r>
                <a:rPr lang="ja-JP" altLang="en-US" sz="1600" b="1" dirty="0">
                  <a:solidFill>
                    <a:srgbClr val="FF0000"/>
                  </a:solidFill>
                </a:rPr>
                <a:t>気化した⼆酸化炭素が⾞内に充満</a:t>
              </a:r>
              <a:r>
                <a:rPr lang="ja-JP" altLang="en-US" sz="1600" b="1" dirty="0"/>
                <a:t>し呼吸困難となった。救急⾞で病院に搬送され、</a:t>
              </a:r>
              <a:r>
                <a:rPr lang="ja-JP" altLang="en-US" sz="1600" b="1" dirty="0">
                  <a:solidFill>
                    <a:srgbClr val="FF0000"/>
                  </a:solidFill>
                </a:rPr>
                <a:t>急性⼆酸化炭素中毒、と診断された</a:t>
              </a:r>
            </a:p>
          </p:txBody>
        </p:sp>
        <p:sp>
          <p:nvSpPr>
            <p:cNvPr id="8" name="テキスト ボックス 7"/>
            <p:cNvSpPr txBox="1"/>
            <p:nvPr/>
          </p:nvSpPr>
          <p:spPr>
            <a:xfrm>
              <a:off x="4799450" y="3686835"/>
              <a:ext cx="4142247" cy="2862322"/>
            </a:xfrm>
            <a:prstGeom prst="rect">
              <a:avLst/>
            </a:prstGeom>
            <a:solidFill>
              <a:srgbClr val="FFCC99"/>
            </a:solidFill>
          </p:spPr>
          <p:txBody>
            <a:bodyPr wrap="square" rtlCol="0">
              <a:spAutoFit/>
            </a:bodyPr>
            <a:lstStyle/>
            <a:p>
              <a:r>
                <a:rPr lang="ja-JP" altLang="en-US" dirty="0"/>
                <a:t>　</a:t>
              </a:r>
              <a:r>
                <a:rPr lang="ja-JP" altLang="en-US" sz="2000" b="1" u="sng" dirty="0"/>
                <a:t>どのような対策が</a:t>
              </a:r>
              <a:r>
                <a:rPr lang="ja-JP" altLang="en-US" sz="2000" b="1" u="sng" dirty="0" smtClean="0"/>
                <a:t>ありますか</a:t>
              </a:r>
              <a:r>
                <a:rPr lang="ja-JP" altLang="en-US" sz="2000" b="1" u="sng" dirty="0"/>
                <a:t>？</a:t>
              </a:r>
              <a:endParaRPr lang="en-US" altLang="ja-JP" sz="2000" b="1" u="sng" dirty="0"/>
            </a:p>
            <a:p>
              <a:r>
                <a:rPr lang="en-US" altLang="ja-JP" sz="1600" b="1" dirty="0"/>
                <a:t>1 </a:t>
              </a:r>
              <a:r>
                <a:rPr lang="ja-JP" altLang="en-US" sz="1600" b="1" dirty="0"/>
                <a:t>ドライアイス運搬時、発⽣する⼆酸化炭素による健康障害を防⽌するため、</a:t>
              </a:r>
              <a:r>
                <a:rPr lang="ja-JP" altLang="en-US" sz="1600" b="1" dirty="0">
                  <a:solidFill>
                    <a:srgbClr val="FF0000"/>
                  </a:solidFill>
                </a:rPr>
                <a:t>作業者と隔離する設備</a:t>
              </a:r>
              <a:r>
                <a:rPr lang="ja-JP" altLang="en-US" sz="1600" b="1" dirty="0"/>
                <a:t>を設ける。</a:t>
              </a:r>
            </a:p>
            <a:p>
              <a:r>
                <a:rPr lang="en-US" altLang="ja-JP" sz="1600" b="1" dirty="0"/>
                <a:t>2 </a:t>
              </a:r>
              <a:r>
                <a:rPr lang="ja-JP" altLang="en-US" sz="1600" b="1" dirty="0"/>
                <a:t>ドライアイスから発⽣する⼆酸化炭素による中毒発⽣のリスクがある場合、</a:t>
              </a:r>
              <a:r>
                <a:rPr lang="ja-JP" altLang="en-US" sz="1600" b="1" dirty="0">
                  <a:solidFill>
                    <a:srgbClr val="FF0000"/>
                  </a:solidFill>
                </a:rPr>
                <a:t>⼗分な換気を⾏</a:t>
              </a:r>
              <a:r>
                <a:rPr lang="ja-JP" altLang="en-US" sz="1600" b="1" dirty="0" err="1">
                  <a:solidFill>
                    <a:srgbClr val="FF0000"/>
                  </a:solidFill>
                </a:rPr>
                <a:t>う</a:t>
              </a:r>
              <a:r>
                <a:rPr lang="ja-JP" altLang="en-US" sz="1600" b="1" dirty="0"/>
                <a:t>。</a:t>
              </a:r>
            </a:p>
            <a:p>
              <a:r>
                <a:rPr lang="en-US" altLang="ja-JP" sz="1600" b="1" dirty="0"/>
                <a:t>3 </a:t>
              </a:r>
              <a:r>
                <a:rPr lang="ja-JP" altLang="en-US" sz="1600" b="1" dirty="0"/>
                <a:t>ドライアイスから発⽣する⼆酸化炭素中毒を防⽌するための</a:t>
              </a:r>
              <a:r>
                <a:rPr lang="ja-JP" altLang="en-US" sz="1600" b="1" dirty="0">
                  <a:solidFill>
                    <a:srgbClr val="FF0000"/>
                  </a:solidFill>
                </a:rPr>
                <a:t>作業⽅法を定め、作業標準を作成</a:t>
              </a:r>
              <a:r>
                <a:rPr lang="ja-JP" altLang="en-US" sz="1600" b="1" dirty="0"/>
                <a:t>する。</a:t>
              </a:r>
            </a:p>
            <a:p>
              <a:r>
                <a:rPr lang="en-US" altLang="ja-JP" sz="1600" b="1" dirty="0"/>
                <a:t>4 </a:t>
              </a:r>
              <a:r>
                <a:rPr lang="ja-JP" altLang="en-US" sz="1600" b="1" dirty="0"/>
                <a:t>上記</a:t>
              </a:r>
              <a:r>
                <a:rPr lang="ja-JP" altLang="en-US" sz="1600" b="1" dirty="0">
                  <a:solidFill>
                    <a:srgbClr val="FF0000"/>
                  </a:solidFill>
                </a:rPr>
                <a:t>作業標準に基づく教育</a:t>
              </a:r>
              <a:r>
                <a:rPr lang="ja-JP" altLang="en-US" sz="1600" b="1" dirty="0"/>
                <a:t>等を行う。</a:t>
              </a:r>
            </a:p>
          </p:txBody>
        </p:sp>
        <p:sp>
          <p:nvSpPr>
            <p:cNvPr id="3" name="テキスト ボックス 2">
              <a:extLst>
                <a:ext uri="{FF2B5EF4-FFF2-40B4-BE49-F238E27FC236}">
                  <a16:creationId xmlns:a16="http://schemas.microsoft.com/office/drawing/2014/main" id="{B3E7C525-8DF7-431B-ABF1-C6F2A847A63C}"/>
                </a:ext>
              </a:extLst>
            </p:cNvPr>
            <p:cNvSpPr txBox="1"/>
            <p:nvPr/>
          </p:nvSpPr>
          <p:spPr>
            <a:xfrm>
              <a:off x="108753" y="5819207"/>
              <a:ext cx="4480776" cy="646331"/>
            </a:xfrm>
            <a:prstGeom prst="rect">
              <a:avLst/>
            </a:prstGeom>
            <a:solidFill>
              <a:schemeClr val="bg1">
                <a:lumMod val="65000"/>
              </a:schemeClr>
            </a:solidFill>
          </p:spPr>
          <p:txBody>
            <a:bodyPr wrap="square" rtlCol="0">
              <a:spAutoFit/>
            </a:bodyPr>
            <a:lstStyle/>
            <a:p>
              <a:r>
                <a:rPr lang="ja-JP" altLang="en-US" sz="1800" b="1" dirty="0">
                  <a:solidFill>
                    <a:schemeClr val="tx2"/>
                  </a:solidFill>
                </a:rPr>
                <a:t>油断は禁物</a:t>
              </a:r>
              <a:endParaRPr lang="en-US" altLang="ja-JP" sz="1800" b="1" dirty="0">
                <a:solidFill>
                  <a:schemeClr val="tx2"/>
                </a:solidFill>
              </a:endParaRPr>
            </a:p>
            <a:p>
              <a:r>
                <a:rPr lang="ja-JP" altLang="en-US" sz="1800" b="1" dirty="0">
                  <a:solidFill>
                    <a:schemeClr val="tx2"/>
                  </a:solidFill>
                </a:rPr>
                <a:t>すべての化学物質は有害性がある！！</a:t>
              </a:r>
            </a:p>
          </p:txBody>
        </p:sp>
        <p:sp>
          <p:nvSpPr>
            <p:cNvPr id="10" name="テキスト ボックス 9">
              <a:extLst>
                <a:ext uri="{FF2B5EF4-FFF2-40B4-BE49-F238E27FC236}">
                  <a16:creationId xmlns:a16="http://schemas.microsoft.com/office/drawing/2014/main" id="{8B5E00C6-3F07-4083-997F-53F8F6BABABD}"/>
                </a:ext>
              </a:extLst>
            </p:cNvPr>
            <p:cNvSpPr txBox="1"/>
            <p:nvPr/>
          </p:nvSpPr>
          <p:spPr>
            <a:xfrm>
              <a:off x="362218" y="684848"/>
              <a:ext cx="4650632" cy="461665"/>
            </a:xfrm>
            <a:prstGeom prst="rect">
              <a:avLst/>
            </a:prstGeom>
            <a:noFill/>
          </p:spPr>
          <p:txBody>
            <a:bodyPr wrap="none" rtlCol="0">
              <a:spAutoFit/>
            </a:bodyPr>
            <a:lstStyle/>
            <a:p>
              <a:r>
                <a:rPr lang="ja-JP" altLang="en-US" sz="2400" b="1" dirty="0"/>
                <a:t>取り扱いを間違えるとどうなるの？</a:t>
              </a:r>
            </a:p>
          </p:txBody>
        </p:sp>
      </p:grpSp>
      <p:sp>
        <p:nvSpPr>
          <p:cNvPr id="12" name="テキスト ボックス 11"/>
          <p:cNvSpPr txBox="1"/>
          <p:nvPr/>
        </p:nvSpPr>
        <p:spPr>
          <a:xfrm>
            <a:off x="6824414" y="6597352"/>
            <a:ext cx="2871299" cy="246221"/>
          </a:xfrm>
          <a:prstGeom prst="rect">
            <a:avLst/>
          </a:prstGeom>
          <a:noFill/>
        </p:spPr>
        <p:txBody>
          <a:bodyPr wrap="none" rtlCol="0">
            <a:spAutoFit/>
          </a:bodyPr>
          <a:lstStyle/>
          <a:p>
            <a:r>
              <a:rPr kumimoji="1" lang="ja-JP" altLang="en-US" dirty="0" smtClean="0"/>
              <a:t>職場のあんぜんサイト労働災害事例より一部改編</a:t>
            </a:r>
            <a:endParaRPr kumimoji="1" lang="ja-JP" altLang="en-US" dirty="0"/>
          </a:p>
        </p:txBody>
      </p:sp>
    </p:spTree>
    <p:extLst>
      <p:ext uri="{BB962C8B-B14F-4D97-AF65-F5344CB8AC3E}">
        <p14:creationId xmlns:p14="http://schemas.microsoft.com/office/powerpoint/2010/main" val="4063598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3B0BF55-D824-408B-BA16-D8075689909B}"/>
              </a:ext>
            </a:extLst>
          </p:cNvPr>
          <p:cNvSpPr txBox="1"/>
          <p:nvPr/>
        </p:nvSpPr>
        <p:spPr>
          <a:xfrm>
            <a:off x="704631" y="88280"/>
            <a:ext cx="4392549" cy="523220"/>
          </a:xfrm>
          <a:prstGeom prst="rect">
            <a:avLst/>
          </a:prstGeom>
          <a:noFill/>
        </p:spPr>
        <p:txBody>
          <a:bodyPr wrap="none" rtlCol="0">
            <a:spAutoFit/>
          </a:bodyPr>
          <a:lstStyle/>
          <a:p>
            <a:r>
              <a:rPr lang="ja-JP" altLang="en-US" sz="2800" b="1" dirty="0">
                <a:solidFill>
                  <a:schemeClr val="bg1"/>
                </a:solidFill>
              </a:rPr>
              <a:t>基礎　労働衛生対策の基本</a:t>
            </a:r>
          </a:p>
        </p:txBody>
      </p:sp>
      <p:grpSp>
        <p:nvGrpSpPr>
          <p:cNvPr id="11" name="グループ化 10"/>
          <p:cNvGrpSpPr/>
          <p:nvPr/>
        </p:nvGrpSpPr>
        <p:grpSpPr>
          <a:xfrm>
            <a:off x="282746" y="915759"/>
            <a:ext cx="9385984" cy="5886070"/>
            <a:chOff x="282746" y="915759"/>
            <a:chExt cx="9385984" cy="5886070"/>
          </a:xfrm>
        </p:grpSpPr>
        <p:grpSp>
          <p:nvGrpSpPr>
            <p:cNvPr id="4" name="グループ化 3"/>
            <p:cNvGrpSpPr/>
            <p:nvPr/>
          </p:nvGrpSpPr>
          <p:grpSpPr>
            <a:xfrm>
              <a:off x="282746" y="915759"/>
              <a:ext cx="8871219" cy="5886070"/>
              <a:chOff x="246742" y="836712"/>
              <a:chExt cx="8871219" cy="5886070"/>
            </a:xfrm>
          </p:grpSpPr>
          <p:grpSp>
            <p:nvGrpSpPr>
              <p:cNvPr id="67589" name="グループ化 1"/>
              <p:cNvGrpSpPr>
                <a:grpSpLocks/>
              </p:cNvGrpSpPr>
              <p:nvPr/>
            </p:nvGrpSpPr>
            <p:grpSpPr bwMode="auto">
              <a:xfrm>
                <a:off x="816426" y="2557865"/>
                <a:ext cx="2305118" cy="1943364"/>
                <a:chOff x="276020" y="3298577"/>
                <a:chExt cx="2150373" cy="1825333"/>
              </a:xfrm>
            </p:grpSpPr>
            <p:sp>
              <p:nvSpPr>
                <p:cNvPr id="67609" name="Freeform 78"/>
                <p:cNvSpPr>
                  <a:spLocks/>
                </p:cNvSpPr>
                <p:nvPr/>
              </p:nvSpPr>
              <p:spPr bwMode="auto">
                <a:xfrm>
                  <a:off x="315795" y="3298577"/>
                  <a:ext cx="1794154" cy="1825333"/>
                </a:xfrm>
                <a:custGeom>
                  <a:avLst/>
                  <a:gdLst>
                    <a:gd name="T0" fmla="*/ 2147483646 w 2004"/>
                    <a:gd name="T1" fmla="*/ 2147483646 h 1822"/>
                    <a:gd name="T2" fmla="*/ 2147483646 w 2004"/>
                    <a:gd name="T3" fmla="*/ 2147483646 h 1822"/>
                    <a:gd name="T4" fmla="*/ 2147483646 w 2004"/>
                    <a:gd name="T5" fmla="*/ 2147483646 h 1822"/>
                    <a:gd name="T6" fmla="*/ 2147483646 w 2004"/>
                    <a:gd name="T7" fmla="*/ 2147483646 h 1822"/>
                    <a:gd name="T8" fmla="*/ 2147483646 w 2004"/>
                    <a:gd name="T9" fmla="*/ 2147483646 h 1822"/>
                    <a:gd name="T10" fmla="*/ 2147483646 w 2004"/>
                    <a:gd name="T11" fmla="*/ 2147483646 h 1822"/>
                    <a:gd name="T12" fmla="*/ 2147483646 w 2004"/>
                    <a:gd name="T13" fmla="*/ 0 h 1822"/>
                    <a:gd name="T14" fmla="*/ 2147483646 w 2004"/>
                    <a:gd name="T15" fmla="*/ 2147483646 h 1822"/>
                    <a:gd name="T16" fmla="*/ 2147483646 w 2004"/>
                    <a:gd name="T17" fmla="*/ 0 h 1822"/>
                    <a:gd name="T18" fmla="*/ 2147483646 w 2004"/>
                    <a:gd name="T19" fmla="*/ 2147483646 h 1822"/>
                    <a:gd name="T20" fmla="*/ 2147483646 w 2004"/>
                    <a:gd name="T21" fmla="*/ 0 h 1822"/>
                    <a:gd name="T22" fmla="*/ 2147483646 w 2004"/>
                    <a:gd name="T23" fmla="*/ 2147483646 h 1822"/>
                    <a:gd name="T24" fmla="*/ 2147483646 w 2004"/>
                    <a:gd name="T25" fmla="*/ 2147483646 h 1822"/>
                    <a:gd name="T26" fmla="*/ 2147483646 w 2004"/>
                    <a:gd name="T27" fmla="*/ 2147483646 h 1822"/>
                    <a:gd name="T28" fmla="*/ 0 w 2004"/>
                    <a:gd name="T29" fmla="*/ 2147483646 h 1822"/>
                    <a:gd name="T30" fmla="*/ 2147483646 w 2004"/>
                    <a:gd name="T31" fmla="*/ 2147483646 h 1822"/>
                    <a:gd name="T32" fmla="*/ 0 w 2004"/>
                    <a:gd name="T33" fmla="*/ 2147483646 h 1822"/>
                    <a:gd name="T34" fmla="*/ 2147483646 w 2004"/>
                    <a:gd name="T35" fmla="*/ 2147483646 h 1822"/>
                    <a:gd name="T36" fmla="*/ 0 w 2004"/>
                    <a:gd name="T37" fmla="*/ 2147483646 h 1822"/>
                    <a:gd name="T38" fmla="*/ 2147483646 w 2004"/>
                    <a:gd name="T39" fmla="*/ 2147483646 h 1822"/>
                    <a:gd name="T40" fmla="*/ 2147483646 w 2004"/>
                    <a:gd name="T41" fmla="*/ 2147483646 h 1822"/>
                    <a:gd name="T42" fmla="*/ 2147483646 w 2004"/>
                    <a:gd name="T43" fmla="*/ 2147483646 h 1822"/>
                    <a:gd name="T44" fmla="*/ 2147483646 w 2004"/>
                    <a:gd name="T45" fmla="*/ 2147483646 h 1822"/>
                    <a:gd name="T46" fmla="*/ 2147483646 w 2004"/>
                    <a:gd name="T47" fmla="*/ 2147483646 h 1822"/>
                    <a:gd name="T48" fmla="*/ 2147483646 w 2004"/>
                    <a:gd name="T49" fmla="*/ 2147483646 h 1822"/>
                    <a:gd name="T50" fmla="*/ 2147483646 w 2004"/>
                    <a:gd name="T51" fmla="*/ 2147483646 h 1822"/>
                    <a:gd name="T52" fmla="*/ 2147483646 w 2004"/>
                    <a:gd name="T53" fmla="*/ 2147483646 h 1822"/>
                    <a:gd name="T54" fmla="*/ 2147483646 w 2004"/>
                    <a:gd name="T55" fmla="*/ 2147483646 h 1822"/>
                    <a:gd name="T56" fmla="*/ 2147483646 w 2004"/>
                    <a:gd name="T57" fmla="*/ 2147483646 h 1822"/>
                    <a:gd name="T58" fmla="*/ 2147483646 w 2004"/>
                    <a:gd name="T59" fmla="*/ 2147483646 h 1822"/>
                    <a:gd name="T60" fmla="*/ 2147483646 w 2004"/>
                    <a:gd name="T61" fmla="*/ 2147483646 h 1822"/>
                    <a:gd name="T62" fmla="*/ 2147483646 w 2004"/>
                    <a:gd name="T63" fmla="*/ 2147483646 h 1822"/>
                    <a:gd name="T64" fmla="*/ 2147483646 w 2004"/>
                    <a:gd name="T65" fmla="*/ 2147483646 h 18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04" h="1822">
                      <a:moveTo>
                        <a:pt x="2004" y="912"/>
                      </a:moveTo>
                      <a:lnTo>
                        <a:pt x="1740" y="777"/>
                      </a:lnTo>
                      <a:lnTo>
                        <a:pt x="1929" y="563"/>
                      </a:lnTo>
                      <a:lnTo>
                        <a:pt x="1628" y="532"/>
                      </a:lnTo>
                      <a:lnTo>
                        <a:pt x="1711" y="266"/>
                      </a:lnTo>
                      <a:lnTo>
                        <a:pt x="1420" y="343"/>
                      </a:lnTo>
                      <a:lnTo>
                        <a:pt x="1385" y="69"/>
                      </a:lnTo>
                      <a:lnTo>
                        <a:pt x="1148" y="241"/>
                      </a:lnTo>
                      <a:lnTo>
                        <a:pt x="1001" y="0"/>
                      </a:lnTo>
                      <a:lnTo>
                        <a:pt x="855" y="241"/>
                      </a:lnTo>
                      <a:lnTo>
                        <a:pt x="617" y="69"/>
                      </a:lnTo>
                      <a:lnTo>
                        <a:pt x="585" y="343"/>
                      </a:lnTo>
                      <a:lnTo>
                        <a:pt x="293" y="266"/>
                      </a:lnTo>
                      <a:lnTo>
                        <a:pt x="376" y="532"/>
                      </a:lnTo>
                      <a:lnTo>
                        <a:pt x="75" y="563"/>
                      </a:lnTo>
                      <a:lnTo>
                        <a:pt x="264" y="777"/>
                      </a:lnTo>
                      <a:lnTo>
                        <a:pt x="0" y="912"/>
                      </a:lnTo>
                      <a:lnTo>
                        <a:pt x="264" y="1045"/>
                      </a:lnTo>
                      <a:lnTo>
                        <a:pt x="75" y="1259"/>
                      </a:lnTo>
                      <a:lnTo>
                        <a:pt x="376" y="1290"/>
                      </a:lnTo>
                      <a:lnTo>
                        <a:pt x="293" y="1556"/>
                      </a:lnTo>
                      <a:lnTo>
                        <a:pt x="585" y="1479"/>
                      </a:lnTo>
                      <a:lnTo>
                        <a:pt x="617" y="1753"/>
                      </a:lnTo>
                      <a:lnTo>
                        <a:pt x="855" y="1581"/>
                      </a:lnTo>
                      <a:lnTo>
                        <a:pt x="1001" y="1822"/>
                      </a:lnTo>
                      <a:lnTo>
                        <a:pt x="1148" y="1581"/>
                      </a:lnTo>
                      <a:lnTo>
                        <a:pt x="1385" y="1753"/>
                      </a:lnTo>
                      <a:lnTo>
                        <a:pt x="1420" y="1479"/>
                      </a:lnTo>
                      <a:lnTo>
                        <a:pt x="1711" y="1556"/>
                      </a:lnTo>
                      <a:lnTo>
                        <a:pt x="1628" y="1290"/>
                      </a:lnTo>
                      <a:lnTo>
                        <a:pt x="1929" y="1259"/>
                      </a:lnTo>
                      <a:lnTo>
                        <a:pt x="1740" y="1045"/>
                      </a:lnTo>
                      <a:lnTo>
                        <a:pt x="2004" y="91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610" name="Rectangle 79"/>
                <p:cNvSpPr>
                  <a:spLocks noChangeArrowheads="1"/>
                </p:cNvSpPr>
                <p:nvPr/>
              </p:nvSpPr>
              <p:spPr bwMode="auto">
                <a:xfrm>
                  <a:off x="276020" y="3901881"/>
                  <a:ext cx="2150373" cy="80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sz="2800" dirty="0">
                      <a:solidFill>
                        <a:srgbClr val="000000"/>
                      </a:solidFill>
                      <a:latin typeface="ＭＳ Ｐゴシック" panose="020B0600070205080204" pitchFamily="50" charset="-128"/>
                    </a:rPr>
                    <a:t>化学物質の</a:t>
                  </a:r>
                  <a:endParaRPr lang="en-US" altLang="ja-JP" sz="2800" dirty="0">
                    <a:solidFill>
                      <a:srgbClr val="000000"/>
                    </a:solidFill>
                    <a:latin typeface="ＭＳ Ｐゴシック" panose="020B0600070205080204" pitchFamily="50" charset="-128"/>
                  </a:endParaRPr>
                </a:p>
                <a:p>
                  <a:r>
                    <a:rPr lang="ja-JP" altLang="en-US" sz="2800" dirty="0">
                      <a:solidFill>
                        <a:srgbClr val="000000"/>
                      </a:solidFill>
                      <a:latin typeface="ＭＳ Ｐゴシック" panose="020B0600070205080204" pitchFamily="50" charset="-128"/>
                    </a:rPr>
                    <a:t>蒸気、粉</a:t>
                  </a:r>
                  <a:r>
                    <a:rPr lang="ja-JP" altLang="en-US" sz="2800" dirty="0" err="1" smtClean="0">
                      <a:solidFill>
                        <a:srgbClr val="000000"/>
                      </a:solidFill>
                      <a:latin typeface="ＭＳ Ｐゴシック" panose="020B0600070205080204" pitchFamily="50" charset="-128"/>
                    </a:rPr>
                    <a:t>じん</a:t>
                  </a:r>
                  <a:r>
                    <a:rPr lang="ja-JP" altLang="en-US" sz="2800" dirty="0" smtClean="0">
                      <a:solidFill>
                        <a:srgbClr val="000000"/>
                      </a:solidFill>
                      <a:latin typeface="ＭＳ Ｐゴシック" panose="020B0600070205080204" pitchFamily="50" charset="-128"/>
                    </a:rPr>
                    <a:t>等</a:t>
                  </a:r>
                  <a:endParaRPr lang="en-US" altLang="ja-JP" sz="2800" dirty="0">
                    <a:solidFill>
                      <a:srgbClr val="000000"/>
                    </a:solidFill>
                    <a:latin typeface="ＭＳ Ｐゴシック" panose="020B0600070205080204" pitchFamily="50" charset="-128"/>
                  </a:endParaRPr>
                </a:p>
              </p:txBody>
            </p:sp>
          </p:grpSp>
          <p:sp>
            <p:nvSpPr>
              <p:cNvPr id="67590" name="Freeform 70"/>
              <p:cNvSpPr>
                <a:spLocks noEditPoints="1"/>
              </p:cNvSpPr>
              <p:nvPr/>
            </p:nvSpPr>
            <p:spPr bwMode="auto">
              <a:xfrm>
                <a:off x="2710243" y="3385958"/>
                <a:ext cx="4942263" cy="143590"/>
              </a:xfrm>
              <a:custGeom>
                <a:avLst/>
                <a:gdLst>
                  <a:gd name="T0" fmla="*/ 0 w 6107"/>
                  <a:gd name="T1" fmla="*/ 2147483646 h 241"/>
                  <a:gd name="T2" fmla="*/ 2147483646 w 6107"/>
                  <a:gd name="T3" fmla="*/ 2147483646 h 241"/>
                  <a:gd name="T4" fmla="*/ 2147483646 w 6107"/>
                  <a:gd name="T5" fmla="*/ 2147483646 h 241"/>
                  <a:gd name="T6" fmla="*/ 0 w 6107"/>
                  <a:gd name="T7" fmla="*/ 2147483646 h 241"/>
                  <a:gd name="T8" fmla="*/ 0 w 6107"/>
                  <a:gd name="T9" fmla="*/ 2147483646 h 241"/>
                  <a:gd name="T10" fmla="*/ 2147483646 w 6107"/>
                  <a:gd name="T11" fmla="*/ 0 h 241"/>
                  <a:gd name="T12" fmla="*/ 2147483646 w 6107"/>
                  <a:gd name="T13" fmla="*/ 2147483646 h 241"/>
                  <a:gd name="T14" fmla="*/ 2147483646 w 6107"/>
                  <a:gd name="T15" fmla="*/ 2147483646 h 241"/>
                  <a:gd name="T16" fmla="*/ 2147483646 w 6107"/>
                  <a:gd name="T17" fmla="*/ 0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7" h="241">
                    <a:moveTo>
                      <a:pt x="0" y="100"/>
                    </a:moveTo>
                    <a:lnTo>
                      <a:pt x="5891" y="96"/>
                    </a:lnTo>
                    <a:lnTo>
                      <a:pt x="5891" y="144"/>
                    </a:lnTo>
                    <a:lnTo>
                      <a:pt x="0" y="148"/>
                    </a:lnTo>
                    <a:lnTo>
                      <a:pt x="0" y="100"/>
                    </a:lnTo>
                    <a:close/>
                    <a:moveTo>
                      <a:pt x="5866" y="0"/>
                    </a:moveTo>
                    <a:lnTo>
                      <a:pt x="6107" y="121"/>
                    </a:lnTo>
                    <a:lnTo>
                      <a:pt x="5866" y="241"/>
                    </a:lnTo>
                    <a:lnTo>
                      <a:pt x="5866" y="0"/>
                    </a:lnTo>
                    <a:close/>
                  </a:path>
                </a:pathLst>
              </a:custGeom>
              <a:solidFill>
                <a:srgbClr val="B2B2B2"/>
              </a:solidFill>
              <a:ln w="1588">
                <a:solidFill>
                  <a:srgbClr val="B2B2B2"/>
                </a:solidFill>
                <a:prstDash val="solid"/>
                <a:round/>
                <a:headEnd/>
                <a:tailEnd/>
              </a:ln>
            </p:spPr>
            <p:txBody>
              <a:bodyPr/>
              <a:lstStyle/>
              <a:p>
                <a:endParaRPr lang="ja-JP" altLang="en-US"/>
              </a:p>
            </p:txBody>
          </p:sp>
          <p:sp>
            <p:nvSpPr>
              <p:cNvPr id="67593" name="Rectangle 74"/>
              <p:cNvSpPr>
                <a:spLocks noChangeArrowheads="1"/>
              </p:cNvSpPr>
              <p:nvPr/>
            </p:nvSpPr>
            <p:spPr bwMode="auto">
              <a:xfrm>
                <a:off x="3981482" y="2953909"/>
                <a:ext cx="15467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sz="2800" dirty="0">
                    <a:solidFill>
                      <a:srgbClr val="000000"/>
                    </a:solidFill>
                    <a:latin typeface="ＭＳ Ｐゴシック" panose="020B0600070205080204" pitchFamily="50" charset="-128"/>
                  </a:rPr>
                  <a:t>鼻</a:t>
                </a:r>
                <a:r>
                  <a:rPr lang="en-US" altLang="ja-JP" sz="2800" dirty="0">
                    <a:solidFill>
                      <a:srgbClr val="000000"/>
                    </a:solidFill>
                    <a:latin typeface="ＭＳ Ｐゴシック" panose="020B0600070205080204" pitchFamily="50" charset="-128"/>
                  </a:rPr>
                  <a:t>/</a:t>
                </a:r>
                <a:r>
                  <a:rPr lang="ja-JP" altLang="en-US" sz="2800" dirty="0">
                    <a:solidFill>
                      <a:srgbClr val="000000"/>
                    </a:solidFill>
                    <a:latin typeface="ＭＳ Ｐゴシック" panose="020B0600070205080204" pitchFamily="50" charset="-128"/>
                  </a:rPr>
                  <a:t>口の呼吸</a:t>
                </a:r>
                <a:endParaRPr lang="ja-JP" altLang="en-US" sz="3200" dirty="0"/>
              </a:p>
            </p:txBody>
          </p:sp>
          <p:sp>
            <p:nvSpPr>
              <p:cNvPr id="67597" name="Rectangle 46"/>
              <p:cNvSpPr>
                <a:spLocks noChangeArrowheads="1"/>
              </p:cNvSpPr>
              <p:nvPr/>
            </p:nvSpPr>
            <p:spPr bwMode="auto">
              <a:xfrm>
                <a:off x="8341900" y="836712"/>
                <a:ext cx="776061" cy="392115"/>
              </a:xfrm>
              <a:prstGeom prst="rect">
                <a:avLst/>
              </a:prstGeom>
              <a:solidFill>
                <a:schemeClr val="accent5">
                  <a:lumMod val="25000"/>
                </a:schemeClr>
              </a:solidFill>
              <a:ln>
                <a:noFill/>
              </a:ln>
              <a:extLst/>
            </p:spPr>
            <p:txBody>
              <a:bodyPr anchor="ctr" anchorCtr="1"/>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dirty="0">
                    <a:solidFill>
                      <a:schemeClr val="bg1"/>
                    </a:solidFill>
                  </a:rPr>
                  <a:t>影響</a:t>
                </a:r>
              </a:p>
            </p:txBody>
          </p:sp>
          <p:sp>
            <p:nvSpPr>
              <p:cNvPr id="67598" name="Rectangle 51"/>
              <p:cNvSpPr>
                <a:spLocks noChangeArrowheads="1"/>
              </p:cNvSpPr>
              <p:nvPr/>
            </p:nvSpPr>
            <p:spPr bwMode="auto">
              <a:xfrm>
                <a:off x="2321195" y="2268419"/>
                <a:ext cx="5320191" cy="392115"/>
              </a:xfrm>
              <a:prstGeom prst="rect">
                <a:avLst/>
              </a:prstGeom>
              <a:solidFill>
                <a:schemeClr val="accent5">
                  <a:lumMod val="25000"/>
                </a:schemeClr>
              </a:solidFill>
              <a:ln>
                <a:noFill/>
              </a:ln>
              <a:extLst/>
            </p:spPr>
            <p:txBody>
              <a:bodyPr anchor="ctr" anchorCtr="1"/>
              <a:lstStyle>
                <a:lvl1pPr>
                  <a:defRPr kumimoji="1" sz="2000" b="1">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000" b="1">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000" b="1">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000" b="1">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000" b="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b="1">
                    <a:solidFill>
                      <a:schemeClr val="tx1"/>
                    </a:solidFill>
                    <a:latin typeface="Times New Roman" panose="02020603050405020304" pitchFamily="18" charset="0"/>
                    <a:ea typeface="ＭＳ Ｐゴシック" panose="020B0600070205080204" pitchFamily="50" charset="-128"/>
                  </a:defRPr>
                </a:lvl9pPr>
              </a:lstStyle>
              <a:p>
                <a:r>
                  <a:rPr lang="ja-JP" altLang="en-US" dirty="0" smtClean="0">
                    <a:solidFill>
                      <a:srgbClr val="FFFFFF"/>
                    </a:solidFill>
                  </a:rPr>
                  <a:t>侵入の経路</a:t>
                </a:r>
                <a:endParaRPr lang="ja-JP" altLang="en-US" dirty="0">
                  <a:solidFill>
                    <a:srgbClr val="FFFFFF"/>
                  </a:solidFill>
                </a:endParaRPr>
              </a:p>
            </p:txBody>
          </p:sp>
          <p:sp>
            <p:nvSpPr>
              <p:cNvPr id="27" name="角丸四角形 26"/>
              <p:cNvSpPr/>
              <p:nvPr/>
            </p:nvSpPr>
            <p:spPr bwMode="auto">
              <a:xfrm>
                <a:off x="2763066" y="836713"/>
                <a:ext cx="4251983" cy="1073256"/>
              </a:xfrm>
              <a:prstGeom prst="roundRect">
                <a:avLst/>
              </a:prstGeom>
              <a:noFill/>
              <a:ln w="5715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ja-JP" altLang="en-US" sz="3200" b="1" dirty="0">
                    <a:latin typeface="Times New Roman" panose="02020603050405020304" pitchFamily="18" charset="0"/>
                  </a:rPr>
                  <a:t>設備</a:t>
                </a:r>
                <a:r>
                  <a:rPr lang="ja-JP" altLang="en-US" sz="3200" b="1" dirty="0" smtClean="0">
                    <a:latin typeface="Times New Roman" panose="02020603050405020304" pitchFamily="18" charset="0"/>
                  </a:rPr>
                  <a:t>対策</a:t>
                </a:r>
                <a:endParaRPr lang="en-US" altLang="ja-JP" sz="3200" b="1" dirty="0" smtClean="0">
                  <a:latin typeface="Times New Roman" panose="02020603050405020304" pitchFamily="18" charset="0"/>
                </a:endParaRPr>
              </a:p>
              <a:p>
                <a:pPr algn="ctr"/>
                <a:r>
                  <a:rPr lang="ja-JP" altLang="en-US" sz="3200" b="1" dirty="0">
                    <a:latin typeface="Times New Roman" panose="02020603050405020304" pitchFamily="18" charset="0"/>
                  </a:rPr>
                  <a:t>保護</a:t>
                </a:r>
                <a:r>
                  <a:rPr lang="ja-JP" altLang="en-US" sz="3200" b="1" dirty="0" smtClean="0">
                    <a:latin typeface="Times New Roman" panose="02020603050405020304" pitchFamily="18" charset="0"/>
                  </a:rPr>
                  <a:t>具の装着等</a:t>
                </a:r>
                <a:endParaRPr lang="ja-JP" altLang="en-US" sz="3200" b="1" dirty="0">
                  <a:latin typeface="Times New Roman" panose="02020603050405020304" pitchFamily="18" charset="0"/>
                </a:endParaRPr>
              </a:p>
            </p:txBody>
          </p:sp>
          <p:sp>
            <p:nvSpPr>
              <p:cNvPr id="2" name="テキスト ボックス 1">
                <a:extLst>
                  <a:ext uri="{FF2B5EF4-FFF2-40B4-BE49-F238E27FC236}">
                    <a16:creationId xmlns:a16="http://schemas.microsoft.com/office/drawing/2014/main" id="{D3345603-6622-4123-899A-98719DA7AC65}"/>
                  </a:ext>
                </a:extLst>
              </p:cNvPr>
              <p:cNvSpPr txBox="1"/>
              <p:nvPr/>
            </p:nvSpPr>
            <p:spPr>
              <a:xfrm>
                <a:off x="246742" y="4352902"/>
                <a:ext cx="7405764" cy="2369880"/>
              </a:xfrm>
              <a:prstGeom prst="rect">
                <a:avLst/>
              </a:prstGeom>
              <a:solidFill>
                <a:srgbClr val="FFCC99"/>
              </a:solidFill>
            </p:spPr>
            <p:txBody>
              <a:bodyPr wrap="square" rtlCol="0">
                <a:spAutoFit/>
              </a:bodyPr>
              <a:lstStyle/>
              <a:p>
                <a:r>
                  <a:rPr lang="ja-JP" altLang="en-US" sz="2000" b="1" dirty="0"/>
                  <a:t>作業環境からの化学物質</a:t>
                </a:r>
                <a:r>
                  <a:rPr lang="ja-JP" altLang="en-US" sz="2000" b="1" dirty="0" smtClean="0"/>
                  <a:t>の</a:t>
                </a:r>
                <a:r>
                  <a:rPr lang="ja-JP" altLang="ja-JP" sz="2000" b="1" dirty="0"/>
                  <a:t>ガス、蒸気、ミスト、粉</a:t>
                </a:r>
                <a:r>
                  <a:rPr lang="ja-JP" altLang="ja-JP" sz="2000" b="1" dirty="0" err="1" smtClean="0"/>
                  <a:t>じん</a:t>
                </a:r>
                <a:r>
                  <a:rPr lang="ja-JP" altLang="en-US" sz="2000" b="1" dirty="0" err="1" smtClean="0"/>
                  <a:t>を</a:t>
                </a:r>
                <a:r>
                  <a:rPr lang="ja-JP" altLang="en-US" sz="2000" b="1" dirty="0"/>
                  <a:t>速やか</a:t>
                </a:r>
                <a:r>
                  <a:rPr lang="ja-JP" altLang="en-US" sz="2000" b="1" dirty="0" smtClean="0"/>
                  <a:t>に</a:t>
                </a:r>
                <a:endParaRPr lang="en-US" altLang="ja-JP" sz="2000" b="1" dirty="0" smtClean="0"/>
              </a:p>
              <a:p>
                <a:r>
                  <a:rPr lang="ja-JP" altLang="en-US" sz="2000" b="1" dirty="0" smtClean="0"/>
                  <a:t>効率的</a:t>
                </a:r>
                <a:r>
                  <a:rPr lang="ja-JP" altLang="en-US" sz="2000" b="1" dirty="0"/>
                  <a:t>に</a:t>
                </a:r>
                <a:r>
                  <a:rPr lang="ja-JP" altLang="en-US" sz="2000" b="1" dirty="0" smtClean="0"/>
                  <a:t>除去</a:t>
                </a:r>
                <a:endParaRPr lang="en-US" altLang="ja-JP" sz="2000" b="1" dirty="0"/>
              </a:p>
              <a:p>
                <a:r>
                  <a:rPr lang="ja-JP" altLang="en-US" sz="2400" b="1" dirty="0">
                    <a:solidFill>
                      <a:srgbClr val="FF0000"/>
                    </a:solidFill>
                    <a:effectLst>
                      <a:outerShdw blurRad="38100" dist="38100" dir="2700000" algn="tl">
                        <a:srgbClr val="000000">
                          <a:alpha val="43137"/>
                        </a:srgbClr>
                      </a:outerShdw>
                    </a:effectLst>
                  </a:rPr>
                  <a:t>換気、通気の確保が基本</a:t>
                </a:r>
                <a:endParaRPr lang="en-US" altLang="ja-JP" sz="2400" b="1" dirty="0">
                  <a:solidFill>
                    <a:srgbClr val="FF0000"/>
                  </a:solidFill>
                  <a:effectLst>
                    <a:outerShdw blurRad="38100" dist="38100" dir="2700000" algn="tl">
                      <a:srgbClr val="000000">
                        <a:alpha val="43137"/>
                      </a:srgbClr>
                    </a:outerShdw>
                  </a:effectLst>
                </a:endParaRPr>
              </a:p>
              <a:p>
                <a:r>
                  <a:rPr lang="ja-JP" altLang="en-US" sz="2000" dirty="0">
                    <a:solidFill>
                      <a:srgbClr val="FF0000"/>
                    </a:solidFill>
                    <a:effectLst>
                      <a:outerShdw blurRad="38100" dist="38100" dir="2700000" algn="tl">
                        <a:srgbClr val="000000">
                          <a:alpha val="43137"/>
                        </a:srgbClr>
                      </a:outerShdw>
                    </a:effectLst>
                  </a:rPr>
                  <a:t>換気</a:t>
                </a:r>
                <a:r>
                  <a:rPr lang="ja-JP" altLang="en-US" sz="2000" dirty="0" smtClean="0">
                    <a:solidFill>
                      <a:srgbClr val="FF0000"/>
                    </a:solidFill>
                    <a:effectLst>
                      <a:outerShdw blurRad="38100" dist="38100" dir="2700000" algn="tl">
                        <a:srgbClr val="000000">
                          <a:alpha val="43137"/>
                        </a:srgbClr>
                      </a:outerShdw>
                    </a:effectLst>
                  </a:rPr>
                  <a:t>が困難な場合</a:t>
                </a:r>
                <a:r>
                  <a:rPr lang="ja-JP" altLang="en-US" sz="2000" dirty="0">
                    <a:solidFill>
                      <a:srgbClr val="FF0000"/>
                    </a:solidFill>
                    <a:effectLst>
                      <a:outerShdw blurRad="38100" dist="38100" dir="2700000" algn="tl">
                        <a:srgbClr val="000000">
                          <a:alpha val="43137"/>
                        </a:srgbClr>
                      </a:outerShdw>
                    </a:effectLst>
                  </a:rPr>
                  <a:t>、防毒マスク、防塵マスクを</a:t>
                </a:r>
                <a:r>
                  <a:rPr lang="ja-JP" altLang="en-US" sz="2000" dirty="0" smtClean="0">
                    <a:solidFill>
                      <a:srgbClr val="FF0000"/>
                    </a:solidFill>
                    <a:effectLst>
                      <a:outerShdw blurRad="38100" dist="38100" dir="2700000" algn="tl">
                        <a:srgbClr val="000000">
                          <a:alpha val="43137"/>
                        </a:srgbClr>
                      </a:outerShdw>
                    </a:effectLst>
                  </a:rPr>
                  <a:t>着用</a:t>
                </a:r>
                <a:endParaRPr lang="en-US" altLang="ja-JP" sz="2000" dirty="0" smtClean="0">
                  <a:solidFill>
                    <a:srgbClr val="FF0000"/>
                  </a:solidFill>
                  <a:effectLst>
                    <a:outerShdw blurRad="38100" dist="38100" dir="2700000" algn="tl">
                      <a:srgbClr val="000000">
                        <a:alpha val="43137"/>
                      </a:srgbClr>
                    </a:outerShdw>
                  </a:effectLst>
                </a:endParaRPr>
              </a:p>
              <a:p>
                <a:endParaRPr lang="en-US" altLang="ja-JP" sz="2000" dirty="0" smtClean="0">
                  <a:solidFill>
                    <a:srgbClr val="FF0000"/>
                  </a:solidFill>
                  <a:effectLst>
                    <a:outerShdw blurRad="38100" dist="38100" dir="2700000" algn="tl">
                      <a:srgbClr val="000000">
                        <a:alpha val="43137"/>
                      </a:srgbClr>
                    </a:outerShdw>
                  </a:effectLst>
                </a:endParaRPr>
              </a:p>
              <a:p>
                <a:r>
                  <a:rPr lang="ja-JP" altLang="en-US" sz="2000" b="1" dirty="0"/>
                  <a:t>皮膚、眼への</a:t>
                </a:r>
                <a:r>
                  <a:rPr lang="ja-JP" altLang="en-US" sz="2000" b="1" dirty="0" smtClean="0"/>
                  <a:t>侵入防止（</a:t>
                </a:r>
                <a:r>
                  <a:rPr lang="ja-JP" altLang="en-US" sz="2000" b="1" dirty="0"/>
                  <a:t>眼に入る、皮膚にかかる）</a:t>
                </a:r>
                <a:endParaRPr lang="en-US" altLang="ja-JP" sz="2000" b="1" dirty="0"/>
              </a:p>
              <a:p>
                <a:r>
                  <a:rPr lang="ja-JP" altLang="en-US" sz="2400" dirty="0" smtClean="0">
                    <a:solidFill>
                      <a:srgbClr val="FF0000"/>
                    </a:solidFill>
                    <a:effectLst>
                      <a:outerShdw blurRad="38100" dist="38100" dir="2700000" algn="tl">
                        <a:srgbClr val="000000">
                          <a:alpha val="43137"/>
                        </a:srgbClr>
                      </a:outerShdw>
                    </a:effectLst>
                  </a:rPr>
                  <a:t>保護</a:t>
                </a:r>
                <a:r>
                  <a:rPr lang="ja-JP" altLang="en-US" sz="2400" dirty="0">
                    <a:solidFill>
                      <a:srgbClr val="FF0000"/>
                    </a:solidFill>
                    <a:effectLst>
                      <a:outerShdw blurRad="38100" dist="38100" dir="2700000" algn="tl">
                        <a:srgbClr val="000000">
                          <a:alpha val="43137"/>
                        </a:srgbClr>
                      </a:outerShdw>
                    </a:effectLst>
                  </a:rPr>
                  <a:t>メガネ、保護</a:t>
                </a:r>
                <a:r>
                  <a:rPr lang="ja-JP" altLang="en-US" sz="2400" dirty="0" smtClean="0">
                    <a:solidFill>
                      <a:srgbClr val="FF0000"/>
                    </a:solidFill>
                    <a:effectLst>
                      <a:outerShdw blurRad="38100" dist="38100" dir="2700000" algn="tl">
                        <a:srgbClr val="000000">
                          <a:alpha val="43137"/>
                        </a:srgbClr>
                      </a:outerShdw>
                    </a:effectLst>
                  </a:rPr>
                  <a:t>手袋等は</a:t>
                </a:r>
                <a:r>
                  <a:rPr lang="ja-JP" altLang="en-US" sz="2400" dirty="0">
                    <a:solidFill>
                      <a:srgbClr val="FF0000"/>
                    </a:solidFill>
                    <a:effectLst>
                      <a:outerShdw blurRad="38100" dist="38100" dir="2700000" algn="tl">
                        <a:srgbClr val="000000">
                          <a:alpha val="43137"/>
                        </a:srgbClr>
                      </a:outerShdw>
                    </a:effectLst>
                  </a:rPr>
                  <a:t>必須</a:t>
                </a:r>
                <a:r>
                  <a:rPr lang="ja-JP" altLang="en-US" sz="2400" dirty="0" smtClean="0">
                    <a:solidFill>
                      <a:srgbClr val="FF0000"/>
                    </a:solidFill>
                    <a:effectLst>
                      <a:outerShdw blurRad="38100" dist="38100" dir="2700000" algn="tl">
                        <a:srgbClr val="000000">
                          <a:alpha val="43137"/>
                        </a:srgbClr>
                      </a:outerShdw>
                    </a:effectLst>
                  </a:rPr>
                  <a:t>！</a:t>
                </a:r>
                <a:endParaRPr lang="en-US" altLang="ja-JP" sz="2400" dirty="0" smtClean="0">
                  <a:solidFill>
                    <a:srgbClr val="FF0000"/>
                  </a:solidFill>
                  <a:effectLst>
                    <a:outerShdw blurRad="38100" dist="38100" dir="2700000" algn="tl">
                      <a:srgbClr val="000000">
                        <a:alpha val="43137"/>
                      </a:srgbClr>
                    </a:outerShdw>
                  </a:effectLst>
                </a:endParaRPr>
              </a:p>
            </p:txBody>
          </p:sp>
          <p:sp>
            <p:nvSpPr>
              <p:cNvPr id="28" name="テキスト ボックス 27">
                <a:extLst>
                  <a:ext uri="{FF2B5EF4-FFF2-40B4-BE49-F238E27FC236}">
                    <a16:creationId xmlns:a16="http://schemas.microsoft.com/office/drawing/2014/main" id="{475CB769-D975-45D1-8B59-80556BFDB8A2}"/>
                  </a:ext>
                </a:extLst>
              </p:cNvPr>
              <p:cNvSpPr txBox="1"/>
              <p:nvPr/>
            </p:nvSpPr>
            <p:spPr>
              <a:xfrm>
                <a:off x="804162" y="1241441"/>
                <a:ext cx="1415772" cy="830997"/>
              </a:xfrm>
              <a:prstGeom prst="rect">
                <a:avLst/>
              </a:prstGeom>
              <a:noFill/>
            </p:spPr>
            <p:txBody>
              <a:bodyPr wrap="none" rtlCol="0">
                <a:spAutoFit/>
              </a:bodyPr>
              <a:lstStyle/>
              <a:p>
                <a:r>
                  <a:rPr lang="ja-JP" altLang="en-US" sz="2400" b="1" dirty="0">
                    <a:solidFill>
                      <a:srgbClr val="FF0000"/>
                    </a:solidFill>
                  </a:rPr>
                  <a:t>労働衛生</a:t>
                </a:r>
                <a:endParaRPr lang="en-US" altLang="ja-JP" sz="2400" b="1" dirty="0">
                  <a:solidFill>
                    <a:srgbClr val="FF0000"/>
                  </a:solidFill>
                </a:endParaRPr>
              </a:p>
              <a:p>
                <a:r>
                  <a:rPr lang="ja-JP" altLang="en-US" sz="2400" b="1" dirty="0">
                    <a:solidFill>
                      <a:srgbClr val="FF0000"/>
                    </a:solidFill>
                  </a:rPr>
                  <a:t>対策基本</a:t>
                </a:r>
              </a:p>
            </p:txBody>
          </p:sp>
        </p:grpSp>
        <p:sp>
          <p:nvSpPr>
            <p:cNvPr id="5" name="正方形/長方形 4"/>
            <p:cNvSpPr/>
            <p:nvPr/>
          </p:nvSpPr>
          <p:spPr>
            <a:xfrm>
              <a:off x="8228570" y="1542287"/>
              <a:ext cx="1440160" cy="3970318"/>
            </a:xfrm>
            <a:prstGeom prst="rect">
              <a:avLst/>
            </a:prstGeom>
          </p:spPr>
          <p:txBody>
            <a:bodyPr wrap="square">
              <a:spAutoFit/>
            </a:bodyPr>
            <a:lstStyle/>
            <a:p>
              <a:r>
                <a:rPr lang="zh-CN" altLang="en-US" sz="1800" b="1" dirty="0" smtClean="0"/>
                <a:t>呼吸器</a:t>
              </a:r>
              <a:r>
                <a:rPr lang="ja-JP" altLang="en-US" sz="1800" b="1" dirty="0" smtClean="0"/>
                <a:t>系</a:t>
              </a:r>
              <a:endParaRPr lang="zh-CN" altLang="en-US" sz="1800" b="1" dirty="0"/>
            </a:p>
            <a:p>
              <a:r>
                <a:rPr lang="zh-CN" altLang="en-US" sz="1800" b="1" dirty="0"/>
                <a:t>気道</a:t>
              </a:r>
            </a:p>
            <a:p>
              <a:r>
                <a:rPr lang="zh-CN" altLang="en-US" sz="1800" b="1" dirty="0"/>
                <a:t>上気道</a:t>
              </a:r>
            </a:p>
            <a:p>
              <a:r>
                <a:rPr lang="zh-CN" altLang="en-US" sz="1800" b="1" dirty="0"/>
                <a:t>鼻腔</a:t>
              </a:r>
            </a:p>
            <a:p>
              <a:r>
                <a:rPr lang="ja-JP" altLang="en-US" sz="1800" b="1" dirty="0" smtClean="0"/>
                <a:t>等</a:t>
              </a:r>
              <a:endParaRPr lang="en-US" altLang="ja-JP" sz="1800" b="1" dirty="0" smtClean="0"/>
            </a:p>
            <a:p>
              <a:endParaRPr lang="en-US" altLang="zh-CN" sz="1800" b="1" dirty="0" smtClean="0"/>
            </a:p>
            <a:p>
              <a:r>
                <a:rPr lang="ja-JP" altLang="en-US" sz="1800" b="1" dirty="0" smtClean="0"/>
                <a:t>皮膚、眼</a:t>
              </a:r>
              <a:endParaRPr lang="en-US" altLang="ja-JP" sz="1800" b="1" dirty="0" smtClean="0"/>
            </a:p>
            <a:p>
              <a:endParaRPr lang="zh-CN" altLang="en-US" sz="1800" b="1" dirty="0"/>
            </a:p>
            <a:p>
              <a:r>
                <a:rPr lang="zh-CN" altLang="en-US" sz="1800" b="1" dirty="0" smtClean="0"/>
                <a:t>中枢神経系</a:t>
              </a:r>
              <a:endParaRPr lang="zh-CN" altLang="en-US" sz="1800" b="1" dirty="0"/>
            </a:p>
            <a:p>
              <a:r>
                <a:rPr lang="zh-CN" altLang="en-US" sz="1800" b="1" dirty="0"/>
                <a:t>脳</a:t>
              </a:r>
              <a:r>
                <a:rPr lang="zh-CN" altLang="en-US" sz="1800" b="1" dirty="0" smtClean="0"/>
                <a:t>神経</a:t>
              </a:r>
              <a:endParaRPr lang="en-US" altLang="zh-CN" sz="1800" b="1" dirty="0" smtClean="0"/>
            </a:p>
            <a:p>
              <a:endParaRPr lang="en-US" altLang="zh-CN" sz="1800" b="1" dirty="0"/>
            </a:p>
            <a:p>
              <a:r>
                <a:rPr lang="ja-JP" altLang="en-US" sz="1800" b="1" dirty="0" smtClean="0"/>
                <a:t>肝臓</a:t>
              </a:r>
              <a:endParaRPr lang="en-US" altLang="ja-JP" sz="1800" b="1" dirty="0" smtClean="0"/>
            </a:p>
            <a:p>
              <a:r>
                <a:rPr lang="ja-JP" altLang="en-US" sz="1800" b="1" dirty="0" smtClean="0"/>
                <a:t>腎臓</a:t>
              </a:r>
              <a:endParaRPr lang="en-US" altLang="ja-JP" sz="1800" b="1" dirty="0" smtClean="0"/>
            </a:p>
            <a:p>
              <a:r>
                <a:rPr lang="ja-JP" altLang="en-US" sz="1800" b="1" dirty="0"/>
                <a:t>等</a:t>
              </a:r>
              <a:endParaRPr lang="zh-CN" altLang="en-US" sz="1800" b="1" dirty="0"/>
            </a:p>
          </p:txBody>
        </p:sp>
        <p:sp>
          <p:nvSpPr>
            <p:cNvPr id="19" name="Freeform 70">
              <a:extLst>
                <a:ext uri="{FF2B5EF4-FFF2-40B4-BE49-F238E27FC236}">
                  <a16:creationId xmlns:a16="http://schemas.microsoft.com/office/drawing/2014/main" id="{2CA4CD0C-42C1-47F4-B80C-D0D0C54C9A48}"/>
                </a:ext>
              </a:extLst>
            </p:cNvPr>
            <p:cNvSpPr>
              <a:spLocks noEditPoints="1"/>
            </p:cNvSpPr>
            <p:nvPr/>
          </p:nvSpPr>
          <p:spPr bwMode="auto">
            <a:xfrm>
              <a:off x="2759751" y="4005064"/>
              <a:ext cx="4928759" cy="180960"/>
            </a:xfrm>
            <a:custGeom>
              <a:avLst/>
              <a:gdLst>
                <a:gd name="T0" fmla="*/ 0 w 6107"/>
                <a:gd name="T1" fmla="*/ 2147483646 h 241"/>
                <a:gd name="T2" fmla="*/ 2147483646 w 6107"/>
                <a:gd name="T3" fmla="*/ 2147483646 h 241"/>
                <a:gd name="T4" fmla="*/ 2147483646 w 6107"/>
                <a:gd name="T5" fmla="*/ 2147483646 h 241"/>
                <a:gd name="T6" fmla="*/ 0 w 6107"/>
                <a:gd name="T7" fmla="*/ 2147483646 h 241"/>
                <a:gd name="T8" fmla="*/ 0 w 6107"/>
                <a:gd name="T9" fmla="*/ 2147483646 h 241"/>
                <a:gd name="T10" fmla="*/ 2147483646 w 6107"/>
                <a:gd name="T11" fmla="*/ 0 h 241"/>
                <a:gd name="T12" fmla="*/ 2147483646 w 6107"/>
                <a:gd name="T13" fmla="*/ 2147483646 h 241"/>
                <a:gd name="T14" fmla="*/ 2147483646 w 6107"/>
                <a:gd name="T15" fmla="*/ 2147483646 h 241"/>
                <a:gd name="T16" fmla="*/ 2147483646 w 6107"/>
                <a:gd name="T17" fmla="*/ 0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7" h="241">
                  <a:moveTo>
                    <a:pt x="0" y="100"/>
                  </a:moveTo>
                  <a:lnTo>
                    <a:pt x="5891" y="96"/>
                  </a:lnTo>
                  <a:lnTo>
                    <a:pt x="5891" y="144"/>
                  </a:lnTo>
                  <a:lnTo>
                    <a:pt x="0" y="148"/>
                  </a:lnTo>
                  <a:lnTo>
                    <a:pt x="0" y="100"/>
                  </a:lnTo>
                  <a:close/>
                  <a:moveTo>
                    <a:pt x="5866" y="0"/>
                  </a:moveTo>
                  <a:lnTo>
                    <a:pt x="6107" y="121"/>
                  </a:lnTo>
                  <a:lnTo>
                    <a:pt x="5866" y="241"/>
                  </a:lnTo>
                  <a:lnTo>
                    <a:pt x="5866" y="0"/>
                  </a:lnTo>
                  <a:close/>
                </a:path>
              </a:pathLst>
            </a:custGeom>
            <a:solidFill>
              <a:srgbClr val="B2B2B2"/>
            </a:solidFill>
            <a:ln w="1588">
              <a:solidFill>
                <a:srgbClr val="B2B2B2"/>
              </a:solidFill>
              <a:prstDash val="solid"/>
              <a:round/>
              <a:headEnd/>
              <a:tailEnd/>
            </a:ln>
          </p:spPr>
          <p:txBody>
            <a:bodyPr/>
            <a:lstStyle/>
            <a:p>
              <a:endParaRPr lang="ja-JP" altLang="en-US"/>
            </a:p>
          </p:txBody>
        </p:sp>
        <p:sp>
          <p:nvSpPr>
            <p:cNvPr id="21" name="テキスト ボックス 20">
              <a:extLst>
                <a:ext uri="{FF2B5EF4-FFF2-40B4-BE49-F238E27FC236}">
                  <a16:creationId xmlns:a16="http://schemas.microsoft.com/office/drawing/2014/main" id="{2E6D9656-A26A-4973-8710-3F64DD2219F2}"/>
                </a:ext>
              </a:extLst>
            </p:cNvPr>
            <p:cNvSpPr txBox="1"/>
            <p:nvPr/>
          </p:nvSpPr>
          <p:spPr>
            <a:xfrm>
              <a:off x="4023832" y="3897052"/>
              <a:ext cx="1507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ja-JP"/>
              </a:defPPr>
              <a:lvl1pPr>
                <a:defRPr sz="2800" b="1">
                  <a:solidFill>
                    <a:srgbClr val="000000"/>
                  </a:solidFill>
                  <a:latin typeface="ＭＳ Ｐゴシック" panose="020B0600070205080204" pitchFamily="50" charset="-128"/>
                </a:defRPr>
              </a:lvl1pPr>
              <a:lvl2pPr marL="742950" indent="-285750">
                <a:defRPr sz="2000" b="1">
                  <a:latin typeface="Times New Roman" panose="02020603050405020304" pitchFamily="18" charset="0"/>
                </a:defRPr>
              </a:lvl2pPr>
              <a:lvl3pPr marL="1143000" indent="-228600">
                <a:defRPr sz="2000" b="1">
                  <a:latin typeface="Times New Roman" panose="02020603050405020304" pitchFamily="18" charset="0"/>
                </a:defRPr>
              </a:lvl3pPr>
              <a:lvl4pPr marL="1600200" indent="-228600">
                <a:defRPr sz="2000" b="1">
                  <a:latin typeface="Times New Roman" panose="02020603050405020304" pitchFamily="18" charset="0"/>
                </a:defRPr>
              </a:lvl4pPr>
              <a:lvl5pPr marL="2057400" indent="-228600">
                <a:defRPr sz="2000" b="1">
                  <a:latin typeface="Times New Roman" panose="02020603050405020304" pitchFamily="18" charset="0"/>
                </a:defRPr>
              </a:lvl5pPr>
              <a:lvl6pPr marL="2514600" indent="-228600" eaLnBrk="0" fontAlgn="base" hangingPunct="0">
                <a:spcBef>
                  <a:spcPct val="0"/>
                </a:spcBef>
                <a:spcAft>
                  <a:spcPct val="0"/>
                </a:spcAft>
                <a:defRPr sz="2000" b="1">
                  <a:latin typeface="Times New Roman" panose="02020603050405020304" pitchFamily="18" charset="0"/>
                </a:defRPr>
              </a:lvl6pPr>
              <a:lvl7pPr marL="2971800" indent="-228600" eaLnBrk="0" fontAlgn="base" hangingPunct="0">
                <a:spcBef>
                  <a:spcPct val="0"/>
                </a:spcBef>
                <a:spcAft>
                  <a:spcPct val="0"/>
                </a:spcAft>
                <a:defRPr sz="2000" b="1">
                  <a:latin typeface="Times New Roman" panose="02020603050405020304" pitchFamily="18" charset="0"/>
                </a:defRPr>
              </a:lvl7pPr>
              <a:lvl8pPr marL="3429000" indent="-228600" eaLnBrk="0" fontAlgn="base" hangingPunct="0">
                <a:spcBef>
                  <a:spcPct val="0"/>
                </a:spcBef>
                <a:spcAft>
                  <a:spcPct val="0"/>
                </a:spcAft>
                <a:defRPr sz="2000" b="1">
                  <a:latin typeface="Times New Roman" panose="02020603050405020304" pitchFamily="18" charset="0"/>
                </a:defRPr>
              </a:lvl8pPr>
              <a:lvl9pPr marL="3886200" indent="-228600" eaLnBrk="0" fontAlgn="base" hangingPunct="0">
                <a:spcBef>
                  <a:spcPct val="0"/>
                </a:spcBef>
                <a:spcAft>
                  <a:spcPct val="0"/>
                </a:spcAft>
                <a:defRPr sz="2000" b="1">
                  <a:latin typeface="Times New Roman" panose="02020603050405020304" pitchFamily="18" charset="0"/>
                </a:defRPr>
              </a:lvl9pPr>
            </a:lstStyle>
            <a:p>
              <a:r>
                <a:rPr lang="ja-JP" altLang="en-US" dirty="0"/>
                <a:t>皮膚、眼</a:t>
              </a:r>
            </a:p>
          </p:txBody>
        </p:sp>
        <p:sp>
          <p:nvSpPr>
            <p:cNvPr id="6" name="テキスト ボックス 5"/>
            <p:cNvSpPr txBox="1"/>
            <p:nvPr/>
          </p:nvSpPr>
          <p:spPr>
            <a:xfrm>
              <a:off x="6250931" y="6201308"/>
              <a:ext cx="2127505" cy="461665"/>
            </a:xfrm>
            <a:prstGeom prst="rect">
              <a:avLst/>
            </a:prstGeom>
            <a:solidFill>
              <a:schemeClr val="bg1">
                <a:lumMod val="95000"/>
              </a:schemeClr>
            </a:solidFill>
          </p:spPr>
          <p:txBody>
            <a:bodyPr wrap="none" rtlCol="0">
              <a:spAutoFit/>
            </a:bodyPr>
            <a:lstStyle/>
            <a:p>
              <a:r>
                <a:rPr lang="ja-JP" altLang="en-US" sz="1200" b="1" dirty="0" smtClean="0"/>
                <a:t>注）　防塵</a:t>
              </a:r>
              <a:r>
                <a:rPr kumimoji="1" lang="ja-JP" altLang="en-US" sz="1200" b="1" dirty="0" smtClean="0"/>
                <a:t>マスク：粉塵用</a:t>
              </a:r>
              <a:endParaRPr kumimoji="1" lang="en-US" altLang="ja-JP" sz="1200" b="1" dirty="0" smtClean="0"/>
            </a:p>
            <a:p>
              <a:r>
                <a:rPr lang="ja-JP" altLang="en-US" sz="1200" b="1" dirty="0" smtClean="0"/>
                <a:t>　　　防毒マスク：ガス，蒸気用</a:t>
              </a:r>
              <a:endParaRPr kumimoji="1" lang="ja-JP" altLang="en-US" sz="1200" b="1" dirty="0"/>
            </a:p>
          </p:txBody>
        </p:sp>
      </p:grpSp>
      <p:sp>
        <p:nvSpPr>
          <p:cNvPr id="18" name="角丸四角形吹き出し 5">
            <a:extLst>
              <a:ext uri="{FF2B5EF4-FFF2-40B4-BE49-F238E27FC236}">
                <a16:creationId xmlns:a16="http://schemas.microsoft.com/office/drawing/2014/main" id="{8F4CEA7E-A3E8-40C4-8524-9EB24CB745F2}"/>
              </a:ext>
            </a:extLst>
          </p:cNvPr>
          <p:cNvSpPr/>
          <p:nvPr/>
        </p:nvSpPr>
        <p:spPr>
          <a:xfrm>
            <a:off x="7328470" y="5419171"/>
            <a:ext cx="2606831"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cs typeface="Meiryo UI" panose="020B0604030504040204" pitchFamily="50" charset="-128"/>
              </a:rPr>
              <a:t>【</a:t>
            </a:r>
            <a:r>
              <a:rPr kumimoji="1" lang="ja-JP" altLang="en-US" sz="1200" b="1" dirty="0">
                <a:solidFill>
                  <a:schemeClr val="tx1"/>
                </a:solidFill>
                <a:latin typeface="+mn-ea"/>
                <a:cs typeface="Meiryo UI" panose="020B0604030504040204" pitchFamily="50" charset="-128"/>
              </a:rPr>
              <a:t>教育担当者さまへ</a:t>
            </a:r>
            <a:r>
              <a:rPr kumimoji="1" lang="en-US" altLang="ja-JP" sz="1200" b="1" dirty="0" smtClean="0">
                <a:solidFill>
                  <a:schemeClr val="tx1"/>
                </a:solidFill>
                <a:latin typeface="+mn-ea"/>
                <a:cs typeface="Meiryo UI" panose="020B0604030504040204" pitchFamily="50" charset="-128"/>
              </a:rPr>
              <a:t>】</a:t>
            </a:r>
          </a:p>
          <a:p>
            <a:r>
              <a:rPr lang="ja-JP" altLang="en-US" sz="1200" b="1" dirty="0" smtClean="0">
                <a:solidFill>
                  <a:schemeClr val="tx1"/>
                </a:solidFill>
                <a:latin typeface="+mn-ea"/>
                <a:cs typeface="Meiryo UI" panose="020B0604030504040204" pitchFamily="50" charset="-128"/>
              </a:rPr>
              <a:t>化学物質有害性について、取り扱い上理解しておくべきことの基本です。労働衛生担当者だけでなく広い視点で教育しましょう。</a:t>
            </a:r>
            <a:endParaRPr kumimoji="1" lang="en-US" altLang="ja-JP" sz="1200" b="1"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1032637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41E8143-825C-4740-8CD3-79A4FAD56874}"/>
              </a:ext>
            </a:extLst>
          </p:cNvPr>
          <p:cNvSpPr txBox="1"/>
          <p:nvPr/>
        </p:nvSpPr>
        <p:spPr>
          <a:xfrm>
            <a:off x="695894" y="97468"/>
            <a:ext cx="5218095" cy="523220"/>
          </a:xfrm>
          <a:prstGeom prst="rect">
            <a:avLst/>
          </a:prstGeom>
          <a:noFill/>
        </p:spPr>
        <p:txBody>
          <a:bodyPr wrap="none" rtlCol="0">
            <a:spAutoFit/>
          </a:bodyPr>
          <a:lstStyle/>
          <a:p>
            <a:r>
              <a:rPr lang="ja-JP" altLang="en-US" sz="2800" b="1" dirty="0">
                <a:solidFill>
                  <a:schemeClr val="bg1"/>
                </a:solidFill>
              </a:rPr>
              <a:t>作業現場での実践ポイントとは？</a:t>
            </a:r>
          </a:p>
        </p:txBody>
      </p:sp>
      <p:sp>
        <p:nvSpPr>
          <p:cNvPr id="6" name="Rectangle 10">
            <a:extLst>
              <a:ext uri="{FF2B5EF4-FFF2-40B4-BE49-F238E27FC236}">
                <a16:creationId xmlns:a16="http://schemas.microsoft.com/office/drawing/2014/main" id="{5A844D0C-66CC-4A95-91EA-EB60050A6476}"/>
              </a:ext>
            </a:extLst>
          </p:cNvPr>
          <p:cNvSpPr>
            <a:spLocks noChangeArrowheads="1"/>
          </p:cNvSpPr>
          <p:nvPr/>
        </p:nvSpPr>
        <p:spPr bwMode="auto">
          <a:xfrm>
            <a:off x="605053" y="2465795"/>
            <a:ext cx="8706882" cy="821691"/>
          </a:xfrm>
          <a:prstGeom prst="roundRect">
            <a:avLst/>
          </a:prstGeom>
          <a:solidFill>
            <a:srgbClr val="FFCC99"/>
          </a:solidFill>
          <a:ln w="9525">
            <a:noFill/>
            <a:miter lim="800000"/>
            <a:headEnd/>
            <a:tailEnd/>
          </a:ln>
          <a:effectLst/>
        </p:spPr>
        <p:txBody>
          <a:bodyPr anchor="ctr"/>
          <a:lstStyle/>
          <a:p>
            <a:pPr algn="just">
              <a:lnSpc>
                <a:spcPct val="125000"/>
              </a:lnSpc>
            </a:pPr>
            <a:r>
              <a:rPr lang="ja-JP" altLang="en-US" sz="2400" b="1" dirty="0">
                <a:latin typeface="ＭＳ ゴシック" pitchFamily="49" charset="-128"/>
                <a:ea typeface="ＭＳ ゴシック" pitchFamily="49" charset="-128"/>
                <a:cs typeface="Arial" pitchFamily="34" charset="0"/>
              </a:rPr>
              <a:t>ポイント１：職場にはさまざまな危険・有害性がある！</a:t>
            </a:r>
          </a:p>
        </p:txBody>
      </p:sp>
      <p:sp>
        <p:nvSpPr>
          <p:cNvPr id="8" name="Rectangle 10">
            <a:extLst>
              <a:ext uri="{FF2B5EF4-FFF2-40B4-BE49-F238E27FC236}">
                <a16:creationId xmlns:a16="http://schemas.microsoft.com/office/drawing/2014/main" id="{79556FD7-7221-4FF9-88B5-8EBBC96F084E}"/>
              </a:ext>
            </a:extLst>
          </p:cNvPr>
          <p:cNvSpPr>
            <a:spLocks noChangeArrowheads="1"/>
          </p:cNvSpPr>
          <p:nvPr/>
        </p:nvSpPr>
        <p:spPr bwMode="auto">
          <a:xfrm>
            <a:off x="605054" y="3756611"/>
            <a:ext cx="8576253" cy="932529"/>
          </a:xfrm>
          <a:prstGeom prst="roundRect">
            <a:avLst/>
          </a:prstGeom>
          <a:solidFill>
            <a:srgbClr val="FFCC99"/>
          </a:solidFill>
          <a:ln w="9525">
            <a:noFill/>
            <a:miter lim="800000"/>
            <a:headEnd/>
            <a:tailEnd/>
          </a:ln>
          <a:effectLst/>
        </p:spPr>
        <p:txBody>
          <a:bodyPr anchor="ctr"/>
          <a:lstStyle/>
          <a:p>
            <a:pPr algn="just" eaLnBrk="1" hangingPunct="1">
              <a:lnSpc>
                <a:spcPct val="125000"/>
              </a:lnSpc>
              <a:defRPr/>
            </a:pPr>
            <a:r>
              <a:rPr lang="ja-JP" altLang="en-US" sz="2400" b="1" dirty="0">
                <a:latin typeface="ＭＳ ゴシック" pitchFamily="49" charset="-128"/>
                <a:ea typeface="ＭＳ ゴシック" pitchFamily="49" charset="-128"/>
                <a:cs typeface="Arial" pitchFamily="34" charset="0"/>
              </a:rPr>
              <a:t>ポイント２：「かもしれない」で化学物質の危険・有害性を意識する！</a:t>
            </a:r>
            <a:endParaRPr lang="ja-JP" altLang="en-US" sz="2400" b="1" dirty="0">
              <a:cs typeface="ＭＳ Ｐゴシック" pitchFamily="50" charset="-128"/>
            </a:endParaRPr>
          </a:p>
        </p:txBody>
      </p:sp>
      <p:sp>
        <p:nvSpPr>
          <p:cNvPr id="3" name="テキスト ボックス 2">
            <a:extLst>
              <a:ext uri="{FF2B5EF4-FFF2-40B4-BE49-F238E27FC236}">
                <a16:creationId xmlns:a16="http://schemas.microsoft.com/office/drawing/2014/main" id="{A351ABCC-D1A0-429F-9477-11B024B9A631}"/>
              </a:ext>
            </a:extLst>
          </p:cNvPr>
          <p:cNvSpPr txBox="1"/>
          <p:nvPr/>
        </p:nvSpPr>
        <p:spPr>
          <a:xfrm>
            <a:off x="384408" y="1001587"/>
            <a:ext cx="8919153" cy="954107"/>
          </a:xfrm>
          <a:prstGeom prst="rect">
            <a:avLst/>
          </a:prstGeom>
          <a:noFill/>
        </p:spPr>
        <p:txBody>
          <a:bodyPr wrap="square" rtlCol="0">
            <a:spAutoFit/>
          </a:bodyPr>
          <a:lstStyle/>
          <a:p>
            <a:r>
              <a:rPr lang="ja-JP" altLang="en-US" sz="2800" dirty="0"/>
              <a:t>化学物質を</a:t>
            </a:r>
            <a:r>
              <a:rPr lang="ja-JP" altLang="en-US" sz="2800" dirty="0" smtClean="0"/>
              <a:t>取り扱う際、作業</a:t>
            </a:r>
            <a:r>
              <a:rPr lang="ja-JP" altLang="en-US" sz="2800" dirty="0"/>
              <a:t>現場で気をつけるべきことは労働災害防止の考え方と同じです。</a:t>
            </a:r>
          </a:p>
        </p:txBody>
      </p:sp>
      <p:sp>
        <p:nvSpPr>
          <p:cNvPr id="2" name="テキスト ボックス 1"/>
          <p:cNvSpPr txBox="1"/>
          <p:nvPr/>
        </p:nvSpPr>
        <p:spPr>
          <a:xfrm>
            <a:off x="4160118" y="6595297"/>
            <a:ext cx="5378395" cy="253916"/>
          </a:xfrm>
          <a:prstGeom prst="rect">
            <a:avLst/>
          </a:prstGeom>
          <a:noFill/>
        </p:spPr>
        <p:txBody>
          <a:bodyPr wrap="none" rtlCol="0">
            <a:spAutoFit/>
          </a:bodyPr>
          <a:lstStyle/>
          <a:p>
            <a:r>
              <a:rPr lang="ja-JP" altLang="en-US" sz="1050" b="1" dirty="0" smtClean="0"/>
              <a:t>厚生労働省リーフレット　未熟練</a:t>
            </a:r>
            <a:r>
              <a:rPr lang="ja-JP" altLang="en-US" sz="1050" b="1" dirty="0"/>
              <a:t>労働者に対する安全衛生教育</a:t>
            </a:r>
            <a:r>
              <a:rPr lang="ja-JP" altLang="en-US" sz="1050" b="1" dirty="0" smtClean="0"/>
              <a:t>マニュアル　日本語教材より</a:t>
            </a:r>
            <a:endParaRPr kumimoji="1" lang="ja-JP" altLang="en-US" sz="1050" dirty="0"/>
          </a:p>
        </p:txBody>
      </p:sp>
    </p:spTree>
    <p:extLst>
      <p:ext uri="{BB962C8B-B14F-4D97-AF65-F5344CB8AC3E}">
        <p14:creationId xmlns:p14="http://schemas.microsoft.com/office/powerpoint/2010/main" val="696604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3390" y="80628"/>
            <a:ext cx="8293993" cy="523220"/>
          </a:xfrm>
          <a:prstGeom prst="rect">
            <a:avLst/>
          </a:prstGeom>
          <a:noFill/>
        </p:spPr>
        <p:txBody>
          <a:bodyPr wrap="square" rtlCol="0">
            <a:spAutoFit/>
          </a:bodyPr>
          <a:lstStyle/>
          <a:p>
            <a:r>
              <a:rPr lang="ja-JP" altLang="en-US" sz="2800" b="1" dirty="0">
                <a:solidFill>
                  <a:schemeClr val="bg1"/>
                </a:solidFill>
              </a:rPr>
              <a:t>日々の作業の中で守るべき基本</a:t>
            </a:r>
            <a:endParaRPr lang="en-US" altLang="ja-JP" sz="2800" b="1" dirty="0">
              <a:solidFill>
                <a:schemeClr val="bg1"/>
              </a:solidFill>
            </a:endParaRPr>
          </a:p>
        </p:txBody>
      </p:sp>
      <p:sp>
        <p:nvSpPr>
          <p:cNvPr id="5" name="Rectangle 10"/>
          <p:cNvSpPr>
            <a:spLocks noChangeArrowheads="1"/>
          </p:cNvSpPr>
          <p:nvPr/>
        </p:nvSpPr>
        <p:spPr bwMode="auto">
          <a:xfrm>
            <a:off x="798263" y="2115062"/>
            <a:ext cx="8230646" cy="4218368"/>
          </a:xfrm>
          <a:prstGeom prst="rect">
            <a:avLst/>
          </a:prstGeom>
          <a:solidFill>
            <a:srgbClr val="FFCC99"/>
          </a:solidFill>
          <a:ln w="28575">
            <a:solidFill>
              <a:schemeClr val="tx1"/>
            </a:solidFill>
            <a:miter lim="800000"/>
            <a:headEnd/>
            <a:tailEnd/>
          </a:ln>
          <a:effectLst/>
        </p:spPr>
        <p:txBody>
          <a:bodyPr tIns="108000" rIns="72000" bIns="72000" anchor="ctr"/>
          <a:lstStyle/>
          <a:p>
            <a:pPr marL="358775" indent="-358775" fontAlgn="auto">
              <a:lnSpc>
                <a:spcPct val="125000"/>
              </a:lnSpc>
              <a:spcBef>
                <a:spcPts val="900"/>
              </a:spcBef>
              <a:spcAft>
                <a:spcPts val="0"/>
              </a:spcAft>
              <a:buFont typeface="Wingdings" panose="05000000000000000000" pitchFamily="2" charset="2"/>
              <a:buChar char="n"/>
              <a:defRPr/>
            </a:pPr>
            <a:r>
              <a:rPr lang="ja-JP" altLang="en-US" sz="2000" dirty="0" smtClean="0">
                <a:latin typeface="ＭＳ Ｐゴシック" panose="020B0600070205080204" pitchFamily="50" charset="-128"/>
                <a:cs typeface="メイリオ" pitchFamily="50" charset="-128"/>
              </a:rPr>
              <a:t>　定められた</a:t>
            </a:r>
            <a:r>
              <a:rPr lang="ja-JP" altLang="en-US" sz="2000" b="1" dirty="0">
                <a:solidFill>
                  <a:srgbClr val="FF0000"/>
                </a:solidFill>
                <a:latin typeface="ＭＳ Ｐゴシック" panose="020B0600070205080204" pitchFamily="50" charset="-128"/>
                <a:cs typeface="メイリオ" pitchFamily="50" charset="-128"/>
              </a:rPr>
              <a:t>作業手順（作業標準）をきちんと守り</a:t>
            </a:r>
            <a:r>
              <a:rPr lang="ja-JP" altLang="en-US" sz="2000" dirty="0">
                <a:latin typeface="ＭＳ Ｐゴシック" panose="020B0600070205080204" pitchFamily="50" charset="-128"/>
                <a:cs typeface="メイリオ" pitchFamily="50" charset="-128"/>
              </a:rPr>
              <a:t>、それ以外の方法で作業しない。</a:t>
            </a:r>
            <a:endParaRPr lang="en-US" altLang="ja-JP" sz="2000" dirty="0">
              <a:latin typeface="ＭＳ Ｐゴシック" panose="020B0600070205080204" pitchFamily="50" charset="-128"/>
              <a:cs typeface="メイリオ" pitchFamily="50" charset="-128"/>
            </a:endParaRPr>
          </a:p>
          <a:p>
            <a:pPr marL="358775" indent="-358775" fontAlgn="auto">
              <a:lnSpc>
                <a:spcPct val="125000"/>
              </a:lnSpc>
              <a:spcBef>
                <a:spcPts val="900"/>
              </a:spcBef>
              <a:spcAft>
                <a:spcPts val="0"/>
              </a:spcAft>
              <a:buFont typeface="Wingdings" panose="05000000000000000000" pitchFamily="2" charset="2"/>
              <a:buChar char="n"/>
              <a:defRPr/>
            </a:pPr>
            <a:r>
              <a:rPr lang="ja-JP" altLang="en-US" sz="2000" b="1" dirty="0" smtClean="0">
                <a:latin typeface="ＭＳ Ｐゴシック" panose="020B0600070205080204" pitchFamily="50" charset="-128"/>
                <a:cs typeface="メイリオ" pitchFamily="50" charset="-128"/>
              </a:rPr>
              <a:t>　</a:t>
            </a:r>
            <a:r>
              <a:rPr lang="ja-JP" altLang="en-US" sz="2000" b="1" dirty="0" smtClean="0">
                <a:solidFill>
                  <a:srgbClr val="FF0000"/>
                </a:solidFill>
                <a:latin typeface="ＭＳ Ｐゴシック" panose="020B0600070205080204" pitchFamily="50" charset="-128"/>
                <a:cs typeface="メイリオ" pitchFamily="50" charset="-128"/>
              </a:rPr>
              <a:t>保護</a:t>
            </a:r>
            <a:r>
              <a:rPr lang="ja-JP" altLang="en-US" sz="2000" b="1" dirty="0">
                <a:solidFill>
                  <a:srgbClr val="FF0000"/>
                </a:solidFill>
                <a:latin typeface="ＭＳ Ｐゴシック" panose="020B0600070205080204" pitchFamily="50" charset="-128"/>
                <a:cs typeface="メイリオ" pitchFamily="50" charset="-128"/>
              </a:rPr>
              <a:t>具の必要性を十分理解</a:t>
            </a:r>
            <a:r>
              <a:rPr lang="ja-JP" altLang="en-US" sz="2000" dirty="0">
                <a:latin typeface="ＭＳ Ｐゴシック" panose="020B0600070205080204" pitchFamily="50" charset="-128"/>
                <a:cs typeface="メイリオ" pitchFamily="50" charset="-128"/>
              </a:rPr>
              <a:t>し、必ず、</a:t>
            </a:r>
            <a:r>
              <a:rPr lang="ja-JP" altLang="en-US" sz="2000" b="1" dirty="0">
                <a:solidFill>
                  <a:srgbClr val="FF0000"/>
                </a:solidFill>
                <a:latin typeface="ＭＳ Ｐゴシック" panose="020B0600070205080204" pitchFamily="50" charset="-128"/>
                <a:cs typeface="メイリオ" pitchFamily="50" charset="-128"/>
              </a:rPr>
              <a:t>適切な方法で着用</a:t>
            </a:r>
            <a:r>
              <a:rPr lang="ja-JP" altLang="en-US" sz="2000" dirty="0">
                <a:latin typeface="ＭＳ Ｐゴシック" panose="020B0600070205080204" pitchFamily="50" charset="-128"/>
                <a:cs typeface="メイリオ" pitchFamily="50" charset="-128"/>
              </a:rPr>
              <a:t>する。</a:t>
            </a:r>
            <a:endParaRPr lang="en-US" altLang="ja-JP" sz="2000" dirty="0">
              <a:latin typeface="ＭＳ Ｐゴシック" panose="020B0600070205080204" pitchFamily="50" charset="-128"/>
              <a:cs typeface="メイリオ" pitchFamily="50" charset="-128"/>
            </a:endParaRPr>
          </a:p>
          <a:p>
            <a:pPr marL="358775" indent="-358775" fontAlgn="auto">
              <a:lnSpc>
                <a:spcPct val="125000"/>
              </a:lnSpc>
              <a:spcBef>
                <a:spcPts val="900"/>
              </a:spcBef>
              <a:spcAft>
                <a:spcPts val="0"/>
              </a:spcAft>
              <a:buFont typeface="Wingdings" panose="05000000000000000000" pitchFamily="2" charset="2"/>
              <a:buChar char="n"/>
              <a:defRPr/>
            </a:pPr>
            <a:r>
              <a:rPr lang="ja-JP" altLang="en-US" sz="2000" dirty="0" smtClean="0">
                <a:latin typeface="ＭＳ Ｐゴシック" panose="020B0600070205080204" pitchFamily="50" charset="-128"/>
                <a:cs typeface="メイリオ" pitchFamily="50" charset="-128"/>
              </a:rPr>
              <a:t>　作業</a:t>
            </a:r>
            <a:r>
              <a:rPr lang="ja-JP" altLang="en-US" sz="2000" dirty="0">
                <a:latin typeface="ＭＳ Ｐゴシック" panose="020B0600070205080204" pitchFamily="50" charset="-128"/>
                <a:cs typeface="メイリオ" pitchFamily="50" charset="-128"/>
              </a:rPr>
              <a:t>手順書に示されている作業手順の</a:t>
            </a:r>
            <a:r>
              <a:rPr lang="ja-JP" altLang="en-US" sz="2000" b="1" dirty="0">
                <a:solidFill>
                  <a:srgbClr val="FF0000"/>
                </a:solidFill>
                <a:latin typeface="ＭＳ Ｐゴシック" panose="020B0600070205080204" pitchFamily="50" charset="-128"/>
                <a:cs typeface="メイリオ" pitchFamily="50" charset="-128"/>
              </a:rPr>
              <a:t>安全衛生面での意味</a:t>
            </a:r>
            <a:r>
              <a:rPr lang="ja-JP" altLang="en-US" sz="2000" dirty="0">
                <a:latin typeface="ＭＳ Ｐゴシック" panose="020B0600070205080204" pitchFamily="50" charset="-128"/>
                <a:cs typeface="メイリオ" pitchFamily="50" charset="-128"/>
              </a:rPr>
              <a:t>をよく理解する。</a:t>
            </a:r>
            <a:endParaRPr lang="en-US" altLang="ja-JP" sz="2000" dirty="0">
              <a:latin typeface="ＭＳ Ｐゴシック" panose="020B0600070205080204" pitchFamily="50" charset="-128"/>
              <a:cs typeface="メイリオ" pitchFamily="50" charset="-128"/>
            </a:endParaRPr>
          </a:p>
          <a:p>
            <a:pPr marL="358775" indent="-358775" fontAlgn="auto">
              <a:lnSpc>
                <a:spcPct val="125000"/>
              </a:lnSpc>
              <a:spcBef>
                <a:spcPts val="900"/>
              </a:spcBef>
              <a:spcAft>
                <a:spcPts val="0"/>
              </a:spcAft>
              <a:buFont typeface="Wingdings" panose="05000000000000000000" pitchFamily="2" charset="2"/>
              <a:buChar char="n"/>
              <a:defRPr/>
            </a:pPr>
            <a:r>
              <a:rPr lang="ja-JP" altLang="en-US" sz="2000" dirty="0" smtClean="0">
                <a:latin typeface="ＭＳ Ｐゴシック" panose="020B0600070205080204" pitchFamily="50" charset="-128"/>
                <a:cs typeface="メイリオ" pitchFamily="50" charset="-128"/>
              </a:rPr>
              <a:t>　安全</a:t>
            </a:r>
            <a:r>
              <a:rPr lang="ja-JP" altLang="en-US" sz="2000" dirty="0">
                <a:latin typeface="ＭＳ Ｐゴシック" panose="020B0600070205080204" pitchFamily="50" charset="-128"/>
                <a:cs typeface="メイリオ" pitchFamily="50" charset="-128"/>
              </a:rPr>
              <a:t>衛生上</a:t>
            </a:r>
            <a:r>
              <a:rPr lang="ja-JP" altLang="en-US" sz="2000" b="1" dirty="0">
                <a:solidFill>
                  <a:srgbClr val="FF0000"/>
                </a:solidFill>
                <a:latin typeface="ＭＳ Ｐゴシック" panose="020B0600070205080204" pitchFamily="50" charset="-128"/>
                <a:cs typeface="メイリオ" pitchFamily="50" charset="-128"/>
              </a:rPr>
              <a:t>やるべきこと、やってはならないこと</a:t>
            </a:r>
            <a:r>
              <a:rPr lang="ja-JP" altLang="en-US" sz="2000" dirty="0">
                <a:latin typeface="ＭＳ Ｐゴシック" panose="020B0600070205080204" pitchFamily="50" charset="-128"/>
                <a:cs typeface="メイリオ" pitchFamily="50" charset="-128"/>
              </a:rPr>
              <a:t>をよく理解する。</a:t>
            </a:r>
            <a:endParaRPr lang="en-US" altLang="ja-JP" sz="2000" dirty="0">
              <a:latin typeface="ＭＳ Ｐゴシック" panose="020B0600070205080204" pitchFamily="50" charset="-128"/>
              <a:cs typeface="メイリオ" pitchFamily="50" charset="-128"/>
            </a:endParaRPr>
          </a:p>
          <a:p>
            <a:pPr marL="358775" indent="-358775" fontAlgn="auto">
              <a:lnSpc>
                <a:spcPct val="125000"/>
              </a:lnSpc>
              <a:spcBef>
                <a:spcPts val="900"/>
              </a:spcBef>
              <a:spcAft>
                <a:spcPts val="0"/>
              </a:spcAft>
              <a:buFont typeface="Wingdings" panose="05000000000000000000" pitchFamily="2" charset="2"/>
              <a:buChar char="n"/>
              <a:defRPr/>
            </a:pPr>
            <a:r>
              <a:rPr lang="ja-JP" altLang="en-US" sz="2000" spc="-50" dirty="0" smtClean="0">
                <a:latin typeface="ＭＳ Ｐゴシック" panose="020B0600070205080204" pitchFamily="50" charset="-128"/>
                <a:cs typeface="メイリオ" pitchFamily="50" charset="-128"/>
              </a:rPr>
              <a:t>　作業</a:t>
            </a:r>
            <a:r>
              <a:rPr lang="ja-JP" altLang="en-US" sz="2000" spc="-50" dirty="0">
                <a:latin typeface="ＭＳ Ｐゴシック" panose="020B0600070205080204" pitchFamily="50" charset="-128"/>
                <a:cs typeface="メイリオ" pitchFamily="50" charset="-128"/>
              </a:rPr>
              <a:t>手順が</a:t>
            </a:r>
            <a:r>
              <a:rPr lang="ja-JP" altLang="en-US" sz="2000" b="1" spc="-50" dirty="0">
                <a:solidFill>
                  <a:srgbClr val="FF0000"/>
                </a:solidFill>
                <a:latin typeface="ＭＳ Ｐゴシック" panose="020B0600070205080204" pitchFamily="50" charset="-128"/>
                <a:cs typeface="メイリオ" pitchFamily="50" charset="-128"/>
              </a:rPr>
              <a:t>わからない時</a:t>
            </a:r>
            <a:r>
              <a:rPr lang="ja-JP" altLang="en-US" sz="2000" spc="-50" dirty="0">
                <a:latin typeface="ＭＳ Ｐゴシック" panose="020B0600070205080204" pitchFamily="50" charset="-128"/>
                <a:cs typeface="メイリオ" pitchFamily="50" charset="-128"/>
              </a:rPr>
              <a:t>は、そのままとせず責任者に</a:t>
            </a:r>
            <a:r>
              <a:rPr lang="ja-JP" altLang="en-US" sz="2000" b="1" spc="-50" dirty="0">
                <a:solidFill>
                  <a:srgbClr val="FF0000"/>
                </a:solidFill>
                <a:latin typeface="ＭＳ Ｐゴシック" panose="020B0600070205080204" pitchFamily="50" charset="-128"/>
                <a:cs typeface="メイリオ" pitchFamily="50" charset="-128"/>
              </a:rPr>
              <a:t>必ず確認</a:t>
            </a:r>
            <a:r>
              <a:rPr lang="ja-JP" altLang="en-US" sz="2000" spc="-50" dirty="0">
                <a:latin typeface="ＭＳ Ｐゴシック" panose="020B0600070205080204" pitchFamily="50" charset="-128"/>
                <a:cs typeface="メイリオ" pitchFamily="50" charset="-128"/>
              </a:rPr>
              <a:t>する。</a:t>
            </a:r>
            <a:endParaRPr lang="en-US" altLang="ja-JP" sz="2000" spc="-50" dirty="0">
              <a:latin typeface="ＭＳ Ｐゴシック" panose="020B0600070205080204" pitchFamily="50" charset="-128"/>
              <a:cs typeface="メイリオ" pitchFamily="50" charset="-128"/>
            </a:endParaRPr>
          </a:p>
          <a:p>
            <a:pPr marL="358775" indent="-358775" fontAlgn="auto">
              <a:lnSpc>
                <a:spcPct val="125000"/>
              </a:lnSpc>
              <a:spcBef>
                <a:spcPts val="900"/>
              </a:spcBef>
              <a:spcAft>
                <a:spcPts val="0"/>
              </a:spcAft>
              <a:buFont typeface="Wingdings" panose="05000000000000000000" pitchFamily="2" charset="2"/>
              <a:buChar char="n"/>
              <a:defRPr/>
            </a:pPr>
            <a:r>
              <a:rPr lang="ja-JP" altLang="en-US" sz="2000" b="1" dirty="0" smtClean="0">
                <a:latin typeface="ＭＳ Ｐゴシック" panose="020B0600070205080204" pitchFamily="50" charset="-128"/>
                <a:cs typeface="メイリオ" pitchFamily="50" charset="-128"/>
              </a:rPr>
              <a:t>　</a:t>
            </a:r>
            <a:r>
              <a:rPr lang="ja-JP" altLang="en-US" sz="2000" b="1" dirty="0" smtClean="0">
                <a:solidFill>
                  <a:srgbClr val="FF0000"/>
                </a:solidFill>
                <a:latin typeface="ＭＳ Ｐゴシック" panose="020B0600070205080204" pitchFamily="50" charset="-128"/>
                <a:cs typeface="メイリオ" pitchFamily="50" charset="-128"/>
              </a:rPr>
              <a:t>慣れ</a:t>
            </a:r>
            <a:r>
              <a:rPr lang="ja-JP" altLang="en-US" sz="2000" b="1" dirty="0">
                <a:solidFill>
                  <a:srgbClr val="FF0000"/>
                </a:solidFill>
                <a:latin typeface="ＭＳ Ｐゴシック" panose="020B0600070205080204" pitchFamily="50" charset="-128"/>
                <a:cs typeface="メイリオ" pitchFamily="50" charset="-128"/>
              </a:rPr>
              <a:t>による取り扱いに注意</a:t>
            </a:r>
            <a:r>
              <a:rPr lang="ja-JP" altLang="en-US" sz="2000" dirty="0">
                <a:latin typeface="ＭＳ Ｐゴシック" panose="020B0600070205080204" pitchFamily="50" charset="-128"/>
                <a:cs typeface="メイリオ" pitchFamily="50" charset="-128"/>
              </a:rPr>
              <a:t>し軽率な取り扱い、判断をしない。</a:t>
            </a:r>
            <a:endParaRPr lang="en-US" altLang="ja-JP" sz="2000" dirty="0">
              <a:latin typeface="ＭＳ Ｐゴシック" panose="020B0600070205080204" pitchFamily="50" charset="-128"/>
              <a:cs typeface="メイリオ" pitchFamily="50" charset="-128"/>
            </a:endParaRPr>
          </a:p>
        </p:txBody>
      </p:sp>
      <p:sp>
        <p:nvSpPr>
          <p:cNvPr id="4" name="テキスト ボックス 3">
            <a:extLst>
              <a:ext uri="{FF2B5EF4-FFF2-40B4-BE49-F238E27FC236}">
                <a16:creationId xmlns:a16="http://schemas.microsoft.com/office/drawing/2014/main" id="{8A3D75AF-4DB7-4656-A5C2-5DEB2ED83C4D}"/>
              </a:ext>
            </a:extLst>
          </p:cNvPr>
          <p:cNvSpPr txBox="1"/>
          <p:nvPr/>
        </p:nvSpPr>
        <p:spPr>
          <a:xfrm>
            <a:off x="573390" y="692696"/>
            <a:ext cx="8293993" cy="1261884"/>
          </a:xfrm>
          <a:prstGeom prst="rect">
            <a:avLst/>
          </a:prstGeom>
          <a:noFill/>
        </p:spPr>
        <p:txBody>
          <a:bodyPr wrap="square" rtlCol="0">
            <a:spAutoFit/>
          </a:bodyPr>
          <a:lstStyle/>
          <a:p>
            <a:r>
              <a:rPr lang="ja-JP" altLang="en-US" sz="2800" b="1" dirty="0"/>
              <a:t>　取り扱い方法の手順は知っていますか？</a:t>
            </a:r>
            <a:endParaRPr lang="en-US" altLang="ja-JP" sz="2800" b="1" dirty="0"/>
          </a:p>
          <a:p>
            <a:r>
              <a:rPr lang="ja-JP" altLang="en-US" sz="2400" b="1" dirty="0"/>
              <a:t>　化学物質の性質を知り、取り扱い方法、手順から、どのような</a:t>
            </a:r>
            <a:endParaRPr lang="en-US" altLang="ja-JP" sz="2400" b="1" dirty="0"/>
          </a:p>
          <a:p>
            <a:r>
              <a:rPr lang="ja-JP" altLang="en-US" sz="2400" b="1" dirty="0"/>
              <a:t>　危険・有害性が潜んでいるか考えよう。</a:t>
            </a:r>
          </a:p>
        </p:txBody>
      </p:sp>
      <p:sp>
        <p:nvSpPr>
          <p:cNvPr id="7" name="テキスト ボックス 6"/>
          <p:cNvSpPr txBox="1"/>
          <p:nvPr/>
        </p:nvSpPr>
        <p:spPr>
          <a:xfrm>
            <a:off x="4088110" y="6604084"/>
            <a:ext cx="5577168" cy="253916"/>
          </a:xfrm>
          <a:prstGeom prst="rect">
            <a:avLst/>
          </a:prstGeom>
          <a:noFill/>
        </p:spPr>
        <p:txBody>
          <a:bodyPr wrap="none" rtlCol="0">
            <a:spAutoFit/>
          </a:bodyPr>
          <a:lstStyle/>
          <a:p>
            <a:r>
              <a:rPr lang="ja-JP" altLang="en-US" sz="1050" b="1" dirty="0" smtClean="0"/>
              <a:t>厚生労働省リーフレット　未熟練</a:t>
            </a:r>
            <a:r>
              <a:rPr lang="ja-JP" altLang="en-US" sz="1050" b="1" dirty="0"/>
              <a:t>労働者に対する安全衛生教育</a:t>
            </a:r>
            <a:r>
              <a:rPr lang="ja-JP" altLang="en-US" sz="1050" b="1" dirty="0" smtClean="0"/>
              <a:t>マニュアル　日本語教材より編集</a:t>
            </a:r>
            <a:endParaRPr kumimoji="1" lang="ja-JP" altLang="en-US" sz="1050" dirty="0"/>
          </a:p>
        </p:txBody>
      </p:sp>
      <p:sp>
        <p:nvSpPr>
          <p:cNvPr id="6" name="角丸四角形吹き出し 5">
            <a:extLst>
              <a:ext uri="{FF2B5EF4-FFF2-40B4-BE49-F238E27FC236}">
                <a16:creationId xmlns:a16="http://schemas.microsoft.com/office/drawing/2014/main" id="{8F4CEA7E-A3E8-40C4-8524-9EB24CB745F2}"/>
              </a:ext>
            </a:extLst>
          </p:cNvPr>
          <p:cNvSpPr/>
          <p:nvPr/>
        </p:nvSpPr>
        <p:spPr>
          <a:xfrm>
            <a:off x="7004434" y="5371170"/>
            <a:ext cx="2772308"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n-ea"/>
                <a:cs typeface="Meiryo UI" panose="020B0604030504040204" pitchFamily="50" charset="-128"/>
              </a:rPr>
              <a:t>【</a:t>
            </a:r>
            <a:r>
              <a:rPr kumimoji="1" lang="ja-JP" altLang="en-US" sz="1200" b="1" dirty="0">
                <a:solidFill>
                  <a:schemeClr val="tx1"/>
                </a:solidFill>
                <a:latin typeface="+mn-ea"/>
                <a:cs typeface="Meiryo UI" panose="020B0604030504040204" pitchFamily="50" charset="-128"/>
              </a:rPr>
              <a:t>教育担当者さまへ</a:t>
            </a:r>
            <a:r>
              <a:rPr kumimoji="1" lang="en-US" altLang="ja-JP" sz="1200" b="1" dirty="0" smtClean="0">
                <a:solidFill>
                  <a:schemeClr val="tx1"/>
                </a:solidFill>
                <a:latin typeface="+mn-ea"/>
                <a:cs typeface="Meiryo UI" panose="020B0604030504040204" pitchFamily="50" charset="-128"/>
              </a:rPr>
              <a:t>】</a:t>
            </a:r>
          </a:p>
          <a:p>
            <a:r>
              <a:rPr lang="ja-JP" altLang="en-US" sz="1200" b="1" dirty="0">
                <a:solidFill>
                  <a:schemeClr val="tx1"/>
                </a:solidFill>
                <a:latin typeface="+mn-ea"/>
                <a:cs typeface="Meiryo UI" panose="020B0604030504040204" pitchFamily="50" charset="-128"/>
              </a:rPr>
              <a:t>日々</a:t>
            </a:r>
            <a:r>
              <a:rPr lang="ja-JP" altLang="en-US" sz="1200" b="1" dirty="0" smtClean="0">
                <a:solidFill>
                  <a:schemeClr val="tx1"/>
                </a:solidFill>
                <a:latin typeface="+mn-ea"/>
                <a:cs typeface="Meiryo UI" panose="020B0604030504040204" pitchFamily="50" charset="-128"/>
              </a:rPr>
              <a:t>の作業の中で、未熟練の作業者が化学物質を取り扱う際の基本をまとめました。</a:t>
            </a:r>
            <a:endParaRPr lang="en-US" altLang="ja-JP" sz="1200" b="1" dirty="0" smtClean="0">
              <a:solidFill>
                <a:schemeClr val="tx1"/>
              </a:solidFill>
              <a:latin typeface="+mn-ea"/>
              <a:cs typeface="Meiryo UI" panose="020B0604030504040204" pitchFamily="50" charset="-128"/>
            </a:endParaRPr>
          </a:p>
          <a:p>
            <a:r>
              <a:rPr kumimoji="1" lang="ja-JP" altLang="en-US" sz="1200" b="1" dirty="0">
                <a:solidFill>
                  <a:schemeClr val="tx1"/>
                </a:solidFill>
                <a:latin typeface="+mn-ea"/>
                <a:cs typeface="Meiryo UI" panose="020B0604030504040204" pitchFamily="50" charset="-128"/>
              </a:rPr>
              <a:t>基本的</a:t>
            </a:r>
            <a:r>
              <a:rPr kumimoji="1" lang="ja-JP" altLang="en-US" sz="1200" b="1" dirty="0" smtClean="0">
                <a:solidFill>
                  <a:schemeClr val="tx1"/>
                </a:solidFill>
                <a:latin typeface="+mn-ea"/>
                <a:cs typeface="Meiryo UI" panose="020B0604030504040204" pitchFamily="50" charset="-128"/>
              </a:rPr>
              <a:t>なことですので順守を徹底するよう教育</a:t>
            </a:r>
            <a:r>
              <a:rPr lang="ja-JP" altLang="en-US" sz="1200" b="1" dirty="0" smtClean="0">
                <a:solidFill>
                  <a:schemeClr val="tx1"/>
                </a:solidFill>
                <a:latin typeface="+mn-ea"/>
                <a:cs typeface="Meiryo UI" panose="020B0604030504040204" pitchFamily="50" charset="-128"/>
              </a:rPr>
              <a:t>しましょ</a:t>
            </a:r>
            <a:r>
              <a:rPr lang="ja-JP" altLang="en-US" sz="1200" b="1" dirty="0">
                <a:solidFill>
                  <a:schemeClr val="tx1"/>
                </a:solidFill>
                <a:latin typeface="+mn-ea"/>
                <a:cs typeface="Meiryo UI" panose="020B0604030504040204" pitchFamily="50" charset="-128"/>
              </a:rPr>
              <a:t>う</a:t>
            </a:r>
            <a:r>
              <a:rPr kumimoji="1" lang="ja-JP" altLang="en-US" sz="1200" b="1" dirty="0" smtClean="0">
                <a:solidFill>
                  <a:schemeClr val="tx1"/>
                </a:solidFill>
                <a:latin typeface="+mn-ea"/>
                <a:cs typeface="Meiryo UI" panose="020B0604030504040204" pitchFamily="50" charset="-128"/>
              </a:rPr>
              <a:t>。</a:t>
            </a:r>
            <a:endParaRPr kumimoji="1" lang="en-US" altLang="ja-JP" sz="1200" b="1" dirty="0">
              <a:solidFill>
                <a:schemeClr val="tx1"/>
              </a:solidFill>
              <a:latin typeface="+mn-ea"/>
              <a:cs typeface="Meiryo UI" panose="020B0604030504040204" pitchFamily="50" charset="-128"/>
            </a:endParaRPr>
          </a:p>
        </p:txBody>
      </p:sp>
    </p:spTree>
    <p:extLst>
      <p:ext uri="{BB962C8B-B14F-4D97-AF65-F5344CB8AC3E}">
        <p14:creationId xmlns:p14="http://schemas.microsoft.com/office/powerpoint/2010/main" val="2545980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687800" y="748069"/>
            <a:ext cx="8427307" cy="5777275"/>
            <a:chOff x="687800" y="602685"/>
            <a:chExt cx="8427307" cy="5777275"/>
          </a:xfrm>
        </p:grpSpPr>
        <p:sp>
          <p:nvSpPr>
            <p:cNvPr id="2" name="テキスト ボックス 1"/>
            <p:cNvSpPr txBox="1"/>
            <p:nvPr/>
          </p:nvSpPr>
          <p:spPr>
            <a:xfrm>
              <a:off x="687800" y="602685"/>
              <a:ext cx="8427307" cy="954107"/>
            </a:xfrm>
            <a:prstGeom prst="rect">
              <a:avLst/>
            </a:prstGeom>
            <a:noFill/>
          </p:spPr>
          <p:txBody>
            <a:bodyPr wrap="none" rtlCol="0">
              <a:spAutoFit/>
            </a:bodyPr>
            <a:lstStyle/>
            <a:p>
              <a:r>
                <a:rPr lang="ja-JP" altLang="en-US" sz="2800" b="1" dirty="0"/>
                <a:t>化学物質の基礎知識は身につけなければなりません。</a:t>
              </a:r>
              <a:endParaRPr lang="en-US" altLang="ja-JP" sz="2800" b="1" dirty="0"/>
            </a:p>
            <a:p>
              <a:r>
                <a:rPr lang="ja-JP" altLang="en-US" sz="2800" b="1" dirty="0"/>
                <a:t>どのようのことを知っておいたらいいの？</a:t>
              </a:r>
            </a:p>
          </p:txBody>
        </p:sp>
        <p:sp>
          <p:nvSpPr>
            <p:cNvPr id="3" name="テキスト ボックス 2"/>
            <p:cNvSpPr txBox="1"/>
            <p:nvPr/>
          </p:nvSpPr>
          <p:spPr>
            <a:xfrm>
              <a:off x="792330" y="1794089"/>
              <a:ext cx="7933387" cy="4585871"/>
            </a:xfrm>
            <a:prstGeom prst="rect">
              <a:avLst/>
            </a:prstGeom>
            <a:solidFill>
              <a:srgbClr val="FFCC99"/>
            </a:solidFill>
          </p:spPr>
          <p:txBody>
            <a:bodyPr wrap="square" rtlCol="0">
              <a:spAutoFit/>
            </a:bodyPr>
            <a:lstStyle/>
            <a:p>
              <a:r>
                <a:rPr lang="ja-JP" altLang="en-US" sz="2800" b="1" dirty="0"/>
                <a:t>ポイント（</a:t>
              </a:r>
              <a:r>
                <a:rPr lang="ja-JP" altLang="ja-JP" sz="2800" b="1" u="sng" dirty="0"/>
                <a:t>知るべき知識、情報</a:t>
              </a:r>
              <a:r>
                <a:rPr lang="ja-JP" altLang="en-US" sz="2800" b="1" u="sng" dirty="0"/>
                <a:t>）</a:t>
              </a:r>
              <a:endParaRPr lang="ja-JP" altLang="ja-JP" sz="2800" dirty="0"/>
            </a:p>
            <a:p>
              <a:pPr lvl="0"/>
              <a:endParaRPr lang="ja-JP" altLang="ja-JP" dirty="0"/>
            </a:p>
            <a:p>
              <a:pPr marL="285750" indent="-285750">
                <a:buFont typeface="Arial" panose="020B0604020202020204" pitchFamily="34" charset="0"/>
                <a:buChar char="•"/>
              </a:pPr>
              <a:r>
                <a:rPr lang="ja-JP" altLang="ja-JP" sz="2400" b="1" dirty="0"/>
                <a:t>ラベルの見方（化学品の名称、絵表示、注意書き</a:t>
              </a:r>
              <a:r>
                <a:rPr lang="ja-JP" altLang="en-US" sz="2400" b="1" dirty="0"/>
                <a:t>など</a:t>
              </a:r>
              <a:r>
                <a:rPr lang="ja-JP" altLang="ja-JP" sz="2400" b="1" dirty="0"/>
                <a:t>）</a:t>
              </a:r>
            </a:p>
            <a:p>
              <a:pPr marL="285750" indent="-285750">
                <a:buFont typeface="Arial" panose="020B0604020202020204" pitchFamily="34" charset="0"/>
                <a:buChar char="•"/>
              </a:pPr>
              <a:r>
                <a:rPr lang="ja-JP" altLang="ja-JP" sz="2400" b="1" dirty="0"/>
                <a:t>危険有害性についての知識（物理化学的危険性、有害性、</a:t>
              </a:r>
              <a:r>
                <a:rPr lang="ja-JP" altLang="en-US" sz="2400" b="1" dirty="0"/>
                <a:t>化学物質の</a:t>
              </a:r>
              <a:r>
                <a:rPr lang="ja-JP" altLang="ja-JP" sz="2400" b="1" dirty="0"/>
                <a:t>リスクとは）</a:t>
              </a:r>
            </a:p>
            <a:p>
              <a:pPr marL="285750" indent="-285750">
                <a:buFont typeface="Arial" panose="020B0604020202020204" pitchFamily="34" charset="0"/>
                <a:buChar char="•"/>
              </a:pPr>
              <a:r>
                <a:rPr lang="ja-JP" altLang="en-US" sz="2400" b="1" dirty="0"/>
                <a:t>危険性による災害防止の基礎</a:t>
              </a:r>
              <a:r>
                <a:rPr lang="en-US" altLang="ja-JP" sz="2400" b="1" dirty="0"/>
                <a:t/>
              </a:r>
              <a:br>
                <a:rPr lang="en-US" altLang="ja-JP" sz="2400" b="1" dirty="0"/>
              </a:br>
              <a:r>
                <a:rPr lang="ja-JP" altLang="ja-JP" sz="2400" b="1" dirty="0"/>
                <a:t>燃焼の三要素、着火源管理（特に静電気）</a:t>
              </a:r>
              <a:endParaRPr lang="en-US" altLang="ja-JP" sz="2400" b="1" dirty="0"/>
            </a:p>
            <a:p>
              <a:pPr marL="285750" indent="-285750">
                <a:buFont typeface="Arial" panose="020B0604020202020204" pitchFamily="34" charset="0"/>
                <a:buChar char="•"/>
              </a:pPr>
              <a:r>
                <a:rPr lang="ja-JP" altLang="en-US" sz="2400" b="1" dirty="0"/>
                <a:t>有害性による健康障害防止の基礎</a:t>
              </a:r>
              <a:r>
                <a:rPr lang="en-US" altLang="ja-JP" sz="2400" b="1" dirty="0"/>
                <a:t/>
              </a:r>
              <a:br>
                <a:rPr lang="en-US" altLang="ja-JP" sz="2400" b="1" dirty="0"/>
              </a:br>
              <a:r>
                <a:rPr lang="ja-JP" altLang="en-US" sz="2400" b="1" dirty="0"/>
                <a:t>換気</a:t>
              </a:r>
              <a:r>
                <a:rPr lang="ja-JP" altLang="en-US" sz="2400" b="1" dirty="0" smtClean="0"/>
                <a:t>設備の使用、</a:t>
              </a:r>
              <a:r>
                <a:rPr lang="ja-JP" altLang="en-US" sz="2400" b="1" dirty="0"/>
                <a:t>保護具の適切な着用</a:t>
              </a:r>
              <a:endParaRPr lang="en-US" altLang="ja-JP" sz="2400" b="1" dirty="0"/>
            </a:p>
            <a:p>
              <a:pPr marL="285750" indent="-285750">
                <a:buFont typeface="Arial" panose="020B0604020202020204" pitchFamily="34" charset="0"/>
                <a:buChar char="•"/>
              </a:pPr>
              <a:endParaRPr lang="ja-JP" altLang="ja-JP" sz="2400" b="1" dirty="0"/>
            </a:p>
            <a:p>
              <a:pPr marL="285750" indent="-285750">
                <a:buFont typeface="Arial" panose="020B0604020202020204" pitchFamily="34" charset="0"/>
                <a:buChar char="•"/>
              </a:pPr>
              <a:r>
                <a:rPr lang="ja-JP" altLang="ja-JP" sz="2400" b="1" dirty="0"/>
                <a:t>災害事例</a:t>
              </a:r>
              <a:r>
                <a:rPr lang="ja-JP" altLang="en-US" sz="2400" b="1" dirty="0"/>
                <a:t>から原因とその</a:t>
              </a:r>
              <a:r>
                <a:rPr lang="ja-JP" altLang="ja-JP" sz="2400" b="1" dirty="0"/>
                <a:t>対策</a:t>
              </a:r>
              <a:r>
                <a:rPr lang="ja-JP" altLang="en-US" sz="2400" b="1" dirty="0"/>
                <a:t>案</a:t>
              </a:r>
              <a:r>
                <a:rPr lang="ja-JP" altLang="en-US" sz="2400" b="1" dirty="0" smtClean="0"/>
                <a:t>を</a:t>
              </a:r>
              <a:r>
                <a:rPr lang="ja-JP" altLang="en-US" sz="2400" b="1" dirty="0" smtClean="0">
                  <a:solidFill>
                    <a:srgbClr val="FF0000"/>
                  </a:solidFill>
                </a:rPr>
                <a:t>皆で</a:t>
              </a:r>
              <a:r>
                <a:rPr lang="ja-JP" altLang="en-US" sz="2800" b="1" dirty="0">
                  <a:solidFill>
                    <a:srgbClr val="FF0000"/>
                  </a:solidFill>
                </a:rPr>
                <a:t>考え、学ぶ</a:t>
              </a:r>
              <a:endParaRPr lang="en-US" altLang="ja-JP" sz="2400" b="1" dirty="0">
                <a:solidFill>
                  <a:srgbClr val="FF0000"/>
                </a:solidFill>
              </a:endParaRPr>
            </a:p>
            <a:p>
              <a:pPr marL="285750" indent="-285750">
                <a:buFont typeface="Arial" panose="020B0604020202020204" pitchFamily="34" charset="0"/>
                <a:buChar char="•"/>
              </a:pPr>
              <a:r>
                <a:rPr lang="ja-JP" altLang="en-US" sz="2000" b="1" dirty="0" smtClean="0"/>
                <a:t>（補足）　化学</a:t>
              </a:r>
              <a:r>
                <a:rPr lang="ja-JP" altLang="ja-JP" sz="2000" b="1" dirty="0" smtClean="0"/>
                <a:t>物質</a:t>
              </a:r>
              <a:r>
                <a:rPr lang="ja-JP" altLang="ja-JP" sz="2000" b="1" dirty="0"/>
                <a:t>について知っておくべき用語</a:t>
              </a:r>
              <a:r>
                <a:rPr lang="ja-JP" altLang="en-US" sz="2000" b="1" dirty="0"/>
                <a:t>（添付資料に記載）</a:t>
              </a:r>
              <a:endParaRPr lang="ja-JP" altLang="ja-JP" sz="2000" b="1" dirty="0"/>
            </a:p>
            <a:p>
              <a:pPr lvl="0"/>
              <a:endParaRPr lang="ja-JP" altLang="ja-JP" dirty="0"/>
            </a:p>
          </p:txBody>
        </p:sp>
      </p:grpSp>
      <p:sp>
        <p:nvSpPr>
          <p:cNvPr id="4" name="テキスト ボックス 3">
            <a:extLst>
              <a:ext uri="{FF2B5EF4-FFF2-40B4-BE49-F238E27FC236}">
                <a16:creationId xmlns:a16="http://schemas.microsoft.com/office/drawing/2014/main" id="{480D9767-2D60-4EA9-A5F9-62726F56349E}"/>
              </a:ext>
            </a:extLst>
          </p:cNvPr>
          <p:cNvSpPr txBox="1"/>
          <p:nvPr/>
        </p:nvSpPr>
        <p:spPr>
          <a:xfrm>
            <a:off x="687800" y="8620"/>
            <a:ext cx="1271502" cy="584775"/>
          </a:xfrm>
          <a:prstGeom prst="rect">
            <a:avLst/>
          </a:prstGeom>
          <a:noFill/>
        </p:spPr>
        <p:txBody>
          <a:bodyPr wrap="none" rtlCol="0">
            <a:spAutoFit/>
          </a:bodyPr>
          <a:lstStyle/>
          <a:p>
            <a:r>
              <a:rPr lang="ja-JP" altLang="en-US" sz="3200" b="1" dirty="0">
                <a:solidFill>
                  <a:schemeClr val="bg1"/>
                </a:solidFill>
              </a:rPr>
              <a:t>まとめ</a:t>
            </a:r>
            <a:endParaRPr lang="en-US" altLang="ja-JP" sz="3200" b="1" dirty="0">
              <a:solidFill>
                <a:schemeClr val="bg1"/>
              </a:solidFill>
            </a:endParaRPr>
          </a:p>
        </p:txBody>
      </p:sp>
    </p:spTree>
    <p:extLst>
      <p:ext uri="{BB962C8B-B14F-4D97-AF65-F5344CB8AC3E}">
        <p14:creationId xmlns:p14="http://schemas.microsoft.com/office/powerpoint/2010/main" val="173404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5"/>
          <p:cNvSpPr txBox="1">
            <a:spLocks noGrp="1"/>
          </p:cNvSpPr>
          <p:nvPr/>
        </p:nvSpPr>
        <p:spPr bwMode="auto">
          <a:xfrm>
            <a:off x="7760494" y="1"/>
            <a:ext cx="1763712" cy="6207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fld id="{656D2CBF-C46C-4868-B1D0-E382C29D4C4E}" type="slidenum">
              <a:rPr lang="en-US" altLang="ja-JP" sz="1800" i="1">
                <a:latin typeface="+mn-lt"/>
              </a:rPr>
              <a:pPr algn="r" eaLnBrk="1" hangingPunct="1">
                <a:defRPr/>
              </a:pPr>
              <a:t>3</a:t>
            </a:fld>
            <a:endParaRPr lang="en-US" altLang="ja-JP" sz="1800" i="1">
              <a:latin typeface="+mn-lt"/>
            </a:endParaRPr>
          </a:p>
        </p:txBody>
      </p:sp>
      <p:sp>
        <p:nvSpPr>
          <p:cNvPr id="38" name="テキスト ボックス 37"/>
          <p:cNvSpPr txBox="1"/>
          <p:nvPr/>
        </p:nvSpPr>
        <p:spPr>
          <a:xfrm>
            <a:off x="655907" y="61464"/>
            <a:ext cx="4591321" cy="523220"/>
          </a:xfrm>
          <a:prstGeom prst="rect">
            <a:avLst/>
          </a:prstGeom>
          <a:noFill/>
        </p:spPr>
        <p:txBody>
          <a:bodyPr wrap="none" rtlCol="0">
            <a:spAutoFit/>
          </a:bodyPr>
          <a:lstStyle/>
          <a:p>
            <a:r>
              <a:rPr lang="ja-JP" altLang="en-US" sz="2800" b="1" dirty="0" smtClean="0">
                <a:solidFill>
                  <a:schemeClr val="bg1"/>
                </a:solidFill>
              </a:rPr>
              <a:t>化学物質のリスク</a:t>
            </a:r>
            <a:r>
              <a:rPr lang="ja-JP" altLang="en-US" sz="2800" b="1" dirty="0">
                <a:solidFill>
                  <a:schemeClr val="bg1"/>
                </a:solidFill>
              </a:rPr>
              <a:t>とは何か？</a:t>
            </a:r>
          </a:p>
        </p:txBody>
      </p:sp>
      <p:sp>
        <p:nvSpPr>
          <p:cNvPr id="5" name="右矢印 4"/>
          <p:cNvSpPr/>
          <p:nvPr/>
        </p:nvSpPr>
        <p:spPr>
          <a:xfrm>
            <a:off x="2539938" y="630704"/>
            <a:ext cx="2738142" cy="2894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421232" y="800708"/>
            <a:ext cx="8957464" cy="5980555"/>
            <a:chOff x="421232" y="800708"/>
            <a:chExt cx="8957464" cy="5980555"/>
          </a:xfrm>
        </p:grpSpPr>
        <p:sp>
          <p:nvSpPr>
            <p:cNvPr id="29" name="右矢印 28"/>
            <p:cNvSpPr/>
            <p:nvPr/>
          </p:nvSpPr>
          <p:spPr>
            <a:xfrm>
              <a:off x="2538100" y="3021269"/>
              <a:ext cx="2738142" cy="2894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578" name="Text Box 2"/>
            <p:cNvSpPr txBox="1">
              <a:spLocks noChangeArrowheads="1"/>
            </p:cNvSpPr>
            <p:nvPr/>
          </p:nvSpPr>
          <p:spPr bwMode="auto">
            <a:xfrm>
              <a:off x="5565328" y="1025463"/>
              <a:ext cx="3598863" cy="229552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lstStyle/>
            <a:p>
              <a:pPr algn="ctr" eaLnBrk="1" hangingPunct="1"/>
              <a:r>
                <a:rPr lang="ja-JP" altLang="en-US" sz="2400" u="sng" dirty="0">
                  <a:solidFill>
                    <a:srgbClr val="0000FF"/>
                  </a:solidFill>
                </a:rPr>
                <a:t>健康有害性</a:t>
              </a:r>
              <a:endParaRPr lang="ja-JP" altLang="en-US" sz="1600" dirty="0">
                <a:solidFill>
                  <a:srgbClr val="0000FF"/>
                </a:solidFill>
              </a:endParaRPr>
            </a:p>
          </p:txBody>
        </p:sp>
        <p:sp>
          <p:nvSpPr>
            <p:cNvPr id="280596" name="Text Box 20"/>
            <p:cNvSpPr txBox="1">
              <a:spLocks noChangeArrowheads="1"/>
            </p:cNvSpPr>
            <p:nvPr/>
          </p:nvSpPr>
          <p:spPr bwMode="auto">
            <a:xfrm>
              <a:off x="7405341" y="1520788"/>
              <a:ext cx="1512888" cy="32385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eaLnBrk="1" hangingPunct="1"/>
              <a:r>
                <a:rPr lang="ja-JP" altLang="en-US" sz="1600" b="1" dirty="0"/>
                <a:t>晒される程度</a:t>
              </a:r>
              <a:endParaRPr lang="en-US" altLang="ja-JP" sz="1600" b="1" dirty="0"/>
            </a:p>
            <a:p>
              <a:pPr algn="ctr" eaLnBrk="1" hangingPunct="1"/>
              <a:r>
                <a:rPr lang="ja-JP" altLang="en-US" sz="1600" b="1" dirty="0"/>
                <a:t>ばく露量</a:t>
              </a:r>
            </a:p>
          </p:txBody>
        </p:sp>
        <p:sp>
          <p:nvSpPr>
            <p:cNvPr id="280597" name="Text Box 21"/>
            <p:cNvSpPr txBox="1">
              <a:spLocks noChangeArrowheads="1"/>
            </p:cNvSpPr>
            <p:nvPr/>
          </p:nvSpPr>
          <p:spPr bwMode="auto">
            <a:xfrm>
              <a:off x="5778153" y="1520974"/>
              <a:ext cx="1512888" cy="32385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ja-JP" altLang="en-US" sz="1600" b="1" dirty="0"/>
                <a:t>有害性の</a:t>
              </a:r>
              <a:r>
                <a:rPr lang="ja-JP" altLang="en-US" sz="1600" b="1" dirty="0" smtClean="0"/>
                <a:t>程度</a:t>
              </a:r>
              <a:endParaRPr lang="en-US" altLang="ja-JP" sz="1600" b="1" dirty="0" smtClean="0"/>
            </a:p>
            <a:p>
              <a:pPr eaLnBrk="1" hangingPunct="1"/>
              <a:r>
                <a:rPr lang="ja-JP" altLang="en-US" sz="1600" b="1" dirty="0"/>
                <a:t>（ばく露</a:t>
              </a:r>
              <a:r>
                <a:rPr lang="ja-JP" altLang="en-US" sz="1600" b="1" dirty="0" smtClean="0"/>
                <a:t>限界値）</a:t>
              </a:r>
              <a:endParaRPr lang="ja-JP" altLang="en-US" sz="1600" b="1" dirty="0"/>
            </a:p>
          </p:txBody>
        </p:sp>
        <p:sp>
          <p:nvSpPr>
            <p:cNvPr id="280600" name="Text Box 24"/>
            <p:cNvSpPr txBox="1">
              <a:spLocks noChangeArrowheads="1"/>
            </p:cNvSpPr>
            <p:nvPr/>
          </p:nvSpPr>
          <p:spPr bwMode="auto">
            <a:xfrm>
              <a:off x="5565811" y="3706662"/>
              <a:ext cx="3598863" cy="2232025"/>
            </a:xfrm>
            <a:prstGeom prst="rect">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1"/>
            <a:lstStyle/>
            <a:p>
              <a:pPr algn="ctr" eaLnBrk="1" hangingPunct="1"/>
              <a:r>
                <a:rPr lang="ja-JP" altLang="en-US" sz="2400" u="sng" dirty="0">
                  <a:solidFill>
                    <a:srgbClr val="0000FF"/>
                  </a:solidFill>
                </a:rPr>
                <a:t>物理化学的危険性</a:t>
              </a:r>
              <a:endParaRPr lang="ja-JP" altLang="en-US" sz="1800" dirty="0">
                <a:solidFill>
                  <a:srgbClr val="0000FF"/>
                </a:solidFill>
              </a:endParaRPr>
            </a:p>
          </p:txBody>
        </p:sp>
        <p:sp>
          <p:nvSpPr>
            <p:cNvPr id="280605" name="円/楕円 11"/>
            <p:cNvSpPr>
              <a:spLocks noChangeArrowheads="1"/>
            </p:cNvSpPr>
            <p:nvPr/>
          </p:nvSpPr>
          <p:spPr bwMode="auto">
            <a:xfrm>
              <a:off x="5805719" y="4562325"/>
              <a:ext cx="1208088" cy="1095375"/>
            </a:xfrm>
            <a:prstGeom prst="ellipse">
              <a:avLst/>
            </a:prstGeom>
            <a:gradFill rotWithShape="1">
              <a:gsLst>
                <a:gs pos="0">
                  <a:schemeClr val="bg1"/>
                </a:gs>
                <a:gs pos="100000">
                  <a:srgbClr val="FF66CC"/>
                </a:gs>
              </a:gsLst>
              <a:path path="shape">
                <a:fillToRect l="50000" t="50000" r="50000" b="50000"/>
              </a:path>
            </a:gradFill>
            <a:ln w="9525">
              <a:noFill/>
              <a:round/>
              <a:headEnd/>
              <a:tailEnd/>
            </a:ln>
          </p:spPr>
          <p:txBody>
            <a:bodyPr/>
            <a:lstStyle>
              <a:lvl1pPr defTabSz="457200">
                <a:defRPr kumimoji="1" sz="1000" b="1">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1000" b="1">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1000" b="1">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1000" b="1">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1000" b="1">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9pPr>
            </a:lstStyle>
            <a:p>
              <a:pPr algn="ctr"/>
              <a:endParaRPr kumimoji="0" lang="ja-JP" altLang="en-US" sz="1400">
                <a:latin typeface="Arial" panose="020B0604020202020204" pitchFamily="34" charset="0"/>
              </a:endParaRPr>
            </a:p>
            <a:p>
              <a:pPr algn="ctr"/>
              <a:endParaRPr kumimoji="0" lang="ja-JP" altLang="en-US" sz="1400">
                <a:latin typeface="Arial" panose="020B0604020202020204" pitchFamily="34" charset="0"/>
              </a:endParaRPr>
            </a:p>
          </p:txBody>
        </p:sp>
        <p:sp>
          <p:nvSpPr>
            <p:cNvPr id="280604" name="円/楕円 15"/>
            <p:cNvSpPr>
              <a:spLocks noChangeArrowheads="1"/>
            </p:cNvSpPr>
            <p:nvPr/>
          </p:nvSpPr>
          <p:spPr bwMode="auto">
            <a:xfrm>
              <a:off x="7891675" y="4565624"/>
              <a:ext cx="1209507" cy="1095375"/>
            </a:xfrm>
            <a:prstGeom prst="ellipse">
              <a:avLst/>
            </a:prstGeom>
            <a:gradFill rotWithShape="1">
              <a:gsLst>
                <a:gs pos="0">
                  <a:schemeClr val="bg1"/>
                </a:gs>
                <a:gs pos="100000">
                  <a:srgbClr val="009900"/>
                </a:gs>
              </a:gsLst>
              <a:path path="shape">
                <a:fillToRect l="50000" t="50000" r="50000" b="50000"/>
              </a:path>
            </a:gradFill>
            <a:ln w="9525">
              <a:noFill/>
              <a:round/>
              <a:headEnd/>
              <a:tailEnd/>
            </a:ln>
          </p:spPr>
          <p:txBody>
            <a:bodyPr/>
            <a:lstStyle>
              <a:lvl1pPr defTabSz="457200">
                <a:defRPr kumimoji="1" sz="1000" b="1">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1000" b="1">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1000" b="1">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1000" b="1">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1000" b="1">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9pPr>
            </a:lstStyle>
            <a:p>
              <a:pPr algn="ctr"/>
              <a:endParaRPr kumimoji="0" lang="ja-JP" altLang="en-US" sz="1400">
                <a:latin typeface="Arial" panose="020B0604020202020204" pitchFamily="34" charset="0"/>
              </a:endParaRPr>
            </a:p>
          </p:txBody>
        </p:sp>
        <p:sp>
          <p:nvSpPr>
            <p:cNvPr id="280608" name="Line 32"/>
            <p:cNvSpPr>
              <a:spLocks noChangeShapeType="1"/>
            </p:cNvSpPr>
            <p:nvPr/>
          </p:nvSpPr>
          <p:spPr bwMode="auto">
            <a:xfrm>
              <a:off x="7482118" y="5222724"/>
              <a:ext cx="571500" cy="0"/>
            </a:xfrm>
            <a:prstGeom prst="line">
              <a:avLst/>
            </a:prstGeom>
            <a:noFill/>
            <a:ln w="38100">
              <a:no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角丸四角形 33"/>
            <p:cNvSpPr/>
            <p:nvPr/>
          </p:nvSpPr>
          <p:spPr bwMode="auto">
            <a:xfrm>
              <a:off x="5355239" y="800708"/>
              <a:ext cx="4023457" cy="5234942"/>
            </a:xfrm>
            <a:prstGeom prst="roundRect">
              <a:avLst>
                <a:gd name="adj" fmla="val 10886"/>
              </a:avLst>
            </a:prstGeom>
            <a:noFill/>
            <a:ln w="5715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endParaRPr lang="ja-JP" altLang="en-US" sz="2000" b="1">
                <a:latin typeface="Times New Roman" panose="02020603050405020304" pitchFamily="18" charset="0"/>
              </a:endParaRPr>
            </a:p>
          </p:txBody>
        </p:sp>
        <p:cxnSp>
          <p:nvCxnSpPr>
            <p:cNvPr id="37" name="直線矢印コネクタ 36"/>
            <p:cNvCxnSpPr/>
            <p:nvPr/>
          </p:nvCxnSpPr>
          <p:spPr bwMode="auto">
            <a:xfrm>
              <a:off x="7130277" y="5104956"/>
              <a:ext cx="561593" cy="0"/>
            </a:xfrm>
            <a:prstGeom prst="straightConnector1">
              <a:avLst/>
            </a:prstGeom>
            <a:solidFill>
              <a:srgbClr val="DDDDDD"/>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a:extLst>
                <a:ext uri="{FF2B5EF4-FFF2-40B4-BE49-F238E27FC236}">
                  <a16:creationId xmlns:a16="http://schemas.microsoft.com/office/drawing/2014/main" id="{3C4E7EE1-D687-4C31-A6B9-501F06881EE6}"/>
                </a:ext>
              </a:extLst>
            </p:cNvPr>
            <p:cNvSpPr txBox="1"/>
            <p:nvPr/>
          </p:nvSpPr>
          <p:spPr>
            <a:xfrm>
              <a:off x="4406608" y="5704045"/>
              <a:ext cx="3375316" cy="1077218"/>
            </a:xfrm>
            <a:prstGeom prst="rect">
              <a:avLst/>
            </a:prstGeom>
            <a:solidFill>
              <a:schemeClr val="accent3">
                <a:lumMod val="75000"/>
              </a:schemeClr>
            </a:solidFill>
          </p:spPr>
          <p:txBody>
            <a:bodyPr wrap="square" rtlCol="0">
              <a:spAutoFit/>
            </a:bodyPr>
            <a:lstStyle/>
            <a:p>
              <a:r>
                <a:rPr lang="ja-JP" altLang="en-US" sz="1600" b="1" dirty="0" smtClean="0">
                  <a:solidFill>
                    <a:schemeClr val="tx2"/>
                  </a:solidFill>
                </a:rPr>
                <a:t>化学物質の危険・有害性は外見ではわかりません。ラベル</a:t>
              </a:r>
              <a:r>
                <a:rPr lang="ja-JP" altLang="en-US" sz="1600" b="1" dirty="0">
                  <a:solidFill>
                    <a:schemeClr val="tx2"/>
                  </a:solidFill>
                </a:rPr>
                <a:t>、</a:t>
              </a:r>
              <a:r>
                <a:rPr lang="en-US" altLang="ja-JP" sz="1600" b="1" dirty="0" smtClean="0">
                  <a:solidFill>
                    <a:schemeClr val="tx2"/>
                  </a:solidFill>
                </a:rPr>
                <a:t>SDS</a:t>
              </a:r>
              <a:r>
                <a:rPr lang="ja-JP" altLang="en-US" sz="1600" b="1" dirty="0" smtClean="0">
                  <a:solidFill>
                    <a:schemeClr val="tx2"/>
                  </a:solidFill>
                </a:rPr>
                <a:t>等から</a:t>
              </a:r>
              <a:r>
                <a:rPr lang="ja-JP" altLang="en-US" sz="1600" b="1" dirty="0">
                  <a:solidFill>
                    <a:schemeClr val="tx2"/>
                  </a:solidFill>
                </a:rPr>
                <a:t>化学物質</a:t>
              </a:r>
              <a:r>
                <a:rPr lang="ja-JP" altLang="en-US" sz="1600" b="1" dirty="0" smtClean="0">
                  <a:solidFill>
                    <a:schemeClr val="tx2"/>
                  </a:solidFill>
                </a:rPr>
                <a:t>の</a:t>
              </a:r>
              <a:r>
                <a:rPr lang="ja-JP" altLang="en-US" sz="1600" b="1" dirty="0">
                  <a:solidFill>
                    <a:schemeClr val="tx2"/>
                  </a:solidFill>
                </a:rPr>
                <a:t>情報</a:t>
              </a:r>
              <a:r>
                <a:rPr lang="ja-JP" altLang="en-US" sz="1600" b="1" dirty="0" smtClean="0">
                  <a:solidFill>
                    <a:schemeClr val="tx2"/>
                  </a:solidFill>
                </a:rPr>
                <a:t>を</a:t>
              </a:r>
              <a:r>
                <a:rPr lang="ja-JP" altLang="en-US" sz="1600" b="1" dirty="0">
                  <a:solidFill>
                    <a:schemeClr val="tx2"/>
                  </a:solidFill>
                </a:rPr>
                <a:t>読み取ることが</a:t>
              </a:r>
              <a:r>
                <a:rPr lang="ja-JP" altLang="en-US" sz="1600" b="1" dirty="0" smtClean="0">
                  <a:solidFill>
                    <a:schemeClr val="tx2"/>
                  </a:solidFill>
                </a:rPr>
                <a:t>重要です。</a:t>
              </a:r>
              <a:endParaRPr lang="ja-JP" altLang="en-US" sz="1600" b="1" dirty="0">
                <a:solidFill>
                  <a:schemeClr val="tx2"/>
                </a:solidFill>
              </a:endParaRPr>
            </a:p>
          </p:txBody>
        </p:sp>
        <p:sp>
          <p:nvSpPr>
            <p:cNvPr id="6" name="テキスト ボックス 5"/>
            <p:cNvSpPr txBox="1"/>
            <p:nvPr/>
          </p:nvSpPr>
          <p:spPr>
            <a:xfrm>
              <a:off x="2525810" y="1556792"/>
              <a:ext cx="2549920" cy="1077218"/>
            </a:xfrm>
            <a:prstGeom prst="rect">
              <a:avLst/>
            </a:prstGeom>
            <a:solidFill>
              <a:srgbClr val="FFCC99"/>
            </a:solidFill>
          </p:spPr>
          <p:txBody>
            <a:bodyPr wrap="square" rtlCol="0">
              <a:spAutoFit/>
            </a:bodyPr>
            <a:lstStyle/>
            <a:p>
              <a:r>
                <a:rPr lang="ja-JP" altLang="en-US" sz="1600" b="1" dirty="0"/>
                <a:t>作業者の体に取り込まれる</a:t>
              </a:r>
              <a:r>
                <a:rPr lang="ja-JP" altLang="en-US" sz="1600" b="1" dirty="0" smtClean="0"/>
                <a:t>量が健康</a:t>
              </a:r>
              <a:r>
                <a:rPr lang="ja-JP" altLang="en-US" sz="1600" b="1" dirty="0"/>
                <a:t>に障害が生じる</a:t>
              </a:r>
              <a:r>
                <a:rPr lang="ja-JP" altLang="en-US" sz="1600" b="1" dirty="0" smtClean="0"/>
                <a:t>量を超える場合、健康</a:t>
              </a:r>
              <a:r>
                <a:rPr lang="ja-JP" altLang="en-US" sz="1600" b="1" dirty="0"/>
                <a:t>障害</a:t>
              </a:r>
              <a:r>
                <a:rPr lang="ja-JP" altLang="en-US" sz="1600" b="1" dirty="0" smtClean="0"/>
                <a:t>を</a:t>
              </a:r>
              <a:r>
                <a:rPr lang="ja-JP" altLang="en-US" sz="1600" b="1" dirty="0"/>
                <a:t>生</a:t>
              </a:r>
              <a:r>
                <a:rPr lang="ja-JP" altLang="en-US" sz="1600" b="1" dirty="0" smtClean="0"/>
                <a:t>じるリスク</a:t>
              </a:r>
              <a:r>
                <a:rPr lang="ja-JP" altLang="en-US" sz="1600" b="1" dirty="0"/>
                <a:t>。</a:t>
              </a:r>
            </a:p>
          </p:txBody>
        </p:sp>
        <p:sp>
          <p:nvSpPr>
            <p:cNvPr id="40" name="テキスト ボックス 39"/>
            <p:cNvSpPr txBox="1"/>
            <p:nvPr/>
          </p:nvSpPr>
          <p:spPr>
            <a:xfrm>
              <a:off x="2503934" y="3698066"/>
              <a:ext cx="2485738" cy="1569660"/>
            </a:xfrm>
            <a:prstGeom prst="rect">
              <a:avLst/>
            </a:prstGeom>
            <a:solidFill>
              <a:srgbClr val="FFCC99"/>
            </a:solidFill>
          </p:spPr>
          <p:txBody>
            <a:bodyPr wrap="square" rtlCol="0">
              <a:spAutoFit/>
            </a:bodyPr>
            <a:lstStyle/>
            <a:p>
              <a:r>
                <a:rPr lang="ja-JP" altLang="en-US" sz="1600" b="1" dirty="0"/>
                <a:t>化学物質の取り扱いを誤ると瞬時に爆発や火災，眼、皮膚への障害などが起きるリスク。</a:t>
              </a:r>
              <a:endParaRPr lang="en-US" altLang="ja-JP" sz="1600" b="1" dirty="0"/>
            </a:p>
            <a:p>
              <a:r>
                <a:rPr lang="ja-JP" altLang="en-US" sz="1600" b="1" dirty="0"/>
                <a:t>想定外の事故を想定し</a:t>
              </a:r>
              <a:r>
                <a:rPr lang="ja-JP" altLang="en-US" sz="1600" b="1" dirty="0" smtClean="0"/>
                <a:t>その</a:t>
              </a:r>
              <a:r>
                <a:rPr lang="ja-JP" altLang="en-US" sz="1600" b="1" dirty="0"/>
                <a:t>可能性</a:t>
              </a:r>
              <a:r>
                <a:rPr lang="ja-JP" altLang="en-US" sz="1600" b="1" dirty="0" smtClean="0"/>
                <a:t>を</a:t>
              </a:r>
              <a:r>
                <a:rPr lang="ja-JP" altLang="en-US" sz="1600" b="1" dirty="0"/>
                <a:t>見積もる</a:t>
              </a:r>
            </a:p>
          </p:txBody>
        </p:sp>
        <p:sp>
          <p:nvSpPr>
            <p:cNvPr id="280602" name="Text Box 26"/>
            <p:cNvSpPr txBox="1">
              <a:spLocks noChangeArrowheads="1"/>
            </p:cNvSpPr>
            <p:nvPr/>
          </p:nvSpPr>
          <p:spPr bwMode="auto">
            <a:xfrm>
              <a:off x="5769926" y="4935386"/>
              <a:ext cx="1296988" cy="287338"/>
            </a:xfrm>
            <a:prstGeom prst="rect">
              <a:avLst/>
            </a:prstGeom>
            <a:noFill/>
            <a:ln w="9525" algn="ctr">
              <a:no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ja-JP" altLang="en-US" sz="1600" b="1" dirty="0" smtClean="0"/>
                <a:t>危険源の性質に</a:t>
              </a:r>
              <a:endParaRPr lang="en-US" altLang="ja-JP" sz="1600" b="1" dirty="0" smtClean="0"/>
            </a:p>
            <a:p>
              <a:pPr eaLnBrk="1" hangingPunct="1"/>
              <a:r>
                <a:rPr lang="ja-JP" altLang="en-US" sz="1600" b="1" dirty="0" smtClean="0"/>
                <a:t>起因する事故の</a:t>
              </a:r>
              <a:endParaRPr lang="en-US" altLang="ja-JP" sz="1600" b="1" dirty="0" smtClean="0"/>
            </a:p>
            <a:p>
              <a:pPr eaLnBrk="1" hangingPunct="1"/>
              <a:r>
                <a:rPr lang="ja-JP" altLang="en-US" sz="1600" b="1" dirty="0" smtClean="0"/>
                <a:t>重大性</a:t>
              </a:r>
              <a:endParaRPr lang="ja-JP" altLang="en-US" sz="1600" b="1" dirty="0"/>
            </a:p>
          </p:txBody>
        </p:sp>
        <p:sp>
          <p:nvSpPr>
            <p:cNvPr id="280603" name="Text Box 27"/>
            <p:cNvSpPr txBox="1">
              <a:spLocks noChangeArrowheads="1"/>
            </p:cNvSpPr>
            <p:nvPr/>
          </p:nvSpPr>
          <p:spPr bwMode="auto">
            <a:xfrm>
              <a:off x="7839967" y="4890299"/>
              <a:ext cx="1296988" cy="287338"/>
            </a:xfrm>
            <a:prstGeom prst="rect">
              <a:avLst/>
            </a:prstGeom>
            <a:noFill/>
            <a:ln w="9525" algn="ctr">
              <a:no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eaLnBrk="1" hangingPunct="1"/>
              <a:r>
                <a:rPr lang="ja-JP" altLang="en-US" sz="1600" b="1" dirty="0"/>
                <a:t>発生可能性</a:t>
              </a:r>
            </a:p>
          </p:txBody>
        </p:sp>
        <p:sp>
          <p:nvSpPr>
            <p:cNvPr id="31" name="円/楕円 11"/>
            <p:cNvSpPr>
              <a:spLocks noChangeArrowheads="1"/>
            </p:cNvSpPr>
            <p:nvPr/>
          </p:nvSpPr>
          <p:spPr bwMode="auto">
            <a:xfrm>
              <a:off x="5909814" y="2081597"/>
              <a:ext cx="1208088" cy="1095375"/>
            </a:xfrm>
            <a:prstGeom prst="ellipse">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a:solidFill>
                <a:schemeClr val="tx2"/>
              </a:solidFill>
              <a:round/>
              <a:headEnd/>
              <a:tailEnd/>
            </a:ln>
          </p:spPr>
          <p:txBody>
            <a:bodyPr/>
            <a:lstStyle>
              <a:lvl1pPr defTabSz="457200">
                <a:defRPr kumimoji="1" sz="1000" b="1">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1000" b="1">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1000" b="1">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1000" b="1">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1000" b="1">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9pPr>
            </a:lstStyle>
            <a:p>
              <a:pPr algn="ctr"/>
              <a:endParaRPr kumimoji="0" lang="ja-JP" altLang="en-US" sz="1400">
                <a:latin typeface="Arial" panose="020B0604020202020204" pitchFamily="34" charset="0"/>
              </a:endParaRPr>
            </a:p>
            <a:p>
              <a:pPr algn="ctr"/>
              <a:endParaRPr kumimoji="0" lang="ja-JP" altLang="en-US" sz="1400">
                <a:latin typeface="Arial" panose="020B0604020202020204" pitchFamily="34" charset="0"/>
              </a:endParaRPr>
            </a:p>
          </p:txBody>
        </p:sp>
        <p:sp>
          <p:nvSpPr>
            <p:cNvPr id="32" name="円/楕円 15"/>
            <p:cNvSpPr>
              <a:spLocks noChangeArrowheads="1"/>
            </p:cNvSpPr>
            <p:nvPr/>
          </p:nvSpPr>
          <p:spPr bwMode="auto">
            <a:xfrm>
              <a:off x="7557031" y="1880828"/>
              <a:ext cx="1209507" cy="1095375"/>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bg2"/>
              </a:solidFill>
              <a:round/>
              <a:headEnd/>
              <a:tailEnd/>
            </a:ln>
          </p:spPr>
          <p:txBody>
            <a:bodyPr/>
            <a:lstStyle>
              <a:lvl1pPr defTabSz="457200">
                <a:defRPr kumimoji="1" sz="1000" b="1">
                  <a:solidFill>
                    <a:schemeClr val="tx1"/>
                  </a:solidFill>
                  <a:latin typeface="Times New Roman" panose="02020603050405020304" pitchFamily="18" charset="0"/>
                  <a:ea typeface="ＭＳ Ｐゴシック" panose="020B0600070205080204" pitchFamily="50" charset="-128"/>
                </a:defRPr>
              </a:lvl1pPr>
              <a:lvl2pPr marL="742950" indent="-285750" defTabSz="457200">
                <a:defRPr kumimoji="1" sz="1000" b="1">
                  <a:solidFill>
                    <a:schemeClr val="tx1"/>
                  </a:solidFill>
                  <a:latin typeface="Times New Roman" panose="02020603050405020304" pitchFamily="18" charset="0"/>
                  <a:ea typeface="ＭＳ Ｐゴシック" panose="020B0600070205080204" pitchFamily="50" charset="-128"/>
                </a:defRPr>
              </a:lvl2pPr>
              <a:lvl3pPr marL="1143000" indent="-228600" defTabSz="457200">
                <a:defRPr kumimoji="1" sz="1000" b="1">
                  <a:solidFill>
                    <a:schemeClr val="tx1"/>
                  </a:solidFill>
                  <a:latin typeface="Times New Roman" panose="02020603050405020304" pitchFamily="18" charset="0"/>
                  <a:ea typeface="ＭＳ Ｐゴシック" panose="020B0600070205080204" pitchFamily="50" charset="-128"/>
                </a:defRPr>
              </a:lvl3pPr>
              <a:lvl4pPr marL="1600200" indent="-228600" defTabSz="457200">
                <a:defRPr kumimoji="1" sz="1000" b="1">
                  <a:solidFill>
                    <a:schemeClr val="tx1"/>
                  </a:solidFill>
                  <a:latin typeface="Times New Roman" panose="02020603050405020304" pitchFamily="18" charset="0"/>
                  <a:ea typeface="ＭＳ Ｐゴシック" panose="020B0600070205080204" pitchFamily="50" charset="-128"/>
                </a:defRPr>
              </a:lvl4pPr>
              <a:lvl5pPr marL="2057400" indent="-228600" defTabSz="457200">
                <a:defRPr kumimoji="1" sz="1000" b="1">
                  <a:solidFill>
                    <a:schemeClr val="tx1"/>
                  </a:solidFill>
                  <a:latin typeface="Times New Roman" panose="02020603050405020304" pitchFamily="18" charset="0"/>
                  <a:ea typeface="ＭＳ Ｐゴシック" panose="020B0600070205080204" pitchFamily="50" charset="-128"/>
                </a:defRPr>
              </a:lvl5pPr>
              <a:lvl6pPr marL="25146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6pPr>
              <a:lvl7pPr marL="29718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7pPr>
              <a:lvl8pPr marL="34290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8pPr>
              <a:lvl9pPr marL="3886200" indent="-228600" defTabSz="457200" eaLnBrk="0" fontAlgn="base" hangingPunct="0">
                <a:spcBef>
                  <a:spcPct val="0"/>
                </a:spcBef>
                <a:spcAft>
                  <a:spcPct val="0"/>
                </a:spcAft>
                <a:defRPr kumimoji="1" sz="1000" b="1">
                  <a:solidFill>
                    <a:schemeClr val="tx1"/>
                  </a:solidFill>
                  <a:latin typeface="Times New Roman" panose="02020603050405020304" pitchFamily="18" charset="0"/>
                  <a:ea typeface="ＭＳ Ｐゴシック" panose="020B0600070205080204" pitchFamily="50" charset="-128"/>
                </a:defRPr>
              </a:lvl9pPr>
            </a:lstStyle>
            <a:p>
              <a:pPr algn="ctr"/>
              <a:endParaRPr kumimoji="0" lang="ja-JP" altLang="en-US" sz="1400">
                <a:latin typeface="Arial" panose="020B0604020202020204" pitchFamily="34" charset="0"/>
              </a:endParaRPr>
            </a:p>
          </p:txBody>
        </p:sp>
        <p:sp>
          <p:nvSpPr>
            <p:cNvPr id="2" name="テキスト ボックス 1"/>
            <p:cNvSpPr txBox="1"/>
            <p:nvPr/>
          </p:nvSpPr>
          <p:spPr>
            <a:xfrm>
              <a:off x="5961788" y="2208949"/>
              <a:ext cx="3315331" cy="338554"/>
            </a:xfrm>
            <a:prstGeom prst="rect">
              <a:avLst/>
            </a:prstGeom>
            <a:noFill/>
          </p:spPr>
          <p:txBody>
            <a:bodyPr wrap="none" rtlCol="0">
              <a:spAutoFit/>
            </a:bodyPr>
            <a:lstStyle/>
            <a:p>
              <a:r>
                <a:rPr lang="ja-JP" altLang="en-US" sz="1600" b="1" dirty="0" smtClean="0"/>
                <a:t>有害性の程度とばく露量</a:t>
              </a:r>
              <a:r>
                <a:rPr kumimoji="1" lang="ja-JP" altLang="en-US" sz="1600" b="1" dirty="0" smtClean="0"/>
                <a:t>の比較など</a:t>
              </a:r>
              <a:endParaRPr kumimoji="1" lang="ja-JP" altLang="en-US" sz="1600" b="1" dirty="0"/>
            </a:p>
          </p:txBody>
        </p:sp>
        <p:sp>
          <p:nvSpPr>
            <p:cNvPr id="8" name="角丸四角形 7"/>
            <p:cNvSpPr/>
            <p:nvPr/>
          </p:nvSpPr>
          <p:spPr>
            <a:xfrm>
              <a:off x="421232" y="1355404"/>
              <a:ext cx="2093844" cy="1392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2"/>
                  </a:solidFill>
                </a:rPr>
                <a:t>作業者</a:t>
              </a:r>
              <a:r>
                <a:rPr lang="ja-JP" altLang="en-US" sz="2800" b="1" dirty="0" smtClean="0">
                  <a:solidFill>
                    <a:schemeClr val="tx2"/>
                  </a:solidFill>
                </a:rPr>
                <a:t>への</a:t>
              </a:r>
              <a:r>
                <a:rPr lang="ja-JP" altLang="en-US" sz="2800" b="1" dirty="0">
                  <a:solidFill>
                    <a:schemeClr val="tx2"/>
                  </a:solidFill>
                </a:rPr>
                <a:t>リスク</a:t>
              </a:r>
              <a:endParaRPr kumimoji="1" lang="ja-JP" altLang="en-US" sz="2800" b="1" dirty="0">
                <a:solidFill>
                  <a:schemeClr val="tx2"/>
                </a:solidFill>
              </a:endParaRPr>
            </a:p>
          </p:txBody>
        </p:sp>
        <p:sp>
          <p:nvSpPr>
            <p:cNvPr id="28" name="角丸四角形 27"/>
            <p:cNvSpPr/>
            <p:nvPr/>
          </p:nvSpPr>
          <p:spPr>
            <a:xfrm>
              <a:off x="464247" y="3674135"/>
              <a:ext cx="2025708" cy="1392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solidFill>
                </a:rPr>
                <a:t>事故</a:t>
              </a:r>
              <a:r>
                <a:rPr lang="ja-JP" altLang="en-US" sz="2800" b="1" dirty="0">
                  <a:solidFill>
                    <a:schemeClr val="tx2"/>
                  </a:solidFill>
                </a:rPr>
                <a:t>時</a:t>
              </a:r>
              <a:r>
                <a:rPr lang="ja-JP" altLang="en-US" sz="2800" b="1" dirty="0" smtClean="0">
                  <a:solidFill>
                    <a:schemeClr val="tx2"/>
                  </a:solidFill>
                </a:rPr>
                <a:t>の</a:t>
              </a:r>
              <a:endParaRPr lang="en-US" altLang="ja-JP" sz="2800" b="1" dirty="0" smtClean="0">
                <a:solidFill>
                  <a:schemeClr val="tx2"/>
                </a:solidFill>
              </a:endParaRPr>
            </a:p>
            <a:p>
              <a:pPr algn="ctr"/>
              <a:r>
                <a:rPr lang="ja-JP" altLang="en-US" sz="2800" b="1" dirty="0" smtClean="0">
                  <a:solidFill>
                    <a:schemeClr val="tx2"/>
                  </a:solidFill>
                </a:rPr>
                <a:t>リスク</a:t>
              </a:r>
              <a:endParaRPr kumimoji="1" lang="ja-JP" altLang="en-US" sz="2800" b="1" dirty="0">
                <a:solidFill>
                  <a:schemeClr val="tx2"/>
                </a:solidFill>
              </a:endParaRPr>
            </a:p>
          </p:txBody>
        </p:sp>
        <p:sp>
          <p:nvSpPr>
            <p:cNvPr id="10" name="星 8 9"/>
            <p:cNvSpPr/>
            <p:nvPr/>
          </p:nvSpPr>
          <p:spPr>
            <a:xfrm>
              <a:off x="577444" y="4762997"/>
              <a:ext cx="1710466" cy="865602"/>
            </a:xfrm>
            <a:prstGeom prst="star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lumMod val="85000"/>
                    </a:schemeClr>
                  </a:solidFill>
                </a:rPr>
                <a:t>爆発・火災</a:t>
              </a:r>
              <a:endParaRPr kumimoji="1" lang="en-US" altLang="ja-JP" sz="1400" b="1" dirty="0" smtClean="0">
                <a:solidFill>
                  <a:schemeClr val="bg1">
                    <a:lumMod val="85000"/>
                  </a:schemeClr>
                </a:solidFill>
              </a:endParaRPr>
            </a:p>
            <a:p>
              <a:pPr algn="ctr"/>
              <a:r>
                <a:rPr kumimoji="1" lang="ja-JP" altLang="en-US" sz="1400" b="1" dirty="0" smtClean="0">
                  <a:solidFill>
                    <a:schemeClr val="bg1">
                      <a:lumMod val="85000"/>
                    </a:schemeClr>
                  </a:solidFill>
                </a:rPr>
                <a:t>事故</a:t>
              </a:r>
              <a:endParaRPr kumimoji="1" lang="ja-JP" altLang="en-US" sz="1400" b="1" dirty="0">
                <a:solidFill>
                  <a:schemeClr val="bg1">
                    <a:lumMod val="85000"/>
                  </a:schemeClr>
                </a:solidFill>
              </a:endParaRPr>
            </a:p>
          </p:txBody>
        </p:sp>
        <p:sp>
          <p:nvSpPr>
            <p:cNvPr id="7" name="二等辺三角形 6"/>
            <p:cNvSpPr/>
            <p:nvPr/>
          </p:nvSpPr>
          <p:spPr>
            <a:xfrm>
              <a:off x="7129127" y="3104964"/>
              <a:ext cx="595387" cy="17044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6536382" y="2960948"/>
              <a:ext cx="1692188" cy="227433"/>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角丸四角形吹き出し 5">
            <a:extLst>
              <a:ext uri="{FF2B5EF4-FFF2-40B4-BE49-F238E27FC236}">
                <a16:creationId xmlns:a16="http://schemas.microsoft.com/office/drawing/2014/main" id="{8F4CEA7E-A3E8-40C4-8524-9EB24CB745F2}"/>
              </a:ext>
            </a:extLst>
          </p:cNvPr>
          <p:cNvSpPr/>
          <p:nvPr/>
        </p:nvSpPr>
        <p:spPr>
          <a:xfrm>
            <a:off x="7285196" y="5419193"/>
            <a:ext cx="250614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a:solidFill>
                  <a:schemeClr val="tx1"/>
                </a:solidFill>
                <a:latin typeface="+mj-ea"/>
                <a:ea typeface="+mj-ea"/>
                <a:cs typeface="Meiryo UI" panose="020B0604030504040204" pitchFamily="50" charset="-128"/>
              </a:rPr>
              <a:t>】</a:t>
            </a:r>
          </a:p>
          <a:p>
            <a:r>
              <a:rPr lang="ja-JP" altLang="en-US" sz="1100" b="1" dirty="0" smtClean="0">
                <a:solidFill>
                  <a:schemeClr val="tx1"/>
                </a:solidFill>
                <a:latin typeface="+mj-ea"/>
                <a:ea typeface="+mj-ea"/>
                <a:cs typeface="Meiryo UI" panose="020B0604030504040204" pitchFamily="50" charset="-128"/>
              </a:rPr>
              <a:t>化学</a:t>
            </a:r>
            <a:r>
              <a:rPr lang="ja-JP" altLang="en-US" sz="1100" b="1" dirty="0">
                <a:solidFill>
                  <a:schemeClr val="tx1"/>
                </a:solidFill>
                <a:latin typeface="+mj-ea"/>
                <a:ea typeface="+mj-ea"/>
                <a:cs typeface="Meiryo UI" panose="020B0604030504040204" pitchFamily="50" charset="-128"/>
              </a:rPr>
              <a:t>物質</a:t>
            </a:r>
            <a:r>
              <a:rPr lang="ja-JP" altLang="en-US" sz="1100" b="1" dirty="0" smtClean="0">
                <a:solidFill>
                  <a:schemeClr val="tx1"/>
                </a:solidFill>
                <a:latin typeface="+mj-ea"/>
                <a:ea typeface="+mj-ea"/>
                <a:cs typeface="Meiryo UI" panose="020B0604030504040204" pitchFamily="50" charset="-128"/>
              </a:rPr>
              <a:t>を取り扱う作業者には健康有害性と物理化学的危険性の二つのリスクがあることを教育してください。</a:t>
            </a:r>
            <a:endParaRPr lang="en-US" altLang="ja-JP" sz="1100" b="1" dirty="0" smtClean="0">
              <a:solidFill>
                <a:schemeClr val="tx1"/>
              </a:solidFill>
              <a:latin typeface="+mj-ea"/>
              <a:ea typeface="+mj-ea"/>
              <a:cs typeface="Meiryo UI" panose="020B0604030504040204" pitchFamily="50" charset="-128"/>
            </a:endParaRPr>
          </a:p>
          <a:p>
            <a:r>
              <a:rPr lang="ja-JP" altLang="en-US" sz="1100" b="1" dirty="0" smtClean="0">
                <a:solidFill>
                  <a:schemeClr val="tx1"/>
                </a:solidFill>
                <a:latin typeface="+mj-ea"/>
                <a:ea typeface="+mj-ea"/>
                <a:cs typeface="Meiryo UI" panose="020B0604030504040204" pitchFamily="50" charset="-128"/>
              </a:rPr>
              <a:t>そのリスクの内容はラベルなどから読み取ることが重要であることを教育しましょう。</a:t>
            </a:r>
            <a:endParaRPr lang="en-US" altLang="ja-JP" sz="1100" b="1" dirty="0">
              <a:solidFill>
                <a:schemeClr val="tx1"/>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297828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1726" y="61464"/>
            <a:ext cx="5835252" cy="523220"/>
          </a:xfrm>
          <a:prstGeom prst="rect">
            <a:avLst/>
          </a:prstGeom>
          <a:noFill/>
        </p:spPr>
        <p:txBody>
          <a:bodyPr wrap="none" rtlCol="0">
            <a:spAutoFit/>
          </a:bodyPr>
          <a:lstStyle>
            <a:defPPr>
              <a:defRPr lang="ja-JP"/>
            </a:defPPr>
            <a:lvl1pPr>
              <a:defRPr sz="2400" b="1"/>
            </a:lvl1pPr>
          </a:lstStyle>
          <a:p>
            <a:r>
              <a:rPr lang="ja-JP" altLang="ja-JP" sz="2800" dirty="0">
                <a:solidFill>
                  <a:schemeClr val="bg1"/>
                </a:solidFill>
              </a:rPr>
              <a:t>化学物質による労働災害の実態は？</a:t>
            </a:r>
          </a:p>
        </p:txBody>
      </p:sp>
      <p:pic>
        <p:nvPicPr>
          <p:cNvPr id="2" name="図 1"/>
          <p:cNvPicPr>
            <a:picLocks noChangeAspect="1"/>
          </p:cNvPicPr>
          <p:nvPr/>
        </p:nvPicPr>
        <p:blipFill rotWithShape="1">
          <a:blip r:embed="rId2"/>
          <a:srcRect t="1522"/>
          <a:stretch/>
        </p:blipFill>
        <p:spPr>
          <a:xfrm>
            <a:off x="946263" y="654142"/>
            <a:ext cx="8000911" cy="5943210"/>
          </a:xfrm>
          <a:prstGeom prst="rect">
            <a:avLst/>
          </a:prstGeom>
        </p:spPr>
      </p:pic>
      <p:sp>
        <p:nvSpPr>
          <p:cNvPr id="4" name="テキスト ボックス 3"/>
          <p:cNvSpPr txBox="1"/>
          <p:nvPr/>
        </p:nvSpPr>
        <p:spPr>
          <a:xfrm>
            <a:off x="506062" y="6162956"/>
            <a:ext cx="6822702" cy="338554"/>
          </a:xfrm>
          <a:prstGeom prst="rect">
            <a:avLst/>
          </a:prstGeom>
          <a:solidFill>
            <a:schemeClr val="accent2"/>
          </a:solidFill>
        </p:spPr>
        <p:txBody>
          <a:bodyPr wrap="none" rtlCol="0">
            <a:spAutoFit/>
          </a:bodyPr>
          <a:lstStyle/>
          <a:p>
            <a:r>
              <a:rPr lang="ja-JP" altLang="en-US" sz="1600" b="1" dirty="0"/>
              <a:t>現状：いまだに化学物質に起因する労働災害</a:t>
            </a:r>
            <a:r>
              <a:rPr lang="ja-JP" altLang="en-US" sz="1600" b="1" dirty="0" smtClean="0"/>
              <a:t>が</a:t>
            </a:r>
            <a:r>
              <a:rPr lang="en-US" altLang="ja-JP" sz="1600" b="1" dirty="0" smtClean="0"/>
              <a:t>4</a:t>
            </a:r>
            <a:r>
              <a:rPr lang="en-US" altLang="ja-JP" sz="1600" b="1" dirty="0"/>
              <a:t>5</a:t>
            </a:r>
            <a:r>
              <a:rPr lang="en-US" altLang="ja-JP" sz="1600" b="1" dirty="0" smtClean="0"/>
              <a:t>0</a:t>
            </a:r>
            <a:r>
              <a:rPr lang="ja-JP" altLang="en-US" sz="1600" b="1" dirty="0"/>
              <a:t>件</a:t>
            </a:r>
            <a:r>
              <a:rPr lang="en-US" altLang="ja-JP" sz="1600" b="1" dirty="0"/>
              <a:t>/</a:t>
            </a:r>
            <a:r>
              <a:rPr lang="ja-JP" altLang="en-US" sz="1600" b="1" dirty="0"/>
              <a:t>年程度起きています。</a:t>
            </a:r>
          </a:p>
        </p:txBody>
      </p:sp>
      <p:sp>
        <p:nvSpPr>
          <p:cNvPr id="5" name="テキスト ボックス 4"/>
          <p:cNvSpPr txBox="1"/>
          <p:nvPr/>
        </p:nvSpPr>
        <p:spPr>
          <a:xfrm>
            <a:off x="7345320" y="6132178"/>
            <a:ext cx="1904689" cy="400110"/>
          </a:xfrm>
          <a:prstGeom prst="rect">
            <a:avLst/>
          </a:prstGeom>
          <a:solidFill>
            <a:schemeClr val="bg1"/>
          </a:solidFill>
        </p:spPr>
        <p:txBody>
          <a:bodyPr wrap="none" rtlCol="0">
            <a:spAutoFit/>
          </a:bodyPr>
          <a:lstStyle/>
          <a:p>
            <a:r>
              <a:rPr lang="ja-JP" altLang="en-US" dirty="0" smtClean="0"/>
              <a:t>出典：労働者死傷病報告</a:t>
            </a:r>
            <a:endParaRPr lang="en-US" altLang="ja-JP" dirty="0" smtClean="0"/>
          </a:p>
          <a:p>
            <a:r>
              <a:rPr kumimoji="1" lang="ja-JP" altLang="en-US" dirty="0" smtClean="0"/>
              <a:t>平成３１年３月末日</a:t>
            </a:r>
            <a:r>
              <a:rPr lang="ja-JP" altLang="en-US" dirty="0"/>
              <a:t>データ</a:t>
            </a:r>
            <a:r>
              <a:rPr kumimoji="1" lang="ja-JP" altLang="en-US" dirty="0" smtClean="0"/>
              <a:t>による</a:t>
            </a:r>
            <a:endParaRPr kumimoji="1" lang="ja-JP" altLang="en-US" dirty="0"/>
          </a:p>
        </p:txBody>
      </p:sp>
    </p:spTree>
    <p:extLst>
      <p:ext uri="{BB962C8B-B14F-4D97-AF65-F5344CB8AC3E}">
        <p14:creationId xmlns:p14="http://schemas.microsoft.com/office/powerpoint/2010/main" val="206671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453" y="44624"/>
            <a:ext cx="9128297" cy="613669"/>
          </a:xfrm>
        </p:spPr>
        <p:txBody>
          <a:bodyPr>
            <a:noAutofit/>
          </a:bodyPr>
          <a:lstStyle/>
          <a:p>
            <a:r>
              <a:rPr lang="ja-JP" altLang="en-US" sz="2800" b="1" dirty="0"/>
              <a:t>労働災害の発生は企業の大きな責任が伴います！</a:t>
            </a:r>
          </a:p>
        </p:txBody>
      </p:sp>
      <p:grpSp>
        <p:nvGrpSpPr>
          <p:cNvPr id="7" name="グループ化 6"/>
          <p:cNvGrpSpPr/>
          <p:nvPr/>
        </p:nvGrpSpPr>
        <p:grpSpPr>
          <a:xfrm>
            <a:off x="1119201" y="1036420"/>
            <a:ext cx="7892228" cy="5596936"/>
            <a:chOff x="1119201" y="1036420"/>
            <a:chExt cx="7892228" cy="5596936"/>
          </a:xfrm>
        </p:grpSpPr>
        <p:sp>
          <p:nvSpPr>
            <p:cNvPr id="8" name="テキスト ボックス 7"/>
            <p:cNvSpPr txBox="1"/>
            <p:nvPr/>
          </p:nvSpPr>
          <p:spPr>
            <a:xfrm>
              <a:off x="2949269" y="5371472"/>
              <a:ext cx="4271189" cy="1261884"/>
            </a:xfrm>
            <a:prstGeom prst="rect">
              <a:avLst/>
            </a:prstGeom>
            <a:noFill/>
          </p:spPr>
          <p:txBody>
            <a:bodyPr wrap="square" rtlCol="0">
              <a:spAutoFit/>
            </a:bodyPr>
            <a:lstStyle/>
            <a:p>
              <a:r>
                <a:rPr lang="ja-JP" altLang="en-US" sz="2800" b="1" dirty="0">
                  <a:solidFill>
                    <a:srgbClr val="FF0000"/>
                  </a:solidFill>
                  <a:effectLst>
                    <a:outerShdw blurRad="38100" dist="38100" dir="2700000" algn="tl">
                      <a:srgbClr val="000000">
                        <a:alpha val="43137"/>
                      </a:srgbClr>
                    </a:outerShdw>
                  </a:effectLst>
                </a:rPr>
                <a:t>社会的責任は重い</a:t>
              </a:r>
              <a:r>
                <a:rPr lang="ja-JP" altLang="en-US" sz="2800" b="1" dirty="0" smtClean="0">
                  <a:solidFill>
                    <a:srgbClr val="FF0000"/>
                  </a:solidFill>
                  <a:effectLst>
                    <a:outerShdw blurRad="38100" dist="38100" dir="2700000" algn="tl">
                      <a:srgbClr val="000000">
                        <a:alpha val="43137"/>
                      </a:srgbClr>
                    </a:outerShdw>
                  </a:effectLst>
                </a:rPr>
                <a:t>。</a:t>
              </a:r>
              <a:endParaRPr lang="en-US" altLang="ja-JP" sz="2800" b="1" dirty="0" smtClean="0">
                <a:solidFill>
                  <a:srgbClr val="FF0000"/>
                </a:solidFill>
                <a:effectLst>
                  <a:outerShdw blurRad="38100" dist="38100" dir="2700000" algn="tl">
                    <a:srgbClr val="000000">
                      <a:alpha val="43137"/>
                    </a:srgbClr>
                  </a:outerShdw>
                </a:effectLst>
              </a:endParaRPr>
            </a:p>
            <a:p>
              <a:r>
                <a:rPr lang="ja-JP" altLang="en-US" sz="2400" b="1" dirty="0" smtClean="0">
                  <a:solidFill>
                    <a:srgbClr val="FF0000"/>
                  </a:solidFill>
                  <a:effectLst>
                    <a:outerShdw blurRad="38100" dist="38100" dir="2700000" algn="tl">
                      <a:srgbClr val="000000">
                        <a:alpha val="43137"/>
                      </a:srgbClr>
                    </a:outerShdw>
                  </a:effectLst>
                </a:rPr>
                <a:t>事業場</a:t>
              </a:r>
              <a:r>
                <a:rPr lang="ja-JP" altLang="en-US" sz="2400" b="1" dirty="0">
                  <a:solidFill>
                    <a:srgbClr val="FF0000"/>
                  </a:solidFill>
                  <a:effectLst>
                    <a:outerShdw blurRad="38100" dist="38100" dir="2700000" algn="tl">
                      <a:srgbClr val="000000">
                        <a:alpha val="43137"/>
                      </a:srgbClr>
                    </a:outerShdw>
                  </a:effectLst>
                </a:rPr>
                <a:t>一体で労働災害ゼロの</a:t>
              </a:r>
              <a:r>
                <a:rPr lang="ja-JP" altLang="en-US" sz="2400" b="1" dirty="0" smtClean="0">
                  <a:solidFill>
                    <a:srgbClr val="FF0000"/>
                  </a:solidFill>
                  <a:effectLst>
                    <a:outerShdw blurRad="38100" dist="38100" dir="2700000" algn="tl">
                      <a:srgbClr val="000000">
                        <a:alpha val="43137"/>
                      </a:srgbClr>
                    </a:outerShdw>
                  </a:effectLst>
                </a:rPr>
                <a:t>精神に取組まなければ</a:t>
              </a:r>
              <a:r>
                <a:rPr lang="ja-JP" altLang="en-US" sz="2400" b="1" dirty="0">
                  <a:solidFill>
                    <a:srgbClr val="FF0000"/>
                  </a:solidFill>
                  <a:effectLst>
                    <a:outerShdw blurRad="38100" dist="38100" dir="2700000" algn="tl">
                      <a:srgbClr val="000000">
                        <a:alpha val="43137"/>
                      </a:srgbClr>
                    </a:outerShdw>
                  </a:effectLst>
                </a:rPr>
                <a:t>ならない</a:t>
              </a:r>
              <a:endParaRPr lang="ja-JP" altLang="en-US" sz="2800" b="1" dirty="0">
                <a:solidFill>
                  <a:srgbClr val="FF0000"/>
                </a:solidFill>
                <a:effectLst>
                  <a:outerShdw blurRad="38100" dist="38100" dir="2700000" algn="tl">
                    <a:srgbClr val="000000">
                      <a:alpha val="43137"/>
                    </a:srgbClr>
                  </a:outerShdw>
                </a:effectLst>
              </a:endParaRPr>
            </a:p>
          </p:txBody>
        </p:sp>
        <p:grpSp>
          <p:nvGrpSpPr>
            <p:cNvPr id="6" name="グループ化 5"/>
            <p:cNvGrpSpPr/>
            <p:nvPr/>
          </p:nvGrpSpPr>
          <p:grpSpPr>
            <a:xfrm>
              <a:off x="1119201" y="1036420"/>
              <a:ext cx="7892228" cy="4295434"/>
              <a:chOff x="1119201" y="1036420"/>
              <a:chExt cx="7892228" cy="4295434"/>
            </a:xfrm>
          </p:grpSpPr>
          <p:sp>
            <p:nvSpPr>
              <p:cNvPr id="9" name="下矢印 8"/>
              <p:cNvSpPr/>
              <p:nvPr/>
            </p:nvSpPr>
            <p:spPr>
              <a:xfrm>
                <a:off x="4424171" y="4899330"/>
                <a:ext cx="1300766" cy="432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p:cNvGrpSpPr/>
              <p:nvPr/>
            </p:nvGrpSpPr>
            <p:grpSpPr>
              <a:xfrm>
                <a:off x="1157838" y="1102440"/>
                <a:ext cx="3065172" cy="1777285"/>
                <a:chOff x="708338" y="1171449"/>
                <a:chExt cx="3065172" cy="1777285"/>
              </a:xfrm>
            </p:grpSpPr>
            <p:sp>
              <p:nvSpPr>
                <p:cNvPr id="4" name="角丸四角形 3"/>
                <p:cNvSpPr/>
                <p:nvPr/>
              </p:nvSpPr>
              <p:spPr>
                <a:xfrm>
                  <a:off x="708338" y="1171449"/>
                  <a:ext cx="3065172" cy="17772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a:p>
              </p:txBody>
            </p:sp>
            <p:sp>
              <p:nvSpPr>
                <p:cNvPr id="5" name="テキスト ボックス 4"/>
                <p:cNvSpPr txBox="1"/>
                <p:nvPr/>
              </p:nvSpPr>
              <p:spPr>
                <a:xfrm>
                  <a:off x="1191001" y="1460479"/>
                  <a:ext cx="1988045" cy="523220"/>
                </a:xfrm>
                <a:prstGeom prst="rect">
                  <a:avLst/>
                </a:prstGeom>
                <a:noFill/>
              </p:spPr>
              <p:txBody>
                <a:bodyPr wrap="none" rtlCol="0">
                  <a:spAutoFit/>
                </a:bodyPr>
                <a:lstStyle/>
                <a:p>
                  <a:r>
                    <a:rPr lang="ja-JP" altLang="en-US" sz="2800" b="1" dirty="0"/>
                    <a:t>社会的責任</a:t>
                  </a:r>
                </a:p>
              </p:txBody>
            </p:sp>
            <p:sp>
              <p:nvSpPr>
                <p:cNvPr id="13" name="テキスト ボックス 12"/>
                <p:cNvSpPr txBox="1"/>
                <p:nvPr/>
              </p:nvSpPr>
              <p:spPr>
                <a:xfrm>
                  <a:off x="937391" y="2018732"/>
                  <a:ext cx="2509020" cy="646331"/>
                </a:xfrm>
                <a:prstGeom prst="rect">
                  <a:avLst/>
                </a:prstGeom>
                <a:noFill/>
              </p:spPr>
              <p:txBody>
                <a:bodyPr wrap="none" rtlCol="0">
                  <a:spAutoFit/>
                </a:bodyPr>
                <a:lstStyle/>
                <a:p>
                  <a:r>
                    <a:rPr lang="ja-JP" altLang="en-US" sz="1800" b="1" dirty="0"/>
                    <a:t>企業の</a:t>
                  </a:r>
                  <a:r>
                    <a:rPr lang="ja-JP" altLang="en-US" sz="1800" b="1" dirty="0" smtClean="0"/>
                    <a:t>信頼性の</a:t>
                  </a:r>
                  <a:r>
                    <a:rPr lang="ja-JP" altLang="en-US" sz="1800" b="1" dirty="0"/>
                    <a:t>低下</a:t>
                  </a:r>
                  <a:endParaRPr lang="en-US" altLang="ja-JP" sz="1800" b="1" dirty="0"/>
                </a:p>
                <a:p>
                  <a:r>
                    <a:rPr lang="ja-JP" altLang="en-US" sz="1800" b="1" dirty="0"/>
                    <a:t>企業の運営基盤の損失</a:t>
                  </a:r>
                </a:p>
              </p:txBody>
            </p:sp>
          </p:grpSp>
          <p:grpSp>
            <p:nvGrpSpPr>
              <p:cNvPr id="21" name="グループ化 20"/>
              <p:cNvGrpSpPr/>
              <p:nvPr/>
            </p:nvGrpSpPr>
            <p:grpSpPr>
              <a:xfrm>
                <a:off x="5941458" y="1036420"/>
                <a:ext cx="3065172" cy="1777285"/>
                <a:chOff x="5470108" y="870556"/>
                <a:chExt cx="3065172" cy="1777285"/>
              </a:xfrm>
            </p:grpSpPr>
            <p:sp>
              <p:nvSpPr>
                <p:cNvPr id="17" name="角丸四角形 16"/>
                <p:cNvSpPr/>
                <p:nvPr/>
              </p:nvSpPr>
              <p:spPr>
                <a:xfrm>
                  <a:off x="5470108" y="870556"/>
                  <a:ext cx="3065172" cy="17772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2"/>
                    </a:solidFill>
                  </a:endParaRPr>
                </a:p>
              </p:txBody>
            </p:sp>
            <p:sp>
              <p:nvSpPr>
                <p:cNvPr id="18" name="テキスト ボックス 17"/>
                <p:cNvSpPr txBox="1"/>
                <p:nvPr/>
              </p:nvSpPr>
              <p:spPr>
                <a:xfrm>
                  <a:off x="5885012" y="1155740"/>
                  <a:ext cx="2348720" cy="523220"/>
                </a:xfrm>
                <a:prstGeom prst="rect">
                  <a:avLst/>
                </a:prstGeom>
                <a:noFill/>
              </p:spPr>
              <p:txBody>
                <a:bodyPr wrap="none" rtlCol="0">
                  <a:spAutoFit/>
                </a:bodyPr>
                <a:lstStyle/>
                <a:p>
                  <a:pPr algn="ctr"/>
                  <a:r>
                    <a:rPr lang="ja-JP" altLang="en-US" sz="2800" b="1" dirty="0">
                      <a:effectLst>
                        <a:outerShdw blurRad="38100" dist="38100" dir="2700000" algn="tl">
                          <a:srgbClr val="000000">
                            <a:alpha val="43137"/>
                          </a:srgbClr>
                        </a:outerShdw>
                      </a:effectLst>
                    </a:rPr>
                    <a:t>民事上の責任</a:t>
                  </a:r>
                </a:p>
              </p:txBody>
            </p:sp>
            <p:sp>
              <p:nvSpPr>
                <p:cNvPr id="19" name="テキスト ボックス 18"/>
                <p:cNvSpPr txBox="1"/>
                <p:nvPr/>
              </p:nvSpPr>
              <p:spPr>
                <a:xfrm>
                  <a:off x="6450872" y="1746902"/>
                  <a:ext cx="1217000" cy="400110"/>
                </a:xfrm>
                <a:prstGeom prst="rect">
                  <a:avLst/>
                </a:prstGeom>
                <a:noFill/>
              </p:spPr>
              <p:txBody>
                <a:bodyPr wrap="none" rtlCol="0">
                  <a:spAutoFit/>
                </a:bodyPr>
                <a:lstStyle/>
                <a:p>
                  <a:pPr algn="ctr"/>
                  <a:r>
                    <a:rPr lang="ja-JP" altLang="en-US" sz="2000" b="1" dirty="0"/>
                    <a:t>損害賠償</a:t>
                  </a:r>
                  <a:endParaRPr lang="en-US" altLang="ja-JP" sz="2000" b="1" dirty="0"/>
                </a:p>
              </p:txBody>
            </p:sp>
          </p:grpSp>
          <p:grpSp>
            <p:nvGrpSpPr>
              <p:cNvPr id="24" name="グループ化 23"/>
              <p:cNvGrpSpPr/>
              <p:nvPr/>
            </p:nvGrpSpPr>
            <p:grpSpPr>
              <a:xfrm>
                <a:off x="5946257" y="3295236"/>
                <a:ext cx="3065172" cy="1777285"/>
                <a:chOff x="6493328" y="3295235"/>
                <a:chExt cx="3065172" cy="1777285"/>
              </a:xfrm>
            </p:grpSpPr>
            <p:sp>
              <p:nvSpPr>
                <p:cNvPr id="11" name="角丸四角形 10"/>
                <p:cNvSpPr/>
                <p:nvPr/>
              </p:nvSpPr>
              <p:spPr>
                <a:xfrm>
                  <a:off x="6493328" y="3295235"/>
                  <a:ext cx="3065172" cy="17772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solidFill>
                      <a:schemeClr val="tx2"/>
                    </a:solidFill>
                  </a:endParaRPr>
                </a:p>
              </p:txBody>
            </p:sp>
            <p:sp>
              <p:nvSpPr>
                <p:cNvPr id="15" name="テキスト ボックス 14"/>
                <p:cNvSpPr txBox="1"/>
                <p:nvPr/>
              </p:nvSpPr>
              <p:spPr>
                <a:xfrm>
                  <a:off x="6846755" y="3584410"/>
                  <a:ext cx="2348720" cy="523220"/>
                </a:xfrm>
                <a:prstGeom prst="rect">
                  <a:avLst/>
                </a:prstGeom>
                <a:noFill/>
              </p:spPr>
              <p:txBody>
                <a:bodyPr wrap="none" rtlCol="0">
                  <a:spAutoFit/>
                </a:bodyPr>
                <a:lstStyle/>
                <a:p>
                  <a:r>
                    <a:rPr lang="ja-JP" altLang="en-US" sz="2800" b="1" dirty="0">
                      <a:effectLst>
                        <a:outerShdw blurRad="38100" dist="38100" dir="2700000" algn="tl">
                          <a:srgbClr val="000000">
                            <a:alpha val="43137"/>
                          </a:srgbClr>
                        </a:outerShdw>
                      </a:effectLst>
                    </a:rPr>
                    <a:t>刑事上の責任</a:t>
                  </a:r>
                </a:p>
              </p:txBody>
            </p:sp>
            <p:sp>
              <p:nvSpPr>
                <p:cNvPr id="20" name="テキスト ボックス 19"/>
                <p:cNvSpPr txBox="1"/>
                <p:nvPr/>
              </p:nvSpPr>
              <p:spPr>
                <a:xfrm>
                  <a:off x="7017667" y="4127192"/>
                  <a:ext cx="2276585" cy="646331"/>
                </a:xfrm>
                <a:prstGeom prst="rect">
                  <a:avLst/>
                </a:prstGeom>
                <a:noFill/>
              </p:spPr>
              <p:txBody>
                <a:bodyPr wrap="none" rtlCol="0">
                  <a:spAutoFit/>
                </a:bodyPr>
                <a:lstStyle/>
                <a:p>
                  <a:r>
                    <a:rPr lang="ja-JP" altLang="en-US" sz="1800" b="1" dirty="0"/>
                    <a:t>労働安全衛生法違反</a:t>
                  </a:r>
                  <a:endParaRPr lang="en-US" altLang="ja-JP" sz="1800" b="1" dirty="0"/>
                </a:p>
                <a:p>
                  <a:r>
                    <a:rPr lang="ja-JP" altLang="en-US" sz="1800" b="1" dirty="0"/>
                    <a:t>業務上過失致傷罪</a:t>
                  </a:r>
                </a:p>
              </p:txBody>
            </p:sp>
          </p:grpSp>
          <p:grpSp>
            <p:nvGrpSpPr>
              <p:cNvPr id="23" name="グループ化 22"/>
              <p:cNvGrpSpPr/>
              <p:nvPr/>
            </p:nvGrpSpPr>
            <p:grpSpPr>
              <a:xfrm>
                <a:off x="1119201" y="3308779"/>
                <a:ext cx="3065172" cy="1777285"/>
                <a:chOff x="777632" y="3463326"/>
                <a:chExt cx="3065172" cy="1777285"/>
              </a:xfrm>
            </p:grpSpPr>
            <p:sp>
              <p:nvSpPr>
                <p:cNvPr id="14" name="角丸四角形 13"/>
                <p:cNvSpPr/>
                <p:nvPr/>
              </p:nvSpPr>
              <p:spPr>
                <a:xfrm>
                  <a:off x="777632" y="3463326"/>
                  <a:ext cx="3065172" cy="177728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5400" dirty="0"/>
                </a:p>
              </p:txBody>
            </p:sp>
            <p:sp>
              <p:nvSpPr>
                <p:cNvPr id="16" name="テキスト ボックス 15"/>
                <p:cNvSpPr txBox="1"/>
                <p:nvPr/>
              </p:nvSpPr>
              <p:spPr>
                <a:xfrm>
                  <a:off x="976524" y="4339631"/>
                  <a:ext cx="2744662" cy="646331"/>
                </a:xfrm>
                <a:prstGeom prst="rect">
                  <a:avLst/>
                </a:prstGeom>
                <a:noFill/>
              </p:spPr>
              <p:txBody>
                <a:bodyPr wrap="none" rtlCol="0">
                  <a:spAutoFit/>
                </a:bodyPr>
                <a:lstStyle/>
                <a:p>
                  <a:r>
                    <a:rPr lang="ja-JP" altLang="en-US" sz="1800" b="1" dirty="0"/>
                    <a:t>操業停止・許可取り消し等</a:t>
                  </a:r>
                  <a:endParaRPr lang="en-US" altLang="ja-JP" sz="1800" b="1" dirty="0"/>
                </a:p>
                <a:p>
                  <a:r>
                    <a:rPr lang="ja-JP" altLang="en-US" sz="1800" b="1" dirty="0"/>
                    <a:t>　　　行政処分</a:t>
                  </a:r>
                  <a:endParaRPr lang="en-US" altLang="ja-JP" sz="1800" b="1" dirty="0"/>
                </a:p>
              </p:txBody>
            </p:sp>
            <p:sp>
              <p:nvSpPr>
                <p:cNvPr id="12" name="テキスト ボックス 11"/>
                <p:cNvSpPr txBox="1"/>
                <p:nvPr/>
              </p:nvSpPr>
              <p:spPr>
                <a:xfrm>
                  <a:off x="1058923" y="3763567"/>
                  <a:ext cx="2348720" cy="523220"/>
                </a:xfrm>
                <a:prstGeom prst="rect">
                  <a:avLst/>
                </a:prstGeom>
                <a:noFill/>
              </p:spPr>
              <p:txBody>
                <a:bodyPr wrap="none" rtlCol="0">
                  <a:spAutoFit/>
                </a:bodyPr>
                <a:lstStyle/>
                <a:p>
                  <a:r>
                    <a:rPr lang="ja-JP" altLang="en-US" sz="2800" b="1" dirty="0">
                      <a:effectLst>
                        <a:outerShdw blurRad="38100" dist="38100" dir="2700000" algn="tl">
                          <a:srgbClr val="000000">
                            <a:alpha val="43137"/>
                          </a:srgbClr>
                        </a:outerShdw>
                      </a:effectLst>
                    </a:rPr>
                    <a:t>行政上の責任</a:t>
                  </a:r>
                </a:p>
              </p:txBody>
            </p:sp>
          </p:grpSp>
          <p:sp>
            <p:nvSpPr>
              <p:cNvPr id="10" name="爆発 1 9"/>
              <p:cNvSpPr/>
              <p:nvPr/>
            </p:nvSpPr>
            <p:spPr>
              <a:xfrm>
                <a:off x="3872086" y="2204864"/>
                <a:ext cx="2856496" cy="189235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accent4"/>
                    </a:solidFill>
                  </a:rPr>
                  <a:t>労働災害</a:t>
                </a:r>
                <a:endParaRPr lang="en-US" altLang="ja-JP" sz="2400" b="1" dirty="0">
                  <a:solidFill>
                    <a:schemeClr val="accent4"/>
                  </a:solidFill>
                </a:endParaRPr>
              </a:p>
              <a:p>
                <a:pPr algn="ctr"/>
                <a:r>
                  <a:rPr lang="ja-JP" altLang="en-US" sz="2400" b="1" dirty="0">
                    <a:solidFill>
                      <a:schemeClr val="accent4"/>
                    </a:solidFill>
                  </a:rPr>
                  <a:t>発生</a:t>
                </a:r>
              </a:p>
            </p:txBody>
          </p:sp>
        </p:grpSp>
      </p:grpSp>
      <p:sp>
        <p:nvSpPr>
          <p:cNvPr id="3" name="テキスト ボックス 2"/>
          <p:cNvSpPr txBox="1"/>
          <p:nvPr/>
        </p:nvSpPr>
        <p:spPr>
          <a:xfrm>
            <a:off x="7208284" y="6146000"/>
            <a:ext cx="2640466" cy="553998"/>
          </a:xfrm>
          <a:prstGeom prst="rect">
            <a:avLst/>
          </a:prstGeom>
          <a:noFill/>
        </p:spPr>
        <p:txBody>
          <a:bodyPr wrap="none" rtlCol="0">
            <a:spAutoFit/>
          </a:bodyPr>
          <a:lstStyle/>
          <a:p>
            <a:r>
              <a:rPr lang="ja-JP" altLang="ja-JP" dirty="0"/>
              <a:t>　（厚生労働省）</a:t>
            </a:r>
          </a:p>
          <a:p>
            <a:r>
              <a:rPr lang="ja-JP" altLang="ja-JP" dirty="0" smtClean="0"/>
              <a:t>産業</a:t>
            </a:r>
            <a:r>
              <a:rPr lang="ja-JP" altLang="ja-JP" dirty="0"/>
              <a:t>廃棄物処理業における</a:t>
            </a:r>
            <a:r>
              <a:rPr lang="ja-JP" altLang="ja-JP" dirty="0" smtClean="0"/>
              <a:t>リスクアセスメント</a:t>
            </a:r>
            <a:endParaRPr lang="en-US" altLang="ja-JP" dirty="0" smtClean="0"/>
          </a:p>
          <a:p>
            <a:r>
              <a:rPr lang="ja-JP" altLang="ja-JP" dirty="0" smtClean="0"/>
              <a:t>マニュアル</a:t>
            </a:r>
            <a:r>
              <a:rPr lang="ja-JP" altLang="en-US" dirty="0" smtClean="0"/>
              <a:t>より一部改編</a:t>
            </a:r>
            <a:endParaRPr kumimoji="1" lang="ja-JP" altLang="en-US" dirty="0"/>
          </a:p>
        </p:txBody>
      </p:sp>
    </p:spTree>
    <p:extLst>
      <p:ext uri="{BB962C8B-B14F-4D97-AF65-F5344CB8AC3E}">
        <p14:creationId xmlns:p14="http://schemas.microsoft.com/office/powerpoint/2010/main" val="4275365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55793" y="2473865"/>
            <a:ext cx="2214243" cy="2994391"/>
          </a:xfrm>
          <a:prstGeom prst="rect">
            <a:avLst/>
          </a:prstGeom>
        </p:spPr>
      </p:pic>
      <p:pic>
        <p:nvPicPr>
          <p:cNvPr id="5" name="図 4"/>
          <p:cNvPicPr>
            <a:picLocks noChangeAspect="1"/>
          </p:cNvPicPr>
          <p:nvPr/>
        </p:nvPicPr>
        <p:blipFill>
          <a:blip r:embed="rId3"/>
          <a:stretch>
            <a:fillRect/>
          </a:stretch>
        </p:blipFill>
        <p:spPr>
          <a:xfrm>
            <a:off x="3574092" y="2610315"/>
            <a:ext cx="2909457" cy="2909457"/>
          </a:xfrm>
          <a:prstGeom prst="rect">
            <a:avLst/>
          </a:prstGeom>
        </p:spPr>
      </p:pic>
      <p:pic>
        <p:nvPicPr>
          <p:cNvPr id="6" name="図 5"/>
          <p:cNvPicPr>
            <a:picLocks noChangeAspect="1"/>
          </p:cNvPicPr>
          <p:nvPr/>
        </p:nvPicPr>
        <p:blipFill>
          <a:blip r:embed="rId4"/>
          <a:stretch>
            <a:fillRect/>
          </a:stretch>
        </p:blipFill>
        <p:spPr>
          <a:xfrm>
            <a:off x="6479391" y="2518757"/>
            <a:ext cx="2855340" cy="2855340"/>
          </a:xfrm>
          <a:prstGeom prst="rect">
            <a:avLst/>
          </a:prstGeom>
        </p:spPr>
      </p:pic>
      <p:pic>
        <p:nvPicPr>
          <p:cNvPr id="7" name="図 6"/>
          <p:cNvPicPr>
            <a:picLocks noChangeAspect="1"/>
          </p:cNvPicPr>
          <p:nvPr/>
        </p:nvPicPr>
        <p:blipFill>
          <a:blip r:embed="rId5"/>
          <a:stretch>
            <a:fillRect/>
          </a:stretch>
        </p:blipFill>
        <p:spPr>
          <a:xfrm>
            <a:off x="1621609" y="3795700"/>
            <a:ext cx="728346" cy="751609"/>
          </a:xfrm>
          <a:prstGeom prst="rect">
            <a:avLst/>
          </a:prstGeom>
        </p:spPr>
      </p:pic>
      <p:pic>
        <p:nvPicPr>
          <p:cNvPr id="8" name="図 7"/>
          <p:cNvPicPr>
            <a:picLocks noChangeAspect="1"/>
          </p:cNvPicPr>
          <p:nvPr/>
        </p:nvPicPr>
        <p:blipFill>
          <a:blip r:embed="rId6"/>
          <a:stretch>
            <a:fillRect/>
          </a:stretch>
        </p:blipFill>
        <p:spPr>
          <a:xfrm>
            <a:off x="7572656" y="3835246"/>
            <a:ext cx="641518" cy="672519"/>
          </a:xfrm>
          <a:prstGeom prst="rect">
            <a:avLst/>
          </a:prstGeom>
        </p:spPr>
      </p:pic>
      <p:pic>
        <p:nvPicPr>
          <p:cNvPr id="9" name="図 8"/>
          <p:cNvPicPr>
            <a:picLocks noChangeAspect="1"/>
          </p:cNvPicPr>
          <p:nvPr/>
        </p:nvPicPr>
        <p:blipFill>
          <a:blip r:embed="rId7"/>
          <a:stretch>
            <a:fillRect/>
          </a:stretch>
        </p:blipFill>
        <p:spPr>
          <a:xfrm>
            <a:off x="4582204" y="3835373"/>
            <a:ext cx="841573" cy="1127881"/>
          </a:xfrm>
          <a:prstGeom prst="rect">
            <a:avLst/>
          </a:prstGeom>
        </p:spPr>
      </p:pic>
      <p:sp>
        <p:nvSpPr>
          <p:cNvPr id="10" name="テキスト ボックス 9"/>
          <p:cNvSpPr txBox="1"/>
          <p:nvPr/>
        </p:nvSpPr>
        <p:spPr>
          <a:xfrm>
            <a:off x="794768" y="1285843"/>
            <a:ext cx="8151590" cy="830997"/>
          </a:xfrm>
          <a:prstGeom prst="rect">
            <a:avLst/>
          </a:prstGeom>
          <a:noFill/>
        </p:spPr>
        <p:txBody>
          <a:bodyPr wrap="none" rtlCol="0">
            <a:spAutoFit/>
          </a:bodyPr>
          <a:lstStyle/>
          <a:p>
            <a:r>
              <a:rPr lang="ja-JP" altLang="en-US" sz="2400" b="1" dirty="0"/>
              <a:t>あなたはどのように感じますか。下の絵を見てどちらが危険？</a:t>
            </a:r>
            <a:endParaRPr lang="en-US" altLang="ja-JP" sz="2400" b="1" dirty="0"/>
          </a:p>
          <a:p>
            <a:r>
              <a:rPr lang="ja-JP" altLang="en-US" sz="2400" b="1" dirty="0"/>
              <a:t>どちらが体に悪い？</a:t>
            </a:r>
          </a:p>
        </p:txBody>
      </p:sp>
      <p:sp>
        <p:nvSpPr>
          <p:cNvPr id="11" name="テキスト ボックス 10"/>
          <p:cNvSpPr txBox="1"/>
          <p:nvPr/>
        </p:nvSpPr>
        <p:spPr>
          <a:xfrm>
            <a:off x="1483949" y="5733256"/>
            <a:ext cx="6936514" cy="954107"/>
          </a:xfrm>
          <a:prstGeom prst="rect">
            <a:avLst/>
          </a:prstGeom>
          <a:noFill/>
        </p:spPr>
        <p:txBody>
          <a:bodyPr wrap="none" rtlCol="0">
            <a:spAutoFit/>
          </a:bodyPr>
          <a:lstStyle/>
          <a:p>
            <a:r>
              <a:rPr lang="ja-JP" altLang="en-US" sz="2800" b="1" dirty="0">
                <a:solidFill>
                  <a:srgbClr val="FF0000"/>
                </a:solidFill>
              </a:rPr>
              <a:t>本当に</a:t>
            </a:r>
            <a:r>
              <a:rPr lang="ja-JP" altLang="en-US" sz="2800" b="1" dirty="0" smtClean="0">
                <a:solidFill>
                  <a:srgbClr val="FF0000"/>
                </a:solidFill>
              </a:rPr>
              <a:t>化学物質の危険</a:t>
            </a:r>
            <a:r>
              <a:rPr lang="ja-JP" altLang="en-US" sz="2800" b="1" dirty="0">
                <a:solidFill>
                  <a:srgbClr val="FF0000"/>
                </a:solidFill>
              </a:rPr>
              <a:t>・有害性という性質を</a:t>
            </a:r>
            <a:endParaRPr lang="en-US" altLang="ja-JP" sz="2800" b="1" dirty="0">
              <a:solidFill>
                <a:srgbClr val="FF0000"/>
              </a:solidFill>
            </a:endParaRPr>
          </a:p>
          <a:p>
            <a:r>
              <a:rPr lang="ja-JP" altLang="en-US" sz="2800" b="1" dirty="0">
                <a:solidFill>
                  <a:srgbClr val="FF0000"/>
                </a:solidFill>
              </a:rPr>
              <a:t>知っていますか？</a:t>
            </a:r>
          </a:p>
        </p:txBody>
      </p:sp>
      <p:sp>
        <p:nvSpPr>
          <p:cNvPr id="2" name="テキスト ボックス 1">
            <a:extLst>
              <a:ext uri="{FF2B5EF4-FFF2-40B4-BE49-F238E27FC236}">
                <a16:creationId xmlns:a16="http://schemas.microsoft.com/office/drawing/2014/main" id="{410B6346-E20A-49B4-A78B-D66B2558DDE5}"/>
              </a:ext>
            </a:extLst>
          </p:cNvPr>
          <p:cNvSpPr txBox="1"/>
          <p:nvPr/>
        </p:nvSpPr>
        <p:spPr>
          <a:xfrm>
            <a:off x="235682" y="61464"/>
            <a:ext cx="9541060" cy="523220"/>
          </a:xfrm>
          <a:prstGeom prst="rect">
            <a:avLst/>
          </a:prstGeom>
          <a:noFill/>
        </p:spPr>
        <p:txBody>
          <a:bodyPr wrap="square" rtlCol="0">
            <a:spAutoFit/>
          </a:bodyPr>
          <a:lstStyle/>
          <a:p>
            <a:r>
              <a:rPr lang="ja-JP" altLang="en-US" sz="2800" b="1" dirty="0">
                <a:solidFill>
                  <a:schemeClr val="bg1"/>
                </a:solidFill>
              </a:rPr>
              <a:t>化学物質を安全に取り扱うにあたっての基本的考え方とは？</a:t>
            </a:r>
          </a:p>
        </p:txBody>
      </p:sp>
      <p:sp>
        <p:nvSpPr>
          <p:cNvPr id="12" name="角丸四角形吹き出し 5">
            <a:extLst>
              <a:ext uri="{FF2B5EF4-FFF2-40B4-BE49-F238E27FC236}">
                <a16:creationId xmlns:a16="http://schemas.microsoft.com/office/drawing/2014/main" id="{8F4CEA7E-A3E8-40C4-8524-9EB24CB745F2}"/>
              </a:ext>
            </a:extLst>
          </p:cNvPr>
          <p:cNvSpPr/>
          <p:nvPr/>
        </p:nvSpPr>
        <p:spPr>
          <a:xfrm>
            <a:off x="7387211" y="5374097"/>
            <a:ext cx="2389531"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j-ea"/>
                <a:ea typeface="+mj-ea"/>
                <a:cs typeface="Meiryo UI" panose="020B0604030504040204" pitchFamily="50" charset="-128"/>
              </a:rPr>
              <a:t>【</a:t>
            </a:r>
            <a:r>
              <a:rPr kumimoji="1" lang="ja-JP" altLang="en-US" sz="1200" b="1" dirty="0">
                <a:solidFill>
                  <a:schemeClr val="tx1"/>
                </a:solidFill>
                <a:latin typeface="+mj-ea"/>
                <a:ea typeface="+mj-ea"/>
                <a:cs typeface="Meiryo UI" panose="020B0604030504040204" pitchFamily="50" charset="-128"/>
              </a:rPr>
              <a:t>教育担当者さまへ</a:t>
            </a:r>
            <a:r>
              <a:rPr kumimoji="1" lang="en-US" altLang="ja-JP" sz="1200" b="1" dirty="0" smtClean="0">
                <a:solidFill>
                  <a:schemeClr val="tx1"/>
                </a:solidFill>
                <a:latin typeface="+mj-ea"/>
                <a:ea typeface="+mj-ea"/>
                <a:cs typeface="Meiryo UI" panose="020B0604030504040204" pitchFamily="50" charset="-128"/>
              </a:rPr>
              <a:t>】</a:t>
            </a:r>
          </a:p>
          <a:p>
            <a:r>
              <a:rPr lang="ja-JP" altLang="en-US" sz="1200" b="1" dirty="0" smtClean="0">
                <a:solidFill>
                  <a:schemeClr val="tx1"/>
                </a:solidFill>
                <a:latin typeface="+mj-ea"/>
                <a:ea typeface="+mj-ea"/>
                <a:cs typeface="Meiryo UI" panose="020B0604030504040204" pitchFamily="50" charset="-128"/>
              </a:rPr>
              <a:t>化学</a:t>
            </a:r>
            <a:r>
              <a:rPr lang="ja-JP" altLang="en-US" sz="1200" b="1" dirty="0">
                <a:solidFill>
                  <a:schemeClr val="tx1"/>
                </a:solidFill>
                <a:latin typeface="+mj-ea"/>
                <a:ea typeface="+mj-ea"/>
                <a:cs typeface="Meiryo UI" panose="020B0604030504040204" pitchFamily="50" charset="-128"/>
              </a:rPr>
              <a:t>物</a:t>
            </a:r>
            <a:r>
              <a:rPr lang="ja-JP" altLang="en-US" sz="1200" b="1" dirty="0" smtClean="0">
                <a:solidFill>
                  <a:schemeClr val="tx1"/>
                </a:solidFill>
                <a:latin typeface="+mj-ea"/>
                <a:ea typeface="+mj-ea"/>
                <a:cs typeface="Meiryo UI" panose="020B0604030504040204" pitchFamily="50" charset="-128"/>
              </a:rPr>
              <a:t>質の</a:t>
            </a:r>
            <a:r>
              <a:rPr lang="ja-JP" altLang="en-US" sz="1200" b="1" dirty="0">
                <a:solidFill>
                  <a:schemeClr val="tx1"/>
                </a:solidFill>
                <a:latin typeface="+mj-ea"/>
                <a:ea typeface="+mj-ea"/>
                <a:cs typeface="Meiryo UI" panose="020B0604030504040204" pitchFamily="50" charset="-128"/>
              </a:rPr>
              <a:t>性質</a:t>
            </a:r>
            <a:r>
              <a:rPr lang="ja-JP" altLang="en-US" sz="1200" b="1" dirty="0" smtClean="0">
                <a:solidFill>
                  <a:schemeClr val="tx1"/>
                </a:solidFill>
                <a:latin typeface="+mj-ea"/>
                <a:ea typeface="+mj-ea"/>
                <a:cs typeface="Meiryo UI" panose="020B0604030504040204" pitchFamily="50" charset="-128"/>
              </a:rPr>
              <a:t>は</a:t>
            </a:r>
            <a:r>
              <a:rPr lang="ja-JP" altLang="en-US" sz="1200" b="1" dirty="0">
                <a:solidFill>
                  <a:schemeClr val="tx1"/>
                </a:solidFill>
                <a:latin typeface="+mj-ea"/>
                <a:ea typeface="+mj-ea"/>
                <a:cs typeface="Meiryo UI" panose="020B0604030504040204" pitchFamily="50" charset="-128"/>
              </a:rPr>
              <a:t>外見</a:t>
            </a:r>
            <a:r>
              <a:rPr lang="ja-JP" altLang="en-US" sz="1200" b="1" dirty="0" smtClean="0">
                <a:solidFill>
                  <a:schemeClr val="tx1"/>
                </a:solidFill>
                <a:latin typeface="+mj-ea"/>
                <a:ea typeface="+mj-ea"/>
                <a:cs typeface="Meiryo UI" panose="020B0604030504040204" pitchFamily="50" charset="-128"/>
              </a:rPr>
              <a:t>だけではわかりません。これまで使っていた化学物質でも危険・有害性を知っているかの振り返りが重要です。化学物質の性質を知ろうという気付きを促しましょう</a:t>
            </a:r>
            <a:endParaRPr kumimoji="1" lang="en-US" altLang="ja-JP" sz="1200" b="1" dirty="0">
              <a:solidFill>
                <a:schemeClr val="tx1"/>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29569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DCA4C06A-06B9-4CD5-BF80-CC001651564E}"/>
              </a:ext>
            </a:extLst>
          </p:cNvPr>
          <p:cNvSpPr txBox="1"/>
          <p:nvPr/>
        </p:nvSpPr>
        <p:spPr>
          <a:xfrm>
            <a:off x="379698" y="61464"/>
            <a:ext cx="6462025" cy="523220"/>
          </a:xfrm>
          <a:prstGeom prst="rect">
            <a:avLst/>
          </a:prstGeom>
          <a:noFill/>
        </p:spPr>
        <p:txBody>
          <a:bodyPr wrap="none" rtlCol="0">
            <a:spAutoFit/>
          </a:bodyPr>
          <a:lstStyle>
            <a:defPPr>
              <a:defRPr lang="ja-JP"/>
            </a:defPPr>
            <a:lvl1pPr>
              <a:defRPr sz="3200"/>
            </a:lvl1pPr>
          </a:lstStyle>
          <a:p>
            <a:r>
              <a:rPr lang="ja-JP" altLang="en-US" sz="2800" b="1" dirty="0">
                <a:solidFill>
                  <a:schemeClr val="bg1"/>
                </a:solidFill>
              </a:rPr>
              <a:t>作業現場で見る化学物質の情報を知る</a:t>
            </a:r>
            <a:r>
              <a:rPr lang="ja-JP" altLang="en-US" sz="2800" b="1" dirty="0" smtClean="0">
                <a:solidFill>
                  <a:schemeClr val="bg1"/>
                </a:solidFill>
              </a:rPr>
              <a:t>！</a:t>
            </a:r>
            <a:endParaRPr lang="ja-JP" altLang="en-US" sz="2800" b="1" dirty="0">
              <a:solidFill>
                <a:schemeClr val="bg1"/>
              </a:solidFill>
            </a:endParaRPr>
          </a:p>
        </p:txBody>
      </p:sp>
      <p:grpSp>
        <p:nvGrpSpPr>
          <p:cNvPr id="3" name="グループ化 2"/>
          <p:cNvGrpSpPr/>
          <p:nvPr/>
        </p:nvGrpSpPr>
        <p:grpSpPr>
          <a:xfrm>
            <a:off x="529437" y="922271"/>
            <a:ext cx="8768431" cy="5204596"/>
            <a:chOff x="529437" y="922271"/>
            <a:chExt cx="8768431" cy="5204596"/>
          </a:xfrm>
        </p:grpSpPr>
        <p:sp>
          <p:nvSpPr>
            <p:cNvPr id="2" name="テキスト ボックス 1">
              <a:extLst>
                <a:ext uri="{FF2B5EF4-FFF2-40B4-BE49-F238E27FC236}">
                  <a16:creationId xmlns:a16="http://schemas.microsoft.com/office/drawing/2014/main" id="{CCBB049B-7946-46C4-AA94-0ECC8DB01CA5}"/>
                </a:ext>
              </a:extLst>
            </p:cNvPr>
            <p:cNvSpPr txBox="1"/>
            <p:nvPr/>
          </p:nvSpPr>
          <p:spPr>
            <a:xfrm>
              <a:off x="529437" y="922271"/>
              <a:ext cx="8652521" cy="1815882"/>
            </a:xfrm>
            <a:prstGeom prst="rect">
              <a:avLst/>
            </a:prstGeom>
            <a:noFill/>
          </p:spPr>
          <p:txBody>
            <a:bodyPr wrap="square" rtlCol="0">
              <a:spAutoFit/>
            </a:bodyPr>
            <a:lstStyle/>
            <a:p>
              <a:r>
                <a:rPr lang="ja-JP" altLang="en-US" sz="2800" dirty="0"/>
                <a:t>誰でもこれまでの経験、自分</a:t>
              </a:r>
              <a:r>
                <a:rPr lang="ja-JP" altLang="en-US" sz="2800" dirty="0" smtClean="0"/>
                <a:t>の知識、情報</a:t>
              </a:r>
              <a:r>
                <a:rPr lang="ja-JP" altLang="en-US" sz="2800" dirty="0"/>
                <a:t>でモノの性質を判断しがちです。</a:t>
              </a:r>
              <a:endParaRPr lang="en-US" altLang="ja-JP" sz="2800" dirty="0"/>
            </a:p>
            <a:p>
              <a:r>
                <a:rPr lang="ja-JP" altLang="en-US" sz="2800" dirty="0"/>
                <a:t>化学物質について情報がなければ、正しい判断はできません。</a:t>
              </a:r>
            </a:p>
          </p:txBody>
        </p:sp>
        <p:sp>
          <p:nvSpPr>
            <p:cNvPr id="11" name="テキスト ボックス 10">
              <a:extLst>
                <a:ext uri="{FF2B5EF4-FFF2-40B4-BE49-F238E27FC236}">
                  <a16:creationId xmlns:a16="http://schemas.microsoft.com/office/drawing/2014/main" id="{94A1A5FB-3F45-4698-8535-1F4043A52F05}"/>
                </a:ext>
              </a:extLst>
            </p:cNvPr>
            <p:cNvSpPr txBox="1"/>
            <p:nvPr/>
          </p:nvSpPr>
          <p:spPr>
            <a:xfrm>
              <a:off x="761050" y="2918947"/>
              <a:ext cx="8199681" cy="1631216"/>
            </a:xfrm>
            <a:prstGeom prst="rect">
              <a:avLst/>
            </a:prstGeom>
            <a:noFill/>
          </p:spPr>
          <p:txBody>
            <a:bodyPr wrap="none" rtlCol="0">
              <a:spAutoFit/>
            </a:bodyPr>
            <a:lstStyle/>
            <a:p>
              <a:r>
                <a:rPr lang="ja-JP" altLang="en-US" sz="2800" u="sng" dirty="0" smtClean="0">
                  <a:solidFill>
                    <a:srgbClr val="FF0000"/>
                  </a:solidFill>
                </a:rPr>
                <a:t>化学</a:t>
              </a:r>
              <a:r>
                <a:rPr lang="ja-JP" altLang="en-US" sz="2800" u="sng" dirty="0">
                  <a:solidFill>
                    <a:srgbClr val="FF0000"/>
                  </a:solidFill>
                </a:rPr>
                <a:t>物質を適切に取り扱うための３つのスキル、知識</a:t>
              </a:r>
              <a:endParaRPr lang="en-US" altLang="ja-JP" sz="2800" u="sng" dirty="0">
                <a:solidFill>
                  <a:srgbClr val="FF0000"/>
                </a:solidFill>
              </a:endParaRPr>
            </a:p>
            <a:p>
              <a:pPr marL="342900" indent="-342900">
                <a:buFont typeface="Arial" panose="020B0604020202020204" pitchFamily="34" charset="0"/>
                <a:buChar char="•"/>
              </a:pPr>
              <a:r>
                <a:rPr lang="ja-JP" altLang="en-US" sz="2400" dirty="0"/>
                <a:t>化学物質の基礎知識</a:t>
              </a:r>
              <a:endParaRPr lang="en-US" altLang="ja-JP" sz="2400" dirty="0"/>
            </a:p>
            <a:p>
              <a:pPr marL="342900" indent="-342900">
                <a:buFont typeface="Arial" panose="020B0604020202020204" pitchFamily="34" charset="0"/>
                <a:buChar char="•"/>
              </a:pPr>
              <a:r>
                <a:rPr lang="ja-JP" altLang="en-US" sz="2400" dirty="0"/>
                <a:t>化学物質の性質を読み取るスキル</a:t>
              </a:r>
              <a:r>
                <a:rPr lang="ja-JP" altLang="en-US" sz="2400" b="1" dirty="0">
                  <a:solidFill>
                    <a:srgbClr val="FF0000"/>
                  </a:solidFill>
                  <a:effectLst>
                    <a:outerShdw blurRad="38100" dist="38100" dir="2700000" algn="tl">
                      <a:srgbClr val="000000">
                        <a:alpha val="43137"/>
                      </a:srgbClr>
                    </a:outerShdw>
                  </a:effectLst>
                </a:rPr>
                <a:t>（ラベルからの情報）</a:t>
              </a:r>
              <a:endParaRPr lang="en-US" altLang="ja-JP" sz="2400" dirty="0"/>
            </a:p>
            <a:p>
              <a:pPr marL="342900" indent="-342900">
                <a:buFont typeface="Arial" panose="020B0604020202020204" pitchFamily="34" charset="0"/>
                <a:buChar char="•"/>
              </a:pPr>
              <a:r>
                <a:rPr lang="ja-JP" altLang="en-US" sz="2400" dirty="0"/>
                <a:t>これまでの経験、体験、事故事例</a:t>
              </a:r>
              <a:r>
                <a:rPr lang="ja-JP" altLang="en-US" sz="2400" dirty="0" smtClean="0"/>
                <a:t>を活かす</a:t>
              </a:r>
              <a:r>
                <a:rPr lang="ja-JP" altLang="en-US" sz="2400" dirty="0"/>
                <a:t>スキル</a:t>
              </a:r>
            </a:p>
          </p:txBody>
        </p:sp>
        <p:sp>
          <p:nvSpPr>
            <p:cNvPr id="13" name="テキスト ボックス 12"/>
            <p:cNvSpPr txBox="1"/>
            <p:nvPr/>
          </p:nvSpPr>
          <p:spPr>
            <a:xfrm>
              <a:off x="645346" y="4926538"/>
              <a:ext cx="8652522" cy="1200329"/>
            </a:xfrm>
            <a:prstGeom prst="rect">
              <a:avLst/>
            </a:prstGeom>
            <a:solidFill>
              <a:srgbClr val="FFC000"/>
            </a:solidFill>
          </p:spPr>
          <p:txBody>
            <a:bodyPr wrap="square" rtlCol="0">
              <a:spAutoFit/>
            </a:bodyPr>
            <a:lstStyle/>
            <a:p>
              <a:r>
                <a:rPr lang="ja-JP" altLang="en-US" sz="3600" b="1" dirty="0"/>
                <a:t>化学物質による労働災害を減らすこと＝</a:t>
              </a:r>
              <a:endParaRPr lang="en-US" altLang="ja-JP" sz="3600" b="1" dirty="0"/>
            </a:p>
            <a:p>
              <a:r>
                <a:rPr lang="ja-JP" altLang="en-US" sz="3600" b="1" dirty="0"/>
                <a:t>その危険・有害性を知り、リスクを減らすこと</a:t>
              </a:r>
            </a:p>
          </p:txBody>
        </p:sp>
      </p:grpSp>
      <p:sp>
        <p:nvSpPr>
          <p:cNvPr id="7" name="角丸四角形吹き出し 5">
            <a:extLst>
              <a:ext uri="{FF2B5EF4-FFF2-40B4-BE49-F238E27FC236}">
                <a16:creationId xmlns:a16="http://schemas.microsoft.com/office/drawing/2014/main" id="{8F4CEA7E-A3E8-40C4-8524-9EB24CB745F2}"/>
              </a:ext>
            </a:extLst>
          </p:cNvPr>
          <p:cNvSpPr/>
          <p:nvPr/>
        </p:nvSpPr>
        <p:spPr>
          <a:xfrm>
            <a:off x="6806800" y="5510410"/>
            <a:ext cx="2950526" cy="1232914"/>
          </a:xfrm>
          <a:prstGeom prst="wedgeRoundRectCallout">
            <a:avLst>
              <a:gd name="adj1" fmla="val -20833"/>
              <a:gd name="adj2" fmla="val -58849"/>
              <a:gd name="adj3" fmla="val 16667"/>
            </a:avLst>
          </a:prstGeom>
          <a:solidFill>
            <a:schemeClr val="accent3"/>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教育担当者さまへ</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化学物質を取り扱う際</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必要な知識、ラベルの読み方、事故事例の活かし方があります。全く知らないことを</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えることは困難です。第一歩として基礎知識等の重要性を理解してもらいましょう。</a:t>
            </a: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830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53550" y="908720"/>
            <a:ext cx="8836613" cy="5600964"/>
            <a:chOff x="453550" y="908720"/>
            <a:chExt cx="8836613" cy="5600964"/>
          </a:xfrm>
        </p:grpSpPr>
        <p:sp>
          <p:nvSpPr>
            <p:cNvPr id="4" name="テキスト ボックス 3"/>
            <p:cNvSpPr txBox="1"/>
            <p:nvPr/>
          </p:nvSpPr>
          <p:spPr>
            <a:xfrm>
              <a:off x="453550" y="1556792"/>
              <a:ext cx="8836613" cy="1723549"/>
            </a:xfrm>
            <a:prstGeom prst="rect">
              <a:avLst/>
            </a:prstGeom>
            <a:noFill/>
          </p:spPr>
          <p:txBody>
            <a:bodyPr wrap="square" rtlCol="0">
              <a:spAutoFit/>
            </a:bodyPr>
            <a:lstStyle/>
            <a:p>
              <a:r>
                <a:rPr lang="ja-JP" altLang="en-US" sz="2400" b="1" dirty="0"/>
                <a:t>　　　</a:t>
              </a:r>
              <a:r>
                <a:rPr lang="ja-JP" altLang="en-US" sz="2400" b="1" u="sng" dirty="0"/>
                <a:t>労働災害発生の原因として、二つの側面がある。</a:t>
              </a:r>
              <a:endParaRPr lang="en-US" altLang="ja-JP" sz="2400" b="1" u="sng" dirty="0"/>
            </a:p>
            <a:p>
              <a:r>
                <a:rPr lang="ja-JP" altLang="en-US" sz="2400" b="1" dirty="0"/>
                <a:t>●　作業環境である設備、原材料などモノの面での「</a:t>
              </a:r>
              <a:r>
                <a:rPr lang="ja-JP" altLang="en-US" sz="2400" b="1" dirty="0">
                  <a:solidFill>
                    <a:srgbClr val="FF0000"/>
                  </a:solidFill>
                </a:rPr>
                <a:t>不安全な状態」</a:t>
              </a:r>
              <a:endParaRPr lang="en-US" altLang="ja-JP" sz="2400" b="1" dirty="0"/>
            </a:p>
            <a:p>
              <a:r>
                <a:rPr lang="ja-JP" altLang="en-US" sz="2400" b="1" dirty="0"/>
                <a:t>●　未熟練労働者の場合、労働者の作業面での</a:t>
              </a:r>
              <a:r>
                <a:rPr lang="ja-JP" altLang="en-US" sz="2400" b="1" dirty="0">
                  <a:solidFill>
                    <a:srgbClr val="FF0000"/>
                  </a:solidFill>
                </a:rPr>
                <a:t>「不安全な行動」</a:t>
              </a:r>
              <a:endParaRPr lang="en-US" altLang="ja-JP" sz="2400" b="1" dirty="0">
                <a:solidFill>
                  <a:srgbClr val="FF0000"/>
                </a:solidFill>
              </a:endParaRPr>
            </a:p>
            <a:p>
              <a:endParaRPr lang="en-US" altLang="ja-JP" sz="1400" b="1" dirty="0"/>
            </a:p>
            <a:p>
              <a:r>
                <a:rPr lang="ja-JP" altLang="en-US" sz="2000" b="1" dirty="0" smtClean="0"/>
                <a:t>　　この</a:t>
              </a:r>
              <a:r>
                <a:rPr lang="ja-JP" altLang="en-US" sz="2000" b="1" dirty="0"/>
                <a:t>労働災害発生の原因の考え方は化学物質の労働災害にも通じます。</a:t>
              </a:r>
            </a:p>
          </p:txBody>
        </p:sp>
        <p:sp>
          <p:nvSpPr>
            <p:cNvPr id="5" name="テキスト ボックス 4"/>
            <p:cNvSpPr txBox="1"/>
            <p:nvPr/>
          </p:nvSpPr>
          <p:spPr>
            <a:xfrm>
              <a:off x="1344770" y="908720"/>
              <a:ext cx="6338595" cy="461665"/>
            </a:xfrm>
            <a:prstGeom prst="rect">
              <a:avLst/>
            </a:prstGeom>
            <a:noFill/>
            <a:ln>
              <a:solidFill>
                <a:schemeClr val="tx1"/>
              </a:solidFill>
            </a:ln>
          </p:spPr>
          <p:txBody>
            <a:bodyPr wrap="none" rtlCol="0">
              <a:spAutoFit/>
            </a:bodyPr>
            <a:lstStyle/>
            <a:p>
              <a:r>
                <a:rPr lang="ja-JP" altLang="en-US" sz="2400" b="1" dirty="0">
                  <a:solidFill>
                    <a:srgbClr val="FF0000"/>
                  </a:solidFill>
                </a:rPr>
                <a:t>労働災害はどのような欠陥から発生するのか？</a:t>
              </a:r>
            </a:p>
          </p:txBody>
        </p:sp>
        <p:sp>
          <p:nvSpPr>
            <p:cNvPr id="12" name="星 7 11"/>
            <p:cNvSpPr/>
            <p:nvPr/>
          </p:nvSpPr>
          <p:spPr>
            <a:xfrm>
              <a:off x="5577481" y="3429000"/>
              <a:ext cx="3443177" cy="289773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 name="グループ化 5">
              <a:extLst>
                <a:ext uri="{FF2B5EF4-FFF2-40B4-BE49-F238E27FC236}">
                  <a16:creationId xmlns:a16="http://schemas.microsoft.com/office/drawing/2014/main" id="{0EAFD08E-C0C5-4276-9771-5D95B4E172C2}"/>
                </a:ext>
              </a:extLst>
            </p:cNvPr>
            <p:cNvGrpSpPr/>
            <p:nvPr/>
          </p:nvGrpSpPr>
          <p:grpSpPr>
            <a:xfrm>
              <a:off x="821078" y="3392996"/>
              <a:ext cx="7631913" cy="3116688"/>
              <a:chOff x="440871" y="3547559"/>
              <a:chExt cx="7631913" cy="3116688"/>
            </a:xfrm>
          </p:grpSpPr>
          <p:sp>
            <p:nvSpPr>
              <p:cNvPr id="2" name="正方形/長方形 1"/>
              <p:cNvSpPr/>
              <p:nvPr/>
            </p:nvSpPr>
            <p:spPr>
              <a:xfrm>
                <a:off x="440871" y="3547559"/>
                <a:ext cx="3953335" cy="31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安全衛生管理上の欠陥</a:t>
                </a:r>
              </a:p>
            </p:txBody>
          </p:sp>
          <p:sp>
            <p:nvSpPr>
              <p:cNvPr id="3" name="角丸四角形 2"/>
              <p:cNvSpPr/>
              <p:nvPr/>
            </p:nvSpPr>
            <p:spPr>
              <a:xfrm>
                <a:off x="964563" y="4151989"/>
                <a:ext cx="2905376"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不安全な状態</a:t>
                </a:r>
                <a:endParaRPr lang="en-US" altLang="ja-JP" sz="2400" b="1" dirty="0">
                  <a:solidFill>
                    <a:schemeClr val="tx1"/>
                  </a:solidFill>
                </a:endParaRPr>
              </a:p>
              <a:p>
                <a:pPr algn="ctr"/>
                <a:r>
                  <a:rPr lang="ja-JP" altLang="en-US" sz="2400" b="1" dirty="0">
                    <a:solidFill>
                      <a:schemeClr val="tx1"/>
                    </a:solidFill>
                  </a:rPr>
                  <a:t>（作業環境の原因）</a:t>
                </a:r>
              </a:p>
            </p:txBody>
          </p:sp>
          <p:sp>
            <p:nvSpPr>
              <p:cNvPr id="7" name="角丸四角形 6"/>
              <p:cNvSpPr/>
              <p:nvPr/>
            </p:nvSpPr>
            <p:spPr>
              <a:xfrm>
                <a:off x="644743" y="5483820"/>
                <a:ext cx="3433597"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不安全な行動</a:t>
                </a:r>
                <a:endParaRPr lang="en-US" altLang="ja-JP" sz="2400" b="1" dirty="0">
                  <a:solidFill>
                    <a:schemeClr val="tx1"/>
                  </a:solidFill>
                </a:endParaRPr>
              </a:p>
              <a:p>
                <a:pPr algn="ctr"/>
                <a:r>
                  <a:rPr lang="ja-JP" altLang="en-US" sz="2400" b="1" dirty="0">
                    <a:solidFill>
                      <a:schemeClr val="tx1"/>
                    </a:solidFill>
                  </a:rPr>
                  <a:t>（ヒューマンエラーなど）</a:t>
                </a:r>
              </a:p>
            </p:txBody>
          </p:sp>
          <p:sp>
            <p:nvSpPr>
              <p:cNvPr id="13" name="下矢印 12"/>
              <p:cNvSpPr/>
              <p:nvPr/>
            </p:nvSpPr>
            <p:spPr>
              <a:xfrm rot="18600000" flipH="1">
                <a:off x="4317901" y="4253271"/>
                <a:ext cx="715773" cy="116435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下矢印 13"/>
              <p:cNvSpPr/>
              <p:nvPr/>
            </p:nvSpPr>
            <p:spPr>
              <a:xfrm rot="3000000" flipH="1" flipV="1">
                <a:off x="4308323" y="5168239"/>
                <a:ext cx="715773" cy="116435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5861922" y="4712606"/>
                <a:ext cx="2210862" cy="646331"/>
              </a:xfrm>
              <a:prstGeom prst="rect">
                <a:avLst/>
              </a:prstGeom>
              <a:solidFill>
                <a:schemeClr val="bg1">
                  <a:lumMod val="65000"/>
                </a:schemeClr>
              </a:solidFill>
            </p:spPr>
            <p:txBody>
              <a:bodyPr wrap="none" rtlCol="0">
                <a:spAutoFit/>
              </a:bodyPr>
              <a:lstStyle/>
              <a:p>
                <a:r>
                  <a:rPr lang="ja-JP" altLang="en-US" sz="1800" b="1" dirty="0"/>
                  <a:t>二つの状態が重なる</a:t>
                </a:r>
                <a:endParaRPr lang="en-US" altLang="ja-JP" sz="1800" b="1" dirty="0"/>
              </a:p>
              <a:p>
                <a:r>
                  <a:rPr lang="ja-JP" altLang="en-US" sz="1800" b="1" dirty="0"/>
                  <a:t>と労働災害が発生</a:t>
                </a:r>
              </a:p>
            </p:txBody>
          </p:sp>
        </p:grpSp>
      </p:grpSp>
      <p:sp>
        <p:nvSpPr>
          <p:cNvPr id="11" name="テキスト ボックス 10"/>
          <p:cNvSpPr txBox="1"/>
          <p:nvPr/>
        </p:nvSpPr>
        <p:spPr>
          <a:xfrm>
            <a:off x="308190" y="71662"/>
            <a:ext cx="9476452" cy="461665"/>
          </a:xfrm>
          <a:prstGeom prst="rect">
            <a:avLst/>
          </a:prstGeom>
          <a:noFill/>
        </p:spPr>
        <p:txBody>
          <a:bodyPr wrap="square" rtlCol="0">
            <a:spAutoFit/>
          </a:bodyPr>
          <a:lstStyle/>
          <a:p>
            <a:r>
              <a:rPr lang="ja-JP" altLang="en-US" sz="2400" b="1" dirty="0">
                <a:solidFill>
                  <a:schemeClr val="bg1"/>
                </a:solidFill>
              </a:rPr>
              <a:t>化学物質に起因する労働災害を減らすにはどうしたらよいのでしょうか？</a:t>
            </a:r>
          </a:p>
        </p:txBody>
      </p:sp>
    </p:spTree>
    <p:extLst>
      <p:ext uri="{BB962C8B-B14F-4D97-AF65-F5344CB8AC3E}">
        <p14:creationId xmlns:p14="http://schemas.microsoft.com/office/powerpoint/2010/main" val="284992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619261" y="1016732"/>
            <a:ext cx="8731876" cy="5480902"/>
            <a:chOff x="619261" y="1016732"/>
            <a:chExt cx="8731876" cy="5480902"/>
          </a:xfrm>
        </p:grpSpPr>
        <p:sp>
          <p:nvSpPr>
            <p:cNvPr id="3" name="テキスト ボックス 2"/>
            <p:cNvSpPr txBox="1"/>
            <p:nvPr/>
          </p:nvSpPr>
          <p:spPr>
            <a:xfrm>
              <a:off x="619262" y="4558642"/>
              <a:ext cx="8554689" cy="1938992"/>
            </a:xfrm>
            <a:prstGeom prst="rect">
              <a:avLst/>
            </a:prstGeom>
            <a:noFill/>
          </p:spPr>
          <p:txBody>
            <a:bodyPr wrap="square" rtlCol="0">
              <a:spAutoFit/>
            </a:bodyPr>
            <a:lstStyle/>
            <a:p>
              <a:r>
                <a:rPr lang="ja-JP" altLang="en-US" sz="2400" b="1" dirty="0"/>
                <a:t>ラベルには危険・有害性に合わせて注意書きがあり、その注意に反する行動は不安全行動につながる。</a:t>
              </a:r>
              <a:endParaRPr lang="en-US" altLang="ja-JP" sz="2400" b="1" dirty="0"/>
            </a:p>
            <a:p>
              <a:r>
                <a:rPr lang="ja-JP" altLang="en-US" sz="2400" b="1" dirty="0"/>
                <a:t>　例：生殖毒性、発がん性などの注意書き</a:t>
              </a:r>
              <a:endParaRPr lang="en-US" altLang="ja-JP" sz="2400" b="1" dirty="0"/>
            </a:p>
            <a:p>
              <a:r>
                <a:rPr lang="ja-JP" altLang="en-US" sz="2400" b="1" dirty="0"/>
                <a:t>　　・使用前に取扱説明書を入手すること</a:t>
              </a:r>
              <a:endParaRPr lang="en-US" altLang="ja-JP" sz="2400" b="1" dirty="0"/>
            </a:p>
            <a:p>
              <a:r>
                <a:rPr lang="ja-JP" altLang="en-US" sz="2400" b="1" dirty="0"/>
                <a:t>　　・全ての安全注意を読み理解するまで取り扱わないこと</a:t>
              </a:r>
            </a:p>
          </p:txBody>
        </p:sp>
        <p:sp>
          <p:nvSpPr>
            <p:cNvPr id="6" name="テキスト ボックス 5"/>
            <p:cNvSpPr txBox="1"/>
            <p:nvPr/>
          </p:nvSpPr>
          <p:spPr>
            <a:xfrm>
              <a:off x="824977" y="1016732"/>
              <a:ext cx="4134465" cy="461665"/>
            </a:xfrm>
            <a:prstGeom prst="rect">
              <a:avLst/>
            </a:prstGeom>
            <a:solidFill>
              <a:srgbClr val="FFCC99"/>
            </a:solidFill>
          </p:spPr>
          <p:txBody>
            <a:bodyPr wrap="none" rtlCol="0">
              <a:spAutoFit/>
            </a:bodyPr>
            <a:lstStyle>
              <a:defPPr>
                <a:defRPr lang="ja-JP"/>
              </a:defPPr>
              <a:lvl1pPr>
                <a:defRPr sz="2800" b="1"/>
              </a:lvl1pPr>
            </a:lstStyle>
            <a:p>
              <a:r>
                <a:rPr lang="ja-JP" altLang="en-US" sz="2400" dirty="0"/>
                <a:t>化学物質の</a:t>
              </a:r>
              <a:r>
                <a:rPr lang="ja-JP" altLang="en-US" sz="2400" dirty="0">
                  <a:solidFill>
                    <a:srgbClr val="FF0000"/>
                  </a:solidFill>
                </a:rPr>
                <a:t>不安全状態</a:t>
              </a:r>
              <a:r>
                <a:rPr lang="ja-JP" altLang="en-US" sz="2400" dirty="0"/>
                <a:t>とは？</a:t>
              </a:r>
            </a:p>
          </p:txBody>
        </p:sp>
        <p:sp>
          <p:nvSpPr>
            <p:cNvPr id="8" name="テキスト ボックス 7"/>
            <p:cNvSpPr txBox="1"/>
            <p:nvPr/>
          </p:nvSpPr>
          <p:spPr>
            <a:xfrm>
              <a:off x="824976" y="4096978"/>
              <a:ext cx="5777544" cy="461665"/>
            </a:xfrm>
            <a:prstGeom prst="rect">
              <a:avLst/>
            </a:prstGeom>
            <a:solidFill>
              <a:srgbClr val="FFCC99"/>
            </a:solidFill>
          </p:spPr>
          <p:txBody>
            <a:bodyPr wrap="none" rtlCol="0">
              <a:spAutoFit/>
            </a:bodyPr>
            <a:lstStyle/>
            <a:p>
              <a:r>
                <a:rPr lang="ja-JP" altLang="en-US" sz="2400" b="1" dirty="0"/>
                <a:t>化学物質を取り扱う時の</a:t>
              </a:r>
              <a:r>
                <a:rPr lang="ja-JP" altLang="en-US" sz="2400" b="1" dirty="0">
                  <a:solidFill>
                    <a:srgbClr val="FF0000"/>
                  </a:solidFill>
                </a:rPr>
                <a:t>不安全行動</a:t>
              </a:r>
              <a:r>
                <a:rPr lang="ja-JP" altLang="en-US" sz="2400" b="1" dirty="0"/>
                <a:t>とは？</a:t>
              </a:r>
            </a:p>
          </p:txBody>
        </p:sp>
        <p:sp>
          <p:nvSpPr>
            <p:cNvPr id="9" name="テキスト ボックス 8"/>
            <p:cNvSpPr txBox="1"/>
            <p:nvPr/>
          </p:nvSpPr>
          <p:spPr>
            <a:xfrm>
              <a:off x="619261" y="1556792"/>
              <a:ext cx="8731876" cy="2308324"/>
            </a:xfrm>
            <a:prstGeom prst="rect">
              <a:avLst/>
            </a:prstGeom>
            <a:noFill/>
          </p:spPr>
          <p:txBody>
            <a:bodyPr wrap="square" rtlCol="0">
              <a:spAutoFit/>
            </a:bodyPr>
            <a:lstStyle/>
            <a:p>
              <a:r>
                <a:rPr lang="ja-JP" altLang="en-US" sz="2400" b="1" dirty="0"/>
                <a:t>ラベルには取扱い、保管上の注意、安定性及び反応性の</a:t>
              </a:r>
              <a:r>
                <a:rPr lang="ja-JP" altLang="en-US" sz="2400" b="1" dirty="0" smtClean="0"/>
                <a:t>注意書きなどが</a:t>
              </a:r>
              <a:r>
                <a:rPr lang="ja-JP" altLang="en-US" sz="2400" b="1" dirty="0"/>
                <a:t>ある。その注意書きにある保管条件等を守らないと不安全状態につながる。</a:t>
              </a:r>
              <a:endParaRPr lang="en-US" altLang="ja-JP" sz="2400" b="1" dirty="0"/>
            </a:p>
            <a:p>
              <a:r>
                <a:rPr lang="ja-JP" altLang="en-US" sz="2400" b="1" dirty="0"/>
                <a:t>　例：急性毒性、引火性液体などの注意書き</a:t>
              </a:r>
              <a:endParaRPr lang="en-US" altLang="ja-JP" sz="2400" b="1" dirty="0"/>
            </a:p>
            <a:p>
              <a:r>
                <a:rPr lang="ja-JP" altLang="en-US" sz="2400" b="1" dirty="0"/>
                <a:t>　　・換気の良い場所で保管すること。容器を密閉して置くこと　</a:t>
              </a:r>
              <a:endParaRPr lang="en-US" altLang="ja-JP" sz="2400" b="1" dirty="0"/>
            </a:p>
            <a:p>
              <a:r>
                <a:rPr lang="ja-JP" altLang="en-US" sz="2400" b="1" dirty="0"/>
                <a:t>　　・換気の良い場所で保管すること。涼しいところに置くこと</a:t>
              </a:r>
            </a:p>
          </p:txBody>
        </p:sp>
      </p:grpSp>
      <p:sp>
        <p:nvSpPr>
          <p:cNvPr id="2" name="テキスト ボックス 1"/>
          <p:cNvSpPr txBox="1"/>
          <p:nvPr/>
        </p:nvSpPr>
        <p:spPr>
          <a:xfrm>
            <a:off x="224656" y="57984"/>
            <a:ext cx="9455099" cy="523220"/>
          </a:xfrm>
          <a:prstGeom prst="rect">
            <a:avLst/>
          </a:prstGeom>
          <a:noFill/>
        </p:spPr>
        <p:txBody>
          <a:bodyPr wrap="square" rtlCol="0">
            <a:spAutoFit/>
          </a:bodyPr>
          <a:lstStyle/>
          <a:p>
            <a:r>
              <a:rPr lang="ja-JP" altLang="en-US" sz="2800" b="1" dirty="0">
                <a:solidFill>
                  <a:schemeClr val="bg1"/>
                </a:solidFill>
              </a:rPr>
              <a:t>化学物質を取り扱う時の不安全状態、不安全行動とは何か？</a:t>
            </a:r>
          </a:p>
        </p:txBody>
      </p:sp>
    </p:spTree>
    <p:extLst>
      <p:ext uri="{BB962C8B-B14F-4D97-AF65-F5344CB8AC3E}">
        <p14:creationId xmlns:p14="http://schemas.microsoft.com/office/powerpoint/2010/main" val="3805038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02">
  <a:themeElements>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fontScheme name="template0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02 1">
        <a:dk1>
          <a:srgbClr val="000000"/>
        </a:dk1>
        <a:lt1>
          <a:srgbClr val="FFFFFF"/>
        </a:lt1>
        <a:dk2>
          <a:srgbClr val="FA0019"/>
        </a:dk2>
        <a:lt2>
          <a:srgbClr val="140078"/>
        </a:lt2>
        <a:accent1>
          <a:srgbClr val="C8C8EB"/>
        </a:accent1>
        <a:accent2>
          <a:srgbClr val="FFC3D2"/>
        </a:accent2>
        <a:accent3>
          <a:srgbClr val="FFFFFF"/>
        </a:accent3>
        <a:accent4>
          <a:srgbClr val="000000"/>
        </a:accent4>
        <a:accent5>
          <a:srgbClr val="E0E0F3"/>
        </a:accent5>
        <a:accent6>
          <a:srgbClr val="E7B0BE"/>
        </a:accent6>
        <a:hlink>
          <a:srgbClr val="969696"/>
        </a:hlink>
        <a:folHlink>
          <a:srgbClr val="F0F0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4748</Words>
  <Application>Microsoft Office PowerPoint</Application>
  <PresentationFormat>ユーザー設定</PresentationFormat>
  <Paragraphs>439</Paragraphs>
  <Slides>27</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27</vt:i4>
      </vt:variant>
    </vt:vector>
  </HeadingPairs>
  <TitlesOfParts>
    <vt:vector size="40" baseType="lpstr">
      <vt:lpstr>Futura Md</vt:lpstr>
      <vt:lpstr>Meiryo UI</vt:lpstr>
      <vt:lpstr>Meiryo-Bold</vt:lpstr>
      <vt:lpstr>ＭＳ Ｐゴシック</vt:lpstr>
      <vt:lpstr>ＭＳ Ｐ明朝</vt:lpstr>
      <vt:lpstr>ＭＳ ゴシック</vt:lpstr>
      <vt:lpstr>メイリオ</vt:lpstr>
      <vt:lpstr>Arial</vt:lpstr>
      <vt:lpstr>Calibri</vt:lpstr>
      <vt:lpstr>Times New Roman</vt:lpstr>
      <vt:lpstr>Verdana</vt:lpstr>
      <vt:lpstr>Wingdings</vt:lpstr>
      <vt:lpstr>template02</vt:lpstr>
      <vt:lpstr>PowerPoint プレゼンテーション</vt:lpstr>
      <vt:lpstr>PowerPoint プレゼンテーション</vt:lpstr>
      <vt:lpstr>PowerPoint プレゼンテーション</vt:lpstr>
      <vt:lpstr>PowerPoint プレゼンテーション</vt:lpstr>
      <vt:lpstr>労働災害の発生は企業の大きな責任が伴います！</vt:lpstr>
      <vt:lpstr>PowerPoint プレゼンテーション</vt:lpstr>
      <vt:lpstr>PowerPoint プレゼンテーション</vt:lpstr>
      <vt:lpstr>PowerPoint プレゼンテーション</vt:lpstr>
      <vt:lpstr>PowerPoint プレゼンテーション</vt:lpstr>
      <vt:lpstr>化学物質の危険・有害性とは何かを知ろう！</vt:lpstr>
      <vt:lpstr>化学物質の危険・有害性とは何かを知ろう！</vt:lpstr>
      <vt:lpstr>化学物質のGHSラベルを見よう！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2021-06-21T05:19:40Z</dcterms:created>
  <dcterms:modified xsi:type="dcterms:W3CDTF">2021-06-21T05:42:04Z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