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Lst>
  <p:notesMasterIdLst>
    <p:notesMasterId r:id="rId27"/>
  </p:notesMasterIdLst>
  <p:handoutMasterIdLst>
    <p:handoutMasterId r:id="rId28"/>
  </p:handoutMasterIdLst>
  <p:sldIdLst>
    <p:sldId id="953" r:id="rId2"/>
    <p:sldId id="954" r:id="rId3"/>
    <p:sldId id="980" r:id="rId4"/>
    <p:sldId id="284" r:id="rId5"/>
    <p:sldId id="956" r:id="rId6"/>
    <p:sldId id="299" r:id="rId7"/>
    <p:sldId id="300" r:id="rId8"/>
    <p:sldId id="978" r:id="rId9"/>
    <p:sldId id="960" r:id="rId10"/>
    <p:sldId id="979" r:id="rId11"/>
    <p:sldId id="962" r:id="rId12"/>
    <p:sldId id="976" r:id="rId13"/>
    <p:sldId id="961" r:id="rId14"/>
    <p:sldId id="963" r:id="rId15"/>
    <p:sldId id="259" r:id="rId16"/>
    <p:sldId id="966" r:id="rId17"/>
    <p:sldId id="981" r:id="rId18"/>
    <p:sldId id="942" r:id="rId19"/>
    <p:sldId id="267" r:id="rId20"/>
    <p:sldId id="965" r:id="rId21"/>
    <p:sldId id="952" r:id="rId22"/>
    <p:sldId id="970" r:id="rId23"/>
    <p:sldId id="971" r:id="rId24"/>
    <p:sldId id="973" r:id="rId25"/>
    <p:sldId id="974" r:id="rId26"/>
  </p:sldIdLst>
  <p:sldSz cx="9904413" cy="6858000"/>
  <p:notesSz cx="6735763" cy="9866313"/>
  <p:defaultTextStyle>
    <a:defPPr>
      <a:defRPr lang="ja-JP"/>
    </a:defPPr>
    <a:lvl1pPr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000" kern="1200">
        <a:solidFill>
          <a:schemeClr val="tx1"/>
        </a:solidFill>
        <a:latin typeface="Arial" pitchFamily="34" charset="0"/>
        <a:ea typeface="ＭＳ Ｐゴシック" pitchFamily="50" charset="-128"/>
        <a:cs typeface="+mn-cs"/>
      </a:defRPr>
    </a:lvl9pPr>
  </p:defaultTextStyle>
  <p:extLst>
    <p:ext uri="{521415D9-36F7-43E2-AB2F-B90AF26B5E84}">
      <p14:sectionLst xmlns:p14="http://schemas.microsoft.com/office/powerpoint/2010/main">
        <p14:section name="教育担当者向け教材" id="{65A01224-7438-4635-AD0D-C659D4F39EBD}">
          <p14:sldIdLst>
            <p14:sldId id="953"/>
            <p14:sldId id="954"/>
            <p14:sldId id="980"/>
            <p14:sldId id="284"/>
            <p14:sldId id="956"/>
            <p14:sldId id="299"/>
            <p14:sldId id="300"/>
            <p14:sldId id="978"/>
            <p14:sldId id="960"/>
            <p14:sldId id="979"/>
            <p14:sldId id="962"/>
            <p14:sldId id="976"/>
            <p14:sldId id="961"/>
            <p14:sldId id="963"/>
            <p14:sldId id="259"/>
            <p14:sldId id="966"/>
            <p14:sldId id="981"/>
            <p14:sldId id="942"/>
            <p14:sldId id="267"/>
            <p14:sldId id="965"/>
            <p14:sldId id="952"/>
            <p14:sldId id="970"/>
            <p14:sldId id="971"/>
            <p14:sldId id="973"/>
            <p14:sldId id="974"/>
          </p14:sldIdLst>
        </p14:section>
      </p14:sectionLst>
    </p:ext>
    <p:ext uri="{EFAFB233-063F-42B5-8137-9DF3F51BA10A}">
      <p15:sldGuideLst xmlns:p15="http://schemas.microsoft.com/office/powerpoint/2012/main">
        <p15:guide id="1" orient="horz" pos="2160" userDrawn="1">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FFCC"/>
    <a:srgbClr val="FFCC99"/>
    <a:srgbClr val="FFC000"/>
    <a:srgbClr val="CCFFCC"/>
    <a:srgbClr val="006600"/>
    <a:srgbClr val="F24F4F"/>
    <a:srgbClr val="ED7D31"/>
    <a:srgbClr val="99CC00"/>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4" autoAdjust="0"/>
    <p:restoredTop sz="91322" autoAdjust="0"/>
  </p:normalViewPr>
  <p:slideViewPr>
    <p:cSldViewPr snapToGrid="0">
      <p:cViewPr varScale="1">
        <p:scale>
          <a:sx n="73" d="100"/>
          <a:sy n="73" d="100"/>
        </p:scale>
        <p:origin x="1068" y="66"/>
      </p:cViewPr>
      <p:guideLst>
        <p:guide orient="horz" pos="2160"/>
        <p:guide pos="3120"/>
      </p:guideLst>
    </p:cSldViewPr>
  </p:slideViewPr>
  <p:notesTextViewPr>
    <p:cViewPr>
      <p:scale>
        <a:sx n="66" d="100"/>
        <a:sy n="66" d="100"/>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2" y="3"/>
            <a:ext cx="2919413" cy="493713"/>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defRPr sz="1200">
                <a:latin typeface="Arial" charset="0"/>
              </a:defRPr>
            </a:lvl1pPr>
          </a:lstStyle>
          <a:p>
            <a:pPr>
              <a:defRPr/>
            </a:pPr>
            <a:endParaRPr lang="en-US" altLang="ja-JP"/>
          </a:p>
        </p:txBody>
      </p:sp>
      <p:sp>
        <p:nvSpPr>
          <p:cNvPr id="108547" name="Rectangle 3"/>
          <p:cNvSpPr>
            <a:spLocks noGrp="1" noChangeArrowheads="1"/>
          </p:cNvSpPr>
          <p:nvPr>
            <p:ph type="dt" sz="quarter" idx="1"/>
          </p:nvPr>
        </p:nvSpPr>
        <p:spPr bwMode="auto">
          <a:xfrm>
            <a:off x="3814763" y="3"/>
            <a:ext cx="2919412" cy="493713"/>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108548" name="Rectangle 4"/>
          <p:cNvSpPr>
            <a:spLocks noGrp="1" noChangeArrowheads="1"/>
          </p:cNvSpPr>
          <p:nvPr>
            <p:ph type="ftr" sz="quarter" idx="2"/>
          </p:nvPr>
        </p:nvSpPr>
        <p:spPr bwMode="auto">
          <a:xfrm>
            <a:off x="2" y="9371013"/>
            <a:ext cx="2919413" cy="493712"/>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a:defRPr sz="1200">
                <a:latin typeface="Arial" charset="0"/>
              </a:defRPr>
            </a:lvl1pPr>
          </a:lstStyle>
          <a:p>
            <a:pPr>
              <a:defRPr/>
            </a:pPr>
            <a:endParaRPr lang="en-US" altLang="ja-JP"/>
          </a:p>
        </p:txBody>
      </p:sp>
      <p:sp>
        <p:nvSpPr>
          <p:cNvPr id="108549"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algn="r">
              <a:defRPr sz="1200">
                <a:latin typeface="Arial" charset="0"/>
              </a:defRPr>
            </a:lvl1pPr>
          </a:lstStyle>
          <a:p>
            <a:pPr>
              <a:defRPr/>
            </a:pPr>
            <a:fld id="{2176C844-0C2D-4CAB-9E0B-5BEE0AB77431}" type="slidenum">
              <a:rPr lang="en-US" altLang="ja-JP"/>
              <a:pPr>
                <a:defRPr/>
              </a:pPr>
              <a:t>‹#›</a:t>
            </a:fld>
            <a:endParaRPr lang="en-US" altLang="ja-JP"/>
          </a:p>
        </p:txBody>
      </p:sp>
    </p:spTree>
    <p:extLst>
      <p:ext uri="{BB962C8B-B14F-4D97-AF65-F5344CB8AC3E}">
        <p14:creationId xmlns:p14="http://schemas.microsoft.com/office/powerpoint/2010/main" val="87968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3"/>
            <a:ext cx="2919413" cy="493713"/>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defRPr sz="1200">
                <a:latin typeface="Arial" charset="0"/>
              </a:defRPr>
            </a:lvl1pPr>
          </a:lstStyle>
          <a:p>
            <a:pPr>
              <a:defRPr/>
            </a:pPr>
            <a:endParaRPr lang="en-US" altLang="ja-JP"/>
          </a:p>
        </p:txBody>
      </p:sp>
      <p:sp>
        <p:nvSpPr>
          <p:cNvPr id="8195" name="Rectangle 3"/>
          <p:cNvSpPr>
            <a:spLocks noGrp="1" noChangeArrowheads="1"/>
          </p:cNvSpPr>
          <p:nvPr>
            <p:ph type="dt" idx="1"/>
          </p:nvPr>
        </p:nvSpPr>
        <p:spPr bwMode="auto">
          <a:xfrm>
            <a:off x="3814763" y="3"/>
            <a:ext cx="2919412" cy="493713"/>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86020" name="Rectangle 4"/>
          <p:cNvSpPr>
            <a:spLocks noGrp="1" noRot="1" noChangeAspect="1" noChangeArrowheads="1" noTextEdit="1"/>
          </p:cNvSpPr>
          <p:nvPr>
            <p:ph type="sldImg" idx="2"/>
          </p:nvPr>
        </p:nvSpPr>
        <p:spPr bwMode="auto">
          <a:xfrm>
            <a:off x="696913" y="739775"/>
            <a:ext cx="5341937" cy="370046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3103" y="4686300"/>
            <a:ext cx="5389563" cy="4440238"/>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2" y="9371013"/>
            <a:ext cx="2919413" cy="493712"/>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a:defRPr sz="1200">
                <a:latin typeface="Arial" charset="0"/>
              </a:defRPr>
            </a:lvl1pPr>
          </a:lstStyle>
          <a:p>
            <a:pPr>
              <a:defRPr/>
            </a:pPr>
            <a:endParaRPr lang="en-US" altLang="ja-JP"/>
          </a:p>
        </p:txBody>
      </p:sp>
      <p:sp>
        <p:nvSpPr>
          <p:cNvPr id="8199"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algn="r">
              <a:defRPr sz="1200">
                <a:latin typeface="Arial" charset="0"/>
              </a:defRPr>
            </a:lvl1pPr>
          </a:lstStyle>
          <a:p>
            <a:pPr>
              <a:defRPr/>
            </a:pPr>
            <a:fld id="{A3A9B2AD-3E5E-4A36-8FB1-FEA1315A5918}" type="slidenum">
              <a:rPr lang="en-US" altLang="ja-JP"/>
              <a:pPr>
                <a:defRPr/>
              </a:pPr>
              <a:t>‹#›</a:t>
            </a:fld>
            <a:endParaRPr lang="en-US" altLang="ja-JP"/>
          </a:p>
        </p:txBody>
      </p:sp>
    </p:spTree>
    <p:extLst>
      <p:ext uri="{BB962C8B-B14F-4D97-AF65-F5344CB8AC3E}">
        <p14:creationId xmlns:p14="http://schemas.microsoft.com/office/powerpoint/2010/main" val="1815152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 name="Picture 23" descr="ブルー帯"/>
          <p:cNvPicPr>
            <a:picLocks noChangeAspect="1" noChangeArrowheads="1"/>
          </p:cNvPicPr>
          <p:nvPr userDrawn="1"/>
        </p:nvPicPr>
        <p:blipFill>
          <a:blip r:embed="rId2" cstate="print"/>
          <a:srcRect/>
          <a:stretch>
            <a:fillRect/>
          </a:stretch>
        </p:blipFill>
        <p:spPr bwMode="auto">
          <a:xfrm>
            <a:off x="0" y="0"/>
            <a:ext cx="9904413" cy="601663"/>
          </a:xfrm>
          <a:prstGeom prst="rect">
            <a:avLst/>
          </a:prstGeom>
          <a:noFill/>
          <a:ln w="9525">
            <a:noFill/>
            <a:miter lim="800000"/>
            <a:headEnd/>
            <a:tailEnd/>
          </a:ln>
        </p:spPr>
      </p:pic>
      <p:sp>
        <p:nvSpPr>
          <p:cNvPr id="4" name="Rectangle 4"/>
          <p:cNvSpPr>
            <a:spLocks noChangeArrowheads="1"/>
          </p:cNvSpPr>
          <p:nvPr userDrawn="1"/>
        </p:nvSpPr>
        <p:spPr bwMode="auto">
          <a:xfrm>
            <a:off x="663575" y="125888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sp>
        <p:nvSpPr>
          <p:cNvPr id="5" name="Rectangle 5"/>
          <p:cNvSpPr>
            <a:spLocks noChangeArrowheads="1"/>
          </p:cNvSpPr>
          <p:nvPr userDrawn="1"/>
        </p:nvSpPr>
        <p:spPr bwMode="auto">
          <a:xfrm rot="10800000">
            <a:off x="592138" y="4028429"/>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pic>
        <p:nvPicPr>
          <p:cNvPr id="6" name="Picture 5" descr="footer"/>
          <p:cNvPicPr>
            <a:picLocks noChangeAspect="1" noChangeArrowheads="1"/>
          </p:cNvPicPr>
          <p:nvPr userDrawn="1"/>
        </p:nvPicPr>
        <p:blipFill>
          <a:blip r:embed="rId3" cstate="print"/>
          <a:srcRect/>
          <a:stretch>
            <a:fillRect/>
          </a:stretch>
        </p:blipFill>
        <p:spPr bwMode="auto">
          <a:xfrm>
            <a:off x="6203950" y="6534150"/>
            <a:ext cx="2743200" cy="323850"/>
          </a:xfrm>
          <a:prstGeom prst="rect">
            <a:avLst/>
          </a:prstGeom>
          <a:noFill/>
          <a:ln w="9525">
            <a:noFill/>
            <a:miter lim="800000"/>
            <a:headEnd/>
            <a:tailEnd/>
          </a:ln>
        </p:spPr>
      </p:pic>
      <p:sp>
        <p:nvSpPr>
          <p:cNvPr id="7" name="Text Box 4"/>
          <p:cNvSpPr txBox="1">
            <a:spLocks noChangeArrowheads="1"/>
          </p:cNvSpPr>
          <p:nvPr userDrawn="1"/>
        </p:nvSpPr>
        <p:spPr bwMode="auto">
          <a:xfrm>
            <a:off x="138113" y="6546850"/>
            <a:ext cx="3006725" cy="184150"/>
          </a:xfrm>
          <a:prstGeom prst="rect">
            <a:avLst/>
          </a:prstGeom>
          <a:noFill/>
          <a:ln w="9525">
            <a:noFill/>
            <a:miter lim="800000"/>
            <a:headEnd/>
            <a:tailEnd/>
          </a:ln>
          <a:effectLst/>
        </p:spPr>
        <p:txBody>
          <a:bodyPr wrap="none">
            <a:spAutoFit/>
          </a:bodyPr>
          <a:lstStyle/>
          <a:p>
            <a:pPr>
              <a:defRPr/>
            </a:pPr>
            <a:r>
              <a:rPr lang="en-US" altLang="ja-JP" sz="600">
                <a:latin typeface="Arial" charset="0"/>
              </a:rPr>
              <a:t>Copyright(C)2007 Mizuho Information &amp; Research Institute Inc. All Rights Reserved</a:t>
            </a:r>
          </a:p>
        </p:txBody>
      </p:sp>
      <p:pic>
        <p:nvPicPr>
          <p:cNvPr id="8" name="Picture 12" descr="C:\Users\9049150\Desktop\slogan_basic.gif"/>
          <p:cNvPicPr>
            <a:picLocks noChangeAspect="1" noChangeArrowheads="1"/>
          </p:cNvPicPr>
          <p:nvPr userDrawn="1"/>
        </p:nvPicPr>
        <p:blipFill>
          <a:blip r:embed="rId4" cstate="print"/>
          <a:srcRect/>
          <a:stretch>
            <a:fillRect/>
          </a:stretch>
        </p:blipFill>
        <p:spPr bwMode="auto">
          <a:xfrm>
            <a:off x="8997950" y="6400800"/>
            <a:ext cx="906463" cy="4572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2012"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201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201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0FB0C62E-EFB5-4996-99EF-ECAFAE8041B2}"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618186"/>
            <a:ext cx="8913813" cy="799452"/>
          </a:xfrm>
          <a:prstGeom prst="rect">
            <a:avLst/>
          </a:prstGeom>
        </p:spPr>
        <p:txBody>
          <a:bodyPr/>
          <a:lstStyle/>
          <a:p>
            <a:r>
              <a:rPr lang="ja-JP" altLang="en-US" dirty="0"/>
              <a:t>マスタ タイトルの書式設定</a:t>
            </a:r>
          </a:p>
        </p:txBody>
      </p:sp>
      <p:sp>
        <p:nvSpPr>
          <p:cNvPr id="3" name="縦書きテキスト プレースホルダ 2"/>
          <p:cNvSpPr>
            <a:spLocks noGrp="1"/>
          </p:cNvSpPr>
          <p:nvPr>
            <p:ph type="body" orient="vert" idx="1"/>
          </p:nvPr>
        </p:nvSpPr>
        <p:spPr>
          <a:xfrm>
            <a:off x="495300" y="1600200"/>
            <a:ext cx="8913813"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3B1A60F4-1EFA-484E-8A34-9B0F940689EF}"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618186"/>
            <a:ext cx="2227263" cy="5507977"/>
          </a:xfrm>
          <a:prstGeom prst="rect">
            <a:avLst/>
          </a:prstGeom>
        </p:spPr>
        <p:txBody>
          <a:bodyPr vert="eaVert"/>
          <a:lstStyle/>
          <a:p>
            <a:r>
              <a:rPr lang="ja-JP" altLang="en-US" dirty="0"/>
              <a:t>マスタ タイトルの書式設定</a:t>
            </a:r>
          </a:p>
        </p:txBody>
      </p:sp>
      <p:sp>
        <p:nvSpPr>
          <p:cNvPr id="3" name="縦書きテキスト プレースホルダ 2"/>
          <p:cNvSpPr>
            <a:spLocks noGrp="1"/>
          </p:cNvSpPr>
          <p:nvPr>
            <p:ph type="body" orient="vert" idx="1"/>
          </p:nvPr>
        </p:nvSpPr>
        <p:spPr>
          <a:xfrm>
            <a:off x="495300" y="618186"/>
            <a:ext cx="6534150" cy="5507977"/>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AD18438C-D074-4269-84F6-29BC63226E7C}"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643944"/>
            <a:ext cx="8913813" cy="5482219"/>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6"/>
          <p:cNvSpPr>
            <a:spLocks noGrp="1" noChangeArrowheads="1"/>
          </p:cNvSpPr>
          <p:nvPr>
            <p:ph type="sldNum" sz="quarter" idx="10"/>
          </p:nvPr>
        </p:nvSpPr>
        <p:spPr>
          <a:ln/>
        </p:spPr>
        <p:txBody>
          <a:bodyPr/>
          <a:lstStyle>
            <a:lvl1pPr>
              <a:defRPr/>
            </a:lvl1pPr>
          </a:lstStyle>
          <a:p>
            <a:pPr>
              <a:defRPr/>
            </a:pPr>
            <a:fld id="{F3B8F625-70A9-463A-98C1-400261E67B61}"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831" y="1122363"/>
            <a:ext cx="8418751"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052" y="3602038"/>
            <a:ext cx="74283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2B6FF04-AD3F-45D5-9D2F-1CBCCC3029FD}" type="datetimeFigureOut">
              <a:rPr kumimoji="1" lang="ja-JP" altLang="en-US" smtClean="0"/>
              <a:t>2021/6/21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6CC63C-CB26-43FB-B473-312387047A6C}" type="slidenum">
              <a:rPr kumimoji="1" lang="ja-JP" altLang="en-US" smtClean="0"/>
              <a:t>‹#›</a:t>
            </a:fld>
            <a:endParaRPr kumimoji="1" lang="ja-JP" altLang="en-US"/>
          </a:p>
        </p:txBody>
      </p:sp>
    </p:spTree>
    <p:extLst>
      <p:ext uri="{BB962C8B-B14F-4D97-AF65-F5344CB8AC3E}">
        <p14:creationId xmlns:p14="http://schemas.microsoft.com/office/powerpoint/2010/main" val="350386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663575" y="125888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sp>
        <p:nvSpPr>
          <p:cNvPr id="5" name="Rectangle 5"/>
          <p:cNvSpPr>
            <a:spLocks noChangeArrowheads="1"/>
          </p:cNvSpPr>
          <p:nvPr userDrawn="1"/>
        </p:nvSpPr>
        <p:spPr bwMode="auto">
          <a:xfrm rot="10800000">
            <a:off x="592138" y="4028429"/>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sp>
        <p:nvSpPr>
          <p:cNvPr id="9" name="正方形/長方形 8"/>
          <p:cNvSpPr/>
          <p:nvPr userDrawn="1"/>
        </p:nvSpPr>
        <p:spPr>
          <a:xfrm>
            <a:off x="0" y="0"/>
            <a:ext cx="9904413" cy="584684"/>
          </a:xfrm>
          <a:prstGeom prst="rect">
            <a:avLst/>
          </a:prstGeom>
          <a:solidFill>
            <a:srgbClr val="140078"/>
          </a:solidFill>
          <a:ln>
            <a:solidFill>
              <a:srgbClr val="14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19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756" y="61966"/>
            <a:ext cx="7970838" cy="486714"/>
          </a:xfrm>
          <a:prstGeom prst="rect">
            <a:avLst/>
          </a:prstGeom>
        </p:spPr>
        <p:txBody>
          <a:bodyPr/>
          <a:lstStyle>
            <a:lvl1pPr algn="l">
              <a:defRPr sz="2400">
                <a:solidFill>
                  <a:schemeClr val="bg1"/>
                </a:solidFill>
              </a:defRPr>
            </a:lvl1pPr>
          </a:lstStyle>
          <a:p>
            <a:r>
              <a:rPr lang="ja-JP" altLang="en-US" dirty="0"/>
              <a:t>マスタ タイトルの書式設定</a:t>
            </a:r>
          </a:p>
        </p:txBody>
      </p:sp>
      <p:sp>
        <p:nvSpPr>
          <p:cNvPr id="3" name="コンテンツ プレースホルダ 2"/>
          <p:cNvSpPr>
            <a:spLocks noGrp="1"/>
          </p:cNvSpPr>
          <p:nvPr>
            <p:ph idx="1" hasCustomPrompt="1"/>
          </p:nvPr>
        </p:nvSpPr>
        <p:spPr>
          <a:xfrm>
            <a:off x="495300" y="1124744"/>
            <a:ext cx="9351963" cy="5001419"/>
          </a:xfrm>
          <a:prstGeom prst="rect">
            <a:avLst/>
          </a:prstGeom>
        </p:spPr>
        <p:txBody>
          <a:bodyPr/>
          <a:lstStyle>
            <a:lvl1pPr marL="342900" indent="-342900">
              <a:buFont typeface="Wingdings" panose="05000000000000000000" pitchFamily="2" charset="2"/>
              <a:buChar char="l"/>
              <a:defRPr sz="2400"/>
            </a:lvl1pPr>
            <a:lvl2pPr marL="742950" indent="-285750">
              <a:buFont typeface="Wingdings" panose="05000000000000000000" pitchFamily="2" charset="2"/>
              <a:buChar char="ü"/>
              <a:defRPr sz="2400" baseline="0"/>
            </a:lvl2pPr>
            <a:lvl3pPr marL="1371600" indent="-457200">
              <a:buFont typeface="Wingdings" panose="05000000000000000000" pitchFamily="2" charset="2"/>
              <a:buChar char="p"/>
              <a:defRPr sz="2000" baseline="0"/>
            </a:lvl3pPr>
            <a:lvl4pPr>
              <a:defRPr baseline="0"/>
            </a:lvl4pPr>
            <a:lvl5pPr>
              <a:defRPr/>
            </a:lvl5pPr>
          </a:lstStyle>
          <a:p>
            <a:pPr lvl="0"/>
            <a:r>
              <a:rPr lang="ja-JP" altLang="en-US" dirty="0"/>
              <a:t> マスタ テキストの書式設定</a:t>
            </a:r>
          </a:p>
          <a:p>
            <a:pPr lvl="1"/>
            <a:r>
              <a:rPr lang="ja-JP" altLang="en-US" dirty="0"/>
              <a:t> 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 第 </a:t>
            </a:r>
            <a:r>
              <a:rPr lang="en-US" altLang="ja-JP" dirty="0"/>
              <a:t>4 </a:t>
            </a:r>
            <a:r>
              <a:rPr lang="ja-JP" altLang="en-US" dirty="0"/>
              <a:t>レベル</a:t>
            </a:r>
          </a:p>
          <a:p>
            <a:pPr lvl="4"/>
            <a:r>
              <a:rPr lang="ja-JP" altLang="en-US" dirty="0"/>
              <a:t> 第 </a:t>
            </a:r>
            <a:r>
              <a:rPr lang="en-US" altLang="ja-JP" dirty="0"/>
              <a:t>5 </a:t>
            </a:r>
            <a:r>
              <a:rPr lang="ja-JP" altLang="en-US" dirty="0"/>
              <a:t>レベル</a:t>
            </a:r>
          </a:p>
        </p:txBody>
      </p:sp>
      <p:sp>
        <p:nvSpPr>
          <p:cNvPr id="4" name="Rectangle 6"/>
          <p:cNvSpPr>
            <a:spLocks noGrp="1" noChangeArrowheads="1"/>
          </p:cNvSpPr>
          <p:nvPr>
            <p:ph type="sldNum" sz="quarter" idx="10"/>
          </p:nvPr>
        </p:nvSpPr>
        <p:spPr>
          <a:xfrm>
            <a:off x="7535863" y="6489340"/>
            <a:ext cx="2311400" cy="288032"/>
          </a:xfrm>
          <a:ln/>
        </p:spPr>
        <p:txBody>
          <a:bodyPr/>
          <a:lstStyle>
            <a:lvl1pPr>
              <a:defRPr/>
            </a:lvl1pPr>
          </a:lstStyle>
          <a:p>
            <a:pPr>
              <a:defRPr/>
            </a:pPr>
            <a:fld id="{F53F1FDE-4C1B-409F-92A1-F9E46004E66B}"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18512"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18512"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40433FD9-0C98-421A-91A6-F353866EA88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605306"/>
            <a:ext cx="8913813" cy="812331"/>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799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7613"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98018AEA-ADF5-4E33-A0BC-3993E57185BB}"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631064"/>
            <a:ext cx="8913813" cy="786573"/>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0788"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0788"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6BF15361-A384-4AFD-AD36-50118070ABA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3813" cy="1143000"/>
          </a:xfrm>
          <a:prstGeom prst="rect">
            <a:avLst/>
          </a:prstGeom>
        </p:spPr>
        <p:txBody>
          <a:bodyPr/>
          <a:lstStyle/>
          <a:p>
            <a:r>
              <a:rPr lang="ja-JP" altLang="en-US"/>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51977D8E-232F-44E6-B3AC-BCDC4EFCC3C6}"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002984A-7484-4FEC-BC62-C00F57375F2B}"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1913"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52BDC4C5-01BB-425B-9DEE-75B589154AF2}"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5100" y="656692"/>
            <a:ext cx="45719" cy="6136434"/>
          </a:xfrm>
          <a:prstGeom prst="rect">
            <a:avLst/>
          </a:prstGeom>
          <a:solidFill>
            <a:srgbClr val="140078"/>
          </a:solidFill>
          <a:ln w="9525">
            <a:noFill/>
            <a:miter lim="800000"/>
            <a:headEnd/>
            <a:tailEnd/>
          </a:ln>
          <a:effectLst/>
        </p:spPr>
        <p:txBody>
          <a:bodyPr wrap="none" anchor="ctr"/>
          <a:lstStyle/>
          <a:p>
            <a:pPr>
              <a:defRPr/>
            </a:pPr>
            <a:endParaRPr lang="ja-JP" altLang="en-US">
              <a:latin typeface="Arial" charset="0"/>
            </a:endParaRPr>
          </a:p>
        </p:txBody>
      </p:sp>
      <p:sp>
        <p:nvSpPr>
          <p:cNvPr id="4099" name="Line 3"/>
          <p:cNvSpPr>
            <a:spLocks noChangeShapeType="1"/>
          </p:cNvSpPr>
          <p:nvPr userDrawn="1"/>
        </p:nvSpPr>
        <p:spPr bwMode="auto">
          <a:xfrm>
            <a:off x="165100" y="6633356"/>
            <a:ext cx="8759825" cy="0"/>
          </a:xfrm>
          <a:prstGeom prst="line">
            <a:avLst/>
          </a:prstGeom>
          <a:noFill/>
          <a:ln w="12700">
            <a:solidFill>
              <a:srgbClr val="140078"/>
            </a:solidFill>
            <a:round/>
            <a:headEnd/>
            <a:tailEnd/>
          </a:ln>
          <a:effectLst/>
        </p:spPr>
        <p:txBody>
          <a:bodyPr/>
          <a:lstStyle/>
          <a:p>
            <a:pPr>
              <a:defRPr/>
            </a:pPr>
            <a:endParaRPr lang="ja-JP" altLang="en-US">
              <a:latin typeface="Arial" charset="0"/>
            </a:endParaRPr>
          </a:p>
        </p:txBody>
      </p:sp>
      <p:sp>
        <p:nvSpPr>
          <p:cNvPr id="4102" name="Rectangle 6"/>
          <p:cNvSpPr>
            <a:spLocks noGrp="1" noChangeArrowheads="1"/>
          </p:cNvSpPr>
          <p:nvPr>
            <p:ph type="sldNum" sz="quarter" idx="4"/>
          </p:nvPr>
        </p:nvSpPr>
        <p:spPr bwMode="auto">
          <a:xfrm>
            <a:off x="7535863" y="6561348"/>
            <a:ext cx="2311400"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Verdana" pitchFamily="34" charset="0"/>
              </a:defRPr>
            </a:lvl1pPr>
          </a:lstStyle>
          <a:p>
            <a:pPr>
              <a:defRPr/>
            </a:pPr>
            <a:fld id="{40D4CF93-12FB-44B0-8681-65D8CBF54043}" type="slidenum">
              <a:rPr lang="en-US" altLang="ja-JP"/>
              <a:pPr>
                <a:defRPr/>
              </a:pPr>
              <a:t>‹#›</a:t>
            </a:fld>
            <a:endParaRPr lang="en-US" altLang="ja-JP"/>
          </a:p>
        </p:txBody>
      </p:sp>
      <p:sp>
        <p:nvSpPr>
          <p:cNvPr id="9" name="正方形/長方形 8"/>
          <p:cNvSpPr/>
          <p:nvPr userDrawn="1"/>
        </p:nvSpPr>
        <p:spPr>
          <a:xfrm>
            <a:off x="0" y="0"/>
            <a:ext cx="9904413" cy="584684"/>
          </a:xfrm>
          <a:prstGeom prst="rect">
            <a:avLst/>
          </a:prstGeom>
          <a:solidFill>
            <a:srgbClr val="140078"/>
          </a:solidFill>
          <a:ln>
            <a:solidFill>
              <a:srgbClr val="14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6"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C9CBE4-4741-42FD-A4BC-07B0900DE944}"/>
              </a:ext>
            </a:extLst>
          </p:cNvPr>
          <p:cNvSpPr txBox="1"/>
          <p:nvPr/>
        </p:nvSpPr>
        <p:spPr>
          <a:xfrm>
            <a:off x="747369" y="2276872"/>
            <a:ext cx="8409674" cy="646331"/>
          </a:xfrm>
          <a:prstGeom prst="rect">
            <a:avLst/>
          </a:prstGeom>
          <a:noFill/>
        </p:spPr>
        <p:txBody>
          <a:bodyPr wrap="none" rtlCol="0">
            <a:spAutoFit/>
          </a:bodyPr>
          <a:lstStyle/>
          <a:p>
            <a:r>
              <a:rPr lang="ja-JP" altLang="en-US" sz="3600" b="1" dirty="0"/>
              <a:t>作業指揮者が知っておくべき知識、情報！</a:t>
            </a:r>
            <a:endParaRPr kumimoji="1" lang="ja-JP" altLang="en-US" sz="3600" b="1" dirty="0"/>
          </a:p>
        </p:txBody>
      </p:sp>
      <p:sp>
        <p:nvSpPr>
          <p:cNvPr id="5" name="テキスト ボックス 7">
            <a:extLst>
              <a:ext uri="{FF2B5EF4-FFF2-40B4-BE49-F238E27FC236}">
                <a16:creationId xmlns:a16="http://schemas.microsoft.com/office/drawing/2014/main" id="{4E09A049-4909-481F-BB9F-BD3C5F5FDCEC}"/>
              </a:ext>
            </a:extLst>
          </p:cNvPr>
          <p:cNvSpPr txBox="1">
            <a:spLocks noChangeArrowheads="1"/>
          </p:cNvSpPr>
          <p:nvPr/>
        </p:nvSpPr>
        <p:spPr bwMode="auto">
          <a:xfrm>
            <a:off x="2089874" y="4545124"/>
            <a:ext cx="5726248" cy="1446550"/>
          </a:xfrm>
          <a:prstGeom prst="rect">
            <a:avLst/>
          </a:prstGeom>
          <a:noFill/>
          <a:ln w="9525">
            <a:noFill/>
            <a:miter lim="800000"/>
            <a:headEnd/>
            <a:tailEnd/>
          </a:ln>
        </p:spPr>
        <p:txBody>
          <a:bodyPr wrap="none">
            <a:spAutoFit/>
          </a:bodyPr>
          <a:lstStyle/>
          <a:p>
            <a:pPr algn="ctr"/>
            <a:r>
              <a:rPr lang="en-US" altLang="ja-JP" sz="3200" b="1" dirty="0">
                <a:solidFill>
                  <a:srgbClr val="140078"/>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a:solidFill>
                  <a:srgbClr val="140078"/>
                </a:solidFill>
                <a:latin typeface="Meiryo UI" panose="020B0604030504040204" pitchFamily="50" charset="-128"/>
                <a:ea typeface="Meiryo UI" panose="020B0604030504040204" pitchFamily="50" charset="-128"/>
                <a:cs typeface="Meiryo UI" panose="020B0604030504040204" pitchFamily="50" charset="-128"/>
              </a:rPr>
              <a:t>○○部○○チーム</a:t>
            </a:r>
            <a:r>
              <a:rPr lang="en-US" altLang="ja-JP" sz="3200" b="1" dirty="0">
                <a:solidFill>
                  <a:srgbClr val="140078"/>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a:solidFill>
                  <a:srgbClr val="140078"/>
                </a:solidFill>
                <a:latin typeface="Meiryo UI" panose="020B0604030504040204" pitchFamily="50" charset="-128"/>
                <a:ea typeface="Meiryo UI" panose="020B0604030504040204" pitchFamily="50" charset="-128"/>
                <a:cs typeface="Meiryo UI" panose="020B0604030504040204" pitchFamily="50" charset="-128"/>
              </a:rPr>
              <a:t>（所属等）</a:t>
            </a:r>
            <a:endParaRPr lang="en-US" altLang="ja-JP" sz="2800" b="1" dirty="0">
              <a:solidFill>
                <a:srgbClr val="140078"/>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800" b="1" dirty="0">
              <a:solidFill>
                <a:srgbClr val="140078"/>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solidFill>
                  <a:srgbClr val="140078"/>
                </a:solidFill>
                <a:latin typeface="Meiryo UI" panose="020B0604030504040204" pitchFamily="50" charset="-128"/>
                <a:ea typeface="Meiryo UI" panose="020B0604030504040204" pitchFamily="50" charset="-128"/>
                <a:cs typeface="Meiryo UI" panose="020B0604030504040204" pitchFamily="50" charset="-128"/>
              </a:rPr>
              <a:t>○○（名前）</a:t>
            </a:r>
          </a:p>
        </p:txBody>
      </p:sp>
      <p:sp>
        <p:nvSpPr>
          <p:cNvPr id="7" name="角丸四角形吹き出し 5">
            <a:extLst>
              <a:ext uri="{FF2B5EF4-FFF2-40B4-BE49-F238E27FC236}">
                <a16:creationId xmlns:a16="http://schemas.microsoft.com/office/drawing/2014/main" id="{8F4CEA7E-A3E8-40C4-8524-9EB24CB745F2}"/>
              </a:ext>
            </a:extLst>
          </p:cNvPr>
          <p:cNvSpPr/>
          <p:nvPr/>
        </p:nvSpPr>
        <p:spPr>
          <a:xfrm>
            <a:off x="6644394" y="5301208"/>
            <a:ext cx="2950526"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適宜、所属や名前などを編集してご活用ください。</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また、注意事項はこのようにコメントを記載しておりますので参考にしてください。</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（印刷時やスクリーンへの投影時は適宜削除してください。）</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a:extLst>
              <a:ext uri="{FF2B5EF4-FFF2-40B4-BE49-F238E27FC236}">
                <a16:creationId xmlns:a16="http://schemas.microsoft.com/office/drawing/2014/main" id="{3BA63B54-BC62-4A43-878A-B80AA3E7FCD3}"/>
              </a:ext>
            </a:extLst>
          </p:cNvPr>
          <p:cNvSpPr txBox="1">
            <a:spLocks/>
          </p:cNvSpPr>
          <p:nvPr/>
        </p:nvSpPr>
        <p:spPr>
          <a:xfrm>
            <a:off x="473756" y="61966"/>
            <a:ext cx="7970838"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社内安全衛生教育用資料</a:t>
            </a:r>
          </a:p>
        </p:txBody>
      </p:sp>
    </p:spTree>
    <p:extLst>
      <p:ext uri="{BB962C8B-B14F-4D97-AF65-F5344CB8AC3E}">
        <p14:creationId xmlns:p14="http://schemas.microsoft.com/office/powerpoint/2010/main" val="1512622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F53F1FDE-4C1B-409F-92A1-F9E46004E66B}" type="slidenum">
              <a:rPr lang="en-US" altLang="ja-JP" smtClean="0"/>
              <a:pPr>
                <a:defRPr/>
              </a:pPr>
              <a:t>10</a:t>
            </a:fld>
            <a:endParaRPr lang="en-US" altLang="ja-JP"/>
          </a:p>
        </p:txBody>
      </p:sp>
      <p:sp>
        <p:nvSpPr>
          <p:cNvPr id="13" name="Rectangle 2"/>
          <p:cNvSpPr>
            <a:spLocks noGrp="1" noChangeArrowheads="1"/>
          </p:cNvSpPr>
          <p:nvPr>
            <p:ph type="title"/>
          </p:nvPr>
        </p:nvSpPr>
        <p:spPr>
          <a:xfrm>
            <a:off x="235682" y="44624"/>
            <a:ext cx="9498113" cy="523220"/>
          </a:xfrm>
          <a:noFill/>
        </p:spPr>
        <p:txBody>
          <a:bodyPr wrap="none" rtlCol="0">
            <a:spAutoFit/>
          </a:bodyPr>
          <a:lstStyle/>
          <a:p>
            <a:pPr eaLnBrk="1" hangingPunct="1"/>
            <a:r>
              <a:rPr lang="en-US" altLang="ja-JP" sz="2800" b="1" dirty="0" smtClean="0">
                <a:latin typeface="+mn-lt"/>
                <a:ea typeface="+mn-ea"/>
                <a:cs typeface="+mn-cs"/>
              </a:rPr>
              <a:t>GHS</a:t>
            </a:r>
            <a:r>
              <a:rPr lang="ja-JP" altLang="en-US" sz="2800" b="1" dirty="0"/>
              <a:t> （</a:t>
            </a:r>
            <a:r>
              <a:rPr lang="en-US" altLang="ja-JP" sz="2800" b="1" dirty="0"/>
              <a:t>JIS)</a:t>
            </a:r>
            <a:r>
              <a:rPr lang="ja-JP" altLang="en-US" sz="2800" b="1" dirty="0" smtClean="0">
                <a:latin typeface="+mn-lt"/>
                <a:ea typeface="+mn-ea"/>
                <a:cs typeface="+mn-cs"/>
              </a:rPr>
              <a:t>分類</a:t>
            </a:r>
            <a:r>
              <a:rPr lang="ja-JP" altLang="en-US" sz="2800" b="1" dirty="0">
                <a:latin typeface="+mn-lt"/>
                <a:ea typeface="+mn-ea"/>
                <a:cs typeface="+mn-cs"/>
              </a:rPr>
              <a:t>区分</a:t>
            </a:r>
            <a:r>
              <a:rPr lang="ja-JP" altLang="en-US" sz="2800" b="1" dirty="0" smtClean="0">
                <a:latin typeface="+mn-lt"/>
                <a:ea typeface="+mn-ea"/>
                <a:cs typeface="+mn-cs"/>
              </a:rPr>
              <a:t>と有害性（</a:t>
            </a:r>
            <a:r>
              <a:rPr lang="ja-JP" altLang="en-US" sz="2800" b="1" dirty="0">
                <a:latin typeface="+mn-lt"/>
                <a:ea typeface="+mn-ea"/>
                <a:cs typeface="+mn-cs"/>
              </a:rPr>
              <a:t>発がん性</a:t>
            </a:r>
            <a:r>
              <a:rPr lang="ja-JP" altLang="en-US" sz="2800" b="1" dirty="0" smtClean="0">
                <a:latin typeface="+mn-lt"/>
                <a:ea typeface="+mn-ea"/>
                <a:cs typeface="+mn-cs"/>
              </a:rPr>
              <a:t>）の</a:t>
            </a:r>
            <a:r>
              <a:rPr lang="ja-JP" altLang="en-US" sz="2800" b="1" dirty="0">
                <a:latin typeface="+mn-lt"/>
                <a:ea typeface="+mn-ea"/>
                <a:cs typeface="+mn-cs"/>
              </a:rPr>
              <a:t>程度の見方　</a:t>
            </a:r>
            <a:r>
              <a:rPr lang="en-US" altLang="ja-JP" sz="2800" b="1" dirty="0">
                <a:latin typeface="+mn-lt"/>
                <a:ea typeface="+mn-ea"/>
                <a:cs typeface="+mn-cs"/>
              </a:rPr>
              <a:t>-</a:t>
            </a:r>
            <a:r>
              <a:rPr lang="ja-JP" altLang="en-US" sz="2800" b="1" dirty="0">
                <a:latin typeface="+mn-lt"/>
                <a:ea typeface="+mn-ea"/>
                <a:cs typeface="+mn-cs"/>
              </a:rPr>
              <a:t>例</a:t>
            </a:r>
            <a:r>
              <a:rPr lang="en-US" altLang="ja-JP" sz="2800" b="1" dirty="0">
                <a:latin typeface="+mn-lt"/>
                <a:ea typeface="+mn-ea"/>
                <a:cs typeface="+mn-cs"/>
              </a:rPr>
              <a:t>-</a:t>
            </a:r>
          </a:p>
        </p:txBody>
      </p:sp>
      <p:grpSp>
        <p:nvGrpSpPr>
          <p:cNvPr id="2" name="グループ化 1"/>
          <p:cNvGrpSpPr/>
          <p:nvPr/>
        </p:nvGrpSpPr>
        <p:grpSpPr>
          <a:xfrm>
            <a:off x="514350" y="690048"/>
            <a:ext cx="9226388" cy="6183457"/>
            <a:chOff x="514350" y="690048"/>
            <a:chExt cx="9226388" cy="6183457"/>
          </a:xfrm>
        </p:grpSpPr>
        <p:sp>
          <p:nvSpPr>
            <p:cNvPr id="12" name="テキスト ボックス 11">
              <a:extLst>
                <a:ext uri="{FF2B5EF4-FFF2-40B4-BE49-F238E27FC236}">
                  <a16:creationId xmlns:a16="http://schemas.microsoft.com/office/drawing/2014/main" id="{2733B1A1-1172-48FE-AC5C-B733EA1B31E2}"/>
                </a:ext>
              </a:extLst>
            </p:cNvPr>
            <p:cNvSpPr txBox="1"/>
            <p:nvPr/>
          </p:nvSpPr>
          <p:spPr>
            <a:xfrm>
              <a:off x="1676400" y="5265204"/>
              <a:ext cx="7701147" cy="1077218"/>
            </a:xfrm>
            <a:prstGeom prst="rect">
              <a:avLst/>
            </a:prstGeom>
            <a:noFill/>
          </p:spPr>
          <p:txBody>
            <a:bodyPr wrap="none" rtlCol="0">
              <a:spAutoFit/>
            </a:bodyPr>
            <a:lstStyle/>
            <a:p>
              <a:r>
                <a:rPr lang="ja-JP" altLang="en-US" sz="3200" b="1" dirty="0" smtClean="0"/>
                <a:t>区分の数字</a:t>
              </a:r>
              <a:r>
                <a:rPr lang="ja-JP" altLang="en-US" sz="3200" b="1" dirty="0"/>
                <a:t>が小さい</a:t>
              </a:r>
              <a:r>
                <a:rPr lang="ja-JP" altLang="en-US" sz="3200" b="1" dirty="0" smtClean="0"/>
                <a:t>ほど発がん性のデータ</a:t>
              </a:r>
              <a:endParaRPr lang="en-US" altLang="ja-JP" sz="3200" b="1" dirty="0" smtClean="0"/>
            </a:p>
            <a:p>
              <a:r>
                <a:rPr lang="ja-JP" altLang="en-US" sz="3200" b="1" dirty="0"/>
                <a:t>の</a:t>
              </a:r>
              <a:r>
                <a:rPr lang="ja-JP" altLang="en-US" sz="3200" b="1" dirty="0" smtClean="0"/>
                <a:t>確かさが</a:t>
              </a:r>
              <a:r>
                <a:rPr lang="ja-JP" altLang="en-US" sz="3200" b="1" dirty="0"/>
                <a:t>高</a:t>
              </a:r>
              <a:r>
                <a:rPr lang="ja-JP" altLang="en-US" sz="3200" b="1" dirty="0" smtClean="0"/>
                <a:t>い</a:t>
              </a:r>
              <a:endParaRPr lang="ja-JP" altLang="en-US" sz="3200" b="1" dirty="0"/>
            </a:p>
          </p:txBody>
        </p:sp>
        <p:pic>
          <p:nvPicPr>
            <p:cNvPr id="15" name="図 14"/>
            <p:cNvPicPr>
              <a:picLocks noChangeAspect="1"/>
            </p:cNvPicPr>
            <p:nvPr/>
          </p:nvPicPr>
          <p:blipFill>
            <a:blip r:embed="rId2"/>
            <a:stretch>
              <a:fillRect/>
            </a:stretch>
          </p:blipFill>
          <p:spPr>
            <a:xfrm>
              <a:off x="514350" y="1223642"/>
              <a:ext cx="9226388" cy="3474767"/>
            </a:xfrm>
            <a:prstGeom prst="rect">
              <a:avLst/>
            </a:prstGeom>
          </p:spPr>
        </p:pic>
        <p:sp>
          <p:nvSpPr>
            <p:cNvPr id="16" name="Rectangle 2"/>
            <p:cNvSpPr txBox="1">
              <a:spLocks noChangeArrowheads="1"/>
            </p:cNvSpPr>
            <p:nvPr/>
          </p:nvSpPr>
          <p:spPr>
            <a:xfrm>
              <a:off x="811658" y="690048"/>
              <a:ext cx="7886700" cy="668866"/>
            </a:xfrm>
            <a:prstGeom prst="rect">
              <a:avLst/>
            </a:prstGeom>
          </p:spPr>
          <p:txBody>
            <a:bodyPr>
              <a:normAutofit/>
            </a:bodyPr>
            <a:lstStyle>
              <a:lvl1pPr algn="l" rtl="0" eaLnBrk="0" fontAlgn="base" hangingPunct="0">
                <a:spcBef>
                  <a:spcPct val="0"/>
                </a:spcBef>
                <a:spcAft>
                  <a:spcPct val="0"/>
                </a:spcAft>
                <a:defRPr kumimoji="1" sz="24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en-US" altLang="ja-JP" b="1" kern="0" dirty="0" smtClean="0">
                  <a:solidFill>
                    <a:schemeClr val="tx1"/>
                  </a:solidFill>
                  <a:latin typeface="+mn-lt"/>
                </a:rPr>
                <a:t>GHS</a:t>
              </a:r>
              <a:r>
                <a:rPr lang="ja-JP" altLang="en-US" b="1" kern="0" dirty="0" smtClean="0">
                  <a:solidFill>
                    <a:schemeClr val="tx1"/>
                  </a:solidFill>
                  <a:latin typeface="+mn-lt"/>
                </a:rPr>
                <a:t>分類での</a:t>
              </a:r>
              <a:r>
                <a:rPr lang="ja-JP" altLang="en-US" b="1" i="1" kern="0" dirty="0">
                  <a:solidFill>
                    <a:schemeClr val="accent1">
                      <a:lumMod val="50000"/>
                    </a:schemeClr>
                  </a:solidFill>
                </a:rPr>
                <a:t>発がん性</a:t>
              </a:r>
              <a:r>
                <a:rPr lang="ja-JP" altLang="en-US" b="1" kern="0" dirty="0" smtClean="0">
                  <a:solidFill>
                    <a:schemeClr val="tx1"/>
                  </a:solidFill>
                </a:rPr>
                <a:t>分類区分</a:t>
              </a:r>
              <a:endParaRPr lang="ja-JP" altLang="en-US" b="1" kern="0" dirty="0">
                <a:solidFill>
                  <a:schemeClr val="tx1"/>
                </a:solidFill>
                <a:latin typeface="+mn-lt"/>
              </a:endParaRPr>
            </a:p>
          </p:txBody>
        </p:sp>
        <p:sp>
          <p:nvSpPr>
            <p:cNvPr id="7" name="Text Box 5">
              <a:extLst>
                <a:ext uri="{FF2B5EF4-FFF2-40B4-BE49-F238E27FC236}">
                  <a16:creationId xmlns:a16="http://schemas.microsoft.com/office/drawing/2014/main" id="{1201540D-511F-42C3-A158-385F1CEDD730}"/>
                </a:ext>
              </a:extLst>
            </p:cNvPr>
            <p:cNvSpPr txBox="1">
              <a:spLocks noChangeArrowheads="1"/>
            </p:cNvSpPr>
            <p:nvPr/>
          </p:nvSpPr>
          <p:spPr bwMode="auto">
            <a:xfrm>
              <a:off x="7313859" y="6619589"/>
              <a:ext cx="162416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r>
                <a:rPr lang="ja-JP" altLang="en-US" sz="1050" dirty="0"/>
                <a:t>国連</a:t>
              </a:r>
              <a:r>
                <a:rPr lang="en-US" altLang="ja-JP" sz="1050" dirty="0" smtClean="0"/>
                <a:t>GHS</a:t>
              </a:r>
              <a:r>
                <a:rPr lang="ja-JP" altLang="en-US" sz="1050" dirty="0"/>
                <a:t>（</a:t>
              </a:r>
              <a:r>
                <a:rPr lang="en-US" altLang="ja-JP" sz="1050" dirty="0"/>
                <a:t>JIS)</a:t>
              </a:r>
              <a:r>
                <a:rPr lang="ja-JP" altLang="en-US" sz="1050" dirty="0" smtClean="0"/>
                <a:t>により作成</a:t>
              </a:r>
              <a:endParaRPr lang="ja-JP" altLang="en-US" sz="1050" dirty="0"/>
            </a:p>
          </p:txBody>
        </p:sp>
      </p:grpSp>
    </p:spTree>
    <p:extLst>
      <p:ext uri="{BB962C8B-B14F-4D97-AF65-F5344CB8AC3E}">
        <p14:creationId xmlns:p14="http://schemas.microsoft.com/office/powerpoint/2010/main" val="3616574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番号プレースホルダー 3"/>
          <p:cNvSpPr>
            <a:spLocks noGrp="1"/>
          </p:cNvSpPr>
          <p:nvPr>
            <p:ph type="sldNum" sz="quarter" idx="12"/>
          </p:nvPr>
        </p:nvSpPr>
        <p:spPr>
          <a:xfrm>
            <a:off x="6457950" y="6356351"/>
            <a:ext cx="2057400" cy="365125"/>
          </a:xfrm>
          <a:prstGeom prst="rect">
            <a:avLst/>
          </a:prstGeom>
          <a:no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C6CC63C-CB26-43FB-B473-312387047A6C}" type="slidenum">
              <a:rPr lang="ja-JP" altLang="en-US" smtClean="0"/>
              <a:pPr/>
              <a:t>11</a:t>
            </a:fld>
            <a:endParaRPr lang="en-US" altLang="ja-JP" sz="1800" b="0"/>
          </a:p>
        </p:txBody>
      </p:sp>
      <p:sp>
        <p:nvSpPr>
          <p:cNvPr id="35845" name="Rectangle 2"/>
          <p:cNvSpPr>
            <a:spLocks noChangeArrowheads="1"/>
          </p:cNvSpPr>
          <p:nvPr/>
        </p:nvSpPr>
        <p:spPr bwMode="auto">
          <a:xfrm>
            <a:off x="547275" y="62021"/>
            <a:ext cx="9148658" cy="584775"/>
          </a:xfrm>
          <a:prstGeom prst="rect">
            <a:avLst/>
          </a:prstGeom>
          <a:noFill/>
        </p:spPr>
        <p:txBody>
          <a:bodyPr wrap="none" rtlCol="0">
            <a:spAutoFit/>
          </a:bodyPr>
          <a:lstStyle/>
          <a:p>
            <a:r>
              <a:rPr lang="ja-JP" altLang="en-US" sz="2400" b="1" dirty="0">
                <a:solidFill>
                  <a:schemeClr val="bg1"/>
                </a:solidFill>
              </a:rPr>
              <a:t>（参考）　</a:t>
            </a:r>
            <a:r>
              <a:rPr lang="en-US" altLang="ja-JP" sz="3200" b="1" dirty="0" smtClean="0">
                <a:solidFill>
                  <a:schemeClr val="bg1"/>
                </a:solidFill>
              </a:rPr>
              <a:t>GHS</a:t>
            </a:r>
            <a:r>
              <a:rPr lang="ja-JP" altLang="en-US" sz="3200" b="1" dirty="0" smtClean="0">
                <a:solidFill>
                  <a:schemeClr val="bg1"/>
                </a:solidFill>
              </a:rPr>
              <a:t>（</a:t>
            </a:r>
            <a:r>
              <a:rPr lang="en-US" altLang="ja-JP" sz="3200" b="1" dirty="0" smtClean="0">
                <a:solidFill>
                  <a:schemeClr val="bg1"/>
                </a:solidFill>
              </a:rPr>
              <a:t>JIS)</a:t>
            </a:r>
            <a:r>
              <a:rPr lang="ja-JP" altLang="en-US" sz="2800" b="1" dirty="0" smtClean="0">
                <a:solidFill>
                  <a:schemeClr val="bg1"/>
                </a:solidFill>
              </a:rPr>
              <a:t>に</a:t>
            </a:r>
            <a:r>
              <a:rPr lang="ja-JP" altLang="en-US" sz="2800" b="1" dirty="0">
                <a:solidFill>
                  <a:schemeClr val="bg1"/>
                </a:solidFill>
              </a:rPr>
              <a:t>おける有害性の種類 　</a:t>
            </a:r>
            <a:r>
              <a:rPr lang="en-US" altLang="ja-JP" sz="2800" b="1" dirty="0">
                <a:solidFill>
                  <a:schemeClr val="bg1"/>
                </a:solidFill>
              </a:rPr>
              <a:t> -</a:t>
            </a:r>
            <a:r>
              <a:rPr lang="ja-JP" altLang="en-US" sz="2800" b="1" dirty="0">
                <a:solidFill>
                  <a:schemeClr val="bg1"/>
                </a:solidFill>
              </a:rPr>
              <a:t>健康有害性</a:t>
            </a:r>
            <a:r>
              <a:rPr lang="en-US" altLang="ja-JP" sz="2800" b="1" dirty="0">
                <a:solidFill>
                  <a:schemeClr val="bg1"/>
                </a:solidFill>
              </a:rPr>
              <a:t>-</a:t>
            </a:r>
            <a:endParaRPr lang="ja-JP" altLang="en-US" sz="2800" b="1" dirty="0">
              <a:solidFill>
                <a:schemeClr val="bg1"/>
              </a:solidFill>
            </a:endParaRPr>
          </a:p>
        </p:txBody>
      </p:sp>
      <p:sp>
        <p:nvSpPr>
          <p:cNvPr id="35843" name="Rectangle 7"/>
          <p:cNvSpPr>
            <a:spLocks noChangeArrowheads="1"/>
          </p:cNvSpPr>
          <p:nvPr/>
        </p:nvSpPr>
        <p:spPr bwMode="auto">
          <a:xfrm>
            <a:off x="543720" y="836712"/>
            <a:ext cx="8816975" cy="5220580"/>
          </a:xfrm>
          <a:prstGeom prst="rect">
            <a:avLst/>
          </a:prstGeom>
          <a:solidFill>
            <a:srgbClr val="EAEAEA"/>
          </a:solidFill>
          <a:ln w="9525">
            <a:solidFill>
              <a:srgbClr val="000000"/>
            </a:solidFill>
            <a:miter lim="800000"/>
            <a:headEnd/>
            <a:tailEnd/>
          </a:ln>
        </p:spPr>
        <p:txBody>
          <a:bodyPr anchor="b"/>
          <a:lstStyle>
            <a:lvl1pPr marL="1260475" indent="-185738">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marL="1616075" indent="-176213">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971675" indent="-176213">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2159000" indent="-7938">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566988"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3024188"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3481388"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938588"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4395788"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zh-TW" sz="1600" b="1" dirty="0">
                <a:solidFill>
                  <a:srgbClr val="0000FF"/>
                </a:solidFill>
              </a:rPr>
              <a:t>【</a:t>
            </a:r>
            <a:r>
              <a:rPr lang="zh-TW" altLang="en-US" sz="1600" b="1" dirty="0">
                <a:solidFill>
                  <a:srgbClr val="0000FF"/>
                </a:solidFill>
              </a:rPr>
              <a:t>急性毒性</a:t>
            </a:r>
            <a:r>
              <a:rPr lang="en-US" altLang="zh-TW" sz="1600" b="1" dirty="0">
                <a:solidFill>
                  <a:srgbClr val="0000FF"/>
                </a:solidFill>
              </a:rPr>
              <a:t>】</a:t>
            </a:r>
            <a:r>
              <a:rPr lang="ja-JP" altLang="en-US" sz="1600" b="1" dirty="0">
                <a:solidFill>
                  <a:srgbClr val="0000FF"/>
                </a:solidFill>
              </a:rPr>
              <a:t>　</a:t>
            </a:r>
            <a:endParaRPr lang="en-US" altLang="ja-JP" sz="1600" b="1" dirty="0">
              <a:solidFill>
                <a:srgbClr val="0000FF"/>
              </a:solidFill>
            </a:endParaRPr>
          </a:p>
          <a:p>
            <a:pPr eaLnBrk="1" hangingPunct="1">
              <a:spcBef>
                <a:spcPct val="0"/>
              </a:spcBef>
              <a:buFontTx/>
              <a:buNone/>
            </a:pPr>
            <a:r>
              <a:rPr lang="en-US" altLang="ja-JP" sz="1600" b="1" dirty="0"/>
              <a:t>	</a:t>
            </a:r>
            <a:r>
              <a:rPr lang="ja-JP" altLang="en-US" sz="1600" b="1" dirty="0"/>
              <a:t>致死作用</a:t>
            </a:r>
          </a:p>
          <a:p>
            <a:pPr eaLnBrk="1" hangingPunct="1">
              <a:spcBef>
                <a:spcPct val="0"/>
              </a:spcBef>
              <a:buFontTx/>
              <a:buNone/>
            </a:pPr>
            <a:r>
              <a:rPr lang="en-US" altLang="ja-JP" sz="1600" b="1" dirty="0">
                <a:solidFill>
                  <a:srgbClr val="0000FF"/>
                </a:solidFill>
              </a:rPr>
              <a:t>【</a:t>
            </a:r>
            <a:r>
              <a:rPr lang="ja-JP" altLang="en-US" sz="1600" b="1" dirty="0">
                <a:solidFill>
                  <a:srgbClr val="0000FF"/>
                </a:solidFill>
              </a:rPr>
              <a:t>特定標的臓器毒性</a:t>
            </a:r>
            <a:r>
              <a:rPr lang="en-US" altLang="ja-JP" sz="1600" b="1" dirty="0">
                <a:solidFill>
                  <a:srgbClr val="0000FF"/>
                </a:solidFill>
              </a:rPr>
              <a:t>(</a:t>
            </a:r>
            <a:r>
              <a:rPr lang="ja-JP" altLang="en-US" sz="1600" b="1" dirty="0">
                <a:solidFill>
                  <a:srgbClr val="0000FF"/>
                </a:solidFill>
              </a:rPr>
              <a:t>単回ばく露</a:t>
            </a:r>
            <a:r>
              <a:rPr lang="en-US" altLang="ja-JP" sz="1600" b="1" dirty="0">
                <a:solidFill>
                  <a:srgbClr val="0000FF"/>
                </a:solidFill>
              </a:rPr>
              <a:t>)】</a:t>
            </a:r>
            <a:r>
              <a:rPr lang="ja-JP" altLang="en-US" sz="1600" b="1" dirty="0">
                <a:solidFill>
                  <a:srgbClr val="0000FF"/>
                </a:solidFill>
              </a:rPr>
              <a:t>　</a:t>
            </a:r>
            <a:endParaRPr lang="en-US" altLang="ja-JP" sz="1600" b="1" dirty="0">
              <a:solidFill>
                <a:srgbClr val="0000FF"/>
              </a:solidFill>
            </a:endParaRPr>
          </a:p>
          <a:p>
            <a:pPr eaLnBrk="1" hangingPunct="1">
              <a:spcBef>
                <a:spcPct val="0"/>
              </a:spcBef>
              <a:buFontTx/>
              <a:buNone/>
            </a:pPr>
            <a:r>
              <a:rPr lang="en-US" altLang="ja-JP" sz="1600" b="1" dirty="0"/>
              <a:t>	</a:t>
            </a:r>
            <a:r>
              <a:rPr lang="ja-JP" altLang="en-US" sz="1600" b="1" dirty="0"/>
              <a:t>臓器の障害・麻酔作用・気道刺激</a:t>
            </a:r>
          </a:p>
          <a:p>
            <a:pPr eaLnBrk="1" hangingPunct="1">
              <a:spcBef>
                <a:spcPct val="0"/>
              </a:spcBef>
              <a:buFontTx/>
              <a:buNone/>
            </a:pPr>
            <a:r>
              <a:rPr lang="en-US" altLang="zh-TW" sz="1600" b="1" dirty="0">
                <a:solidFill>
                  <a:srgbClr val="0000FF"/>
                </a:solidFill>
              </a:rPr>
              <a:t>【</a:t>
            </a:r>
            <a:r>
              <a:rPr lang="zh-TW" altLang="en-US" sz="1600" b="1" dirty="0">
                <a:solidFill>
                  <a:srgbClr val="0000FF"/>
                </a:solidFill>
              </a:rPr>
              <a:t>特定標的臓器毒性</a:t>
            </a:r>
            <a:r>
              <a:rPr lang="en-US" altLang="ja-JP" sz="1600" b="1" dirty="0">
                <a:solidFill>
                  <a:srgbClr val="0000FF"/>
                </a:solidFill>
              </a:rPr>
              <a:t>(</a:t>
            </a:r>
            <a:r>
              <a:rPr lang="zh-TW" altLang="en-US" sz="1600" b="1" dirty="0">
                <a:solidFill>
                  <a:srgbClr val="0000FF"/>
                </a:solidFill>
              </a:rPr>
              <a:t>反復</a:t>
            </a:r>
            <a:r>
              <a:rPr lang="ja-JP" altLang="en-US" sz="1600" b="1" dirty="0">
                <a:solidFill>
                  <a:srgbClr val="0000FF"/>
                </a:solidFill>
              </a:rPr>
              <a:t>ばく</a:t>
            </a:r>
            <a:r>
              <a:rPr lang="zh-TW" altLang="en-US" sz="1600" b="1" dirty="0">
                <a:solidFill>
                  <a:srgbClr val="0000FF"/>
                </a:solidFill>
              </a:rPr>
              <a:t>露</a:t>
            </a:r>
            <a:r>
              <a:rPr lang="en-US" altLang="ja-JP" sz="1600" b="1" dirty="0">
                <a:solidFill>
                  <a:srgbClr val="0000FF"/>
                </a:solidFill>
              </a:rPr>
              <a:t>)】</a:t>
            </a:r>
            <a:r>
              <a:rPr lang="ja-JP" altLang="en-US" sz="1600" b="1" dirty="0">
                <a:solidFill>
                  <a:srgbClr val="0000FF"/>
                </a:solidFill>
              </a:rPr>
              <a:t>　　</a:t>
            </a:r>
            <a:endParaRPr lang="en-US" altLang="ja-JP" sz="1600" b="1" dirty="0">
              <a:solidFill>
                <a:srgbClr val="0000FF"/>
              </a:solidFill>
            </a:endParaRPr>
          </a:p>
          <a:p>
            <a:pPr eaLnBrk="1" hangingPunct="1">
              <a:spcBef>
                <a:spcPct val="0"/>
              </a:spcBef>
              <a:buFontTx/>
              <a:buNone/>
            </a:pPr>
            <a:r>
              <a:rPr lang="en-US" altLang="ja-JP" sz="1600" b="1" dirty="0"/>
              <a:t>	</a:t>
            </a:r>
            <a:r>
              <a:rPr lang="ja-JP" altLang="en-US" sz="1600" b="1" dirty="0"/>
              <a:t>臓器の障害</a:t>
            </a:r>
          </a:p>
          <a:p>
            <a:pPr eaLnBrk="1" hangingPunct="1">
              <a:spcBef>
                <a:spcPct val="0"/>
              </a:spcBef>
              <a:buFontTx/>
              <a:buNone/>
            </a:pPr>
            <a:r>
              <a:rPr lang="en-US" altLang="ja-JP" sz="1600" b="1" dirty="0">
                <a:solidFill>
                  <a:srgbClr val="FF0000"/>
                </a:solidFill>
              </a:rPr>
              <a:t>【</a:t>
            </a:r>
            <a:r>
              <a:rPr lang="ja-JP" altLang="en-US" sz="1600" b="1" u="sng" dirty="0">
                <a:solidFill>
                  <a:srgbClr val="FF0000"/>
                </a:solidFill>
              </a:rPr>
              <a:t>誤えん有害性 </a:t>
            </a:r>
            <a:r>
              <a:rPr lang="en-US" altLang="ja-JP" sz="1600" b="1" dirty="0" smtClean="0">
                <a:solidFill>
                  <a:srgbClr val="FF0000"/>
                </a:solidFill>
              </a:rPr>
              <a:t>】</a:t>
            </a:r>
            <a:r>
              <a:rPr lang="ja-JP" altLang="en-US" sz="1400" b="1" dirty="0" smtClean="0">
                <a:solidFill>
                  <a:srgbClr val="FF0000"/>
                </a:solidFill>
              </a:rPr>
              <a:t>（旧：吸引性呼吸器有害性）</a:t>
            </a:r>
            <a:r>
              <a:rPr lang="en-US" altLang="ja-JP" sz="1400" b="1" dirty="0" smtClean="0">
                <a:solidFill>
                  <a:srgbClr val="FF0000"/>
                </a:solidFill>
              </a:rPr>
              <a:t> </a:t>
            </a:r>
            <a:r>
              <a:rPr lang="ja-JP" altLang="en-US" sz="1400" b="1" dirty="0">
                <a:solidFill>
                  <a:srgbClr val="0000FF"/>
                </a:solidFill>
              </a:rPr>
              <a:t>　</a:t>
            </a:r>
            <a:endParaRPr lang="en-US" altLang="ja-JP" sz="1400" b="1" dirty="0">
              <a:solidFill>
                <a:srgbClr val="0000FF"/>
              </a:solidFill>
            </a:endParaRPr>
          </a:p>
          <a:p>
            <a:pPr eaLnBrk="1" hangingPunct="1">
              <a:spcBef>
                <a:spcPct val="0"/>
              </a:spcBef>
              <a:buFontTx/>
              <a:buNone/>
            </a:pPr>
            <a:r>
              <a:rPr lang="en-US" altLang="ja-JP" sz="1600" b="1" dirty="0"/>
              <a:t>	</a:t>
            </a:r>
            <a:r>
              <a:rPr lang="ja-JP" altLang="en-US" sz="1600" b="1" dirty="0"/>
              <a:t>気管支炎、肺炎</a:t>
            </a:r>
            <a:r>
              <a:rPr lang="ja-JP" altLang="en-US" sz="1600" b="1" dirty="0" smtClean="0"/>
              <a:t>など</a:t>
            </a:r>
            <a:endParaRPr lang="en-US" altLang="ja-JP" sz="1600" b="1" dirty="0" smtClean="0"/>
          </a:p>
          <a:p>
            <a:pPr eaLnBrk="1" hangingPunct="1">
              <a:spcBef>
                <a:spcPct val="0"/>
              </a:spcBef>
              <a:buFontTx/>
              <a:buNone/>
            </a:pPr>
            <a:r>
              <a:rPr lang="en-US" altLang="zh-TW" sz="1600" b="1" dirty="0" smtClean="0">
                <a:solidFill>
                  <a:srgbClr val="0000FF"/>
                </a:solidFill>
              </a:rPr>
              <a:t>【</a:t>
            </a:r>
            <a:r>
              <a:rPr lang="zh-TW" altLang="en-US" sz="1600" b="1" dirty="0" smtClean="0">
                <a:solidFill>
                  <a:srgbClr val="0000FF"/>
                </a:solidFill>
              </a:rPr>
              <a:t>生殖細胞変異原性</a:t>
            </a:r>
            <a:endParaRPr lang="en-US" altLang="ja-JP" sz="1600" b="1" dirty="0" smtClean="0">
              <a:solidFill>
                <a:srgbClr val="0000FF"/>
              </a:solidFill>
            </a:endParaRPr>
          </a:p>
          <a:p>
            <a:pPr eaLnBrk="1" hangingPunct="1">
              <a:spcBef>
                <a:spcPct val="0"/>
              </a:spcBef>
              <a:buFontTx/>
              <a:buNone/>
            </a:pPr>
            <a:r>
              <a:rPr lang="en-US" altLang="ja-JP" sz="1600" b="1" dirty="0"/>
              <a:t>	</a:t>
            </a:r>
            <a:r>
              <a:rPr lang="ja-JP" altLang="en-US" sz="1600" b="1" dirty="0"/>
              <a:t>次世代への遺伝性疾患</a:t>
            </a:r>
          </a:p>
          <a:p>
            <a:pPr eaLnBrk="1" hangingPunct="1">
              <a:spcBef>
                <a:spcPct val="0"/>
              </a:spcBef>
              <a:buFontTx/>
              <a:buNone/>
            </a:pPr>
            <a:r>
              <a:rPr lang="en-US" altLang="ja-JP" sz="1600" b="1" dirty="0">
                <a:solidFill>
                  <a:srgbClr val="0000FF"/>
                </a:solidFill>
              </a:rPr>
              <a:t>【</a:t>
            </a:r>
            <a:r>
              <a:rPr lang="ja-JP" altLang="en-US" sz="1600" b="1" dirty="0">
                <a:solidFill>
                  <a:srgbClr val="0000FF"/>
                </a:solidFill>
              </a:rPr>
              <a:t>発がん性</a:t>
            </a:r>
            <a:r>
              <a:rPr lang="en-US" altLang="ja-JP" sz="1600" b="1" dirty="0">
                <a:solidFill>
                  <a:srgbClr val="0000FF"/>
                </a:solidFill>
              </a:rPr>
              <a:t>】</a:t>
            </a:r>
            <a:r>
              <a:rPr lang="ja-JP" altLang="en-US" sz="1600" b="1" dirty="0">
                <a:solidFill>
                  <a:srgbClr val="0000FF"/>
                </a:solidFill>
              </a:rPr>
              <a:t>　</a:t>
            </a:r>
            <a:endParaRPr lang="en-US" altLang="ja-JP" sz="1600" b="1" dirty="0">
              <a:solidFill>
                <a:srgbClr val="0000FF"/>
              </a:solidFill>
            </a:endParaRPr>
          </a:p>
          <a:p>
            <a:pPr eaLnBrk="1" hangingPunct="1">
              <a:spcBef>
                <a:spcPct val="0"/>
              </a:spcBef>
              <a:buFontTx/>
              <a:buNone/>
            </a:pPr>
            <a:r>
              <a:rPr lang="en-US" altLang="ja-JP" sz="1600" b="1" dirty="0"/>
              <a:t>	</a:t>
            </a:r>
            <a:r>
              <a:rPr lang="ja-JP" altLang="en-US" sz="1600" b="1" dirty="0"/>
              <a:t>がんの誘発、発生率の増加</a:t>
            </a:r>
          </a:p>
          <a:p>
            <a:pPr eaLnBrk="1" hangingPunct="1">
              <a:spcBef>
                <a:spcPct val="0"/>
              </a:spcBef>
              <a:buFontTx/>
              <a:buNone/>
            </a:pPr>
            <a:r>
              <a:rPr lang="en-US" altLang="ja-JP" sz="1600" b="1" dirty="0">
                <a:solidFill>
                  <a:srgbClr val="0000FF"/>
                </a:solidFill>
              </a:rPr>
              <a:t>【</a:t>
            </a:r>
            <a:r>
              <a:rPr lang="ja-JP" altLang="en-US" sz="1600" b="1" dirty="0">
                <a:solidFill>
                  <a:srgbClr val="0000FF"/>
                </a:solidFill>
              </a:rPr>
              <a:t>生殖毒性</a:t>
            </a:r>
            <a:r>
              <a:rPr lang="en-US" altLang="ja-JP" sz="1600" b="1" dirty="0">
                <a:solidFill>
                  <a:srgbClr val="0000FF"/>
                </a:solidFill>
              </a:rPr>
              <a:t>】</a:t>
            </a:r>
            <a:r>
              <a:rPr lang="ja-JP" altLang="en-US" sz="1600" b="1" dirty="0">
                <a:solidFill>
                  <a:srgbClr val="0000FF"/>
                </a:solidFill>
              </a:rPr>
              <a:t>　</a:t>
            </a:r>
            <a:endParaRPr lang="en-US" altLang="ja-JP" sz="1600" b="1" dirty="0">
              <a:solidFill>
                <a:srgbClr val="0000FF"/>
              </a:solidFill>
            </a:endParaRPr>
          </a:p>
          <a:p>
            <a:pPr eaLnBrk="1" hangingPunct="1">
              <a:spcBef>
                <a:spcPct val="0"/>
              </a:spcBef>
              <a:buFontTx/>
              <a:buNone/>
            </a:pPr>
            <a:r>
              <a:rPr lang="en-US" altLang="ja-JP" sz="1600" b="1" dirty="0"/>
              <a:t>	</a:t>
            </a:r>
            <a:r>
              <a:rPr lang="ja-JP" altLang="en-US" sz="1600" b="1" dirty="0"/>
              <a:t>性機能、生殖能への影響、胎児への</a:t>
            </a:r>
            <a:r>
              <a:rPr lang="ja-JP" altLang="en-US" sz="1600" b="1" dirty="0" smtClean="0"/>
              <a:t>影響</a:t>
            </a:r>
            <a:endParaRPr lang="en-US" altLang="ja-JP" sz="1600" b="1" dirty="0">
              <a:solidFill>
                <a:srgbClr val="0000FF"/>
              </a:solidFill>
            </a:endParaRPr>
          </a:p>
          <a:p>
            <a:pPr eaLnBrk="1" hangingPunct="1">
              <a:spcBef>
                <a:spcPct val="0"/>
              </a:spcBef>
              <a:buFontTx/>
              <a:buNone/>
            </a:pPr>
            <a:r>
              <a:rPr lang="en-US" altLang="zh-TW" sz="1600" b="1" dirty="0" smtClean="0">
                <a:solidFill>
                  <a:srgbClr val="FF0000"/>
                </a:solidFill>
              </a:rPr>
              <a:t>【</a:t>
            </a:r>
            <a:r>
              <a:rPr lang="zh-TW" altLang="en-US" sz="1600" b="1" dirty="0" smtClean="0">
                <a:solidFill>
                  <a:srgbClr val="FF0000"/>
                </a:solidFill>
              </a:rPr>
              <a:t>皮膚腐食性／刺激性 </a:t>
            </a:r>
            <a:r>
              <a:rPr lang="en-US" altLang="zh-TW" sz="1600" b="1" dirty="0" smtClean="0">
                <a:solidFill>
                  <a:srgbClr val="FF0000"/>
                </a:solidFill>
              </a:rPr>
              <a:t>】</a:t>
            </a:r>
            <a:r>
              <a:rPr lang="ja-JP" altLang="en-US" sz="1600" b="1" dirty="0" smtClean="0">
                <a:solidFill>
                  <a:srgbClr val="0000FF"/>
                </a:solidFill>
              </a:rPr>
              <a:t>　</a:t>
            </a:r>
            <a:r>
              <a:rPr lang="ja-JP" altLang="en-US" sz="1400" b="1" dirty="0" smtClean="0">
                <a:solidFill>
                  <a:srgbClr val="FF0000"/>
                </a:solidFill>
              </a:rPr>
              <a:t>（旧：</a:t>
            </a:r>
            <a:r>
              <a:rPr lang="zh-TW" altLang="en-US" sz="1400" b="1" dirty="0" smtClean="0">
                <a:solidFill>
                  <a:srgbClr val="FF0000"/>
                </a:solidFill>
              </a:rPr>
              <a:t>皮膚腐食性</a:t>
            </a:r>
            <a:r>
              <a:rPr lang="ja-JP" altLang="en-US" sz="1400" b="1" dirty="0" smtClean="0">
                <a:solidFill>
                  <a:srgbClr val="FF0000"/>
                </a:solidFill>
              </a:rPr>
              <a:t>及び</a:t>
            </a:r>
            <a:r>
              <a:rPr lang="zh-TW" altLang="en-US" sz="1400" b="1" dirty="0" smtClean="0">
                <a:solidFill>
                  <a:srgbClr val="FF0000"/>
                </a:solidFill>
              </a:rPr>
              <a:t>刺激性 </a:t>
            </a:r>
            <a:r>
              <a:rPr lang="ja-JP" altLang="en-US" sz="1400" b="1" dirty="0" smtClean="0">
                <a:solidFill>
                  <a:srgbClr val="FF0000"/>
                </a:solidFill>
              </a:rPr>
              <a:t>）</a:t>
            </a:r>
            <a:r>
              <a:rPr lang="en-US" altLang="ja-JP" sz="1400" b="1" dirty="0" smtClean="0">
                <a:solidFill>
                  <a:srgbClr val="FF0000"/>
                </a:solidFill>
              </a:rPr>
              <a:t> </a:t>
            </a:r>
            <a:r>
              <a:rPr lang="ja-JP" altLang="en-US" sz="1400" b="1" dirty="0">
                <a:solidFill>
                  <a:srgbClr val="0000FF"/>
                </a:solidFill>
              </a:rPr>
              <a:t>　</a:t>
            </a:r>
            <a:endParaRPr lang="en-US" altLang="ja-JP" sz="1400" b="1" dirty="0" smtClean="0">
              <a:solidFill>
                <a:srgbClr val="0000FF"/>
              </a:solidFill>
            </a:endParaRPr>
          </a:p>
          <a:p>
            <a:pPr eaLnBrk="1" hangingPunct="1">
              <a:spcBef>
                <a:spcPct val="0"/>
              </a:spcBef>
              <a:buFontTx/>
              <a:buNone/>
            </a:pPr>
            <a:r>
              <a:rPr lang="en-US" altLang="ja-JP" sz="1400" b="1" dirty="0"/>
              <a:t>	</a:t>
            </a:r>
            <a:r>
              <a:rPr lang="ja-JP" altLang="en-US" sz="1400" b="1" dirty="0"/>
              <a:t>充血、浮腫、滲出など</a:t>
            </a:r>
          </a:p>
          <a:p>
            <a:pPr eaLnBrk="1" hangingPunct="1">
              <a:spcBef>
                <a:spcPct val="0"/>
              </a:spcBef>
              <a:buFontTx/>
              <a:buNone/>
            </a:pPr>
            <a:r>
              <a:rPr lang="en-US" altLang="ja-JP" sz="1600" b="1" dirty="0">
                <a:solidFill>
                  <a:srgbClr val="FF0000"/>
                </a:solidFill>
              </a:rPr>
              <a:t>【</a:t>
            </a:r>
            <a:r>
              <a:rPr lang="ja-JP" altLang="en-US" sz="1600" b="1" dirty="0">
                <a:solidFill>
                  <a:srgbClr val="FF0000"/>
                </a:solidFill>
              </a:rPr>
              <a:t>眼に対する重篤な損傷性／眼刺激性 </a:t>
            </a:r>
            <a:r>
              <a:rPr lang="en-US" altLang="ja-JP" sz="1600" b="1" dirty="0">
                <a:solidFill>
                  <a:srgbClr val="FF0000"/>
                </a:solidFill>
              </a:rPr>
              <a:t>】</a:t>
            </a:r>
            <a:r>
              <a:rPr lang="ja-JP" altLang="en-US" sz="1600" b="1" dirty="0">
                <a:solidFill>
                  <a:srgbClr val="FF0000"/>
                </a:solidFill>
              </a:rPr>
              <a:t>　</a:t>
            </a:r>
            <a:r>
              <a:rPr lang="ja-JP" altLang="en-US" sz="1400" b="1" dirty="0" smtClean="0">
                <a:solidFill>
                  <a:srgbClr val="FF0000"/>
                </a:solidFill>
              </a:rPr>
              <a:t>（旧：眼</a:t>
            </a:r>
            <a:r>
              <a:rPr lang="ja-JP" altLang="en-US" sz="1400" b="1" dirty="0">
                <a:solidFill>
                  <a:srgbClr val="FF0000"/>
                </a:solidFill>
              </a:rPr>
              <a:t>に対する重篤な</a:t>
            </a:r>
            <a:r>
              <a:rPr lang="ja-JP" altLang="en-US" sz="1400" b="1" dirty="0" smtClean="0">
                <a:solidFill>
                  <a:srgbClr val="FF0000"/>
                </a:solidFill>
              </a:rPr>
              <a:t>損傷性又は眼</a:t>
            </a:r>
            <a:r>
              <a:rPr lang="ja-JP" altLang="en-US" sz="1400" b="1" dirty="0">
                <a:solidFill>
                  <a:srgbClr val="FF0000"/>
                </a:solidFill>
              </a:rPr>
              <a:t>刺激性 </a:t>
            </a:r>
            <a:r>
              <a:rPr lang="zh-TW" altLang="en-US" sz="1400" b="1" dirty="0" smtClean="0">
                <a:solidFill>
                  <a:srgbClr val="FF0000"/>
                </a:solidFill>
              </a:rPr>
              <a:t> </a:t>
            </a:r>
            <a:r>
              <a:rPr lang="ja-JP" altLang="en-US" sz="1400" b="1" dirty="0">
                <a:solidFill>
                  <a:srgbClr val="FF0000"/>
                </a:solidFill>
              </a:rPr>
              <a:t>）</a:t>
            </a:r>
            <a:r>
              <a:rPr lang="en-US" altLang="ja-JP" sz="1400" b="1" dirty="0">
                <a:solidFill>
                  <a:srgbClr val="FF0000"/>
                </a:solidFill>
              </a:rPr>
              <a:t> </a:t>
            </a:r>
            <a:r>
              <a:rPr lang="ja-JP" altLang="en-US" sz="1400" b="1" dirty="0">
                <a:solidFill>
                  <a:srgbClr val="0000FF"/>
                </a:solidFill>
              </a:rPr>
              <a:t>　</a:t>
            </a:r>
            <a:endParaRPr lang="en-US" altLang="ja-JP" sz="1600" b="1" dirty="0">
              <a:solidFill>
                <a:srgbClr val="0000FF"/>
              </a:solidFill>
            </a:endParaRPr>
          </a:p>
          <a:p>
            <a:pPr eaLnBrk="1" hangingPunct="1">
              <a:spcBef>
                <a:spcPct val="0"/>
              </a:spcBef>
              <a:buFontTx/>
              <a:buNone/>
            </a:pPr>
            <a:r>
              <a:rPr lang="en-US" altLang="ja-JP" sz="1600" b="1" dirty="0"/>
              <a:t>	</a:t>
            </a:r>
            <a:r>
              <a:rPr lang="ja-JP" altLang="en-US" sz="1600" b="1" dirty="0"/>
              <a:t>結膜の発赤、浮腫、分泌物、虹彩変化、角膜混濁など</a:t>
            </a:r>
          </a:p>
          <a:p>
            <a:pPr eaLnBrk="1" hangingPunct="1">
              <a:spcBef>
                <a:spcPct val="0"/>
              </a:spcBef>
              <a:buFontTx/>
              <a:buNone/>
            </a:pPr>
            <a:r>
              <a:rPr lang="en-US" altLang="ja-JP" sz="1600" b="1" dirty="0">
                <a:solidFill>
                  <a:srgbClr val="0000FF"/>
                </a:solidFill>
              </a:rPr>
              <a:t>【</a:t>
            </a:r>
            <a:r>
              <a:rPr lang="ja-JP" altLang="en-US" sz="1600" b="1" dirty="0">
                <a:solidFill>
                  <a:srgbClr val="0000FF"/>
                </a:solidFill>
              </a:rPr>
              <a:t>呼吸器感作性または皮膚感作性</a:t>
            </a:r>
            <a:r>
              <a:rPr lang="en-US" altLang="ja-JP" sz="1600" b="1" dirty="0">
                <a:solidFill>
                  <a:srgbClr val="0000FF"/>
                </a:solidFill>
              </a:rPr>
              <a:t>】</a:t>
            </a:r>
            <a:r>
              <a:rPr lang="ja-JP" altLang="en-US" sz="1600" b="1" dirty="0">
                <a:solidFill>
                  <a:srgbClr val="0000FF"/>
                </a:solidFill>
              </a:rPr>
              <a:t>　</a:t>
            </a:r>
            <a:endParaRPr lang="en-US" altLang="ja-JP" sz="1600" b="1" dirty="0">
              <a:solidFill>
                <a:srgbClr val="0000FF"/>
              </a:solidFill>
            </a:endParaRPr>
          </a:p>
          <a:p>
            <a:pPr eaLnBrk="1" hangingPunct="1">
              <a:spcBef>
                <a:spcPct val="0"/>
              </a:spcBef>
              <a:buFontTx/>
              <a:buNone/>
            </a:pPr>
            <a:r>
              <a:rPr lang="en-US" altLang="ja-JP" sz="1600" b="1" dirty="0"/>
              <a:t>	</a:t>
            </a:r>
            <a:r>
              <a:rPr lang="ja-JP" altLang="en-US" sz="1600" b="1" dirty="0"/>
              <a:t>気道過敏症、喘息性気管支炎、接触性皮膚炎など</a:t>
            </a:r>
          </a:p>
        </p:txBody>
      </p:sp>
      <p:sp>
        <p:nvSpPr>
          <p:cNvPr id="35844" name="Text Box 9"/>
          <p:cNvSpPr txBox="1">
            <a:spLocks noChangeArrowheads="1"/>
          </p:cNvSpPr>
          <p:nvPr/>
        </p:nvSpPr>
        <p:spPr bwMode="auto">
          <a:xfrm>
            <a:off x="6320506" y="3573016"/>
            <a:ext cx="3024188" cy="101441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marL="1436688" indent="-176213">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792288" indent="-176213">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979613" indent="-7938">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3876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8448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33020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7592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42164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5000"/>
              </a:spcBef>
              <a:buFontTx/>
              <a:buNone/>
            </a:pPr>
            <a:r>
              <a:rPr lang="ja-JP" altLang="en-US" dirty="0"/>
              <a:t>腐食性＝皮膚や粘膜の破壊</a:t>
            </a:r>
          </a:p>
          <a:p>
            <a:pPr eaLnBrk="1" hangingPunct="1">
              <a:spcBef>
                <a:spcPct val="35000"/>
              </a:spcBef>
              <a:buFontTx/>
              <a:buNone/>
            </a:pPr>
            <a:r>
              <a:rPr lang="ja-JP" altLang="en-US" dirty="0"/>
              <a:t>刺激性＝免疫応答に基づかない局所炎症</a:t>
            </a:r>
          </a:p>
          <a:p>
            <a:pPr eaLnBrk="1" hangingPunct="1">
              <a:spcBef>
                <a:spcPct val="35000"/>
              </a:spcBef>
              <a:buFontTx/>
              <a:buNone/>
            </a:pPr>
            <a:r>
              <a:rPr lang="ja-JP" altLang="en-US" dirty="0"/>
              <a:t>損傷性＝眼の組織が破壊、深刻な視力低下</a:t>
            </a:r>
          </a:p>
          <a:p>
            <a:pPr eaLnBrk="1" hangingPunct="1">
              <a:spcBef>
                <a:spcPct val="35000"/>
              </a:spcBef>
              <a:buFontTx/>
              <a:buNone/>
            </a:pPr>
            <a:r>
              <a:rPr lang="ja-JP" altLang="en-US" dirty="0"/>
              <a:t>感作性＝免疫応答を介したアレルギー反応</a:t>
            </a:r>
          </a:p>
        </p:txBody>
      </p:sp>
      <p:pic>
        <p:nvPicPr>
          <p:cNvPr id="35846" name="Picture 6"/>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900000">
            <a:off x="607219" y="1055129"/>
            <a:ext cx="349250" cy="3413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7"/>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00000">
            <a:off x="638969" y="1556010"/>
            <a:ext cx="349250" cy="3587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8"/>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a:off x="1180306" y="1050367"/>
            <a:ext cx="350838" cy="3714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9" name="Picture 9"/>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a:off x="1180306" y="1554423"/>
            <a:ext cx="350838" cy="3714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0" name="Picture 10"/>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00000">
            <a:off x="638969" y="5493145"/>
            <a:ext cx="349250" cy="35718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1" name="Picture 1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00000">
            <a:off x="638969" y="2059778"/>
            <a:ext cx="349250" cy="3587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2" name="Picture 1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00000">
            <a:off x="637381" y="4039998"/>
            <a:ext cx="349250" cy="3587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3" name="Picture 1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00000">
            <a:off x="638969" y="3572178"/>
            <a:ext cx="349250" cy="35718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4" name="Picture 14"/>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00000">
            <a:off x="637381" y="3067890"/>
            <a:ext cx="349250" cy="3587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5" name="Picture 1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a:off x="1180306" y="5478859"/>
            <a:ext cx="350838" cy="3714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6" name="Picture 1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00000">
            <a:off x="637381" y="5020332"/>
            <a:ext cx="349250" cy="36036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7" name="Picture 17"/>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a:off x="1180306" y="5010807"/>
            <a:ext cx="350838" cy="3714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8" name="Picture 18"/>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00000">
            <a:off x="632620" y="4517864"/>
            <a:ext cx="350837" cy="3587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9" name="Picture 19"/>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a:off x="1180306" y="4506751"/>
            <a:ext cx="350838" cy="3714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60" name="Picture 20"/>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00000">
            <a:off x="637381" y="2564395"/>
            <a:ext cx="350838" cy="3587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7036550" y="5749994"/>
            <a:ext cx="2299447" cy="523220"/>
          </a:xfrm>
          <a:prstGeom prst="rect">
            <a:avLst/>
          </a:prstGeom>
          <a:solidFill>
            <a:srgbClr val="FFC000"/>
          </a:solidFill>
        </p:spPr>
        <p:txBody>
          <a:bodyPr wrap="square" rtlCol="0">
            <a:spAutoFit/>
          </a:bodyPr>
          <a:lstStyle/>
          <a:p>
            <a:r>
              <a:rPr lang="ja-JP" altLang="en-US" sz="1400" b="1" dirty="0" smtClean="0"/>
              <a:t>赤字は</a:t>
            </a:r>
            <a:r>
              <a:rPr lang="en-US" altLang="ja-JP" sz="1400" b="1" dirty="0"/>
              <a:t>JIS</a:t>
            </a:r>
            <a:r>
              <a:rPr lang="ja-JP" altLang="en-US" sz="1400" b="1" dirty="0"/>
              <a:t>改定により名称が</a:t>
            </a:r>
            <a:r>
              <a:rPr lang="ja-JP" altLang="en-US" sz="1400" b="1" dirty="0" smtClean="0"/>
              <a:t>変更</a:t>
            </a:r>
            <a:endParaRPr lang="ja-JP" altLang="en-US" sz="1400" b="1" dirty="0"/>
          </a:p>
        </p:txBody>
      </p:sp>
      <p:sp>
        <p:nvSpPr>
          <p:cNvPr id="22" name="Text Box 5">
            <a:extLst>
              <a:ext uri="{FF2B5EF4-FFF2-40B4-BE49-F238E27FC236}">
                <a16:creationId xmlns:a16="http://schemas.microsoft.com/office/drawing/2014/main" id="{1201540D-511F-42C3-A158-385F1CEDD730}"/>
              </a:ext>
            </a:extLst>
          </p:cNvPr>
          <p:cNvSpPr txBox="1">
            <a:spLocks noChangeArrowheads="1"/>
          </p:cNvSpPr>
          <p:nvPr/>
        </p:nvSpPr>
        <p:spPr bwMode="auto">
          <a:xfrm>
            <a:off x="7313859" y="6619589"/>
            <a:ext cx="162416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r>
              <a:rPr lang="ja-JP" altLang="en-US" sz="1050" dirty="0"/>
              <a:t>国連</a:t>
            </a:r>
            <a:r>
              <a:rPr lang="en-US" altLang="ja-JP" sz="1050" dirty="0" smtClean="0"/>
              <a:t>GHS</a:t>
            </a:r>
            <a:r>
              <a:rPr lang="ja-JP" altLang="en-US" sz="1050" dirty="0"/>
              <a:t>（</a:t>
            </a:r>
            <a:r>
              <a:rPr lang="en-US" altLang="ja-JP" sz="1050" dirty="0"/>
              <a:t>JIS)</a:t>
            </a:r>
            <a:r>
              <a:rPr lang="ja-JP" altLang="en-US" sz="1050" dirty="0" smtClean="0"/>
              <a:t>により作成</a:t>
            </a:r>
            <a:endParaRPr lang="ja-JP" altLang="en-US" sz="1050" dirty="0"/>
          </a:p>
        </p:txBody>
      </p:sp>
    </p:spTree>
    <p:extLst>
      <p:ext uri="{BB962C8B-B14F-4D97-AF65-F5344CB8AC3E}">
        <p14:creationId xmlns:p14="http://schemas.microsoft.com/office/powerpoint/2010/main" val="3220828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99778" y="45492"/>
            <a:ext cx="5816016" cy="584775"/>
          </a:xfrm>
          <a:prstGeom prst="rect">
            <a:avLst/>
          </a:prstGeom>
          <a:noFill/>
        </p:spPr>
        <p:txBody>
          <a:bodyPr wrap="none" rtlCol="0">
            <a:spAutoFit/>
          </a:bodyPr>
          <a:lstStyle>
            <a:defPPr>
              <a:defRPr lang="ja-JP"/>
            </a:defPPr>
            <a:lvl1pPr>
              <a:defRPr sz="3200" b="1">
                <a:solidFill>
                  <a:schemeClr val="bg1"/>
                </a:solidFill>
              </a:defRPr>
            </a:lvl1pPr>
          </a:lstStyle>
          <a:p>
            <a:r>
              <a:rPr lang="ja-JP" altLang="en-US" dirty="0"/>
              <a:t>化学物質による健康障害の</a:t>
            </a:r>
            <a:r>
              <a:rPr lang="ja-JP" altLang="en-US" dirty="0" smtClean="0"/>
              <a:t>事例</a:t>
            </a:r>
            <a:endParaRPr lang="en-US" altLang="ja-JP" dirty="0"/>
          </a:p>
        </p:txBody>
      </p:sp>
      <p:sp>
        <p:nvSpPr>
          <p:cNvPr id="7" name="テキスト ボックス 6"/>
          <p:cNvSpPr txBox="1"/>
          <p:nvPr/>
        </p:nvSpPr>
        <p:spPr>
          <a:xfrm>
            <a:off x="900671" y="620688"/>
            <a:ext cx="7714630" cy="830997"/>
          </a:xfrm>
          <a:prstGeom prst="rect">
            <a:avLst/>
          </a:prstGeom>
          <a:noFill/>
        </p:spPr>
        <p:txBody>
          <a:bodyPr wrap="square" rtlCol="0">
            <a:spAutoFit/>
          </a:bodyPr>
          <a:lstStyle/>
          <a:p>
            <a:r>
              <a:rPr lang="ja-JP" altLang="en-US" sz="2400" b="1" dirty="0" smtClean="0">
                <a:solidFill>
                  <a:srgbClr val="FF0000"/>
                </a:solidFill>
              </a:rPr>
              <a:t>法規制にかかわらず、すべて</a:t>
            </a:r>
            <a:r>
              <a:rPr lang="ja-JP" altLang="en-US" sz="2400" b="1" dirty="0">
                <a:solidFill>
                  <a:srgbClr val="FF0000"/>
                </a:solidFill>
              </a:rPr>
              <a:t>の化学物質は危険・有害性という性質があります</a:t>
            </a:r>
            <a:r>
              <a:rPr lang="ja-JP" altLang="en-US" sz="2400" dirty="0" smtClean="0">
                <a:solidFill>
                  <a:schemeClr val="tx2"/>
                </a:solidFill>
              </a:rPr>
              <a:t>。</a:t>
            </a:r>
            <a:endParaRPr lang="ja-JP" altLang="en-US" sz="2400" dirty="0">
              <a:solidFill>
                <a:schemeClr val="tx2"/>
              </a:solidFill>
            </a:endParaRPr>
          </a:p>
        </p:txBody>
      </p:sp>
      <p:grpSp>
        <p:nvGrpSpPr>
          <p:cNvPr id="4" name="グループ化 3"/>
          <p:cNvGrpSpPr/>
          <p:nvPr/>
        </p:nvGrpSpPr>
        <p:grpSpPr>
          <a:xfrm>
            <a:off x="1271011" y="1232756"/>
            <a:ext cx="8573245" cy="5601146"/>
            <a:chOff x="1271011" y="1232756"/>
            <a:chExt cx="8573245" cy="5601146"/>
          </a:xfrm>
        </p:grpSpPr>
        <p:sp>
          <p:nvSpPr>
            <p:cNvPr id="2" name="テキスト ボックス 1"/>
            <p:cNvSpPr txBox="1"/>
            <p:nvPr/>
          </p:nvSpPr>
          <p:spPr>
            <a:xfrm>
              <a:off x="1379025" y="6268262"/>
              <a:ext cx="8010526" cy="400110"/>
            </a:xfrm>
            <a:prstGeom prst="rect">
              <a:avLst/>
            </a:prstGeom>
            <a:noFill/>
          </p:spPr>
          <p:txBody>
            <a:bodyPr wrap="none" rtlCol="0">
              <a:spAutoFit/>
            </a:bodyPr>
            <a:lstStyle/>
            <a:p>
              <a:r>
                <a:rPr lang="ja-JP" altLang="en-US" sz="2000" b="1" dirty="0"/>
                <a:t>これらの健康障害は主に</a:t>
              </a:r>
              <a:r>
                <a:rPr lang="ja-JP" altLang="en-US" sz="2000" b="1" dirty="0" smtClean="0"/>
                <a:t>急性中毒や薬傷に</a:t>
              </a:r>
              <a:r>
                <a:rPr lang="ja-JP" altLang="en-US" sz="2000" b="1" dirty="0"/>
                <a:t>よって</a:t>
              </a:r>
              <a:r>
                <a:rPr lang="ja-JP" altLang="en-US" sz="2000" b="1" dirty="0" smtClean="0"/>
                <a:t>起きた労働災害です。</a:t>
              </a:r>
              <a:endParaRPr lang="ja-JP" altLang="en-US" sz="2000" b="1" dirty="0"/>
            </a:p>
          </p:txBody>
        </p:sp>
        <p:sp>
          <p:nvSpPr>
            <p:cNvPr id="6" name="テキスト ボックス 5"/>
            <p:cNvSpPr txBox="1"/>
            <p:nvPr/>
          </p:nvSpPr>
          <p:spPr>
            <a:xfrm>
              <a:off x="5312246" y="6587681"/>
              <a:ext cx="4532010" cy="246221"/>
            </a:xfrm>
            <a:prstGeom prst="rect">
              <a:avLst/>
            </a:prstGeom>
            <a:noFill/>
          </p:spPr>
          <p:txBody>
            <a:bodyPr wrap="none" rtlCol="0">
              <a:spAutoFit/>
            </a:bodyPr>
            <a:lstStyle/>
            <a:p>
              <a:r>
                <a:rPr lang="ja-JP" altLang="ja-JP" dirty="0"/>
                <a:t>職場における労働者の健康確保のための化学物質管理のあり方検討会</a:t>
              </a:r>
              <a:r>
                <a:rPr lang="ja-JP" altLang="ja-JP" dirty="0" smtClean="0"/>
                <a:t>資料</a:t>
              </a:r>
              <a:r>
                <a:rPr lang="ja-JP" altLang="en-US" dirty="0" smtClean="0"/>
                <a:t>より</a:t>
              </a:r>
              <a:endParaRPr lang="ja-JP" altLang="ja-JP" dirty="0"/>
            </a:p>
          </p:txBody>
        </p:sp>
        <p:sp>
          <p:nvSpPr>
            <p:cNvPr id="5" name="角丸四角形 4"/>
            <p:cNvSpPr/>
            <p:nvPr/>
          </p:nvSpPr>
          <p:spPr>
            <a:xfrm>
              <a:off x="1271011" y="5049180"/>
              <a:ext cx="2457059" cy="7920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1232756"/>
              <a:ext cx="7778252" cy="505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75963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41348" y="1234406"/>
            <a:ext cx="7627320" cy="4068519"/>
          </a:xfrm>
          <a:prstGeom prst="rect">
            <a:avLst/>
          </a:prstGeom>
        </p:spPr>
      </p:pic>
      <p:sp>
        <p:nvSpPr>
          <p:cNvPr id="29698" name="スライド番号プレースホルダー 5"/>
          <p:cNvSpPr>
            <a:spLocks noGrp="1"/>
          </p:cNvSpPr>
          <p:nvPr>
            <p:ph type="sldNum" sz="quarter" idx="12"/>
          </p:nvPr>
        </p:nvSpPr>
        <p:spPr>
          <a:xfrm>
            <a:off x="6457950" y="6356351"/>
            <a:ext cx="2057400" cy="365125"/>
          </a:xfrm>
          <a:prstGeom prst="rect">
            <a:avLst/>
          </a:prstGeom>
          <a:no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C6CC63C-CB26-43FB-B473-312387047A6C}" type="slidenum">
              <a:rPr lang="ja-JP" altLang="en-US" smtClean="0"/>
              <a:pPr/>
              <a:t>13</a:t>
            </a:fld>
            <a:endParaRPr lang="en-US" altLang="ja-JP" sz="1800" b="0" dirty="0"/>
          </a:p>
        </p:txBody>
      </p:sp>
      <p:sp>
        <p:nvSpPr>
          <p:cNvPr id="977922" name="Rectangle 2"/>
          <p:cNvSpPr>
            <a:spLocks noGrp="1" noChangeArrowheads="1"/>
          </p:cNvSpPr>
          <p:nvPr>
            <p:ph type="title"/>
          </p:nvPr>
        </p:nvSpPr>
        <p:spPr>
          <a:xfrm>
            <a:off x="811658" y="690048"/>
            <a:ext cx="7886700" cy="668866"/>
          </a:xfrm>
        </p:spPr>
        <p:txBody>
          <a:bodyPr>
            <a:normAutofit/>
          </a:bodyPr>
          <a:lstStyle/>
          <a:p>
            <a:pPr>
              <a:defRPr/>
            </a:pPr>
            <a:r>
              <a:rPr lang="en-US" altLang="ja-JP" b="1" dirty="0">
                <a:solidFill>
                  <a:schemeClr val="tx1"/>
                </a:solidFill>
                <a:latin typeface="+mn-lt"/>
              </a:rPr>
              <a:t>GHS</a:t>
            </a:r>
            <a:r>
              <a:rPr lang="ja-JP" altLang="en-US" b="1" dirty="0">
                <a:solidFill>
                  <a:schemeClr val="tx1"/>
                </a:solidFill>
                <a:latin typeface="+mn-lt"/>
              </a:rPr>
              <a:t>分類での</a:t>
            </a:r>
            <a:r>
              <a:rPr lang="ja-JP" altLang="en-US" b="1" i="1" dirty="0">
                <a:solidFill>
                  <a:schemeClr val="accent1">
                    <a:lumMod val="50000"/>
                  </a:schemeClr>
                </a:solidFill>
              </a:rPr>
              <a:t>引火性液体</a:t>
            </a:r>
            <a:r>
              <a:rPr lang="ja-JP" altLang="en-US" b="1" dirty="0">
                <a:solidFill>
                  <a:schemeClr val="tx1"/>
                </a:solidFill>
              </a:rPr>
              <a:t>分類区分</a:t>
            </a:r>
            <a:endParaRPr lang="ja-JP" altLang="en-US" b="1" dirty="0">
              <a:solidFill>
                <a:schemeClr val="tx1"/>
              </a:solidFill>
              <a:latin typeface="+mn-lt"/>
            </a:endParaRPr>
          </a:p>
        </p:txBody>
      </p:sp>
      <p:sp>
        <p:nvSpPr>
          <p:cNvPr id="10" name="タイトル 1"/>
          <p:cNvSpPr txBox="1">
            <a:spLocks/>
          </p:cNvSpPr>
          <p:nvPr/>
        </p:nvSpPr>
        <p:spPr>
          <a:xfrm>
            <a:off x="625551" y="44195"/>
            <a:ext cx="8682776" cy="62573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smtClean="0">
                <a:solidFill>
                  <a:schemeClr val="bg1"/>
                </a:solidFill>
              </a:rPr>
              <a:t>GHS</a:t>
            </a:r>
            <a:r>
              <a:rPr lang="ja-JP" altLang="en-US" sz="3200" b="1" dirty="0" smtClean="0">
                <a:solidFill>
                  <a:schemeClr val="bg1"/>
                </a:solidFill>
              </a:rPr>
              <a:t>（</a:t>
            </a:r>
            <a:r>
              <a:rPr lang="en-US" altLang="ja-JP" sz="3200" b="1" dirty="0" smtClean="0">
                <a:solidFill>
                  <a:schemeClr val="bg1"/>
                </a:solidFill>
              </a:rPr>
              <a:t>JIS)</a:t>
            </a:r>
            <a:r>
              <a:rPr lang="ja-JP" altLang="en-US" sz="3200" b="1" dirty="0" smtClean="0">
                <a:solidFill>
                  <a:schemeClr val="bg1"/>
                </a:solidFill>
              </a:rPr>
              <a:t>分類</a:t>
            </a:r>
            <a:r>
              <a:rPr lang="ja-JP" altLang="en-US" sz="3200" b="1" dirty="0">
                <a:solidFill>
                  <a:schemeClr val="bg1"/>
                </a:solidFill>
              </a:rPr>
              <a:t>区分と</a:t>
            </a:r>
            <a:r>
              <a:rPr lang="ja-JP" altLang="en-US" sz="3200" b="1" dirty="0" smtClean="0">
                <a:solidFill>
                  <a:schemeClr val="bg1"/>
                </a:solidFill>
              </a:rPr>
              <a:t>危険性（引火性）の</a:t>
            </a:r>
            <a:r>
              <a:rPr lang="ja-JP" altLang="en-US" sz="3200" b="1" dirty="0">
                <a:solidFill>
                  <a:schemeClr val="bg1"/>
                </a:solidFill>
              </a:rPr>
              <a:t>程度の見方　</a:t>
            </a:r>
            <a:r>
              <a:rPr lang="en-US" altLang="ja-JP" sz="3200" b="1" dirty="0">
                <a:solidFill>
                  <a:schemeClr val="bg1"/>
                </a:solidFill>
              </a:rPr>
              <a:t>-</a:t>
            </a:r>
            <a:r>
              <a:rPr lang="ja-JP" altLang="en-US" sz="3200" b="1" dirty="0" smtClean="0">
                <a:solidFill>
                  <a:schemeClr val="bg1"/>
                </a:solidFill>
              </a:rPr>
              <a:t>例</a:t>
            </a:r>
            <a:r>
              <a:rPr lang="en-US" altLang="ja-JP" sz="2800" b="1" dirty="0">
                <a:solidFill>
                  <a:schemeClr val="bg1"/>
                </a:solidFill>
              </a:rPr>
              <a:t>-</a:t>
            </a:r>
            <a:endParaRPr lang="ja-JP" altLang="en-US" sz="3100" b="1" u="sng" dirty="0">
              <a:solidFill>
                <a:schemeClr val="bg1"/>
              </a:solidFill>
            </a:endParaRPr>
          </a:p>
        </p:txBody>
      </p:sp>
      <p:sp>
        <p:nvSpPr>
          <p:cNvPr id="2" name="テキスト ボックス 1">
            <a:extLst>
              <a:ext uri="{FF2B5EF4-FFF2-40B4-BE49-F238E27FC236}">
                <a16:creationId xmlns:a16="http://schemas.microsoft.com/office/drawing/2014/main" id="{A338E154-F8EC-415F-8060-DDA2FF931E0D}"/>
              </a:ext>
            </a:extLst>
          </p:cNvPr>
          <p:cNvSpPr txBox="1"/>
          <p:nvPr/>
        </p:nvSpPr>
        <p:spPr>
          <a:xfrm>
            <a:off x="1358664" y="5691680"/>
            <a:ext cx="6999032" cy="584775"/>
          </a:xfrm>
          <a:prstGeom prst="rect">
            <a:avLst/>
          </a:prstGeom>
          <a:noFill/>
        </p:spPr>
        <p:txBody>
          <a:bodyPr wrap="none" rtlCol="0">
            <a:spAutoFit/>
          </a:bodyPr>
          <a:lstStyle/>
          <a:p>
            <a:r>
              <a:rPr lang="ja-JP" altLang="en-US" sz="3200" b="1" dirty="0" smtClean="0"/>
              <a:t>区分の数字</a:t>
            </a:r>
            <a:r>
              <a:rPr lang="ja-JP" altLang="en-US" sz="3200" b="1" dirty="0"/>
              <a:t>が小さいほど危険性が高い</a:t>
            </a:r>
          </a:p>
        </p:txBody>
      </p:sp>
      <p:sp>
        <p:nvSpPr>
          <p:cNvPr id="8" name="Text Box 5">
            <a:extLst>
              <a:ext uri="{FF2B5EF4-FFF2-40B4-BE49-F238E27FC236}">
                <a16:creationId xmlns:a16="http://schemas.microsoft.com/office/drawing/2014/main" id="{1201540D-511F-42C3-A158-385F1CEDD730}"/>
              </a:ext>
            </a:extLst>
          </p:cNvPr>
          <p:cNvSpPr txBox="1">
            <a:spLocks noChangeArrowheads="1"/>
          </p:cNvSpPr>
          <p:nvPr/>
        </p:nvSpPr>
        <p:spPr bwMode="auto">
          <a:xfrm>
            <a:off x="7313859" y="6619589"/>
            <a:ext cx="162416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r>
              <a:rPr lang="ja-JP" altLang="en-US" sz="1050" dirty="0"/>
              <a:t>国連</a:t>
            </a:r>
            <a:r>
              <a:rPr lang="en-US" altLang="ja-JP" sz="1050" dirty="0" smtClean="0"/>
              <a:t>GHS</a:t>
            </a:r>
            <a:r>
              <a:rPr lang="ja-JP" altLang="en-US" sz="1050" dirty="0"/>
              <a:t>（</a:t>
            </a:r>
            <a:r>
              <a:rPr lang="en-US" altLang="ja-JP" sz="1050" dirty="0"/>
              <a:t>JIS)</a:t>
            </a:r>
            <a:r>
              <a:rPr lang="ja-JP" altLang="en-US" sz="1050" dirty="0" smtClean="0"/>
              <a:t>により作成</a:t>
            </a:r>
            <a:endParaRPr lang="ja-JP" altLang="en-US" sz="1050" dirty="0"/>
          </a:p>
        </p:txBody>
      </p:sp>
    </p:spTree>
    <p:extLst>
      <p:ext uri="{BB962C8B-B14F-4D97-AF65-F5344CB8AC3E}">
        <p14:creationId xmlns:p14="http://schemas.microsoft.com/office/powerpoint/2010/main" val="132187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ー 3"/>
          <p:cNvSpPr>
            <a:spLocks noGrp="1"/>
          </p:cNvSpPr>
          <p:nvPr>
            <p:ph type="sldNum" sz="quarter" idx="12"/>
          </p:nvPr>
        </p:nvSpPr>
        <p:spPr>
          <a:xfrm>
            <a:off x="6457950" y="6356351"/>
            <a:ext cx="2057400" cy="365125"/>
          </a:xfrm>
          <a:prstGeom prst="rect">
            <a:avLst/>
          </a:prstGeom>
          <a:no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fld id="{EC6CC63C-CB26-43FB-B473-312387047A6C}" type="slidenum">
              <a:rPr lang="ja-JP" altLang="en-US" smtClean="0"/>
              <a:pPr algn="r" fontAlgn="auto">
                <a:spcBef>
                  <a:spcPts val="0"/>
                </a:spcBef>
                <a:spcAft>
                  <a:spcPts val="0"/>
                </a:spcAft>
                <a:defRPr/>
              </a:pPr>
              <a:t>14</a:t>
            </a:fld>
            <a:endParaRPr lang="en-US" altLang="ja-JP" sz="1800" b="0" i="1" dirty="0">
              <a:solidFill>
                <a:srgbClr val="000000"/>
              </a:solidFill>
            </a:endParaRPr>
          </a:p>
        </p:txBody>
      </p:sp>
      <p:sp>
        <p:nvSpPr>
          <p:cNvPr id="28677" name="Rectangle 2"/>
          <p:cNvSpPr>
            <a:spLocks noChangeArrowheads="1"/>
          </p:cNvSpPr>
          <p:nvPr/>
        </p:nvSpPr>
        <p:spPr bwMode="auto">
          <a:xfrm>
            <a:off x="380206" y="1"/>
            <a:ext cx="425116" cy="954107"/>
          </a:xfrm>
          <a:prstGeom prst="rect">
            <a:avLst/>
          </a:prstGeom>
          <a:noFill/>
        </p:spPr>
        <p:txBody>
          <a:bodyPr wrap="none" rtlCol="0">
            <a:spAutoFit/>
          </a:bodyPr>
          <a:lstStyle/>
          <a:p>
            <a:r>
              <a:rPr lang="ja-JP" altLang="en-US" sz="2800" b="1" dirty="0"/>
              <a:t>　</a:t>
            </a:r>
          </a:p>
          <a:p>
            <a:endParaRPr lang="en-US" altLang="ja-JP" sz="2800" b="1" dirty="0"/>
          </a:p>
        </p:txBody>
      </p:sp>
      <p:sp>
        <p:nvSpPr>
          <p:cNvPr id="28676" name="Rectangle 7"/>
          <p:cNvSpPr>
            <a:spLocks noChangeArrowheads="1"/>
          </p:cNvSpPr>
          <p:nvPr/>
        </p:nvSpPr>
        <p:spPr bwMode="auto">
          <a:xfrm>
            <a:off x="580866" y="728700"/>
            <a:ext cx="4318000" cy="581212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81088" indent="-185738">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1pPr>
            <a:lvl2pPr marL="1520825"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2pPr>
            <a:lvl3pPr marL="1876425"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3pPr>
            <a:lvl4pPr marL="2063750" indent="-7938">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4pPr>
            <a:lvl5pPr marL="2471738" indent="-228600">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5pPr>
            <a:lvl6pPr marL="2928938"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6pPr>
            <a:lvl7pPr marL="3386138"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7pPr>
            <a:lvl8pPr marL="3843338"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8pPr>
            <a:lvl9pPr marL="4300538"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9pPr>
          </a:lstStyle>
          <a:p>
            <a:pPr fontAlgn="auto">
              <a:spcBef>
                <a:spcPct val="0"/>
              </a:spcBef>
              <a:spcAft>
                <a:spcPts val="0"/>
              </a:spcAft>
              <a:buNone/>
              <a:defRPr/>
            </a:pPr>
            <a:r>
              <a:rPr lang="en-US" altLang="zh-TW" sz="1600" dirty="0">
                <a:solidFill>
                  <a:srgbClr val="0000FF"/>
                </a:solidFill>
                <a:latin typeface="+mj-lt"/>
              </a:rPr>
              <a:t>【</a:t>
            </a:r>
            <a:r>
              <a:rPr lang="ja-JP" altLang="en-US" sz="1600" dirty="0">
                <a:solidFill>
                  <a:srgbClr val="0000FF"/>
                </a:solidFill>
                <a:latin typeface="+mj-lt"/>
              </a:rPr>
              <a:t>爆発物</a:t>
            </a:r>
            <a:r>
              <a:rPr lang="en-US" altLang="zh-TW" sz="1600" dirty="0">
                <a:solidFill>
                  <a:srgbClr val="0000FF"/>
                </a:solidFill>
                <a:latin typeface="+mj-lt"/>
              </a:rPr>
              <a:t>】</a:t>
            </a:r>
            <a:r>
              <a:rPr lang="ja-JP" altLang="en-US" sz="1400" dirty="0">
                <a:solidFill>
                  <a:srgbClr val="0000FF"/>
                </a:solidFill>
                <a:latin typeface="+mj-lt"/>
              </a:rPr>
              <a:t>　</a:t>
            </a:r>
            <a:endParaRPr lang="en-US" altLang="ja-JP" sz="1400" dirty="0">
              <a:solidFill>
                <a:srgbClr val="0000FF"/>
              </a:solidFill>
              <a:latin typeface="+mj-lt"/>
            </a:endParaRPr>
          </a:p>
          <a:p>
            <a:pPr fontAlgn="auto">
              <a:spcBef>
                <a:spcPct val="0"/>
              </a:spcBef>
              <a:spcAft>
                <a:spcPts val="0"/>
              </a:spcAft>
              <a:buNone/>
              <a:defRPr/>
            </a:pPr>
            <a:r>
              <a:rPr lang="en-US" altLang="ja-JP" sz="1400" dirty="0">
                <a:solidFill>
                  <a:srgbClr val="000000"/>
                </a:solidFill>
                <a:latin typeface="+mj-lt"/>
              </a:rPr>
              <a:t>	</a:t>
            </a:r>
            <a:r>
              <a:rPr lang="ja-JP" altLang="en-US" sz="1400" dirty="0">
                <a:solidFill>
                  <a:srgbClr val="000000"/>
                </a:solidFill>
                <a:latin typeface="+mj-lt"/>
              </a:rPr>
              <a:t>損害を及ぼすような温度、圧力、速度でガスを発生</a:t>
            </a:r>
            <a:r>
              <a:rPr lang="ja-JP" altLang="en-US" sz="1400" dirty="0" smtClean="0">
                <a:solidFill>
                  <a:srgbClr val="000000"/>
                </a:solidFill>
                <a:latin typeface="+mj-lt"/>
              </a:rPr>
              <a:t>する</a:t>
            </a:r>
            <a:endParaRPr lang="en-US" altLang="ja-JP" sz="1400" dirty="0" smtClean="0">
              <a:solidFill>
                <a:srgbClr val="000000"/>
              </a:solidFill>
              <a:latin typeface="+mj-lt"/>
            </a:endParaRPr>
          </a:p>
          <a:p>
            <a:pPr fontAlgn="auto">
              <a:spcBef>
                <a:spcPct val="0"/>
              </a:spcBef>
              <a:spcAft>
                <a:spcPts val="0"/>
              </a:spcAft>
              <a:buNone/>
              <a:defRPr/>
            </a:pPr>
            <a:r>
              <a:rPr lang="en-US" altLang="ja-JP" sz="1600" dirty="0" smtClean="0">
                <a:solidFill>
                  <a:srgbClr val="0000FF"/>
                </a:solidFill>
                <a:latin typeface="+mj-lt"/>
              </a:rPr>
              <a:t>【</a:t>
            </a:r>
            <a:r>
              <a:rPr lang="ja-JP" altLang="en-US" sz="1600" dirty="0">
                <a:solidFill>
                  <a:srgbClr val="0000FF"/>
                </a:solidFill>
                <a:latin typeface="+mj-lt"/>
              </a:rPr>
              <a:t>可燃性ガス </a:t>
            </a:r>
            <a:r>
              <a:rPr lang="en-US" altLang="ja-JP" sz="1600" dirty="0">
                <a:solidFill>
                  <a:srgbClr val="0000FF"/>
                </a:solidFill>
                <a:latin typeface="+mj-lt"/>
              </a:rPr>
              <a:t>】</a:t>
            </a:r>
            <a:r>
              <a:rPr lang="ja-JP" altLang="en-US" sz="1400" dirty="0">
                <a:solidFill>
                  <a:srgbClr val="0000FF"/>
                </a:solidFill>
                <a:latin typeface="+mj-lt"/>
              </a:rPr>
              <a:t>　</a:t>
            </a:r>
            <a:r>
              <a:rPr lang="ja-JP" altLang="en-US" sz="1100" dirty="0" smtClean="0">
                <a:solidFill>
                  <a:srgbClr val="FF0000"/>
                </a:solidFill>
                <a:latin typeface="+mj-lt"/>
              </a:rPr>
              <a:t>（旧：可燃性</a:t>
            </a:r>
            <a:r>
              <a:rPr lang="ja-JP" altLang="en-US" sz="1100" dirty="0">
                <a:solidFill>
                  <a:srgbClr val="FF0000"/>
                </a:solidFill>
                <a:latin typeface="+mj-lt"/>
              </a:rPr>
              <a:t>又は引火性</a:t>
            </a:r>
            <a:r>
              <a:rPr lang="ja-JP" altLang="en-US" sz="1100" dirty="0" smtClean="0">
                <a:solidFill>
                  <a:srgbClr val="FF0000"/>
                </a:solidFill>
                <a:latin typeface="+mj-lt"/>
              </a:rPr>
              <a:t>ガス）</a:t>
            </a:r>
            <a:endParaRPr lang="en-US" altLang="ja-JP" sz="1100" dirty="0">
              <a:solidFill>
                <a:srgbClr val="FF0000"/>
              </a:solidFill>
              <a:latin typeface="+mj-lt"/>
            </a:endParaRPr>
          </a:p>
          <a:p>
            <a:pPr fontAlgn="auto">
              <a:spcBef>
                <a:spcPct val="0"/>
              </a:spcBef>
              <a:spcAft>
                <a:spcPts val="0"/>
              </a:spcAft>
              <a:buNone/>
              <a:defRPr/>
            </a:pPr>
            <a:r>
              <a:rPr lang="en-US" altLang="ja-JP" sz="1400" dirty="0">
                <a:solidFill>
                  <a:srgbClr val="000000"/>
                </a:solidFill>
                <a:latin typeface="+mj-lt"/>
              </a:rPr>
              <a:t>	</a:t>
            </a:r>
            <a:r>
              <a:rPr lang="ja-JP" altLang="en-US" sz="1400" dirty="0">
                <a:solidFill>
                  <a:srgbClr val="000000"/>
                </a:solidFill>
                <a:latin typeface="+mj-lt"/>
              </a:rPr>
              <a:t>空気との混合気が燃焼範囲にあるガス</a:t>
            </a:r>
          </a:p>
          <a:p>
            <a:pPr fontAlgn="auto">
              <a:spcBef>
                <a:spcPct val="30000"/>
              </a:spcBef>
              <a:spcAft>
                <a:spcPts val="0"/>
              </a:spcAft>
              <a:buNone/>
              <a:defRPr/>
            </a:pPr>
            <a:r>
              <a:rPr lang="en-US" altLang="zh-TW" sz="1600" dirty="0">
                <a:solidFill>
                  <a:srgbClr val="0000FF"/>
                </a:solidFill>
                <a:latin typeface="+mj-lt"/>
              </a:rPr>
              <a:t>【</a:t>
            </a:r>
            <a:r>
              <a:rPr lang="ja-JP" altLang="en-US" sz="1600" dirty="0">
                <a:solidFill>
                  <a:srgbClr val="0000FF"/>
                </a:solidFill>
                <a:latin typeface="+mj-lt"/>
              </a:rPr>
              <a:t>エアゾール</a:t>
            </a:r>
            <a:r>
              <a:rPr lang="en-US" altLang="ja-JP" sz="1600" dirty="0">
                <a:solidFill>
                  <a:srgbClr val="0000FF"/>
                </a:solidFill>
                <a:latin typeface="+mj-lt"/>
              </a:rPr>
              <a:t>】</a:t>
            </a:r>
            <a:r>
              <a:rPr lang="ja-JP" altLang="en-US" sz="1400" dirty="0">
                <a:solidFill>
                  <a:srgbClr val="0000FF"/>
                </a:solidFill>
                <a:latin typeface="+mj-lt"/>
              </a:rPr>
              <a:t>　</a:t>
            </a:r>
            <a:endParaRPr lang="en-US" altLang="ja-JP" sz="1400" dirty="0">
              <a:solidFill>
                <a:srgbClr val="0000FF"/>
              </a:solidFill>
              <a:latin typeface="+mj-lt"/>
            </a:endParaRPr>
          </a:p>
          <a:p>
            <a:pPr fontAlgn="auto">
              <a:spcBef>
                <a:spcPct val="0"/>
              </a:spcBef>
              <a:spcAft>
                <a:spcPts val="0"/>
              </a:spcAft>
              <a:buNone/>
              <a:defRPr/>
            </a:pPr>
            <a:r>
              <a:rPr lang="en-US" altLang="ja-JP" sz="1400" dirty="0">
                <a:solidFill>
                  <a:srgbClr val="000000"/>
                </a:solidFill>
                <a:latin typeface="+mj-lt"/>
              </a:rPr>
              <a:t>	</a:t>
            </a:r>
            <a:r>
              <a:rPr lang="ja-JP" altLang="en-US" sz="1400" dirty="0">
                <a:solidFill>
                  <a:srgbClr val="000000"/>
                </a:solidFill>
                <a:latin typeface="+mj-lt"/>
              </a:rPr>
              <a:t>固体や液体の内容物を泡</a:t>
            </a:r>
            <a:r>
              <a:rPr lang="en-US" altLang="ja-JP" sz="1400" dirty="0">
                <a:solidFill>
                  <a:srgbClr val="000000"/>
                </a:solidFill>
                <a:latin typeface="+mj-lt"/>
              </a:rPr>
              <a:t>/</a:t>
            </a:r>
            <a:r>
              <a:rPr lang="ja-JP" altLang="en-US" sz="1400" dirty="0">
                <a:solidFill>
                  <a:srgbClr val="000000"/>
                </a:solidFill>
                <a:latin typeface="+mj-lt"/>
              </a:rPr>
              <a:t>ペースト</a:t>
            </a:r>
            <a:r>
              <a:rPr lang="en-US" altLang="ja-JP" sz="1400" dirty="0">
                <a:solidFill>
                  <a:srgbClr val="000000"/>
                </a:solidFill>
                <a:latin typeface="+mj-lt"/>
              </a:rPr>
              <a:t>/</a:t>
            </a:r>
            <a:r>
              <a:rPr lang="ja-JP" altLang="en-US" sz="1400" dirty="0">
                <a:solidFill>
                  <a:srgbClr val="000000"/>
                </a:solidFill>
                <a:latin typeface="+mj-lt"/>
              </a:rPr>
              <a:t>粉として噴霧</a:t>
            </a:r>
          </a:p>
          <a:p>
            <a:pPr>
              <a:spcBef>
                <a:spcPct val="30000"/>
              </a:spcBef>
              <a:buNone/>
              <a:defRPr/>
            </a:pPr>
            <a:r>
              <a:rPr lang="en-US" altLang="ja-JP" sz="1600" dirty="0">
                <a:solidFill>
                  <a:srgbClr val="0000FF"/>
                </a:solidFill>
                <a:latin typeface="+mj-lt"/>
              </a:rPr>
              <a:t>【</a:t>
            </a:r>
            <a:r>
              <a:rPr lang="ja-JP" altLang="en-US" sz="1600" dirty="0">
                <a:solidFill>
                  <a:srgbClr val="0000FF"/>
                </a:solidFill>
                <a:latin typeface="+mj-lt"/>
              </a:rPr>
              <a:t>酸化性ガス </a:t>
            </a:r>
            <a:r>
              <a:rPr lang="en-US" altLang="ja-JP" sz="1600" dirty="0">
                <a:solidFill>
                  <a:srgbClr val="0000FF"/>
                </a:solidFill>
                <a:latin typeface="+mj-lt"/>
              </a:rPr>
              <a:t>】</a:t>
            </a:r>
            <a:r>
              <a:rPr lang="ja-JP" altLang="en-US" sz="1600" dirty="0">
                <a:solidFill>
                  <a:srgbClr val="0000FF"/>
                </a:solidFill>
                <a:latin typeface="+mj-lt"/>
              </a:rPr>
              <a:t>　</a:t>
            </a:r>
            <a:r>
              <a:rPr lang="ja-JP" altLang="en-US" sz="1100" dirty="0" smtClean="0">
                <a:solidFill>
                  <a:srgbClr val="FF0000"/>
                </a:solidFill>
                <a:latin typeface="+mj-lt"/>
              </a:rPr>
              <a:t>（旧：</a:t>
            </a:r>
            <a:r>
              <a:rPr lang="ja-JP" altLang="en-US" sz="1100" dirty="0" smtClean="0">
                <a:solidFill>
                  <a:srgbClr val="FF0000"/>
                </a:solidFill>
              </a:rPr>
              <a:t>支燃</a:t>
            </a:r>
            <a:r>
              <a:rPr lang="ja-JP" altLang="en-US" sz="1100" dirty="0">
                <a:solidFill>
                  <a:srgbClr val="FF0000"/>
                </a:solidFill>
              </a:rPr>
              <a:t>性又は酸化性</a:t>
            </a:r>
            <a:r>
              <a:rPr lang="ja-JP" altLang="en-US" sz="1100" dirty="0" smtClean="0">
                <a:solidFill>
                  <a:srgbClr val="FF0000"/>
                </a:solidFill>
              </a:rPr>
              <a:t>ガス）</a:t>
            </a:r>
            <a:endParaRPr lang="en-US" altLang="ja-JP" sz="1100" dirty="0">
              <a:solidFill>
                <a:srgbClr val="FF0000"/>
              </a:solidFill>
              <a:latin typeface="+mj-lt"/>
            </a:endParaRPr>
          </a:p>
          <a:p>
            <a:pPr fontAlgn="auto">
              <a:spcBef>
                <a:spcPct val="0"/>
              </a:spcBef>
              <a:spcAft>
                <a:spcPts val="0"/>
              </a:spcAft>
              <a:buNone/>
              <a:defRPr/>
            </a:pPr>
            <a:r>
              <a:rPr lang="en-US" altLang="ja-JP" sz="1400" dirty="0">
                <a:solidFill>
                  <a:srgbClr val="000000"/>
                </a:solidFill>
                <a:latin typeface="+mj-lt"/>
              </a:rPr>
              <a:t>	</a:t>
            </a:r>
            <a:r>
              <a:rPr lang="ja-JP" altLang="en-US" sz="1400" dirty="0">
                <a:solidFill>
                  <a:srgbClr val="000000"/>
                </a:solidFill>
                <a:latin typeface="+mj-lt"/>
              </a:rPr>
              <a:t>燃焼を助けるガス</a:t>
            </a:r>
          </a:p>
          <a:p>
            <a:pPr fontAlgn="auto">
              <a:spcBef>
                <a:spcPct val="30000"/>
              </a:spcBef>
              <a:spcAft>
                <a:spcPts val="0"/>
              </a:spcAft>
              <a:buNone/>
              <a:defRPr/>
            </a:pPr>
            <a:r>
              <a:rPr lang="en-US" altLang="zh-TW" sz="1600" dirty="0">
                <a:solidFill>
                  <a:srgbClr val="0000FF"/>
                </a:solidFill>
                <a:latin typeface="+mj-lt"/>
              </a:rPr>
              <a:t>【</a:t>
            </a:r>
            <a:r>
              <a:rPr lang="ja-JP" altLang="en-US" sz="1600" dirty="0">
                <a:solidFill>
                  <a:srgbClr val="0000FF"/>
                </a:solidFill>
                <a:latin typeface="+mj-lt"/>
              </a:rPr>
              <a:t>高圧ガス</a:t>
            </a:r>
            <a:r>
              <a:rPr lang="en-US" altLang="zh-TW" sz="1600" dirty="0">
                <a:solidFill>
                  <a:srgbClr val="0000FF"/>
                </a:solidFill>
                <a:latin typeface="+mj-lt"/>
              </a:rPr>
              <a:t>】</a:t>
            </a:r>
            <a:r>
              <a:rPr lang="ja-JP" altLang="en-US" sz="1400" dirty="0">
                <a:solidFill>
                  <a:srgbClr val="0000FF"/>
                </a:solidFill>
                <a:latin typeface="+mj-lt"/>
              </a:rPr>
              <a:t>　</a:t>
            </a:r>
            <a:endParaRPr lang="en-US" altLang="ja-JP" sz="1400" dirty="0">
              <a:solidFill>
                <a:srgbClr val="0000FF"/>
              </a:solidFill>
              <a:latin typeface="+mj-lt"/>
            </a:endParaRPr>
          </a:p>
          <a:p>
            <a:pPr fontAlgn="auto">
              <a:spcBef>
                <a:spcPct val="0"/>
              </a:spcBef>
              <a:spcAft>
                <a:spcPts val="0"/>
              </a:spcAft>
              <a:buNone/>
              <a:defRPr/>
            </a:pPr>
            <a:r>
              <a:rPr lang="en-US" altLang="ja-JP" sz="1400" dirty="0">
                <a:solidFill>
                  <a:srgbClr val="000000"/>
                </a:solidFill>
                <a:latin typeface="+mj-lt"/>
              </a:rPr>
              <a:t>	200kPa</a:t>
            </a:r>
            <a:r>
              <a:rPr lang="ja-JP" altLang="en-US" sz="1400" dirty="0">
                <a:solidFill>
                  <a:srgbClr val="000000"/>
                </a:solidFill>
                <a:latin typeface="+mj-lt"/>
              </a:rPr>
              <a:t>以上の圧力で充填されているガスや液化</a:t>
            </a:r>
            <a:r>
              <a:rPr lang="en-US" altLang="ja-JP" sz="1400" dirty="0">
                <a:solidFill>
                  <a:srgbClr val="000000"/>
                </a:solidFill>
                <a:latin typeface="+mj-lt"/>
              </a:rPr>
              <a:t>/</a:t>
            </a:r>
            <a:r>
              <a:rPr lang="ja-JP" altLang="en-US" sz="1400" dirty="0">
                <a:solidFill>
                  <a:srgbClr val="000000"/>
                </a:solidFill>
                <a:latin typeface="+mj-lt"/>
              </a:rPr>
              <a:t>深冷液化ガス</a:t>
            </a:r>
          </a:p>
          <a:p>
            <a:pPr fontAlgn="auto">
              <a:spcBef>
                <a:spcPct val="30000"/>
              </a:spcBef>
              <a:spcAft>
                <a:spcPts val="0"/>
              </a:spcAft>
              <a:buNone/>
              <a:defRPr/>
            </a:pPr>
            <a:r>
              <a:rPr lang="en-US" altLang="ja-JP" sz="1600" dirty="0">
                <a:solidFill>
                  <a:srgbClr val="0000FF"/>
                </a:solidFill>
                <a:latin typeface="+mj-lt"/>
              </a:rPr>
              <a:t>【</a:t>
            </a:r>
            <a:r>
              <a:rPr lang="ja-JP" altLang="en-US" sz="1600" dirty="0">
                <a:solidFill>
                  <a:srgbClr val="0000FF"/>
                </a:solidFill>
                <a:latin typeface="+mj-lt"/>
              </a:rPr>
              <a:t>引火性液体</a:t>
            </a:r>
            <a:r>
              <a:rPr lang="en-US" altLang="ja-JP" sz="1600" dirty="0">
                <a:solidFill>
                  <a:srgbClr val="0000FF"/>
                </a:solidFill>
                <a:latin typeface="+mj-lt"/>
              </a:rPr>
              <a:t>】</a:t>
            </a:r>
            <a:r>
              <a:rPr lang="ja-JP" altLang="en-US" sz="1400" dirty="0">
                <a:solidFill>
                  <a:srgbClr val="0000FF"/>
                </a:solidFill>
                <a:latin typeface="+mj-lt"/>
              </a:rPr>
              <a:t>　</a:t>
            </a:r>
            <a:endParaRPr lang="en-US" altLang="ja-JP" sz="1400" dirty="0">
              <a:solidFill>
                <a:srgbClr val="0000FF"/>
              </a:solidFill>
              <a:latin typeface="+mj-lt"/>
            </a:endParaRPr>
          </a:p>
          <a:p>
            <a:pPr fontAlgn="auto">
              <a:spcBef>
                <a:spcPct val="0"/>
              </a:spcBef>
              <a:spcAft>
                <a:spcPts val="0"/>
              </a:spcAft>
              <a:buNone/>
              <a:defRPr/>
            </a:pPr>
            <a:r>
              <a:rPr lang="en-US" altLang="ja-JP" sz="1400" dirty="0">
                <a:solidFill>
                  <a:srgbClr val="000000"/>
                </a:solidFill>
                <a:latin typeface="+mj-lt"/>
              </a:rPr>
              <a:t>	</a:t>
            </a:r>
            <a:r>
              <a:rPr lang="ja-JP" altLang="en-US" sz="1400" dirty="0" smtClean="0">
                <a:solidFill>
                  <a:srgbClr val="000000"/>
                </a:solidFill>
                <a:latin typeface="+mj-lt"/>
              </a:rPr>
              <a:t>引火点が</a:t>
            </a:r>
            <a:r>
              <a:rPr lang="en-US" altLang="ja-JP" sz="1400" dirty="0" smtClean="0">
                <a:solidFill>
                  <a:srgbClr val="000000"/>
                </a:solidFill>
                <a:latin typeface="+mj-lt"/>
              </a:rPr>
              <a:t>93</a:t>
            </a:r>
            <a:r>
              <a:rPr lang="en-US" altLang="ja-JP" sz="1400" dirty="0">
                <a:solidFill>
                  <a:srgbClr val="000000"/>
                </a:solidFill>
                <a:latin typeface="+mj-lt"/>
              </a:rPr>
              <a:t>℃</a:t>
            </a:r>
            <a:r>
              <a:rPr lang="ja-JP" altLang="en-US" sz="1400" dirty="0">
                <a:solidFill>
                  <a:srgbClr val="000000"/>
                </a:solidFill>
                <a:latin typeface="+mj-lt"/>
              </a:rPr>
              <a:t>以下の液体</a:t>
            </a:r>
          </a:p>
          <a:p>
            <a:pPr fontAlgn="auto">
              <a:spcBef>
                <a:spcPct val="30000"/>
              </a:spcBef>
              <a:spcAft>
                <a:spcPts val="0"/>
              </a:spcAft>
              <a:buNone/>
              <a:defRPr/>
            </a:pPr>
            <a:r>
              <a:rPr lang="en-US" altLang="ja-JP" sz="1600" dirty="0">
                <a:solidFill>
                  <a:srgbClr val="0000FF"/>
                </a:solidFill>
                <a:latin typeface="+mj-lt"/>
              </a:rPr>
              <a:t>【</a:t>
            </a:r>
            <a:r>
              <a:rPr lang="ja-JP" altLang="en-US" sz="1600" dirty="0">
                <a:solidFill>
                  <a:srgbClr val="0000FF"/>
                </a:solidFill>
                <a:latin typeface="+mj-lt"/>
              </a:rPr>
              <a:t>可燃性固体</a:t>
            </a:r>
            <a:r>
              <a:rPr lang="en-US" altLang="ja-JP" sz="1600" dirty="0">
                <a:solidFill>
                  <a:srgbClr val="0000FF"/>
                </a:solidFill>
                <a:latin typeface="+mj-lt"/>
              </a:rPr>
              <a:t>】</a:t>
            </a:r>
            <a:r>
              <a:rPr lang="ja-JP" altLang="en-US" sz="1400" dirty="0">
                <a:solidFill>
                  <a:srgbClr val="0000FF"/>
                </a:solidFill>
                <a:latin typeface="+mj-lt"/>
              </a:rPr>
              <a:t>　</a:t>
            </a:r>
            <a:endParaRPr lang="en-US" altLang="ja-JP" sz="1400" dirty="0">
              <a:solidFill>
                <a:srgbClr val="0000FF"/>
              </a:solidFill>
              <a:latin typeface="+mj-lt"/>
            </a:endParaRPr>
          </a:p>
          <a:p>
            <a:pPr fontAlgn="auto">
              <a:spcBef>
                <a:spcPct val="0"/>
              </a:spcBef>
              <a:spcAft>
                <a:spcPts val="0"/>
              </a:spcAft>
              <a:buNone/>
              <a:defRPr/>
            </a:pPr>
            <a:r>
              <a:rPr lang="en-US" altLang="ja-JP" sz="1400" dirty="0">
                <a:solidFill>
                  <a:srgbClr val="000000"/>
                </a:solidFill>
                <a:latin typeface="+mj-lt"/>
              </a:rPr>
              <a:t>	</a:t>
            </a:r>
            <a:r>
              <a:rPr lang="ja-JP" altLang="en-US" sz="1400" dirty="0">
                <a:solidFill>
                  <a:srgbClr val="000000"/>
                </a:solidFill>
                <a:latin typeface="+mj-lt"/>
              </a:rPr>
              <a:t>マッチ等の発火源や摩擦で容易に発火</a:t>
            </a:r>
            <a:endParaRPr lang="ja-JP" altLang="en-US" sz="1400" dirty="0">
              <a:solidFill>
                <a:srgbClr val="0000FF"/>
              </a:solidFill>
              <a:latin typeface="+mj-lt"/>
            </a:endParaRPr>
          </a:p>
          <a:p>
            <a:pPr fontAlgn="auto">
              <a:spcBef>
                <a:spcPct val="30000"/>
              </a:spcBef>
              <a:spcAft>
                <a:spcPts val="0"/>
              </a:spcAft>
              <a:buNone/>
              <a:defRPr/>
            </a:pPr>
            <a:r>
              <a:rPr lang="en-US" altLang="zh-TW" sz="1400" dirty="0">
                <a:solidFill>
                  <a:srgbClr val="0000FF"/>
                </a:solidFill>
                <a:latin typeface="+mj-lt"/>
              </a:rPr>
              <a:t>【</a:t>
            </a:r>
            <a:r>
              <a:rPr lang="ja-JP" altLang="en-US" sz="1600" dirty="0">
                <a:solidFill>
                  <a:srgbClr val="0000FF"/>
                </a:solidFill>
                <a:latin typeface="+mj-lt"/>
              </a:rPr>
              <a:t>自己反応性化学品</a:t>
            </a:r>
            <a:r>
              <a:rPr lang="en-US" altLang="zh-TW" sz="1600" dirty="0">
                <a:solidFill>
                  <a:srgbClr val="0000FF"/>
                </a:solidFill>
                <a:latin typeface="+mj-lt"/>
              </a:rPr>
              <a:t>】</a:t>
            </a:r>
          </a:p>
          <a:p>
            <a:pPr fontAlgn="auto">
              <a:spcBef>
                <a:spcPct val="0"/>
              </a:spcBef>
              <a:spcAft>
                <a:spcPts val="0"/>
              </a:spcAft>
              <a:buNone/>
              <a:defRPr/>
            </a:pPr>
            <a:r>
              <a:rPr lang="en-US" altLang="ja-JP" sz="1400" dirty="0">
                <a:solidFill>
                  <a:srgbClr val="000000"/>
                </a:solidFill>
                <a:latin typeface="+mj-lt"/>
              </a:rPr>
              <a:t>	</a:t>
            </a:r>
            <a:r>
              <a:rPr lang="ja-JP" altLang="en-US" sz="1400" dirty="0">
                <a:solidFill>
                  <a:srgbClr val="000000"/>
                </a:solidFill>
                <a:latin typeface="+mj-lt"/>
              </a:rPr>
              <a:t>空気がなくても発熱し易い</a:t>
            </a:r>
            <a:endParaRPr lang="en-US" altLang="ja-JP" sz="1400" dirty="0">
              <a:solidFill>
                <a:srgbClr val="000000"/>
              </a:solidFill>
              <a:latin typeface="+mj-lt"/>
            </a:endParaRPr>
          </a:p>
          <a:p>
            <a:pPr fontAlgn="auto">
              <a:spcBef>
                <a:spcPct val="0"/>
              </a:spcBef>
              <a:spcAft>
                <a:spcPts val="0"/>
              </a:spcAft>
              <a:buNone/>
              <a:defRPr/>
            </a:pPr>
            <a:endParaRPr lang="ja-JP" altLang="en-US" sz="1400" dirty="0">
              <a:solidFill>
                <a:srgbClr val="000000"/>
              </a:solidFill>
              <a:latin typeface="+mj-lt"/>
            </a:endParaRPr>
          </a:p>
          <a:p>
            <a:pPr fontAlgn="auto">
              <a:spcBef>
                <a:spcPct val="30000"/>
              </a:spcBef>
              <a:spcAft>
                <a:spcPts val="0"/>
              </a:spcAft>
              <a:buNone/>
              <a:defRPr/>
            </a:pPr>
            <a:r>
              <a:rPr lang="en-US" altLang="ja-JP" sz="1600" dirty="0">
                <a:solidFill>
                  <a:srgbClr val="0000FF"/>
                </a:solidFill>
                <a:latin typeface="+mj-lt"/>
              </a:rPr>
              <a:t>【</a:t>
            </a:r>
            <a:r>
              <a:rPr lang="ja-JP" altLang="en-US" sz="1600" dirty="0">
                <a:solidFill>
                  <a:srgbClr val="0000FF"/>
                </a:solidFill>
                <a:latin typeface="+mj-lt"/>
              </a:rPr>
              <a:t>自然発火性液体</a:t>
            </a:r>
            <a:r>
              <a:rPr lang="en-US" altLang="ja-JP" sz="1600" dirty="0">
                <a:solidFill>
                  <a:srgbClr val="0000FF"/>
                </a:solidFill>
                <a:latin typeface="+mj-lt"/>
              </a:rPr>
              <a:t>】</a:t>
            </a:r>
            <a:r>
              <a:rPr lang="ja-JP" altLang="en-US" sz="1400" dirty="0">
                <a:solidFill>
                  <a:srgbClr val="0000FF"/>
                </a:solidFill>
                <a:latin typeface="+mj-lt"/>
              </a:rPr>
              <a:t>　</a:t>
            </a:r>
            <a:endParaRPr lang="en-US" altLang="ja-JP" sz="1400" dirty="0">
              <a:solidFill>
                <a:srgbClr val="0000FF"/>
              </a:solidFill>
              <a:latin typeface="+mj-lt"/>
            </a:endParaRPr>
          </a:p>
          <a:p>
            <a:pPr fontAlgn="auto">
              <a:spcBef>
                <a:spcPct val="0"/>
              </a:spcBef>
              <a:spcAft>
                <a:spcPts val="0"/>
              </a:spcAft>
              <a:buNone/>
              <a:defRPr/>
            </a:pPr>
            <a:r>
              <a:rPr lang="en-US" altLang="ja-JP" sz="1400" dirty="0">
                <a:solidFill>
                  <a:srgbClr val="0000FF"/>
                </a:solidFill>
                <a:latin typeface="+mj-lt"/>
              </a:rPr>
              <a:t>	</a:t>
            </a:r>
            <a:r>
              <a:rPr lang="ja-JP" altLang="en-US" sz="1400" dirty="0">
                <a:solidFill>
                  <a:srgbClr val="000000"/>
                </a:solidFill>
                <a:latin typeface="+mj-lt"/>
              </a:rPr>
              <a:t>少量でも、空気に触れると</a:t>
            </a:r>
            <a:r>
              <a:rPr lang="en-US" altLang="ja-JP" sz="1400" dirty="0">
                <a:solidFill>
                  <a:srgbClr val="000000"/>
                </a:solidFill>
                <a:latin typeface="+mj-lt"/>
              </a:rPr>
              <a:t>5</a:t>
            </a:r>
            <a:r>
              <a:rPr lang="ja-JP" altLang="en-US" sz="1400" dirty="0">
                <a:solidFill>
                  <a:srgbClr val="000000"/>
                </a:solidFill>
                <a:latin typeface="+mj-lt"/>
              </a:rPr>
              <a:t>分以</a:t>
            </a:r>
            <a:r>
              <a:rPr lang="ja-JP" altLang="en-US" sz="1400" dirty="0">
                <a:solidFill>
                  <a:srgbClr val="000000"/>
                </a:solidFill>
                <a:latin typeface="Times New Roman" panose="02020603050405020304" pitchFamily="18" charset="0"/>
              </a:rPr>
              <a:t>内に発火する</a:t>
            </a:r>
          </a:p>
          <a:p>
            <a:pPr fontAlgn="auto">
              <a:spcBef>
                <a:spcPct val="0"/>
              </a:spcBef>
              <a:spcAft>
                <a:spcPts val="0"/>
              </a:spcAft>
              <a:buNone/>
              <a:defRPr/>
            </a:pPr>
            <a:endParaRPr lang="en-US" altLang="ja-JP" sz="1400" dirty="0">
              <a:solidFill>
                <a:srgbClr val="000000"/>
              </a:solidFill>
              <a:latin typeface="Times New Roman" panose="02020603050405020304" pitchFamily="18" charset="0"/>
            </a:endParaRPr>
          </a:p>
        </p:txBody>
      </p:sp>
      <p:pic>
        <p:nvPicPr>
          <p:cNvPr id="2867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900000">
            <a:off x="735281" y="2713234"/>
            <a:ext cx="407988" cy="4286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00000">
            <a:off x="735282" y="881486"/>
            <a:ext cx="407987" cy="4286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a:off x="737663" y="1502877"/>
            <a:ext cx="403225" cy="406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00000">
            <a:off x="740044" y="3301743"/>
            <a:ext cx="398462" cy="3905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a:off x="737663" y="2092520"/>
            <a:ext cx="403225" cy="406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a:off x="737663" y="3968039"/>
            <a:ext cx="403225" cy="406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a:off x="737663" y="4586712"/>
            <a:ext cx="403225" cy="406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00000">
            <a:off x="697706" y="5221713"/>
            <a:ext cx="407988" cy="4286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a:off x="1140620" y="5228742"/>
            <a:ext cx="403225" cy="406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9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0000">
            <a:off x="737663" y="5939484"/>
            <a:ext cx="403225" cy="406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グループ化 3">
            <a:extLst>
              <a:ext uri="{FF2B5EF4-FFF2-40B4-BE49-F238E27FC236}">
                <a16:creationId xmlns:a16="http://schemas.microsoft.com/office/drawing/2014/main" id="{1C108CB1-2905-452D-8993-89B3FA035C57}"/>
              </a:ext>
            </a:extLst>
          </p:cNvPr>
          <p:cNvGrpSpPr/>
          <p:nvPr/>
        </p:nvGrpSpPr>
        <p:grpSpPr>
          <a:xfrm>
            <a:off x="4996656" y="728700"/>
            <a:ext cx="4318000" cy="5595937"/>
            <a:chOff x="4996656" y="1033008"/>
            <a:chExt cx="4318000" cy="5595937"/>
          </a:xfrm>
        </p:grpSpPr>
        <p:sp>
          <p:nvSpPr>
            <p:cNvPr id="28675" name="Rectangle 7"/>
            <p:cNvSpPr>
              <a:spLocks noChangeArrowheads="1"/>
            </p:cNvSpPr>
            <p:nvPr/>
          </p:nvSpPr>
          <p:spPr bwMode="auto">
            <a:xfrm>
              <a:off x="4996656" y="1033008"/>
              <a:ext cx="4318000" cy="55959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82675" indent="-187325">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1pPr>
              <a:lvl2pPr marL="1520825"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2pPr>
              <a:lvl3pPr marL="1876425"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3pPr>
              <a:lvl4pPr marL="2063750" indent="-7938">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4pPr>
              <a:lvl5pPr marL="2471738" indent="-228600">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5pPr>
              <a:lvl6pPr marL="2928938"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6pPr>
              <a:lvl7pPr marL="3386138"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7pPr>
              <a:lvl8pPr marL="3843338"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8pPr>
              <a:lvl9pPr marL="4300538"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9pPr>
            </a:lstStyle>
            <a:p>
              <a:pPr fontAlgn="auto">
                <a:spcBef>
                  <a:spcPct val="0"/>
                </a:spcBef>
                <a:spcAft>
                  <a:spcPts val="0"/>
                </a:spcAft>
                <a:buNone/>
                <a:defRPr/>
              </a:pPr>
              <a:r>
                <a:rPr lang="en-US" altLang="ja-JP" sz="1400" dirty="0">
                  <a:solidFill>
                    <a:srgbClr val="0000FF"/>
                  </a:solidFill>
                  <a:latin typeface="+mj-lt"/>
                </a:rPr>
                <a:t>【</a:t>
              </a:r>
              <a:r>
                <a:rPr lang="ja-JP" altLang="en-US" sz="1600" dirty="0">
                  <a:solidFill>
                    <a:srgbClr val="0000FF"/>
                  </a:solidFill>
                  <a:latin typeface="+mj-lt"/>
                </a:rPr>
                <a:t>自然発火性固体</a:t>
              </a:r>
              <a:r>
                <a:rPr lang="en-US" altLang="ja-JP" sz="1600" dirty="0">
                  <a:solidFill>
                    <a:srgbClr val="0000FF"/>
                  </a:solidFill>
                  <a:latin typeface="+mj-lt"/>
                </a:rPr>
                <a:t>】</a:t>
              </a:r>
              <a:r>
                <a:rPr lang="ja-JP" altLang="en-US" sz="1400" dirty="0">
                  <a:solidFill>
                    <a:srgbClr val="0000FF"/>
                  </a:solidFill>
                  <a:latin typeface="+mj-lt"/>
                </a:rPr>
                <a:t>　</a:t>
              </a:r>
              <a:endParaRPr lang="en-US" altLang="ja-JP" dirty="0">
                <a:solidFill>
                  <a:srgbClr val="0000FF"/>
                </a:solidFill>
                <a:latin typeface="+mj-lt"/>
              </a:endParaRPr>
            </a:p>
            <a:p>
              <a:pPr fontAlgn="auto">
                <a:spcBef>
                  <a:spcPct val="0"/>
                </a:spcBef>
                <a:spcAft>
                  <a:spcPts val="0"/>
                </a:spcAft>
                <a:buNone/>
                <a:defRPr/>
              </a:pPr>
              <a:r>
                <a:rPr lang="en-US" altLang="ja-JP" sz="1400" dirty="0">
                  <a:solidFill>
                    <a:srgbClr val="0000FF"/>
                  </a:solidFill>
                  <a:latin typeface="+mj-lt"/>
                </a:rPr>
                <a:t>	</a:t>
              </a:r>
              <a:r>
                <a:rPr lang="ja-JP" altLang="en-US" sz="1400" dirty="0">
                  <a:solidFill>
                    <a:srgbClr val="000000"/>
                  </a:solidFill>
                  <a:latin typeface="+mj-lt"/>
                </a:rPr>
                <a:t>少量でも、空気に触れると</a:t>
              </a:r>
              <a:r>
                <a:rPr lang="en-US" altLang="ja-JP" sz="1400" dirty="0">
                  <a:solidFill>
                    <a:srgbClr val="000000"/>
                  </a:solidFill>
                  <a:latin typeface="+mj-lt"/>
                </a:rPr>
                <a:t>5</a:t>
              </a:r>
              <a:r>
                <a:rPr lang="ja-JP" altLang="en-US" sz="1400" dirty="0">
                  <a:solidFill>
                    <a:srgbClr val="000000"/>
                  </a:solidFill>
                  <a:latin typeface="+mj-lt"/>
                </a:rPr>
                <a:t>分以内に発火する</a:t>
              </a:r>
            </a:p>
            <a:p>
              <a:pPr fontAlgn="auto">
                <a:spcBef>
                  <a:spcPct val="30000"/>
                </a:spcBef>
                <a:spcAft>
                  <a:spcPts val="0"/>
                </a:spcAft>
                <a:buNone/>
                <a:defRPr/>
              </a:pPr>
              <a:r>
                <a:rPr lang="en-US" altLang="ja-JP" sz="1600" dirty="0">
                  <a:solidFill>
                    <a:srgbClr val="0000FF"/>
                  </a:solidFill>
                  <a:latin typeface="+mj-lt"/>
                </a:rPr>
                <a:t>【</a:t>
              </a:r>
              <a:r>
                <a:rPr lang="ja-JP" altLang="en-US" sz="1600" dirty="0">
                  <a:solidFill>
                    <a:srgbClr val="0000FF"/>
                  </a:solidFill>
                  <a:latin typeface="+mj-lt"/>
                </a:rPr>
                <a:t>自己発熱性化学品</a:t>
              </a:r>
              <a:r>
                <a:rPr lang="en-US" altLang="ja-JP" sz="1600" dirty="0">
                  <a:solidFill>
                    <a:srgbClr val="0000FF"/>
                  </a:solidFill>
                  <a:latin typeface="+mj-lt"/>
                </a:rPr>
                <a:t>】</a:t>
              </a:r>
            </a:p>
            <a:p>
              <a:pPr fontAlgn="auto">
                <a:spcBef>
                  <a:spcPct val="0"/>
                </a:spcBef>
                <a:spcAft>
                  <a:spcPts val="0"/>
                </a:spcAft>
                <a:buNone/>
                <a:defRPr/>
              </a:pPr>
              <a:r>
                <a:rPr lang="en-US" altLang="ja-JP" dirty="0">
                  <a:solidFill>
                    <a:srgbClr val="0000FF"/>
                  </a:solidFill>
                  <a:latin typeface="+mj-lt"/>
                </a:rPr>
                <a:t>	</a:t>
              </a:r>
              <a:r>
                <a:rPr lang="ja-JP" altLang="en-US" sz="1400" dirty="0">
                  <a:solidFill>
                    <a:srgbClr val="000000"/>
                  </a:solidFill>
                  <a:latin typeface="+mj-lt"/>
                </a:rPr>
                <a:t>自然発火性液体や固体以外で、空気に触れると発熱する</a:t>
              </a:r>
            </a:p>
            <a:p>
              <a:pPr fontAlgn="auto">
                <a:spcBef>
                  <a:spcPct val="30000"/>
                </a:spcBef>
                <a:spcAft>
                  <a:spcPts val="0"/>
                </a:spcAft>
                <a:buNone/>
                <a:defRPr/>
              </a:pPr>
              <a:r>
                <a:rPr lang="en-US" altLang="ja-JP" sz="1600" dirty="0">
                  <a:solidFill>
                    <a:srgbClr val="0000FF"/>
                  </a:solidFill>
                  <a:latin typeface="+mj-lt"/>
                </a:rPr>
                <a:t>【</a:t>
              </a:r>
              <a:r>
                <a:rPr lang="ja-JP" altLang="en-US" sz="1600" dirty="0">
                  <a:solidFill>
                    <a:srgbClr val="0000FF"/>
                  </a:solidFill>
                  <a:latin typeface="+mj-lt"/>
                </a:rPr>
                <a:t>水反応可燃性化学品</a:t>
              </a:r>
              <a:r>
                <a:rPr lang="en-US" altLang="ja-JP" sz="1600" dirty="0">
                  <a:solidFill>
                    <a:srgbClr val="0000FF"/>
                  </a:solidFill>
                  <a:latin typeface="+mj-lt"/>
                </a:rPr>
                <a:t>】</a:t>
              </a:r>
              <a:r>
                <a:rPr lang="ja-JP" altLang="en-US" sz="1600" dirty="0">
                  <a:solidFill>
                    <a:srgbClr val="0000FF"/>
                  </a:solidFill>
                  <a:latin typeface="+mj-lt"/>
                </a:rPr>
                <a:t>　</a:t>
              </a:r>
              <a:r>
                <a:rPr lang="en-US" altLang="ja-JP" sz="1400" dirty="0">
                  <a:solidFill>
                    <a:srgbClr val="000000"/>
                  </a:solidFill>
                  <a:latin typeface="+mj-lt"/>
                </a:rPr>
                <a:t>	</a:t>
              </a:r>
            </a:p>
            <a:p>
              <a:pPr fontAlgn="auto">
                <a:spcBef>
                  <a:spcPct val="30000"/>
                </a:spcBef>
                <a:spcAft>
                  <a:spcPts val="0"/>
                </a:spcAft>
                <a:buNone/>
                <a:defRPr/>
              </a:pPr>
              <a:r>
                <a:rPr lang="ja-JP" altLang="en-US" sz="1400" dirty="0">
                  <a:solidFill>
                    <a:srgbClr val="000000"/>
                  </a:solidFill>
                  <a:latin typeface="+mj-lt"/>
                </a:rPr>
                <a:t>水に触れると可燃性</a:t>
              </a:r>
              <a:r>
                <a:rPr lang="en-US" altLang="ja-JP" sz="1400" dirty="0">
                  <a:solidFill>
                    <a:srgbClr val="000000"/>
                  </a:solidFill>
                  <a:latin typeface="+mj-lt"/>
                </a:rPr>
                <a:t>/</a:t>
              </a:r>
              <a:r>
                <a:rPr lang="ja-JP" altLang="en-US" sz="1400" dirty="0">
                  <a:solidFill>
                    <a:srgbClr val="000000"/>
                  </a:solidFill>
                  <a:latin typeface="+mj-lt"/>
                </a:rPr>
                <a:t>引火性ガスを発生</a:t>
              </a:r>
            </a:p>
            <a:p>
              <a:pPr fontAlgn="auto">
                <a:lnSpc>
                  <a:spcPct val="130000"/>
                </a:lnSpc>
                <a:spcBef>
                  <a:spcPct val="0"/>
                </a:spcBef>
                <a:spcAft>
                  <a:spcPts val="0"/>
                </a:spcAft>
                <a:buNone/>
                <a:defRPr/>
              </a:pPr>
              <a:r>
                <a:rPr lang="en-US" altLang="ja-JP" sz="1600" dirty="0">
                  <a:solidFill>
                    <a:srgbClr val="0000FF"/>
                  </a:solidFill>
                  <a:latin typeface="+mj-lt"/>
                </a:rPr>
                <a:t>【</a:t>
              </a:r>
              <a:r>
                <a:rPr lang="ja-JP" altLang="en-US" sz="1600" dirty="0">
                  <a:solidFill>
                    <a:srgbClr val="0000FF"/>
                  </a:solidFill>
                  <a:latin typeface="+mj-lt"/>
                </a:rPr>
                <a:t>酸化性液体</a:t>
              </a:r>
              <a:r>
                <a:rPr lang="en-US" altLang="ja-JP" sz="1600" dirty="0">
                  <a:solidFill>
                    <a:srgbClr val="0000FF"/>
                  </a:solidFill>
                  <a:latin typeface="+mj-lt"/>
                </a:rPr>
                <a:t>】</a:t>
              </a:r>
              <a:r>
                <a:rPr lang="ja-JP" altLang="en-US" sz="1400" dirty="0">
                  <a:solidFill>
                    <a:srgbClr val="0000FF"/>
                  </a:solidFill>
                  <a:latin typeface="+mj-lt"/>
                </a:rPr>
                <a:t>　</a:t>
              </a:r>
              <a:endParaRPr lang="en-US" altLang="ja-JP" sz="1400" dirty="0">
                <a:solidFill>
                  <a:srgbClr val="0000FF"/>
                </a:solidFill>
                <a:latin typeface="+mj-lt"/>
              </a:endParaRPr>
            </a:p>
            <a:p>
              <a:pPr fontAlgn="auto">
                <a:lnSpc>
                  <a:spcPct val="130000"/>
                </a:lnSpc>
                <a:spcBef>
                  <a:spcPct val="0"/>
                </a:spcBef>
                <a:spcAft>
                  <a:spcPts val="0"/>
                </a:spcAft>
                <a:buNone/>
                <a:defRPr/>
              </a:pPr>
              <a:r>
                <a:rPr lang="en-US" altLang="ja-JP" sz="1400" dirty="0">
                  <a:solidFill>
                    <a:srgbClr val="000000"/>
                  </a:solidFill>
                  <a:latin typeface="+mj-lt"/>
                </a:rPr>
                <a:t>	</a:t>
              </a:r>
              <a:r>
                <a:rPr lang="ja-JP" altLang="en-US" sz="1400" dirty="0">
                  <a:solidFill>
                    <a:srgbClr val="000000"/>
                  </a:solidFill>
                  <a:latin typeface="+mj-lt"/>
                </a:rPr>
                <a:t>自分は可燃性を有しないが、他の燃焼を助長する</a:t>
              </a:r>
            </a:p>
            <a:p>
              <a:pPr fontAlgn="auto">
                <a:lnSpc>
                  <a:spcPct val="130000"/>
                </a:lnSpc>
                <a:spcBef>
                  <a:spcPct val="0"/>
                </a:spcBef>
                <a:spcAft>
                  <a:spcPts val="0"/>
                </a:spcAft>
                <a:buNone/>
                <a:defRPr/>
              </a:pPr>
              <a:r>
                <a:rPr lang="en-US" altLang="ja-JP" sz="1600" dirty="0">
                  <a:solidFill>
                    <a:srgbClr val="0000FF"/>
                  </a:solidFill>
                  <a:latin typeface="+mj-lt"/>
                </a:rPr>
                <a:t>【</a:t>
              </a:r>
              <a:r>
                <a:rPr lang="ja-JP" altLang="en-US" sz="1600" dirty="0">
                  <a:solidFill>
                    <a:srgbClr val="0000FF"/>
                  </a:solidFill>
                  <a:latin typeface="+mj-lt"/>
                </a:rPr>
                <a:t>酸化性固体</a:t>
              </a:r>
              <a:r>
                <a:rPr lang="en-US" altLang="ja-JP" sz="1600" dirty="0">
                  <a:solidFill>
                    <a:srgbClr val="0000FF"/>
                  </a:solidFill>
                  <a:latin typeface="+mj-lt"/>
                </a:rPr>
                <a:t>】</a:t>
              </a:r>
              <a:r>
                <a:rPr lang="ja-JP" altLang="en-US" sz="1400" dirty="0">
                  <a:solidFill>
                    <a:srgbClr val="0000FF"/>
                  </a:solidFill>
                  <a:latin typeface="+mj-lt"/>
                </a:rPr>
                <a:t>　</a:t>
              </a:r>
              <a:endParaRPr lang="en-US" altLang="ja-JP" sz="1400" dirty="0">
                <a:solidFill>
                  <a:srgbClr val="0000FF"/>
                </a:solidFill>
                <a:latin typeface="+mj-lt"/>
              </a:endParaRPr>
            </a:p>
            <a:p>
              <a:pPr fontAlgn="auto">
                <a:lnSpc>
                  <a:spcPct val="130000"/>
                </a:lnSpc>
                <a:spcBef>
                  <a:spcPct val="0"/>
                </a:spcBef>
                <a:spcAft>
                  <a:spcPts val="0"/>
                </a:spcAft>
                <a:buNone/>
                <a:defRPr/>
              </a:pPr>
              <a:r>
                <a:rPr lang="en-US" altLang="ja-JP" sz="1400" dirty="0">
                  <a:solidFill>
                    <a:srgbClr val="000000"/>
                  </a:solidFill>
                  <a:latin typeface="+mj-lt"/>
                </a:rPr>
                <a:t>	</a:t>
              </a:r>
              <a:r>
                <a:rPr lang="ja-JP" altLang="en-US" sz="1400" dirty="0">
                  <a:solidFill>
                    <a:srgbClr val="000000"/>
                  </a:solidFill>
                  <a:latin typeface="+mj-lt"/>
                </a:rPr>
                <a:t>自分は可燃性を有しないが、他の燃焼を助長する</a:t>
              </a:r>
            </a:p>
            <a:p>
              <a:pPr fontAlgn="auto">
                <a:spcBef>
                  <a:spcPct val="30000"/>
                </a:spcBef>
                <a:spcAft>
                  <a:spcPts val="0"/>
                </a:spcAft>
                <a:buNone/>
                <a:defRPr/>
              </a:pPr>
              <a:r>
                <a:rPr lang="en-US" altLang="ja-JP" sz="1600" dirty="0">
                  <a:solidFill>
                    <a:srgbClr val="0000FF"/>
                  </a:solidFill>
                  <a:latin typeface="+mj-lt"/>
                </a:rPr>
                <a:t>【</a:t>
              </a:r>
              <a:r>
                <a:rPr lang="ja-JP" altLang="en-US" sz="1600" dirty="0">
                  <a:solidFill>
                    <a:srgbClr val="0000FF"/>
                  </a:solidFill>
                  <a:latin typeface="+mj-lt"/>
                </a:rPr>
                <a:t>有機過酸化物</a:t>
              </a:r>
              <a:r>
                <a:rPr lang="en-US" altLang="ja-JP" sz="1600" dirty="0">
                  <a:solidFill>
                    <a:srgbClr val="0000FF"/>
                  </a:solidFill>
                  <a:latin typeface="+mj-lt"/>
                </a:rPr>
                <a:t>】</a:t>
              </a:r>
              <a:r>
                <a:rPr lang="ja-JP" altLang="en-US" sz="1400" dirty="0">
                  <a:solidFill>
                    <a:srgbClr val="0000FF"/>
                  </a:solidFill>
                  <a:latin typeface="+mj-lt"/>
                </a:rPr>
                <a:t>　</a:t>
              </a:r>
              <a:endParaRPr lang="en-US" altLang="ja-JP" sz="1400" dirty="0">
                <a:solidFill>
                  <a:srgbClr val="0000FF"/>
                </a:solidFill>
                <a:latin typeface="+mj-lt"/>
              </a:endParaRPr>
            </a:p>
            <a:p>
              <a:pPr fontAlgn="auto">
                <a:spcBef>
                  <a:spcPct val="0"/>
                </a:spcBef>
                <a:spcAft>
                  <a:spcPts val="0"/>
                </a:spcAft>
                <a:buNone/>
                <a:defRPr/>
              </a:pPr>
              <a:r>
                <a:rPr lang="en-US" altLang="ja-JP" sz="1400" dirty="0">
                  <a:solidFill>
                    <a:srgbClr val="0000FF"/>
                  </a:solidFill>
                  <a:latin typeface="+mj-lt"/>
                </a:rPr>
                <a:t>	</a:t>
              </a:r>
              <a:r>
                <a:rPr lang="ja-JP" altLang="en-US" sz="1400" dirty="0">
                  <a:solidFill>
                    <a:srgbClr val="000000"/>
                  </a:solidFill>
                  <a:latin typeface="+mj-lt"/>
                </a:rPr>
                <a:t>衝撃や衝撃に敏感、危険な反応をし易い</a:t>
              </a:r>
            </a:p>
            <a:p>
              <a:pPr fontAlgn="auto">
                <a:spcBef>
                  <a:spcPct val="30000"/>
                </a:spcBef>
                <a:spcAft>
                  <a:spcPts val="0"/>
                </a:spcAft>
                <a:buNone/>
                <a:defRPr/>
              </a:pPr>
              <a:r>
                <a:rPr lang="en-US" altLang="ja-JP" sz="1600" dirty="0">
                  <a:solidFill>
                    <a:srgbClr val="0000FF"/>
                  </a:solidFill>
                  <a:latin typeface="+mj-lt"/>
                </a:rPr>
                <a:t>【</a:t>
              </a:r>
              <a:r>
                <a:rPr lang="ja-JP" altLang="en-US" sz="1600" dirty="0">
                  <a:solidFill>
                    <a:srgbClr val="0000FF"/>
                  </a:solidFill>
                  <a:latin typeface="+mj-lt"/>
                </a:rPr>
                <a:t>金属腐食性化学品</a:t>
              </a:r>
              <a:r>
                <a:rPr lang="en-US" altLang="ja-JP" sz="1400" dirty="0">
                  <a:solidFill>
                    <a:srgbClr val="0000FF"/>
                  </a:solidFill>
                  <a:latin typeface="+mj-lt"/>
                </a:rPr>
                <a:t>】</a:t>
              </a:r>
              <a:r>
                <a:rPr lang="ja-JP" altLang="en-US" dirty="0">
                  <a:solidFill>
                    <a:srgbClr val="0000FF"/>
                  </a:solidFill>
                  <a:latin typeface="+mj-lt"/>
                </a:rPr>
                <a:t>　</a:t>
              </a:r>
              <a:r>
                <a:rPr lang="en-US" altLang="ja-JP" sz="1400" dirty="0">
                  <a:solidFill>
                    <a:srgbClr val="0000FF"/>
                  </a:solidFill>
                  <a:latin typeface="+mj-lt"/>
                </a:rPr>
                <a:t>	</a:t>
              </a:r>
            </a:p>
            <a:p>
              <a:pPr fontAlgn="auto">
                <a:spcBef>
                  <a:spcPct val="30000"/>
                </a:spcBef>
                <a:spcAft>
                  <a:spcPts val="0"/>
                </a:spcAft>
                <a:buNone/>
                <a:defRPr/>
              </a:pPr>
              <a:r>
                <a:rPr lang="ja-JP" altLang="en-US" sz="1400" dirty="0">
                  <a:solidFill>
                    <a:srgbClr val="000000"/>
                  </a:solidFill>
                  <a:latin typeface="+mj-lt"/>
                </a:rPr>
                <a:t>金属を損傷、破壊する</a:t>
              </a:r>
            </a:p>
            <a:p>
              <a:pPr fontAlgn="auto">
                <a:spcBef>
                  <a:spcPct val="30000"/>
                </a:spcBef>
                <a:spcAft>
                  <a:spcPts val="0"/>
                </a:spcAft>
                <a:buNone/>
                <a:defRPr/>
              </a:pPr>
              <a:r>
                <a:rPr lang="en-US" altLang="ja-JP" sz="1600" dirty="0">
                  <a:solidFill>
                    <a:srgbClr val="0000FF"/>
                  </a:solidFill>
                  <a:latin typeface="+mj-lt"/>
                </a:rPr>
                <a:t>【</a:t>
              </a:r>
              <a:r>
                <a:rPr lang="ja-JP" altLang="en-US" sz="1600" dirty="0">
                  <a:solidFill>
                    <a:srgbClr val="FF0000"/>
                  </a:solidFill>
                  <a:latin typeface="+mj-lt"/>
                </a:rPr>
                <a:t>鈍性化爆発物 </a:t>
              </a:r>
              <a:r>
                <a:rPr lang="ja-JP" altLang="en-US" sz="1400" dirty="0">
                  <a:solidFill>
                    <a:srgbClr val="FF0000"/>
                  </a:solidFill>
                  <a:latin typeface="+mj-lt"/>
                </a:rPr>
                <a:t>新規追加</a:t>
              </a:r>
              <a:r>
                <a:rPr lang="en-US" altLang="ja-JP" sz="1600" dirty="0">
                  <a:solidFill>
                    <a:srgbClr val="0000FF"/>
                  </a:solidFill>
                  <a:latin typeface="+mj-lt"/>
                </a:rPr>
                <a:t>】</a:t>
              </a:r>
              <a:r>
                <a:rPr lang="ja-JP" altLang="en-US" sz="1600" dirty="0">
                  <a:solidFill>
                    <a:srgbClr val="0000FF"/>
                  </a:solidFill>
                  <a:latin typeface="+mj-lt"/>
                </a:rPr>
                <a:t>　</a:t>
              </a:r>
              <a:endParaRPr lang="en-US" altLang="ja-JP" sz="1600" dirty="0">
                <a:solidFill>
                  <a:srgbClr val="0000FF"/>
                </a:solidFill>
                <a:latin typeface="+mj-lt"/>
              </a:endParaRPr>
            </a:p>
            <a:p>
              <a:pPr fontAlgn="auto">
                <a:spcBef>
                  <a:spcPct val="30000"/>
                </a:spcBef>
                <a:spcAft>
                  <a:spcPts val="0"/>
                </a:spcAft>
                <a:buNone/>
                <a:defRPr/>
              </a:pPr>
              <a:r>
                <a:rPr lang="en-US" altLang="ja-JP" sz="1400" dirty="0">
                  <a:solidFill>
                    <a:srgbClr val="0000FF"/>
                  </a:solidFill>
                  <a:latin typeface="+mj-lt"/>
                </a:rPr>
                <a:t>	</a:t>
              </a:r>
              <a:r>
                <a:rPr lang="ja-JP" altLang="en-US" sz="1400" dirty="0">
                  <a:solidFill>
                    <a:srgbClr val="000000"/>
                  </a:solidFill>
                  <a:latin typeface="+mj-lt"/>
                </a:rPr>
                <a:t>爆発性を抑制されている爆発性物質</a:t>
              </a:r>
            </a:p>
          </p:txBody>
        </p:sp>
        <p:pic>
          <p:nvPicPr>
            <p:cNvPr id="2868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00000">
              <a:off x="5161221" y="5486503"/>
              <a:ext cx="406400" cy="4222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00000">
              <a:off x="5169952" y="1174068"/>
              <a:ext cx="388938" cy="3921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00000">
              <a:off x="5162809" y="1882221"/>
              <a:ext cx="403225" cy="406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9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00000">
              <a:off x="5162809" y="2611209"/>
              <a:ext cx="403225" cy="406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91"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5160427" y="3269095"/>
              <a:ext cx="407988" cy="4286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9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00000">
              <a:off x="5096670" y="4791711"/>
              <a:ext cx="407987" cy="4286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93"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00000">
              <a:off x="5504657" y="4794885"/>
              <a:ext cx="403225" cy="406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94"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00000">
              <a:off x="5162809" y="6100030"/>
              <a:ext cx="403225" cy="406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96"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00000">
              <a:off x="5160428" y="4085899"/>
              <a:ext cx="407987" cy="4286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テキスト ボックス 1"/>
          <p:cNvSpPr txBox="1"/>
          <p:nvPr/>
        </p:nvSpPr>
        <p:spPr>
          <a:xfrm>
            <a:off x="19658" y="80628"/>
            <a:ext cx="9858789" cy="523220"/>
          </a:xfrm>
          <a:prstGeom prst="rect">
            <a:avLst/>
          </a:prstGeom>
          <a:noFill/>
        </p:spPr>
        <p:txBody>
          <a:bodyPr wrap="none" rtlCol="0">
            <a:spAutoFit/>
          </a:bodyPr>
          <a:lstStyle/>
          <a:p>
            <a:r>
              <a:rPr lang="ja-JP" altLang="en-US" sz="2400" b="1" dirty="0">
                <a:solidFill>
                  <a:schemeClr val="bg1"/>
                </a:solidFill>
              </a:rPr>
              <a:t>（参考）　</a:t>
            </a:r>
            <a:r>
              <a:rPr lang="en-US" altLang="ja-JP" sz="2800" b="1" dirty="0" smtClean="0">
                <a:solidFill>
                  <a:schemeClr val="bg1"/>
                </a:solidFill>
              </a:rPr>
              <a:t>GHS</a:t>
            </a:r>
            <a:r>
              <a:rPr lang="ja-JP" altLang="en-US" sz="2800" b="1" dirty="0" smtClean="0">
                <a:solidFill>
                  <a:schemeClr val="bg1"/>
                </a:solidFill>
              </a:rPr>
              <a:t>（</a:t>
            </a:r>
            <a:r>
              <a:rPr lang="en-US" altLang="ja-JP" sz="2800" b="1" dirty="0" smtClean="0">
                <a:solidFill>
                  <a:schemeClr val="bg1"/>
                </a:solidFill>
              </a:rPr>
              <a:t>JIS)</a:t>
            </a:r>
            <a:r>
              <a:rPr lang="ja-JP" altLang="en-US" sz="2800" b="1" dirty="0" smtClean="0">
                <a:solidFill>
                  <a:schemeClr val="bg1"/>
                </a:solidFill>
              </a:rPr>
              <a:t>に</a:t>
            </a:r>
            <a:r>
              <a:rPr lang="ja-JP" altLang="en-US" sz="2800" b="1" dirty="0">
                <a:solidFill>
                  <a:schemeClr val="bg1"/>
                </a:solidFill>
              </a:rPr>
              <a:t>おける危険性の種類   </a:t>
            </a:r>
            <a:r>
              <a:rPr lang="en-US" altLang="ja-JP" sz="2800" b="1" dirty="0">
                <a:solidFill>
                  <a:schemeClr val="bg1"/>
                </a:solidFill>
              </a:rPr>
              <a:t>-</a:t>
            </a:r>
            <a:r>
              <a:rPr lang="ja-JP" altLang="en-US" sz="2800" b="1" dirty="0">
                <a:solidFill>
                  <a:schemeClr val="bg1"/>
                </a:solidFill>
              </a:rPr>
              <a:t>物理化学的危険性</a:t>
            </a:r>
            <a:r>
              <a:rPr lang="en-US" altLang="ja-JP" sz="2800" b="1" dirty="0">
                <a:solidFill>
                  <a:schemeClr val="bg1"/>
                </a:solidFill>
              </a:rPr>
              <a:t>-</a:t>
            </a:r>
            <a:endParaRPr lang="ja-JP" altLang="en-US" sz="2800" b="1" dirty="0">
              <a:solidFill>
                <a:schemeClr val="bg1"/>
              </a:solidFill>
            </a:endParaRPr>
          </a:p>
        </p:txBody>
      </p:sp>
      <p:sp>
        <p:nvSpPr>
          <p:cNvPr id="28" name="Text Box 5">
            <a:extLst>
              <a:ext uri="{FF2B5EF4-FFF2-40B4-BE49-F238E27FC236}">
                <a16:creationId xmlns:a16="http://schemas.microsoft.com/office/drawing/2014/main" id="{1201540D-511F-42C3-A158-385F1CEDD730}"/>
              </a:ext>
            </a:extLst>
          </p:cNvPr>
          <p:cNvSpPr txBox="1">
            <a:spLocks noChangeArrowheads="1"/>
          </p:cNvSpPr>
          <p:nvPr/>
        </p:nvSpPr>
        <p:spPr bwMode="auto">
          <a:xfrm>
            <a:off x="7313859" y="6619589"/>
            <a:ext cx="162416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r>
              <a:rPr lang="ja-JP" altLang="en-US" sz="1050" dirty="0"/>
              <a:t>国連</a:t>
            </a:r>
            <a:r>
              <a:rPr lang="en-US" altLang="ja-JP" sz="1050" dirty="0" smtClean="0"/>
              <a:t>GHS</a:t>
            </a:r>
            <a:r>
              <a:rPr lang="ja-JP" altLang="en-US" sz="1050" dirty="0"/>
              <a:t>（</a:t>
            </a:r>
            <a:r>
              <a:rPr lang="en-US" altLang="ja-JP" sz="1050" dirty="0"/>
              <a:t>JIS)</a:t>
            </a:r>
            <a:r>
              <a:rPr lang="ja-JP" altLang="en-US" sz="1050" dirty="0" smtClean="0"/>
              <a:t>により作成</a:t>
            </a:r>
            <a:endParaRPr lang="ja-JP" altLang="en-US" sz="1050" dirty="0"/>
          </a:p>
        </p:txBody>
      </p:sp>
    </p:spTree>
    <p:extLst>
      <p:ext uri="{BB962C8B-B14F-4D97-AF65-F5344CB8AC3E}">
        <p14:creationId xmlns:p14="http://schemas.microsoft.com/office/powerpoint/2010/main" val="3139824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3124" y="80628"/>
            <a:ext cx="7146508" cy="523220"/>
          </a:xfrm>
          <a:prstGeom prst="rect">
            <a:avLst/>
          </a:prstGeom>
          <a:noFill/>
        </p:spPr>
        <p:txBody>
          <a:bodyPr wrap="none" rtlCol="0">
            <a:spAutoFit/>
          </a:bodyPr>
          <a:lstStyle/>
          <a:p>
            <a:r>
              <a:rPr lang="ja-JP" altLang="en-US" sz="2800" b="1" dirty="0">
                <a:solidFill>
                  <a:schemeClr val="bg1"/>
                </a:solidFill>
              </a:rPr>
              <a:t>化学物質のリスクアセスメントはなぜ必要か？</a:t>
            </a:r>
          </a:p>
        </p:txBody>
      </p:sp>
      <p:sp>
        <p:nvSpPr>
          <p:cNvPr id="3" name="テキスト ボックス 2"/>
          <p:cNvSpPr txBox="1"/>
          <p:nvPr/>
        </p:nvSpPr>
        <p:spPr>
          <a:xfrm>
            <a:off x="823124" y="584684"/>
            <a:ext cx="4110421" cy="830997"/>
          </a:xfrm>
          <a:prstGeom prst="rect">
            <a:avLst/>
          </a:prstGeom>
          <a:noFill/>
        </p:spPr>
        <p:txBody>
          <a:bodyPr wrap="none" rtlCol="0">
            <a:spAutoFit/>
          </a:bodyPr>
          <a:lstStyle/>
          <a:p>
            <a:r>
              <a:rPr lang="ja-JP" altLang="en-US" dirty="0"/>
              <a:t> </a:t>
            </a:r>
            <a:r>
              <a:rPr lang="ja-JP" altLang="en-US" sz="2800" b="1" u="sng" dirty="0"/>
              <a:t>リスクアセスメントの目的</a:t>
            </a:r>
            <a:endParaRPr lang="en-US" altLang="ja-JP" sz="2400" b="1" u="sng" dirty="0"/>
          </a:p>
          <a:p>
            <a:r>
              <a:rPr lang="ja-JP" altLang="en-US" sz="2000" b="1" dirty="0"/>
              <a:t>主な目的は次のとおりです</a:t>
            </a:r>
            <a:r>
              <a:rPr lang="ja-JP" altLang="en-US" sz="2000" dirty="0"/>
              <a:t>。</a:t>
            </a:r>
          </a:p>
        </p:txBody>
      </p:sp>
      <p:sp>
        <p:nvSpPr>
          <p:cNvPr id="4" name="角丸四角形 3"/>
          <p:cNvSpPr/>
          <p:nvPr/>
        </p:nvSpPr>
        <p:spPr>
          <a:xfrm>
            <a:off x="823124" y="1411364"/>
            <a:ext cx="8510582" cy="164894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職場のみんなが参加し、職場に</a:t>
            </a:r>
            <a:r>
              <a:rPr lang="ja-JP" altLang="en-US" sz="2400" b="1" dirty="0" smtClean="0">
                <a:solidFill>
                  <a:schemeClr val="tx1"/>
                </a:solidFill>
              </a:rPr>
              <a:t>あるリスクと</a:t>
            </a:r>
            <a:r>
              <a:rPr lang="ja-JP" altLang="en-US" sz="2400" b="1" dirty="0">
                <a:solidFill>
                  <a:schemeClr val="tx1"/>
                </a:solidFill>
              </a:rPr>
              <a:t>それに対する対策の実態を知って、</a:t>
            </a:r>
            <a:r>
              <a:rPr lang="ja-JP" altLang="en-US" sz="2400" b="1" dirty="0">
                <a:solidFill>
                  <a:srgbClr val="FF0000"/>
                </a:solidFill>
              </a:rPr>
              <a:t>災害に至るおそれのあるリスクを事前にできるだけ取り除き</a:t>
            </a:r>
            <a:r>
              <a:rPr lang="ja-JP" altLang="en-US" sz="2400" b="1" dirty="0">
                <a:solidFill>
                  <a:schemeClr val="tx1"/>
                </a:solidFill>
              </a:rPr>
              <a:t>、</a:t>
            </a:r>
            <a:r>
              <a:rPr lang="ja-JP" altLang="en-US" sz="2400" b="1" dirty="0">
                <a:solidFill>
                  <a:srgbClr val="FF0000"/>
                </a:solidFill>
              </a:rPr>
              <a:t>労働災害が生じないような快適な職場にすること。</a:t>
            </a:r>
          </a:p>
        </p:txBody>
      </p:sp>
      <p:sp>
        <p:nvSpPr>
          <p:cNvPr id="6" name="テキスト ボックス 5"/>
          <p:cNvSpPr txBox="1"/>
          <p:nvPr/>
        </p:nvSpPr>
        <p:spPr>
          <a:xfrm>
            <a:off x="823124" y="3104964"/>
            <a:ext cx="8071440" cy="830997"/>
          </a:xfrm>
          <a:prstGeom prst="rect">
            <a:avLst/>
          </a:prstGeom>
          <a:solidFill>
            <a:srgbClr val="92D050"/>
          </a:solidFill>
        </p:spPr>
        <p:txBody>
          <a:bodyPr wrap="none" rtlCol="0">
            <a:spAutoFit/>
          </a:bodyPr>
          <a:lstStyle/>
          <a:p>
            <a:r>
              <a:rPr lang="ja-JP" altLang="en-US" dirty="0"/>
              <a:t> </a:t>
            </a:r>
            <a:r>
              <a:rPr lang="ja-JP" altLang="en-US" sz="2800" b="1" u="sng" dirty="0"/>
              <a:t>リスクアセスメントの効果</a:t>
            </a:r>
            <a:endParaRPr lang="ja-JP" altLang="en-US" sz="2400" b="1" u="sng" dirty="0"/>
          </a:p>
          <a:p>
            <a:r>
              <a:rPr lang="ja-JP" altLang="en-US" sz="2000" b="1" dirty="0"/>
              <a:t>リスクアセスメントを実施することにより、次のような効果が期待できます。</a:t>
            </a:r>
          </a:p>
        </p:txBody>
      </p:sp>
      <p:sp>
        <p:nvSpPr>
          <p:cNvPr id="7" name="角丸四角形 6"/>
          <p:cNvSpPr/>
          <p:nvPr/>
        </p:nvSpPr>
        <p:spPr>
          <a:xfrm>
            <a:off x="823124" y="3907994"/>
            <a:ext cx="8432800" cy="26797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① 職場のリスクが明確になる。</a:t>
            </a:r>
          </a:p>
          <a:p>
            <a:r>
              <a:rPr lang="ja-JP" altLang="en-US" sz="2400" b="1" dirty="0">
                <a:solidFill>
                  <a:schemeClr val="tx1"/>
                </a:solidFill>
              </a:rPr>
              <a:t>② 職場のリスクに対する認識を職場全体で共有できる。</a:t>
            </a:r>
          </a:p>
          <a:p>
            <a:r>
              <a:rPr lang="ja-JP" altLang="en-US" sz="2400" b="1" dirty="0">
                <a:solidFill>
                  <a:schemeClr val="tx1"/>
                </a:solidFill>
              </a:rPr>
              <a:t>③ 安全衛生対策について、合理的な方法で優先順位を決定できる。</a:t>
            </a:r>
          </a:p>
          <a:p>
            <a:r>
              <a:rPr lang="ja-JP" altLang="en-US" sz="2400" b="1" dirty="0">
                <a:solidFill>
                  <a:schemeClr val="tx1"/>
                </a:solidFill>
              </a:rPr>
              <a:t>④ 残留リスクについて「守るべきルール」の理由が明確になる。</a:t>
            </a:r>
          </a:p>
          <a:p>
            <a:r>
              <a:rPr lang="ja-JP" altLang="en-US" sz="2400" b="1" dirty="0">
                <a:solidFill>
                  <a:schemeClr val="tx1"/>
                </a:solidFill>
              </a:rPr>
              <a:t>⑤ 職場の全員が参加することで「安全、衛生」に対する感受性が高まる。　（</a:t>
            </a:r>
            <a:r>
              <a:rPr lang="ja-JP" altLang="en-US" sz="2400" b="1" dirty="0">
                <a:solidFill>
                  <a:srgbClr val="FF0000"/>
                </a:solidFill>
              </a:rPr>
              <a:t>化学物質のリスクを見える化できる</a:t>
            </a:r>
            <a:r>
              <a:rPr lang="ja-JP" altLang="en-US" sz="2400" b="1" dirty="0">
                <a:solidFill>
                  <a:schemeClr val="tx1"/>
                </a:solidFill>
              </a:rPr>
              <a:t>）</a:t>
            </a:r>
          </a:p>
        </p:txBody>
      </p:sp>
      <p:sp>
        <p:nvSpPr>
          <p:cNvPr id="5" name="テキスト ボックス 4"/>
          <p:cNvSpPr txBox="1"/>
          <p:nvPr/>
        </p:nvSpPr>
        <p:spPr>
          <a:xfrm>
            <a:off x="4016102" y="6561348"/>
            <a:ext cx="5556329" cy="246221"/>
          </a:xfrm>
          <a:prstGeom prst="rect">
            <a:avLst/>
          </a:prstGeom>
          <a:noFill/>
        </p:spPr>
        <p:txBody>
          <a:bodyPr wrap="none" rtlCol="0">
            <a:spAutoFit/>
          </a:bodyPr>
          <a:lstStyle/>
          <a:p>
            <a:r>
              <a:rPr lang="ja-JP" altLang="en-US" dirty="0"/>
              <a:t>平成 </a:t>
            </a:r>
            <a:r>
              <a:rPr lang="en-US" altLang="ja-JP" dirty="0"/>
              <a:t>23 </a:t>
            </a:r>
            <a:r>
              <a:rPr lang="ja-JP" altLang="en-US" dirty="0"/>
              <a:t>年度 中小零細規模事業場集団リスクアセスメント研修事業 受講者用</a:t>
            </a:r>
            <a:r>
              <a:rPr lang="ja-JP" altLang="en-US" dirty="0" smtClean="0"/>
              <a:t>テキストより 一部改編</a:t>
            </a:r>
            <a:endParaRPr kumimoji="1" lang="ja-JP" altLang="en-US" dirty="0"/>
          </a:p>
        </p:txBody>
      </p:sp>
      <p:sp>
        <p:nvSpPr>
          <p:cNvPr id="8" name="角丸四角形吹き出し 5">
            <a:extLst>
              <a:ext uri="{FF2B5EF4-FFF2-40B4-BE49-F238E27FC236}">
                <a16:creationId xmlns:a16="http://schemas.microsoft.com/office/drawing/2014/main" id="{8F4CEA7E-A3E8-40C4-8524-9EB24CB745F2}"/>
              </a:ext>
            </a:extLst>
          </p:cNvPr>
          <p:cNvSpPr/>
          <p:nvPr/>
        </p:nvSpPr>
        <p:spPr>
          <a:xfrm>
            <a:off x="6644394" y="5301208"/>
            <a:ext cx="2950526"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化学物質のリスクアセスメントの目的と効果を知ってもらうことが重要です。</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ヒヤリハットや</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KYT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とは効果が異なります。</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83302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40376" y="632591"/>
            <a:ext cx="9220341" cy="6155532"/>
            <a:chOff x="340376" y="632591"/>
            <a:chExt cx="9220341" cy="6155532"/>
          </a:xfrm>
        </p:grpSpPr>
        <p:sp>
          <p:nvSpPr>
            <p:cNvPr id="4" name="テキスト ボックス 3">
              <a:extLst>
                <a:ext uri="{FF2B5EF4-FFF2-40B4-BE49-F238E27FC236}">
                  <a16:creationId xmlns:a16="http://schemas.microsoft.com/office/drawing/2014/main" id="{E4B217F2-249B-4980-A2DE-CB383459D038}"/>
                </a:ext>
              </a:extLst>
            </p:cNvPr>
            <p:cNvSpPr txBox="1"/>
            <p:nvPr/>
          </p:nvSpPr>
          <p:spPr>
            <a:xfrm>
              <a:off x="485776" y="1032701"/>
              <a:ext cx="9074941" cy="5755422"/>
            </a:xfrm>
            <a:prstGeom prst="rect">
              <a:avLst/>
            </a:prstGeom>
            <a:solidFill>
              <a:srgbClr val="92D050"/>
            </a:solidFill>
            <a:ln>
              <a:solidFill>
                <a:schemeClr val="tx1"/>
              </a:solidFill>
            </a:ln>
          </p:spPr>
          <p:txBody>
            <a:bodyPr wrap="square">
              <a:spAutoFit/>
            </a:bodyPr>
            <a:lstStyle/>
            <a:p>
              <a:pPr marL="285750" indent="-285750">
                <a:buFont typeface="Arial" panose="020B0604020202020204" pitchFamily="34" charset="0"/>
                <a:buChar char="•"/>
              </a:pPr>
              <a:r>
                <a:rPr lang="ja-JP" altLang="en-US" sz="2000" b="1" u="sng" dirty="0"/>
                <a:t>リスクアセスメントの対象事業者</a:t>
              </a:r>
            </a:p>
            <a:p>
              <a:r>
                <a:rPr lang="ja-JP" altLang="en-US" sz="1800" b="1" dirty="0"/>
                <a:t>化学物質のリスクアセスメントは、</a:t>
              </a:r>
              <a:r>
                <a:rPr lang="ja-JP" altLang="en-US" sz="1800" b="1" dirty="0">
                  <a:solidFill>
                    <a:srgbClr val="FF0000"/>
                  </a:solidFill>
                </a:rPr>
                <a:t>取扱う事業者すべてが対象</a:t>
              </a:r>
              <a:r>
                <a:rPr lang="ja-JP" altLang="en-US" sz="1800" b="1" dirty="0"/>
                <a:t>。第</a:t>
              </a:r>
              <a:r>
                <a:rPr lang="en-US" altLang="ja-JP" sz="1800" b="1" dirty="0"/>
                <a:t>3</a:t>
              </a:r>
              <a:r>
                <a:rPr lang="ja-JP" altLang="en-US" sz="1800" b="1" dirty="0"/>
                <a:t>次産業の事業者であっても化学物質を取扱っている場合、リスクアセスメントの対象</a:t>
              </a:r>
              <a:r>
                <a:rPr lang="ja-JP" altLang="en-US" sz="1800" b="1" dirty="0" smtClean="0"/>
                <a:t>。</a:t>
              </a:r>
              <a:endParaRPr lang="en-US" altLang="ja-JP" sz="1800" b="1" dirty="0" smtClean="0"/>
            </a:p>
            <a:p>
              <a:endParaRPr lang="ja-JP" altLang="en-US" sz="1800" b="1" dirty="0"/>
            </a:p>
            <a:p>
              <a:pPr marL="285750" indent="-285750">
                <a:buFont typeface="Arial" panose="020B0604020202020204" pitchFamily="34" charset="0"/>
                <a:buChar char="•"/>
              </a:pPr>
              <a:r>
                <a:rPr lang="ja-JP" altLang="en-US" sz="2000" b="1" u="sng" dirty="0"/>
                <a:t>対象となるリスク</a:t>
              </a:r>
            </a:p>
            <a:p>
              <a:r>
                <a:rPr lang="ja-JP" altLang="en-US" sz="1800" b="1" dirty="0"/>
                <a:t>化学物質のリスクアセスメントは、設備・機器の爆発や引火などのおそれ（</a:t>
              </a:r>
              <a:r>
                <a:rPr lang="ja-JP" altLang="en-US" sz="1800" b="1" dirty="0">
                  <a:solidFill>
                    <a:srgbClr val="FF0000"/>
                  </a:solidFill>
                </a:rPr>
                <a:t>化学物質の危険性に基づくリスク</a:t>
              </a:r>
              <a:r>
                <a:rPr lang="ja-JP" altLang="en-US" sz="1800" b="1" dirty="0"/>
                <a:t>）と、労働者の健康に悪影響をおよぼすおそれ（</a:t>
              </a:r>
              <a:r>
                <a:rPr lang="ja-JP" altLang="en-US" sz="1800" b="1" dirty="0">
                  <a:solidFill>
                    <a:srgbClr val="FF0000"/>
                  </a:solidFill>
                </a:rPr>
                <a:t>化学物質の有害性に基づくリスク</a:t>
              </a:r>
              <a:r>
                <a:rPr lang="ja-JP" altLang="en-US" sz="1800" b="1" dirty="0"/>
                <a:t>）の</a:t>
              </a:r>
              <a:r>
                <a:rPr lang="ja-JP" altLang="en-US" sz="1800" b="1" dirty="0">
                  <a:solidFill>
                    <a:srgbClr val="FF0000"/>
                  </a:solidFill>
                </a:rPr>
                <a:t>両方がリスクアセスメントの対象</a:t>
              </a:r>
              <a:r>
                <a:rPr lang="ja-JP" altLang="en-US" sz="1800" b="1" dirty="0" smtClean="0"/>
                <a:t>。</a:t>
              </a:r>
              <a:endParaRPr lang="en-US" altLang="ja-JP" sz="1800" b="1" dirty="0" smtClean="0"/>
            </a:p>
            <a:p>
              <a:endParaRPr lang="ja-JP" altLang="en-US" sz="1800" b="1" dirty="0"/>
            </a:p>
            <a:p>
              <a:pPr marL="285750" indent="-285750">
                <a:buFont typeface="Arial" panose="020B0604020202020204" pitchFamily="34" charset="0"/>
                <a:buChar char="•"/>
              </a:pPr>
              <a:r>
                <a:rPr lang="ja-JP" altLang="en-US" sz="2000" b="1" u="sng" dirty="0"/>
                <a:t>リスクアセスメントとは</a:t>
              </a:r>
            </a:p>
            <a:p>
              <a:r>
                <a:rPr lang="ja-JP" altLang="en-US" sz="1800" b="1" dirty="0"/>
                <a:t>化学物質による危険性・有害性を特定し、その危険性・有害性に基づく</a:t>
              </a:r>
              <a:r>
                <a:rPr lang="ja-JP" altLang="en-US" sz="1800" b="1" dirty="0">
                  <a:solidFill>
                    <a:srgbClr val="FF0000"/>
                  </a:solidFill>
                </a:rPr>
                <a:t>リスクを見積もり</a:t>
              </a:r>
              <a:r>
                <a:rPr lang="ja-JP" altLang="en-US" sz="1800" b="1" dirty="0"/>
                <a:t>、その結果に基づいて</a:t>
              </a:r>
              <a:r>
                <a:rPr lang="ja-JP" altLang="en-US" sz="1800" b="1" dirty="0">
                  <a:solidFill>
                    <a:srgbClr val="FF0000"/>
                  </a:solidFill>
                </a:rPr>
                <a:t>リスク低減措置（</a:t>
              </a:r>
              <a:r>
                <a:rPr lang="ja-JP" altLang="en-US" sz="1800" b="1" i="1" dirty="0">
                  <a:solidFill>
                    <a:srgbClr val="FF0000"/>
                  </a:solidFill>
                </a:rPr>
                <a:t>リスクを減らす対策</a:t>
              </a:r>
              <a:r>
                <a:rPr lang="ja-JP" altLang="en-US" sz="1800" b="1" dirty="0">
                  <a:solidFill>
                    <a:srgbClr val="FF0000"/>
                  </a:solidFill>
                </a:rPr>
                <a:t>）を検討</a:t>
              </a:r>
              <a:r>
                <a:rPr lang="ja-JP" altLang="en-US" sz="1800" b="1" dirty="0"/>
                <a:t>すること</a:t>
              </a:r>
              <a:r>
                <a:rPr lang="ja-JP" altLang="en-US" sz="1800" b="1" dirty="0" smtClean="0"/>
                <a:t>。</a:t>
              </a:r>
              <a:endParaRPr lang="en-US" altLang="ja-JP" sz="1800" b="1" dirty="0" smtClean="0"/>
            </a:p>
            <a:p>
              <a:endParaRPr lang="ja-JP" altLang="en-US" sz="1800" b="1" dirty="0"/>
            </a:p>
            <a:p>
              <a:pPr marL="285750" indent="-285750">
                <a:buFont typeface="Arial" panose="020B0604020202020204" pitchFamily="34" charset="0"/>
                <a:buChar char="•"/>
              </a:pPr>
              <a:r>
                <a:rPr lang="ja-JP" altLang="en-US" sz="2000" b="1" u="sng" dirty="0"/>
                <a:t>リスクの見積もり方</a:t>
              </a:r>
            </a:p>
            <a:p>
              <a:r>
                <a:rPr lang="ja-JP" altLang="en-US" sz="1800" b="1" dirty="0"/>
                <a:t>化学物質の危険性のリスクを見積もる場合、爆発や引火が生じたときの</a:t>
              </a:r>
              <a:r>
                <a:rPr lang="ja-JP" altLang="en-US" sz="1800" b="1" dirty="0">
                  <a:solidFill>
                    <a:srgbClr val="FF0000"/>
                  </a:solidFill>
                </a:rPr>
                <a:t>被害の大きさとその発生確率からリスクを見積もる方法</a:t>
              </a:r>
              <a:r>
                <a:rPr lang="ja-JP" altLang="en-US" sz="1800" b="1" dirty="0"/>
                <a:t>、化学物質の有害性のリスクを見積もる場合、作業場の気中濃度を測定し、対象物質の</a:t>
              </a:r>
              <a:r>
                <a:rPr lang="ja-JP" altLang="en-US" sz="1800" b="1" dirty="0">
                  <a:solidFill>
                    <a:srgbClr val="FF0000"/>
                  </a:solidFill>
                </a:rPr>
                <a:t>慢性影響に関しばく露限界値（許容濃度など）と比較し、リスクを見積もる方法（実測法）</a:t>
              </a:r>
              <a:r>
                <a:rPr lang="ja-JP" altLang="en-US" sz="1800" b="1" dirty="0"/>
                <a:t>などがある。実測法が難しい場合は、</a:t>
              </a:r>
              <a:r>
                <a:rPr lang="ja-JP" altLang="en-US" sz="1800" b="1" dirty="0">
                  <a:solidFill>
                    <a:srgbClr val="FF0000"/>
                  </a:solidFill>
                </a:rPr>
                <a:t>気中濃度を推定し、ばく露限界値と比較しリスクを見積もる方法（推定法）</a:t>
              </a:r>
              <a:r>
                <a:rPr lang="ja-JP" altLang="en-US" sz="1800" b="1" dirty="0"/>
                <a:t>などがある。</a:t>
              </a:r>
              <a:endParaRPr lang="en-US" altLang="ja-JP" sz="1800" b="1" dirty="0"/>
            </a:p>
            <a:p>
              <a:r>
                <a:rPr lang="ja-JP" altLang="en-US" sz="1800" b="1" dirty="0"/>
                <a:t>どの手法でリスクを見積もるかは、事業者で判断する必要がある。</a:t>
              </a:r>
            </a:p>
          </p:txBody>
        </p:sp>
        <p:sp>
          <p:nvSpPr>
            <p:cNvPr id="5" name="テキスト ボックス 4"/>
            <p:cNvSpPr txBox="1"/>
            <p:nvPr/>
          </p:nvSpPr>
          <p:spPr>
            <a:xfrm>
              <a:off x="340376" y="632591"/>
              <a:ext cx="4572085" cy="400110"/>
            </a:xfrm>
            <a:prstGeom prst="rect">
              <a:avLst/>
            </a:prstGeom>
            <a:noFill/>
          </p:spPr>
          <p:txBody>
            <a:bodyPr wrap="none" rtlCol="0">
              <a:spAutoFit/>
            </a:bodyPr>
            <a:lstStyle/>
            <a:p>
              <a:r>
                <a:rPr lang="ja-JP" altLang="en-US" sz="2000" b="1" dirty="0" smtClean="0"/>
                <a:t>（厚生労働省リスクアセスメント</a:t>
              </a:r>
              <a:r>
                <a:rPr lang="ja-JP" altLang="en-US" sz="2000" b="1" dirty="0"/>
                <a:t>指針より）</a:t>
              </a:r>
            </a:p>
          </p:txBody>
        </p:sp>
      </p:grpSp>
      <p:sp>
        <p:nvSpPr>
          <p:cNvPr id="2" name="テキスト ボックス 1"/>
          <p:cNvSpPr txBox="1"/>
          <p:nvPr/>
        </p:nvSpPr>
        <p:spPr>
          <a:xfrm>
            <a:off x="488946" y="80628"/>
            <a:ext cx="5654112" cy="523220"/>
          </a:xfrm>
          <a:prstGeom prst="rect">
            <a:avLst/>
          </a:prstGeom>
          <a:noFill/>
        </p:spPr>
        <p:txBody>
          <a:bodyPr wrap="none" rtlCol="0">
            <a:spAutoFit/>
          </a:bodyPr>
          <a:lstStyle>
            <a:defPPr>
              <a:defRPr lang="ja-JP"/>
            </a:defPPr>
            <a:lvl1pPr>
              <a:defRPr sz="2800" b="1">
                <a:solidFill>
                  <a:schemeClr val="bg1"/>
                </a:solidFill>
              </a:defRPr>
            </a:lvl1pPr>
          </a:lstStyle>
          <a:p>
            <a:r>
              <a:rPr lang="ja-JP" altLang="en-US" dirty="0"/>
              <a:t>化学物質のリスクアセスメントとは</a:t>
            </a:r>
            <a:r>
              <a:rPr lang="ja-JP" altLang="en-US" dirty="0" smtClean="0"/>
              <a:t>？</a:t>
            </a:r>
            <a:endParaRPr lang="en-US" altLang="ja-JP" dirty="0"/>
          </a:p>
        </p:txBody>
      </p:sp>
      <p:sp>
        <p:nvSpPr>
          <p:cNvPr id="6" name="角丸四角形吹き出し 5">
            <a:extLst>
              <a:ext uri="{FF2B5EF4-FFF2-40B4-BE49-F238E27FC236}">
                <a16:creationId xmlns:a16="http://schemas.microsoft.com/office/drawing/2014/main" id="{8F4CEA7E-A3E8-40C4-8524-9EB24CB745F2}"/>
              </a:ext>
            </a:extLst>
          </p:cNvPr>
          <p:cNvSpPr/>
          <p:nvPr/>
        </p:nvSpPr>
        <p:spPr>
          <a:xfrm>
            <a:off x="7104257" y="979103"/>
            <a:ext cx="2446889"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化学物質のリスクアセスメントは義務あるいは努力</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義務</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リスクアセスメント指針（概要）をもう一度振り返りましょう。</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0594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22599" y="35626"/>
            <a:ext cx="5965095" cy="523220"/>
          </a:xfrm>
          <a:prstGeom prst="rect">
            <a:avLst/>
          </a:prstGeom>
          <a:noFill/>
        </p:spPr>
        <p:txBody>
          <a:bodyPr wrap="none" rtlCol="0">
            <a:spAutoFit/>
          </a:bodyPr>
          <a:lstStyle>
            <a:defPPr>
              <a:defRPr lang="ja-JP"/>
            </a:defPPr>
            <a:lvl1pPr>
              <a:defRPr sz="2800" b="1">
                <a:solidFill>
                  <a:schemeClr val="bg1"/>
                </a:solidFill>
              </a:defRPr>
            </a:lvl1pPr>
          </a:lstStyle>
          <a:p>
            <a:r>
              <a:rPr lang="ja-JP" altLang="en-US" dirty="0">
                <a:solidFill>
                  <a:srgbClr val="FFFFFF"/>
                </a:solidFill>
              </a:rPr>
              <a:t>化学物質のリスクアセスメントのフロー</a:t>
            </a:r>
            <a:endParaRPr lang="en-US" altLang="ja-JP" dirty="0">
              <a:solidFill>
                <a:srgbClr val="FFFFFF"/>
              </a:solidFill>
            </a:endParaRPr>
          </a:p>
        </p:txBody>
      </p:sp>
      <p:grpSp>
        <p:nvGrpSpPr>
          <p:cNvPr id="35" name="グループ化 34"/>
          <p:cNvGrpSpPr/>
          <p:nvPr/>
        </p:nvGrpSpPr>
        <p:grpSpPr>
          <a:xfrm>
            <a:off x="1594148" y="949724"/>
            <a:ext cx="8204306" cy="5647628"/>
            <a:chOff x="1594148" y="949724"/>
            <a:chExt cx="8204306" cy="5647628"/>
          </a:xfrm>
        </p:grpSpPr>
        <p:sp>
          <p:nvSpPr>
            <p:cNvPr id="33" name="角丸四角形 32"/>
            <p:cNvSpPr/>
            <p:nvPr/>
          </p:nvSpPr>
          <p:spPr>
            <a:xfrm>
              <a:off x="2710272" y="5501555"/>
              <a:ext cx="5093703" cy="5218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2710272" y="4340756"/>
              <a:ext cx="5093703" cy="5218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2710272" y="3329711"/>
              <a:ext cx="5093703" cy="606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角丸四角形 29"/>
            <p:cNvSpPr/>
            <p:nvPr/>
          </p:nvSpPr>
          <p:spPr>
            <a:xfrm>
              <a:off x="2710272" y="2276873"/>
              <a:ext cx="5093703" cy="5664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2710272" y="1214991"/>
              <a:ext cx="5093703" cy="5218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016102" y="6320353"/>
              <a:ext cx="5782352" cy="276999"/>
            </a:xfrm>
            <a:prstGeom prst="rect">
              <a:avLst/>
            </a:prstGeom>
            <a:noFill/>
          </p:spPr>
          <p:txBody>
            <a:bodyPr wrap="none" rtlCol="0">
              <a:spAutoFit/>
            </a:bodyPr>
            <a:lstStyle/>
            <a:p>
              <a:r>
                <a:rPr lang="ja-JP" altLang="en-US" dirty="0">
                  <a:solidFill>
                    <a:srgbClr val="000000"/>
                  </a:solidFill>
                </a:rPr>
                <a:t>　</a:t>
              </a:r>
              <a:r>
                <a:rPr lang="ja-JP" altLang="en-US" sz="900" dirty="0">
                  <a:solidFill>
                    <a:srgbClr val="000000"/>
                  </a:solidFill>
                </a:rPr>
                <a:t>（</a:t>
              </a:r>
              <a:r>
                <a:rPr lang="ja-JP" altLang="en-US" sz="1200" dirty="0">
                  <a:solidFill>
                    <a:srgbClr val="000000"/>
                  </a:solidFill>
                </a:rPr>
                <a:t>厚労省リーフレット労働災害を防止するためリスクアセスメント を実施しましょう　</a:t>
              </a:r>
              <a:r>
                <a:rPr lang="ja-JP" altLang="en-US" sz="1200" dirty="0" smtClean="0">
                  <a:solidFill>
                    <a:srgbClr val="000000"/>
                  </a:solidFill>
                </a:rPr>
                <a:t>より</a:t>
              </a:r>
              <a:r>
                <a:rPr lang="ja-JP" altLang="en-US" sz="900" dirty="0">
                  <a:solidFill>
                    <a:srgbClr val="000000"/>
                  </a:solidFill>
                </a:rPr>
                <a:t>）</a:t>
              </a:r>
            </a:p>
          </p:txBody>
        </p:sp>
        <p:sp>
          <p:nvSpPr>
            <p:cNvPr id="3" name="テキスト ボックス 2"/>
            <p:cNvSpPr txBox="1"/>
            <p:nvPr/>
          </p:nvSpPr>
          <p:spPr>
            <a:xfrm>
              <a:off x="2863974" y="949724"/>
              <a:ext cx="4373313" cy="369332"/>
            </a:xfrm>
            <a:prstGeom prst="rect">
              <a:avLst/>
            </a:prstGeom>
            <a:solidFill>
              <a:schemeClr val="accent1"/>
            </a:solidFill>
            <a:ln>
              <a:solidFill>
                <a:schemeClr val="tx1"/>
              </a:solidFill>
            </a:ln>
          </p:spPr>
          <p:txBody>
            <a:bodyPr wrap="none" rtlCol="0">
              <a:spAutoFit/>
            </a:bodyPr>
            <a:lstStyle/>
            <a:p>
              <a:r>
                <a:rPr lang="ja-JP" altLang="en-US" sz="1800" b="1" dirty="0">
                  <a:solidFill>
                    <a:srgbClr val="FF0000"/>
                  </a:solidFill>
                </a:rPr>
                <a:t>化学物質の危険・有害性を知る必要がある</a:t>
              </a:r>
            </a:p>
          </p:txBody>
        </p:sp>
        <p:sp>
          <p:nvSpPr>
            <p:cNvPr id="8" name="角丸四角形 7"/>
            <p:cNvSpPr/>
            <p:nvPr/>
          </p:nvSpPr>
          <p:spPr>
            <a:xfrm>
              <a:off x="1594148" y="1188336"/>
              <a:ext cx="1116124" cy="566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ステップ</a:t>
              </a:r>
              <a:r>
                <a:rPr kumimoji="1" lang="en-US" altLang="ja-JP" sz="1200" b="1" dirty="0" smtClean="0">
                  <a:solidFill>
                    <a:schemeClr val="tx1"/>
                  </a:solidFill>
                </a:rPr>
                <a:t>1</a:t>
              </a:r>
              <a:endParaRPr kumimoji="1" lang="ja-JP" altLang="en-US" sz="1200" b="1" dirty="0">
                <a:solidFill>
                  <a:schemeClr val="tx1"/>
                </a:solidFill>
              </a:endParaRPr>
            </a:p>
          </p:txBody>
        </p:sp>
        <p:sp>
          <p:nvSpPr>
            <p:cNvPr id="9" name="角丸四角形 8"/>
            <p:cNvSpPr/>
            <p:nvPr/>
          </p:nvSpPr>
          <p:spPr>
            <a:xfrm>
              <a:off x="1594148" y="2276872"/>
              <a:ext cx="1116124" cy="566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ステップ２</a:t>
              </a:r>
              <a:endParaRPr kumimoji="1" lang="ja-JP" altLang="en-US" sz="1200" b="1" dirty="0">
                <a:solidFill>
                  <a:schemeClr val="tx1"/>
                </a:solidFill>
              </a:endParaRPr>
            </a:p>
          </p:txBody>
        </p:sp>
        <p:sp>
          <p:nvSpPr>
            <p:cNvPr id="10" name="角丸四角形 9"/>
            <p:cNvSpPr/>
            <p:nvPr/>
          </p:nvSpPr>
          <p:spPr>
            <a:xfrm>
              <a:off x="1594148" y="3320114"/>
              <a:ext cx="1116124" cy="566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ステップ</a:t>
              </a:r>
              <a:r>
                <a:rPr kumimoji="1" lang="en-US" altLang="ja-JP" sz="1200" b="1" dirty="0" smtClean="0">
                  <a:solidFill>
                    <a:schemeClr val="tx1"/>
                  </a:solidFill>
                </a:rPr>
                <a:t>3</a:t>
              </a:r>
              <a:endParaRPr kumimoji="1" lang="ja-JP" altLang="en-US" sz="1200" b="1" dirty="0">
                <a:solidFill>
                  <a:schemeClr val="tx1"/>
                </a:solidFill>
              </a:endParaRPr>
            </a:p>
          </p:txBody>
        </p:sp>
        <p:sp>
          <p:nvSpPr>
            <p:cNvPr id="11" name="角丸四角形 10"/>
            <p:cNvSpPr/>
            <p:nvPr/>
          </p:nvSpPr>
          <p:spPr>
            <a:xfrm>
              <a:off x="1594148" y="4319518"/>
              <a:ext cx="1116124" cy="566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ステップ</a:t>
              </a:r>
              <a:r>
                <a:rPr kumimoji="1" lang="en-US" altLang="ja-JP" sz="1200" b="1" dirty="0" smtClean="0">
                  <a:solidFill>
                    <a:schemeClr val="tx1"/>
                  </a:solidFill>
                </a:rPr>
                <a:t>4</a:t>
              </a:r>
              <a:endParaRPr kumimoji="1" lang="ja-JP" altLang="en-US" sz="1200" b="1" dirty="0">
                <a:solidFill>
                  <a:schemeClr val="tx1"/>
                </a:solidFill>
              </a:endParaRPr>
            </a:p>
          </p:txBody>
        </p:sp>
        <p:sp>
          <p:nvSpPr>
            <p:cNvPr id="12" name="角丸四角形 11"/>
            <p:cNvSpPr/>
            <p:nvPr/>
          </p:nvSpPr>
          <p:spPr>
            <a:xfrm>
              <a:off x="1594148" y="5434398"/>
              <a:ext cx="1116124" cy="566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ステップ</a:t>
              </a:r>
              <a:r>
                <a:rPr kumimoji="1" lang="en-US" altLang="ja-JP" sz="1200" b="1" dirty="0" smtClean="0">
                  <a:solidFill>
                    <a:schemeClr val="tx1"/>
                  </a:solidFill>
                </a:rPr>
                <a:t>5</a:t>
              </a:r>
              <a:endParaRPr kumimoji="1" lang="ja-JP" altLang="en-US" sz="1200" b="1" dirty="0">
                <a:solidFill>
                  <a:schemeClr val="tx1"/>
                </a:solidFill>
              </a:endParaRPr>
            </a:p>
          </p:txBody>
        </p:sp>
        <p:sp>
          <p:nvSpPr>
            <p:cNvPr id="13" name="テキスト ボックス 12"/>
            <p:cNvSpPr txBox="1"/>
            <p:nvPr/>
          </p:nvSpPr>
          <p:spPr>
            <a:xfrm>
              <a:off x="2811141" y="1362254"/>
              <a:ext cx="4373313" cy="338554"/>
            </a:xfrm>
            <a:prstGeom prst="rect">
              <a:avLst/>
            </a:prstGeom>
            <a:noFill/>
          </p:spPr>
          <p:txBody>
            <a:bodyPr wrap="none" rtlCol="0">
              <a:spAutoFit/>
            </a:bodyPr>
            <a:lstStyle/>
            <a:p>
              <a:r>
                <a:rPr kumimoji="1" lang="ja-JP" altLang="en-US" sz="1600" b="1" dirty="0" smtClean="0"/>
                <a:t>化学物質などによる危険性または有害性の特定</a:t>
              </a:r>
              <a:endParaRPr kumimoji="1" lang="ja-JP" altLang="en-US" sz="1600" b="1" dirty="0"/>
            </a:p>
          </p:txBody>
        </p:sp>
        <p:sp>
          <p:nvSpPr>
            <p:cNvPr id="14" name="テキスト ボックス 13"/>
            <p:cNvSpPr txBox="1"/>
            <p:nvPr/>
          </p:nvSpPr>
          <p:spPr>
            <a:xfrm>
              <a:off x="3451541" y="2298938"/>
              <a:ext cx="3092513" cy="553998"/>
            </a:xfrm>
            <a:prstGeom prst="rect">
              <a:avLst/>
            </a:prstGeom>
            <a:noFill/>
          </p:spPr>
          <p:txBody>
            <a:bodyPr wrap="none" rtlCol="0">
              <a:spAutoFit/>
            </a:bodyPr>
            <a:lstStyle/>
            <a:p>
              <a:pPr algn="ctr"/>
              <a:r>
                <a:rPr kumimoji="1" lang="ja-JP" altLang="en-US" sz="1400" b="1" dirty="0" smtClean="0"/>
                <a:t>特定された危険性または有害性による</a:t>
              </a:r>
              <a:endParaRPr kumimoji="1" lang="en-US" altLang="ja-JP" sz="1400" b="1" dirty="0" smtClean="0"/>
            </a:p>
            <a:p>
              <a:pPr algn="ctr"/>
              <a:r>
                <a:rPr kumimoji="1" lang="ja-JP" altLang="en-US" sz="1600" b="1" dirty="0" smtClean="0"/>
                <a:t>リスクの見積もり</a:t>
              </a:r>
              <a:endParaRPr kumimoji="1" lang="ja-JP" altLang="en-US" sz="1600" b="1" dirty="0"/>
            </a:p>
          </p:txBody>
        </p:sp>
        <p:sp>
          <p:nvSpPr>
            <p:cNvPr id="15" name="テキスト ボックス 14"/>
            <p:cNvSpPr txBox="1"/>
            <p:nvPr/>
          </p:nvSpPr>
          <p:spPr>
            <a:xfrm>
              <a:off x="5419960" y="1738700"/>
              <a:ext cx="1542410" cy="261610"/>
            </a:xfrm>
            <a:prstGeom prst="rect">
              <a:avLst/>
            </a:prstGeom>
            <a:solidFill>
              <a:schemeClr val="bg1"/>
            </a:solidFill>
          </p:spPr>
          <p:txBody>
            <a:bodyPr wrap="none" rtlCol="0">
              <a:spAutoFit/>
            </a:bodyPr>
            <a:lstStyle/>
            <a:p>
              <a:r>
                <a:rPr kumimoji="1" lang="ja-JP" altLang="en-US" sz="1050" b="1" dirty="0" smtClean="0"/>
                <a:t>（法</a:t>
              </a:r>
              <a:r>
                <a:rPr kumimoji="1" lang="ja-JP" altLang="en-US" sz="1100" b="1" dirty="0" smtClean="0"/>
                <a:t>５７条</a:t>
              </a:r>
              <a:r>
                <a:rPr kumimoji="1" lang="ja-JP" altLang="en-US" sz="1050" b="1" dirty="0" smtClean="0"/>
                <a:t>の</a:t>
              </a:r>
              <a:r>
                <a:rPr kumimoji="1" lang="en-US" altLang="ja-JP" sz="1050" b="1" dirty="0" smtClean="0"/>
                <a:t>3</a:t>
              </a:r>
              <a:r>
                <a:rPr kumimoji="1" lang="ja-JP" altLang="en-US" sz="1050" b="1" dirty="0" smtClean="0"/>
                <a:t>第１項）　　</a:t>
              </a:r>
              <a:endParaRPr kumimoji="1" lang="ja-JP" altLang="en-US" sz="1050" b="1" dirty="0"/>
            </a:p>
          </p:txBody>
        </p:sp>
        <p:sp>
          <p:nvSpPr>
            <p:cNvPr id="16" name="テキスト ボックス 15"/>
            <p:cNvSpPr txBox="1"/>
            <p:nvPr/>
          </p:nvSpPr>
          <p:spPr>
            <a:xfrm>
              <a:off x="5419960" y="2960948"/>
              <a:ext cx="2002471" cy="261610"/>
            </a:xfrm>
            <a:prstGeom prst="rect">
              <a:avLst/>
            </a:prstGeom>
            <a:solidFill>
              <a:schemeClr val="bg1"/>
            </a:solidFill>
          </p:spPr>
          <p:txBody>
            <a:bodyPr wrap="none" rtlCol="0">
              <a:spAutoFit/>
            </a:bodyPr>
            <a:lstStyle/>
            <a:p>
              <a:r>
                <a:rPr lang="ja-JP" altLang="en-US" b="1" dirty="0" smtClean="0"/>
                <a:t>（安衛則</a:t>
              </a:r>
              <a:r>
                <a:rPr lang="ja-JP" altLang="en-US" sz="1100" b="1" dirty="0" smtClean="0"/>
                <a:t>第３４条</a:t>
              </a:r>
              <a:r>
                <a:rPr lang="ja-JP" altLang="en-US" b="1" dirty="0" smtClean="0"/>
                <a:t>の</a:t>
              </a:r>
              <a:r>
                <a:rPr lang="en-US" altLang="ja-JP" b="1" dirty="0" smtClean="0"/>
                <a:t>2</a:t>
              </a:r>
              <a:r>
                <a:rPr lang="ja-JP" altLang="en-US" b="1" dirty="0" smtClean="0"/>
                <a:t>の７第</a:t>
              </a:r>
              <a:r>
                <a:rPr lang="en-US" altLang="ja-JP" b="1" dirty="0" smtClean="0"/>
                <a:t>2</a:t>
              </a:r>
              <a:r>
                <a:rPr lang="ja-JP" altLang="en-US" b="1" dirty="0" smtClean="0"/>
                <a:t>項）　</a:t>
              </a:r>
              <a:endParaRPr kumimoji="1" lang="ja-JP" altLang="en-US" b="1" dirty="0"/>
            </a:p>
          </p:txBody>
        </p:sp>
        <p:sp>
          <p:nvSpPr>
            <p:cNvPr id="17" name="テキスト ボックス 16"/>
            <p:cNvSpPr txBox="1"/>
            <p:nvPr/>
          </p:nvSpPr>
          <p:spPr>
            <a:xfrm>
              <a:off x="5419960" y="3961574"/>
              <a:ext cx="1497526" cy="261610"/>
            </a:xfrm>
            <a:prstGeom prst="rect">
              <a:avLst/>
            </a:prstGeom>
            <a:solidFill>
              <a:schemeClr val="bg1"/>
            </a:solidFill>
          </p:spPr>
          <p:txBody>
            <a:bodyPr wrap="none" rtlCol="0">
              <a:spAutoFit/>
            </a:bodyPr>
            <a:lstStyle/>
            <a:p>
              <a:r>
                <a:rPr kumimoji="1" lang="ja-JP" altLang="en-US" sz="1100" b="1" dirty="0" smtClean="0"/>
                <a:t>（法５７条の</a:t>
              </a:r>
              <a:r>
                <a:rPr lang="en-US" altLang="ja-JP" sz="1100" b="1" dirty="0"/>
                <a:t>3</a:t>
              </a:r>
              <a:r>
                <a:rPr kumimoji="1" lang="ja-JP" altLang="en-US" sz="1100" b="1" dirty="0" smtClean="0"/>
                <a:t>第１項）　</a:t>
              </a:r>
              <a:endParaRPr kumimoji="1" lang="ja-JP" altLang="en-US" sz="1100" b="1" dirty="0"/>
            </a:p>
          </p:txBody>
        </p:sp>
        <p:sp>
          <p:nvSpPr>
            <p:cNvPr id="18" name="テキスト ボックス 17"/>
            <p:cNvSpPr txBox="1"/>
            <p:nvPr/>
          </p:nvSpPr>
          <p:spPr>
            <a:xfrm>
              <a:off x="5419960" y="4895582"/>
              <a:ext cx="2137124" cy="261610"/>
            </a:xfrm>
            <a:prstGeom prst="rect">
              <a:avLst/>
            </a:prstGeom>
            <a:solidFill>
              <a:schemeClr val="bg1"/>
            </a:solidFill>
          </p:spPr>
          <p:txBody>
            <a:bodyPr wrap="none" rtlCol="0">
              <a:spAutoFit/>
            </a:bodyPr>
            <a:lstStyle/>
            <a:p>
              <a:r>
                <a:rPr kumimoji="1" lang="ja-JP" altLang="en-US" sz="1100" b="1" dirty="0" smtClean="0"/>
                <a:t>（法５７条の</a:t>
              </a:r>
              <a:r>
                <a:rPr lang="en-US" altLang="ja-JP" sz="1100" b="1" dirty="0"/>
                <a:t>3</a:t>
              </a:r>
              <a:r>
                <a:rPr kumimoji="1" lang="ja-JP" altLang="en-US" sz="1100" b="1" dirty="0" smtClean="0"/>
                <a:t>第</a:t>
              </a:r>
              <a:r>
                <a:rPr kumimoji="1" lang="en-US" altLang="ja-JP" sz="1100" b="1" dirty="0" smtClean="0"/>
                <a:t>2</a:t>
              </a:r>
              <a:r>
                <a:rPr kumimoji="1" lang="ja-JP" altLang="en-US" sz="1100" b="1" dirty="0" smtClean="0"/>
                <a:t>項　努力義務）　</a:t>
              </a:r>
              <a:endParaRPr kumimoji="1" lang="ja-JP" altLang="en-US" sz="1100" b="1" dirty="0"/>
            </a:p>
          </p:txBody>
        </p:sp>
        <p:sp>
          <p:nvSpPr>
            <p:cNvPr id="19" name="テキスト ボックス 18"/>
            <p:cNvSpPr txBox="1"/>
            <p:nvPr/>
          </p:nvSpPr>
          <p:spPr>
            <a:xfrm>
              <a:off x="5419960" y="6083714"/>
              <a:ext cx="1710725" cy="261610"/>
            </a:xfrm>
            <a:prstGeom prst="rect">
              <a:avLst/>
            </a:prstGeom>
            <a:solidFill>
              <a:schemeClr val="bg1"/>
            </a:solidFill>
          </p:spPr>
          <p:txBody>
            <a:bodyPr wrap="none" rtlCol="0">
              <a:spAutoFit/>
            </a:bodyPr>
            <a:lstStyle/>
            <a:p>
              <a:r>
                <a:rPr lang="ja-JP" altLang="en-US" sz="1050" b="1" dirty="0" smtClean="0"/>
                <a:t>（安衛則</a:t>
              </a:r>
              <a:r>
                <a:rPr lang="ja-JP" altLang="en-US" sz="1100" b="1" dirty="0" smtClean="0"/>
                <a:t>第３４条</a:t>
              </a:r>
              <a:r>
                <a:rPr lang="ja-JP" altLang="en-US" sz="1050" b="1" dirty="0" smtClean="0"/>
                <a:t>の</a:t>
              </a:r>
              <a:r>
                <a:rPr lang="en-US" altLang="ja-JP" sz="1050" b="1" dirty="0" smtClean="0"/>
                <a:t>2</a:t>
              </a:r>
              <a:r>
                <a:rPr lang="ja-JP" altLang="en-US" sz="1050" b="1" dirty="0" smtClean="0"/>
                <a:t>の</a:t>
              </a:r>
              <a:r>
                <a:rPr lang="en-US" altLang="ja-JP" sz="1050" b="1" dirty="0" smtClean="0"/>
                <a:t>8</a:t>
              </a:r>
              <a:r>
                <a:rPr lang="ja-JP" altLang="en-US" sz="1050" b="1" dirty="0" smtClean="0"/>
                <a:t>）　</a:t>
              </a:r>
              <a:endParaRPr kumimoji="1" lang="ja-JP" altLang="en-US" sz="1050" b="1" dirty="0"/>
            </a:p>
          </p:txBody>
        </p:sp>
        <p:sp>
          <p:nvSpPr>
            <p:cNvPr id="20" name="下矢印 19"/>
            <p:cNvSpPr/>
            <p:nvPr/>
          </p:nvSpPr>
          <p:spPr>
            <a:xfrm>
              <a:off x="4187986" y="1738700"/>
              <a:ext cx="612068" cy="430160"/>
            </a:xfrm>
            <a:prstGeom prst="down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4187986" y="2878128"/>
              <a:ext cx="612068" cy="430160"/>
            </a:xfrm>
            <a:prstGeom prst="down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4187986" y="4869160"/>
              <a:ext cx="612068" cy="430160"/>
            </a:xfrm>
            <a:prstGeom prst="down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4187986" y="3937040"/>
              <a:ext cx="612068" cy="430160"/>
            </a:xfrm>
            <a:prstGeom prst="down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451541" y="3319750"/>
              <a:ext cx="3092513" cy="553998"/>
            </a:xfrm>
            <a:prstGeom prst="rect">
              <a:avLst/>
            </a:prstGeom>
            <a:noFill/>
          </p:spPr>
          <p:txBody>
            <a:bodyPr wrap="none" rtlCol="0">
              <a:spAutoFit/>
            </a:bodyPr>
            <a:lstStyle/>
            <a:p>
              <a:pPr algn="ctr"/>
              <a:r>
                <a:rPr kumimoji="1" lang="ja-JP" altLang="en-US" sz="1400" b="1" dirty="0" smtClean="0"/>
                <a:t>特定された危険性または有害性による</a:t>
              </a:r>
              <a:endParaRPr kumimoji="1" lang="en-US" altLang="ja-JP" sz="1400" b="1" dirty="0" smtClean="0"/>
            </a:p>
            <a:p>
              <a:pPr algn="ctr"/>
              <a:r>
                <a:rPr kumimoji="1" lang="ja-JP" altLang="en-US" sz="1600" b="1" dirty="0" smtClean="0"/>
                <a:t>リスクの見積もり</a:t>
              </a:r>
              <a:endParaRPr kumimoji="1" lang="ja-JP" altLang="en-US" sz="1600" b="1" dirty="0"/>
            </a:p>
          </p:txBody>
        </p:sp>
        <p:sp>
          <p:nvSpPr>
            <p:cNvPr id="25" name="テキスト ボックス 24"/>
            <p:cNvSpPr txBox="1"/>
            <p:nvPr/>
          </p:nvSpPr>
          <p:spPr>
            <a:xfrm>
              <a:off x="3825040" y="4463534"/>
              <a:ext cx="2345514" cy="338554"/>
            </a:xfrm>
            <a:prstGeom prst="rect">
              <a:avLst/>
            </a:prstGeom>
            <a:noFill/>
          </p:spPr>
          <p:txBody>
            <a:bodyPr wrap="none" rtlCol="0">
              <a:spAutoFit/>
            </a:bodyPr>
            <a:lstStyle/>
            <a:p>
              <a:pPr algn="ctr"/>
              <a:r>
                <a:rPr kumimoji="1" lang="ja-JP" altLang="en-US" sz="1600" b="1" dirty="0" smtClean="0"/>
                <a:t>リスクの低減措置の実施</a:t>
              </a:r>
              <a:endParaRPr kumimoji="1" lang="ja-JP" altLang="en-US" sz="1600" b="1" dirty="0"/>
            </a:p>
          </p:txBody>
        </p:sp>
        <p:sp>
          <p:nvSpPr>
            <p:cNvPr id="26" name="テキスト ボックス 25"/>
            <p:cNvSpPr txBox="1"/>
            <p:nvPr/>
          </p:nvSpPr>
          <p:spPr>
            <a:xfrm>
              <a:off x="3106895" y="5607622"/>
              <a:ext cx="3781805" cy="338554"/>
            </a:xfrm>
            <a:prstGeom prst="rect">
              <a:avLst/>
            </a:prstGeom>
            <a:noFill/>
          </p:spPr>
          <p:txBody>
            <a:bodyPr wrap="none" rtlCol="0">
              <a:spAutoFit/>
            </a:bodyPr>
            <a:lstStyle/>
            <a:p>
              <a:r>
                <a:rPr lang="ja-JP" altLang="en-US" sz="1600" b="1" dirty="0" smtClean="0"/>
                <a:t>リスクアセスメント結果の労働者への周知</a:t>
              </a:r>
              <a:endParaRPr kumimoji="1" lang="ja-JP" altLang="en-US" sz="1600" b="1" dirty="0"/>
            </a:p>
          </p:txBody>
        </p:sp>
        <p:sp>
          <p:nvSpPr>
            <p:cNvPr id="6" name="テキスト ボックス 5"/>
            <p:cNvSpPr txBox="1"/>
            <p:nvPr/>
          </p:nvSpPr>
          <p:spPr>
            <a:xfrm>
              <a:off x="2799439" y="5282334"/>
              <a:ext cx="6473247" cy="369332"/>
            </a:xfrm>
            <a:prstGeom prst="rect">
              <a:avLst/>
            </a:prstGeom>
            <a:solidFill>
              <a:schemeClr val="accent1"/>
            </a:solidFill>
            <a:ln>
              <a:solidFill>
                <a:schemeClr val="tx1"/>
              </a:solidFill>
            </a:ln>
          </p:spPr>
          <p:txBody>
            <a:bodyPr wrap="none" rtlCol="0">
              <a:spAutoFit/>
            </a:bodyPr>
            <a:lstStyle/>
            <a:p>
              <a:r>
                <a:rPr lang="ja-JP" altLang="en-US" sz="1800" b="1" dirty="0">
                  <a:solidFill>
                    <a:srgbClr val="FF0000"/>
                  </a:solidFill>
                </a:rPr>
                <a:t>化学物質のリスク低減策は関係者全員で検討し、納得を得ること</a:t>
              </a:r>
            </a:p>
          </p:txBody>
        </p:sp>
        <p:sp>
          <p:nvSpPr>
            <p:cNvPr id="28" name="テキスト ボックス 27"/>
            <p:cNvSpPr txBox="1"/>
            <p:nvPr/>
          </p:nvSpPr>
          <p:spPr>
            <a:xfrm>
              <a:off x="8696622" y="1737942"/>
              <a:ext cx="369332" cy="1315425"/>
            </a:xfrm>
            <a:prstGeom prst="rect">
              <a:avLst/>
            </a:prstGeom>
            <a:noFill/>
          </p:spPr>
          <p:txBody>
            <a:bodyPr vert="eaVert" wrap="none" rtlCol="0">
              <a:spAutoFit/>
            </a:bodyPr>
            <a:lstStyle/>
            <a:p>
              <a:r>
                <a:rPr kumimoji="1" lang="ja-JP" altLang="en-US" sz="1200" b="1" dirty="0" smtClean="0"/>
                <a:t>リスクアセスメント</a:t>
              </a:r>
              <a:endParaRPr kumimoji="1" lang="ja-JP" altLang="en-US" sz="1200" b="1" dirty="0"/>
            </a:p>
          </p:txBody>
        </p:sp>
        <p:sp>
          <p:nvSpPr>
            <p:cNvPr id="29" name="右中かっこ 28"/>
            <p:cNvSpPr/>
            <p:nvPr/>
          </p:nvSpPr>
          <p:spPr>
            <a:xfrm>
              <a:off x="8004118" y="1214991"/>
              <a:ext cx="468052" cy="2646057"/>
            </a:xfrm>
            <a:prstGeom prst="rightBrace">
              <a:avLst>
                <a:gd name="adj1" fmla="val 8333"/>
                <a:gd name="adj2" fmla="val 494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4218677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番号プレースホルダー 3"/>
          <p:cNvSpPr>
            <a:spLocks noGrp="1"/>
          </p:cNvSpPr>
          <p:nvPr>
            <p:ph type="sldNum" sz="quarter" idx="12"/>
          </p:nvPr>
        </p:nvSpPr>
        <p:spPr>
          <a:xfrm>
            <a:off x="6457950" y="6356351"/>
            <a:ext cx="2057400" cy="365125"/>
          </a:xfrm>
          <a:prstGeom prst="rect">
            <a:avLst/>
          </a:prstGeom>
          <a:no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C6CC63C-CB26-43FB-B473-312387047A6C}" type="slidenum">
              <a:rPr lang="ja-JP" altLang="en-US" smtClean="0"/>
              <a:pPr/>
              <a:t>18</a:t>
            </a:fld>
            <a:endParaRPr lang="en-US" altLang="ja-JP" sz="1800" b="0"/>
          </a:p>
        </p:txBody>
      </p:sp>
      <p:sp>
        <p:nvSpPr>
          <p:cNvPr id="56323" name="スライド番号プレースホルダー 3"/>
          <p:cNvSpPr txBox="1">
            <a:spLocks noGrp="1"/>
          </p:cNvSpPr>
          <p:nvPr/>
        </p:nvSpPr>
        <p:spPr bwMode="auto">
          <a:xfrm>
            <a:off x="7760494" y="1"/>
            <a:ext cx="1763712"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fld id="{8DF77A16-6B9D-414A-9251-3B761A89FFFF}" type="slidenum">
              <a:rPr lang="en-US" altLang="ja-JP" sz="1800" i="1"/>
              <a:pPr algn="r" eaLnBrk="1" hangingPunct="1">
                <a:spcBef>
                  <a:spcPct val="0"/>
                </a:spcBef>
                <a:buFontTx/>
                <a:buNone/>
              </a:pPr>
              <a:t>18</a:t>
            </a:fld>
            <a:endParaRPr lang="en-US" altLang="ja-JP" sz="1800" i="1"/>
          </a:p>
        </p:txBody>
      </p:sp>
      <p:sp>
        <p:nvSpPr>
          <p:cNvPr id="23556" name="Rectangle 2"/>
          <p:cNvSpPr>
            <a:spLocks noGrp="1" noChangeArrowheads="1"/>
          </p:cNvSpPr>
          <p:nvPr>
            <p:ph type="title" idx="4294967295"/>
          </p:nvPr>
        </p:nvSpPr>
        <p:spPr>
          <a:xfrm>
            <a:off x="597940" y="-39850"/>
            <a:ext cx="7886700" cy="700414"/>
          </a:xfrm>
          <a:prstGeom prst="rect">
            <a:avLst/>
          </a:prstGeom>
          <a:noFill/>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l" eaLnBrk="1" hangingPunct="1"/>
            <a:r>
              <a:rPr lang="ja-JP" altLang="en-US" sz="2800" b="1" dirty="0">
                <a:solidFill>
                  <a:schemeClr val="bg1"/>
                </a:solidFill>
                <a:latin typeface="+mn-lt"/>
                <a:ea typeface="+mn-ea"/>
                <a:cs typeface="+mn-cs"/>
              </a:rPr>
              <a:t>化学物質衛生管理の基本（労働衛生</a:t>
            </a:r>
            <a:r>
              <a:rPr lang="en-US" altLang="ja-JP" sz="2800" b="1" dirty="0">
                <a:solidFill>
                  <a:schemeClr val="bg1"/>
                </a:solidFill>
                <a:latin typeface="+mn-lt"/>
                <a:ea typeface="+mn-ea"/>
                <a:cs typeface="+mn-cs"/>
              </a:rPr>
              <a:t>3</a:t>
            </a:r>
            <a:r>
              <a:rPr lang="ja-JP" altLang="en-US" sz="2800" b="1" dirty="0">
                <a:solidFill>
                  <a:schemeClr val="bg1"/>
                </a:solidFill>
                <a:latin typeface="+mn-lt"/>
                <a:ea typeface="+mn-ea"/>
                <a:cs typeface="+mn-cs"/>
              </a:rPr>
              <a:t>管理）</a:t>
            </a:r>
          </a:p>
        </p:txBody>
      </p:sp>
      <p:sp>
        <p:nvSpPr>
          <p:cNvPr id="7" name="テキスト ボックス 6"/>
          <p:cNvSpPr txBox="1"/>
          <p:nvPr/>
        </p:nvSpPr>
        <p:spPr>
          <a:xfrm>
            <a:off x="3699529" y="944724"/>
            <a:ext cx="5701570" cy="4462760"/>
          </a:xfrm>
          <a:prstGeom prst="rect">
            <a:avLst/>
          </a:prstGeom>
          <a:noFill/>
        </p:spPr>
        <p:txBody>
          <a:bodyPr wrap="square" rtlCol="0">
            <a:spAutoFit/>
          </a:bodyPr>
          <a:lstStyle/>
          <a:p>
            <a:r>
              <a:rPr lang="ja-JP" altLang="en-US" sz="2800" b="1" u="sng" dirty="0"/>
              <a:t>作業環境管理</a:t>
            </a:r>
            <a:endParaRPr lang="en-US" altLang="ja-JP" sz="2800" b="1" u="sng" dirty="0"/>
          </a:p>
          <a:p>
            <a:r>
              <a:rPr lang="ja-JP" altLang="en-US" sz="1800" b="1" dirty="0"/>
              <a:t>作業環境中の有機溶剤や粉</a:t>
            </a:r>
            <a:r>
              <a:rPr lang="ja-JP" altLang="en-US" sz="1800" b="1" dirty="0" err="1"/>
              <a:t>じん</a:t>
            </a:r>
            <a:r>
              <a:rPr lang="ja-JP" altLang="en-US" sz="1800" b="1" dirty="0"/>
              <a:t>など有害因子の状態を把握し、できる限り</a:t>
            </a:r>
            <a:r>
              <a:rPr lang="ja-JP" altLang="en-US" sz="1800" b="1" dirty="0">
                <a:solidFill>
                  <a:schemeClr val="tx2"/>
                </a:solidFill>
              </a:rPr>
              <a:t>良好な状態で（</a:t>
            </a:r>
            <a:r>
              <a:rPr lang="ja-JP" altLang="en-US" sz="1800" b="1" dirty="0">
                <a:solidFill>
                  <a:srgbClr val="FF0000"/>
                </a:solidFill>
              </a:rPr>
              <a:t>有害物質の濃度を下げる）管理する</a:t>
            </a:r>
            <a:r>
              <a:rPr lang="ja-JP" altLang="en-US" sz="1800" b="1" dirty="0"/>
              <a:t>。</a:t>
            </a:r>
            <a:endParaRPr lang="en-US" altLang="ja-JP" sz="1800" b="1" dirty="0"/>
          </a:p>
          <a:p>
            <a:endParaRPr lang="en-US" altLang="ja-JP" b="1" dirty="0"/>
          </a:p>
          <a:p>
            <a:r>
              <a:rPr lang="ja-JP" altLang="en-US" sz="2800" b="1" u="sng" dirty="0"/>
              <a:t>作業管理</a:t>
            </a:r>
            <a:endParaRPr lang="en-US" altLang="ja-JP" sz="2800" b="1" u="sng" dirty="0"/>
          </a:p>
          <a:p>
            <a:r>
              <a:rPr lang="ja-JP" altLang="en-US" sz="1800" b="1" dirty="0">
                <a:solidFill>
                  <a:srgbClr val="FF0000"/>
                </a:solidFill>
              </a:rPr>
              <a:t>作業時間・作業方法・作業姿勢などを適正に管理</a:t>
            </a:r>
            <a:r>
              <a:rPr lang="ja-JP" altLang="en-US" sz="1800" b="1" dirty="0"/>
              <a:t>し、保護具を着用させ作業者へのリスクを少なくする。</a:t>
            </a:r>
            <a:endParaRPr lang="en-US" altLang="ja-JP" sz="1800" b="1" dirty="0"/>
          </a:p>
          <a:p>
            <a:r>
              <a:rPr lang="ja-JP" altLang="en-US" sz="1800" b="1" dirty="0"/>
              <a:t>適切な作業手順書を作成</a:t>
            </a:r>
            <a:r>
              <a:rPr lang="ja-JP" altLang="en-US" sz="1800" b="1" dirty="0" smtClean="0"/>
              <a:t>する＝</a:t>
            </a:r>
            <a:r>
              <a:rPr lang="ja-JP" altLang="en-US" sz="1800" b="1" dirty="0"/>
              <a:t>生産性も</a:t>
            </a:r>
            <a:r>
              <a:rPr lang="ja-JP" altLang="en-US" sz="1800" b="1" dirty="0" smtClean="0"/>
              <a:t>向上</a:t>
            </a:r>
            <a:endParaRPr lang="en-US" altLang="ja-JP" sz="1800" b="1" dirty="0"/>
          </a:p>
          <a:p>
            <a:endParaRPr lang="en-US" altLang="ja-JP" dirty="0"/>
          </a:p>
          <a:p>
            <a:r>
              <a:rPr lang="ja-JP" altLang="en-US" sz="2800" b="1" u="sng" dirty="0"/>
              <a:t>健康管理</a:t>
            </a:r>
            <a:endParaRPr lang="en-US" altLang="ja-JP" sz="2800" b="1" u="sng" dirty="0"/>
          </a:p>
          <a:p>
            <a:r>
              <a:rPr lang="ja-JP" altLang="en-US" sz="1800" b="1" dirty="0">
                <a:solidFill>
                  <a:srgbClr val="FF0000"/>
                </a:solidFill>
              </a:rPr>
              <a:t>作業者の健康状態を把握</a:t>
            </a:r>
            <a:r>
              <a:rPr lang="ja-JP" altLang="en-US" sz="1800" b="1" dirty="0"/>
              <a:t>し、適切な措置や保健指導などを実施し、作業者の</a:t>
            </a:r>
            <a:r>
              <a:rPr lang="ja-JP" altLang="en-US" sz="1800" b="1" dirty="0">
                <a:solidFill>
                  <a:srgbClr val="FF0000"/>
                </a:solidFill>
              </a:rPr>
              <a:t>健康障害を未然に防ぐ</a:t>
            </a:r>
            <a:r>
              <a:rPr lang="ja-JP" altLang="en-US" sz="1800" b="1" dirty="0"/>
              <a:t>。</a:t>
            </a:r>
            <a:endParaRPr lang="en-US" altLang="ja-JP" sz="1800" b="1" dirty="0"/>
          </a:p>
          <a:p>
            <a:r>
              <a:rPr lang="ja-JP" altLang="en-US" sz="1800" b="1" dirty="0"/>
              <a:t>法律で定められた</a:t>
            </a:r>
            <a:r>
              <a:rPr lang="ja-JP" altLang="en-US" sz="1800" b="1" dirty="0">
                <a:solidFill>
                  <a:srgbClr val="FF0000"/>
                </a:solidFill>
              </a:rPr>
              <a:t>有機溶剤の定期健康診断は必ず受診</a:t>
            </a:r>
            <a:r>
              <a:rPr lang="ja-JP" altLang="en-US" sz="1800" b="1" dirty="0"/>
              <a:t>する</a:t>
            </a:r>
          </a:p>
        </p:txBody>
      </p:sp>
      <p:sp>
        <p:nvSpPr>
          <p:cNvPr id="2" name="テキスト ボックス 1"/>
          <p:cNvSpPr txBox="1"/>
          <p:nvPr/>
        </p:nvSpPr>
        <p:spPr>
          <a:xfrm>
            <a:off x="610578" y="5445224"/>
            <a:ext cx="8640507" cy="830997"/>
          </a:xfrm>
          <a:prstGeom prst="rect">
            <a:avLst/>
          </a:prstGeom>
          <a:solidFill>
            <a:srgbClr val="92D050"/>
          </a:solidFill>
        </p:spPr>
        <p:txBody>
          <a:bodyPr wrap="none" rtlCol="0">
            <a:spAutoFit/>
          </a:bodyPr>
          <a:lstStyle/>
          <a:p>
            <a:r>
              <a:rPr lang="ja-JP" altLang="en-US" sz="2400" b="1" dirty="0">
                <a:solidFill>
                  <a:srgbClr val="FF0000"/>
                </a:solidFill>
                <a:effectLst>
                  <a:outerShdw blurRad="38100" dist="38100" dir="2700000" algn="tl">
                    <a:srgbClr val="000000">
                      <a:alpha val="43137"/>
                    </a:srgbClr>
                  </a:outerShdw>
                </a:effectLst>
              </a:rPr>
              <a:t>リスクアセスメントの結果とリスク低減策の意味をきちんと理解し、</a:t>
            </a:r>
            <a:endParaRPr lang="en-US" altLang="ja-JP" sz="2400" b="1" dirty="0">
              <a:solidFill>
                <a:srgbClr val="FF0000"/>
              </a:solidFill>
              <a:effectLst>
                <a:outerShdw blurRad="38100" dist="38100" dir="2700000" algn="tl">
                  <a:srgbClr val="000000">
                    <a:alpha val="43137"/>
                  </a:srgbClr>
                </a:outerShdw>
              </a:effectLst>
            </a:endParaRPr>
          </a:p>
          <a:p>
            <a:r>
              <a:rPr lang="ja-JP" altLang="en-US" sz="2400" b="1" dirty="0">
                <a:solidFill>
                  <a:srgbClr val="FF0000"/>
                </a:solidFill>
                <a:effectLst>
                  <a:outerShdw blurRad="38100" dist="38100" dir="2700000" algn="tl">
                    <a:srgbClr val="000000">
                      <a:alpha val="43137"/>
                    </a:srgbClr>
                  </a:outerShdw>
                </a:effectLst>
              </a:rPr>
              <a:t>決められたことは守ること</a:t>
            </a:r>
          </a:p>
        </p:txBody>
      </p:sp>
      <p:sp>
        <p:nvSpPr>
          <p:cNvPr id="3" name="円/楕円 2"/>
          <p:cNvSpPr/>
          <p:nvPr/>
        </p:nvSpPr>
        <p:spPr>
          <a:xfrm>
            <a:off x="1344617" y="1304764"/>
            <a:ext cx="1420698" cy="1199525"/>
          </a:xfrm>
          <a:prstGeom prst="ellipse">
            <a:avLst/>
          </a:prstGeom>
          <a:solidFill>
            <a:schemeClr val="accent6">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n w="0"/>
                <a:solidFill>
                  <a:schemeClr val="tx1"/>
                </a:solidFill>
                <a:effectLst>
                  <a:outerShdw blurRad="38100" dist="19050" dir="2700000" algn="tl" rotWithShape="0">
                    <a:schemeClr val="dk1">
                      <a:alpha val="40000"/>
                    </a:schemeClr>
                  </a:outerShdw>
                </a:effectLst>
              </a:rPr>
              <a:t>作業環境管理</a:t>
            </a:r>
          </a:p>
        </p:txBody>
      </p:sp>
      <p:sp>
        <p:nvSpPr>
          <p:cNvPr id="13" name="円/楕円 12"/>
          <p:cNvSpPr/>
          <p:nvPr/>
        </p:nvSpPr>
        <p:spPr>
          <a:xfrm>
            <a:off x="503314" y="2621703"/>
            <a:ext cx="1420698" cy="1199525"/>
          </a:xfrm>
          <a:prstGeom prst="ellipse">
            <a:avLst/>
          </a:prstGeom>
          <a:solidFill>
            <a:schemeClr val="accent6">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n w="0"/>
                <a:solidFill>
                  <a:schemeClr val="tx1"/>
                </a:solidFill>
                <a:effectLst>
                  <a:outerShdw blurRad="38100" dist="19050" dir="2700000" algn="tl" rotWithShape="0">
                    <a:schemeClr val="dk1">
                      <a:alpha val="40000"/>
                    </a:schemeClr>
                  </a:outerShdw>
                </a:effectLst>
              </a:rPr>
              <a:t>作業管理</a:t>
            </a:r>
          </a:p>
        </p:txBody>
      </p:sp>
      <p:sp>
        <p:nvSpPr>
          <p:cNvPr id="14" name="円/楕円 13"/>
          <p:cNvSpPr/>
          <p:nvPr/>
        </p:nvSpPr>
        <p:spPr>
          <a:xfrm>
            <a:off x="2185919" y="2621703"/>
            <a:ext cx="1420698" cy="1199525"/>
          </a:xfrm>
          <a:prstGeom prst="ellipse">
            <a:avLst/>
          </a:prstGeom>
          <a:solidFill>
            <a:schemeClr val="accent6">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n w="0"/>
                <a:solidFill>
                  <a:schemeClr val="tx1"/>
                </a:solidFill>
                <a:effectLst>
                  <a:outerShdw blurRad="38100" dist="19050" dir="2700000" algn="tl" rotWithShape="0">
                    <a:schemeClr val="dk1">
                      <a:alpha val="40000"/>
                    </a:schemeClr>
                  </a:outerShdw>
                </a:effectLst>
              </a:rPr>
              <a:t>建康管理</a:t>
            </a:r>
          </a:p>
        </p:txBody>
      </p:sp>
      <p:cxnSp>
        <p:nvCxnSpPr>
          <p:cNvPr id="5" name="直線コネクタ 4"/>
          <p:cNvCxnSpPr/>
          <p:nvPr/>
        </p:nvCxnSpPr>
        <p:spPr>
          <a:xfrm flipH="1">
            <a:off x="1213665" y="2342270"/>
            <a:ext cx="339009" cy="2794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1863565" y="3221464"/>
            <a:ext cx="38280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69667" y="2322283"/>
            <a:ext cx="339009" cy="2794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角丸四角形吹き出し 5">
            <a:extLst>
              <a:ext uri="{FF2B5EF4-FFF2-40B4-BE49-F238E27FC236}">
                <a16:creationId xmlns:a16="http://schemas.microsoft.com/office/drawing/2014/main" id="{8F4CEA7E-A3E8-40C4-8524-9EB24CB745F2}"/>
              </a:ext>
            </a:extLst>
          </p:cNvPr>
          <p:cNvSpPr/>
          <p:nvPr/>
        </p:nvSpPr>
        <p:spPr>
          <a:xfrm>
            <a:off x="6785335" y="5143985"/>
            <a:ext cx="2756705"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労働衛生管理の基本です。３管理の意味と重要性を伝えることが日々の管理につながります。</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476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083357" y="112029"/>
            <a:ext cx="6116749" cy="523220"/>
          </a:xfrm>
          <a:prstGeom prst="rect">
            <a:avLst/>
          </a:prstGeom>
        </p:spPr>
        <p:txBody>
          <a:bodyPr wrap="square">
            <a:spAutoFit/>
          </a:bodyPr>
          <a:lstStyle/>
          <a:p>
            <a:r>
              <a:rPr lang="ja-JP" altLang="en-US" sz="2800" b="1" dirty="0">
                <a:solidFill>
                  <a:schemeClr val="bg1"/>
                </a:solidFill>
              </a:rPr>
              <a:t>リスク低減措置の検討とは何か？</a:t>
            </a:r>
            <a:endParaRPr lang="en-US" altLang="ja-JP" sz="2800" dirty="0">
              <a:solidFill>
                <a:schemeClr val="bg1"/>
              </a:solidFill>
            </a:endParaRPr>
          </a:p>
        </p:txBody>
      </p:sp>
      <p:sp>
        <p:nvSpPr>
          <p:cNvPr id="2" name="正方形/長方形 1"/>
          <p:cNvSpPr/>
          <p:nvPr/>
        </p:nvSpPr>
        <p:spPr>
          <a:xfrm>
            <a:off x="689656" y="1052736"/>
            <a:ext cx="8644050" cy="5755422"/>
          </a:xfrm>
          <a:prstGeom prst="rect">
            <a:avLst/>
          </a:prstGeom>
          <a:solidFill>
            <a:srgbClr val="92D050"/>
          </a:solidFill>
          <a:ln>
            <a:solidFill>
              <a:schemeClr val="tx1"/>
            </a:solidFill>
          </a:ln>
        </p:spPr>
        <p:txBody>
          <a:bodyPr wrap="square">
            <a:spAutoFit/>
          </a:bodyPr>
          <a:lstStyle/>
          <a:p>
            <a:r>
              <a:rPr lang="ja-JP" altLang="en-US" sz="2000" b="1" dirty="0"/>
              <a:t>◆労働安全衛生法に基づく労働安全衛生規則や特定化学物質障害予防規則などの</a:t>
            </a:r>
            <a:r>
              <a:rPr lang="ja-JP" altLang="en-US" sz="2400" b="1" dirty="0">
                <a:solidFill>
                  <a:srgbClr val="FF0000"/>
                </a:solidFill>
              </a:rPr>
              <a:t>特別則に規定がある場合は、その措置をとる</a:t>
            </a:r>
            <a:r>
              <a:rPr lang="ja-JP" altLang="en-US" sz="2400" b="1" dirty="0"/>
              <a:t>。</a:t>
            </a:r>
            <a:endParaRPr lang="en-US" altLang="ja-JP" sz="2400" b="1" dirty="0"/>
          </a:p>
          <a:p>
            <a:endParaRPr lang="ja-JP" altLang="en-US" sz="2000" b="1" dirty="0"/>
          </a:p>
          <a:p>
            <a:r>
              <a:rPr lang="ja-JP" altLang="en-US" sz="2000" b="1" dirty="0"/>
              <a:t>◆次の優先順位でリスク低減措置の内容を検討し、その対策を速やかに実施するよう努める。</a:t>
            </a:r>
            <a:endParaRPr lang="en-US" altLang="ja-JP" sz="2000" b="1" dirty="0"/>
          </a:p>
          <a:p>
            <a:r>
              <a:rPr lang="ja-JP" altLang="en-US" sz="2000" b="1" dirty="0"/>
              <a:t>ア．</a:t>
            </a:r>
            <a:r>
              <a:rPr lang="ja-JP" altLang="en-US" sz="2000" b="1" dirty="0">
                <a:solidFill>
                  <a:srgbClr val="FF0000"/>
                </a:solidFill>
              </a:rPr>
              <a:t>危険性または</a:t>
            </a:r>
            <a:r>
              <a:rPr lang="ja-JP" altLang="en-US" sz="2400" b="1" dirty="0">
                <a:solidFill>
                  <a:srgbClr val="FF0000"/>
                </a:solidFill>
              </a:rPr>
              <a:t>有害性のより低い物質への代替、化学反応のプロセスなどの運転条件の変更、取り扱う化学物質などの形状の変更</a:t>
            </a:r>
            <a:r>
              <a:rPr lang="ja-JP" altLang="en-US" sz="2000" b="1" dirty="0"/>
              <a:t>など、またはこれらの併用によるリスクの低減</a:t>
            </a:r>
          </a:p>
          <a:p>
            <a:r>
              <a:rPr lang="ja-JP" altLang="en-US" sz="2000" b="1" dirty="0"/>
              <a:t>　</a:t>
            </a:r>
            <a:r>
              <a:rPr lang="en-US" altLang="ja-JP" sz="2400" b="1" dirty="0">
                <a:solidFill>
                  <a:srgbClr val="FF0000"/>
                </a:solidFill>
                <a:effectLst>
                  <a:outerShdw blurRad="38100" dist="38100" dir="2700000" algn="tl">
                    <a:srgbClr val="000000">
                      <a:alpha val="43137"/>
                    </a:srgbClr>
                  </a:outerShdw>
                </a:effectLst>
              </a:rPr>
              <a:t>※</a:t>
            </a:r>
            <a:r>
              <a:rPr lang="ja-JP" altLang="en-US" sz="2400" b="1" dirty="0">
                <a:solidFill>
                  <a:srgbClr val="FF0000"/>
                </a:solidFill>
                <a:effectLst>
                  <a:outerShdw blurRad="38100" dist="38100" dir="2700000" algn="tl">
                    <a:srgbClr val="000000">
                      <a:alpha val="43137"/>
                    </a:srgbClr>
                  </a:outerShdw>
                </a:effectLst>
              </a:rPr>
              <a:t>危険有害性の不明な物質に代替することは</a:t>
            </a:r>
            <a:r>
              <a:rPr lang="ja-JP" altLang="en-US" sz="2400" b="1" dirty="0" smtClean="0">
                <a:solidFill>
                  <a:srgbClr val="FF0000"/>
                </a:solidFill>
                <a:effectLst>
                  <a:outerShdw blurRad="38100" dist="38100" dir="2700000" algn="tl">
                    <a:srgbClr val="000000">
                      <a:alpha val="43137"/>
                    </a:srgbClr>
                  </a:outerShdw>
                </a:effectLst>
              </a:rPr>
              <a:t>避ける！！</a:t>
            </a:r>
            <a:endParaRPr lang="en-US" altLang="ja-JP" sz="2400" b="1" dirty="0">
              <a:solidFill>
                <a:srgbClr val="FF0000"/>
              </a:solidFill>
              <a:effectLst>
                <a:outerShdw blurRad="38100" dist="38100" dir="2700000" algn="tl">
                  <a:srgbClr val="000000">
                    <a:alpha val="43137"/>
                  </a:srgbClr>
                </a:outerShdw>
              </a:effectLst>
            </a:endParaRPr>
          </a:p>
          <a:p>
            <a:endParaRPr lang="ja-JP" altLang="en-US" sz="2000" b="1" dirty="0"/>
          </a:p>
          <a:p>
            <a:r>
              <a:rPr lang="ja-JP" altLang="en-US" sz="2000" b="1" dirty="0"/>
              <a:t>イ．化学物質に関連した設備などの防爆構造化、安全装置の二重化などの工学的対策または化学物質のための設備などの密閉化、局所排気装置の設置などの</a:t>
            </a:r>
            <a:r>
              <a:rPr lang="ja-JP" altLang="en-US" sz="2400" b="1" dirty="0">
                <a:solidFill>
                  <a:srgbClr val="FF0000"/>
                </a:solidFill>
              </a:rPr>
              <a:t>衛生工学的対策</a:t>
            </a:r>
            <a:endParaRPr lang="en-US" altLang="ja-JP" sz="2000" b="1" dirty="0">
              <a:solidFill>
                <a:srgbClr val="FF0000"/>
              </a:solidFill>
            </a:endParaRPr>
          </a:p>
          <a:p>
            <a:endParaRPr lang="ja-JP" altLang="en-US" sz="2000" b="1" dirty="0"/>
          </a:p>
          <a:p>
            <a:r>
              <a:rPr lang="ja-JP" altLang="en-US" sz="2000" b="1" dirty="0"/>
              <a:t>ウ．作業手順の改善、立入禁止などの</a:t>
            </a:r>
            <a:r>
              <a:rPr lang="ja-JP" altLang="en-US" sz="2400" b="1" dirty="0">
                <a:solidFill>
                  <a:srgbClr val="FF0000"/>
                </a:solidFill>
              </a:rPr>
              <a:t>管理的対策</a:t>
            </a:r>
            <a:endParaRPr lang="en-US" altLang="ja-JP" sz="2000" b="1" dirty="0">
              <a:solidFill>
                <a:srgbClr val="FF0000"/>
              </a:solidFill>
            </a:endParaRPr>
          </a:p>
          <a:p>
            <a:endParaRPr lang="ja-JP" altLang="en-US" sz="2000" b="1" dirty="0"/>
          </a:p>
          <a:p>
            <a:r>
              <a:rPr lang="ja-JP" altLang="en-US" sz="2000" b="1" dirty="0"/>
              <a:t>エ．化学物質などの有害性に応じた有効な</a:t>
            </a:r>
            <a:r>
              <a:rPr lang="ja-JP" altLang="en-US" sz="2400" b="1" dirty="0">
                <a:solidFill>
                  <a:srgbClr val="FF0000"/>
                </a:solidFill>
              </a:rPr>
              <a:t>保護具の使用</a:t>
            </a:r>
            <a:endParaRPr lang="ja-JP" altLang="en-US" sz="2000" b="1" dirty="0">
              <a:solidFill>
                <a:srgbClr val="FF0000"/>
              </a:solidFill>
            </a:endParaRPr>
          </a:p>
        </p:txBody>
      </p:sp>
      <p:sp>
        <p:nvSpPr>
          <p:cNvPr id="4" name="テキスト ボックス 3"/>
          <p:cNvSpPr txBox="1"/>
          <p:nvPr/>
        </p:nvSpPr>
        <p:spPr>
          <a:xfrm>
            <a:off x="343694" y="692600"/>
            <a:ext cx="4572085" cy="400110"/>
          </a:xfrm>
          <a:prstGeom prst="rect">
            <a:avLst/>
          </a:prstGeom>
          <a:noFill/>
        </p:spPr>
        <p:txBody>
          <a:bodyPr wrap="none" rtlCol="0">
            <a:spAutoFit/>
          </a:bodyPr>
          <a:lstStyle/>
          <a:p>
            <a:r>
              <a:rPr lang="ja-JP" altLang="en-US" sz="2000" b="1" dirty="0" smtClean="0"/>
              <a:t>（厚生労働省リスクアセスメント</a:t>
            </a:r>
            <a:r>
              <a:rPr lang="ja-JP" altLang="en-US" sz="2000" b="1" dirty="0"/>
              <a:t>指針より）</a:t>
            </a:r>
          </a:p>
        </p:txBody>
      </p:sp>
    </p:spTree>
    <p:extLst>
      <p:ext uri="{BB962C8B-B14F-4D97-AF65-F5344CB8AC3E}">
        <p14:creationId xmlns:p14="http://schemas.microsoft.com/office/powerpoint/2010/main" val="3187443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95736" y="1112363"/>
            <a:ext cx="8596649" cy="4832092"/>
          </a:xfrm>
          <a:prstGeom prst="rect">
            <a:avLst/>
          </a:prstGeom>
        </p:spPr>
        <p:txBody>
          <a:bodyPr wrap="square">
            <a:spAutoFit/>
          </a:bodyPr>
          <a:lstStyle/>
          <a:p>
            <a:pPr marL="285750" indent="-285750">
              <a:buFont typeface="Arial" panose="020B0604020202020204" pitchFamily="34" charset="0"/>
              <a:buChar char="•"/>
            </a:pPr>
            <a:r>
              <a:rPr lang="ja-JP" altLang="en-US" sz="2800" dirty="0"/>
              <a:t>安全衛生法における化学物質の法規制体系</a:t>
            </a:r>
          </a:p>
          <a:p>
            <a:pPr marL="285750" indent="-285750">
              <a:buFont typeface="Arial" panose="020B0604020202020204" pitchFamily="34" charset="0"/>
              <a:buChar char="•"/>
            </a:pPr>
            <a:r>
              <a:rPr lang="ja-JP" altLang="en-US" sz="2800" dirty="0"/>
              <a:t>より詳しい化学物質の危険有害性と</a:t>
            </a:r>
            <a:r>
              <a:rPr lang="ja-JP" altLang="en-US" sz="2800" dirty="0" smtClean="0"/>
              <a:t>は</a:t>
            </a:r>
            <a:endParaRPr lang="en-US" altLang="ja-JP" sz="2800" dirty="0" smtClean="0"/>
          </a:p>
          <a:p>
            <a:r>
              <a:rPr lang="en-US" altLang="ja-JP" sz="2800" dirty="0"/>
              <a:t> </a:t>
            </a:r>
            <a:r>
              <a:rPr lang="en-US" altLang="ja-JP" sz="2800" dirty="0" smtClean="0"/>
              <a:t>  </a:t>
            </a:r>
            <a:r>
              <a:rPr lang="ja-JP" altLang="en-US" sz="2800" dirty="0" smtClean="0"/>
              <a:t>（</a:t>
            </a:r>
            <a:r>
              <a:rPr lang="ja-JP" altLang="en-US" sz="2800" dirty="0"/>
              <a:t>慢性毒性、急性毒性、遅発性、危険性など）</a:t>
            </a:r>
          </a:p>
          <a:p>
            <a:pPr marL="285750" indent="-285750">
              <a:buFont typeface="Arial" panose="020B0604020202020204" pitchFamily="34" charset="0"/>
              <a:buChar char="•"/>
            </a:pPr>
            <a:r>
              <a:rPr lang="ja-JP" altLang="en-US" sz="2800" dirty="0"/>
              <a:t>化学物質のリスクアセスメント指針の概要</a:t>
            </a:r>
          </a:p>
          <a:p>
            <a:r>
              <a:rPr lang="ja-JP" altLang="en-US" sz="2800" dirty="0"/>
              <a:t>　　労働</a:t>
            </a:r>
            <a:r>
              <a:rPr lang="ja-JP" altLang="en-US" sz="2800" dirty="0" smtClean="0"/>
              <a:t>衛生</a:t>
            </a:r>
            <a:r>
              <a:rPr lang="en-US" altLang="ja-JP" sz="2800" dirty="0" smtClean="0"/>
              <a:t>3</a:t>
            </a:r>
            <a:r>
              <a:rPr lang="ja-JP" altLang="en-US" sz="2800" dirty="0"/>
              <a:t>管理の考え方</a:t>
            </a:r>
          </a:p>
          <a:p>
            <a:pPr marL="285750" indent="-285750">
              <a:buFont typeface="Arial" panose="020B0604020202020204" pitchFamily="34" charset="0"/>
              <a:buChar char="•"/>
            </a:pPr>
            <a:r>
              <a:rPr lang="ja-JP" altLang="en-US" sz="2800" dirty="0" smtClean="0"/>
              <a:t>ばく露防止</a:t>
            </a:r>
            <a:r>
              <a:rPr lang="ja-JP" altLang="en-US" sz="2800" dirty="0"/>
              <a:t>対策の基本（有害性の低い物質への代替・プロセスの変更、工学的対策、管理的対策、保護具の着用）</a:t>
            </a:r>
            <a:endParaRPr lang="en-US" altLang="ja-JP" sz="2800" dirty="0"/>
          </a:p>
          <a:p>
            <a:pPr marL="285750" indent="-285750">
              <a:buFont typeface="Arial" panose="020B0604020202020204" pitchFamily="34" charset="0"/>
              <a:buChar char="•"/>
            </a:pPr>
            <a:r>
              <a:rPr lang="ja-JP" altLang="en-US" sz="2800" dirty="0" smtClean="0"/>
              <a:t>化学</a:t>
            </a:r>
            <a:r>
              <a:rPr lang="ja-JP" altLang="en-US" sz="2800" dirty="0"/>
              <a:t>物質の危険性のリスク低減検討の</a:t>
            </a:r>
            <a:r>
              <a:rPr lang="ja-JP" altLang="en-US" sz="2800" dirty="0" smtClean="0"/>
              <a:t>基礎</a:t>
            </a:r>
            <a:endParaRPr lang="en-US" altLang="ja-JP" sz="2800" dirty="0" smtClean="0"/>
          </a:p>
          <a:p>
            <a:pPr marL="285750" indent="-285750">
              <a:buFont typeface="Arial" panose="020B0604020202020204" pitchFamily="34" charset="0"/>
              <a:buChar char="•"/>
            </a:pPr>
            <a:r>
              <a:rPr lang="ja-JP" altLang="en-US" sz="2800" dirty="0" smtClean="0"/>
              <a:t>（参考）</a:t>
            </a:r>
            <a:r>
              <a:rPr lang="ja-JP" altLang="en-US" sz="2800" dirty="0">
                <a:latin typeface="ＭＳ ゴシック" pitchFamily="49" charset="-128"/>
                <a:ea typeface="ＭＳ ゴシック" pitchFamily="49" charset="-128"/>
                <a:cs typeface="Arial" pitchFamily="34" charset="0"/>
              </a:rPr>
              <a:t>異常事態や労働災害が発生</a:t>
            </a:r>
            <a:r>
              <a:rPr lang="ja-JP" altLang="en-US" sz="2800" dirty="0" smtClean="0">
                <a:latin typeface="ＭＳ ゴシック" pitchFamily="49" charset="-128"/>
                <a:ea typeface="ＭＳ ゴシック" pitchFamily="49" charset="-128"/>
                <a:cs typeface="Arial" pitchFamily="34" charset="0"/>
              </a:rPr>
              <a:t>した時の対応</a:t>
            </a:r>
            <a:endParaRPr lang="ja-JP" altLang="en-US" sz="2800" dirty="0"/>
          </a:p>
          <a:p>
            <a:pPr marL="285750" indent="-285750">
              <a:buFont typeface="Arial" panose="020B0604020202020204" pitchFamily="34" charset="0"/>
              <a:buChar char="•"/>
            </a:pPr>
            <a:endParaRPr lang="en-US" altLang="ja-JP" sz="2800" dirty="0"/>
          </a:p>
        </p:txBody>
      </p:sp>
      <p:sp>
        <p:nvSpPr>
          <p:cNvPr id="2" name="テキスト ボックス 1"/>
          <p:cNvSpPr txBox="1"/>
          <p:nvPr/>
        </p:nvSpPr>
        <p:spPr>
          <a:xfrm>
            <a:off x="681701" y="80628"/>
            <a:ext cx="6864380" cy="523220"/>
          </a:xfrm>
          <a:prstGeom prst="rect">
            <a:avLst/>
          </a:prstGeom>
          <a:noFill/>
        </p:spPr>
        <p:txBody>
          <a:bodyPr wrap="none" rtlCol="0">
            <a:spAutoFit/>
          </a:bodyPr>
          <a:lstStyle/>
          <a:p>
            <a:r>
              <a:rPr lang="ja-JP" altLang="en-US" sz="2800" b="1" dirty="0">
                <a:solidFill>
                  <a:schemeClr val="bg1"/>
                </a:solidFill>
              </a:rPr>
              <a:t>作業指揮者が知っておくべき知識、</a:t>
            </a:r>
            <a:r>
              <a:rPr lang="ja-JP" altLang="en-US" sz="2800" b="1" dirty="0" smtClean="0">
                <a:solidFill>
                  <a:schemeClr val="bg1"/>
                </a:solidFill>
              </a:rPr>
              <a:t>情報とは</a:t>
            </a:r>
            <a:endParaRPr lang="ja-JP" altLang="en-US" sz="2800" b="1" dirty="0">
              <a:solidFill>
                <a:schemeClr val="bg1"/>
              </a:solidFill>
            </a:endParaRPr>
          </a:p>
        </p:txBody>
      </p:sp>
      <p:sp>
        <p:nvSpPr>
          <p:cNvPr id="4" name="テキスト ボックス 3"/>
          <p:cNvSpPr txBox="1"/>
          <p:nvPr/>
        </p:nvSpPr>
        <p:spPr>
          <a:xfrm>
            <a:off x="3949700" y="5944455"/>
            <a:ext cx="5435600" cy="600164"/>
          </a:xfrm>
          <a:prstGeom prst="rect">
            <a:avLst/>
          </a:prstGeom>
          <a:noFill/>
        </p:spPr>
        <p:txBody>
          <a:bodyPr wrap="square" rtlCol="0">
            <a:spAutoFit/>
          </a:bodyPr>
          <a:lstStyle/>
          <a:p>
            <a:r>
              <a:rPr lang="en-US" altLang="ja-JP" sz="1100" b="1" dirty="0"/>
              <a:t>※</a:t>
            </a:r>
            <a:r>
              <a:rPr lang="ja-JP" altLang="ja-JP" sz="1100" b="1" dirty="0" smtClean="0"/>
              <a:t>なお</a:t>
            </a:r>
            <a:r>
              <a:rPr lang="ja-JP" altLang="ja-JP" sz="1100" b="1" dirty="0"/>
              <a:t>、本資料における作業指揮者と</a:t>
            </a:r>
            <a:r>
              <a:rPr lang="ja-JP" altLang="ja-JP" sz="1100" b="1" dirty="0" smtClean="0"/>
              <a:t>は</a:t>
            </a:r>
            <a:r>
              <a:rPr lang="ja-JP" altLang="en-US" sz="1100" b="1" dirty="0" smtClean="0"/>
              <a:t>、</a:t>
            </a:r>
            <a:r>
              <a:rPr lang="ja-JP" altLang="ja-JP" sz="1100" b="1" dirty="0" smtClean="0"/>
              <a:t>労働</a:t>
            </a:r>
            <a:r>
              <a:rPr lang="ja-JP" altLang="ja-JP" sz="1100" b="1" dirty="0"/>
              <a:t>安全衛生規則上の作業指揮者に限らず、作業者を指揮して化学物質を取り扱わせる者全般を指します。</a:t>
            </a:r>
          </a:p>
          <a:p>
            <a:endParaRPr kumimoji="1" lang="ja-JP" altLang="en-US" sz="1100" b="1" dirty="0"/>
          </a:p>
        </p:txBody>
      </p:sp>
    </p:spTree>
    <p:extLst>
      <p:ext uri="{BB962C8B-B14F-4D97-AF65-F5344CB8AC3E}">
        <p14:creationId xmlns:p14="http://schemas.microsoft.com/office/powerpoint/2010/main" val="4084165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92102" y="901521"/>
            <a:ext cx="8903315" cy="20992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059" name="スライド番号プレースホルダー 5"/>
          <p:cNvSpPr>
            <a:spLocks noGrp="1"/>
          </p:cNvSpPr>
          <p:nvPr>
            <p:ph type="sldNum" sz="quarter" idx="12"/>
          </p:nvPr>
        </p:nvSpPr>
        <p:spPr>
          <a:xfrm>
            <a:off x="6457950" y="6356351"/>
            <a:ext cx="2057400" cy="365125"/>
          </a:xfrm>
          <a:prstGeom prst="rect">
            <a:avLst/>
          </a:prstGeom>
          <a:no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C6CC63C-CB26-43FB-B473-312387047A6C}" type="slidenum">
              <a:rPr lang="ja-JP" altLang="en-US" smtClean="0"/>
              <a:pPr/>
              <a:t>20</a:t>
            </a:fld>
            <a:endParaRPr lang="en-US" altLang="ja-JP" sz="1800">
              <a:latin typeface="+mn-ea"/>
              <a:ea typeface="+mn-ea"/>
            </a:endParaRPr>
          </a:p>
        </p:txBody>
      </p:sp>
      <p:sp>
        <p:nvSpPr>
          <p:cNvPr id="45060" name="テキスト ボックス 10"/>
          <p:cNvSpPr txBox="1">
            <a:spLocks noChangeArrowheads="1"/>
          </p:cNvSpPr>
          <p:nvPr/>
        </p:nvSpPr>
        <p:spPr bwMode="auto">
          <a:xfrm>
            <a:off x="732632" y="1291168"/>
            <a:ext cx="8524875" cy="1463413"/>
          </a:xfrm>
          <a:prstGeom prst="rect">
            <a:avLst/>
          </a:prstGeom>
          <a:noFill/>
          <a:ln w="28575">
            <a:solidFill>
              <a:srgbClr val="000000"/>
            </a:solidFill>
            <a:prstDash val="lgDash"/>
            <a:miter lim="800000"/>
            <a:headEnd/>
            <a:tailEnd/>
          </a:ln>
        </p:spPr>
        <p:txBody>
          <a:bodyP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ja-JP" altLang="en-US">
                <a:latin typeface="+mn-ea"/>
                <a:ea typeface="+mn-ea"/>
              </a:rPr>
              <a:t>・ラベル要素</a:t>
            </a:r>
            <a:endParaRPr lang="en-US" altLang="ja-JP">
              <a:latin typeface="+mn-ea"/>
              <a:ea typeface="+mn-ea"/>
            </a:endParaRPr>
          </a:p>
        </p:txBody>
      </p:sp>
      <p:sp>
        <p:nvSpPr>
          <p:cNvPr id="45061" name="テキスト ボックス 11"/>
          <p:cNvSpPr txBox="1">
            <a:spLocks noChangeArrowheads="1"/>
          </p:cNvSpPr>
          <p:nvPr/>
        </p:nvSpPr>
        <p:spPr bwMode="auto">
          <a:xfrm>
            <a:off x="2648745" y="1563956"/>
            <a:ext cx="1457325" cy="307975"/>
          </a:xfrm>
          <a:prstGeom prst="rect">
            <a:avLst/>
          </a:prstGeom>
          <a:solidFill>
            <a:schemeClr val="bg1"/>
          </a:solidFill>
          <a:ln w="9525">
            <a:solidFill>
              <a:schemeClr val="tx1"/>
            </a:solidFill>
            <a:miter lim="800000"/>
            <a:headEnd/>
            <a:tailEnd/>
          </a:ln>
        </p:spPr>
        <p:txBody>
          <a:bodyPr>
            <a:spAutoFit/>
          </a:bodyP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pPr algn="ctr"/>
            <a:r>
              <a:rPr lang="ja-JP" altLang="en-US" sz="1400" dirty="0">
                <a:latin typeface="+mn-ea"/>
                <a:ea typeface="+mn-ea"/>
              </a:rPr>
              <a:t>絵表示</a:t>
            </a:r>
          </a:p>
        </p:txBody>
      </p:sp>
      <p:sp>
        <p:nvSpPr>
          <p:cNvPr id="45062" name="テキスト ボックス 12"/>
          <p:cNvSpPr txBox="1">
            <a:spLocks noChangeArrowheads="1"/>
          </p:cNvSpPr>
          <p:nvPr/>
        </p:nvSpPr>
        <p:spPr bwMode="auto">
          <a:xfrm>
            <a:off x="2655095" y="1952893"/>
            <a:ext cx="1438275" cy="307975"/>
          </a:xfrm>
          <a:prstGeom prst="rect">
            <a:avLst/>
          </a:prstGeom>
          <a:solidFill>
            <a:schemeClr val="bg1"/>
          </a:solidFill>
          <a:ln w="9525">
            <a:solidFill>
              <a:schemeClr val="tx1"/>
            </a:solidFill>
            <a:miter lim="800000"/>
            <a:headEnd/>
            <a:tailEnd/>
          </a:ln>
        </p:spPr>
        <p:txBody>
          <a:bodyPr>
            <a:spAutoFit/>
          </a:bodyP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pPr algn="ctr"/>
            <a:r>
              <a:rPr lang="ja-JP" altLang="en-US" sz="1400">
                <a:latin typeface="+mn-ea"/>
                <a:ea typeface="+mn-ea"/>
              </a:rPr>
              <a:t>注意喚起語</a:t>
            </a:r>
          </a:p>
        </p:txBody>
      </p:sp>
      <p:sp>
        <p:nvSpPr>
          <p:cNvPr id="45064" name="テキスト ボックス 14"/>
          <p:cNvSpPr txBox="1">
            <a:spLocks noChangeArrowheads="1"/>
          </p:cNvSpPr>
          <p:nvPr/>
        </p:nvSpPr>
        <p:spPr bwMode="auto">
          <a:xfrm>
            <a:off x="4204494" y="1570306"/>
            <a:ext cx="5003800" cy="1069975"/>
          </a:xfrm>
          <a:prstGeom prst="rect">
            <a:avLst/>
          </a:prstGeom>
          <a:solidFill>
            <a:srgbClr val="CCECFF"/>
          </a:solidFill>
          <a:ln w="9525">
            <a:solidFill>
              <a:schemeClr val="tx1"/>
            </a:solidFill>
            <a:miter lim="800000"/>
            <a:headEnd/>
            <a:tailEnd/>
          </a:ln>
        </p:spPr>
        <p:txBody>
          <a:bodyP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pPr algn="ctr"/>
            <a:r>
              <a:rPr lang="ja-JP" altLang="en-US" dirty="0">
                <a:latin typeface="+mn-ea"/>
                <a:ea typeface="+mn-ea"/>
              </a:rPr>
              <a:t>注意書き</a:t>
            </a:r>
          </a:p>
        </p:txBody>
      </p:sp>
      <p:sp>
        <p:nvSpPr>
          <p:cNvPr id="45065" name="Rectangle 3"/>
          <p:cNvSpPr txBox="1">
            <a:spLocks noChangeArrowheads="1"/>
          </p:cNvSpPr>
          <p:nvPr/>
        </p:nvSpPr>
        <p:spPr bwMode="auto">
          <a:xfrm>
            <a:off x="4283869" y="1995755"/>
            <a:ext cx="908050" cy="360362"/>
          </a:xfrm>
          <a:prstGeom prst="rect">
            <a:avLst/>
          </a:prstGeom>
          <a:solidFill>
            <a:schemeClr val="bg1"/>
          </a:solidFill>
          <a:ln w="9525">
            <a:solidFill>
              <a:schemeClr val="tx1"/>
            </a:solidFill>
            <a:miter lim="800000"/>
            <a:headEnd/>
            <a:tailEnd/>
          </a:ln>
        </p:spPr>
        <p:txBody>
          <a:bodyPr anchor="ctr"/>
          <a:lstStyle>
            <a:lvl1pPr marL="180975" indent="-180975"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defTabSz="4572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defTabSz="4572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ctr">
              <a:buFontTx/>
              <a:buNone/>
            </a:pPr>
            <a:r>
              <a:rPr lang="ja-JP" altLang="en-US" sz="1600" b="1">
                <a:latin typeface="+mn-ea"/>
                <a:ea typeface="+mn-ea"/>
              </a:rPr>
              <a:t>一般的</a:t>
            </a:r>
          </a:p>
        </p:txBody>
      </p:sp>
      <p:sp>
        <p:nvSpPr>
          <p:cNvPr id="45067" name="Rectangle 3"/>
          <p:cNvSpPr txBox="1">
            <a:spLocks noChangeArrowheads="1"/>
          </p:cNvSpPr>
          <p:nvPr/>
        </p:nvSpPr>
        <p:spPr bwMode="auto">
          <a:xfrm>
            <a:off x="6414295" y="1995755"/>
            <a:ext cx="1152525" cy="360362"/>
          </a:xfrm>
          <a:prstGeom prst="rect">
            <a:avLst/>
          </a:prstGeom>
          <a:solidFill>
            <a:srgbClr val="FFFFFF"/>
          </a:solidFill>
          <a:ln w="9525">
            <a:solidFill>
              <a:schemeClr val="tx1"/>
            </a:solidFill>
            <a:miter lim="800000"/>
            <a:headEnd/>
            <a:tailEnd/>
          </a:ln>
        </p:spPr>
        <p:txBody>
          <a:bodyPr anchor="ctr"/>
          <a:lstStyle>
            <a:lvl1pPr marL="342900" indent="-342900"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defTabSz="4572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defTabSz="4572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marL="0" lvl="1" algn="ctr">
              <a:buNone/>
            </a:pPr>
            <a:r>
              <a:rPr lang="ja-JP" altLang="en-US" sz="1600" b="1">
                <a:latin typeface="+mn-ea"/>
                <a:ea typeface="+mn-ea"/>
              </a:rPr>
              <a:t>応急措置</a:t>
            </a:r>
          </a:p>
        </p:txBody>
      </p:sp>
      <p:sp>
        <p:nvSpPr>
          <p:cNvPr id="45068" name="Rectangle 3"/>
          <p:cNvSpPr txBox="1">
            <a:spLocks noChangeArrowheads="1"/>
          </p:cNvSpPr>
          <p:nvPr/>
        </p:nvSpPr>
        <p:spPr bwMode="auto">
          <a:xfrm>
            <a:off x="8360569" y="1995755"/>
            <a:ext cx="723900" cy="360362"/>
          </a:xfrm>
          <a:prstGeom prst="rect">
            <a:avLst/>
          </a:prstGeom>
          <a:solidFill>
            <a:srgbClr val="FFFFFF"/>
          </a:solidFill>
          <a:ln w="9525">
            <a:solidFill>
              <a:schemeClr val="tx1"/>
            </a:solidFill>
            <a:miter lim="800000"/>
            <a:headEnd/>
            <a:tailEnd/>
          </a:ln>
        </p:spPr>
        <p:txBody>
          <a:bodyPr anchor="ctr"/>
          <a:lstStyle>
            <a:lvl1pPr marL="342900" indent="-342900"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defTabSz="4572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defTabSz="4572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marL="0" lvl="1" algn="ctr">
              <a:buNone/>
            </a:pPr>
            <a:r>
              <a:rPr lang="ja-JP" altLang="en-US" sz="1600" b="1">
                <a:latin typeface="+mn-ea"/>
                <a:ea typeface="+mn-ea"/>
              </a:rPr>
              <a:t>廃棄</a:t>
            </a:r>
          </a:p>
        </p:txBody>
      </p:sp>
      <p:sp>
        <p:nvSpPr>
          <p:cNvPr id="45069" name="Rectangle 3"/>
          <p:cNvSpPr txBox="1">
            <a:spLocks noChangeArrowheads="1"/>
          </p:cNvSpPr>
          <p:nvPr/>
        </p:nvSpPr>
        <p:spPr bwMode="auto">
          <a:xfrm>
            <a:off x="7636669" y="1995755"/>
            <a:ext cx="654050" cy="360362"/>
          </a:xfrm>
          <a:prstGeom prst="rect">
            <a:avLst/>
          </a:prstGeom>
          <a:solidFill>
            <a:srgbClr val="FFFFFF"/>
          </a:solidFill>
          <a:ln w="9525">
            <a:solidFill>
              <a:schemeClr val="tx1"/>
            </a:solidFill>
            <a:miter lim="800000"/>
            <a:headEnd/>
            <a:tailEnd/>
          </a:ln>
        </p:spPr>
        <p:txBody>
          <a:bodyPr anchor="ctr"/>
          <a:lstStyle>
            <a:lvl1pPr marL="342900" indent="-342900"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defTabSz="4572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defTabSz="4572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marL="0" lvl="1" algn="ctr">
              <a:buNone/>
            </a:pPr>
            <a:r>
              <a:rPr lang="ja-JP" altLang="en-US" sz="1600" b="1">
                <a:latin typeface="+mn-ea"/>
                <a:ea typeface="+mn-ea"/>
              </a:rPr>
              <a:t>保管</a:t>
            </a:r>
          </a:p>
        </p:txBody>
      </p:sp>
      <p:sp>
        <p:nvSpPr>
          <p:cNvPr id="45070" name="Text Box 13"/>
          <p:cNvSpPr txBox="1">
            <a:spLocks noChangeArrowheads="1"/>
          </p:cNvSpPr>
          <p:nvPr/>
        </p:nvSpPr>
        <p:spPr bwMode="auto">
          <a:xfrm>
            <a:off x="1723990" y="4477840"/>
            <a:ext cx="3616325" cy="1015663"/>
          </a:xfrm>
          <a:prstGeom prst="rect">
            <a:avLst/>
          </a:prstGeom>
          <a:solidFill>
            <a:srgbClr val="EAEAEA"/>
          </a:solidFill>
          <a:ln w="9525">
            <a:solidFill>
              <a:schemeClr val="tx1"/>
            </a:solidFill>
            <a:miter lim="800000"/>
            <a:headEnd/>
            <a:tailEnd/>
          </a:ln>
        </p:spPr>
        <p:txBody>
          <a:bodyPr anchor="ctr">
            <a:spAutoFit/>
          </a:bodyPr>
          <a:lstStyle>
            <a:lvl1pPr marL="361950" indent="-36195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eaLnBrk="1" fontAlgn="t">
              <a:spcBef>
                <a:spcPct val="0"/>
              </a:spcBef>
              <a:buFontTx/>
              <a:buNone/>
            </a:pPr>
            <a:r>
              <a:rPr lang="en-US" altLang="ja-JP" sz="2000" b="1" dirty="0">
                <a:latin typeface="+mn-ea"/>
                <a:ea typeface="+mn-ea"/>
                <a:cs typeface="Times New Roman" panose="02020603050405020304" pitchFamily="18" charset="0"/>
              </a:rPr>
              <a:t>6.	</a:t>
            </a:r>
            <a:r>
              <a:rPr lang="ja-JP" altLang="en-US" sz="2000" b="1" dirty="0">
                <a:latin typeface="+mn-ea"/>
                <a:ea typeface="+mn-ea"/>
                <a:cs typeface="Times New Roman" panose="02020603050405020304" pitchFamily="18" charset="0"/>
              </a:rPr>
              <a:t>漏洩時の措置</a:t>
            </a:r>
          </a:p>
          <a:p>
            <a:pPr eaLnBrk="1" fontAlgn="t">
              <a:spcBef>
                <a:spcPct val="0"/>
              </a:spcBef>
              <a:buFontTx/>
              <a:buNone/>
            </a:pPr>
            <a:r>
              <a:rPr lang="en-US" altLang="ja-JP" sz="2000" b="1" dirty="0">
                <a:latin typeface="+mn-ea"/>
                <a:ea typeface="+mn-ea"/>
                <a:cs typeface="Times New Roman" panose="02020603050405020304" pitchFamily="18" charset="0"/>
              </a:rPr>
              <a:t>7.	</a:t>
            </a:r>
            <a:r>
              <a:rPr lang="ja-JP" altLang="en-US" sz="2000" b="1" dirty="0">
                <a:latin typeface="+mn-ea"/>
                <a:ea typeface="+mn-ea"/>
                <a:cs typeface="Times New Roman" panose="02020603050405020304" pitchFamily="18" charset="0"/>
              </a:rPr>
              <a:t>取扱い上の注意</a:t>
            </a:r>
          </a:p>
          <a:p>
            <a:pPr eaLnBrk="1" fontAlgn="t">
              <a:spcBef>
                <a:spcPct val="0"/>
              </a:spcBef>
              <a:buFontTx/>
              <a:buNone/>
            </a:pPr>
            <a:r>
              <a:rPr lang="en-US" altLang="ja-JP" sz="2000" b="1" dirty="0">
                <a:latin typeface="+mn-ea"/>
                <a:ea typeface="+mn-ea"/>
                <a:cs typeface="Times New Roman" panose="02020603050405020304" pitchFamily="18" charset="0"/>
              </a:rPr>
              <a:t>8.	</a:t>
            </a:r>
            <a:r>
              <a:rPr lang="ja-JP" altLang="en-US" sz="2000" b="1" dirty="0">
                <a:latin typeface="+mn-ea"/>
                <a:ea typeface="+mn-ea"/>
                <a:cs typeface="Times New Roman" panose="02020603050405020304" pitchFamily="18" charset="0"/>
              </a:rPr>
              <a:t>ばく露防止及び保護</a:t>
            </a:r>
            <a:r>
              <a:rPr lang="ja-JP" altLang="en-US" sz="2000" b="1" dirty="0" smtClean="0">
                <a:latin typeface="+mn-ea"/>
                <a:ea typeface="+mn-ea"/>
                <a:cs typeface="Times New Roman" panose="02020603050405020304" pitchFamily="18" charset="0"/>
              </a:rPr>
              <a:t>措置</a:t>
            </a:r>
            <a:endParaRPr lang="en-US" altLang="ja-JP" sz="2000" b="1" dirty="0">
              <a:latin typeface="+mn-ea"/>
              <a:ea typeface="+mn-ea"/>
              <a:cs typeface="Times New Roman" panose="02020603050405020304" pitchFamily="18" charset="0"/>
            </a:endParaRPr>
          </a:p>
        </p:txBody>
      </p:sp>
      <p:sp>
        <p:nvSpPr>
          <p:cNvPr id="22" name="Text Box 14"/>
          <p:cNvSpPr txBox="1">
            <a:spLocks noChangeArrowheads="1"/>
          </p:cNvSpPr>
          <p:nvPr/>
        </p:nvSpPr>
        <p:spPr bwMode="auto">
          <a:xfrm>
            <a:off x="5529934" y="4340353"/>
            <a:ext cx="2178050" cy="1016000"/>
          </a:xfrm>
          <a:prstGeom prst="rect">
            <a:avLst/>
          </a:prstGeom>
          <a:solidFill>
            <a:srgbClr val="EAEAEA"/>
          </a:solidFill>
          <a:ln w="9525">
            <a:solidFill>
              <a:schemeClr val="tx1"/>
            </a:solidFill>
            <a:miter lim="800000"/>
            <a:headEnd/>
            <a:tailEnd/>
          </a:ln>
        </p:spPr>
        <p:txBody>
          <a:bodyPr anchor="ctr">
            <a:spAutoFit/>
          </a:bodyPr>
          <a:lstStyle>
            <a:lvl1pPr marL="342900" indent="-342900"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marL="361950" indent="-361950" eaLnBrk="1" fontAlgn="t">
              <a:spcBef>
                <a:spcPts val="0"/>
              </a:spcBef>
              <a:defRPr/>
            </a:pPr>
            <a:r>
              <a:rPr lang="en-US" altLang="ja-JP" sz="2000" dirty="0">
                <a:latin typeface="+mn-ea"/>
                <a:ea typeface="+mn-ea"/>
                <a:cs typeface="Times New Roman" panose="02020603050405020304" pitchFamily="18" charset="0"/>
              </a:rPr>
              <a:t>4.	</a:t>
            </a:r>
            <a:r>
              <a:rPr lang="ja-JP" altLang="en-US" sz="2000" dirty="0">
                <a:latin typeface="+mn-ea"/>
                <a:ea typeface="+mn-ea"/>
                <a:cs typeface="Times New Roman" panose="02020603050405020304" pitchFamily="18" charset="0"/>
              </a:rPr>
              <a:t>応急措置</a:t>
            </a:r>
          </a:p>
          <a:p>
            <a:pPr eaLnBrk="1" fontAlgn="t">
              <a:spcBef>
                <a:spcPts val="0"/>
              </a:spcBef>
              <a:defRPr/>
            </a:pPr>
            <a:r>
              <a:rPr lang="en-US" altLang="ja-JP" sz="2000" dirty="0">
                <a:latin typeface="+mn-ea"/>
                <a:ea typeface="+mn-ea"/>
                <a:cs typeface="Times New Roman" panose="02020603050405020304" pitchFamily="18" charset="0"/>
              </a:rPr>
              <a:t>5.	</a:t>
            </a:r>
            <a:r>
              <a:rPr lang="ja-JP" altLang="en-US" sz="2000" dirty="0">
                <a:latin typeface="+mn-ea"/>
                <a:ea typeface="+mn-ea"/>
                <a:cs typeface="Times New Roman" panose="02020603050405020304" pitchFamily="18" charset="0"/>
              </a:rPr>
              <a:t>火災時の措置</a:t>
            </a:r>
          </a:p>
          <a:p>
            <a:pPr marL="361950" indent="-361950" eaLnBrk="1" fontAlgn="t">
              <a:spcBef>
                <a:spcPts val="0"/>
              </a:spcBef>
              <a:defRPr/>
            </a:pPr>
            <a:r>
              <a:rPr lang="en-US" altLang="ja-JP" sz="2000" dirty="0">
                <a:latin typeface="+mn-ea"/>
                <a:ea typeface="+mn-ea"/>
                <a:cs typeface="Times New Roman" panose="02020603050405020304" pitchFamily="18" charset="0"/>
              </a:rPr>
              <a:t>6.	</a:t>
            </a:r>
            <a:r>
              <a:rPr lang="ja-JP" altLang="en-US" sz="2000" dirty="0">
                <a:latin typeface="+mn-ea"/>
                <a:ea typeface="+mn-ea"/>
                <a:cs typeface="Times New Roman" panose="02020603050405020304" pitchFamily="18" charset="0"/>
              </a:rPr>
              <a:t>漏洩時の措置</a:t>
            </a:r>
          </a:p>
        </p:txBody>
      </p:sp>
      <p:sp>
        <p:nvSpPr>
          <p:cNvPr id="45072" name="Text Box 15"/>
          <p:cNvSpPr txBox="1">
            <a:spLocks noChangeArrowheads="1"/>
          </p:cNvSpPr>
          <p:nvPr/>
        </p:nvSpPr>
        <p:spPr bwMode="auto">
          <a:xfrm>
            <a:off x="7200813" y="3382044"/>
            <a:ext cx="1332086" cy="707886"/>
          </a:xfrm>
          <a:prstGeom prst="rect">
            <a:avLst/>
          </a:prstGeom>
          <a:solidFill>
            <a:srgbClr val="EAEAEA"/>
          </a:solidFill>
          <a:ln w="9525">
            <a:solidFill>
              <a:schemeClr val="tx1"/>
            </a:solidFill>
            <a:miter lim="800000"/>
            <a:headEnd/>
            <a:tailEnd/>
          </a:ln>
        </p:spPr>
        <p:txBody>
          <a:bodyPr wrap="square" anchor="ctr">
            <a:spAutoFit/>
          </a:bodyPr>
          <a:lstStyle>
            <a:lvl1pPr marL="265113" indent="-265113">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marL="304800" indent="-304800" fontAlgn="t">
              <a:spcBef>
                <a:spcPct val="0"/>
              </a:spcBef>
              <a:buNone/>
            </a:pPr>
            <a:r>
              <a:rPr lang="en-US" altLang="ja-JP" sz="2000" b="1" dirty="0">
                <a:latin typeface="+mn-ea"/>
                <a:ea typeface="+mn-ea"/>
                <a:cs typeface="Times New Roman" panose="02020603050405020304" pitchFamily="18" charset="0"/>
              </a:rPr>
              <a:t>7.	</a:t>
            </a:r>
            <a:r>
              <a:rPr lang="ja-JP" altLang="en-US" sz="2000" b="1" dirty="0">
                <a:latin typeface="+mn-ea"/>
                <a:ea typeface="+mn-ea"/>
                <a:cs typeface="Times New Roman" panose="02020603050405020304" pitchFamily="18" charset="0"/>
              </a:rPr>
              <a:t>保管上の注意</a:t>
            </a:r>
          </a:p>
        </p:txBody>
      </p:sp>
      <p:sp>
        <p:nvSpPr>
          <p:cNvPr id="45073" name="Text Box 20"/>
          <p:cNvSpPr txBox="1">
            <a:spLocks noChangeArrowheads="1"/>
          </p:cNvSpPr>
          <p:nvPr/>
        </p:nvSpPr>
        <p:spPr bwMode="auto">
          <a:xfrm>
            <a:off x="665956" y="3119706"/>
            <a:ext cx="3538538" cy="1358134"/>
          </a:xfrm>
          <a:prstGeom prst="rect">
            <a:avLst/>
          </a:prstGeom>
          <a:solidFill>
            <a:srgbClr val="EAEAEA"/>
          </a:solidFill>
          <a:ln w="9525">
            <a:solidFill>
              <a:schemeClr val="tx1"/>
            </a:solidFill>
            <a:miter lim="800000"/>
            <a:headEnd/>
            <a:tailEnd/>
          </a:ln>
        </p:spPr>
        <p:txBody>
          <a:bodyPr anchor="ctr"/>
          <a:lstStyle>
            <a:lvl1pPr marL="342900" indent="-3429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eaLnBrk="1" fontAlgn="t">
              <a:spcBef>
                <a:spcPct val="0"/>
              </a:spcBef>
              <a:buFontTx/>
              <a:buNone/>
            </a:pPr>
            <a:endParaRPr lang="en-US" altLang="ja-JP" sz="2000" b="1" dirty="0" smtClean="0">
              <a:latin typeface="+mn-ea"/>
              <a:ea typeface="+mn-ea"/>
              <a:cs typeface="Times New Roman" panose="02020603050405020304" pitchFamily="18" charset="0"/>
            </a:endParaRPr>
          </a:p>
          <a:p>
            <a:pPr eaLnBrk="1" fontAlgn="t">
              <a:spcBef>
                <a:spcPct val="0"/>
              </a:spcBef>
              <a:buFontTx/>
              <a:buNone/>
            </a:pPr>
            <a:r>
              <a:rPr lang="en-US" altLang="ja-JP" sz="2000" b="1" dirty="0" smtClean="0">
                <a:latin typeface="+mn-ea"/>
                <a:ea typeface="+mn-ea"/>
                <a:cs typeface="Times New Roman" panose="02020603050405020304" pitchFamily="18" charset="0"/>
              </a:rPr>
              <a:t>9</a:t>
            </a:r>
            <a:r>
              <a:rPr lang="en-US" altLang="ja-JP" sz="2000" b="1" dirty="0">
                <a:latin typeface="+mn-ea"/>
                <a:ea typeface="+mn-ea"/>
                <a:cs typeface="Times New Roman" panose="02020603050405020304" pitchFamily="18" charset="0"/>
              </a:rPr>
              <a:t>.	</a:t>
            </a:r>
            <a:r>
              <a:rPr lang="ja-JP" altLang="en-US" sz="2000" b="1" dirty="0">
                <a:latin typeface="+mn-ea"/>
                <a:ea typeface="+mn-ea"/>
                <a:cs typeface="Times New Roman" panose="02020603050405020304" pitchFamily="18" charset="0"/>
              </a:rPr>
              <a:t>物理的及び化学的性質</a:t>
            </a:r>
          </a:p>
          <a:p>
            <a:pPr eaLnBrk="1" fontAlgn="t">
              <a:spcBef>
                <a:spcPct val="0"/>
              </a:spcBef>
              <a:buFontTx/>
              <a:buNone/>
            </a:pPr>
            <a:r>
              <a:rPr lang="en-US" altLang="ja-JP" sz="2000" b="1" dirty="0">
                <a:latin typeface="+mn-ea"/>
                <a:ea typeface="+mn-ea"/>
                <a:cs typeface="Times New Roman" panose="02020603050405020304" pitchFamily="18" charset="0"/>
              </a:rPr>
              <a:t>10.	</a:t>
            </a:r>
            <a:r>
              <a:rPr lang="ja-JP" altLang="en-US" sz="2000" b="1" dirty="0">
                <a:latin typeface="+mn-ea"/>
                <a:ea typeface="+mn-ea"/>
                <a:cs typeface="Times New Roman" panose="02020603050405020304" pitchFamily="18" charset="0"/>
              </a:rPr>
              <a:t>安定性及び反応性</a:t>
            </a:r>
          </a:p>
          <a:p>
            <a:pPr marL="457200" indent="-457200" eaLnBrk="1" fontAlgn="t">
              <a:spcBef>
                <a:spcPct val="0"/>
              </a:spcBef>
              <a:buFontTx/>
              <a:buAutoNum type="arabicPeriod" startAt="11"/>
            </a:pPr>
            <a:r>
              <a:rPr lang="ja-JP" altLang="en-US" sz="2000" b="1" dirty="0" smtClean="0">
                <a:latin typeface="+mn-ea"/>
                <a:ea typeface="+mn-ea"/>
                <a:cs typeface="Times New Roman" panose="02020603050405020304" pitchFamily="18" charset="0"/>
              </a:rPr>
              <a:t>有害性情報</a:t>
            </a:r>
            <a:endParaRPr lang="en-US" altLang="ja-JP" sz="2000" b="1" dirty="0" smtClean="0">
              <a:latin typeface="+mn-ea"/>
              <a:ea typeface="+mn-ea"/>
              <a:cs typeface="Times New Roman" panose="02020603050405020304" pitchFamily="18" charset="0"/>
            </a:endParaRPr>
          </a:p>
          <a:p>
            <a:pPr marL="457200" indent="-457200" fontAlgn="t">
              <a:spcBef>
                <a:spcPct val="0"/>
              </a:spcBef>
              <a:buFontTx/>
              <a:buAutoNum type="arabicPeriod" startAt="11"/>
            </a:pPr>
            <a:r>
              <a:rPr lang="ja-JP" altLang="en-US" sz="2000" b="1" dirty="0" smtClean="0">
                <a:latin typeface="+mn-ea"/>
              </a:rPr>
              <a:t>環境</a:t>
            </a:r>
            <a:r>
              <a:rPr lang="ja-JP" altLang="en-US" sz="2000" b="1" dirty="0">
                <a:latin typeface="+mn-ea"/>
              </a:rPr>
              <a:t>影響情報</a:t>
            </a:r>
          </a:p>
          <a:p>
            <a:pPr marL="457200" indent="-457200" eaLnBrk="1" fontAlgn="t">
              <a:spcBef>
                <a:spcPct val="0"/>
              </a:spcBef>
              <a:buFontTx/>
              <a:buAutoNum type="arabicPeriod" startAt="11"/>
            </a:pPr>
            <a:endParaRPr lang="ja-JP" altLang="en-US" sz="2000" b="1" dirty="0">
              <a:latin typeface="+mn-ea"/>
              <a:ea typeface="+mn-ea"/>
              <a:cs typeface="Times New Roman" panose="02020603050405020304" pitchFamily="18" charset="0"/>
            </a:endParaRPr>
          </a:p>
        </p:txBody>
      </p:sp>
      <p:sp>
        <p:nvSpPr>
          <p:cNvPr id="45074" name="Text Box 21"/>
          <p:cNvSpPr txBox="1">
            <a:spLocks noChangeArrowheads="1"/>
          </p:cNvSpPr>
          <p:nvPr/>
        </p:nvSpPr>
        <p:spPr bwMode="auto">
          <a:xfrm>
            <a:off x="7832528" y="4423112"/>
            <a:ext cx="1424979" cy="707886"/>
          </a:xfrm>
          <a:prstGeom prst="rect">
            <a:avLst/>
          </a:prstGeom>
          <a:solidFill>
            <a:srgbClr val="EAEAEA"/>
          </a:solidFill>
          <a:ln w="9525">
            <a:solidFill>
              <a:schemeClr val="tx1"/>
            </a:solidFill>
            <a:miter lim="800000"/>
            <a:headEnd/>
            <a:tailEnd/>
          </a:ln>
        </p:spPr>
        <p:txBody>
          <a:bodyPr wrap="square" anchor="ctr">
            <a:spAutoFit/>
          </a:bodyPr>
          <a:lstStyle>
            <a:lvl1pPr marL="446088" indent="-446088">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eaLnBrk="1" fontAlgn="t">
              <a:spcBef>
                <a:spcPct val="0"/>
              </a:spcBef>
              <a:buFontTx/>
              <a:buNone/>
            </a:pPr>
            <a:r>
              <a:rPr lang="en-US" altLang="ja-JP" sz="2000" b="1" dirty="0">
                <a:latin typeface="+mn-ea"/>
                <a:ea typeface="+mn-ea"/>
                <a:cs typeface="Times New Roman" panose="02020603050405020304" pitchFamily="18" charset="0"/>
              </a:rPr>
              <a:t>13. 	</a:t>
            </a:r>
            <a:r>
              <a:rPr lang="ja-JP" altLang="en-US" sz="2000" b="1" dirty="0">
                <a:latin typeface="+mn-ea"/>
                <a:ea typeface="+mn-ea"/>
                <a:cs typeface="Times New Roman" panose="02020603050405020304" pitchFamily="18" charset="0"/>
              </a:rPr>
              <a:t>廃棄上の注意</a:t>
            </a:r>
          </a:p>
        </p:txBody>
      </p:sp>
      <p:cxnSp>
        <p:nvCxnSpPr>
          <p:cNvPr id="45075" name="直線矢印コネクタ 4"/>
          <p:cNvCxnSpPr>
            <a:cxnSpLocks noChangeShapeType="1"/>
          </p:cNvCxnSpPr>
          <p:nvPr/>
        </p:nvCxnSpPr>
        <p:spPr bwMode="auto">
          <a:xfrm flipH="1">
            <a:off x="2648746" y="2559069"/>
            <a:ext cx="575269" cy="560636"/>
          </a:xfrm>
          <a:prstGeom prst="straightConnector1">
            <a:avLst/>
          </a:prstGeom>
          <a:noFill/>
          <a:ln w="76200" algn="ctr">
            <a:solidFill>
              <a:srgbClr val="000099">
                <a:alpha val="50195"/>
              </a:srgbClr>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76" name="直線矢印コネクタ 27"/>
          <p:cNvCxnSpPr>
            <a:cxnSpLocks noChangeShapeType="1"/>
            <a:stCxn id="45066" idx="2"/>
            <a:endCxn id="45070" idx="0"/>
          </p:cNvCxnSpPr>
          <p:nvPr/>
        </p:nvCxnSpPr>
        <p:spPr bwMode="auto">
          <a:xfrm flipH="1">
            <a:off x="3532153" y="2356117"/>
            <a:ext cx="2270955" cy="2121723"/>
          </a:xfrm>
          <a:prstGeom prst="straightConnector1">
            <a:avLst/>
          </a:prstGeom>
          <a:noFill/>
          <a:ln w="76200" algn="ctr">
            <a:solidFill>
              <a:srgbClr val="000099">
                <a:alpha val="50195"/>
              </a:srgbClr>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77" name="直線矢印コネクタ 30"/>
          <p:cNvCxnSpPr>
            <a:cxnSpLocks noChangeShapeType="1"/>
            <a:stCxn id="45067" idx="2"/>
            <a:endCxn id="22" idx="0"/>
          </p:cNvCxnSpPr>
          <p:nvPr/>
        </p:nvCxnSpPr>
        <p:spPr bwMode="auto">
          <a:xfrm flipH="1">
            <a:off x="6618959" y="2356117"/>
            <a:ext cx="371598" cy="1984236"/>
          </a:xfrm>
          <a:prstGeom prst="straightConnector1">
            <a:avLst/>
          </a:prstGeom>
          <a:noFill/>
          <a:ln w="76200" algn="ctr">
            <a:solidFill>
              <a:srgbClr val="000099">
                <a:alpha val="50195"/>
              </a:srgbClr>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78" name="直線矢印コネクタ 33"/>
          <p:cNvCxnSpPr>
            <a:cxnSpLocks noChangeShapeType="1"/>
          </p:cNvCxnSpPr>
          <p:nvPr/>
        </p:nvCxnSpPr>
        <p:spPr bwMode="auto">
          <a:xfrm flipH="1">
            <a:off x="7638905" y="2386151"/>
            <a:ext cx="282000" cy="1024132"/>
          </a:xfrm>
          <a:prstGeom prst="straightConnector1">
            <a:avLst/>
          </a:prstGeom>
          <a:noFill/>
          <a:ln w="76200" algn="ctr">
            <a:solidFill>
              <a:srgbClr val="000099">
                <a:alpha val="50195"/>
              </a:srgbClr>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79" name="直線矢印コネクタ 36"/>
          <p:cNvCxnSpPr>
            <a:cxnSpLocks noChangeShapeType="1"/>
            <a:stCxn id="45068" idx="2"/>
          </p:cNvCxnSpPr>
          <p:nvPr/>
        </p:nvCxnSpPr>
        <p:spPr bwMode="auto">
          <a:xfrm>
            <a:off x="8722520" y="2356118"/>
            <a:ext cx="46111" cy="2066995"/>
          </a:xfrm>
          <a:prstGeom prst="straightConnector1">
            <a:avLst/>
          </a:prstGeom>
          <a:noFill/>
          <a:ln w="76200" algn="ctr">
            <a:solidFill>
              <a:srgbClr val="000099">
                <a:alpha val="50195"/>
              </a:srgbClr>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66" name="Rectangle 3"/>
          <p:cNvSpPr txBox="1">
            <a:spLocks noChangeArrowheads="1"/>
          </p:cNvSpPr>
          <p:nvPr/>
        </p:nvSpPr>
        <p:spPr bwMode="auto">
          <a:xfrm>
            <a:off x="5258595" y="1995755"/>
            <a:ext cx="1089025" cy="360362"/>
          </a:xfrm>
          <a:prstGeom prst="rect">
            <a:avLst/>
          </a:prstGeom>
          <a:solidFill>
            <a:srgbClr val="FFFFFF"/>
          </a:solidFill>
          <a:ln w="9525">
            <a:solidFill>
              <a:schemeClr val="tx1"/>
            </a:solidFill>
            <a:miter lim="800000"/>
            <a:headEnd/>
            <a:tailEnd/>
          </a:ln>
        </p:spPr>
        <p:txBody>
          <a:bodyPr anchor="ctr"/>
          <a:lstStyle>
            <a:lvl1pPr marL="342900" indent="-342900"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defTabSz="4572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defTabSz="4572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defTabSz="4572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defTabSz="4572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marL="0" lvl="1" algn="ctr">
              <a:buNone/>
            </a:pPr>
            <a:r>
              <a:rPr lang="ja-JP" altLang="en-US" sz="1600" b="1" dirty="0">
                <a:latin typeface="+mn-ea"/>
                <a:ea typeface="+mn-ea"/>
              </a:rPr>
              <a:t>安全対策</a:t>
            </a:r>
          </a:p>
        </p:txBody>
      </p:sp>
      <p:sp>
        <p:nvSpPr>
          <p:cNvPr id="45063" name="テキスト ボックス 13"/>
          <p:cNvSpPr txBox="1">
            <a:spLocks noChangeArrowheads="1"/>
          </p:cNvSpPr>
          <p:nvPr/>
        </p:nvSpPr>
        <p:spPr bwMode="auto">
          <a:xfrm>
            <a:off x="2655094" y="2340243"/>
            <a:ext cx="1441450" cy="307975"/>
          </a:xfrm>
          <a:prstGeom prst="rect">
            <a:avLst/>
          </a:prstGeom>
          <a:solidFill>
            <a:srgbClr val="FFFFFF"/>
          </a:solidFill>
          <a:ln w="9525">
            <a:solidFill>
              <a:schemeClr val="tx1"/>
            </a:solidFill>
            <a:miter lim="800000"/>
            <a:headEnd/>
            <a:tailEnd/>
          </a:ln>
        </p:spPr>
        <p:txBody>
          <a:bodyPr wrap="none">
            <a:spAutoFit/>
          </a:bodyP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ja-JP" altLang="en-US" sz="1400" dirty="0">
                <a:latin typeface="+mn-ea"/>
                <a:ea typeface="+mn-ea"/>
              </a:rPr>
              <a:t>危険有害性情報</a:t>
            </a:r>
          </a:p>
        </p:txBody>
      </p:sp>
      <p:sp>
        <p:nvSpPr>
          <p:cNvPr id="2" name="テキスト ボックス 1"/>
          <p:cNvSpPr txBox="1"/>
          <p:nvPr/>
        </p:nvSpPr>
        <p:spPr>
          <a:xfrm>
            <a:off x="687071" y="97468"/>
            <a:ext cx="5630067" cy="523220"/>
          </a:xfrm>
          <a:prstGeom prst="rect">
            <a:avLst/>
          </a:prstGeom>
          <a:noFill/>
        </p:spPr>
        <p:txBody>
          <a:bodyPr wrap="none" rtlCol="0">
            <a:spAutoFit/>
          </a:bodyPr>
          <a:lstStyle/>
          <a:p>
            <a:r>
              <a:rPr lang="en-US" altLang="ja-JP" sz="2800" b="1" dirty="0">
                <a:solidFill>
                  <a:schemeClr val="bg1"/>
                </a:solidFill>
              </a:rPr>
              <a:t>SDS</a:t>
            </a:r>
            <a:r>
              <a:rPr lang="ja-JP" altLang="en-US" sz="2800" b="1" dirty="0">
                <a:solidFill>
                  <a:schemeClr val="bg1"/>
                </a:solidFill>
              </a:rPr>
              <a:t>の記載事項と読み方のポイント</a:t>
            </a:r>
            <a:endParaRPr lang="en-US" altLang="ja-JP" sz="2800" b="1" dirty="0">
              <a:solidFill>
                <a:schemeClr val="bg1"/>
              </a:solidFill>
            </a:endParaRPr>
          </a:p>
        </p:txBody>
      </p:sp>
      <p:sp>
        <p:nvSpPr>
          <p:cNvPr id="3" name="テキスト ボックス 2"/>
          <p:cNvSpPr txBox="1"/>
          <p:nvPr/>
        </p:nvSpPr>
        <p:spPr>
          <a:xfrm>
            <a:off x="1458380" y="5736031"/>
            <a:ext cx="7037420" cy="881697"/>
          </a:xfrm>
          <a:prstGeom prst="rect">
            <a:avLst/>
          </a:prstGeom>
          <a:solidFill>
            <a:srgbClr val="CCECFF"/>
          </a:solidFill>
          <a:ln w="9525">
            <a:solidFill>
              <a:schemeClr val="tx1"/>
            </a:solidFill>
            <a:miter lim="800000"/>
            <a:headEnd/>
            <a:tailEnd/>
          </a:ln>
        </p:spPr>
        <p:txBody>
          <a:bodyPr/>
          <a:lstStyle>
            <a:defPPr>
              <a:defRPr lang="ja-JP"/>
            </a:defPPr>
            <a:lvl1pPr algn="ctr">
              <a:defRPr sz="2000" b="1">
                <a:latin typeface="+mn-ea"/>
              </a:defRPr>
            </a:lvl1pPr>
            <a:lvl2pPr marL="742950" indent="-285750">
              <a:defRPr sz="2000" b="1">
                <a:latin typeface="Times New Roman" panose="02020603050405020304" pitchFamily="18" charset="0"/>
                <a:ea typeface="ＭＳ Ｐゴシック" panose="020B0600070205080204" pitchFamily="50" charset="-128"/>
              </a:defRPr>
            </a:lvl2pPr>
            <a:lvl3pPr marL="1143000" indent="-228600">
              <a:defRPr sz="2000" b="1">
                <a:latin typeface="Times New Roman" panose="02020603050405020304" pitchFamily="18" charset="0"/>
                <a:ea typeface="ＭＳ Ｐゴシック" panose="020B0600070205080204" pitchFamily="50" charset="-128"/>
              </a:defRPr>
            </a:lvl3pPr>
            <a:lvl4pPr marL="1600200" indent="-228600">
              <a:defRPr sz="2000" b="1">
                <a:latin typeface="Times New Roman" panose="02020603050405020304" pitchFamily="18" charset="0"/>
                <a:ea typeface="ＭＳ Ｐゴシック" panose="020B0600070205080204" pitchFamily="50" charset="-128"/>
              </a:defRPr>
            </a:lvl4pPr>
            <a:lvl5pPr marL="2057400" indent="-228600">
              <a:defRPr sz="2000" b="1">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000" b="1">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000" b="1">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000" b="1">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000" b="1">
                <a:latin typeface="Times New Roman" panose="02020603050405020304" pitchFamily="18" charset="0"/>
                <a:ea typeface="ＭＳ Ｐゴシック" panose="020B0600070205080204" pitchFamily="50" charset="-128"/>
              </a:defRPr>
            </a:lvl9pPr>
          </a:lstStyle>
          <a:p>
            <a:pPr algn="l"/>
            <a:r>
              <a:rPr lang="ja-JP" altLang="en-US" sz="2400" dirty="0"/>
              <a:t>・</a:t>
            </a:r>
            <a:r>
              <a:rPr lang="ja-JP" altLang="en-US" sz="2400" dirty="0">
                <a:effectLst>
                  <a:outerShdw blurRad="38100" dist="38100" dir="2700000" algn="tl">
                    <a:srgbClr val="000000">
                      <a:alpha val="43137"/>
                    </a:srgbClr>
                  </a:outerShdw>
                </a:effectLst>
              </a:rPr>
              <a:t>ラベル要素とＳＤＳの記載内容は関連がある</a:t>
            </a:r>
            <a:endParaRPr lang="en-US" altLang="ja-JP" sz="2400" dirty="0">
              <a:effectLst>
                <a:outerShdw blurRad="38100" dist="38100" dir="2700000" algn="tl">
                  <a:srgbClr val="000000">
                    <a:alpha val="43137"/>
                  </a:srgbClr>
                </a:outerShdw>
              </a:effectLst>
            </a:endParaRPr>
          </a:p>
          <a:p>
            <a:pPr algn="l"/>
            <a:r>
              <a:rPr lang="ja-JP" altLang="en-US" sz="2400" dirty="0">
                <a:effectLst>
                  <a:outerShdw blurRad="38100" dist="38100" dir="2700000" algn="tl">
                    <a:srgbClr val="000000">
                      <a:alpha val="43137"/>
                    </a:srgbClr>
                  </a:outerShdw>
                </a:effectLst>
              </a:rPr>
              <a:t>　注意書きの詳細を知りたい場合、各項目を見ること</a:t>
            </a:r>
          </a:p>
        </p:txBody>
      </p:sp>
      <p:sp>
        <p:nvSpPr>
          <p:cNvPr id="4" name="テキスト ボックス 3"/>
          <p:cNvSpPr txBox="1"/>
          <p:nvPr/>
        </p:nvSpPr>
        <p:spPr>
          <a:xfrm>
            <a:off x="5736311" y="6597352"/>
            <a:ext cx="4014240" cy="246221"/>
          </a:xfrm>
          <a:prstGeom prst="rect">
            <a:avLst/>
          </a:prstGeom>
          <a:noFill/>
        </p:spPr>
        <p:txBody>
          <a:bodyPr wrap="none" rtlCol="0">
            <a:spAutoFit/>
          </a:bodyPr>
          <a:lstStyle/>
          <a:p>
            <a:r>
              <a:rPr lang="ja-JP" altLang="en-US" dirty="0"/>
              <a:t>中災</a:t>
            </a:r>
            <a:r>
              <a:rPr lang="ja-JP" altLang="en-US" dirty="0" smtClean="0"/>
              <a:t>防刊行物　現場で役立つラベル・</a:t>
            </a:r>
            <a:r>
              <a:rPr lang="en-US" altLang="ja-JP" dirty="0" smtClean="0"/>
              <a:t>SDS</a:t>
            </a:r>
            <a:r>
              <a:rPr lang="ja-JP" altLang="en-US" dirty="0" smtClean="0"/>
              <a:t>の読み方、活かし方より転載</a:t>
            </a:r>
            <a:endParaRPr kumimoji="1" lang="ja-JP" altLang="en-US" dirty="0"/>
          </a:p>
        </p:txBody>
      </p:sp>
      <p:sp>
        <p:nvSpPr>
          <p:cNvPr id="27" name="角丸四角形吹き出し 5">
            <a:extLst>
              <a:ext uri="{FF2B5EF4-FFF2-40B4-BE49-F238E27FC236}">
                <a16:creationId xmlns:a16="http://schemas.microsoft.com/office/drawing/2014/main" id="{8F4CEA7E-A3E8-40C4-8524-9EB24CB745F2}"/>
              </a:ext>
            </a:extLst>
          </p:cNvPr>
          <p:cNvSpPr/>
          <p:nvPr/>
        </p:nvSpPr>
        <p:spPr>
          <a:xfrm>
            <a:off x="6644394" y="5328434"/>
            <a:ext cx="2950526"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SDS</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はリスクアセスメントの実施に必要ですが、日々の取り扱いの重要な注意のポイントが記載されています。</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物質の危険</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有害性を知りリスク</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低減策を検討する際に必須となります。</a:t>
            </a: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644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738" y="80628"/>
            <a:ext cx="7072770" cy="523220"/>
          </a:xfr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algn="l" eaLnBrk="1" hangingPunct="1"/>
            <a:r>
              <a:rPr lang="ja-JP" altLang="en-US" sz="2800" b="1" dirty="0">
                <a:solidFill>
                  <a:schemeClr val="bg1"/>
                </a:solidFill>
                <a:latin typeface="+mn-lt"/>
                <a:ea typeface="+mn-ea"/>
                <a:cs typeface="+mn-cs"/>
              </a:rPr>
              <a:t>参考　</a:t>
            </a:r>
            <a:r>
              <a:rPr lang="en-US" altLang="ja-JP" sz="2800" b="1" dirty="0">
                <a:solidFill>
                  <a:schemeClr val="bg1"/>
                </a:solidFill>
                <a:latin typeface="+mn-lt"/>
                <a:ea typeface="+mn-ea"/>
                <a:cs typeface="+mn-cs"/>
              </a:rPr>
              <a:t>GHS</a:t>
            </a:r>
            <a:r>
              <a:rPr lang="ja-JP" altLang="en-US" sz="2800" b="1" dirty="0">
                <a:solidFill>
                  <a:schemeClr val="bg1"/>
                </a:solidFill>
                <a:latin typeface="+mn-lt"/>
                <a:ea typeface="+mn-ea"/>
                <a:cs typeface="+mn-cs"/>
              </a:rPr>
              <a:t>文書のばく露防止対策の記載例１</a:t>
            </a:r>
          </a:p>
        </p:txBody>
      </p:sp>
      <p:sp>
        <p:nvSpPr>
          <p:cNvPr id="54275" name="スライド番号プレースホルダー 2"/>
          <p:cNvSpPr>
            <a:spLocks noGrp="1"/>
          </p:cNvSpPr>
          <p:nvPr>
            <p:ph type="sldNum" sz="quarter" idx="12"/>
          </p:nvPr>
        </p:nvSpPr>
        <p:spPr>
          <a:xfrm>
            <a:off x="6457950" y="6356351"/>
            <a:ext cx="2057400" cy="365125"/>
          </a:xfrm>
          <a:prstGeom prst="rect">
            <a:avLst/>
          </a:prstGeom>
          <a:no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C6CC63C-CB26-43FB-B473-312387047A6C}" type="slidenum">
              <a:rPr lang="ja-JP" altLang="en-US" smtClean="0"/>
              <a:pPr/>
              <a:t>21</a:t>
            </a:fld>
            <a:endParaRPr lang="en-US" altLang="ja-JP" sz="1800" b="0"/>
          </a:p>
        </p:txBody>
      </p:sp>
      <p:sp>
        <p:nvSpPr>
          <p:cNvPr id="8" name="テキスト ボックス 7"/>
          <p:cNvSpPr txBox="1"/>
          <p:nvPr/>
        </p:nvSpPr>
        <p:spPr>
          <a:xfrm>
            <a:off x="4410563" y="686867"/>
            <a:ext cx="3756156" cy="523220"/>
          </a:xfrm>
          <a:prstGeom prst="rect">
            <a:avLst/>
          </a:prstGeom>
          <a:noFill/>
        </p:spPr>
        <p:txBody>
          <a:bodyPr wrap="none" rtlCol="0">
            <a:spAutoFit/>
          </a:bodyPr>
          <a:lstStyle/>
          <a:p>
            <a:r>
              <a:rPr lang="en-US" altLang="ja-JP" sz="2800" b="1" dirty="0" smtClean="0"/>
              <a:t>SDS</a:t>
            </a:r>
            <a:r>
              <a:rPr lang="ja-JP" altLang="en-US" sz="2800" b="1" dirty="0"/>
              <a:t>を</a:t>
            </a:r>
            <a:r>
              <a:rPr lang="ja-JP" altLang="en-US" sz="2800" b="1" dirty="0" smtClean="0"/>
              <a:t>防止</a:t>
            </a:r>
            <a:r>
              <a:rPr lang="ja-JP" altLang="en-US" sz="2800" b="1" dirty="0"/>
              <a:t>対策へ</a:t>
            </a:r>
            <a:r>
              <a:rPr lang="ja-JP" altLang="en-US" sz="2800" b="1" dirty="0" smtClean="0"/>
              <a:t>活用</a:t>
            </a:r>
            <a:endParaRPr lang="ja-JP" altLang="en-US" sz="2800" b="1" dirty="0"/>
          </a:p>
        </p:txBody>
      </p:sp>
      <p:sp>
        <p:nvSpPr>
          <p:cNvPr id="4" name="テキスト ボックス 3"/>
          <p:cNvSpPr txBox="1"/>
          <p:nvPr/>
        </p:nvSpPr>
        <p:spPr>
          <a:xfrm>
            <a:off x="937192" y="5831686"/>
            <a:ext cx="8174033" cy="523220"/>
          </a:xfrm>
          <a:prstGeom prst="rect">
            <a:avLst/>
          </a:prstGeom>
          <a:solidFill>
            <a:srgbClr val="FFCC99"/>
          </a:solidFill>
        </p:spPr>
        <p:txBody>
          <a:bodyPr wrap="none" rtlCol="0">
            <a:spAutoFit/>
          </a:bodyPr>
          <a:lstStyle/>
          <a:p>
            <a:r>
              <a:rPr lang="en-US" altLang="ja-JP" sz="2800" b="1" dirty="0"/>
              <a:t>SDS</a:t>
            </a:r>
            <a:r>
              <a:rPr lang="ja-JP" altLang="en-US" sz="2800" b="1" dirty="0" err="1"/>
              <a:t>には</a:t>
            </a:r>
            <a:r>
              <a:rPr lang="ja-JP" altLang="en-US" sz="2800" b="1" dirty="0"/>
              <a:t>リスク低減の手段がたくさん記載されている</a:t>
            </a:r>
          </a:p>
        </p:txBody>
      </p:sp>
      <p:sp>
        <p:nvSpPr>
          <p:cNvPr id="10" name="テキスト ボックス 9"/>
          <p:cNvSpPr txBox="1"/>
          <p:nvPr/>
        </p:nvSpPr>
        <p:spPr>
          <a:xfrm>
            <a:off x="415702" y="1052736"/>
            <a:ext cx="2949846" cy="369332"/>
          </a:xfrm>
          <a:prstGeom prst="rect">
            <a:avLst/>
          </a:prstGeom>
          <a:noFill/>
        </p:spPr>
        <p:txBody>
          <a:bodyPr wrap="none" rtlCol="0">
            <a:spAutoFit/>
          </a:bodyPr>
          <a:lstStyle/>
          <a:p>
            <a:r>
              <a:rPr kumimoji="1" lang="ja-JP" altLang="en-US" sz="1800" b="1" dirty="0" smtClean="0"/>
              <a:t>８．</a:t>
            </a:r>
            <a:r>
              <a:rPr lang="ja-JP" altLang="en-US" sz="1800" b="1" dirty="0"/>
              <a:t>ばく</a:t>
            </a:r>
            <a:r>
              <a:rPr lang="ja-JP" altLang="en-US" sz="1800" b="1" dirty="0" smtClean="0"/>
              <a:t>露防止及び保護措置</a:t>
            </a:r>
            <a:endParaRPr kumimoji="1" lang="ja-JP" altLang="en-US" sz="1800" b="1"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192" y="1532057"/>
            <a:ext cx="8187004" cy="4417223"/>
          </a:xfrm>
          <a:prstGeom prst="rect">
            <a:avLst/>
          </a:prstGeom>
          <a:solidFill>
            <a:srgbClr val="92D050"/>
          </a:solidFill>
          <a:ln>
            <a:noFill/>
          </a:ln>
          <a:effectLst/>
        </p:spPr>
      </p:pic>
      <p:sp>
        <p:nvSpPr>
          <p:cNvPr id="7" name="角丸四角形 6"/>
          <p:cNvSpPr/>
          <p:nvPr/>
        </p:nvSpPr>
        <p:spPr bwMode="auto">
          <a:xfrm>
            <a:off x="847750" y="1448780"/>
            <a:ext cx="1080120" cy="432048"/>
          </a:xfrm>
          <a:prstGeom prst="roundRect">
            <a:avLst/>
          </a:prstGeom>
          <a:noFill/>
          <a:ln w="57150" cap="flat" cmpd="sng" algn="ctr">
            <a:solidFill>
              <a:srgbClr val="FF0000">
                <a:alpha val="50196"/>
              </a:srgbClr>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endParaRPr lang="ja-JP" altLang="en-US" sz="2000" b="1">
              <a:latin typeface="Times New Roman" panose="02020603050405020304" pitchFamily="18" charset="0"/>
            </a:endParaRPr>
          </a:p>
        </p:txBody>
      </p:sp>
      <p:sp>
        <p:nvSpPr>
          <p:cNvPr id="3" name="角丸四角形 2"/>
          <p:cNvSpPr/>
          <p:nvPr/>
        </p:nvSpPr>
        <p:spPr bwMode="auto">
          <a:xfrm>
            <a:off x="847750" y="2636912"/>
            <a:ext cx="1080120" cy="432048"/>
          </a:xfrm>
          <a:prstGeom prst="roundRect">
            <a:avLst/>
          </a:prstGeom>
          <a:noFill/>
          <a:ln w="57150" cap="flat" cmpd="sng" algn="ctr">
            <a:solidFill>
              <a:srgbClr val="FF0000">
                <a:alpha val="50196"/>
              </a:srgbClr>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endParaRPr lang="ja-JP" altLang="en-US" sz="2000" b="1">
              <a:latin typeface="Times New Roman" panose="02020603050405020304" pitchFamily="18" charset="0"/>
            </a:endParaRPr>
          </a:p>
        </p:txBody>
      </p:sp>
    </p:spTree>
    <p:extLst>
      <p:ext uri="{BB962C8B-B14F-4D97-AF65-F5344CB8AC3E}">
        <p14:creationId xmlns:p14="http://schemas.microsoft.com/office/powerpoint/2010/main" val="2791264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35682" y="104553"/>
            <a:ext cx="9857355" cy="48013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b="1" dirty="0">
                <a:solidFill>
                  <a:schemeClr val="bg1"/>
                </a:solidFill>
                <a:latin typeface="+mn-lt"/>
                <a:ea typeface="+mn-ea"/>
                <a:cs typeface="+mn-cs"/>
              </a:rPr>
              <a:t>参考　</a:t>
            </a:r>
            <a:r>
              <a:rPr lang="en-US" altLang="ja-JP" sz="2800" b="1" dirty="0">
                <a:solidFill>
                  <a:schemeClr val="bg1"/>
                </a:solidFill>
                <a:latin typeface="+mn-lt"/>
                <a:ea typeface="+mn-ea"/>
                <a:cs typeface="+mn-cs"/>
              </a:rPr>
              <a:t>GHS</a:t>
            </a:r>
            <a:r>
              <a:rPr lang="ja-JP" altLang="en-US" sz="2800" b="1" dirty="0">
                <a:solidFill>
                  <a:schemeClr val="bg1"/>
                </a:solidFill>
                <a:latin typeface="+mn-lt"/>
                <a:ea typeface="+mn-ea"/>
                <a:cs typeface="+mn-cs"/>
              </a:rPr>
              <a:t>文書</a:t>
            </a:r>
            <a:r>
              <a:rPr lang="ja-JP" altLang="en-US" sz="2800" b="1" dirty="0" smtClean="0">
                <a:solidFill>
                  <a:schemeClr val="bg1"/>
                </a:solidFill>
                <a:latin typeface="+mn-lt"/>
                <a:ea typeface="+mn-ea"/>
                <a:cs typeface="+mn-cs"/>
              </a:rPr>
              <a:t>の</a:t>
            </a:r>
            <a:r>
              <a:rPr lang="ja-JP" altLang="en-US" sz="2800" b="1" dirty="0">
                <a:solidFill>
                  <a:schemeClr val="bg1"/>
                </a:solidFill>
              </a:rPr>
              <a:t>取り扱い上の注意</a:t>
            </a:r>
            <a:r>
              <a:rPr lang="ja-JP" altLang="en-US" sz="2800" b="1" dirty="0" smtClean="0">
                <a:solidFill>
                  <a:schemeClr val="bg1"/>
                </a:solidFill>
              </a:rPr>
              <a:t>等</a:t>
            </a:r>
            <a:r>
              <a:rPr lang="ja-JP" altLang="en-US" sz="2800" b="1" dirty="0" smtClean="0">
                <a:solidFill>
                  <a:schemeClr val="bg1"/>
                </a:solidFill>
                <a:latin typeface="+mn-lt"/>
                <a:ea typeface="+mn-ea"/>
                <a:cs typeface="+mn-cs"/>
              </a:rPr>
              <a:t>記載例</a:t>
            </a:r>
            <a:r>
              <a:rPr lang="ja-JP" altLang="en-US" sz="2800" b="1" dirty="0">
                <a:solidFill>
                  <a:schemeClr val="bg1"/>
                </a:solidFill>
                <a:latin typeface="+mn-lt"/>
                <a:ea typeface="+mn-ea"/>
                <a:cs typeface="+mn-cs"/>
              </a:rPr>
              <a:t>２</a:t>
            </a:r>
          </a:p>
        </p:txBody>
      </p:sp>
      <p:grpSp>
        <p:nvGrpSpPr>
          <p:cNvPr id="8" name="グループ化 7"/>
          <p:cNvGrpSpPr/>
          <p:nvPr/>
        </p:nvGrpSpPr>
        <p:grpSpPr>
          <a:xfrm>
            <a:off x="397803" y="822292"/>
            <a:ext cx="8713422" cy="5532614"/>
            <a:chOff x="397803" y="822292"/>
            <a:chExt cx="8713422" cy="5532614"/>
          </a:xfrm>
        </p:grpSpPr>
        <p:sp>
          <p:nvSpPr>
            <p:cNvPr id="6" name="テキスト ボックス 5"/>
            <p:cNvSpPr txBox="1"/>
            <p:nvPr/>
          </p:nvSpPr>
          <p:spPr>
            <a:xfrm>
              <a:off x="559718" y="1388966"/>
              <a:ext cx="4896544" cy="400110"/>
            </a:xfrm>
            <a:prstGeom prst="rect">
              <a:avLst/>
            </a:prstGeom>
            <a:noFill/>
          </p:spPr>
          <p:txBody>
            <a:bodyPr wrap="square" rtlCol="0">
              <a:spAutoFit/>
            </a:bodyPr>
            <a:lstStyle/>
            <a:p>
              <a:r>
                <a:rPr lang="ja-JP" altLang="en-US" sz="2000" b="1" dirty="0"/>
                <a:t>化学物質の危険性についてのリスク低減</a:t>
              </a:r>
              <a:r>
                <a:rPr lang="ja-JP" altLang="en-US" sz="2000" b="1" dirty="0" smtClean="0"/>
                <a:t>策</a:t>
              </a:r>
              <a:endParaRPr lang="en-US" altLang="ja-JP" sz="2000" b="1" dirty="0"/>
            </a:p>
          </p:txBody>
        </p:sp>
        <p:sp>
          <p:nvSpPr>
            <p:cNvPr id="7" name="テキスト ボックス 6"/>
            <p:cNvSpPr txBox="1"/>
            <p:nvPr/>
          </p:nvSpPr>
          <p:spPr>
            <a:xfrm>
              <a:off x="3061870" y="822292"/>
              <a:ext cx="3756156" cy="523220"/>
            </a:xfrm>
            <a:prstGeom prst="rect">
              <a:avLst/>
            </a:prstGeom>
            <a:noFill/>
          </p:spPr>
          <p:txBody>
            <a:bodyPr wrap="none" rtlCol="0">
              <a:spAutoFit/>
            </a:bodyPr>
            <a:lstStyle/>
            <a:p>
              <a:r>
                <a:rPr lang="en-US" altLang="ja-JP" sz="2800" b="1" dirty="0" smtClean="0"/>
                <a:t>SDS</a:t>
              </a:r>
              <a:r>
                <a:rPr lang="ja-JP" altLang="en-US" sz="2800" b="1" dirty="0"/>
                <a:t>を</a:t>
              </a:r>
              <a:r>
                <a:rPr lang="ja-JP" altLang="en-US" sz="2800" b="1" dirty="0" smtClean="0"/>
                <a:t>防止</a:t>
              </a:r>
              <a:r>
                <a:rPr lang="ja-JP" altLang="en-US" sz="2800" b="1" dirty="0"/>
                <a:t>対策へ</a:t>
              </a:r>
              <a:r>
                <a:rPr lang="ja-JP" altLang="en-US" sz="2800" b="1" dirty="0" smtClean="0"/>
                <a:t>活用</a:t>
              </a:r>
              <a:endParaRPr lang="ja-JP" altLang="en-US" sz="2800" b="1" dirty="0"/>
            </a:p>
          </p:txBody>
        </p:sp>
        <p:sp>
          <p:nvSpPr>
            <p:cNvPr id="4" name="正方形/長方形 3"/>
            <p:cNvSpPr/>
            <p:nvPr/>
          </p:nvSpPr>
          <p:spPr>
            <a:xfrm>
              <a:off x="991766" y="2744924"/>
              <a:ext cx="8064896" cy="3139321"/>
            </a:xfrm>
            <a:prstGeom prst="rect">
              <a:avLst/>
            </a:prstGeom>
            <a:solidFill>
              <a:srgbClr val="92D050"/>
            </a:solidFill>
          </p:spPr>
          <p:txBody>
            <a:bodyPr wrap="square">
              <a:spAutoFit/>
            </a:bodyPr>
            <a:lstStyle/>
            <a:p>
              <a:r>
                <a:rPr lang="ja-JP" altLang="en-US" sz="1800" b="1" dirty="0"/>
                <a:t>			</a:t>
              </a:r>
            </a:p>
            <a:p>
              <a:r>
                <a:rPr lang="ja-JP" altLang="en-US" sz="1800" b="1" dirty="0" smtClean="0"/>
                <a:t>　　　取り扱い</a:t>
              </a:r>
              <a:endParaRPr lang="en-US" altLang="ja-JP" sz="1800" b="1" dirty="0" smtClean="0"/>
            </a:p>
            <a:p>
              <a:r>
                <a:rPr lang="ja-JP" altLang="en-US" sz="1800" b="1" dirty="0"/>
                <a:t>		</a:t>
              </a:r>
            </a:p>
            <a:p>
              <a:r>
                <a:rPr lang="ja-JP" altLang="en-US" sz="1800" b="1" dirty="0"/>
                <a:t>	　安全取扱い注意</a:t>
              </a:r>
              <a:r>
                <a:rPr lang="ja-JP" altLang="en-US" sz="1800" b="1" dirty="0" smtClean="0"/>
                <a:t>事項</a:t>
              </a:r>
              <a:endParaRPr lang="en-US" altLang="ja-JP" sz="1800" b="1" dirty="0" smtClean="0"/>
            </a:p>
            <a:p>
              <a:r>
                <a:rPr lang="ja-JP" altLang="en-US" sz="1800" b="1" dirty="0"/>
                <a:t>　</a:t>
              </a:r>
              <a:r>
                <a:rPr lang="ja-JP" altLang="en-US" sz="1800" b="1" dirty="0" smtClean="0"/>
                <a:t>　　　　　　　　　・容器を密閉して置く</a:t>
              </a:r>
              <a:r>
                <a:rPr lang="ja-JP" altLang="en-US" sz="1800" b="1" dirty="0"/>
                <a:t>	</a:t>
              </a:r>
              <a:endParaRPr lang="en-US" altLang="ja-JP" sz="1800" b="1" dirty="0" smtClean="0"/>
            </a:p>
            <a:p>
              <a:endParaRPr lang="en-US" altLang="ja-JP" sz="1800" b="1" dirty="0" smtClean="0"/>
            </a:p>
            <a:p>
              <a:r>
                <a:rPr lang="ja-JP" altLang="en-US" sz="1800" b="1" dirty="0"/>
                <a:t>　</a:t>
              </a:r>
              <a:r>
                <a:rPr lang="ja-JP" altLang="en-US" sz="1800" b="1" dirty="0" smtClean="0"/>
                <a:t>　　　　　　　　　・</a:t>
              </a:r>
              <a:r>
                <a:rPr lang="ja-JP" altLang="en-US" sz="1800" b="1" dirty="0"/>
                <a:t>周辺で火器、スパーク、高温物の</a:t>
              </a:r>
              <a:r>
                <a:rPr lang="ja-JP" altLang="en-US" sz="1800" b="1" dirty="0" smtClean="0"/>
                <a:t>使用　　を</a:t>
              </a:r>
              <a:r>
                <a:rPr lang="ja-JP" altLang="en-US" sz="1800" b="1" dirty="0"/>
                <a:t>禁止する</a:t>
              </a:r>
              <a:r>
                <a:rPr lang="ja-JP" altLang="en-US" sz="1800" b="1" dirty="0" smtClean="0"/>
                <a:t>こと</a:t>
              </a:r>
              <a:endParaRPr lang="en-US" altLang="ja-JP" sz="1800" b="1" dirty="0" smtClean="0"/>
            </a:p>
            <a:p>
              <a:r>
                <a:rPr lang="ja-JP" altLang="en-US" sz="1800" b="1" dirty="0"/>
                <a:t>	</a:t>
              </a:r>
            </a:p>
            <a:p>
              <a:r>
                <a:rPr lang="ja-JP" altLang="en-US" sz="1800" b="1" dirty="0"/>
                <a:t>	</a:t>
              </a:r>
              <a:r>
                <a:rPr lang="ja-JP" altLang="en-US" sz="1800" b="1" dirty="0" smtClean="0"/>
                <a:t>　　　　・</a:t>
              </a:r>
              <a:r>
                <a:rPr lang="ja-JP" altLang="en-US" sz="1800" b="1" dirty="0"/>
                <a:t>作業中は</a:t>
              </a:r>
              <a:r>
                <a:rPr lang="ja-JP" altLang="en-US" sz="1800" b="1" dirty="0" smtClean="0"/>
                <a:t>、帯電</a:t>
              </a:r>
              <a:r>
                <a:rPr lang="ja-JP" altLang="en-US" sz="1800" b="1" dirty="0"/>
                <a:t>防止型の作業服、靴を使用する</a:t>
              </a:r>
              <a:r>
                <a:rPr lang="ja-JP" altLang="en-US" sz="1800" b="1" dirty="0" smtClean="0"/>
                <a:t>こと</a:t>
              </a:r>
              <a:endParaRPr lang="en-US" altLang="ja-JP" sz="1800" b="1" dirty="0" smtClean="0"/>
            </a:p>
            <a:p>
              <a:r>
                <a:rPr lang="ja-JP" altLang="en-US" sz="1800" b="1" dirty="0"/>
                <a:t>	</a:t>
              </a:r>
            </a:p>
            <a:p>
              <a:r>
                <a:rPr lang="ja-JP" altLang="en-US" sz="1800" b="1" dirty="0"/>
                <a:t>	</a:t>
              </a:r>
              <a:r>
                <a:rPr lang="ja-JP" altLang="en-US" sz="1800" b="1" dirty="0" smtClean="0"/>
                <a:t>　　　　・</a:t>
              </a:r>
              <a:r>
                <a:rPr lang="ja-JP" altLang="en-US" sz="1800" b="1" dirty="0"/>
                <a:t>工具は火花防止型のものを使用すること	</a:t>
              </a:r>
            </a:p>
          </p:txBody>
        </p:sp>
        <p:sp>
          <p:nvSpPr>
            <p:cNvPr id="10" name="角丸四角形 9"/>
            <p:cNvSpPr/>
            <p:nvPr/>
          </p:nvSpPr>
          <p:spPr bwMode="auto">
            <a:xfrm>
              <a:off x="1477694" y="2988798"/>
              <a:ext cx="1080120" cy="432048"/>
            </a:xfrm>
            <a:prstGeom prst="roundRect">
              <a:avLst/>
            </a:prstGeom>
            <a:noFill/>
            <a:ln w="57150" cap="flat" cmpd="sng" algn="ctr">
              <a:solidFill>
                <a:srgbClr val="FF0000">
                  <a:alpha val="50196"/>
                </a:srgbClr>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endParaRPr lang="ja-JP" altLang="en-US" sz="2000" b="1">
                <a:latin typeface="Times New Roman" panose="02020603050405020304" pitchFamily="18" charset="0"/>
              </a:endParaRPr>
            </a:p>
          </p:txBody>
        </p:sp>
        <p:sp>
          <p:nvSpPr>
            <p:cNvPr id="11" name="テキスト ボックス 10"/>
            <p:cNvSpPr txBox="1"/>
            <p:nvPr/>
          </p:nvSpPr>
          <p:spPr>
            <a:xfrm>
              <a:off x="397803" y="2096852"/>
              <a:ext cx="3204723" cy="369332"/>
            </a:xfrm>
            <a:prstGeom prst="rect">
              <a:avLst/>
            </a:prstGeom>
            <a:noFill/>
          </p:spPr>
          <p:txBody>
            <a:bodyPr wrap="none" rtlCol="0">
              <a:spAutoFit/>
            </a:bodyPr>
            <a:lstStyle>
              <a:defPPr>
                <a:defRPr lang="ja-JP"/>
              </a:defPPr>
              <a:lvl1pPr>
                <a:defRPr sz="1800" b="1"/>
              </a:lvl1pPr>
            </a:lstStyle>
            <a:p>
              <a:r>
                <a:rPr lang="ja-JP" altLang="en-US" dirty="0"/>
                <a:t>７．取り扱い及び保管上の注意</a:t>
              </a:r>
            </a:p>
          </p:txBody>
        </p:sp>
        <p:sp>
          <p:nvSpPr>
            <p:cNvPr id="12" name="テキスト ボックス 11"/>
            <p:cNvSpPr txBox="1"/>
            <p:nvPr/>
          </p:nvSpPr>
          <p:spPr>
            <a:xfrm>
              <a:off x="937192" y="5831686"/>
              <a:ext cx="8174033" cy="523220"/>
            </a:xfrm>
            <a:prstGeom prst="rect">
              <a:avLst/>
            </a:prstGeom>
            <a:solidFill>
              <a:srgbClr val="FFCC99"/>
            </a:solidFill>
          </p:spPr>
          <p:txBody>
            <a:bodyPr wrap="none" rtlCol="0">
              <a:spAutoFit/>
            </a:bodyPr>
            <a:lstStyle/>
            <a:p>
              <a:r>
                <a:rPr lang="en-US" altLang="ja-JP" sz="2800" b="1" dirty="0"/>
                <a:t>SDS</a:t>
              </a:r>
              <a:r>
                <a:rPr lang="ja-JP" altLang="en-US" sz="2800" b="1" dirty="0" err="1"/>
                <a:t>には</a:t>
              </a:r>
              <a:r>
                <a:rPr lang="ja-JP" altLang="en-US" sz="2800" b="1" dirty="0"/>
                <a:t>リスク低減の手段がたくさん記載されている</a:t>
              </a:r>
            </a:p>
          </p:txBody>
        </p:sp>
        <p:cxnSp>
          <p:nvCxnSpPr>
            <p:cNvPr id="3" name="直線コネクタ 2"/>
            <p:cNvCxnSpPr/>
            <p:nvPr/>
          </p:nvCxnSpPr>
          <p:spPr>
            <a:xfrm>
              <a:off x="991766" y="3537012"/>
              <a:ext cx="806489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1765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27781" y="51487"/>
            <a:ext cx="9187130" cy="48013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b="1" dirty="0">
                <a:solidFill>
                  <a:schemeClr val="bg1"/>
                </a:solidFill>
                <a:latin typeface="+mn-lt"/>
                <a:ea typeface="+mn-ea"/>
                <a:cs typeface="+mn-cs"/>
              </a:rPr>
              <a:t>化学物質の危険性（爆発・火災事故</a:t>
            </a:r>
            <a:r>
              <a:rPr lang="ja-JP" altLang="en-US" sz="2800" b="1" dirty="0" smtClean="0">
                <a:solidFill>
                  <a:schemeClr val="bg1"/>
                </a:solidFill>
                <a:latin typeface="+mn-lt"/>
                <a:ea typeface="+mn-ea"/>
                <a:cs typeface="+mn-cs"/>
              </a:rPr>
              <a:t>）リスク</a:t>
            </a:r>
            <a:r>
              <a:rPr lang="ja-JP" altLang="en-US" sz="2800" b="1" dirty="0">
                <a:solidFill>
                  <a:schemeClr val="bg1"/>
                </a:solidFill>
                <a:latin typeface="+mn-lt"/>
                <a:ea typeface="+mn-ea"/>
                <a:cs typeface="+mn-cs"/>
              </a:rPr>
              <a:t>低減検討の基礎</a:t>
            </a:r>
          </a:p>
        </p:txBody>
      </p:sp>
      <p:pic>
        <p:nvPicPr>
          <p:cNvPr id="3" name="図 2"/>
          <p:cNvPicPr>
            <a:picLocks noChangeAspect="1"/>
          </p:cNvPicPr>
          <p:nvPr/>
        </p:nvPicPr>
        <p:blipFill>
          <a:blip r:embed="rId2"/>
          <a:stretch>
            <a:fillRect/>
          </a:stretch>
        </p:blipFill>
        <p:spPr>
          <a:xfrm>
            <a:off x="667730" y="1773347"/>
            <a:ext cx="7578180" cy="5004025"/>
          </a:xfrm>
          <a:prstGeom prst="rect">
            <a:avLst/>
          </a:prstGeom>
        </p:spPr>
      </p:pic>
      <p:sp>
        <p:nvSpPr>
          <p:cNvPr id="4" name="テキスト ボックス 3"/>
          <p:cNvSpPr txBox="1"/>
          <p:nvPr/>
        </p:nvSpPr>
        <p:spPr>
          <a:xfrm>
            <a:off x="6382821" y="633925"/>
            <a:ext cx="3357917" cy="19774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b="1" dirty="0"/>
              <a:t>危険性のリスクアセスメントには多くの因子の把握が</a:t>
            </a:r>
            <a:r>
              <a:rPr lang="ja-JP" altLang="en-US" sz="1600" b="1" dirty="0" smtClean="0"/>
              <a:t>必要</a:t>
            </a:r>
            <a:endParaRPr lang="en-US" altLang="ja-JP" sz="1600" b="1" dirty="0" smtClean="0"/>
          </a:p>
          <a:p>
            <a:endParaRPr lang="en-US" altLang="ja-JP" sz="800" b="1" dirty="0"/>
          </a:p>
          <a:p>
            <a:r>
              <a:rPr lang="ja-JP" altLang="en-US" sz="1600" b="1" dirty="0"/>
              <a:t>・</a:t>
            </a:r>
            <a:r>
              <a:rPr lang="ja-JP" altLang="en-US" sz="1600" b="1" dirty="0">
                <a:solidFill>
                  <a:srgbClr val="FF0000"/>
                </a:solidFill>
                <a:effectLst>
                  <a:outerShdw blurRad="38100" dist="38100" dir="2700000" algn="tl">
                    <a:srgbClr val="000000">
                      <a:alpha val="43137"/>
                    </a:srgbClr>
                  </a:outerShdw>
                </a:effectLst>
              </a:rPr>
              <a:t>化学物質の危険性</a:t>
            </a:r>
            <a:endParaRPr lang="en-US" altLang="ja-JP" sz="1600" b="1" dirty="0">
              <a:solidFill>
                <a:srgbClr val="FF0000"/>
              </a:solidFill>
              <a:effectLst>
                <a:outerShdw blurRad="38100" dist="38100" dir="2700000" algn="tl">
                  <a:srgbClr val="000000">
                    <a:alpha val="43137"/>
                  </a:srgbClr>
                </a:outerShdw>
              </a:effectLst>
            </a:endParaRPr>
          </a:p>
          <a:p>
            <a:r>
              <a:rPr lang="ja-JP" altLang="en-US" sz="1600" b="1" dirty="0"/>
              <a:t>・プロセス・作業の危険性</a:t>
            </a:r>
            <a:endParaRPr lang="en-US" altLang="ja-JP" sz="1600" b="1" dirty="0"/>
          </a:p>
          <a:p>
            <a:r>
              <a:rPr lang="ja-JP" altLang="en-US" sz="1600" b="1" dirty="0"/>
              <a:t>・設備・機器の危険性</a:t>
            </a:r>
            <a:endParaRPr lang="en-US" altLang="ja-JP" sz="1600" b="1" dirty="0"/>
          </a:p>
          <a:p>
            <a:r>
              <a:rPr lang="ja-JP" altLang="en-US" sz="1600" b="1" dirty="0"/>
              <a:t>・リスク低減措置導入状況など</a:t>
            </a:r>
            <a:endParaRPr lang="en-US" altLang="ja-JP" sz="1600" b="1" dirty="0"/>
          </a:p>
          <a:p>
            <a:r>
              <a:rPr lang="ja-JP" altLang="en-US" sz="1600" b="1" dirty="0"/>
              <a:t>したがって</a:t>
            </a:r>
            <a:r>
              <a:rPr lang="ja-JP" altLang="en-US" sz="1600" b="1" dirty="0">
                <a:solidFill>
                  <a:srgbClr val="FF0000"/>
                </a:solidFill>
              </a:rPr>
              <a:t>リスク低減対策も多様</a:t>
            </a:r>
            <a:endParaRPr lang="en-US" altLang="ja-JP" sz="1600" b="1" dirty="0">
              <a:solidFill>
                <a:srgbClr val="FF0000"/>
              </a:solidFill>
            </a:endParaRPr>
          </a:p>
        </p:txBody>
      </p:sp>
      <p:sp>
        <p:nvSpPr>
          <p:cNvPr id="11" name="テキスト ボックス 10"/>
          <p:cNvSpPr txBox="1"/>
          <p:nvPr/>
        </p:nvSpPr>
        <p:spPr>
          <a:xfrm>
            <a:off x="6312548" y="2922039"/>
            <a:ext cx="342819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b="1" dirty="0"/>
              <a:t>まずは化学物質の危険有害性を調べ、初期リスク評価ツール（厚労省公開）などを使ってみよう</a:t>
            </a:r>
          </a:p>
        </p:txBody>
      </p:sp>
      <p:sp>
        <p:nvSpPr>
          <p:cNvPr id="12" name="下矢印 11"/>
          <p:cNvSpPr/>
          <p:nvPr/>
        </p:nvSpPr>
        <p:spPr>
          <a:xfrm>
            <a:off x="7228266" y="2632844"/>
            <a:ext cx="460244" cy="292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角丸四角形 12"/>
          <p:cNvSpPr/>
          <p:nvPr/>
        </p:nvSpPr>
        <p:spPr>
          <a:xfrm>
            <a:off x="1665839" y="2959554"/>
            <a:ext cx="3098577" cy="2607626"/>
          </a:xfrm>
          <a:prstGeom prst="roundRect">
            <a:avLst>
              <a:gd name="adj" fmla="val 1888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 name="図 6"/>
          <p:cNvPicPr>
            <a:picLocks noChangeAspect="1"/>
          </p:cNvPicPr>
          <p:nvPr/>
        </p:nvPicPr>
        <p:blipFill>
          <a:blip r:embed="rId3"/>
          <a:stretch>
            <a:fillRect/>
          </a:stretch>
        </p:blipFill>
        <p:spPr>
          <a:xfrm>
            <a:off x="446466" y="823399"/>
            <a:ext cx="5225820" cy="403680"/>
          </a:xfrm>
          <a:prstGeom prst="rect">
            <a:avLst/>
          </a:prstGeom>
        </p:spPr>
      </p:pic>
      <p:sp>
        <p:nvSpPr>
          <p:cNvPr id="8" name="テキスト ボックス 7"/>
          <p:cNvSpPr txBox="1"/>
          <p:nvPr/>
        </p:nvSpPr>
        <p:spPr>
          <a:xfrm>
            <a:off x="327781" y="1204907"/>
            <a:ext cx="3882794" cy="553998"/>
          </a:xfrm>
          <a:prstGeom prst="rect">
            <a:avLst/>
          </a:prstGeom>
          <a:noFill/>
        </p:spPr>
        <p:txBody>
          <a:bodyPr wrap="none" rtlCol="0">
            <a:spAutoFit/>
          </a:bodyPr>
          <a:lstStyle/>
          <a:p>
            <a:r>
              <a:rPr lang="ja-JP" altLang="en-US" b="1" dirty="0" smtClean="0"/>
              <a:t>厚労省</a:t>
            </a:r>
            <a:r>
              <a:rPr lang="en-US" altLang="ja-JP" b="1" dirty="0" smtClean="0"/>
              <a:t>HP</a:t>
            </a:r>
            <a:r>
              <a:rPr lang="ja-JP" altLang="en-US" b="1" dirty="0" smtClean="0"/>
              <a:t>　職場のあんぜんサイト</a:t>
            </a:r>
            <a:endParaRPr lang="en-US" altLang="ja-JP" b="1" dirty="0" smtClean="0"/>
          </a:p>
          <a:p>
            <a:r>
              <a:rPr lang="ja-JP" altLang="en-US" b="1" dirty="0" smtClean="0"/>
              <a:t>爆発</a:t>
            </a:r>
            <a:r>
              <a:rPr lang="ja-JP" altLang="en-US" b="1" dirty="0"/>
              <a:t>・火災等のリスクアセスメントのためのスクリーニング支援ツール</a:t>
            </a:r>
          </a:p>
          <a:p>
            <a:endParaRPr kumimoji="1" lang="ja-JP" altLang="en-US" dirty="0"/>
          </a:p>
        </p:txBody>
      </p:sp>
      <p:sp>
        <p:nvSpPr>
          <p:cNvPr id="10" name="角丸四角形吹き出し 5">
            <a:extLst>
              <a:ext uri="{FF2B5EF4-FFF2-40B4-BE49-F238E27FC236}">
                <a16:creationId xmlns:a16="http://schemas.microsoft.com/office/drawing/2014/main" id="{8F4CEA7E-A3E8-40C4-8524-9EB24CB745F2}"/>
              </a:ext>
            </a:extLst>
          </p:cNvPr>
          <p:cNvSpPr/>
          <p:nvPr/>
        </p:nvSpPr>
        <p:spPr>
          <a:xfrm>
            <a:off x="6790212" y="5301208"/>
            <a:ext cx="2950526"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物理</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化学的</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危険性のリスク低減策の検討は重要です。しかし、専門的な知識が必要なケースが多く、第</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一歩</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として厚生労働省の支援ツールを紹介しましょう。</a:t>
            </a: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矢印コネクタ 8"/>
          <p:cNvCxnSpPr/>
          <p:nvPr/>
        </p:nvCxnSpPr>
        <p:spPr>
          <a:xfrm flipH="1">
            <a:off x="4366597" y="1836740"/>
            <a:ext cx="2016224" cy="11155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964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職場のあんぜんサイト：労働災害事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890" y="4392610"/>
            <a:ext cx="2315586" cy="1736690"/>
          </a:xfrm>
          <a:prstGeom prst="rect">
            <a:avLst/>
          </a:prstGeom>
          <a:noFill/>
          <a:extLst>
            <a:ext uri="{909E8E84-426E-40DD-AFC4-6F175D3DCCD1}">
              <a14:hiddenFill xmlns:a14="http://schemas.microsoft.com/office/drawing/2010/main">
                <a:solidFill>
                  <a:srgbClr val="FFFFFF"/>
                </a:solidFill>
              </a14:hiddenFill>
            </a:ext>
          </a:extLst>
        </p:spPr>
      </p:pic>
      <p:grpSp>
        <p:nvGrpSpPr>
          <p:cNvPr id="20482" name="グループ化 36"/>
          <p:cNvGrpSpPr>
            <a:grpSpLocks/>
          </p:cNvGrpSpPr>
          <p:nvPr/>
        </p:nvGrpSpPr>
        <p:grpSpPr bwMode="auto">
          <a:xfrm>
            <a:off x="713582" y="61219"/>
            <a:ext cx="8775120" cy="6520622"/>
            <a:chOff x="332656" y="-144491"/>
            <a:chExt cx="8776202" cy="6519725"/>
          </a:xfrm>
        </p:grpSpPr>
        <p:sp>
          <p:nvSpPr>
            <p:cNvPr id="7" name="Rectangle 10"/>
            <p:cNvSpPr>
              <a:spLocks noChangeArrowheads="1"/>
            </p:cNvSpPr>
            <p:nvPr/>
          </p:nvSpPr>
          <p:spPr bwMode="auto">
            <a:xfrm>
              <a:off x="332656" y="1443018"/>
              <a:ext cx="8487816" cy="2167664"/>
            </a:xfrm>
            <a:prstGeom prst="rect">
              <a:avLst/>
            </a:prstGeom>
            <a:solidFill>
              <a:schemeClr val="bg1">
                <a:lumMod val="95000"/>
              </a:schemeClr>
            </a:solidFill>
            <a:ln w="12700">
              <a:solidFill>
                <a:schemeClr val="bg1">
                  <a:lumMod val="50000"/>
                </a:schemeClr>
              </a:solidFill>
              <a:miter lim="800000"/>
              <a:headEnd/>
              <a:tailEnd/>
            </a:ln>
            <a:effectLst/>
          </p:spPr>
          <p:txBody>
            <a:bodyPr tIns="108000" rIns="72000"/>
            <a:lstStyle/>
            <a:p>
              <a:pPr marL="92075" algn="just" fontAlgn="auto">
                <a:lnSpc>
                  <a:spcPct val="150000"/>
                </a:lnSpc>
                <a:spcBef>
                  <a:spcPts val="300"/>
                </a:spcBef>
                <a:spcAft>
                  <a:spcPts val="0"/>
                </a:spcAft>
                <a:defRPr/>
              </a:pPr>
              <a:r>
                <a:rPr lang="ja-JP" altLang="en-US" sz="1600" dirty="0">
                  <a:latin typeface="メイリオ" pitchFamily="50" charset="-128"/>
                  <a:ea typeface="メイリオ" pitchFamily="50" charset="-128"/>
                  <a:cs typeface="メイリオ" pitchFamily="50" charset="-128"/>
                </a:rPr>
                <a:t>① 異常事態を発見したら、まず何が起こっているかを確認します。</a:t>
              </a:r>
            </a:p>
            <a:p>
              <a:pPr marL="92075" algn="just" fontAlgn="auto">
                <a:lnSpc>
                  <a:spcPct val="150000"/>
                </a:lnSpc>
                <a:spcBef>
                  <a:spcPts val="300"/>
                </a:spcBef>
                <a:spcAft>
                  <a:spcPts val="0"/>
                </a:spcAft>
                <a:defRPr/>
              </a:pPr>
              <a:r>
                <a:rPr lang="ja-JP" altLang="en-US" sz="1600" dirty="0">
                  <a:latin typeface="メイリオ" pitchFamily="50" charset="-128"/>
                  <a:ea typeface="メイリオ" pitchFamily="50" charset="-128"/>
                  <a:cs typeface="メイリオ" pitchFamily="50" charset="-128"/>
                </a:rPr>
                <a:t>② 周りにいる責任者や同僚に大きな声で知らせます。</a:t>
              </a:r>
              <a:endParaRPr lang="en-US" altLang="ja-JP" sz="1600" dirty="0">
                <a:latin typeface="メイリオ" pitchFamily="50" charset="-128"/>
                <a:ea typeface="メイリオ" pitchFamily="50" charset="-128"/>
                <a:cs typeface="メイリオ" pitchFamily="50" charset="-128"/>
              </a:endParaRPr>
            </a:p>
            <a:p>
              <a:pPr marL="92075" algn="just" fontAlgn="auto">
                <a:lnSpc>
                  <a:spcPct val="150000"/>
                </a:lnSpc>
                <a:spcBef>
                  <a:spcPts val="300"/>
                </a:spcBef>
                <a:spcAft>
                  <a:spcPts val="0"/>
                </a:spcAft>
                <a:defRPr/>
              </a:pPr>
              <a:r>
                <a:rPr lang="ja-JP" altLang="en-US" sz="1600" dirty="0">
                  <a:latin typeface="メイリオ" pitchFamily="50" charset="-128"/>
                  <a:ea typeface="メイリオ" pitchFamily="50" charset="-128"/>
                  <a:cs typeface="メイリオ" pitchFamily="50" charset="-128"/>
                </a:rPr>
                <a:t>③ 一旦、化学物質の取り扱い作業を止めます。</a:t>
              </a:r>
            </a:p>
            <a:p>
              <a:pPr marL="92075" algn="just" fontAlgn="auto">
                <a:lnSpc>
                  <a:spcPct val="150000"/>
                </a:lnSpc>
                <a:spcBef>
                  <a:spcPts val="300"/>
                </a:spcBef>
                <a:spcAft>
                  <a:spcPts val="0"/>
                </a:spcAft>
                <a:defRPr/>
              </a:pPr>
              <a:r>
                <a:rPr lang="ja-JP" altLang="en-US" sz="1600" dirty="0">
                  <a:latin typeface="メイリオ" pitchFamily="50" charset="-128"/>
                  <a:ea typeface="メイリオ" pitchFamily="50" charset="-128"/>
                  <a:cs typeface="メイリオ" pitchFamily="50" charset="-128"/>
                </a:rPr>
                <a:t>④ 責任者の指示のもと、同僚と協力して適切な処置を取ります。</a:t>
              </a:r>
              <a:endParaRPr lang="en-US" altLang="ja-JP" sz="1600" dirty="0">
                <a:latin typeface="メイリオ" pitchFamily="50" charset="-128"/>
                <a:ea typeface="メイリオ" pitchFamily="50" charset="-128"/>
                <a:cs typeface="メイリオ" pitchFamily="50" charset="-128"/>
              </a:endParaRPr>
            </a:p>
            <a:p>
              <a:pPr marL="92075" algn="just" fontAlgn="auto">
                <a:lnSpc>
                  <a:spcPct val="150000"/>
                </a:lnSpc>
                <a:spcBef>
                  <a:spcPts val="300"/>
                </a:spcBef>
                <a:spcAft>
                  <a:spcPts val="0"/>
                </a:spcAft>
                <a:defRPr/>
              </a:pPr>
              <a:r>
                <a:rPr lang="ja-JP" altLang="en-US" sz="1600" dirty="0">
                  <a:latin typeface="メイリオ" pitchFamily="50" charset="-128"/>
                  <a:ea typeface="メイリオ" pitchFamily="50" charset="-128"/>
                  <a:cs typeface="メイリオ" pitchFamily="50" charset="-128"/>
                </a:rPr>
                <a:t>⑤ 一人で勝手な行動はしません。</a:t>
              </a:r>
            </a:p>
            <a:p>
              <a:pPr algn="just" fontAlgn="auto">
                <a:lnSpc>
                  <a:spcPct val="150000"/>
                </a:lnSpc>
                <a:spcBef>
                  <a:spcPts val="1200"/>
                </a:spcBef>
                <a:spcAft>
                  <a:spcPts val="0"/>
                </a:spcAft>
                <a:defRPr/>
              </a:pPr>
              <a:endParaRPr lang="ja-JP" altLang="en-US" sz="1100" dirty="0">
                <a:latin typeface="メイリオ" pitchFamily="50" charset="-128"/>
                <a:ea typeface="メイリオ" pitchFamily="50" charset="-128"/>
                <a:cs typeface="メイリオ" pitchFamily="50" charset="-128"/>
              </a:endParaRPr>
            </a:p>
            <a:p>
              <a:pPr marL="92075" algn="just" fontAlgn="auto">
                <a:lnSpc>
                  <a:spcPct val="150000"/>
                </a:lnSpc>
                <a:spcBef>
                  <a:spcPts val="300"/>
                </a:spcBef>
                <a:spcAft>
                  <a:spcPts val="0"/>
                </a:spcAft>
                <a:defRPr/>
              </a:pPr>
              <a:endParaRPr lang="ja-JP" altLang="en-US" sz="1100" dirty="0">
                <a:latin typeface="メイリオ" pitchFamily="50" charset="-128"/>
                <a:ea typeface="メイリオ" pitchFamily="50" charset="-128"/>
                <a:cs typeface="メイリオ" pitchFamily="50" charset="-128"/>
              </a:endParaRPr>
            </a:p>
            <a:p>
              <a:pPr algn="just" fontAlgn="auto">
                <a:lnSpc>
                  <a:spcPct val="150000"/>
                </a:lnSpc>
                <a:spcBef>
                  <a:spcPts val="0"/>
                </a:spcBef>
                <a:spcAft>
                  <a:spcPts val="0"/>
                </a:spcAft>
                <a:defRPr/>
              </a:pPr>
              <a:endParaRPr lang="en-US" altLang="ja-JP" sz="1100" dirty="0">
                <a:latin typeface="メイリオ" pitchFamily="50" charset="-128"/>
                <a:ea typeface="メイリオ" pitchFamily="50" charset="-128"/>
                <a:cs typeface="メイリオ" pitchFamily="50" charset="-128"/>
              </a:endParaRPr>
            </a:p>
          </p:txBody>
        </p:sp>
        <p:sp>
          <p:nvSpPr>
            <p:cNvPr id="19" name="Rectangle 10"/>
            <p:cNvSpPr>
              <a:spLocks noChangeArrowheads="1"/>
            </p:cNvSpPr>
            <p:nvPr/>
          </p:nvSpPr>
          <p:spPr bwMode="auto">
            <a:xfrm>
              <a:off x="394824" y="-144491"/>
              <a:ext cx="8714034" cy="504756"/>
            </a:xfrm>
            <a:prstGeom prst="roundRect">
              <a:avLst/>
            </a:prstGeom>
            <a:noFill/>
            <a:ln w="9525">
              <a:noFill/>
              <a:miter lim="800000"/>
              <a:headEnd/>
              <a:tailEnd/>
            </a:ln>
            <a:effectLst/>
          </p:spPr>
          <p:txBody>
            <a:bodyPr anchor="ctr"/>
            <a:lstStyle/>
            <a:p>
              <a:pPr algn="ctr" eaLnBrk="1" hangingPunct="1">
                <a:lnSpc>
                  <a:spcPct val="125000"/>
                </a:lnSpc>
                <a:defRPr/>
              </a:pPr>
              <a:r>
                <a:rPr lang="ja-JP" altLang="en-US" sz="2800" b="1" dirty="0">
                  <a:solidFill>
                    <a:schemeClr val="bg1"/>
                  </a:solidFill>
                  <a:latin typeface="ＭＳ ゴシック" pitchFamily="49" charset="-128"/>
                  <a:ea typeface="ＭＳ ゴシック" pitchFamily="49" charset="-128"/>
                  <a:cs typeface="Arial" pitchFamily="34" charset="0"/>
                </a:rPr>
                <a:t>ポイント　</a:t>
              </a:r>
              <a:r>
                <a:rPr lang="ja-JP" altLang="en-US" sz="2800" b="1" dirty="0">
                  <a:solidFill>
                    <a:srgbClr val="FFFF00"/>
                  </a:solidFill>
                  <a:latin typeface="ＭＳ ゴシック" pitchFamily="49" charset="-128"/>
                  <a:ea typeface="ＭＳ ゴシック" pitchFamily="49" charset="-128"/>
                  <a:cs typeface="Arial" pitchFamily="34" charset="0"/>
                </a:rPr>
                <a:t>もし異常事態や労働災害が発生したら！</a:t>
              </a:r>
              <a:endParaRPr lang="ja-JP" altLang="en-US" sz="2800" b="1" dirty="0">
                <a:solidFill>
                  <a:srgbClr val="FFFF00"/>
                </a:solidFill>
                <a:cs typeface="ＭＳ Ｐゴシック" pitchFamily="50" charset="-128"/>
              </a:endParaRPr>
            </a:p>
          </p:txBody>
        </p:sp>
        <p:sp>
          <p:nvSpPr>
            <p:cNvPr id="20" name="テキスト ボックス 19"/>
            <p:cNvSpPr txBox="1"/>
            <p:nvPr/>
          </p:nvSpPr>
          <p:spPr>
            <a:xfrm>
              <a:off x="346946" y="1062915"/>
              <a:ext cx="3852472" cy="287960"/>
            </a:xfrm>
            <a:prstGeom prst="rect">
              <a:avLst/>
            </a:prstGeom>
            <a:solidFill>
              <a:srgbClr val="FFFFCC"/>
            </a:solidFill>
            <a:ln>
              <a:solidFill>
                <a:schemeClr val="bg1">
                  <a:lumMod val="65000"/>
                </a:schemeClr>
              </a:solidFill>
            </a:ln>
          </p:spPr>
          <p:txBody>
            <a:bodyPr>
              <a:spAutoFit/>
            </a:bodyPr>
            <a:lstStyle/>
            <a:p>
              <a:pPr fontAlgn="auto">
                <a:spcBef>
                  <a:spcPts val="0"/>
                </a:spcBef>
                <a:spcAft>
                  <a:spcPts val="0"/>
                </a:spcAft>
                <a:defRPr/>
              </a:pPr>
              <a:r>
                <a:rPr lang="en-US" altLang="ja-JP" sz="1600" b="1" dirty="0">
                  <a:solidFill>
                    <a:srgbClr val="C00000"/>
                  </a:solidFill>
                  <a:latin typeface="メイリオ" pitchFamily="50" charset="-128"/>
                  <a:ea typeface="メイリオ" pitchFamily="50" charset="-128"/>
                  <a:cs typeface="メイリオ" pitchFamily="50" charset="-128"/>
                </a:rPr>
                <a:t>(1)</a:t>
              </a:r>
              <a:r>
                <a:rPr lang="ja-JP" altLang="en-US" sz="1600" b="1" dirty="0">
                  <a:solidFill>
                    <a:srgbClr val="C00000"/>
                  </a:solidFill>
                  <a:latin typeface="メイリオ" pitchFamily="50" charset="-128"/>
                  <a:ea typeface="メイリオ" pitchFamily="50" charset="-128"/>
                  <a:cs typeface="メイリオ" pitchFamily="50" charset="-128"/>
                </a:rPr>
                <a:t>　「異常事態」が発生したら</a:t>
              </a:r>
              <a:endParaRPr lang="ja-JP" altLang="en-US" sz="1600" dirty="0">
                <a:latin typeface="+mn-lt"/>
                <a:ea typeface="+mn-ea"/>
              </a:endParaRPr>
            </a:p>
          </p:txBody>
        </p:sp>
        <p:grpSp>
          <p:nvGrpSpPr>
            <p:cNvPr id="20487" name="グループ化 35"/>
            <p:cNvGrpSpPr>
              <a:grpSpLocks/>
            </p:cNvGrpSpPr>
            <p:nvPr/>
          </p:nvGrpSpPr>
          <p:grpSpPr bwMode="auto">
            <a:xfrm>
              <a:off x="2987824" y="3798811"/>
              <a:ext cx="5760640" cy="2576423"/>
              <a:chOff x="2771800" y="3479272"/>
              <a:chExt cx="5760640" cy="2576423"/>
            </a:xfrm>
          </p:grpSpPr>
          <p:sp>
            <p:nvSpPr>
              <p:cNvPr id="20490" name="AutoShape 1"/>
              <p:cNvSpPr>
                <a:spLocks noChangeArrowheads="1"/>
              </p:cNvSpPr>
              <p:nvPr/>
            </p:nvSpPr>
            <p:spPr bwMode="auto">
              <a:xfrm>
                <a:off x="5481100" y="3479272"/>
                <a:ext cx="1792453" cy="453389"/>
              </a:xfrm>
              <a:prstGeom prst="wedgeEllipseCallout">
                <a:avLst>
                  <a:gd name="adj1" fmla="val -9662"/>
                  <a:gd name="adj2" fmla="val 72625"/>
                </a:avLst>
              </a:prstGeom>
              <a:solidFill>
                <a:srgbClr val="FFFFFF"/>
              </a:solidFill>
              <a:ln w="9525">
                <a:solidFill>
                  <a:srgbClr val="000000"/>
                </a:solidFill>
                <a:miter lim="800000"/>
                <a:headEnd/>
                <a:tailEnd/>
              </a:ln>
            </p:spPr>
            <p:txBody>
              <a:bodyPr wrap="none" lIns="0" tIns="540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latin typeface="メイリオ" panose="020B0604030504040204" pitchFamily="50" charset="-128"/>
                    <a:ea typeface="メイリオ" panose="020B0604030504040204" pitchFamily="50" charset="-128"/>
                  </a:rPr>
                  <a:t>変な </a:t>
                </a:r>
                <a:r>
                  <a:rPr lang="ja-JP" altLang="en-US" sz="1400" b="1" dirty="0">
                    <a:solidFill>
                      <a:srgbClr val="C00000"/>
                    </a:solidFill>
                    <a:latin typeface="メイリオ" panose="020B0604030504040204" pitchFamily="50" charset="-128"/>
                    <a:ea typeface="メイリオ" panose="020B0604030504040204" pitchFamily="50" charset="-128"/>
                  </a:rPr>
                  <a:t>におい</a:t>
                </a:r>
                <a:r>
                  <a:rPr lang="ja-JP" altLang="en-US" sz="1400" dirty="0">
                    <a:latin typeface="メイリオ" panose="020B0604030504040204" pitchFamily="50" charset="-128"/>
                    <a:ea typeface="メイリオ" panose="020B0604030504040204" pitchFamily="50" charset="-128"/>
                  </a:rPr>
                  <a:t>が</a:t>
                </a:r>
                <a:endParaRPr lang="en-US" altLang="ja-JP" sz="1400"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400" dirty="0">
                    <a:latin typeface="メイリオ" panose="020B0604030504040204" pitchFamily="50" charset="-128"/>
                    <a:ea typeface="メイリオ" panose="020B0604030504040204" pitchFamily="50" charset="-128"/>
                  </a:rPr>
                  <a:t>します</a:t>
                </a:r>
                <a:endParaRPr lang="ja-JP" altLang="ja-JP" sz="1400" dirty="0">
                  <a:latin typeface="メイリオ" panose="020B0604030504040204" pitchFamily="50" charset="-128"/>
                  <a:ea typeface="メイリオ" panose="020B0604030504040204" pitchFamily="50" charset="-128"/>
                </a:endParaRPr>
              </a:p>
            </p:txBody>
          </p:sp>
          <p:sp>
            <p:nvSpPr>
              <p:cNvPr id="20491" name="AutoShape 2"/>
              <p:cNvSpPr>
                <a:spLocks noChangeArrowheads="1"/>
              </p:cNvSpPr>
              <p:nvPr/>
            </p:nvSpPr>
            <p:spPr bwMode="auto">
              <a:xfrm>
                <a:off x="6628729" y="3947260"/>
                <a:ext cx="1399655" cy="461408"/>
              </a:xfrm>
              <a:prstGeom prst="wedgeEllipseCallout">
                <a:avLst>
                  <a:gd name="adj1" fmla="val -35407"/>
                  <a:gd name="adj2" fmla="val 50727"/>
                </a:avLst>
              </a:prstGeom>
              <a:solidFill>
                <a:srgbClr val="FFFFFF"/>
              </a:solidFill>
              <a:ln w="9525">
                <a:solidFill>
                  <a:srgbClr val="000000"/>
                </a:solidFill>
                <a:miter lim="800000"/>
                <a:headEnd/>
                <a:tailEnd/>
              </a:ln>
            </p:spPr>
            <p:txBody>
              <a:bodyPr lIns="0" tIns="540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メイリオ" panose="020B0604030504040204" pitchFamily="50" charset="-128"/>
                    <a:ea typeface="メイリオ" panose="020B0604030504040204" pitchFamily="50" charset="-128"/>
                  </a:rPr>
                  <a:t>変な </a:t>
                </a:r>
                <a:r>
                  <a:rPr lang="ja-JP" altLang="en-US" sz="1400" b="1">
                    <a:solidFill>
                      <a:srgbClr val="C00000"/>
                    </a:solidFill>
                    <a:latin typeface="メイリオ" panose="020B0604030504040204" pitchFamily="50" charset="-128"/>
                    <a:ea typeface="メイリオ" panose="020B0604030504040204" pitchFamily="50" charset="-128"/>
                  </a:rPr>
                  <a:t>音</a:t>
                </a:r>
                <a:r>
                  <a:rPr lang="ja-JP" altLang="en-US" sz="1400">
                    <a:latin typeface="メイリオ" panose="020B0604030504040204" pitchFamily="50" charset="-128"/>
                    <a:ea typeface="メイリオ" panose="020B0604030504040204" pitchFamily="50" charset="-128"/>
                  </a:rPr>
                  <a:t>が</a:t>
                </a:r>
                <a:endParaRPr lang="en-US" altLang="ja-JP" sz="140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400">
                    <a:latin typeface="メイリオ" panose="020B0604030504040204" pitchFamily="50" charset="-128"/>
                    <a:ea typeface="メイリオ" panose="020B0604030504040204" pitchFamily="50" charset="-128"/>
                  </a:rPr>
                  <a:t>します</a:t>
                </a:r>
                <a:endParaRPr lang="ja-JP" altLang="ja-JP" sz="1400">
                  <a:latin typeface="メイリオ" panose="020B0604030504040204" pitchFamily="50" charset="-128"/>
                  <a:ea typeface="メイリオ" panose="020B0604030504040204" pitchFamily="50" charset="-128"/>
                </a:endParaRPr>
              </a:p>
            </p:txBody>
          </p:sp>
          <p:sp>
            <p:nvSpPr>
              <p:cNvPr id="20492" name="AutoShape 3"/>
              <p:cNvSpPr>
                <a:spLocks noChangeArrowheads="1"/>
              </p:cNvSpPr>
              <p:nvPr/>
            </p:nvSpPr>
            <p:spPr bwMode="auto">
              <a:xfrm>
                <a:off x="6705237" y="4631242"/>
                <a:ext cx="1827203" cy="600330"/>
              </a:xfrm>
              <a:prstGeom prst="wedgeEllipseCallout">
                <a:avLst>
                  <a:gd name="adj1" fmla="val -45366"/>
                  <a:gd name="adj2" fmla="val -48477"/>
                </a:avLst>
              </a:prstGeom>
              <a:solidFill>
                <a:srgbClr val="FFFFFF"/>
              </a:solidFill>
              <a:ln w="9525">
                <a:solidFill>
                  <a:srgbClr val="000000"/>
                </a:solidFill>
                <a:miter lim="800000"/>
                <a:headEnd/>
                <a:tailEnd/>
              </a:ln>
            </p:spPr>
            <p:txBody>
              <a:bodyPr wrap="none" lIns="0" tIns="540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latin typeface="メイリオ" panose="020B0604030504040204" pitchFamily="50" charset="-128"/>
                    <a:ea typeface="メイリオ" panose="020B0604030504040204" pitchFamily="50" charset="-128"/>
                  </a:rPr>
                  <a:t>化学物質が</a:t>
                </a:r>
                <a:r>
                  <a:rPr lang="ja-JP" altLang="en-US" sz="1400" b="1" dirty="0">
                    <a:solidFill>
                      <a:srgbClr val="FF0000"/>
                    </a:solidFill>
                    <a:latin typeface="メイリオ" panose="020B0604030504040204" pitchFamily="50" charset="-128"/>
                    <a:ea typeface="メイリオ" panose="020B0604030504040204" pitchFamily="50" charset="-128"/>
                  </a:rPr>
                  <a:t>皮膚</a:t>
                </a:r>
                <a:endParaRPr lang="en-US" altLang="ja-JP" sz="1400" b="1" dirty="0">
                  <a:solidFill>
                    <a:srgbClr val="FF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400" b="1" dirty="0">
                    <a:solidFill>
                      <a:srgbClr val="FF0000"/>
                    </a:solidFill>
                    <a:latin typeface="メイリオ" panose="020B0604030504040204" pitchFamily="50" charset="-128"/>
                    <a:ea typeface="メイリオ" panose="020B0604030504040204" pitchFamily="50" charset="-128"/>
                  </a:rPr>
                  <a:t>につきました</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20493" name="AutoShape 4"/>
              <p:cNvSpPr>
                <a:spLocks noChangeArrowheads="1"/>
              </p:cNvSpPr>
              <p:nvPr/>
            </p:nvSpPr>
            <p:spPr bwMode="auto">
              <a:xfrm>
                <a:off x="6781745" y="5423221"/>
                <a:ext cx="1674186" cy="364621"/>
              </a:xfrm>
              <a:prstGeom prst="wedgeEllipseCallout">
                <a:avLst>
                  <a:gd name="adj1" fmla="val -41833"/>
                  <a:gd name="adj2" fmla="val -56708"/>
                </a:avLst>
              </a:prstGeom>
              <a:solidFill>
                <a:srgbClr val="FFFFFF"/>
              </a:solidFill>
              <a:ln w="9525">
                <a:solidFill>
                  <a:srgbClr val="000000"/>
                </a:solidFill>
                <a:miter lim="800000"/>
                <a:headEnd/>
                <a:tailEnd/>
              </a:ln>
            </p:spPr>
            <p:txBody>
              <a:bodyPr wrap="none" lIns="0" tIns="540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FF0000"/>
                    </a:solidFill>
                    <a:latin typeface="メイリオ" panose="020B0604030504040204" pitchFamily="50" charset="-128"/>
                    <a:ea typeface="メイリオ" panose="020B0604030504040204" pitchFamily="50" charset="-128"/>
                  </a:rPr>
                  <a:t>換気装置が</a:t>
                </a:r>
                <a:endParaRPr lang="en-US" altLang="ja-JP" sz="1400" b="1" dirty="0">
                  <a:solidFill>
                    <a:srgbClr val="FF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400" b="1" dirty="0">
                    <a:solidFill>
                      <a:srgbClr val="FF0000"/>
                    </a:solidFill>
                    <a:latin typeface="メイリオ" panose="020B0604030504040204" pitchFamily="50" charset="-128"/>
                    <a:ea typeface="メイリオ" panose="020B0604030504040204" pitchFamily="50" charset="-128"/>
                  </a:rPr>
                  <a:t>壊れています</a:t>
                </a:r>
              </a:p>
            </p:txBody>
          </p:sp>
          <p:sp>
            <p:nvSpPr>
              <p:cNvPr id="20494" name="AutoShape 5"/>
              <p:cNvSpPr>
                <a:spLocks noChangeArrowheads="1"/>
              </p:cNvSpPr>
              <p:nvPr/>
            </p:nvSpPr>
            <p:spPr bwMode="auto">
              <a:xfrm>
                <a:off x="4741239" y="5639215"/>
                <a:ext cx="1636327" cy="416480"/>
              </a:xfrm>
              <a:prstGeom prst="wedgeEllipseCallout">
                <a:avLst>
                  <a:gd name="adj1" fmla="val 18556"/>
                  <a:gd name="adj2" fmla="val -71079"/>
                </a:avLst>
              </a:prstGeom>
              <a:solidFill>
                <a:srgbClr val="FFFFFF"/>
              </a:solidFill>
              <a:ln w="9525">
                <a:solidFill>
                  <a:srgbClr val="000000"/>
                </a:solidFill>
                <a:miter lim="800000"/>
                <a:headEnd/>
                <a:tailEnd/>
              </a:ln>
            </p:spPr>
            <p:txBody>
              <a:bodyPr wrap="none" lIns="0" tIns="540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FF0000"/>
                    </a:solidFill>
                    <a:latin typeface="メイリオ" panose="020B0604030504040204" pitchFamily="50" charset="-128"/>
                    <a:ea typeface="メイリオ" panose="020B0604030504040204" pitchFamily="50" charset="-128"/>
                  </a:rPr>
                  <a:t>保護具がありません</a:t>
                </a:r>
                <a:endParaRPr lang="ja-JP" altLang="ja-JP" sz="1400" b="1" dirty="0">
                  <a:solidFill>
                    <a:srgbClr val="FF0000"/>
                  </a:solidFill>
                  <a:latin typeface="メイリオ" panose="020B0604030504040204" pitchFamily="50" charset="-128"/>
                  <a:ea typeface="メイリオ" panose="020B0604030504040204" pitchFamily="50" charset="-128"/>
                </a:endParaRPr>
              </a:p>
            </p:txBody>
          </p:sp>
          <p:sp>
            <p:nvSpPr>
              <p:cNvPr id="20495" name="AutoShape 6"/>
              <p:cNvSpPr>
                <a:spLocks noChangeArrowheads="1"/>
              </p:cNvSpPr>
              <p:nvPr/>
            </p:nvSpPr>
            <p:spPr bwMode="auto">
              <a:xfrm>
                <a:off x="2879812" y="5283844"/>
                <a:ext cx="1577425" cy="536988"/>
              </a:xfrm>
              <a:prstGeom prst="wedgeEllipseCallout">
                <a:avLst>
                  <a:gd name="adj1" fmla="val 42843"/>
                  <a:gd name="adj2" fmla="val -64481"/>
                </a:avLst>
              </a:prstGeom>
              <a:solidFill>
                <a:srgbClr val="FFFFFF"/>
              </a:solidFill>
              <a:ln w="9525">
                <a:solidFill>
                  <a:srgbClr val="000000"/>
                </a:solidFill>
                <a:miter lim="800000"/>
                <a:headEnd/>
                <a:tailEnd/>
              </a:ln>
            </p:spPr>
            <p:txBody>
              <a:bodyPr wrap="none" lIns="0" tIns="540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化学物質が</a:t>
                </a:r>
                <a:r>
                  <a:rPr lang="ja-JP" altLang="en-US" sz="1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目に</a:t>
                </a:r>
                <a:endParaRPr lang="en-US" altLang="ja-JP" sz="1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入りました</a:t>
                </a:r>
                <a:endParaRPr lang="en-US" altLang="ja-JP" sz="1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0496" name="AutoShape 7"/>
              <p:cNvSpPr>
                <a:spLocks noChangeArrowheads="1"/>
              </p:cNvSpPr>
              <p:nvPr/>
            </p:nvSpPr>
            <p:spPr bwMode="auto">
              <a:xfrm>
                <a:off x="2902116" y="4503245"/>
                <a:ext cx="1622360" cy="581939"/>
              </a:xfrm>
              <a:prstGeom prst="wedgeEllipseCallout">
                <a:avLst>
                  <a:gd name="adj1" fmla="val 51356"/>
                  <a:gd name="adj2" fmla="val -47810"/>
                </a:avLst>
              </a:prstGeom>
              <a:solidFill>
                <a:srgbClr val="FFFFFF"/>
              </a:solidFill>
              <a:ln w="9525">
                <a:solidFill>
                  <a:srgbClr val="000000"/>
                </a:solidFill>
                <a:miter lim="800000"/>
                <a:headEnd/>
                <a:tailEnd/>
              </a:ln>
            </p:spPr>
            <p:txBody>
              <a:bodyPr wrap="none" lIns="0" tIns="540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FF0000"/>
                    </a:solidFill>
                    <a:latin typeface="メイリオ" panose="020B0604030504040204" pitchFamily="50" charset="-128"/>
                    <a:ea typeface="メイリオ" panose="020B0604030504040204" pitchFamily="50" charset="-128"/>
                  </a:rPr>
                  <a:t>気持ちが悪く</a:t>
                </a:r>
                <a:endParaRPr lang="en-US" altLang="ja-JP" sz="1400" b="1" dirty="0">
                  <a:solidFill>
                    <a:srgbClr val="FF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400" dirty="0">
                    <a:latin typeface="メイリオ" panose="020B0604030504040204" pitchFamily="50" charset="-128"/>
                    <a:ea typeface="メイリオ" panose="020B0604030504040204" pitchFamily="50" charset="-128"/>
                  </a:rPr>
                  <a:t>なりました </a:t>
                </a:r>
                <a:endParaRPr lang="en-US" altLang="ja-JP" sz="1400" dirty="0">
                  <a:latin typeface="メイリオ" panose="020B0604030504040204" pitchFamily="50" charset="-128"/>
                  <a:ea typeface="メイリオ" panose="020B0604030504040204" pitchFamily="50" charset="-128"/>
                </a:endParaRPr>
              </a:p>
            </p:txBody>
          </p:sp>
          <p:sp>
            <p:nvSpPr>
              <p:cNvPr id="20497" name="AutoShape 8"/>
              <p:cNvSpPr>
                <a:spLocks noChangeArrowheads="1"/>
              </p:cNvSpPr>
              <p:nvPr/>
            </p:nvSpPr>
            <p:spPr bwMode="auto">
              <a:xfrm>
                <a:off x="2771800" y="3645024"/>
                <a:ext cx="1867708" cy="616150"/>
              </a:xfrm>
              <a:prstGeom prst="wedgeEllipseCallout">
                <a:avLst>
                  <a:gd name="adj1" fmla="val 39477"/>
                  <a:gd name="adj2" fmla="val 53310"/>
                </a:avLst>
              </a:prstGeom>
              <a:solidFill>
                <a:srgbClr val="FFFFFF"/>
              </a:solidFill>
              <a:ln w="9525">
                <a:solidFill>
                  <a:srgbClr val="000000"/>
                </a:solidFill>
                <a:miter lim="800000"/>
                <a:headEnd/>
                <a:tailEnd/>
              </a:ln>
            </p:spPr>
            <p:txBody>
              <a:bodyPr wrap="none" lIns="0" tIns="540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latin typeface="メイリオ" panose="020B0604030504040204" pitchFamily="50" charset="-128"/>
                    <a:ea typeface="メイリオ" panose="020B0604030504040204" pitchFamily="50" charset="-128"/>
                  </a:rPr>
                  <a:t>液（化学物質）が</a:t>
                </a:r>
                <a:endParaRPr lang="en-US" altLang="ja-JP" sz="1400"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1400" b="1" dirty="0">
                    <a:solidFill>
                      <a:srgbClr val="FF0000"/>
                    </a:solidFill>
                    <a:latin typeface="メイリオ" panose="020B0604030504040204" pitchFamily="50" charset="-128"/>
                    <a:ea typeface="メイリオ" panose="020B0604030504040204" pitchFamily="50" charset="-128"/>
                  </a:rPr>
                  <a:t>こぼれています</a:t>
                </a:r>
                <a:endParaRPr lang="ja-JP" altLang="ja-JP" sz="1400" b="1" dirty="0">
                  <a:solidFill>
                    <a:srgbClr val="FF0000"/>
                  </a:solidFill>
                  <a:latin typeface="メイリオ" panose="020B0604030504040204" pitchFamily="50" charset="-128"/>
                  <a:ea typeface="メイリオ" panose="020B0604030504040204" pitchFamily="50" charset="-128"/>
                </a:endParaRPr>
              </a:p>
            </p:txBody>
          </p:sp>
        </p:grpSp>
        <p:sp>
          <p:nvSpPr>
            <p:cNvPr id="34" name="正方形/長方形 33"/>
            <p:cNvSpPr/>
            <p:nvPr/>
          </p:nvSpPr>
          <p:spPr>
            <a:xfrm>
              <a:off x="396164" y="4125679"/>
              <a:ext cx="2303746" cy="2038740"/>
            </a:xfrm>
            <a:prstGeom prst="rect">
              <a:avLst/>
            </a:prstGeom>
            <a:ln w="12700">
              <a:solidFill>
                <a:schemeClr val="tx1"/>
              </a:solidFill>
              <a:prstDash val="dash"/>
            </a:ln>
          </p:spPr>
          <p:txBody>
            <a:bodyPr>
              <a:spAutoFit/>
            </a:bodyPr>
            <a:lstStyle/>
            <a:p>
              <a:pPr algn="just" fontAlgn="auto">
                <a:lnSpc>
                  <a:spcPct val="150000"/>
                </a:lnSpc>
                <a:spcBef>
                  <a:spcPts val="1200"/>
                </a:spcBef>
                <a:spcAft>
                  <a:spcPts val="0"/>
                </a:spcAft>
                <a:defRPr/>
              </a:pPr>
              <a:r>
                <a:rPr lang="en-US" altLang="ja-JP" sz="1600" dirty="0">
                  <a:solidFill>
                    <a:srgbClr val="C00000"/>
                  </a:solidFill>
                  <a:latin typeface="メイリオ" pitchFamily="50" charset="-128"/>
                  <a:ea typeface="メイリオ" pitchFamily="50" charset="-128"/>
                  <a:cs typeface="メイリオ" pitchFamily="50" charset="-128"/>
                </a:rPr>
                <a:t>【</a:t>
              </a:r>
              <a:r>
                <a:rPr lang="ja-JP" altLang="en-US" sz="1600" dirty="0">
                  <a:solidFill>
                    <a:srgbClr val="C00000"/>
                  </a:solidFill>
                  <a:latin typeface="メイリオ" pitchFamily="50" charset="-128"/>
                  <a:ea typeface="メイリオ" pitchFamily="50" charset="-128"/>
                  <a:cs typeface="メイリオ" pitchFamily="50" charset="-128"/>
                </a:rPr>
                <a:t>知らせよう！</a:t>
              </a:r>
              <a:r>
                <a:rPr lang="en-US" altLang="ja-JP" sz="1600" dirty="0">
                  <a:solidFill>
                    <a:srgbClr val="C00000"/>
                  </a:solidFill>
                  <a:latin typeface="メイリオ" pitchFamily="50" charset="-128"/>
                  <a:ea typeface="メイリオ" pitchFamily="50" charset="-128"/>
                  <a:cs typeface="メイリオ" pitchFamily="50" charset="-128"/>
                </a:rPr>
                <a:t>】</a:t>
              </a:r>
            </a:p>
            <a:p>
              <a:pPr marL="92075" algn="just" fontAlgn="auto">
                <a:lnSpc>
                  <a:spcPct val="125000"/>
                </a:lnSpc>
                <a:spcBef>
                  <a:spcPts val="300"/>
                </a:spcBef>
                <a:spcAft>
                  <a:spcPts val="0"/>
                </a:spcAft>
                <a:defRPr/>
              </a:pPr>
              <a:r>
                <a:rPr lang="ja-JP" altLang="en-US" sz="1600" dirty="0">
                  <a:latin typeface="メイリオ" pitchFamily="50" charset="-128"/>
                  <a:ea typeface="メイリオ" pitchFamily="50" charset="-128"/>
                  <a:cs typeface="メイリオ" pitchFamily="50" charset="-128"/>
                </a:rPr>
                <a:t>　体調などに異常を感じたら、リーダーなど、まわりの人にすぐに知らせましょう！</a:t>
              </a:r>
            </a:p>
          </p:txBody>
        </p:sp>
      </p:grpSp>
      <p:sp>
        <p:nvSpPr>
          <p:cNvPr id="20483" name="スライド番号プレースホルダ 3"/>
          <p:cNvSpPr>
            <a:spLocks noGrp="1"/>
          </p:cNvSpPr>
          <p:nvPr>
            <p:ph type="sldNum" sz="quarter" idx="12"/>
          </p:nvPr>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spcBef>
                <a:spcPct val="0"/>
              </a:spcBef>
              <a:buFontTx/>
              <a:buNone/>
            </a:pPr>
            <a:fld id="{EC6CC63C-CB26-43FB-B473-312387047A6C}" type="slidenum">
              <a:rPr lang="ja-JP" altLang="en-US" smtClean="0"/>
              <a:pPr>
                <a:spcBef>
                  <a:spcPct val="0"/>
                </a:spcBef>
                <a:buFontTx/>
                <a:buNone/>
              </a:pPr>
              <a:t>24</a:t>
            </a:fld>
            <a:endParaRPr lang="ja-JP" altLang="en-US" sz="1200" dirty="0">
              <a:solidFill>
                <a:srgbClr val="898989"/>
              </a:solidFill>
            </a:endParaRPr>
          </a:p>
        </p:txBody>
      </p:sp>
      <p:sp>
        <p:nvSpPr>
          <p:cNvPr id="18" name="テキスト ボックス 17"/>
          <p:cNvSpPr txBox="1"/>
          <p:nvPr/>
        </p:nvSpPr>
        <p:spPr>
          <a:xfrm>
            <a:off x="3872086" y="687152"/>
            <a:ext cx="5907386" cy="523220"/>
          </a:xfrm>
          <a:prstGeom prst="rect">
            <a:avLst/>
          </a:prstGeom>
          <a:solidFill>
            <a:schemeClr val="accent2">
              <a:lumMod val="40000"/>
              <a:lumOff val="60000"/>
            </a:schemeClr>
          </a:solidFill>
          <a:ln>
            <a:solidFill>
              <a:schemeClr val="tx1"/>
            </a:solidFill>
          </a:ln>
        </p:spPr>
        <p:txBody>
          <a:bodyPr wrap="none" rtlCol="0">
            <a:spAutoFit/>
          </a:bodyPr>
          <a:lstStyle/>
          <a:p>
            <a:r>
              <a:rPr lang="ja-JP" altLang="en-US" sz="1400" dirty="0"/>
              <a:t>未熟練労働者に対する安全衛生教育マニュアル製造業向け日本語教材より</a:t>
            </a:r>
            <a:endParaRPr lang="en-US" altLang="ja-JP" sz="1400" dirty="0"/>
          </a:p>
          <a:p>
            <a:r>
              <a:rPr lang="ja-JP" altLang="en-US" sz="1400" dirty="0"/>
              <a:t>（厚生労働省公開）一部編集</a:t>
            </a:r>
          </a:p>
        </p:txBody>
      </p:sp>
    </p:spTree>
    <p:extLst>
      <p:ext uri="{BB962C8B-B14F-4D97-AF65-F5344CB8AC3E}">
        <p14:creationId xmlns:p14="http://schemas.microsoft.com/office/powerpoint/2010/main" val="1653814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869157" y="2584450"/>
            <a:ext cx="8259763" cy="3976898"/>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2000" dirty="0"/>
          </a:p>
        </p:txBody>
      </p:sp>
      <p:sp>
        <p:nvSpPr>
          <p:cNvPr id="21507" name="Rectangle 10"/>
          <p:cNvSpPr>
            <a:spLocks noChangeArrowheads="1"/>
          </p:cNvSpPr>
          <p:nvPr/>
        </p:nvSpPr>
        <p:spPr bwMode="auto">
          <a:xfrm>
            <a:off x="919957" y="873013"/>
            <a:ext cx="56880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72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lnSpc>
                <a:spcPct val="125000"/>
              </a:lnSpc>
              <a:spcBef>
                <a:spcPct val="0"/>
              </a:spcBef>
              <a:buNone/>
            </a:pPr>
            <a:r>
              <a:rPr lang="ja-JP" altLang="en-US" sz="1800" dirty="0">
                <a:solidFill>
                  <a:srgbClr val="0000CC"/>
                </a:solidFill>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化学物質による危険・有害性のリスクは</a:t>
            </a:r>
            <a:endParaRPr lang="en-US" altLang="ja-JP" sz="1800" dirty="0">
              <a:latin typeface="メイリオ" panose="020B0604030504040204" pitchFamily="50" charset="-128"/>
              <a:ea typeface="メイリオ" panose="020B0604030504040204" pitchFamily="50" charset="-128"/>
            </a:endParaRPr>
          </a:p>
          <a:p>
            <a:pPr algn="just">
              <a:lnSpc>
                <a:spcPct val="125000"/>
              </a:lnSpc>
              <a:spcBef>
                <a:spcPct val="0"/>
              </a:spcBef>
              <a:buNone/>
            </a:pPr>
            <a:r>
              <a:rPr lang="ja-JP" altLang="en-US" sz="1800" dirty="0">
                <a:latin typeface="メイリオ" panose="020B0604030504040204" pitchFamily="50" charset="-128"/>
                <a:ea typeface="メイリオ" panose="020B0604030504040204" pitchFamily="50" charset="-128"/>
              </a:rPr>
              <a:t>　　ゼロにできない！</a:t>
            </a:r>
            <a:endParaRPr lang="en-US" altLang="ja-JP" sz="1800" dirty="0">
              <a:latin typeface="メイリオ" panose="020B0604030504040204" pitchFamily="50" charset="-128"/>
              <a:ea typeface="メイリオ" panose="020B0604030504040204" pitchFamily="50" charset="-128"/>
            </a:endParaRPr>
          </a:p>
          <a:p>
            <a:pPr algn="just" eaLnBrk="1" hangingPunct="1">
              <a:lnSpc>
                <a:spcPct val="125000"/>
              </a:lnSpc>
              <a:spcBef>
                <a:spcPct val="0"/>
              </a:spcBef>
              <a:buFontTx/>
              <a:buNone/>
            </a:pPr>
            <a:r>
              <a:rPr lang="ja-JP" altLang="en-US" sz="1800" dirty="0">
                <a:solidFill>
                  <a:srgbClr val="0000CC"/>
                </a:solidFill>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日ごろから非常時、災害時の訓練を！</a:t>
            </a:r>
            <a:endParaRPr lang="en-US" altLang="ja-JP" sz="1800" dirty="0">
              <a:latin typeface="メイリオ" panose="020B0604030504040204" pitchFamily="50" charset="-128"/>
              <a:ea typeface="メイリオ" panose="020B0604030504040204" pitchFamily="50" charset="-128"/>
            </a:endParaRPr>
          </a:p>
          <a:p>
            <a:pPr algn="just" eaLnBrk="1" hangingPunct="1">
              <a:lnSpc>
                <a:spcPct val="125000"/>
              </a:lnSpc>
              <a:spcBef>
                <a:spcPct val="0"/>
              </a:spcBef>
              <a:buFontTx/>
              <a:buNone/>
            </a:pPr>
            <a:r>
              <a:rPr lang="ja-JP" altLang="en-US" sz="1800" dirty="0">
                <a:solidFill>
                  <a:srgbClr val="0000CC"/>
                </a:solidFill>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万一、労働災害が発生したら、次の対応を！</a:t>
            </a:r>
            <a:endParaRPr lang="en-US" altLang="ja-JP" sz="1800" dirty="0">
              <a:latin typeface="メイリオ" panose="020B0604030504040204" pitchFamily="50" charset="-128"/>
              <a:ea typeface="メイリオ" panose="020B0604030504040204" pitchFamily="50" charset="-128"/>
            </a:endParaRPr>
          </a:p>
        </p:txBody>
      </p:sp>
      <p:sp>
        <p:nvSpPr>
          <p:cNvPr id="6" name="角丸四角形 5"/>
          <p:cNvSpPr/>
          <p:nvPr/>
        </p:nvSpPr>
        <p:spPr>
          <a:xfrm>
            <a:off x="1496220" y="2297114"/>
            <a:ext cx="3887787" cy="50323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b="1" dirty="0"/>
              <a:t>労働災害発生時の対応（例）</a:t>
            </a:r>
          </a:p>
        </p:txBody>
      </p:sp>
      <p:sp>
        <p:nvSpPr>
          <p:cNvPr id="7" name="正方形/長方形 6"/>
          <p:cNvSpPr/>
          <p:nvPr/>
        </p:nvSpPr>
        <p:spPr>
          <a:xfrm>
            <a:off x="2791620" y="3068639"/>
            <a:ext cx="6048375" cy="11525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just" fontAlgn="auto">
              <a:lnSpc>
                <a:spcPct val="125000"/>
              </a:lnSpc>
              <a:spcBef>
                <a:spcPts val="0"/>
              </a:spcBef>
              <a:spcAft>
                <a:spcPts val="0"/>
              </a:spcAft>
              <a:defRPr/>
            </a:pPr>
            <a:r>
              <a:rPr lang="ja-JP" altLang="en-US"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まずは落ち着いて！　　　</a:t>
            </a:r>
            <a:endParaRPr lang="en-US" altLang="ja-JP"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fontAlgn="auto">
              <a:spcBef>
                <a:spcPts val="0"/>
              </a:spcBef>
              <a:spcAft>
                <a:spcPts val="0"/>
              </a:spcAft>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慌てて駆け寄って、二次災害を発生させない</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fontAlgn="auto">
              <a:spcBef>
                <a:spcPts val="0"/>
              </a:spcBef>
              <a:spcAft>
                <a:spcPts val="0"/>
              </a:spcAft>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大きな声で知らせよう</a:t>
            </a:r>
          </a:p>
          <a:p>
            <a:pPr marL="266700" indent="-266700" algn="just" fontAlgn="auto">
              <a:spcBef>
                <a:spcPts val="0"/>
              </a:spcBef>
              <a:spcAft>
                <a:spcPts val="0"/>
              </a:spcAft>
              <a:defRPr/>
            </a:pPr>
            <a:endPar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2791620" y="4668886"/>
            <a:ext cx="6048375" cy="17287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just" fontAlgn="auto">
              <a:lnSpc>
                <a:spcPct val="150000"/>
              </a:lnSpc>
              <a:spcBef>
                <a:spcPts val="0"/>
              </a:spcBef>
              <a:spcAft>
                <a:spcPts val="0"/>
              </a:spcAft>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被災者の救護！</a:t>
            </a:r>
            <a:endParaRPr lang="en-US" altLang="ja-JP"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lnSpc>
                <a:spcPct val="150000"/>
              </a:lnSpc>
              <a:spcBef>
                <a:spcPts val="0"/>
              </a:spcBef>
              <a:spcAft>
                <a:spcPts val="0"/>
              </a:spcAft>
              <a:defRPr/>
            </a:pPr>
            <a:r>
              <a:rPr lang="ja-JP" altLang="en-US"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上司（責任者）への連絡！</a:t>
            </a:r>
          </a:p>
          <a:p>
            <a:pPr algn="just" fontAlgn="auto">
              <a:lnSpc>
                <a:spcPct val="125000"/>
              </a:lnSpc>
              <a:spcBef>
                <a:spcPts val="0"/>
              </a:spcBef>
              <a:spcAft>
                <a:spcPts val="0"/>
              </a:spcAft>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責任者の指示があれば補助なども</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lnSpc>
                <a:spcPct val="125000"/>
              </a:lnSpc>
              <a:spcBef>
                <a:spcPts val="0"/>
              </a:spcBef>
              <a:spcAft>
                <a:spcPts val="0"/>
              </a:spcAft>
              <a:defRP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（被災者の病院への搬送など）</a:t>
            </a:r>
          </a:p>
          <a:p>
            <a:pPr algn="just" fontAlgn="auto">
              <a:lnSpc>
                <a:spcPct val="125000"/>
              </a:lnSpc>
              <a:spcBef>
                <a:spcPts val="0"/>
              </a:spcBef>
              <a:spcAft>
                <a:spcPts val="0"/>
              </a:spcAft>
              <a:defRPr/>
            </a:pPr>
            <a:endPar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1064419" y="5157836"/>
            <a:ext cx="1871662" cy="46672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fontAlgn="auto">
              <a:spcBef>
                <a:spcPts val="0"/>
              </a:spcBef>
              <a:spcAft>
                <a:spcPts val="0"/>
              </a:spcAft>
              <a:defRPr/>
            </a:pPr>
            <a:r>
              <a:rPr lang="ja-JP" altLang="en-US" sz="2000" b="1" dirty="0">
                <a:solidFill>
                  <a:schemeClr val="tx1"/>
                </a:solidFill>
              </a:rPr>
              <a:t>現場対応</a:t>
            </a:r>
          </a:p>
        </p:txBody>
      </p:sp>
      <p:sp>
        <p:nvSpPr>
          <p:cNvPr id="10" name="爆発 1 9"/>
          <p:cNvSpPr/>
          <p:nvPr/>
        </p:nvSpPr>
        <p:spPr>
          <a:xfrm>
            <a:off x="919957" y="2873376"/>
            <a:ext cx="2087563" cy="1331913"/>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ja-JP" altLang="en-US" sz="2000" b="1" dirty="0"/>
              <a:t>労働災害発生</a:t>
            </a:r>
          </a:p>
        </p:txBody>
      </p:sp>
      <p:sp>
        <p:nvSpPr>
          <p:cNvPr id="11" name="下矢印 10"/>
          <p:cNvSpPr/>
          <p:nvPr/>
        </p:nvSpPr>
        <p:spPr>
          <a:xfrm>
            <a:off x="1783557" y="4545060"/>
            <a:ext cx="504825" cy="360362"/>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 name="テキスト ボックス 13"/>
          <p:cNvSpPr txBox="1"/>
          <p:nvPr/>
        </p:nvSpPr>
        <p:spPr>
          <a:xfrm>
            <a:off x="625554" y="620688"/>
            <a:ext cx="5190252" cy="288000"/>
          </a:xfrm>
          <a:prstGeom prst="rect">
            <a:avLst/>
          </a:prstGeom>
          <a:solidFill>
            <a:srgbClr val="FFFFCC"/>
          </a:solidFill>
          <a:ln>
            <a:solidFill>
              <a:schemeClr val="bg1">
                <a:lumMod val="65000"/>
              </a:schemeClr>
            </a:solidFill>
          </a:ln>
        </p:spPr>
        <p:txBody>
          <a:bodyPr wrap="square">
            <a:spAutoFit/>
          </a:bodyPr>
          <a:lstStyle/>
          <a:p>
            <a:pPr fontAlgn="auto">
              <a:spcBef>
                <a:spcPts val="0"/>
              </a:spcBef>
              <a:spcAft>
                <a:spcPts val="0"/>
              </a:spcAft>
              <a:defRPr/>
            </a:pPr>
            <a:r>
              <a:rPr lang="en-US" altLang="ja-JP" sz="1600" b="1" dirty="0">
                <a:solidFill>
                  <a:srgbClr val="C00000"/>
                </a:solidFill>
                <a:latin typeface="メイリオ" pitchFamily="50" charset="-128"/>
                <a:ea typeface="メイリオ" pitchFamily="50" charset="-128"/>
                <a:cs typeface="メイリオ" pitchFamily="50" charset="-128"/>
              </a:rPr>
              <a:t>(2)</a:t>
            </a:r>
            <a:r>
              <a:rPr lang="ja-JP" altLang="en-US" sz="1600" b="1" dirty="0">
                <a:solidFill>
                  <a:srgbClr val="C00000"/>
                </a:solidFill>
                <a:latin typeface="メイリオ" pitchFamily="50" charset="-128"/>
                <a:ea typeface="メイリオ" pitchFamily="50" charset="-128"/>
                <a:cs typeface="メイリオ" pitchFamily="50" charset="-128"/>
              </a:rPr>
              <a:t>　化学物質による「労働災害」が発生したら</a:t>
            </a:r>
            <a:endParaRPr lang="ja-JP" altLang="en-US" sz="1600" dirty="0">
              <a:latin typeface="+mn-lt"/>
              <a:ea typeface="+mn-ea"/>
            </a:endParaRPr>
          </a:p>
        </p:txBody>
      </p:sp>
      <p:sp>
        <p:nvSpPr>
          <p:cNvPr id="21516"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CD59C1A-237C-43AA-97EA-5EB795238BFB}" type="slidenum">
              <a:rPr lang="ja-JP" altLang="en-US" sz="1200">
                <a:solidFill>
                  <a:srgbClr val="898989"/>
                </a:solidFill>
              </a:rPr>
              <a:pPr>
                <a:spcBef>
                  <a:spcPct val="0"/>
                </a:spcBef>
                <a:buFontTx/>
                <a:buNone/>
              </a:pPr>
              <a:t>25</a:t>
            </a:fld>
            <a:endParaRPr lang="ja-JP" altLang="en-US" sz="1200">
              <a:solidFill>
                <a:srgbClr val="898989"/>
              </a:solidFill>
            </a:endParaRPr>
          </a:p>
        </p:txBody>
      </p:sp>
      <p:pic>
        <p:nvPicPr>
          <p:cNvPr id="4" name="図 3">
            <a:extLst>
              <a:ext uri="{FF2B5EF4-FFF2-40B4-BE49-F238E27FC236}">
                <a16:creationId xmlns:a16="http://schemas.microsoft.com/office/drawing/2014/main" id="{8E106885-D356-4760-A5C6-04BFD27DB4FF}"/>
              </a:ext>
            </a:extLst>
          </p:cNvPr>
          <p:cNvPicPr>
            <a:picLocks noChangeAspect="1"/>
          </p:cNvPicPr>
          <p:nvPr/>
        </p:nvPicPr>
        <p:blipFill>
          <a:blip r:embed="rId2"/>
          <a:stretch>
            <a:fillRect/>
          </a:stretch>
        </p:blipFill>
        <p:spPr>
          <a:xfrm>
            <a:off x="6222335" y="690224"/>
            <a:ext cx="2758006" cy="1622652"/>
          </a:xfrm>
          <a:prstGeom prst="rect">
            <a:avLst/>
          </a:prstGeom>
        </p:spPr>
      </p:pic>
      <p:sp>
        <p:nvSpPr>
          <p:cNvPr id="3" name="テキスト ボックス 2">
            <a:extLst>
              <a:ext uri="{FF2B5EF4-FFF2-40B4-BE49-F238E27FC236}">
                <a16:creationId xmlns:a16="http://schemas.microsoft.com/office/drawing/2014/main" id="{7F230AB1-D0C1-4EF5-9F03-1F1FD5BE631B}"/>
              </a:ext>
            </a:extLst>
          </p:cNvPr>
          <p:cNvSpPr txBox="1"/>
          <p:nvPr/>
        </p:nvSpPr>
        <p:spPr>
          <a:xfrm>
            <a:off x="3202782" y="4043279"/>
            <a:ext cx="4777270" cy="707886"/>
          </a:xfrm>
          <a:prstGeom prst="rect">
            <a:avLst/>
          </a:prstGeom>
          <a:solidFill>
            <a:schemeClr val="accent2">
              <a:lumMod val="40000"/>
              <a:lumOff val="60000"/>
            </a:schemeClr>
          </a:solidFill>
          <a:ln>
            <a:solidFill>
              <a:schemeClr val="tx1"/>
            </a:solidFill>
          </a:ln>
        </p:spPr>
        <p:txBody>
          <a:bodyPr wrap="none" rtlCol="0">
            <a:spAutoFit/>
          </a:bodyPr>
          <a:lstStyle/>
          <a:p>
            <a:r>
              <a:rPr lang="ja-JP" altLang="en-US" sz="2000" b="1" dirty="0">
                <a:effectLst>
                  <a:outerShdw blurRad="38100" dist="38100" dir="2700000" algn="tl">
                    <a:srgbClr val="000000">
                      <a:alpha val="43137"/>
                    </a:srgbClr>
                  </a:outerShdw>
                </a:effectLst>
              </a:rPr>
              <a:t>ラベルの注意書き（応急措置）を確認しよう</a:t>
            </a:r>
            <a:endParaRPr lang="en-US" altLang="ja-JP" sz="2000" b="1" dirty="0">
              <a:effectLst>
                <a:outerShdw blurRad="38100" dist="38100" dir="2700000" algn="tl">
                  <a:srgbClr val="000000">
                    <a:alpha val="43137"/>
                  </a:srgbClr>
                </a:outerShdw>
              </a:effectLst>
            </a:endParaRPr>
          </a:p>
          <a:p>
            <a:r>
              <a:rPr lang="ja-JP" altLang="en-US" sz="2000" b="1" dirty="0">
                <a:effectLst>
                  <a:outerShdw blurRad="38100" dist="38100" dir="2700000" algn="tl">
                    <a:srgbClr val="000000">
                      <a:alpha val="43137"/>
                    </a:srgbClr>
                  </a:outerShdw>
                </a:effectLst>
              </a:rPr>
              <a:t>二次災害には十分注意を！！</a:t>
            </a:r>
          </a:p>
        </p:txBody>
      </p:sp>
      <p:sp>
        <p:nvSpPr>
          <p:cNvPr id="16" name="Rectangle 10"/>
          <p:cNvSpPr>
            <a:spLocks noChangeArrowheads="1"/>
          </p:cNvSpPr>
          <p:nvPr/>
        </p:nvSpPr>
        <p:spPr bwMode="auto">
          <a:xfrm>
            <a:off x="703734" y="61219"/>
            <a:ext cx="8712965" cy="504825"/>
          </a:xfrm>
          <a:prstGeom prst="roundRect">
            <a:avLst/>
          </a:prstGeom>
          <a:noFill/>
          <a:ln w="9525">
            <a:noFill/>
            <a:miter lim="800000"/>
            <a:headEnd/>
            <a:tailEnd/>
          </a:ln>
          <a:effectLst/>
        </p:spPr>
        <p:txBody>
          <a:bodyPr anchor="ctr"/>
          <a:lstStyle/>
          <a:p>
            <a:pPr algn="ctr" eaLnBrk="1" hangingPunct="1">
              <a:lnSpc>
                <a:spcPct val="125000"/>
              </a:lnSpc>
              <a:defRPr/>
            </a:pPr>
            <a:r>
              <a:rPr lang="ja-JP" altLang="en-US" sz="2800" b="1" dirty="0">
                <a:solidFill>
                  <a:schemeClr val="bg1"/>
                </a:solidFill>
                <a:latin typeface="ＭＳ ゴシック" pitchFamily="49" charset="-128"/>
                <a:ea typeface="ＭＳ ゴシック" pitchFamily="49" charset="-128"/>
                <a:cs typeface="Arial" pitchFamily="34" charset="0"/>
              </a:rPr>
              <a:t>ポイント　</a:t>
            </a:r>
            <a:r>
              <a:rPr lang="ja-JP" altLang="en-US" sz="2800" b="1" dirty="0">
                <a:solidFill>
                  <a:srgbClr val="FFFF00"/>
                </a:solidFill>
                <a:latin typeface="ＭＳ ゴシック" pitchFamily="49" charset="-128"/>
                <a:ea typeface="ＭＳ ゴシック" pitchFamily="49" charset="-128"/>
                <a:cs typeface="Arial" pitchFamily="34" charset="0"/>
              </a:rPr>
              <a:t>もし異常事態や労働災害が発生したら！</a:t>
            </a:r>
            <a:endParaRPr lang="ja-JP" altLang="en-US" sz="2800" b="1" dirty="0">
              <a:solidFill>
                <a:srgbClr val="FFFF00"/>
              </a:solidFill>
              <a:cs typeface="ＭＳ Ｐゴシック" pitchFamily="50" charset="-128"/>
            </a:endParaRPr>
          </a:p>
        </p:txBody>
      </p:sp>
    </p:spTree>
    <p:extLst>
      <p:ext uri="{BB962C8B-B14F-4D97-AF65-F5344CB8AC3E}">
        <p14:creationId xmlns:p14="http://schemas.microsoft.com/office/powerpoint/2010/main" val="2306980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F53F1FDE-4C1B-409F-92A1-F9E46004E66B}" type="slidenum">
              <a:rPr lang="en-US" altLang="ja-JP" smtClean="0"/>
              <a:pPr>
                <a:defRPr/>
              </a:pPr>
              <a:t>3</a:t>
            </a:fld>
            <a:endParaRPr lang="en-US" altLang="ja-JP"/>
          </a:p>
        </p:txBody>
      </p:sp>
      <p:sp>
        <p:nvSpPr>
          <p:cNvPr id="6" name="テキスト ボックス 5">
            <a:extLst>
              <a:ext uri="{FF2B5EF4-FFF2-40B4-BE49-F238E27FC236}">
                <a16:creationId xmlns:a16="http://schemas.microsoft.com/office/drawing/2014/main" id="{01923FC7-E034-44F4-9185-BC419E35D3FA}"/>
              </a:ext>
            </a:extLst>
          </p:cNvPr>
          <p:cNvSpPr txBox="1"/>
          <p:nvPr/>
        </p:nvSpPr>
        <p:spPr>
          <a:xfrm>
            <a:off x="597920" y="124480"/>
            <a:ext cx="8194872" cy="523220"/>
          </a:xfrm>
          <a:prstGeom prst="rect">
            <a:avLst/>
          </a:prstGeom>
          <a:noFill/>
        </p:spPr>
        <p:txBody>
          <a:bodyPr wrap="none" rtlCol="0">
            <a:spAutoFit/>
          </a:bodyPr>
          <a:lstStyle/>
          <a:p>
            <a:r>
              <a:rPr lang="ja-JP" altLang="en-US" sz="2800" b="1" dirty="0">
                <a:solidFill>
                  <a:schemeClr val="bg1"/>
                </a:solidFill>
              </a:rPr>
              <a:t>安全衛生法での化学物質法的規制の仕組みを知ろう</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14" y="647700"/>
            <a:ext cx="8392810" cy="606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吹き出し 5">
            <a:extLst>
              <a:ext uri="{FF2B5EF4-FFF2-40B4-BE49-F238E27FC236}">
                <a16:creationId xmlns:a16="http://schemas.microsoft.com/office/drawing/2014/main" id="{8F4CEA7E-A3E8-40C4-8524-9EB24CB745F2}"/>
              </a:ext>
            </a:extLst>
          </p:cNvPr>
          <p:cNvSpPr/>
          <p:nvPr/>
        </p:nvSpPr>
        <p:spPr>
          <a:xfrm>
            <a:off x="7243665" y="4768664"/>
            <a:ext cx="2666988"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化学物質の法的規制の概要を知っておくことは、作業指揮者にとって基本の知識です。</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詳細</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説明</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ありません</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90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C993065-A7D3-4D79-80C2-559133566AE0}"/>
              </a:ext>
            </a:extLst>
          </p:cNvPr>
          <p:cNvSpPr txBox="1"/>
          <p:nvPr/>
        </p:nvSpPr>
        <p:spPr>
          <a:xfrm>
            <a:off x="854415" y="526039"/>
            <a:ext cx="7811754" cy="954107"/>
          </a:xfrm>
          <a:prstGeom prst="rect">
            <a:avLst/>
          </a:prstGeom>
          <a:noFill/>
        </p:spPr>
        <p:txBody>
          <a:bodyPr wrap="none" rtlCol="0">
            <a:spAutoFit/>
          </a:bodyPr>
          <a:lstStyle/>
          <a:p>
            <a:r>
              <a:rPr lang="ja-JP" altLang="en-US" sz="2800" dirty="0"/>
              <a:t>化学物質の労働安全衛生規則等には</a:t>
            </a:r>
            <a:endParaRPr lang="en-US" altLang="ja-JP" sz="2800" dirty="0"/>
          </a:p>
          <a:p>
            <a:r>
              <a:rPr lang="ja-JP" altLang="en-US" sz="2800" dirty="0"/>
              <a:t>事業者、労働者が</a:t>
            </a:r>
            <a:r>
              <a:rPr lang="ja-JP" altLang="en-US" sz="2800" dirty="0" smtClean="0"/>
              <a:t>守らなければ</a:t>
            </a:r>
            <a:r>
              <a:rPr lang="ja-JP" altLang="en-US" sz="2800" dirty="0"/>
              <a:t>ならないことがある</a:t>
            </a:r>
          </a:p>
        </p:txBody>
      </p:sp>
      <p:grpSp>
        <p:nvGrpSpPr>
          <p:cNvPr id="12" name="グループ化 11"/>
          <p:cNvGrpSpPr/>
          <p:nvPr/>
        </p:nvGrpSpPr>
        <p:grpSpPr>
          <a:xfrm>
            <a:off x="854415" y="1365246"/>
            <a:ext cx="8763613" cy="5196102"/>
            <a:chOff x="854415" y="1365246"/>
            <a:chExt cx="8763613" cy="5196102"/>
          </a:xfrm>
        </p:grpSpPr>
        <p:pic>
          <p:nvPicPr>
            <p:cNvPr id="4" name="図 3"/>
            <p:cNvPicPr>
              <a:picLocks noChangeAspect="1"/>
            </p:cNvPicPr>
            <p:nvPr/>
          </p:nvPicPr>
          <p:blipFill rotWithShape="1">
            <a:blip r:embed="rId2"/>
            <a:srcRect b="3798"/>
            <a:stretch/>
          </p:blipFill>
          <p:spPr>
            <a:xfrm>
              <a:off x="854415" y="1365246"/>
              <a:ext cx="7764900" cy="5196102"/>
            </a:xfrm>
            <a:prstGeom prst="rect">
              <a:avLst/>
            </a:prstGeom>
          </p:spPr>
        </p:pic>
        <p:sp>
          <p:nvSpPr>
            <p:cNvPr id="5" name="テキスト ボックス 4"/>
            <p:cNvSpPr txBox="1"/>
            <p:nvPr/>
          </p:nvSpPr>
          <p:spPr>
            <a:xfrm>
              <a:off x="7714310" y="3789040"/>
              <a:ext cx="1903718" cy="1077218"/>
            </a:xfrm>
            <a:prstGeom prst="rect">
              <a:avLst/>
            </a:prstGeom>
            <a:solidFill>
              <a:srgbClr val="FFC000"/>
            </a:solidFill>
          </p:spPr>
          <p:txBody>
            <a:bodyPr wrap="square" rtlCol="0">
              <a:spAutoFit/>
            </a:bodyPr>
            <a:lstStyle/>
            <a:p>
              <a:r>
                <a:rPr lang="ja-JP" altLang="en-US" sz="1600" b="1" dirty="0"/>
                <a:t>労働災害防止のための</a:t>
              </a:r>
              <a:r>
                <a:rPr lang="ja-JP" altLang="en-US" sz="1600" b="1" dirty="0" smtClean="0"/>
                <a:t>法令と</a:t>
              </a:r>
              <a:r>
                <a:rPr lang="ja-JP" altLang="en-US" sz="1600" b="1" dirty="0"/>
                <a:t>事業者が講じた措置の遵守</a:t>
              </a:r>
            </a:p>
          </p:txBody>
        </p:sp>
      </p:grpSp>
      <p:sp>
        <p:nvSpPr>
          <p:cNvPr id="6" name="テキスト ボックス 5"/>
          <p:cNvSpPr txBox="1"/>
          <p:nvPr/>
        </p:nvSpPr>
        <p:spPr>
          <a:xfrm>
            <a:off x="5312246" y="6603159"/>
            <a:ext cx="4532010" cy="246221"/>
          </a:xfrm>
          <a:prstGeom prst="rect">
            <a:avLst/>
          </a:prstGeom>
          <a:noFill/>
        </p:spPr>
        <p:txBody>
          <a:bodyPr wrap="none" rtlCol="0">
            <a:spAutoFit/>
          </a:bodyPr>
          <a:lstStyle/>
          <a:p>
            <a:r>
              <a:rPr lang="ja-JP" altLang="ja-JP" dirty="0"/>
              <a:t>職場における労働者の健康確保のための化学物質管理のあり方検討会</a:t>
            </a:r>
            <a:r>
              <a:rPr lang="ja-JP" altLang="ja-JP" dirty="0" smtClean="0"/>
              <a:t>資料</a:t>
            </a:r>
            <a:r>
              <a:rPr lang="ja-JP" altLang="en-US" dirty="0" smtClean="0"/>
              <a:t>より</a:t>
            </a:r>
            <a:endParaRPr lang="ja-JP" altLang="ja-JP" dirty="0"/>
          </a:p>
        </p:txBody>
      </p:sp>
      <p:sp>
        <p:nvSpPr>
          <p:cNvPr id="7" name="テキスト ボックス 6">
            <a:extLst>
              <a:ext uri="{FF2B5EF4-FFF2-40B4-BE49-F238E27FC236}">
                <a16:creationId xmlns:a16="http://schemas.microsoft.com/office/drawing/2014/main" id="{01923FC7-E034-44F4-9185-BC419E35D3FA}"/>
              </a:ext>
            </a:extLst>
          </p:cNvPr>
          <p:cNvSpPr txBox="1"/>
          <p:nvPr/>
        </p:nvSpPr>
        <p:spPr>
          <a:xfrm>
            <a:off x="597920" y="124480"/>
            <a:ext cx="8194872" cy="523220"/>
          </a:xfrm>
          <a:prstGeom prst="rect">
            <a:avLst/>
          </a:prstGeom>
          <a:noFill/>
        </p:spPr>
        <p:txBody>
          <a:bodyPr wrap="none" rtlCol="0">
            <a:spAutoFit/>
          </a:bodyPr>
          <a:lstStyle/>
          <a:p>
            <a:r>
              <a:rPr lang="ja-JP" altLang="en-US" sz="2800" b="1" dirty="0">
                <a:solidFill>
                  <a:schemeClr val="bg1"/>
                </a:solidFill>
              </a:rPr>
              <a:t>安全衛生法での化学物質法的規制の仕組みを知ろう</a:t>
            </a:r>
          </a:p>
        </p:txBody>
      </p:sp>
      <p:graphicFrame>
        <p:nvGraphicFramePr>
          <p:cNvPr id="9" name="表 8"/>
          <p:cNvGraphicFramePr>
            <a:graphicFrameLocks noGrp="1"/>
          </p:cNvGraphicFramePr>
          <p:nvPr>
            <p:extLst>
              <p:ext uri="{D42A27DB-BD31-4B8C-83A1-F6EECF244321}">
                <p14:modId xmlns:p14="http://schemas.microsoft.com/office/powerpoint/2010/main" val="479017393"/>
              </p:ext>
            </p:extLst>
          </p:nvPr>
        </p:nvGraphicFramePr>
        <p:xfrm>
          <a:off x="1063773" y="2456892"/>
          <a:ext cx="6514477" cy="445770"/>
        </p:xfrm>
        <a:graphic>
          <a:graphicData uri="http://schemas.openxmlformats.org/drawingml/2006/table">
            <a:tbl>
              <a:tblPr>
                <a:tableStyleId>{5C22544A-7EE6-4342-B048-85BDC9FD1C3A}</a:tableStyleId>
              </a:tblPr>
              <a:tblGrid>
                <a:gridCol w="6514477">
                  <a:extLst>
                    <a:ext uri="{9D8B030D-6E8A-4147-A177-3AD203B41FA5}">
                      <a16:colId xmlns:a16="http://schemas.microsoft.com/office/drawing/2014/main" val="20000"/>
                    </a:ext>
                  </a:extLst>
                </a:gridCol>
              </a:tblGrid>
              <a:tr h="190500">
                <a:tc>
                  <a:txBody>
                    <a:bodyPr/>
                    <a:lstStyle/>
                    <a:p>
                      <a:pPr algn="l" fontAlgn="ctr"/>
                      <a:r>
                        <a:rPr lang="ja-JP" altLang="en-US" sz="1400" b="1" u="none" strike="noStrike" dirty="0">
                          <a:effectLst/>
                        </a:rPr>
                        <a:t>第</a:t>
                      </a:r>
                      <a:r>
                        <a:rPr lang="en-US" altLang="ja-JP" sz="1400" b="1" u="none" strike="noStrike" dirty="0">
                          <a:effectLst/>
                        </a:rPr>
                        <a:t>22</a:t>
                      </a:r>
                      <a:r>
                        <a:rPr lang="ja-JP" altLang="en-US" sz="1400" b="1" u="none" strike="noStrike" dirty="0">
                          <a:effectLst/>
                        </a:rPr>
                        <a:t>条  </a:t>
                      </a:r>
                      <a:r>
                        <a:rPr lang="ja-JP" altLang="en-US" sz="1400" b="1" u="sng" strike="noStrike" dirty="0">
                          <a:effectLst/>
                        </a:rPr>
                        <a:t>事業者は、次の危険を防止するため必要な措置を講じなければならない。</a:t>
                      </a:r>
                      <a:endParaRPr lang="ja-JP" altLang="en-US" sz="1400" b="1" i="0" u="sng" strike="noStrike" dirty="0">
                        <a:solidFill>
                          <a:srgbClr val="000000"/>
                        </a:solidFill>
                        <a:effectLst/>
                        <a:latin typeface="Arial Unicode MS"/>
                      </a:endParaRPr>
                    </a:p>
                  </a:txBody>
                  <a:tcPr marL="9525" marR="9525" marT="9525" marB="0" anchor="ctr"/>
                </a:tc>
                <a:extLst>
                  <a:ext uri="{0D108BD9-81ED-4DB2-BD59-A6C34878D82A}">
                    <a16:rowId xmlns:a16="http://schemas.microsoft.com/office/drawing/2014/main" val="10000"/>
                  </a:ext>
                </a:extLst>
              </a:tr>
              <a:tr h="190500">
                <a:tc>
                  <a:txBody>
                    <a:bodyPr/>
                    <a:lstStyle/>
                    <a:p>
                      <a:pPr algn="l" fontAlgn="ctr"/>
                      <a:r>
                        <a:rPr lang="ja-JP" altLang="en-US" sz="1400" b="1" u="none" strike="noStrike" dirty="0">
                          <a:effectLst/>
                        </a:rPr>
                        <a:t>一  原材料、ガス、蒸気、粉</a:t>
                      </a:r>
                      <a:r>
                        <a:rPr lang="ja-JP" altLang="en-US" sz="1400" b="1" u="none" strike="noStrike" dirty="0" err="1">
                          <a:effectLst/>
                        </a:rPr>
                        <a:t>じん</a:t>
                      </a:r>
                      <a:r>
                        <a:rPr lang="ja-JP" altLang="en-US" sz="1400" b="1" u="none" strike="noStrike" dirty="0">
                          <a:effectLst/>
                        </a:rPr>
                        <a:t>、酸素欠乏空気、病原体等による健康障害</a:t>
                      </a:r>
                      <a:endParaRPr lang="ja-JP" altLang="en-US" sz="1400" b="1" i="0" u="none" strike="noStrike" dirty="0">
                        <a:solidFill>
                          <a:srgbClr val="000000"/>
                        </a:solidFill>
                        <a:effectLst/>
                        <a:latin typeface="Arial Unicode MS"/>
                      </a:endParaRPr>
                    </a:p>
                  </a:txBody>
                  <a:tcPr marL="9525" marR="9525" marT="9525" marB="0" anchor="ct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955762" y="4473116"/>
            <a:ext cx="184731" cy="246221"/>
          </a:xfrm>
          <a:prstGeom prst="rect">
            <a:avLst/>
          </a:prstGeom>
          <a:noFill/>
        </p:spPr>
        <p:txBody>
          <a:bodyPr wrap="none" rtlCol="0">
            <a:spAutoFit/>
          </a:bodyPr>
          <a:lstStyle/>
          <a:p>
            <a:endParaRPr kumimoji="1" lang="ja-JP" altLang="en-US" dirty="0"/>
          </a:p>
        </p:txBody>
      </p:sp>
      <p:sp>
        <p:nvSpPr>
          <p:cNvPr id="11" name="テキスト ボックス 10"/>
          <p:cNvSpPr txBox="1"/>
          <p:nvPr/>
        </p:nvSpPr>
        <p:spPr>
          <a:xfrm>
            <a:off x="955762" y="2852936"/>
            <a:ext cx="7488832" cy="523220"/>
          </a:xfrm>
          <a:prstGeom prst="rect">
            <a:avLst/>
          </a:prstGeom>
          <a:solidFill>
            <a:schemeClr val="bg1">
              <a:lumMod val="95000"/>
            </a:schemeClr>
          </a:solidFill>
        </p:spPr>
        <p:txBody>
          <a:bodyPr wrap="square" rtlCol="0">
            <a:spAutoFit/>
          </a:bodyPr>
          <a:lstStyle/>
          <a:p>
            <a:r>
              <a:rPr lang="ja-JP" altLang="en-US" sz="1400" b="1" dirty="0"/>
              <a:t>第</a:t>
            </a:r>
            <a:r>
              <a:rPr lang="en-US" altLang="ja-JP" sz="1400" b="1" dirty="0"/>
              <a:t>27</a:t>
            </a:r>
            <a:r>
              <a:rPr lang="ja-JP" altLang="en-US" sz="1400" b="1" dirty="0"/>
              <a:t>条  第二十条から第二十五条まで及び第二十五条の二第一項の規定により事業者が講ずべき</a:t>
            </a:r>
            <a:r>
              <a:rPr lang="ja-JP" altLang="en-US" sz="1400" b="1" dirty="0" smtClean="0"/>
              <a:t>措置及び</a:t>
            </a:r>
            <a:r>
              <a:rPr lang="ja-JP" altLang="en-US" sz="1400" b="1" dirty="0"/>
              <a:t>前条の規定により労働者が守らなければならない事項は、厚生労働省令で定める。</a:t>
            </a:r>
            <a:endParaRPr kumimoji="1" lang="ja-JP" altLang="en-US" sz="1400" b="1" dirty="0"/>
          </a:p>
        </p:txBody>
      </p:sp>
      <p:sp>
        <p:nvSpPr>
          <p:cNvPr id="3" name="正方形/長方形 2">
            <a:extLst>
              <a:ext uri="{FF2B5EF4-FFF2-40B4-BE49-F238E27FC236}">
                <a16:creationId xmlns:a16="http://schemas.microsoft.com/office/drawing/2014/main" id="{CA607BB5-B64B-40C1-BA52-EC4B1B8D1946}"/>
              </a:ext>
            </a:extLst>
          </p:cNvPr>
          <p:cNvSpPr/>
          <p:nvPr/>
        </p:nvSpPr>
        <p:spPr>
          <a:xfrm>
            <a:off x="3260018" y="3147923"/>
            <a:ext cx="4860539" cy="2282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96993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451706" y="986442"/>
            <a:ext cx="9392550" cy="5847460"/>
            <a:chOff x="451706" y="986442"/>
            <a:chExt cx="9392550" cy="5847460"/>
          </a:xfrm>
        </p:grpSpPr>
        <p:pic>
          <p:nvPicPr>
            <p:cNvPr id="4" name="図 3"/>
            <p:cNvPicPr>
              <a:picLocks noChangeAspect="1"/>
            </p:cNvPicPr>
            <p:nvPr/>
          </p:nvPicPr>
          <p:blipFill>
            <a:blip r:embed="rId2"/>
            <a:stretch>
              <a:fillRect/>
            </a:stretch>
          </p:blipFill>
          <p:spPr>
            <a:xfrm>
              <a:off x="451706" y="986442"/>
              <a:ext cx="7868131" cy="5718922"/>
            </a:xfrm>
            <a:prstGeom prst="rect">
              <a:avLst/>
            </a:prstGeom>
          </p:spPr>
        </p:pic>
        <p:sp>
          <p:nvSpPr>
            <p:cNvPr id="5" name="テキスト ボックス 4"/>
            <p:cNvSpPr txBox="1"/>
            <p:nvPr/>
          </p:nvSpPr>
          <p:spPr>
            <a:xfrm>
              <a:off x="5312246" y="6587681"/>
              <a:ext cx="4532010" cy="246221"/>
            </a:xfrm>
            <a:prstGeom prst="rect">
              <a:avLst/>
            </a:prstGeom>
            <a:noFill/>
          </p:spPr>
          <p:txBody>
            <a:bodyPr wrap="none" rtlCol="0">
              <a:spAutoFit/>
            </a:bodyPr>
            <a:lstStyle/>
            <a:p>
              <a:r>
                <a:rPr lang="ja-JP" altLang="ja-JP" dirty="0"/>
                <a:t>職場における労働者の健康確保のための化学物質管理のあり方検討会</a:t>
              </a:r>
              <a:r>
                <a:rPr lang="ja-JP" altLang="ja-JP" dirty="0" smtClean="0"/>
                <a:t>資料</a:t>
              </a:r>
              <a:r>
                <a:rPr lang="ja-JP" altLang="en-US" dirty="0" smtClean="0"/>
                <a:t>より</a:t>
              </a:r>
              <a:endParaRPr lang="ja-JP" altLang="ja-JP" dirty="0"/>
            </a:p>
          </p:txBody>
        </p:sp>
        <p:sp>
          <p:nvSpPr>
            <p:cNvPr id="7" name="テキスト ボックス 6"/>
            <p:cNvSpPr txBox="1"/>
            <p:nvPr/>
          </p:nvSpPr>
          <p:spPr>
            <a:xfrm>
              <a:off x="595722" y="1989009"/>
              <a:ext cx="7560840" cy="3970318"/>
            </a:xfrm>
            <a:prstGeom prst="rect">
              <a:avLst/>
            </a:prstGeom>
            <a:solidFill>
              <a:schemeClr val="bg1">
                <a:lumMod val="95000"/>
              </a:schemeClr>
            </a:solidFill>
          </p:spPr>
          <p:txBody>
            <a:bodyPr wrap="square" rtlCol="0">
              <a:spAutoFit/>
            </a:bodyPr>
            <a:lstStyle/>
            <a:p>
              <a:r>
                <a:rPr lang="ja-JP" altLang="en-US" sz="1200" b="1" dirty="0">
                  <a:latin typeface="+mn-ea"/>
                  <a:ea typeface="+mn-ea"/>
                </a:rPr>
                <a:t>（有害原因の除去）</a:t>
              </a:r>
            </a:p>
            <a:p>
              <a:r>
                <a:rPr lang="ja-JP" altLang="en-US" sz="1200" b="1" dirty="0" smtClean="0">
                  <a:latin typeface="+mn-ea"/>
                  <a:ea typeface="+mn-ea"/>
                </a:rPr>
                <a:t>第</a:t>
              </a:r>
              <a:r>
                <a:rPr lang="en-US" altLang="ja-JP" sz="1200" b="1" dirty="0" smtClean="0">
                  <a:latin typeface="+mn-ea"/>
                  <a:ea typeface="+mn-ea"/>
                </a:rPr>
                <a:t>576</a:t>
              </a:r>
              <a:r>
                <a:rPr lang="ja-JP" altLang="en-US" sz="1200" b="1" dirty="0" smtClean="0">
                  <a:latin typeface="+mn-ea"/>
                  <a:ea typeface="+mn-ea"/>
                </a:rPr>
                <a:t>条  </a:t>
              </a:r>
              <a:r>
                <a:rPr lang="ja-JP" altLang="en-US" sz="1200" b="1" dirty="0">
                  <a:latin typeface="+mn-ea"/>
                  <a:ea typeface="+mn-ea"/>
                </a:rPr>
                <a:t>事業者は、有害物を取り扱い、ガス、蒸気又は粉</a:t>
              </a:r>
              <a:r>
                <a:rPr lang="ja-JP" altLang="en-US" sz="1200" b="1" dirty="0" err="1">
                  <a:latin typeface="+mn-ea"/>
                  <a:ea typeface="+mn-ea"/>
                </a:rPr>
                <a:t>じんを</a:t>
              </a:r>
              <a:r>
                <a:rPr lang="ja-JP" altLang="en-US" sz="1200" b="1" dirty="0">
                  <a:latin typeface="+mn-ea"/>
                  <a:ea typeface="+mn-ea"/>
                </a:rPr>
                <a:t>発散し、有害な光線又は</a:t>
              </a:r>
              <a:r>
                <a:rPr lang="ja-JP" altLang="en-US" sz="1200" b="1" dirty="0" smtClean="0">
                  <a:latin typeface="+mn-ea"/>
                  <a:ea typeface="+mn-ea"/>
                </a:rPr>
                <a:t>超音波に</a:t>
              </a:r>
              <a:r>
                <a:rPr lang="ja-JP" altLang="en-US" sz="1200" b="1" dirty="0">
                  <a:latin typeface="+mn-ea"/>
                  <a:ea typeface="+mn-ea"/>
                </a:rPr>
                <a:t>さらされ、騒音又は振動を発し、病原体によつて汚染される等有害な作業場においては、その原因</a:t>
              </a:r>
              <a:r>
                <a:rPr lang="ja-JP" altLang="en-US" sz="1200" b="1" dirty="0" smtClean="0">
                  <a:latin typeface="+mn-ea"/>
                  <a:ea typeface="+mn-ea"/>
                </a:rPr>
                <a:t>を除去</a:t>
              </a:r>
              <a:r>
                <a:rPr lang="ja-JP" altLang="en-US" sz="1200" b="1" dirty="0">
                  <a:latin typeface="+mn-ea"/>
                  <a:ea typeface="+mn-ea"/>
                </a:rPr>
                <a:t>するため、代替物の使用、作業の方法又は機械等の改善等必要な措置を講じなければならない。</a:t>
              </a:r>
            </a:p>
            <a:p>
              <a:endParaRPr lang="ja-JP" altLang="en-US" sz="1200" b="1" dirty="0">
                <a:latin typeface="+mn-ea"/>
                <a:ea typeface="+mn-ea"/>
              </a:endParaRPr>
            </a:p>
            <a:p>
              <a:r>
                <a:rPr lang="ja-JP" altLang="en-US" sz="1200" b="1" dirty="0">
                  <a:latin typeface="+mn-ea"/>
                  <a:ea typeface="+mn-ea"/>
                </a:rPr>
                <a:t>（ガス等の発散の抑制等）</a:t>
              </a:r>
            </a:p>
            <a:p>
              <a:r>
                <a:rPr lang="ja-JP" altLang="en-US" sz="1200" b="1" dirty="0" smtClean="0">
                  <a:latin typeface="+mn-ea"/>
                  <a:ea typeface="+mn-ea"/>
                </a:rPr>
                <a:t>第</a:t>
              </a:r>
              <a:r>
                <a:rPr lang="en-US" altLang="ja-JP" sz="1200" b="1" dirty="0" smtClean="0">
                  <a:latin typeface="+mn-ea"/>
                  <a:ea typeface="+mn-ea"/>
                </a:rPr>
                <a:t>577</a:t>
              </a:r>
              <a:r>
                <a:rPr lang="ja-JP" altLang="en-US" sz="1200" b="1" dirty="0" smtClean="0">
                  <a:latin typeface="+mn-ea"/>
                  <a:ea typeface="+mn-ea"/>
                </a:rPr>
                <a:t>条  </a:t>
              </a:r>
              <a:r>
                <a:rPr lang="ja-JP" altLang="en-US" sz="1200" b="1" dirty="0">
                  <a:latin typeface="+mn-ea"/>
                  <a:ea typeface="+mn-ea"/>
                </a:rPr>
                <a:t>事業者は、ガス、蒸気又は粉</a:t>
              </a:r>
              <a:r>
                <a:rPr lang="ja-JP" altLang="en-US" sz="1200" b="1" dirty="0" err="1">
                  <a:latin typeface="+mn-ea"/>
                  <a:ea typeface="+mn-ea"/>
                </a:rPr>
                <a:t>じんを</a:t>
              </a:r>
              <a:r>
                <a:rPr lang="ja-JP" altLang="en-US" sz="1200" b="1" dirty="0">
                  <a:latin typeface="+mn-ea"/>
                  <a:ea typeface="+mn-ea"/>
                </a:rPr>
                <a:t>発散する屋内作業場においては、当該屋内作業場</a:t>
              </a:r>
              <a:r>
                <a:rPr lang="ja-JP" altLang="en-US" sz="1200" b="1" dirty="0" smtClean="0">
                  <a:latin typeface="+mn-ea"/>
                  <a:ea typeface="+mn-ea"/>
                </a:rPr>
                <a:t>における</a:t>
              </a:r>
              <a:r>
                <a:rPr lang="ja-JP" altLang="en-US" sz="1200" b="1" dirty="0">
                  <a:latin typeface="+mn-ea"/>
                  <a:ea typeface="+mn-ea"/>
                </a:rPr>
                <a:t>空気中のガス、蒸気又は粉じんの含有濃度が有害な程度にならないようにするため、発散源を</a:t>
              </a:r>
              <a:r>
                <a:rPr lang="ja-JP" altLang="en-US" sz="1200" b="1" dirty="0" smtClean="0">
                  <a:latin typeface="+mn-ea"/>
                  <a:ea typeface="+mn-ea"/>
                </a:rPr>
                <a:t>密 </a:t>
              </a:r>
              <a:r>
                <a:rPr lang="ja-JP" altLang="en-US" sz="1200" b="1" dirty="0">
                  <a:latin typeface="+mn-ea"/>
                  <a:ea typeface="+mn-ea"/>
                </a:rPr>
                <a:t>閉する設備、局所排気装置又は全体換気装置を設ける等必要な措置を講じなければならない。</a:t>
              </a:r>
            </a:p>
            <a:p>
              <a:endParaRPr lang="ja-JP" altLang="en-US" sz="1200" b="1" dirty="0">
                <a:latin typeface="+mn-ea"/>
                <a:ea typeface="+mn-ea"/>
              </a:endParaRPr>
            </a:p>
            <a:p>
              <a:r>
                <a:rPr lang="ja-JP" altLang="en-US" sz="1200" b="1" dirty="0">
                  <a:latin typeface="+mn-ea"/>
                  <a:ea typeface="+mn-ea"/>
                </a:rPr>
                <a:t>呼吸用保護具等）</a:t>
              </a:r>
            </a:p>
            <a:p>
              <a:r>
                <a:rPr lang="ja-JP" altLang="en-US" sz="1200" b="1" dirty="0" smtClean="0">
                  <a:latin typeface="+mn-ea"/>
                  <a:ea typeface="+mn-ea"/>
                </a:rPr>
                <a:t>第</a:t>
              </a:r>
              <a:r>
                <a:rPr lang="en-US" altLang="ja-JP" sz="1200" b="1" dirty="0" smtClean="0">
                  <a:latin typeface="+mn-ea"/>
                  <a:ea typeface="+mn-ea"/>
                </a:rPr>
                <a:t>593</a:t>
              </a:r>
              <a:r>
                <a:rPr lang="ja-JP" altLang="en-US" sz="1200" b="1" dirty="0" smtClean="0">
                  <a:latin typeface="+mn-ea"/>
                  <a:ea typeface="+mn-ea"/>
                </a:rPr>
                <a:t>条  </a:t>
              </a:r>
              <a:r>
                <a:rPr lang="ja-JP" altLang="en-US" sz="1200" b="1" dirty="0">
                  <a:latin typeface="+mn-ea"/>
                  <a:ea typeface="+mn-ea"/>
                </a:rPr>
                <a:t>事業者は、著しく暑熱又は寒冷な場所における業務、多量の高熱物体、低温物体又は</a:t>
              </a:r>
              <a:r>
                <a:rPr lang="ja-JP" altLang="en-US" sz="1200" b="1" dirty="0" smtClean="0">
                  <a:latin typeface="+mn-ea"/>
                  <a:ea typeface="+mn-ea"/>
                </a:rPr>
                <a:t>有害物</a:t>
              </a:r>
              <a:r>
                <a:rPr lang="ja-JP" altLang="en-US" sz="1200" b="1" dirty="0">
                  <a:latin typeface="+mn-ea"/>
                  <a:ea typeface="+mn-ea"/>
                </a:rPr>
                <a:t>を取り扱う業務、有害な光線にさらされる業務、ガス、蒸気又は粉</a:t>
              </a:r>
              <a:r>
                <a:rPr lang="ja-JP" altLang="en-US" sz="1200" b="1" dirty="0" err="1">
                  <a:latin typeface="+mn-ea"/>
                  <a:ea typeface="+mn-ea"/>
                </a:rPr>
                <a:t>じんを</a:t>
              </a:r>
              <a:r>
                <a:rPr lang="ja-JP" altLang="en-US" sz="1200" b="1" dirty="0">
                  <a:latin typeface="+mn-ea"/>
                  <a:ea typeface="+mn-ea"/>
                </a:rPr>
                <a:t>発散する有害な場所に</a:t>
              </a:r>
              <a:r>
                <a:rPr lang="ja-JP" altLang="en-US" sz="1200" b="1" dirty="0" smtClean="0">
                  <a:latin typeface="+mn-ea"/>
                  <a:ea typeface="+mn-ea"/>
                </a:rPr>
                <a:t>お </a:t>
              </a:r>
              <a:r>
                <a:rPr lang="ja-JP" altLang="en-US" sz="1200" b="1" dirty="0">
                  <a:latin typeface="+mn-ea"/>
                  <a:ea typeface="+mn-ea"/>
                </a:rPr>
                <a:t>ける業務、病原体による汚染のおそれの著しい業務その他有害な業務においては、当該業務に従事</a:t>
              </a:r>
              <a:r>
                <a:rPr lang="ja-JP" altLang="en-US" sz="1200" b="1" dirty="0" smtClean="0">
                  <a:latin typeface="+mn-ea"/>
                  <a:ea typeface="+mn-ea"/>
                </a:rPr>
                <a:t>する </a:t>
              </a:r>
              <a:r>
                <a:rPr lang="ja-JP" altLang="en-US" sz="1200" b="1" dirty="0">
                  <a:latin typeface="+mn-ea"/>
                  <a:ea typeface="+mn-ea"/>
                </a:rPr>
                <a:t>労働者に使用させるために、保護衣、保護眼鏡、呼吸用保護具等適切な保護具を備えなければならない。</a:t>
              </a:r>
            </a:p>
            <a:p>
              <a:endParaRPr lang="ja-JP" altLang="en-US" sz="1200" b="1" dirty="0">
                <a:latin typeface="+mn-ea"/>
                <a:ea typeface="+mn-ea"/>
              </a:endParaRPr>
            </a:p>
            <a:p>
              <a:r>
                <a:rPr lang="ja-JP" altLang="en-US" sz="1200" b="1" dirty="0">
                  <a:latin typeface="+mn-ea"/>
                  <a:ea typeface="+mn-ea"/>
                </a:rPr>
                <a:t>（皮膚障害等防止用の保護具）</a:t>
              </a:r>
            </a:p>
            <a:p>
              <a:r>
                <a:rPr lang="ja-JP" altLang="en-US" sz="1200" b="1" dirty="0" smtClean="0">
                  <a:latin typeface="+mn-ea"/>
                  <a:ea typeface="+mn-ea"/>
                </a:rPr>
                <a:t>第</a:t>
              </a:r>
              <a:r>
                <a:rPr lang="en-US" altLang="ja-JP" sz="1200" b="1" dirty="0" smtClean="0">
                  <a:latin typeface="+mn-ea"/>
                  <a:ea typeface="+mn-ea"/>
                </a:rPr>
                <a:t>594</a:t>
              </a:r>
              <a:r>
                <a:rPr lang="ja-JP" altLang="en-US" sz="1200" b="1" dirty="0" smtClean="0">
                  <a:latin typeface="+mn-ea"/>
                  <a:ea typeface="+mn-ea"/>
                </a:rPr>
                <a:t>条  </a:t>
              </a:r>
              <a:r>
                <a:rPr lang="ja-JP" altLang="en-US" sz="1200" b="1" dirty="0">
                  <a:latin typeface="+mn-ea"/>
                  <a:ea typeface="+mn-ea"/>
                </a:rPr>
                <a:t>事業者は、皮膚に障害を与える物を取り扱う業務又は有害物が皮膚から吸収され、</a:t>
              </a:r>
              <a:r>
                <a:rPr lang="ja-JP" altLang="en-US" sz="1200" b="1" dirty="0" smtClean="0">
                  <a:latin typeface="+mn-ea"/>
                  <a:ea typeface="+mn-ea"/>
                </a:rPr>
                <a:t>若しくは</a:t>
              </a:r>
              <a:r>
                <a:rPr lang="ja-JP" altLang="en-US" sz="1200" b="1" dirty="0">
                  <a:latin typeface="+mn-ea"/>
                  <a:ea typeface="+mn-ea"/>
                </a:rPr>
                <a:t>侵入して、健康障害若しくは感染をおこすおそれのある業務においては、当該業務に従事する</a:t>
              </a:r>
              <a:r>
                <a:rPr lang="ja-JP" altLang="en-US" sz="1200" b="1" dirty="0" smtClean="0">
                  <a:latin typeface="+mn-ea"/>
                  <a:ea typeface="+mn-ea"/>
                </a:rPr>
                <a:t>労働者</a:t>
              </a:r>
              <a:r>
                <a:rPr lang="ja-JP" altLang="en-US" sz="1200" b="1" dirty="0">
                  <a:latin typeface="+mn-ea"/>
                  <a:ea typeface="+mn-ea"/>
                </a:rPr>
                <a:t>に使用させるために、塗布剤、不浸透性の保護衣、保護手袋又は履</a:t>
              </a:r>
              <a:r>
                <a:rPr lang="en-US" altLang="ja-JP" sz="1200" b="1" dirty="0">
                  <a:latin typeface="+mn-ea"/>
                  <a:ea typeface="+mn-ea"/>
                </a:rPr>
                <a:t>(</a:t>
              </a:r>
              <a:r>
                <a:rPr lang="ja-JP" altLang="en-US" sz="1200" b="1" dirty="0">
                  <a:latin typeface="+mn-ea"/>
                  <a:ea typeface="+mn-ea"/>
                </a:rPr>
                <a:t>はき</a:t>
              </a:r>
              <a:r>
                <a:rPr lang="en-US" altLang="ja-JP" sz="1200" b="1" dirty="0">
                  <a:latin typeface="+mn-ea"/>
                  <a:ea typeface="+mn-ea"/>
                </a:rPr>
                <a:t>)</a:t>
              </a:r>
              <a:r>
                <a:rPr lang="ja-JP" altLang="en-US" sz="1200" b="1" dirty="0">
                  <a:latin typeface="+mn-ea"/>
                  <a:ea typeface="+mn-ea"/>
                </a:rPr>
                <a:t>物等適切な保護具を</a:t>
              </a:r>
              <a:r>
                <a:rPr lang="ja-JP" altLang="en-US" sz="1200" b="1" dirty="0" smtClean="0">
                  <a:latin typeface="+mn-ea"/>
                  <a:ea typeface="+mn-ea"/>
                </a:rPr>
                <a:t>備えなければ</a:t>
              </a:r>
              <a:r>
                <a:rPr lang="ja-JP" altLang="en-US" sz="1200" b="1" dirty="0">
                  <a:latin typeface="+mn-ea"/>
                  <a:ea typeface="+mn-ea"/>
                </a:rPr>
                <a:t>ならない。</a:t>
              </a:r>
            </a:p>
            <a:p>
              <a:endParaRPr kumimoji="1" lang="ja-JP" altLang="en-US" sz="1200" b="1" dirty="0">
                <a:latin typeface="+mn-ea"/>
                <a:ea typeface="+mn-ea"/>
              </a:endParaRPr>
            </a:p>
          </p:txBody>
        </p:sp>
        <p:sp>
          <p:nvSpPr>
            <p:cNvPr id="3" name="テキスト ボックス 2">
              <a:extLst>
                <a:ext uri="{FF2B5EF4-FFF2-40B4-BE49-F238E27FC236}">
                  <a16:creationId xmlns:a16="http://schemas.microsoft.com/office/drawing/2014/main" id="{5E144401-78A9-4B47-A5E6-45EF4B085531}"/>
                </a:ext>
              </a:extLst>
            </p:cNvPr>
            <p:cNvSpPr txBox="1"/>
            <p:nvPr/>
          </p:nvSpPr>
          <p:spPr>
            <a:xfrm>
              <a:off x="7792028" y="5362553"/>
              <a:ext cx="2052228" cy="1015663"/>
            </a:xfrm>
            <a:prstGeom prst="rect">
              <a:avLst/>
            </a:prstGeom>
            <a:solidFill>
              <a:srgbClr val="FFC000"/>
            </a:solidFill>
          </p:spPr>
          <p:txBody>
            <a:bodyPr wrap="square" rtlCol="0">
              <a:spAutoFit/>
            </a:bodyPr>
            <a:lstStyle/>
            <a:p>
              <a:r>
                <a:rPr lang="ja-JP" altLang="en-US" sz="2000" b="1" dirty="0"/>
                <a:t>事業者が講じた措置は守らなければならない</a:t>
              </a:r>
            </a:p>
          </p:txBody>
        </p:sp>
      </p:grpSp>
      <p:sp>
        <p:nvSpPr>
          <p:cNvPr id="2" name="テキスト ボックス 1"/>
          <p:cNvSpPr txBox="1"/>
          <p:nvPr/>
        </p:nvSpPr>
        <p:spPr>
          <a:xfrm>
            <a:off x="779554" y="641880"/>
            <a:ext cx="5655715" cy="523220"/>
          </a:xfrm>
          <a:prstGeom prst="rect">
            <a:avLst/>
          </a:prstGeom>
          <a:noFill/>
        </p:spPr>
        <p:txBody>
          <a:bodyPr wrap="none" rtlCol="0">
            <a:spAutoFit/>
          </a:bodyPr>
          <a:lstStyle/>
          <a:p>
            <a:r>
              <a:rPr lang="ja-JP" altLang="en-US" sz="2800" b="1" dirty="0">
                <a:solidFill>
                  <a:srgbClr val="FF0000"/>
                </a:solidFill>
              </a:rPr>
              <a:t>事業者が講じなければならない措置</a:t>
            </a:r>
          </a:p>
        </p:txBody>
      </p:sp>
      <p:sp>
        <p:nvSpPr>
          <p:cNvPr id="6" name="テキスト ボックス 5">
            <a:extLst>
              <a:ext uri="{FF2B5EF4-FFF2-40B4-BE49-F238E27FC236}">
                <a16:creationId xmlns:a16="http://schemas.microsoft.com/office/drawing/2014/main" id="{01923FC7-E034-44F4-9185-BC419E35D3FA}"/>
              </a:ext>
            </a:extLst>
          </p:cNvPr>
          <p:cNvSpPr txBox="1"/>
          <p:nvPr/>
        </p:nvSpPr>
        <p:spPr>
          <a:xfrm>
            <a:off x="597920" y="124480"/>
            <a:ext cx="8194872" cy="523220"/>
          </a:xfrm>
          <a:prstGeom prst="rect">
            <a:avLst/>
          </a:prstGeom>
          <a:noFill/>
        </p:spPr>
        <p:txBody>
          <a:bodyPr wrap="none" rtlCol="0">
            <a:spAutoFit/>
          </a:bodyPr>
          <a:lstStyle/>
          <a:p>
            <a:r>
              <a:rPr lang="ja-JP" altLang="en-US" sz="2800" b="1" dirty="0">
                <a:solidFill>
                  <a:schemeClr val="bg1"/>
                </a:solidFill>
              </a:rPr>
              <a:t>安全衛生法での化学物質法的規制の仕組みを知ろう</a:t>
            </a:r>
          </a:p>
        </p:txBody>
      </p:sp>
    </p:spTree>
    <p:extLst>
      <p:ext uri="{BB962C8B-B14F-4D97-AF65-F5344CB8AC3E}">
        <p14:creationId xmlns:p14="http://schemas.microsoft.com/office/powerpoint/2010/main" val="3085667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83628" y="42132"/>
            <a:ext cx="5444119" cy="584775"/>
          </a:xfrm>
          <a:prstGeom prst="rect">
            <a:avLst/>
          </a:prstGeom>
          <a:noFill/>
        </p:spPr>
        <p:txBody>
          <a:bodyPr wrap="none" rtlCol="0">
            <a:spAutoFit/>
          </a:bodyPr>
          <a:lstStyle/>
          <a:p>
            <a:r>
              <a:rPr lang="ja-JP" altLang="en-US" sz="3200" b="1" dirty="0">
                <a:solidFill>
                  <a:schemeClr val="bg1"/>
                </a:solidFill>
              </a:rPr>
              <a:t>化学物質の危険有害性とは</a:t>
            </a:r>
            <a:r>
              <a:rPr lang="ja-JP" altLang="en-US" sz="3200" b="1" dirty="0" smtClean="0">
                <a:solidFill>
                  <a:schemeClr val="bg1"/>
                </a:solidFill>
              </a:rPr>
              <a:t>？</a:t>
            </a:r>
            <a:endParaRPr lang="en-US" altLang="ja-JP" sz="3200" b="1" dirty="0">
              <a:solidFill>
                <a:schemeClr val="bg1"/>
              </a:solidFill>
            </a:endParaRPr>
          </a:p>
        </p:txBody>
      </p:sp>
      <p:sp>
        <p:nvSpPr>
          <p:cNvPr id="6" name="テキスト ボックス 5">
            <a:extLst>
              <a:ext uri="{FF2B5EF4-FFF2-40B4-BE49-F238E27FC236}">
                <a16:creationId xmlns:a16="http://schemas.microsoft.com/office/drawing/2014/main" id="{4E60F147-B00D-4CBB-A203-8AFBD1293434}"/>
              </a:ext>
            </a:extLst>
          </p:cNvPr>
          <p:cNvSpPr txBox="1"/>
          <p:nvPr/>
        </p:nvSpPr>
        <p:spPr>
          <a:xfrm>
            <a:off x="527082" y="1217863"/>
            <a:ext cx="9213656" cy="5262979"/>
          </a:xfrm>
          <a:prstGeom prst="rect">
            <a:avLst/>
          </a:prstGeom>
          <a:solidFill>
            <a:srgbClr val="92D050"/>
          </a:solidFill>
        </p:spPr>
        <p:txBody>
          <a:bodyPr wrap="square">
            <a:spAutoFit/>
          </a:bodyPr>
          <a:lstStyle/>
          <a:p>
            <a:pPr indent="133350" algn="just"/>
            <a:r>
              <a:rPr lang="ja-JP" altLang="en-US" sz="2400" b="1" kern="100" dirty="0">
                <a:latin typeface="+mn-ea"/>
                <a:cs typeface="Times New Roman" panose="02020603050405020304" pitchFamily="18" charset="0"/>
              </a:rPr>
              <a:t>化学物質の有害性は</a:t>
            </a:r>
            <a:r>
              <a:rPr lang="ja-JP" altLang="ja-JP" sz="2400" b="1" kern="100" dirty="0">
                <a:latin typeface="+mn-ea"/>
                <a:cs typeface="Times New Roman" panose="02020603050405020304" pitchFamily="18" charset="0"/>
              </a:rPr>
              <a:t>大きく分けて急性毒性と慢性</a:t>
            </a:r>
            <a:r>
              <a:rPr lang="ja-JP" altLang="ja-JP" sz="2400" b="1" kern="100" dirty="0" smtClean="0">
                <a:latin typeface="+mn-ea"/>
                <a:cs typeface="Times New Roman" panose="02020603050405020304" pitchFamily="18" charset="0"/>
              </a:rPr>
              <a:t>毒性が</a:t>
            </a:r>
            <a:r>
              <a:rPr lang="ja-JP" altLang="ja-JP" sz="2400" b="1" kern="100" dirty="0">
                <a:latin typeface="+mn-ea"/>
                <a:cs typeface="Times New Roman" panose="02020603050405020304" pitchFamily="18" charset="0"/>
              </a:rPr>
              <a:t>あ</a:t>
            </a:r>
            <a:r>
              <a:rPr lang="ja-JP" altLang="en-US" sz="2400" b="1" kern="100" dirty="0">
                <a:latin typeface="+mn-ea"/>
                <a:cs typeface="Times New Roman" panose="02020603050405020304" pitchFamily="18" charset="0"/>
              </a:rPr>
              <a:t>る</a:t>
            </a:r>
            <a:r>
              <a:rPr lang="ja-JP" altLang="ja-JP" sz="2400" b="1" kern="100" dirty="0">
                <a:latin typeface="+mn-ea"/>
                <a:cs typeface="Times New Roman" panose="02020603050405020304" pitchFamily="18" charset="0"/>
              </a:rPr>
              <a:t>。</a:t>
            </a:r>
            <a:endParaRPr lang="en-US" altLang="ja-JP" sz="2400" b="1" kern="100" dirty="0">
              <a:latin typeface="+mn-ea"/>
              <a:cs typeface="Times New Roman" panose="02020603050405020304" pitchFamily="18" charset="0"/>
            </a:endParaRPr>
          </a:p>
          <a:p>
            <a:pPr indent="133350" algn="just"/>
            <a:r>
              <a:rPr lang="ja-JP" altLang="ja-JP" sz="2400" b="1" u="sng"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rPr>
              <a:t>急性毒性</a:t>
            </a:r>
            <a:r>
              <a:rPr lang="ja-JP" altLang="en-US" sz="2400" b="1" u="sng"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rPr>
              <a:t>とは</a:t>
            </a:r>
            <a:endParaRPr lang="en-US" altLang="ja-JP" sz="2400" b="1" u="sng"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endParaRPr>
          </a:p>
          <a:p>
            <a:pPr indent="133350" algn="just"/>
            <a:r>
              <a:rPr lang="ja-JP" altLang="en-US" sz="2400" b="1" kern="100" dirty="0">
                <a:latin typeface="+mn-ea"/>
                <a:cs typeface="Times New Roman" panose="02020603050405020304" pitchFamily="18" charset="0"/>
              </a:rPr>
              <a:t>・一酸化炭素、</a:t>
            </a:r>
            <a:r>
              <a:rPr lang="ja-JP" altLang="ja-JP" sz="2400" b="1" kern="100" dirty="0">
                <a:latin typeface="+mn-ea"/>
                <a:cs typeface="Times New Roman" panose="02020603050405020304" pitchFamily="18" charset="0"/>
              </a:rPr>
              <a:t>青酸カリなどのように</a:t>
            </a:r>
            <a:r>
              <a:rPr lang="ja-JP" altLang="en-US" sz="2400" b="1" kern="100" dirty="0">
                <a:latin typeface="+mn-ea"/>
                <a:cs typeface="Times New Roman" panose="02020603050405020304" pitchFamily="18" charset="0"/>
              </a:rPr>
              <a:t>、</a:t>
            </a:r>
            <a:r>
              <a:rPr lang="ja-JP" altLang="ja-JP" sz="2400" b="1" kern="100" dirty="0">
                <a:latin typeface="+mn-ea"/>
                <a:cs typeface="Times New Roman" panose="02020603050405020304" pitchFamily="18" charset="0"/>
              </a:rPr>
              <a:t>無毒性量を超えて</a:t>
            </a:r>
            <a:r>
              <a:rPr lang="ja-JP" altLang="en-US" sz="2400" b="1" kern="100" dirty="0">
                <a:latin typeface="+mn-ea"/>
                <a:cs typeface="Times New Roman" panose="02020603050405020304" pitchFamily="18" charset="0"/>
              </a:rPr>
              <a:t>ばく</a:t>
            </a:r>
            <a:r>
              <a:rPr lang="ja-JP" altLang="en-US" sz="2400" b="1" kern="100" dirty="0" err="1">
                <a:latin typeface="+mn-ea"/>
                <a:cs typeface="Times New Roman" panose="02020603050405020304" pitchFamily="18" charset="0"/>
              </a:rPr>
              <a:t>露される</a:t>
            </a:r>
            <a:r>
              <a:rPr lang="ja-JP" altLang="ja-JP" sz="2400" b="1" kern="100" dirty="0" err="1">
                <a:latin typeface="+mn-ea"/>
                <a:cs typeface="Times New Roman" panose="02020603050405020304" pitchFamily="18" charset="0"/>
              </a:rPr>
              <a:t>と</a:t>
            </a:r>
            <a:r>
              <a:rPr lang="ja-JP" altLang="ja-JP" sz="2400" b="1" kern="100" dirty="0">
                <a:latin typeface="+mn-ea"/>
                <a:cs typeface="Times New Roman" panose="02020603050405020304" pitchFamily="18" charset="0"/>
              </a:rPr>
              <a:t>命に</a:t>
            </a:r>
            <a:r>
              <a:rPr lang="ja-JP" altLang="en-US" sz="2400" b="1" kern="100" dirty="0">
                <a:latin typeface="+mn-ea"/>
                <a:cs typeface="Times New Roman" panose="02020603050405020304" pitchFamily="18" charset="0"/>
              </a:rPr>
              <a:t>関わる毒性であり、生物を使った</a:t>
            </a:r>
            <a:r>
              <a:rPr lang="ja-JP" altLang="ja-JP" sz="2400" b="1" kern="100" dirty="0">
                <a:latin typeface="+mn-ea"/>
                <a:cs typeface="Times New Roman" panose="02020603050405020304" pitchFamily="18" charset="0"/>
              </a:rPr>
              <a:t>実験</a:t>
            </a:r>
            <a:r>
              <a:rPr lang="ja-JP" altLang="en-US" sz="2400" b="1" kern="100" dirty="0">
                <a:latin typeface="+mn-ea"/>
                <a:cs typeface="Times New Roman" panose="02020603050405020304" pitchFamily="18" charset="0"/>
              </a:rPr>
              <a:t>など</a:t>
            </a:r>
            <a:r>
              <a:rPr lang="ja-JP" altLang="ja-JP" sz="2400" b="1" kern="100" dirty="0">
                <a:latin typeface="+mn-ea"/>
                <a:cs typeface="Times New Roman" panose="02020603050405020304" pitchFamily="18" charset="0"/>
              </a:rPr>
              <a:t>により毒性の強さによって区分</a:t>
            </a:r>
            <a:r>
              <a:rPr lang="ja-JP" altLang="en-US" sz="2400" b="1" kern="100" dirty="0">
                <a:latin typeface="+mn-ea"/>
                <a:cs typeface="Times New Roman" panose="02020603050405020304" pitchFamily="18" charset="0"/>
              </a:rPr>
              <a:t>されている</a:t>
            </a:r>
            <a:r>
              <a:rPr lang="ja-JP" altLang="ja-JP" sz="2400" b="1" kern="100" dirty="0">
                <a:latin typeface="+mn-ea"/>
                <a:cs typeface="Times New Roman" panose="02020603050405020304" pitchFamily="18" charset="0"/>
              </a:rPr>
              <a:t>。数字が小さいほど少ない量の</a:t>
            </a:r>
            <a:r>
              <a:rPr lang="ja-JP" altLang="en-US" sz="2400" b="1" kern="100" dirty="0">
                <a:latin typeface="+mn-ea"/>
                <a:cs typeface="Times New Roman" panose="02020603050405020304" pitchFamily="18" charset="0"/>
              </a:rPr>
              <a:t>ばく露</a:t>
            </a:r>
            <a:r>
              <a:rPr lang="ja-JP" altLang="ja-JP" sz="2400" b="1" kern="100" dirty="0">
                <a:latin typeface="+mn-ea"/>
                <a:cs typeface="Times New Roman" panose="02020603050405020304" pitchFamily="18" charset="0"/>
              </a:rPr>
              <a:t>で</a:t>
            </a:r>
            <a:r>
              <a:rPr lang="ja-JP" altLang="en-US" sz="2400" b="1" kern="100" dirty="0">
                <a:latin typeface="+mn-ea"/>
                <a:cs typeface="Times New Roman" panose="02020603050405020304" pitchFamily="18" charset="0"/>
              </a:rPr>
              <a:t>ヒトの生命</a:t>
            </a:r>
            <a:r>
              <a:rPr lang="ja-JP" altLang="ja-JP" sz="2400" b="1" kern="100" dirty="0">
                <a:latin typeface="+mn-ea"/>
                <a:cs typeface="Times New Roman" panose="02020603050405020304" pitchFamily="18" charset="0"/>
              </a:rPr>
              <a:t>に関わる。</a:t>
            </a:r>
            <a:endParaRPr lang="en-US" altLang="ja-JP" sz="2400" b="1" kern="100" dirty="0">
              <a:latin typeface="+mn-ea"/>
              <a:cs typeface="Times New Roman" panose="02020603050405020304" pitchFamily="18" charset="0"/>
            </a:endParaRPr>
          </a:p>
          <a:p>
            <a:pPr indent="133350" algn="just"/>
            <a:r>
              <a:rPr lang="ja-JP" altLang="en-US" sz="2400" b="1" kern="100" dirty="0">
                <a:latin typeface="+mn-ea"/>
                <a:cs typeface="Times New Roman" panose="02020603050405020304" pitchFamily="18" charset="0"/>
              </a:rPr>
              <a:t>・</a:t>
            </a:r>
            <a:r>
              <a:rPr lang="ja-JP" altLang="ja-JP" sz="2400" b="1" kern="100" dirty="0">
                <a:latin typeface="+mn-ea"/>
                <a:cs typeface="Times New Roman" panose="02020603050405020304" pitchFamily="18" charset="0"/>
              </a:rPr>
              <a:t>眼、皮膚への接触によって</a:t>
            </a:r>
            <a:r>
              <a:rPr lang="ja-JP" altLang="en-US" sz="2400" b="1" kern="100" dirty="0">
                <a:latin typeface="+mn-ea"/>
                <a:cs typeface="Times New Roman" panose="02020603050405020304" pitchFamily="18" charset="0"/>
              </a:rPr>
              <a:t>、</a:t>
            </a:r>
            <a:r>
              <a:rPr lang="ja-JP" altLang="ja-JP" sz="2400" b="1" kern="100" dirty="0">
                <a:latin typeface="+mn-ea"/>
                <a:cs typeface="Times New Roman" panose="02020603050405020304" pitchFamily="18" charset="0"/>
              </a:rPr>
              <a:t>その部位</a:t>
            </a:r>
            <a:r>
              <a:rPr lang="ja-JP" altLang="ja-JP" sz="2400" b="1" kern="100" dirty="0" smtClean="0">
                <a:latin typeface="+mn-ea"/>
                <a:cs typeface="Times New Roman" panose="02020603050405020304" pitchFamily="18" charset="0"/>
              </a:rPr>
              <a:t>に</a:t>
            </a:r>
            <a:r>
              <a:rPr lang="ja-JP" altLang="ja-JP" sz="2400" b="1" dirty="0" smtClean="0"/>
              <a:t>短時間で</a:t>
            </a:r>
            <a:r>
              <a:rPr lang="ja-JP" altLang="ja-JP" sz="2400" b="1" kern="100" dirty="0" smtClean="0">
                <a:latin typeface="+mn-ea"/>
                <a:cs typeface="Times New Roman" panose="02020603050405020304" pitchFamily="18" charset="0"/>
              </a:rPr>
              <a:t>健康</a:t>
            </a:r>
            <a:r>
              <a:rPr lang="ja-JP" altLang="ja-JP" sz="2400" b="1" kern="100" dirty="0">
                <a:latin typeface="+mn-ea"/>
                <a:cs typeface="Times New Roman" panose="02020603050405020304" pitchFamily="18" charset="0"/>
              </a:rPr>
              <a:t>障害をもたらす毒性</a:t>
            </a:r>
            <a:r>
              <a:rPr lang="ja-JP" altLang="ja-JP" sz="2400" b="1" kern="100" dirty="0" smtClean="0">
                <a:latin typeface="+mn-ea"/>
                <a:cs typeface="Times New Roman" panose="02020603050405020304" pitchFamily="18" charset="0"/>
              </a:rPr>
              <a:t>も急性</a:t>
            </a:r>
            <a:r>
              <a:rPr lang="ja-JP" altLang="en-US" sz="2400" b="1" kern="100" dirty="0" smtClean="0">
                <a:latin typeface="+mn-ea"/>
                <a:cs typeface="Times New Roman" panose="02020603050405020304" pitchFamily="18" charset="0"/>
              </a:rPr>
              <a:t>の</a:t>
            </a:r>
            <a:r>
              <a:rPr lang="ja-JP" altLang="ja-JP" sz="2400" b="1" kern="100" dirty="0" smtClean="0">
                <a:latin typeface="+mn-ea"/>
                <a:cs typeface="Times New Roman" panose="02020603050405020304" pitchFamily="18" charset="0"/>
              </a:rPr>
              <a:t>毒性</a:t>
            </a:r>
            <a:r>
              <a:rPr lang="ja-JP" altLang="en-US" sz="2400" b="1" kern="100" dirty="0">
                <a:latin typeface="+mn-ea"/>
                <a:cs typeface="Times New Roman" panose="02020603050405020304" pitchFamily="18" charset="0"/>
              </a:rPr>
              <a:t>の</a:t>
            </a:r>
            <a:r>
              <a:rPr lang="ja-JP" altLang="en-US" sz="2400" b="1" kern="100" dirty="0" smtClean="0">
                <a:latin typeface="+mn-ea"/>
                <a:cs typeface="Times New Roman" panose="02020603050405020304" pitchFamily="18" charset="0"/>
              </a:rPr>
              <a:t>一種といえ</a:t>
            </a:r>
            <a:r>
              <a:rPr lang="ja-JP" altLang="en-US" sz="2400" b="1" kern="100" dirty="0">
                <a:latin typeface="+mn-ea"/>
                <a:cs typeface="Times New Roman" panose="02020603050405020304" pitchFamily="18" charset="0"/>
              </a:rPr>
              <a:t>る</a:t>
            </a:r>
            <a:r>
              <a:rPr lang="ja-JP" altLang="ja-JP" sz="2400" b="1" kern="100" dirty="0" smtClean="0">
                <a:latin typeface="+mn-ea"/>
                <a:cs typeface="Times New Roman" panose="02020603050405020304" pitchFamily="18" charset="0"/>
              </a:rPr>
              <a:t>。</a:t>
            </a:r>
            <a:endParaRPr lang="en-US" altLang="ja-JP" sz="2400" b="1" kern="100" dirty="0">
              <a:latin typeface="+mn-ea"/>
              <a:cs typeface="Times New Roman" panose="02020603050405020304" pitchFamily="18" charset="0"/>
            </a:endParaRPr>
          </a:p>
          <a:p>
            <a:pPr indent="133350" algn="just"/>
            <a:r>
              <a:rPr lang="ja-JP" altLang="en-US" sz="2400" b="1" kern="100" dirty="0">
                <a:latin typeface="+mn-ea"/>
                <a:cs typeface="Times New Roman" panose="02020603050405020304" pitchFamily="18" charset="0"/>
              </a:rPr>
              <a:t>・</a:t>
            </a:r>
            <a:r>
              <a:rPr lang="ja-JP" altLang="en-US" sz="2400" b="1" kern="100" dirty="0" smtClean="0">
                <a:solidFill>
                  <a:srgbClr val="FF0000"/>
                </a:solidFill>
                <a:latin typeface="+mn-ea"/>
                <a:cs typeface="Times New Roman" panose="02020603050405020304" pitchFamily="18" charset="0"/>
              </a:rPr>
              <a:t>急性</a:t>
            </a:r>
            <a:r>
              <a:rPr lang="ja-JP" altLang="en-US" sz="2400" b="1" kern="100" dirty="0">
                <a:solidFill>
                  <a:srgbClr val="FF0000"/>
                </a:solidFill>
                <a:latin typeface="+mn-ea"/>
                <a:cs typeface="Times New Roman" panose="02020603050405020304" pitchFamily="18" charset="0"/>
              </a:rPr>
              <a:t>の</a:t>
            </a:r>
            <a:r>
              <a:rPr lang="ja-JP" altLang="ja-JP" sz="2400" b="1" kern="100" dirty="0" smtClean="0">
                <a:solidFill>
                  <a:srgbClr val="FF0000"/>
                </a:solidFill>
                <a:latin typeface="+mn-ea"/>
                <a:cs typeface="Times New Roman" panose="02020603050405020304" pitchFamily="18" charset="0"/>
              </a:rPr>
              <a:t>毒性</a:t>
            </a:r>
            <a:r>
              <a:rPr lang="ja-JP" altLang="ja-JP" sz="2400" b="1" kern="100" dirty="0">
                <a:solidFill>
                  <a:srgbClr val="FF0000"/>
                </a:solidFill>
                <a:latin typeface="+mn-ea"/>
                <a:cs typeface="Times New Roman" panose="02020603050405020304" pitchFamily="18" charset="0"/>
              </a:rPr>
              <a:t>は危険性</a:t>
            </a:r>
            <a:r>
              <a:rPr lang="ja-JP" altLang="en-US" sz="2400" b="1" kern="100" dirty="0">
                <a:solidFill>
                  <a:srgbClr val="FF0000"/>
                </a:solidFill>
                <a:latin typeface="+mn-ea"/>
                <a:cs typeface="Times New Roman" panose="02020603050405020304" pitchFamily="18" charset="0"/>
              </a:rPr>
              <a:t>（爆発・火災などを起こす物理化学的危険性）</a:t>
            </a:r>
            <a:r>
              <a:rPr lang="ja-JP" altLang="ja-JP" sz="2400" b="1" kern="100" dirty="0">
                <a:solidFill>
                  <a:srgbClr val="FF0000"/>
                </a:solidFill>
                <a:latin typeface="+mn-ea"/>
                <a:cs typeface="Times New Roman" panose="02020603050405020304" pitchFamily="18" charset="0"/>
              </a:rPr>
              <a:t>と同じような</a:t>
            </a:r>
            <a:r>
              <a:rPr lang="ja-JP" altLang="ja-JP" sz="2400" b="1" kern="100" dirty="0" smtClean="0">
                <a:solidFill>
                  <a:srgbClr val="FF0000"/>
                </a:solidFill>
                <a:latin typeface="+mn-ea"/>
                <a:cs typeface="Times New Roman" panose="02020603050405020304" pitchFamily="18" charset="0"/>
              </a:rPr>
              <a:t>性質</a:t>
            </a:r>
            <a:r>
              <a:rPr lang="ja-JP" altLang="en-US" sz="2400" b="1" kern="100" dirty="0" smtClean="0">
                <a:solidFill>
                  <a:srgbClr val="FF0000"/>
                </a:solidFill>
                <a:latin typeface="+mn-ea"/>
                <a:cs typeface="Times New Roman" panose="02020603050405020304" pitchFamily="18" charset="0"/>
              </a:rPr>
              <a:t>を持つ</a:t>
            </a:r>
            <a:r>
              <a:rPr lang="ja-JP" altLang="ja-JP" sz="2400" b="1" kern="100" dirty="0" smtClean="0">
                <a:latin typeface="+mn-ea"/>
                <a:cs typeface="Times New Roman" panose="02020603050405020304" pitchFamily="18" charset="0"/>
              </a:rPr>
              <a:t>。</a:t>
            </a:r>
            <a:r>
              <a:rPr lang="ja-JP" altLang="ja-JP" sz="2400" b="1" kern="100" dirty="0">
                <a:latin typeface="+mn-ea"/>
                <a:cs typeface="Times New Roman" panose="02020603050405020304" pitchFamily="18" charset="0"/>
              </a:rPr>
              <a:t>もしも、誤って飲み込む、吸い込む、接触する、体にかかるなどがあ</a:t>
            </a:r>
            <a:r>
              <a:rPr lang="ja-JP" altLang="en-US" sz="2400" b="1" kern="100" dirty="0">
                <a:latin typeface="+mn-ea"/>
                <a:cs typeface="Times New Roman" panose="02020603050405020304" pitchFamily="18" charset="0"/>
              </a:rPr>
              <a:t>ると</a:t>
            </a:r>
            <a:r>
              <a:rPr lang="ja-JP" altLang="ja-JP" sz="2400" b="1" kern="100" dirty="0">
                <a:latin typeface="+mn-ea"/>
                <a:cs typeface="Times New Roman" panose="02020603050405020304" pitchFamily="18" charset="0"/>
              </a:rPr>
              <a:t>、ごく短い時間で健康に障害をもたら</a:t>
            </a:r>
            <a:r>
              <a:rPr lang="ja-JP" altLang="en-US" sz="2400" b="1" kern="100" dirty="0">
                <a:latin typeface="+mn-ea"/>
                <a:cs typeface="Times New Roman" panose="02020603050405020304" pitchFamily="18" charset="0"/>
              </a:rPr>
              <a:t>す</a:t>
            </a:r>
            <a:r>
              <a:rPr lang="ja-JP" altLang="ja-JP" sz="2400" b="1" kern="100" dirty="0">
                <a:latin typeface="+mn-ea"/>
                <a:cs typeface="Times New Roman" panose="02020603050405020304" pitchFamily="18" charset="0"/>
              </a:rPr>
              <a:t>。</a:t>
            </a:r>
          </a:p>
          <a:p>
            <a:pPr indent="133350" algn="just"/>
            <a:r>
              <a:rPr lang="ja-JP" altLang="en-US" sz="2400" b="1" kern="100" dirty="0">
                <a:latin typeface="+mn-ea"/>
                <a:cs typeface="Times New Roman" panose="02020603050405020304" pitchFamily="18" charset="0"/>
              </a:rPr>
              <a:t>・</a:t>
            </a:r>
            <a:r>
              <a:rPr lang="ja-JP" altLang="ja-JP" sz="2400" b="1" kern="100" dirty="0">
                <a:latin typeface="+mn-ea"/>
                <a:cs typeface="Times New Roman" panose="02020603050405020304" pitchFamily="18" charset="0"/>
              </a:rPr>
              <a:t>労働安全</a:t>
            </a:r>
            <a:r>
              <a:rPr lang="ja-JP" altLang="en-US" sz="2400" b="1" kern="100" dirty="0">
                <a:latin typeface="+mn-ea"/>
                <a:cs typeface="Times New Roman" panose="02020603050405020304" pitchFamily="18" charset="0"/>
              </a:rPr>
              <a:t>衛生上</a:t>
            </a:r>
            <a:r>
              <a:rPr lang="ja-JP" altLang="ja-JP" sz="2400" b="1" kern="100" dirty="0">
                <a:latin typeface="+mn-ea"/>
                <a:cs typeface="Times New Roman" panose="02020603050405020304" pitchFamily="18" charset="0"/>
              </a:rPr>
              <a:t>は</a:t>
            </a:r>
            <a:r>
              <a:rPr lang="ja-JP" altLang="en-US" sz="2400" b="1" kern="100" dirty="0">
                <a:latin typeface="+mn-ea"/>
                <a:cs typeface="Times New Roman" panose="02020603050405020304" pitchFamily="18" charset="0"/>
              </a:rPr>
              <a:t>、</a:t>
            </a:r>
            <a:r>
              <a:rPr lang="ja-JP" altLang="ja-JP" sz="2400" b="1" kern="100" dirty="0">
                <a:latin typeface="+mn-ea"/>
                <a:cs typeface="Times New Roman" panose="02020603050405020304" pitchFamily="18" charset="0"/>
              </a:rPr>
              <a:t>職場のあらゆる危険性について「</a:t>
            </a:r>
            <a:r>
              <a:rPr lang="ja-JP" altLang="en-US" sz="2400" b="1" kern="100" dirty="0">
                <a:solidFill>
                  <a:srgbClr val="FF0000"/>
                </a:solidFill>
                <a:latin typeface="+mn-ea"/>
                <a:cs typeface="Times New Roman" panose="02020603050405020304" pitchFamily="18" charset="0"/>
              </a:rPr>
              <a:t>カモシレナイ</a:t>
            </a:r>
            <a:r>
              <a:rPr lang="ja-JP" altLang="ja-JP" sz="2400" b="1" kern="100" dirty="0">
                <a:solidFill>
                  <a:srgbClr val="FF0000"/>
                </a:solidFill>
                <a:latin typeface="+mn-ea"/>
                <a:cs typeface="Times New Roman" panose="02020603050405020304" pitchFamily="18" charset="0"/>
              </a:rPr>
              <a:t>で危険の意識を持つこと</a:t>
            </a:r>
            <a:r>
              <a:rPr lang="ja-JP" altLang="ja-JP" sz="2400" b="1" kern="100" dirty="0">
                <a:latin typeface="+mn-ea"/>
                <a:cs typeface="Times New Roman" panose="02020603050405020304" pitchFamily="18" charset="0"/>
              </a:rPr>
              <a:t>」とされる</a:t>
            </a:r>
            <a:r>
              <a:rPr lang="ja-JP" altLang="en-US" sz="2400" b="1" kern="100" dirty="0">
                <a:latin typeface="+mn-ea"/>
                <a:cs typeface="Times New Roman" panose="02020603050405020304" pitchFamily="18" charset="0"/>
              </a:rPr>
              <a:t>が、</a:t>
            </a:r>
            <a:r>
              <a:rPr lang="ja-JP" altLang="ja-JP" sz="2400" b="1" kern="100" dirty="0">
                <a:latin typeface="+mn-ea"/>
                <a:cs typeface="Times New Roman" panose="02020603050405020304" pitchFamily="18" charset="0"/>
              </a:rPr>
              <a:t>化学物質についても同じ</a:t>
            </a:r>
            <a:r>
              <a:rPr lang="ja-JP" altLang="ja-JP" sz="2400" b="1" kern="100" dirty="0" smtClean="0">
                <a:latin typeface="+mn-ea"/>
                <a:cs typeface="Times New Roman" panose="02020603050405020304" pitchFamily="18" charset="0"/>
              </a:rPr>
              <a:t>。</a:t>
            </a:r>
            <a:endParaRPr lang="en-US" altLang="ja-JP" sz="2400" b="1" kern="100" dirty="0" smtClean="0">
              <a:latin typeface="+mn-ea"/>
              <a:cs typeface="Times New Roman" panose="02020603050405020304" pitchFamily="18" charset="0"/>
            </a:endParaRPr>
          </a:p>
          <a:p>
            <a:pPr indent="133350" algn="just"/>
            <a:r>
              <a:rPr lang="ja-JP" altLang="ja-JP" sz="2400" b="1" u="sng" kern="100" dirty="0" smtClean="0">
                <a:effectLst>
                  <a:outerShdw blurRad="38100" dist="38100" dir="2700000" algn="tl">
                    <a:srgbClr val="000000">
                      <a:alpha val="43137"/>
                    </a:srgbClr>
                  </a:outerShdw>
                </a:effectLst>
                <a:latin typeface="+mn-ea"/>
                <a:cs typeface="Times New Roman" panose="02020603050405020304" pitchFamily="18" charset="0"/>
              </a:rPr>
              <a:t>化学</a:t>
            </a:r>
            <a:r>
              <a:rPr lang="ja-JP" altLang="ja-JP" sz="2400" b="1" u="sng" kern="100" dirty="0">
                <a:effectLst>
                  <a:outerShdw blurRad="38100" dist="38100" dir="2700000" algn="tl">
                    <a:srgbClr val="000000">
                      <a:alpha val="43137"/>
                    </a:srgbClr>
                  </a:outerShdw>
                </a:effectLst>
                <a:latin typeface="+mn-ea"/>
                <a:cs typeface="Times New Roman" panose="02020603050405020304" pitchFamily="18" charset="0"/>
              </a:rPr>
              <a:t>物質の危険・有害性を知</a:t>
            </a:r>
            <a:r>
              <a:rPr lang="ja-JP" altLang="en-US" sz="2400" b="1" u="sng" kern="100" dirty="0">
                <a:effectLst>
                  <a:outerShdw blurRad="38100" dist="38100" dir="2700000" algn="tl">
                    <a:srgbClr val="000000">
                      <a:alpha val="43137"/>
                    </a:srgbClr>
                  </a:outerShdw>
                </a:effectLst>
                <a:latin typeface="+mn-ea"/>
                <a:cs typeface="Times New Roman" panose="02020603050405020304" pitchFamily="18" charset="0"/>
              </a:rPr>
              <a:t>らなければ</a:t>
            </a:r>
            <a:r>
              <a:rPr lang="ja-JP" altLang="ja-JP" sz="2400" b="1" u="sng" kern="100" dirty="0">
                <a:effectLst>
                  <a:outerShdw blurRad="38100" dist="38100" dir="2700000" algn="tl">
                    <a:srgbClr val="000000">
                      <a:alpha val="43137"/>
                    </a:srgbClr>
                  </a:outerShdw>
                </a:effectLst>
                <a:latin typeface="+mn-ea"/>
                <a:cs typeface="Times New Roman" panose="02020603050405020304" pitchFamily="18" charset="0"/>
              </a:rPr>
              <a:t>危険の意識は薄れ</a:t>
            </a:r>
            <a:r>
              <a:rPr lang="ja-JP" altLang="en-US" sz="2400" b="1" u="sng" kern="100" dirty="0">
                <a:effectLst>
                  <a:outerShdw blurRad="38100" dist="38100" dir="2700000" algn="tl">
                    <a:srgbClr val="000000">
                      <a:alpha val="43137"/>
                    </a:srgbClr>
                  </a:outerShdw>
                </a:effectLst>
                <a:latin typeface="+mn-ea"/>
                <a:cs typeface="Times New Roman" panose="02020603050405020304" pitchFamily="18" charset="0"/>
              </a:rPr>
              <a:t>る</a:t>
            </a:r>
            <a:r>
              <a:rPr lang="ja-JP" altLang="ja-JP" sz="2400" b="1" u="sng" kern="100" dirty="0">
                <a:effectLst>
                  <a:outerShdw blurRad="38100" dist="38100" dir="2700000" algn="tl">
                    <a:srgbClr val="000000">
                      <a:alpha val="43137"/>
                    </a:srgbClr>
                  </a:outerShdw>
                </a:effectLst>
                <a:latin typeface="+mn-ea"/>
                <a:cs typeface="Times New Roman" panose="02020603050405020304" pitchFamily="18" charset="0"/>
              </a:rPr>
              <a:t>。</a:t>
            </a:r>
          </a:p>
        </p:txBody>
      </p:sp>
      <p:sp>
        <p:nvSpPr>
          <p:cNvPr id="2" name="テキスト ボックス 1"/>
          <p:cNvSpPr txBox="1"/>
          <p:nvPr/>
        </p:nvSpPr>
        <p:spPr>
          <a:xfrm>
            <a:off x="523714" y="692696"/>
            <a:ext cx="3106941" cy="461665"/>
          </a:xfrm>
          <a:prstGeom prst="rect">
            <a:avLst/>
          </a:prstGeom>
          <a:noFill/>
        </p:spPr>
        <p:txBody>
          <a:bodyPr wrap="none" rtlCol="0">
            <a:spAutoFit/>
          </a:bodyPr>
          <a:lstStyle/>
          <a:p>
            <a:r>
              <a:rPr lang="ja-JP" altLang="en-US" sz="2400" b="1" dirty="0" smtClean="0"/>
              <a:t>急性</a:t>
            </a:r>
            <a:r>
              <a:rPr lang="ja-JP" altLang="en-US" sz="2400" b="1" dirty="0"/>
              <a:t>毒性</a:t>
            </a:r>
            <a:r>
              <a:rPr lang="ja-JP" altLang="en-US" sz="2400" b="1" dirty="0" smtClean="0"/>
              <a:t>、危険性など</a:t>
            </a:r>
            <a:endParaRPr lang="ja-JP" altLang="en-US" sz="2400" b="1" dirty="0"/>
          </a:p>
        </p:txBody>
      </p:sp>
      <p:sp>
        <p:nvSpPr>
          <p:cNvPr id="5" name="角丸四角形吹き出し 5">
            <a:extLst>
              <a:ext uri="{FF2B5EF4-FFF2-40B4-BE49-F238E27FC236}">
                <a16:creationId xmlns:a16="http://schemas.microsoft.com/office/drawing/2014/main" id="{8F4CEA7E-A3E8-40C4-8524-9EB24CB745F2}"/>
              </a:ext>
            </a:extLst>
          </p:cNvPr>
          <p:cNvSpPr/>
          <p:nvPr/>
        </p:nvSpPr>
        <p:spPr>
          <a:xfrm>
            <a:off x="7148450" y="5247928"/>
            <a:ext cx="2592288"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化学物質の有害性について、少し詳しく説明しておくことは作業指揮者には有用な知識です。</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どのように健康に障害をもたらすかを知ることで意識が高くなります</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20772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83628" y="683650"/>
            <a:ext cx="2555508" cy="461665"/>
          </a:xfrm>
          <a:prstGeom prst="rect">
            <a:avLst/>
          </a:prstGeom>
          <a:noFill/>
        </p:spPr>
        <p:txBody>
          <a:bodyPr wrap="none" rtlCol="0">
            <a:spAutoFit/>
          </a:bodyPr>
          <a:lstStyle/>
          <a:p>
            <a:r>
              <a:rPr lang="ja-JP" altLang="en-US" sz="2400" b="1" dirty="0" smtClean="0"/>
              <a:t>慢性</a:t>
            </a:r>
            <a:r>
              <a:rPr lang="ja-JP" altLang="en-US" sz="2400" b="1" dirty="0"/>
              <a:t>毒性</a:t>
            </a:r>
            <a:r>
              <a:rPr lang="ja-JP" altLang="en-US" sz="2400" b="1" dirty="0" smtClean="0"/>
              <a:t>、遅発性</a:t>
            </a:r>
            <a:endParaRPr lang="ja-JP" altLang="en-US" sz="2400" b="1" dirty="0"/>
          </a:p>
        </p:txBody>
      </p:sp>
      <p:sp>
        <p:nvSpPr>
          <p:cNvPr id="6" name="テキスト ボックス 5">
            <a:extLst>
              <a:ext uri="{FF2B5EF4-FFF2-40B4-BE49-F238E27FC236}">
                <a16:creationId xmlns:a16="http://schemas.microsoft.com/office/drawing/2014/main" id="{4E60F147-B00D-4CBB-A203-8AFBD1293434}"/>
              </a:ext>
            </a:extLst>
          </p:cNvPr>
          <p:cNvSpPr txBox="1"/>
          <p:nvPr/>
        </p:nvSpPr>
        <p:spPr>
          <a:xfrm>
            <a:off x="559718" y="1185711"/>
            <a:ext cx="9113541" cy="5447645"/>
          </a:xfrm>
          <a:prstGeom prst="rect">
            <a:avLst/>
          </a:prstGeom>
          <a:solidFill>
            <a:srgbClr val="92D050"/>
          </a:solidFill>
        </p:spPr>
        <p:txBody>
          <a:bodyPr wrap="square">
            <a:spAutoFit/>
          </a:bodyPr>
          <a:lstStyle/>
          <a:p>
            <a:pPr indent="133350" algn="just"/>
            <a:r>
              <a:rPr lang="ja-JP" altLang="ja-JP" sz="2400" b="1" u="sng"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rPr>
              <a:t>慢性</a:t>
            </a:r>
            <a:r>
              <a:rPr lang="ja-JP" altLang="ja-JP" sz="2400" b="1" u="sng" kern="100" dirty="0" smtClean="0">
                <a:solidFill>
                  <a:srgbClr val="FF0000"/>
                </a:solidFill>
                <a:effectLst>
                  <a:outerShdw blurRad="38100" dist="38100" dir="2700000" algn="tl">
                    <a:srgbClr val="000000">
                      <a:alpha val="43137"/>
                    </a:srgbClr>
                  </a:outerShdw>
                </a:effectLst>
                <a:latin typeface="+mn-ea"/>
                <a:cs typeface="Times New Roman" panose="02020603050405020304" pitchFamily="18" charset="0"/>
              </a:rPr>
              <a:t>毒性</a:t>
            </a:r>
            <a:r>
              <a:rPr lang="ja-JP" altLang="en-US" sz="2400" b="1" u="sng" kern="100" dirty="0" smtClean="0">
                <a:solidFill>
                  <a:srgbClr val="FF0000"/>
                </a:solidFill>
                <a:effectLst>
                  <a:outerShdw blurRad="38100" dist="38100" dir="2700000" algn="tl">
                    <a:srgbClr val="000000">
                      <a:alpha val="43137"/>
                    </a:srgbClr>
                  </a:outerShdw>
                </a:effectLst>
                <a:latin typeface="+mn-ea"/>
                <a:cs typeface="Times New Roman" panose="02020603050405020304" pitchFamily="18" charset="0"/>
              </a:rPr>
              <a:t>（慢性の影響）と</a:t>
            </a:r>
            <a:r>
              <a:rPr lang="ja-JP" altLang="ja-JP" sz="2400" b="1" u="sng" kern="100" dirty="0" smtClean="0">
                <a:solidFill>
                  <a:srgbClr val="FF0000"/>
                </a:solidFill>
                <a:effectLst>
                  <a:outerShdw blurRad="38100" dist="38100" dir="2700000" algn="tl">
                    <a:srgbClr val="000000">
                      <a:alpha val="43137"/>
                    </a:srgbClr>
                  </a:outerShdw>
                </a:effectLst>
                <a:latin typeface="+mn-ea"/>
                <a:cs typeface="Times New Roman" panose="02020603050405020304" pitchFamily="18" charset="0"/>
              </a:rPr>
              <a:t>は</a:t>
            </a:r>
            <a:endParaRPr lang="en-US" altLang="ja-JP" sz="2400" b="1" u="sng"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endParaRPr>
          </a:p>
          <a:p>
            <a:pPr indent="133350" algn="just"/>
            <a:r>
              <a:rPr lang="ja-JP" altLang="en-US" sz="2400" b="1" kern="100" dirty="0">
                <a:latin typeface="+mn-ea"/>
                <a:cs typeface="Times New Roman" panose="02020603050405020304" pitchFamily="18" charset="0"/>
              </a:rPr>
              <a:t>・</a:t>
            </a:r>
            <a:r>
              <a:rPr lang="ja-JP" altLang="ja-JP" sz="2400" b="1" kern="100" dirty="0">
                <a:latin typeface="+mn-ea"/>
                <a:cs typeface="Times New Roman" panose="02020603050405020304" pitchFamily="18" charset="0"/>
              </a:rPr>
              <a:t>長</a:t>
            </a:r>
            <a:r>
              <a:rPr lang="ja-JP" altLang="en-US" sz="2400" b="1" kern="100" dirty="0">
                <a:latin typeface="+mn-ea"/>
                <a:cs typeface="Times New Roman" panose="02020603050405020304" pitchFamily="18" charset="0"/>
              </a:rPr>
              <a:t>時間ばく</a:t>
            </a:r>
            <a:r>
              <a:rPr lang="ja-JP" altLang="en-US" sz="2400" b="1" kern="100" dirty="0" err="1">
                <a:latin typeface="+mn-ea"/>
                <a:cs typeface="Times New Roman" panose="02020603050405020304" pitchFamily="18" charset="0"/>
              </a:rPr>
              <a:t>露される</a:t>
            </a:r>
            <a:r>
              <a:rPr lang="ja-JP" altLang="ja-JP" sz="2400" b="1" kern="100" dirty="0">
                <a:latin typeface="+mn-ea"/>
                <a:cs typeface="Times New Roman" panose="02020603050405020304" pitchFamily="18" charset="0"/>
              </a:rPr>
              <a:t>（吸い込むこと、皮膚から体に入るなど）ことで</a:t>
            </a:r>
            <a:r>
              <a:rPr lang="ja-JP" altLang="en-US" sz="2400" b="1" kern="100" dirty="0">
                <a:latin typeface="+mn-ea"/>
                <a:cs typeface="Times New Roman" panose="02020603050405020304" pitchFamily="18" charset="0"/>
              </a:rPr>
              <a:t>、</a:t>
            </a:r>
            <a:r>
              <a:rPr lang="ja-JP" altLang="ja-JP" sz="2400" b="1" kern="100" dirty="0">
                <a:latin typeface="+mn-ea"/>
                <a:cs typeface="Times New Roman" panose="02020603050405020304" pitchFamily="18" charset="0"/>
              </a:rPr>
              <a:t>長期間を経て、</a:t>
            </a:r>
            <a:r>
              <a:rPr lang="ja-JP" altLang="ja-JP" sz="2400" b="1" kern="100" dirty="0" smtClean="0">
                <a:latin typeface="+mn-ea"/>
                <a:cs typeface="Times New Roman" panose="02020603050405020304" pitchFamily="18" charset="0"/>
              </a:rPr>
              <a:t>がん発症</a:t>
            </a:r>
            <a:r>
              <a:rPr lang="ja-JP" altLang="en-US" sz="2400" b="1" kern="100" dirty="0" smtClean="0">
                <a:latin typeface="+mn-ea"/>
                <a:cs typeface="Times New Roman" panose="02020603050405020304" pitchFamily="18" charset="0"/>
              </a:rPr>
              <a:t>のリスク</a:t>
            </a:r>
            <a:r>
              <a:rPr lang="ja-JP" altLang="ja-JP" sz="2400" b="1" kern="100" dirty="0" smtClean="0">
                <a:latin typeface="+mn-ea"/>
                <a:cs typeface="Times New Roman" panose="02020603050405020304" pitchFamily="18" charset="0"/>
              </a:rPr>
              <a:t>や</a:t>
            </a:r>
            <a:r>
              <a:rPr lang="ja-JP" altLang="ja-JP" sz="2400" b="1" kern="100" dirty="0">
                <a:latin typeface="+mn-ea"/>
                <a:cs typeface="Times New Roman" panose="02020603050405020304" pitchFamily="18" charset="0"/>
              </a:rPr>
              <a:t>神経系に重篤な</a:t>
            </a:r>
            <a:r>
              <a:rPr lang="ja-JP" altLang="ja-JP" sz="2400" b="1" kern="100" dirty="0" smtClean="0">
                <a:latin typeface="+mn-ea"/>
                <a:cs typeface="Times New Roman" panose="02020603050405020304" pitchFamily="18" charset="0"/>
              </a:rPr>
              <a:t>障害をもたらす</a:t>
            </a:r>
            <a:r>
              <a:rPr lang="ja-JP" altLang="en-US" sz="2400" b="1" kern="100" dirty="0" smtClean="0">
                <a:latin typeface="+mn-ea"/>
                <a:cs typeface="Times New Roman" panose="02020603050405020304" pitchFamily="18" charset="0"/>
              </a:rPr>
              <a:t>リスクが高まるなどの</a:t>
            </a:r>
            <a:r>
              <a:rPr lang="ja-JP" altLang="ja-JP" sz="2400" b="1" kern="100" dirty="0" smtClean="0">
                <a:latin typeface="+mn-ea"/>
                <a:cs typeface="Times New Roman" panose="02020603050405020304" pitchFamily="18" charset="0"/>
              </a:rPr>
              <a:t>有害</a:t>
            </a:r>
            <a:r>
              <a:rPr lang="ja-JP" altLang="ja-JP" sz="2400" b="1" kern="100" dirty="0">
                <a:latin typeface="+mn-ea"/>
                <a:cs typeface="Times New Roman" panose="02020603050405020304" pitchFamily="18" charset="0"/>
              </a:rPr>
              <a:t>な性質。</a:t>
            </a:r>
            <a:endParaRPr lang="en-US" altLang="ja-JP" sz="2400" b="1" kern="100" dirty="0">
              <a:latin typeface="+mn-ea"/>
              <a:cs typeface="Times New Roman" panose="02020603050405020304" pitchFamily="18" charset="0"/>
            </a:endParaRPr>
          </a:p>
          <a:p>
            <a:pPr indent="133350" algn="just"/>
            <a:r>
              <a:rPr lang="ja-JP" altLang="en-US" sz="2400" b="1" kern="100" dirty="0">
                <a:latin typeface="+mn-ea"/>
                <a:cs typeface="Times New Roman" panose="02020603050405020304" pitchFamily="18" charset="0"/>
              </a:rPr>
              <a:t>・</a:t>
            </a:r>
            <a:r>
              <a:rPr lang="ja-JP" altLang="ja-JP" sz="2400" b="1" kern="100" dirty="0">
                <a:latin typeface="+mn-ea"/>
                <a:cs typeface="Times New Roman" panose="02020603050405020304" pitchFamily="18" charset="0"/>
              </a:rPr>
              <a:t>長期間の</a:t>
            </a:r>
            <a:r>
              <a:rPr lang="ja-JP" altLang="en-US" sz="2400" b="1" kern="100" dirty="0">
                <a:latin typeface="+mn-ea"/>
                <a:cs typeface="Times New Roman" panose="02020603050405020304" pitchFamily="18" charset="0"/>
              </a:rPr>
              <a:t>ばく露</a:t>
            </a:r>
            <a:r>
              <a:rPr lang="ja-JP" altLang="ja-JP" sz="2400" b="1" kern="100" dirty="0">
                <a:latin typeface="+mn-ea"/>
                <a:cs typeface="Times New Roman" panose="02020603050405020304" pitchFamily="18" charset="0"/>
              </a:rPr>
              <a:t>の悪影響として、</a:t>
            </a:r>
            <a:r>
              <a:rPr lang="ja-JP" altLang="ja-JP" sz="2400" b="1" kern="100" dirty="0" smtClean="0">
                <a:solidFill>
                  <a:srgbClr val="FF0000"/>
                </a:solidFill>
                <a:latin typeface="+mn-ea"/>
                <a:cs typeface="Times New Roman" panose="02020603050405020304" pitchFamily="18" charset="0"/>
              </a:rPr>
              <a:t>がんなど</a:t>
            </a:r>
            <a:r>
              <a:rPr lang="ja-JP" altLang="en-US" sz="2400" b="1" kern="100" dirty="0">
                <a:solidFill>
                  <a:srgbClr val="FF0000"/>
                </a:solidFill>
                <a:latin typeface="+mn-ea"/>
                <a:cs typeface="Times New Roman" panose="02020603050405020304" pitchFamily="18" charset="0"/>
              </a:rPr>
              <a:t>取返し</a:t>
            </a:r>
            <a:r>
              <a:rPr lang="ja-JP" altLang="ja-JP" sz="2400" b="1" kern="100" dirty="0">
                <a:solidFill>
                  <a:srgbClr val="FF0000"/>
                </a:solidFill>
                <a:latin typeface="+mn-ea"/>
                <a:cs typeface="Times New Roman" panose="02020603050405020304" pitchFamily="18" charset="0"/>
              </a:rPr>
              <a:t>の困難な建康障害</a:t>
            </a:r>
            <a:r>
              <a:rPr lang="ja-JP" altLang="ja-JP" sz="2400" b="1" kern="100" dirty="0">
                <a:latin typeface="+mn-ea"/>
                <a:cs typeface="Times New Roman" panose="02020603050405020304" pitchFamily="18" charset="0"/>
              </a:rPr>
              <a:t>を起こす。「ああしていればよかった、こうしていたらよかった」など後悔しても遅い。</a:t>
            </a:r>
            <a:endParaRPr lang="en-US" altLang="ja-JP" sz="2400" b="1" kern="100" dirty="0">
              <a:latin typeface="+mn-ea"/>
              <a:cs typeface="Times New Roman" panose="02020603050405020304" pitchFamily="18" charset="0"/>
            </a:endParaRPr>
          </a:p>
          <a:p>
            <a:pPr indent="133350" algn="just"/>
            <a:r>
              <a:rPr lang="ja-JP" altLang="en-US" sz="2400" b="1" kern="100" dirty="0">
                <a:latin typeface="+mn-ea"/>
                <a:cs typeface="Times New Roman" panose="02020603050405020304" pitchFamily="18" charset="0"/>
              </a:rPr>
              <a:t>・</a:t>
            </a:r>
            <a:r>
              <a:rPr lang="ja-JP" altLang="ja-JP" sz="2400" b="1" kern="100" dirty="0">
                <a:latin typeface="+mn-ea"/>
                <a:cs typeface="Times New Roman" panose="02020603050405020304" pitchFamily="18" charset="0"/>
              </a:rPr>
              <a:t>予防的な対策を</a:t>
            </a:r>
            <a:r>
              <a:rPr lang="ja-JP" altLang="en-US" sz="2400" b="1" kern="100" dirty="0">
                <a:latin typeface="+mn-ea"/>
                <a:cs typeface="Times New Roman" panose="02020603050405020304" pitchFamily="18" charset="0"/>
              </a:rPr>
              <a:t>基本</a:t>
            </a:r>
            <a:r>
              <a:rPr lang="ja-JP" altLang="ja-JP" sz="2400" b="1" kern="100" dirty="0">
                <a:latin typeface="+mn-ea"/>
                <a:cs typeface="Times New Roman" panose="02020603050405020304" pitchFamily="18" charset="0"/>
              </a:rPr>
              <a:t>に</a:t>
            </a:r>
            <a:r>
              <a:rPr lang="ja-JP" altLang="en-US" sz="2400" b="1" kern="100" dirty="0">
                <a:latin typeface="+mn-ea"/>
                <a:cs typeface="Times New Roman" panose="02020603050405020304" pitchFamily="18" charset="0"/>
              </a:rPr>
              <a:t>、</a:t>
            </a:r>
            <a:r>
              <a:rPr lang="ja-JP" altLang="ja-JP" sz="2400" b="1" kern="100" dirty="0">
                <a:latin typeface="+mn-ea"/>
                <a:cs typeface="Times New Roman" panose="02020603050405020304" pitchFamily="18" charset="0"/>
              </a:rPr>
              <a:t>少しでも</a:t>
            </a:r>
            <a:r>
              <a:rPr lang="ja-JP" altLang="ja-JP" sz="2400" b="1" kern="100" dirty="0" smtClean="0">
                <a:latin typeface="+mn-ea"/>
                <a:cs typeface="Times New Roman" panose="02020603050405020304" pitchFamily="18" charset="0"/>
              </a:rPr>
              <a:t>ばく</a:t>
            </a:r>
            <a:r>
              <a:rPr lang="ja-JP" altLang="en-US" sz="2400" b="1" kern="100" dirty="0" smtClean="0">
                <a:latin typeface="+mn-ea"/>
                <a:cs typeface="Times New Roman" panose="02020603050405020304" pitchFamily="18" charset="0"/>
              </a:rPr>
              <a:t>露</a:t>
            </a:r>
            <a:r>
              <a:rPr lang="ja-JP" altLang="ja-JP" sz="2400" b="1" kern="100" dirty="0" smtClean="0">
                <a:latin typeface="+mn-ea"/>
                <a:cs typeface="Times New Roman" panose="02020603050405020304" pitchFamily="18" charset="0"/>
              </a:rPr>
              <a:t>量</a:t>
            </a:r>
            <a:r>
              <a:rPr lang="ja-JP" altLang="ja-JP" sz="2400" b="1" kern="100" dirty="0">
                <a:latin typeface="+mn-ea"/>
                <a:cs typeface="Times New Roman" panose="02020603050405020304" pitchFamily="18" charset="0"/>
              </a:rPr>
              <a:t>（職場で化学物質を体に</a:t>
            </a:r>
            <a:r>
              <a:rPr lang="ja-JP" altLang="ja-JP" sz="2400" b="1" kern="100" dirty="0" smtClean="0">
                <a:latin typeface="+mn-ea"/>
                <a:cs typeface="Times New Roman" panose="02020603050405020304" pitchFamily="18" charset="0"/>
              </a:rPr>
              <a:t>取り込む量</a:t>
            </a:r>
            <a:r>
              <a:rPr lang="ja-JP" altLang="ja-JP" sz="2400" b="1" kern="100" dirty="0">
                <a:latin typeface="+mn-ea"/>
                <a:cs typeface="Times New Roman" panose="02020603050405020304" pitchFamily="18" charset="0"/>
              </a:rPr>
              <a:t>）を減らす</a:t>
            </a:r>
            <a:r>
              <a:rPr lang="ja-JP" altLang="en-US" sz="2400" b="1" kern="100" dirty="0">
                <a:latin typeface="+mn-ea"/>
                <a:cs typeface="Times New Roman" panose="02020603050405020304" pitchFamily="18" charset="0"/>
              </a:rPr>
              <a:t>ように</a:t>
            </a:r>
            <a:r>
              <a:rPr lang="ja-JP" altLang="ja-JP" sz="2400" b="1" kern="100" dirty="0">
                <a:latin typeface="+mn-ea"/>
                <a:cs typeface="Times New Roman" panose="02020603050405020304" pitchFamily="18" charset="0"/>
              </a:rPr>
              <a:t>強く意識し取り扱うことが重要。</a:t>
            </a:r>
          </a:p>
          <a:p>
            <a:pPr indent="133350" algn="just"/>
            <a:r>
              <a:rPr lang="ja-JP" altLang="en-US" sz="2400" b="1" kern="100" dirty="0">
                <a:latin typeface="+mn-ea"/>
                <a:cs typeface="Times New Roman" panose="02020603050405020304" pitchFamily="18" charset="0"/>
              </a:rPr>
              <a:t>・</a:t>
            </a:r>
            <a:r>
              <a:rPr lang="ja-JP" altLang="ja-JP" sz="2400" b="1" kern="100" dirty="0">
                <a:latin typeface="+mn-ea"/>
                <a:cs typeface="Times New Roman" panose="02020603050405020304" pitchFamily="18" charset="0"/>
              </a:rPr>
              <a:t>発がん性は</a:t>
            </a:r>
            <a:r>
              <a:rPr lang="ja-JP" altLang="ja-JP" sz="2400" b="1"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rPr>
              <a:t>遅発性</a:t>
            </a:r>
            <a:r>
              <a:rPr lang="ja-JP" altLang="ja-JP" sz="2400" b="1" kern="100" dirty="0">
                <a:latin typeface="+mn-ea"/>
                <a:cs typeface="Times New Roman" panose="02020603050405020304" pitchFamily="18" charset="0"/>
              </a:rPr>
              <a:t>（健康障害がばく露から遅れて起きること</a:t>
            </a:r>
            <a:r>
              <a:rPr lang="ja-JP" altLang="ja-JP" sz="2400" b="1" kern="100" dirty="0" smtClean="0">
                <a:latin typeface="+mn-ea"/>
                <a:cs typeface="Times New Roman" panose="02020603050405020304" pitchFamily="18" charset="0"/>
              </a:rPr>
              <a:t>）</a:t>
            </a:r>
            <a:endParaRPr lang="en-US" altLang="ja-JP" sz="2400" b="1" kern="100" dirty="0">
              <a:latin typeface="+mn-ea"/>
              <a:cs typeface="Times New Roman" panose="02020603050405020304" pitchFamily="18" charset="0"/>
            </a:endParaRPr>
          </a:p>
          <a:p>
            <a:pPr indent="133350" algn="just"/>
            <a:r>
              <a:rPr lang="ja-JP" altLang="en-US" sz="2400" b="1" kern="100" dirty="0">
                <a:latin typeface="+mn-ea"/>
                <a:cs typeface="Times New Roman" panose="02020603050405020304" pitchFamily="18" charset="0"/>
              </a:rPr>
              <a:t>・</a:t>
            </a:r>
            <a:r>
              <a:rPr lang="ja-JP" altLang="ja-JP" sz="2400" b="1" kern="100" dirty="0">
                <a:latin typeface="+mn-ea"/>
                <a:cs typeface="Times New Roman" panose="02020603050405020304" pitchFamily="18" charset="0"/>
              </a:rPr>
              <a:t>生殖細胞変異原性</a:t>
            </a:r>
            <a:r>
              <a:rPr lang="ja-JP" altLang="en-US" sz="2400" b="1" kern="100" dirty="0" smtClean="0">
                <a:latin typeface="+mn-ea"/>
                <a:cs typeface="Times New Roman" panose="02020603050405020304" pitchFamily="18" charset="0"/>
              </a:rPr>
              <a:t>は本人に</a:t>
            </a:r>
            <a:r>
              <a:rPr lang="ja-JP" altLang="ja-JP" sz="2400" b="1" kern="100" dirty="0" smtClean="0">
                <a:latin typeface="+mn-ea"/>
                <a:cs typeface="Times New Roman" panose="02020603050405020304" pitchFamily="18" charset="0"/>
              </a:rPr>
              <a:t>直接</a:t>
            </a:r>
            <a:r>
              <a:rPr lang="ja-JP" altLang="ja-JP" sz="2400" b="1" kern="100" dirty="0">
                <a:latin typeface="+mn-ea"/>
                <a:cs typeface="Times New Roman" panose="02020603050405020304" pitchFamily="18" charset="0"/>
              </a:rPr>
              <a:t>悪影響が現れず</a:t>
            </a:r>
            <a:r>
              <a:rPr lang="ja-JP" altLang="en-US" sz="2400" b="1" kern="100" dirty="0" smtClean="0">
                <a:latin typeface="+mn-ea"/>
                <a:cs typeface="Times New Roman" panose="02020603050405020304" pitchFamily="18" charset="0"/>
              </a:rPr>
              <a:t>子孫</a:t>
            </a:r>
            <a:r>
              <a:rPr lang="ja-JP" altLang="en-US" sz="2400" b="1" kern="100" dirty="0">
                <a:latin typeface="+mn-ea"/>
                <a:cs typeface="Times New Roman" panose="02020603050405020304" pitchFamily="18" charset="0"/>
              </a:rPr>
              <a:t>に遺伝性疾患を生じる</a:t>
            </a:r>
            <a:r>
              <a:rPr lang="ja-JP" altLang="ja-JP" sz="2400" b="1" kern="100" dirty="0">
                <a:latin typeface="+mn-ea"/>
                <a:cs typeface="Times New Roman" panose="02020603050405020304" pitchFamily="18" charset="0"/>
              </a:rPr>
              <a:t>、生殖毒性は本人</a:t>
            </a:r>
            <a:r>
              <a:rPr lang="ja-JP" altLang="en-US" sz="2400" b="1" kern="100" dirty="0">
                <a:latin typeface="+mn-ea"/>
                <a:cs typeface="Times New Roman" panose="02020603050405020304" pitchFamily="18" charset="0"/>
              </a:rPr>
              <a:t>の性機能・生殖能のみならず、胎児や子の健康・発達に影響</a:t>
            </a:r>
            <a:r>
              <a:rPr lang="ja-JP" altLang="en-US" sz="2400" b="1" kern="100" dirty="0" smtClean="0">
                <a:latin typeface="+mn-ea"/>
                <a:cs typeface="Times New Roman" panose="02020603050405020304" pitchFamily="18" charset="0"/>
              </a:rPr>
              <a:t>する</a:t>
            </a:r>
            <a:r>
              <a:rPr lang="ja-JP" altLang="ja-JP" sz="2400" b="1" kern="100" dirty="0" smtClean="0">
                <a:latin typeface="+mn-ea"/>
                <a:cs typeface="Times New Roman" panose="02020603050405020304" pitchFamily="18" charset="0"/>
              </a:rPr>
              <a:t>毒性</a:t>
            </a:r>
            <a:r>
              <a:rPr lang="ja-JP" altLang="en-US" sz="2400" b="1" kern="100" dirty="0" smtClean="0">
                <a:latin typeface="+mn-ea"/>
                <a:cs typeface="Times New Roman" panose="02020603050405020304" pitchFamily="18" charset="0"/>
              </a:rPr>
              <a:t>。</a:t>
            </a:r>
            <a:endParaRPr lang="en-US" altLang="ja-JP" sz="2400" b="1" kern="100" dirty="0" smtClean="0">
              <a:latin typeface="+mn-ea"/>
              <a:cs typeface="Times New Roman" panose="02020603050405020304" pitchFamily="18" charset="0"/>
            </a:endParaRPr>
          </a:p>
          <a:p>
            <a:pPr indent="133350" algn="just"/>
            <a:r>
              <a:rPr lang="ja-JP" altLang="ja-JP" sz="1800" b="1" i="1" kern="100" dirty="0" smtClean="0">
                <a:solidFill>
                  <a:srgbClr val="FF0000"/>
                </a:solidFill>
                <a:effectLst>
                  <a:outerShdw blurRad="38100" dist="38100" dir="2700000" algn="tl">
                    <a:srgbClr val="000000">
                      <a:alpha val="43137"/>
                    </a:srgbClr>
                  </a:outerShdw>
                </a:effectLst>
                <a:latin typeface="+mn-ea"/>
                <a:cs typeface="Times New Roman" panose="02020603050405020304" pitchFamily="18" charset="0"/>
              </a:rPr>
              <a:t>直接的</a:t>
            </a:r>
            <a:r>
              <a:rPr lang="ja-JP" altLang="ja-JP" sz="1800" b="1" i="1"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rPr>
              <a:t>な影響が</a:t>
            </a:r>
            <a:r>
              <a:rPr lang="ja-JP" altLang="en-US" sz="1800" b="1" i="1"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rPr>
              <a:t>直ぐに</a:t>
            </a:r>
            <a:r>
              <a:rPr lang="ja-JP" altLang="ja-JP" sz="1800" b="1" i="1"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rPr>
              <a:t>出ない毒性</a:t>
            </a:r>
            <a:r>
              <a:rPr lang="ja-JP" altLang="en-US" sz="1800" b="1" i="1"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rPr>
              <a:t>は</a:t>
            </a:r>
            <a:r>
              <a:rPr lang="ja-JP" altLang="ja-JP" sz="1800" b="1" i="1"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rPr>
              <a:t>、有害性への強い意識をもって取り扱わなければな</a:t>
            </a:r>
            <a:r>
              <a:rPr lang="ja-JP" altLang="en-US" sz="1800" b="1" i="1"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rPr>
              <a:t>らない</a:t>
            </a:r>
            <a:r>
              <a:rPr lang="ja-JP" altLang="ja-JP" sz="1800" b="1" i="1"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rPr>
              <a:t>。化学物質の危険・有害性は眼に見えない隠れたリスク</a:t>
            </a:r>
            <a:r>
              <a:rPr lang="ja-JP" altLang="en-US" sz="1800" b="1" i="1"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rPr>
              <a:t>で</a:t>
            </a:r>
            <a:r>
              <a:rPr lang="ja-JP" altLang="ja-JP" sz="1800" b="1" i="1" kern="100" dirty="0">
                <a:solidFill>
                  <a:srgbClr val="FF0000"/>
                </a:solidFill>
                <a:effectLst>
                  <a:outerShdw blurRad="38100" dist="38100" dir="2700000" algn="tl">
                    <a:srgbClr val="000000">
                      <a:alpha val="43137"/>
                    </a:srgbClr>
                  </a:outerShdw>
                </a:effectLst>
                <a:latin typeface="+mn-ea"/>
                <a:cs typeface="Times New Roman" panose="02020603050405020304" pitchFamily="18" charset="0"/>
              </a:rPr>
              <a:t>あることを理解しましょう。</a:t>
            </a:r>
          </a:p>
        </p:txBody>
      </p:sp>
      <p:sp>
        <p:nvSpPr>
          <p:cNvPr id="4" name="テキスト ボックス 3"/>
          <p:cNvSpPr txBox="1"/>
          <p:nvPr/>
        </p:nvSpPr>
        <p:spPr>
          <a:xfrm>
            <a:off x="683628" y="42132"/>
            <a:ext cx="5444119" cy="584775"/>
          </a:xfrm>
          <a:prstGeom prst="rect">
            <a:avLst/>
          </a:prstGeom>
          <a:noFill/>
        </p:spPr>
        <p:txBody>
          <a:bodyPr wrap="none" rtlCol="0">
            <a:spAutoFit/>
          </a:bodyPr>
          <a:lstStyle/>
          <a:p>
            <a:r>
              <a:rPr lang="ja-JP" altLang="en-US" sz="3200" b="1" dirty="0">
                <a:solidFill>
                  <a:schemeClr val="bg1"/>
                </a:solidFill>
              </a:rPr>
              <a:t>化学物質の危険有害性とは</a:t>
            </a:r>
            <a:r>
              <a:rPr lang="ja-JP" altLang="en-US" sz="3200" b="1" dirty="0" smtClean="0">
                <a:solidFill>
                  <a:schemeClr val="bg1"/>
                </a:solidFill>
              </a:rPr>
              <a:t>？</a:t>
            </a:r>
            <a:endParaRPr lang="en-US" altLang="ja-JP" sz="3200" b="1" dirty="0">
              <a:solidFill>
                <a:schemeClr val="bg1"/>
              </a:solidFill>
            </a:endParaRPr>
          </a:p>
        </p:txBody>
      </p:sp>
    </p:spTree>
    <p:extLst>
      <p:ext uri="{BB962C8B-B14F-4D97-AF65-F5344CB8AC3E}">
        <p14:creationId xmlns:p14="http://schemas.microsoft.com/office/powerpoint/2010/main" val="679715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21188" y="656747"/>
            <a:ext cx="4993959" cy="461665"/>
          </a:xfrm>
          <a:prstGeom prst="rect">
            <a:avLst/>
          </a:prstGeom>
          <a:noFill/>
        </p:spPr>
        <p:txBody>
          <a:bodyPr wrap="square" rtlCol="0">
            <a:spAutoFit/>
          </a:bodyPr>
          <a:lstStyle/>
          <a:p>
            <a:r>
              <a:rPr lang="ja-JP" altLang="en-US" sz="2400" dirty="0" smtClean="0"/>
              <a:t>（</a:t>
            </a:r>
            <a:r>
              <a:rPr lang="ja-JP" altLang="en-US" sz="2400" dirty="0"/>
              <a:t>慢性の健康障害防止のために）</a:t>
            </a:r>
          </a:p>
        </p:txBody>
      </p:sp>
      <p:sp>
        <p:nvSpPr>
          <p:cNvPr id="2" name="テキスト ボックス 1"/>
          <p:cNvSpPr txBox="1"/>
          <p:nvPr/>
        </p:nvSpPr>
        <p:spPr>
          <a:xfrm>
            <a:off x="557091" y="1137069"/>
            <a:ext cx="8791133" cy="5201424"/>
          </a:xfrm>
          <a:prstGeom prst="rect">
            <a:avLst/>
          </a:prstGeom>
          <a:noFill/>
        </p:spPr>
        <p:txBody>
          <a:bodyPr wrap="square" rtlCol="0">
            <a:spAutoFit/>
          </a:bodyPr>
          <a:lstStyle/>
          <a:p>
            <a:r>
              <a:rPr lang="ja-JP" altLang="en-US" sz="2400" b="1" u="sng" dirty="0"/>
              <a:t>許容濃度とは</a:t>
            </a:r>
            <a:endParaRPr lang="en-US" altLang="ja-JP" sz="2400" b="1" u="sng" dirty="0"/>
          </a:p>
          <a:p>
            <a:r>
              <a:rPr lang="ja-JP" altLang="en-US" sz="2400" dirty="0"/>
              <a:t>　職場における有害物質による労働者の健康障害を予防するため、日本産業衛生学会などが勧告している濃度。許容濃度は、労働者が</a:t>
            </a:r>
            <a:r>
              <a:rPr lang="en-US" altLang="ja-JP" sz="2400" dirty="0">
                <a:solidFill>
                  <a:srgbClr val="FF0000"/>
                </a:solidFill>
              </a:rPr>
              <a:t>1</a:t>
            </a:r>
            <a:r>
              <a:rPr lang="ja-JP" altLang="en-US" sz="2400" dirty="0">
                <a:solidFill>
                  <a:srgbClr val="FF0000"/>
                </a:solidFill>
              </a:rPr>
              <a:t>日</a:t>
            </a:r>
            <a:r>
              <a:rPr lang="en-US" altLang="ja-JP" sz="2400" dirty="0">
                <a:solidFill>
                  <a:srgbClr val="FF0000"/>
                </a:solidFill>
              </a:rPr>
              <a:t>8</a:t>
            </a:r>
            <a:r>
              <a:rPr lang="ja-JP" altLang="en-US" sz="2400" dirty="0">
                <a:solidFill>
                  <a:srgbClr val="FF0000"/>
                </a:solidFill>
              </a:rPr>
              <a:t>時間、週</a:t>
            </a:r>
            <a:r>
              <a:rPr lang="en-US" altLang="ja-JP" sz="2400" dirty="0">
                <a:solidFill>
                  <a:srgbClr val="FF0000"/>
                </a:solidFill>
              </a:rPr>
              <a:t>40</a:t>
            </a:r>
            <a:r>
              <a:rPr lang="ja-JP" altLang="en-US" sz="2400" dirty="0">
                <a:solidFill>
                  <a:srgbClr val="FF0000"/>
                </a:solidFill>
              </a:rPr>
              <a:t>時間程度</a:t>
            </a:r>
            <a:r>
              <a:rPr lang="ja-JP" altLang="en-US" sz="2400" dirty="0"/>
              <a:t>、激しい労働下で有害物にばく</a:t>
            </a:r>
            <a:r>
              <a:rPr lang="ja-JP" altLang="en-US" sz="2400" dirty="0" err="1"/>
              <a:t>露される</a:t>
            </a:r>
            <a:r>
              <a:rPr lang="ja-JP" altLang="en-US" sz="2400" dirty="0"/>
              <a:t>場合、その平均ばく露濃度が許容濃度以下であれば</a:t>
            </a:r>
            <a:r>
              <a:rPr lang="ja-JP" altLang="en-US" sz="2400" dirty="0">
                <a:solidFill>
                  <a:srgbClr val="FF0000"/>
                </a:solidFill>
              </a:rPr>
              <a:t>ほとんどすべての労働者に健康上の悪影響が見られないと判断される濃度</a:t>
            </a:r>
            <a:r>
              <a:rPr lang="ja-JP" altLang="en-US" sz="2400" dirty="0"/>
              <a:t>として設定されている。</a:t>
            </a:r>
            <a:endParaRPr lang="en-US" altLang="ja-JP" sz="2400" dirty="0"/>
          </a:p>
          <a:p>
            <a:endParaRPr lang="en-US" altLang="ja-JP" sz="2400" dirty="0"/>
          </a:p>
          <a:p>
            <a:r>
              <a:rPr lang="ja-JP" altLang="en-US" sz="2000" b="1" u="sng" dirty="0"/>
              <a:t>（参考）　管理濃度とは</a:t>
            </a:r>
            <a:endParaRPr lang="en-US" altLang="ja-JP" sz="2000" b="1" u="sng" dirty="0"/>
          </a:p>
          <a:p>
            <a:r>
              <a:rPr lang="ja-JP" altLang="en-US" sz="2000" dirty="0"/>
              <a:t>　作業環境管理を進める上で、有害物質に関する作業環境の状態を評価するため、作業環境測定基準に従って実施した測定の結果から</a:t>
            </a:r>
            <a:r>
              <a:rPr lang="ja-JP" altLang="en-US" sz="2000" dirty="0">
                <a:solidFill>
                  <a:schemeClr val="tx2"/>
                </a:solidFill>
              </a:rPr>
              <a:t>作業環境管理の良否</a:t>
            </a:r>
            <a:r>
              <a:rPr lang="ja-JP" altLang="en-US" sz="2000" dirty="0"/>
              <a:t>を判断する際の</a:t>
            </a:r>
            <a:r>
              <a:rPr lang="ja-JP" altLang="en-US" sz="2000" dirty="0">
                <a:solidFill>
                  <a:srgbClr val="FF0000"/>
                </a:solidFill>
              </a:rPr>
              <a:t>管理区分を決定するための指標</a:t>
            </a:r>
            <a:r>
              <a:rPr lang="ja-JP" altLang="en-US" sz="2000" dirty="0"/>
              <a:t>。</a:t>
            </a:r>
            <a:endParaRPr lang="en-US" altLang="ja-JP" sz="2000" dirty="0"/>
          </a:p>
          <a:p>
            <a:r>
              <a:rPr lang="ja-JP" altLang="en-US" sz="2000" dirty="0"/>
              <a:t>個々の労働者のばく露濃度を前提として設定されているばく露限界（日本産業衛生学会の「許容濃度」、米国産業衛生専門家会議（</a:t>
            </a:r>
            <a:r>
              <a:rPr lang="en-US" altLang="ja-JP" sz="2000" dirty="0"/>
              <a:t>ACGIH</a:t>
            </a:r>
            <a:r>
              <a:rPr lang="ja-JP" altLang="en-US" sz="2000" dirty="0"/>
              <a:t>）の「</a:t>
            </a:r>
            <a:r>
              <a:rPr lang="en-US" altLang="ja-JP" sz="2000" dirty="0"/>
              <a:t>TLV</a:t>
            </a:r>
            <a:r>
              <a:rPr lang="ja-JP" altLang="en-US" sz="2000" dirty="0"/>
              <a:t>」など）とは異なる。</a:t>
            </a:r>
            <a:r>
              <a:rPr lang="ja-JP" altLang="en-US" sz="2000" b="1" dirty="0">
                <a:solidFill>
                  <a:srgbClr val="FF0000"/>
                </a:solidFill>
              </a:rPr>
              <a:t>法的規制に基づき守るべき基準値</a:t>
            </a:r>
            <a:r>
              <a:rPr lang="ja-JP" altLang="en-US" sz="2000" dirty="0"/>
              <a:t>。現在</a:t>
            </a:r>
            <a:r>
              <a:rPr lang="en-US" altLang="ja-JP" sz="2000" dirty="0"/>
              <a:t>100</a:t>
            </a:r>
            <a:r>
              <a:rPr lang="ja-JP" altLang="en-US" sz="2000" dirty="0"/>
              <a:t>弱の設定値がある。</a:t>
            </a:r>
          </a:p>
        </p:txBody>
      </p:sp>
      <p:sp>
        <p:nvSpPr>
          <p:cNvPr id="3" name="テキスト ボックス 2"/>
          <p:cNvSpPr txBox="1"/>
          <p:nvPr/>
        </p:nvSpPr>
        <p:spPr>
          <a:xfrm>
            <a:off x="914185" y="10071"/>
            <a:ext cx="7657866" cy="1077218"/>
          </a:xfrm>
          <a:prstGeom prst="rect">
            <a:avLst/>
          </a:prstGeom>
          <a:noFill/>
        </p:spPr>
        <p:txBody>
          <a:bodyPr wrap="none" rtlCol="0">
            <a:spAutoFit/>
          </a:bodyPr>
          <a:lstStyle>
            <a:defPPr>
              <a:defRPr lang="ja-JP"/>
            </a:defPPr>
            <a:lvl1pPr>
              <a:defRPr sz="3200" b="1">
                <a:solidFill>
                  <a:schemeClr val="bg1"/>
                </a:solidFill>
              </a:defRPr>
            </a:lvl1pPr>
          </a:lstStyle>
          <a:p>
            <a:r>
              <a:rPr lang="ja-JP" altLang="en-US" dirty="0"/>
              <a:t>労働衛生上、守るべき許容濃度とは何か？</a:t>
            </a:r>
            <a:endParaRPr lang="en-US" altLang="ja-JP" dirty="0"/>
          </a:p>
          <a:p>
            <a:endParaRPr lang="ja-JP" altLang="en-US" dirty="0"/>
          </a:p>
        </p:txBody>
      </p:sp>
      <p:sp>
        <p:nvSpPr>
          <p:cNvPr id="5" name="角丸四角形吹き出し 5">
            <a:extLst>
              <a:ext uri="{FF2B5EF4-FFF2-40B4-BE49-F238E27FC236}">
                <a16:creationId xmlns:a16="http://schemas.microsoft.com/office/drawing/2014/main" id="{8F4CEA7E-A3E8-40C4-8524-9EB24CB745F2}"/>
              </a:ext>
            </a:extLst>
          </p:cNvPr>
          <p:cNvSpPr/>
          <p:nvPr/>
        </p:nvSpPr>
        <p:spPr>
          <a:xfrm>
            <a:off x="6968430" y="3392996"/>
            <a:ext cx="2703830"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作業環境の安全を確保するための基準となる化学物質の濃度です。作業指揮者として知っておくべき情報ですので、きちんと教育しましょ</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1154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スライド番号プレースホルダー 5"/>
          <p:cNvSpPr>
            <a:spLocks noGrp="1"/>
          </p:cNvSpPr>
          <p:nvPr>
            <p:ph type="sldNum" sz="quarter" idx="12"/>
          </p:nvPr>
        </p:nvSpPr>
        <p:spPr>
          <a:xfrm>
            <a:off x="6457950" y="6356351"/>
            <a:ext cx="2057400" cy="365125"/>
          </a:xfrm>
          <a:prstGeom prst="rect">
            <a:avLst/>
          </a:prstGeom>
          <a:no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fld id="{EC6CC63C-CB26-43FB-B473-312387047A6C}" type="slidenum">
              <a:rPr lang="ja-JP" altLang="en-US" smtClean="0"/>
              <a:pPr algn="r" fontAlgn="auto">
                <a:spcBef>
                  <a:spcPts val="0"/>
                </a:spcBef>
                <a:spcAft>
                  <a:spcPts val="0"/>
                </a:spcAft>
                <a:defRPr/>
              </a:pPr>
              <a:t>9</a:t>
            </a:fld>
            <a:endParaRPr lang="en-US" altLang="ja-JP" sz="1800" b="0" i="1">
              <a:solidFill>
                <a:srgbClr val="000000"/>
              </a:solidFill>
            </a:endParaRPr>
          </a:p>
        </p:txBody>
      </p:sp>
      <p:sp>
        <p:nvSpPr>
          <p:cNvPr id="83972" name="Rectangle 2"/>
          <p:cNvSpPr>
            <a:spLocks noGrp="1" noChangeArrowheads="1"/>
          </p:cNvSpPr>
          <p:nvPr>
            <p:ph type="title"/>
          </p:nvPr>
        </p:nvSpPr>
        <p:spPr>
          <a:xfrm>
            <a:off x="379698" y="63844"/>
            <a:ext cx="9413154" cy="523220"/>
          </a:xfrm>
          <a:noFill/>
        </p:spPr>
        <p:txBody>
          <a:bodyPr wrap="none" rtlCol="0">
            <a:spAutoFit/>
          </a:bodyPr>
          <a:lstStyle/>
          <a:p>
            <a:pPr algn="l" eaLnBrk="1" hangingPunct="1"/>
            <a:r>
              <a:rPr lang="en-US" altLang="ja-JP" sz="2800" b="1" dirty="0">
                <a:latin typeface="+mn-lt"/>
                <a:ea typeface="+mn-ea"/>
                <a:cs typeface="+mn-cs"/>
              </a:rPr>
              <a:t>GHS</a:t>
            </a:r>
            <a:r>
              <a:rPr lang="ja-JP" altLang="en-US" sz="2800" b="1" dirty="0">
                <a:latin typeface="+mn-lt"/>
                <a:ea typeface="+mn-ea"/>
                <a:cs typeface="+mn-cs"/>
              </a:rPr>
              <a:t>分類</a:t>
            </a:r>
            <a:r>
              <a:rPr lang="ja-JP" altLang="en-US" sz="2800" b="1" dirty="0" smtClean="0">
                <a:latin typeface="+mn-lt"/>
                <a:ea typeface="+mn-ea"/>
                <a:cs typeface="+mn-cs"/>
              </a:rPr>
              <a:t>区分（</a:t>
            </a:r>
            <a:r>
              <a:rPr lang="en-US" altLang="ja-JP" sz="2800" b="1" dirty="0" smtClean="0">
                <a:latin typeface="+mn-lt"/>
                <a:ea typeface="+mn-ea"/>
                <a:cs typeface="+mn-cs"/>
              </a:rPr>
              <a:t>JIS)</a:t>
            </a:r>
            <a:r>
              <a:rPr lang="ja-JP" altLang="en-US" sz="2800" b="1" dirty="0" smtClean="0">
                <a:latin typeface="+mn-lt"/>
                <a:ea typeface="+mn-ea"/>
                <a:cs typeface="+mn-cs"/>
              </a:rPr>
              <a:t>と有害性（急性毒性）の</a:t>
            </a:r>
            <a:r>
              <a:rPr lang="ja-JP" altLang="en-US" sz="2800" b="1" dirty="0">
                <a:latin typeface="+mn-lt"/>
                <a:ea typeface="+mn-ea"/>
                <a:cs typeface="+mn-cs"/>
              </a:rPr>
              <a:t>程度の見方　</a:t>
            </a:r>
            <a:r>
              <a:rPr lang="en-US" altLang="ja-JP" sz="2800" b="1" dirty="0">
                <a:latin typeface="+mn-lt"/>
                <a:ea typeface="+mn-ea"/>
                <a:cs typeface="+mn-cs"/>
              </a:rPr>
              <a:t>-</a:t>
            </a:r>
            <a:r>
              <a:rPr lang="ja-JP" altLang="en-US" sz="2800" b="1" dirty="0">
                <a:latin typeface="+mn-lt"/>
                <a:ea typeface="+mn-ea"/>
                <a:cs typeface="+mn-cs"/>
              </a:rPr>
              <a:t>例</a:t>
            </a:r>
            <a:r>
              <a:rPr lang="en-US" altLang="ja-JP" sz="2800" b="1" dirty="0">
                <a:latin typeface="+mn-lt"/>
                <a:ea typeface="+mn-ea"/>
                <a:cs typeface="+mn-cs"/>
              </a:rPr>
              <a:t>-</a:t>
            </a:r>
          </a:p>
        </p:txBody>
      </p:sp>
      <p:grpSp>
        <p:nvGrpSpPr>
          <p:cNvPr id="4" name="グループ化 3"/>
          <p:cNvGrpSpPr/>
          <p:nvPr/>
        </p:nvGrpSpPr>
        <p:grpSpPr>
          <a:xfrm>
            <a:off x="811658" y="690048"/>
            <a:ext cx="8126364" cy="6183457"/>
            <a:chOff x="811658" y="690048"/>
            <a:chExt cx="8126364" cy="6183457"/>
          </a:xfrm>
        </p:grpSpPr>
        <p:sp>
          <p:nvSpPr>
            <p:cNvPr id="9" name="Rectangle 2"/>
            <p:cNvSpPr txBox="1">
              <a:spLocks noChangeArrowheads="1"/>
            </p:cNvSpPr>
            <p:nvPr/>
          </p:nvSpPr>
          <p:spPr>
            <a:xfrm>
              <a:off x="811658" y="690048"/>
              <a:ext cx="7886700" cy="668866"/>
            </a:xfrm>
            <a:prstGeom prst="rect">
              <a:avLst/>
            </a:prstGeom>
          </p:spPr>
          <p:txBody>
            <a:bodyPr>
              <a:normAutofit/>
            </a:bodyPr>
            <a:lstStyle>
              <a:lvl1pPr algn="l" rtl="0" eaLnBrk="0" fontAlgn="base" hangingPunct="0">
                <a:spcBef>
                  <a:spcPct val="0"/>
                </a:spcBef>
                <a:spcAft>
                  <a:spcPct val="0"/>
                </a:spcAft>
                <a:defRPr kumimoji="1" sz="24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en-US" altLang="ja-JP" b="1" kern="0" dirty="0" smtClean="0">
                  <a:solidFill>
                    <a:schemeClr val="tx1"/>
                  </a:solidFill>
                  <a:latin typeface="+mn-lt"/>
                </a:rPr>
                <a:t>GHS</a:t>
              </a:r>
              <a:r>
                <a:rPr lang="ja-JP" altLang="en-US" b="1" kern="0" dirty="0" smtClean="0">
                  <a:solidFill>
                    <a:schemeClr val="tx1"/>
                  </a:solidFill>
                  <a:latin typeface="+mn-lt"/>
                </a:rPr>
                <a:t>分類での</a:t>
              </a:r>
              <a:r>
                <a:rPr lang="ja-JP" altLang="en-US" b="1" i="1" kern="0" dirty="0" smtClean="0">
                  <a:solidFill>
                    <a:schemeClr val="accent1">
                      <a:lumMod val="50000"/>
                    </a:schemeClr>
                  </a:solidFill>
                </a:rPr>
                <a:t>急性</a:t>
              </a:r>
              <a:r>
                <a:rPr lang="ja-JP" altLang="en-US" b="1" i="1" kern="0" dirty="0">
                  <a:solidFill>
                    <a:schemeClr val="accent1">
                      <a:lumMod val="50000"/>
                    </a:schemeClr>
                  </a:solidFill>
                </a:rPr>
                <a:t>毒性</a:t>
              </a:r>
              <a:r>
                <a:rPr lang="ja-JP" altLang="en-US" b="1" kern="0" dirty="0" smtClean="0">
                  <a:solidFill>
                    <a:schemeClr val="tx1"/>
                  </a:solidFill>
                </a:rPr>
                <a:t>分類区分</a:t>
              </a:r>
              <a:endParaRPr lang="ja-JP" altLang="en-US" b="1" kern="0" dirty="0">
                <a:solidFill>
                  <a:schemeClr val="tx1"/>
                </a:solidFill>
                <a:latin typeface="+mn-lt"/>
              </a:endParaRPr>
            </a:p>
          </p:txBody>
        </p:sp>
        <p:grpSp>
          <p:nvGrpSpPr>
            <p:cNvPr id="3" name="グループ化 2"/>
            <p:cNvGrpSpPr/>
            <p:nvPr/>
          </p:nvGrpSpPr>
          <p:grpSpPr>
            <a:xfrm>
              <a:off x="1049783" y="1366623"/>
              <a:ext cx="7888239" cy="5506882"/>
              <a:chOff x="1049783" y="1366623"/>
              <a:chExt cx="7888239" cy="5506882"/>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783" y="1366623"/>
                <a:ext cx="7751915" cy="411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a:extLst>
                  <a:ext uri="{FF2B5EF4-FFF2-40B4-BE49-F238E27FC236}">
                    <a16:creationId xmlns:a16="http://schemas.microsoft.com/office/drawing/2014/main" id="{2733B1A1-1172-48FE-AC5C-B733EA1B31E2}"/>
                  </a:ext>
                </a:extLst>
              </p:cNvPr>
              <p:cNvSpPr txBox="1"/>
              <p:nvPr/>
            </p:nvSpPr>
            <p:spPr>
              <a:xfrm>
                <a:off x="1474221" y="5868561"/>
                <a:ext cx="6999032" cy="584775"/>
              </a:xfrm>
              <a:prstGeom prst="rect">
                <a:avLst/>
              </a:prstGeom>
              <a:noFill/>
            </p:spPr>
            <p:txBody>
              <a:bodyPr wrap="none" rtlCol="0">
                <a:spAutoFit/>
              </a:bodyPr>
              <a:lstStyle/>
              <a:p>
                <a:r>
                  <a:rPr lang="ja-JP" altLang="en-US" sz="3200" b="1" dirty="0" smtClean="0"/>
                  <a:t>区分の数字</a:t>
                </a:r>
                <a:r>
                  <a:rPr lang="ja-JP" altLang="en-US" sz="3200" b="1" dirty="0"/>
                  <a:t>が小さいほど有害性が強い</a:t>
                </a:r>
              </a:p>
            </p:txBody>
          </p:sp>
          <p:sp>
            <p:nvSpPr>
              <p:cNvPr id="16" name="Text Box 5">
                <a:extLst>
                  <a:ext uri="{FF2B5EF4-FFF2-40B4-BE49-F238E27FC236}">
                    <a16:creationId xmlns:a16="http://schemas.microsoft.com/office/drawing/2014/main" id="{1201540D-511F-42C3-A158-385F1CEDD730}"/>
                  </a:ext>
                </a:extLst>
              </p:cNvPr>
              <p:cNvSpPr txBox="1">
                <a:spLocks noChangeArrowheads="1"/>
              </p:cNvSpPr>
              <p:nvPr/>
            </p:nvSpPr>
            <p:spPr bwMode="auto">
              <a:xfrm>
                <a:off x="7313859" y="6619589"/>
                <a:ext cx="162416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0"/>
                  </a:spcBef>
                  <a:buFontTx/>
                  <a:buNone/>
                </a:pPr>
                <a:r>
                  <a:rPr lang="ja-JP" altLang="en-US" sz="1050" dirty="0"/>
                  <a:t>国連</a:t>
                </a:r>
                <a:r>
                  <a:rPr lang="en-US" altLang="ja-JP" sz="1050" dirty="0" smtClean="0"/>
                  <a:t>GHS</a:t>
                </a:r>
                <a:r>
                  <a:rPr lang="ja-JP" altLang="en-US" sz="1050" dirty="0"/>
                  <a:t>（</a:t>
                </a:r>
                <a:r>
                  <a:rPr lang="en-US" altLang="ja-JP" sz="1050" dirty="0"/>
                  <a:t>JIS)</a:t>
                </a:r>
                <a:r>
                  <a:rPr lang="ja-JP" altLang="en-US" sz="1050" dirty="0" smtClean="0"/>
                  <a:t>により作成</a:t>
                </a:r>
                <a:endParaRPr lang="ja-JP" altLang="en-US" sz="1050" dirty="0"/>
              </a:p>
            </p:txBody>
          </p:sp>
        </p:grpSp>
      </p:grpSp>
      <p:sp>
        <p:nvSpPr>
          <p:cNvPr id="7" name="角丸四角形吹き出し 5">
            <a:extLst>
              <a:ext uri="{FF2B5EF4-FFF2-40B4-BE49-F238E27FC236}">
                <a16:creationId xmlns:a16="http://schemas.microsoft.com/office/drawing/2014/main" id="{8F4CEA7E-A3E8-40C4-8524-9EB24CB745F2}"/>
              </a:ext>
            </a:extLst>
          </p:cNvPr>
          <p:cNvSpPr/>
          <p:nvPr/>
        </p:nvSpPr>
        <p:spPr>
          <a:xfrm>
            <a:off x="6942404" y="5352886"/>
            <a:ext cx="2950526"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化学物質有害性の区分の例です。数字が小さいものほ</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有害性が強いこと、絵表示もより有害性を感じる表示になっていることを知ってもらうことが重要です。</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2622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02">
  <a:themeElements>
    <a:clrScheme name="template02 1">
      <a:dk1>
        <a:srgbClr val="000000"/>
      </a:dk1>
      <a:lt1>
        <a:srgbClr val="FFFFFF"/>
      </a:lt1>
      <a:dk2>
        <a:srgbClr val="FA0019"/>
      </a:dk2>
      <a:lt2>
        <a:srgbClr val="140078"/>
      </a:lt2>
      <a:accent1>
        <a:srgbClr val="C8C8EB"/>
      </a:accent1>
      <a:accent2>
        <a:srgbClr val="FFC3D2"/>
      </a:accent2>
      <a:accent3>
        <a:srgbClr val="FFFFFF"/>
      </a:accent3>
      <a:accent4>
        <a:srgbClr val="000000"/>
      </a:accent4>
      <a:accent5>
        <a:srgbClr val="E0E0F3"/>
      </a:accent5>
      <a:accent6>
        <a:srgbClr val="E7B0BE"/>
      </a:accent6>
      <a:hlink>
        <a:srgbClr val="969696"/>
      </a:hlink>
      <a:folHlink>
        <a:srgbClr val="F0F0F0"/>
      </a:folHlink>
    </a:clrScheme>
    <a:fontScheme name="template0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02 1">
        <a:dk1>
          <a:srgbClr val="000000"/>
        </a:dk1>
        <a:lt1>
          <a:srgbClr val="FFFFFF"/>
        </a:lt1>
        <a:dk2>
          <a:srgbClr val="FA0019"/>
        </a:dk2>
        <a:lt2>
          <a:srgbClr val="140078"/>
        </a:lt2>
        <a:accent1>
          <a:srgbClr val="C8C8EB"/>
        </a:accent1>
        <a:accent2>
          <a:srgbClr val="FFC3D2"/>
        </a:accent2>
        <a:accent3>
          <a:srgbClr val="FFFFFF"/>
        </a:accent3>
        <a:accent4>
          <a:srgbClr val="000000"/>
        </a:accent4>
        <a:accent5>
          <a:srgbClr val="E0E0F3"/>
        </a:accent5>
        <a:accent6>
          <a:srgbClr val="E7B0BE"/>
        </a:accent6>
        <a:hlink>
          <a:srgbClr val="969696"/>
        </a:hlink>
        <a:folHlink>
          <a:srgbClr val="F0F0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4388</Words>
  <Application>Microsoft Office PowerPoint</Application>
  <PresentationFormat>ユーザー設定</PresentationFormat>
  <Paragraphs>366</Paragraphs>
  <Slides>25</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25</vt:i4>
      </vt:variant>
    </vt:vector>
  </HeadingPairs>
  <TitlesOfParts>
    <vt:vector size="38" baseType="lpstr">
      <vt:lpstr>Arial Unicode MS</vt:lpstr>
      <vt:lpstr>Futura Md</vt:lpstr>
      <vt:lpstr>Meiryo UI</vt:lpstr>
      <vt:lpstr>ＭＳ Ｐゴシック</vt:lpstr>
      <vt:lpstr>ＭＳ Ｐ明朝</vt:lpstr>
      <vt:lpstr>ＭＳ ゴシック</vt:lpstr>
      <vt:lpstr>メイリオ</vt:lpstr>
      <vt:lpstr>Arial</vt:lpstr>
      <vt:lpstr>Calibri</vt:lpstr>
      <vt:lpstr>Times New Roman</vt:lpstr>
      <vt:lpstr>Verdana</vt:lpstr>
      <vt:lpstr>Wingdings</vt:lpstr>
      <vt:lpstr>template02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GHS分類区分（JIS)と有害性（急性毒性）の程度の見方　-例-</vt:lpstr>
      <vt:lpstr>GHS （JIS)分類区分と有害性（発がん性）の程度の見方　-例-</vt:lpstr>
      <vt:lpstr>PowerPoint プレゼンテーション</vt:lpstr>
      <vt:lpstr>PowerPoint プレゼンテーション</vt:lpstr>
      <vt:lpstr>GHS分類での引火性液体分類区分</vt:lpstr>
      <vt:lpstr>PowerPoint プレゼンテーション</vt:lpstr>
      <vt:lpstr>PowerPoint プレゼンテーション</vt:lpstr>
      <vt:lpstr>PowerPoint プレゼンテーション</vt:lpstr>
      <vt:lpstr>PowerPoint プレゼンテーション</vt:lpstr>
      <vt:lpstr>化学物質衛生管理の基本（労働衛生3管理）</vt:lpstr>
      <vt:lpstr>PowerPoint プレゼンテーション</vt:lpstr>
      <vt:lpstr>PowerPoint プレゼンテーション</vt:lpstr>
      <vt:lpstr>参考　GHS文書のばく露防止対策の記載例１</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2021-06-21T05:23:13Z</dcterms:created>
  <dcterms:modified xsi:type="dcterms:W3CDTF">2021-06-21T05:43:09Z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