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pt-BR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B912"/>
    <a:srgbClr val="FFCB04"/>
    <a:srgbClr val="ED1C24"/>
    <a:srgbClr val="F3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74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144" y="2037416"/>
            <a:ext cx="6984365" cy="8643284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2734" y="8338469"/>
            <a:ext cx="793565" cy="706071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332" y="8339158"/>
            <a:ext cx="5321383" cy="705382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33049"/>
              </p:ext>
            </p:extLst>
          </p:nvPr>
        </p:nvGraphicFramePr>
        <p:xfrm>
          <a:off x="578536" y="6502023"/>
          <a:ext cx="6543286" cy="435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6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42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1631463" y="939547"/>
            <a:ext cx="428038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Notificação</a:t>
            </a:r>
            <a:r>
              <a:rPr lang="pt-br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sobre a </a:t>
            </a:r>
            <a:r>
              <a:rPr lang="pt-br" b="1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vacina </a:t>
            </a:r>
            <a:r>
              <a:rPr lang="ja" b="1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contra </a:t>
            </a:r>
            <a:r>
              <a:rPr lang="ja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o </a:t>
            </a:r>
            <a:r>
              <a:rPr lang="ja" b="1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novo coronav</a:t>
            </a:r>
            <a:r>
              <a:rPr lang="ja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í</a:t>
            </a:r>
            <a:r>
              <a:rPr lang="ja" b="1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rus</a:t>
            </a:r>
            <a:r>
              <a:rPr lang="pt-br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(3</a:t>
            </a:r>
            <a:r>
              <a:rPr lang="pt-BR" altLang="ja" b="1" baseline="30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</a:t>
            </a:r>
            <a:r>
              <a:rPr lang="ja" altLang="pt-BR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altLang="ja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dose) </a:t>
            </a:r>
            <a:endParaRPr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1739644" y="1018422"/>
            <a:ext cx="411836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endParaRPr sz="22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83286" y="4136862"/>
            <a:ext cx="3291742" cy="1168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ts val="1300"/>
              </a:lnSpc>
              <a:spcBef>
                <a:spcPts val="100"/>
              </a:spcBef>
            </a:pPr>
            <a:r>
              <a:rPr lang="pt-BR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Pesquise através </a:t>
            </a:r>
            <a:r>
              <a:rPr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05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sz="105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sz="105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a instituição médica ou o local de vacinação onde você possa ser vacinado. Há </a:t>
            </a:r>
            <a:r>
              <a:rPr lang="pt-br" sz="1050" b="1" dirty="0">
                <a:solidFill>
                  <a:schemeClr val="accent6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casos em que os</a:t>
            </a:r>
            <a:r>
              <a:rPr sz="105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05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sz="105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sz="105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vacinados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sz="10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</a:t>
            </a:r>
            <a:r>
              <a:rPr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105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marR="5080" indent="6350" rtl="0">
              <a:lnSpc>
                <a:spcPts val="1300"/>
              </a:lnSpc>
              <a:spcBef>
                <a:spcPts val="100"/>
              </a:spcBef>
            </a:pP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Verifique os detalhes na instituição onde trabalha.</a:t>
            </a:r>
            <a:endParaRPr sz="10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609375" y="5339471"/>
            <a:ext cx="658304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indent="-165100" rtl="0">
              <a:spcBef>
                <a:spcPts val="434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※ 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Caso não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consiga encontrar a 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instituição médica ou local de vacinação, você pode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solicitar informações 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na administração do seu município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77800" indent="-165100" rtl="0">
              <a:spcBef>
                <a:spcPts val="434"/>
              </a:spcBef>
            </a:pP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※ A vacina deve ser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tomada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em princípio, no município onde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está registrado o endereço da sua residência, 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exceto quando estiver internado no hospital ou lar para idosos.</a:t>
            </a:r>
            <a:endParaRPr lang="en-US" sz="10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/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　</a:t>
            </a:r>
            <a:r>
              <a:rPr lang="ja-JP" altLang="en-US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Para 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consultar sobre a vacinação fora da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comunidade do endereço registrado, vide-verso. </a:t>
            </a:r>
            <a:endParaRPr sz="1000" strike="dblStrike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spcBef>
                <a:spcPts val="340"/>
              </a:spcBef>
            </a:pP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※ Não é possível fazer a reserva diretamente no site de "Navegação sobre a vacina contra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o </a:t>
            </a:r>
            <a:r>
              <a:rPr lang="pt-br" sz="1000" dirty="0" err="1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coronavírus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"</a:t>
            </a:r>
            <a:endParaRPr sz="10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774475" y="6506457"/>
            <a:ext cx="798864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ts val="800"/>
              </a:lnSpc>
            </a:pPr>
            <a:r>
              <a:rPr lang="pt-br" sz="900" b="1" dirty="0" smtClean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Custo </a:t>
            </a:r>
            <a:r>
              <a:rPr lang="pt-br" sz="9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da</a:t>
            </a:r>
            <a:r>
              <a:rPr lang="pt-br" sz="900" b="1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vacina</a:t>
            </a:r>
            <a:endParaRPr sz="9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774475" y="6758824"/>
            <a:ext cx="905278" cy="18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rtl="0">
              <a:lnSpc>
                <a:spcPts val="600"/>
              </a:lnSpc>
            </a:pPr>
            <a:r>
              <a:rPr lang="pt-br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(Pagamento integral </a:t>
            </a:r>
          </a:p>
          <a:p>
            <a:pPr rtl="0">
              <a:lnSpc>
                <a:spcPts val="600"/>
              </a:lnSpc>
              <a:spcBef>
                <a:spcPts val="100"/>
              </a:spcBef>
            </a:pPr>
            <a:r>
              <a:rPr lang="pt-br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a expensas públicas) </a:t>
            </a:r>
            <a:endParaRPr sz="7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260176" y="8394700"/>
            <a:ext cx="4580310" cy="548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- Todo o</a:t>
            </a:r>
            <a:r>
              <a:rPr lang="pt-br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conjunto </a:t>
            </a:r>
            <a:r>
              <a:rPr lang="pt-br" sz="105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contido dentro do envelope</a:t>
            </a:r>
            <a:r>
              <a:rPr lang="pt-br" sz="1050" b="1" dirty="0" smtClean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d</a:t>
            </a:r>
            <a:r>
              <a:rPr lang="pt-br" sz="1050" b="1" dirty="0" smtClean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esta </a:t>
            </a: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notificação</a:t>
            </a:r>
          </a:p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pt-br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- Documentos de identificação (</a:t>
            </a:r>
            <a:r>
              <a:rPr lang="pt-br" sz="1050" b="1" dirty="0" err="1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my</a:t>
            </a:r>
            <a:r>
              <a:rPr lang="pt-br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1050" b="1" dirty="0" err="1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number</a:t>
            </a:r>
            <a:r>
              <a:rPr lang="pt-br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card, </a:t>
            </a:r>
          </a:p>
          <a:p>
            <a:pPr marL="176530" rtl="0">
              <a:lnSpc>
                <a:spcPct val="100000"/>
              </a:lnSpc>
              <a:tabLst>
                <a:tab pos="746760" algn="l"/>
              </a:tabLst>
            </a:pPr>
            <a:r>
              <a:rPr lang="pt-br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carteira de motorista, cartão de seguro </a:t>
            </a:r>
            <a:r>
              <a:rPr lang="pt-br" sz="105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saúde</a:t>
            </a: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etc.)</a:t>
            </a:r>
            <a:endParaRPr lang="ja-JP" altLang="en-US" sz="10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680892" y="8148655"/>
            <a:ext cx="14409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-br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Conjunto contido no envelope</a:t>
            </a:r>
            <a:endParaRPr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83286" y="6950681"/>
            <a:ext cx="5425824" cy="3533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Para obter informações sobre o local de atendimento da reserva, e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ntre</a:t>
            </a:r>
            <a:r>
              <a:rPr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com a 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r>
              <a:rPr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ou instituição médica </a:t>
            </a:r>
            <a:r>
              <a:rPr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184472" y="178409"/>
            <a:ext cx="1193909" cy="17655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pt-br" sz="900" dirty="0">
                <a:solidFill>
                  <a:srgbClr val="231F2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16/novembro/2021</a:t>
            </a:r>
            <a:endParaRPr sz="9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667294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</a:t>
            </a:r>
            <a:r>
              <a:rPr lang="ja-JP" altLang="en-US" sz="8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お知らせ</a:t>
            </a:r>
            <a:r>
              <a:rPr lang="ja-JP" altLang="en-US" sz="80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（ポルトガル語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）</a:t>
            </a:r>
            <a:endParaRPr lang="en-US" altLang="ja-JP" sz="8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r>
              <a:rPr lang="pt-br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governo municipal</a:t>
            </a:r>
          </a:p>
          <a:p>
            <a:pPr algn="ctr" rtl="0">
              <a:lnSpc>
                <a:spcPct val="100000"/>
              </a:lnSpc>
            </a:pPr>
            <a:endParaRPr lang="pt-BR" sz="8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3" y="2953692"/>
            <a:ext cx="46086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rtl="0">
              <a:lnSpc>
                <a:spcPts val="1200"/>
              </a:lnSpc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※ O início do período de atendimento de reserva da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vacina</a:t>
            </a: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adicional </a:t>
            </a:r>
          </a:p>
          <a:p>
            <a:pPr rtl="0">
              <a:lnSpc>
                <a:spcPts val="1200"/>
              </a:lnSpc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pode variar conforme o município. </a:t>
            </a:r>
          </a:p>
          <a:p>
            <a:pPr rtl="0">
              <a:lnSpc>
                <a:spcPts val="1200"/>
              </a:lnSpc>
            </a:pP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※ Esta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vacina 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é destinada para as pessoas que tiverem 18 anos de idade </a:t>
            </a:r>
          </a:p>
          <a:p>
            <a:pPr rtl="0">
              <a:lnSpc>
                <a:spcPts val="1200"/>
              </a:lnSpc>
            </a:pP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   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ou </a:t>
            </a:r>
            <a:r>
              <a:rPr lang="pt-br" sz="1000" dirty="0" smtClean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mais, </a:t>
            </a:r>
            <a:r>
              <a:rPr lang="pt-br" sz="10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no dia da vacinação.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pt-br" sz="1400" b="1" dirty="0" smtClean="0"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C</a:t>
              </a:r>
              <a:r>
                <a:rPr lang="pt-br" sz="1400" b="1" dirty="0" smtClean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upom de </a:t>
              </a:r>
              <a:r>
                <a:rPr lang="pt-br" sz="14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vacina</a:t>
              </a:r>
              <a:endParaRPr sz="14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pt-br" sz="20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1</a:t>
              </a:r>
              <a:endParaRPr sz="20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53223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pt-br" sz="14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Encontrar uma instituição médica ou um local de vacinação</a:t>
            </a:r>
            <a:endParaRPr lang="ja-JP" altLang="en-US" sz="14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pt-br" sz="20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2</a:t>
            </a:r>
            <a:endParaRPr sz="2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970330" y="6577399"/>
            <a:ext cx="53223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pt-br" sz="14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Fazer a reserva e tomar a vacina</a:t>
            </a:r>
            <a:endParaRPr lang="ja-JP" altLang="en-US" sz="14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83286" y="6541425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pt-br" sz="2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3</a:t>
            </a:r>
            <a:endParaRPr sz="2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270323" y="6494438"/>
            <a:ext cx="8566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pt-br" sz="14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Gratuito</a:t>
            </a:r>
            <a:endParaRPr lang="ja-JP" altLang="en-US" sz="14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46273" y="7481932"/>
            <a:ext cx="4743482" cy="654937"/>
            <a:chOff x="546273" y="7598892"/>
            <a:chExt cx="4743482" cy="654937"/>
          </a:xfrm>
        </p:grpSpPr>
        <p:sp>
          <p:nvSpPr>
            <p:cNvPr id="8" name="object 8"/>
            <p:cNvSpPr/>
            <p:nvPr/>
          </p:nvSpPr>
          <p:spPr>
            <a:xfrm>
              <a:off x="546273" y="7935656"/>
              <a:ext cx="1626870" cy="317484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98892"/>
              <a:ext cx="1626870" cy="303161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58900" y="7603293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pt-br" sz="1500" baseline="13888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Central de atendimento: </a:t>
              </a:r>
              <a:r>
                <a:rPr lang="pt-br" sz="17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0000-0000-0000</a:t>
              </a:r>
              <a:endParaRPr sz="17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01213" y="7624015"/>
              <a:ext cx="1316990" cy="256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1000"/>
                </a:lnSpc>
              </a:pPr>
              <a:r>
                <a:rPr lang="pt-br" sz="10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Locais de vacinação </a:t>
              </a:r>
            </a:p>
            <a:p>
              <a:pPr algn="ctr" rtl="0">
                <a:lnSpc>
                  <a:spcPts val="1000"/>
                </a:lnSpc>
              </a:pPr>
              <a:r>
                <a:rPr lang="pt-B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 </a:t>
              </a:r>
              <a:r>
                <a:rPr lang="pt-br" sz="1000" b="1" dirty="0" smtClean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dos </a:t>
              </a:r>
              <a:r>
                <a:rPr lang="pt-br" sz="10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municípios </a:t>
              </a:r>
              <a:endParaRPr sz="10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546273" y="7953003"/>
              <a:ext cx="1626869" cy="2821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1080"/>
                </a:lnSpc>
                <a:spcBef>
                  <a:spcPts val="1300"/>
                </a:spcBef>
              </a:pPr>
              <a:r>
                <a:rPr lang="pt-br" sz="10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Instituições médicas determinadas da sua área</a:t>
              </a:r>
              <a:endParaRPr sz="10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47129" y="7881932"/>
              <a:ext cx="3030854" cy="37189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pt-br" sz="2000" b="1" baseline="2314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Reserva direta na instituição médica </a:t>
              </a:r>
              <a:r>
                <a:rPr lang="pt-br" sz="1000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(Por telefone, internet, etc.)</a:t>
              </a:r>
              <a:endParaRPr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32609" y="9180126"/>
            <a:ext cx="6499860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indent="-152400" rtl="0">
              <a:spcBef>
                <a:spcPts val="30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※No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envelope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contém, </a:t>
            </a: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o </a:t>
            </a:r>
            <a:r>
              <a:rPr lang="pt-br" sz="1000" b="1" dirty="0">
                <a:solidFill>
                  <a:srgbClr val="ED1C24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"Formulário de exame médico preliminar com o cupom de vacina impresso"</a:t>
            </a:r>
            <a:r>
              <a:rPr lang="pt-br" sz="1000" dirty="0">
                <a:solidFill>
                  <a:srgbClr val="ED1C24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e o</a:t>
            </a:r>
            <a:r>
              <a:rPr lang="ja" sz="1000" b="1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ja" sz="1000" b="1" dirty="0">
                <a:solidFill>
                  <a:srgbClr val="ED1C24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"Certificado de </a:t>
            </a:r>
            <a:r>
              <a:rPr lang="ja" sz="100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vacina"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. Guarde bem para não perdê-los.</a:t>
            </a:r>
            <a:endParaRPr sz="10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04139" rtl="0"/>
            <a:r>
              <a:rPr lang="ja-JP" altLang="en-US" sz="1000" dirty="0" smtClean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　</a:t>
            </a: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Às </a:t>
            </a: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vezes,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o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cupom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e o certificado de vacina, estão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unidos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em um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único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documento.)</a:t>
            </a:r>
            <a:endParaRPr sz="10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77800" marR="137160" indent="-152400">
              <a:spcBef>
                <a:spcPts val="300"/>
              </a:spcBef>
            </a:pP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※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Verifique</a:t>
            </a:r>
            <a:r>
              <a:rPr lang="pt-br" altLang="ja-JP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a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medida da sua temperatura corporal em casa antes de ir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se vacinar,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e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se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estiver obviamente com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febre,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ou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estiver se sentindo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mal, evite de ir tomar a vacina e avise à administração </a:t>
            </a:r>
            <a:r>
              <a:rPr lang="pt-br" sz="1000" dirty="0" smtClean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ou à instituição médica do seu município onde foi  feita a </a:t>
            </a: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reserva.</a:t>
            </a:r>
            <a:endParaRPr sz="10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77800" indent="-177800" rtl="0">
              <a:spcBef>
                <a:spcPts val="30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※Vá com a 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roupa da qual você</a:t>
            </a:r>
            <a:r>
              <a:rPr lang="ja" sz="1000" b="1" dirty="0">
                <a:solidFill>
                  <a:srgbClr val="FFCB04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ja" sz="1000" b="1" u="sng" dirty="0">
                <a:solidFill>
                  <a:schemeClr val="accent6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possa expor rapidamente o seu ombro</a:t>
            </a:r>
            <a:r>
              <a:rPr lang="ja" sz="1000" dirty="0">
                <a:solidFill>
                  <a:schemeClr val="accent6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na hora de tomar a vacina. Pedimos a </a:t>
            </a:r>
            <a:r>
              <a:rPr lang="pt-BR" altLang="ja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  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sua colaboração.</a:t>
            </a:r>
            <a:endParaRPr sz="10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895715" y="8949797"/>
            <a:ext cx="125217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r" rtl="0">
              <a:lnSpc>
                <a:spcPct val="100000"/>
              </a:lnSpc>
              <a:spcBef>
                <a:spcPts val="1095"/>
              </a:spcBef>
            </a:pPr>
            <a:r>
              <a:rPr lang="pt-br" sz="800" dirty="0" err="1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My</a:t>
            </a:r>
            <a:r>
              <a:rPr lang="pt-br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number</a:t>
            </a:r>
            <a:r>
              <a:rPr lang="pt-br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card, etc.</a:t>
            </a:r>
            <a:endParaRPr lang="ja-JP" altLang="en-US"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478521" y="8569766"/>
            <a:ext cx="8655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 que levar no dia</a:t>
            </a:r>
            <a:endParaRPr sz="1100" b="1" dirty="0">
              <a:solidFill>
                <a:schemeClr val="bg1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00898" y="4218288"/>
            <a:ext cx="3081511" cy="1044575"/>
            <a:chOff x="3900898" y="4420273"/>
            <a:chExt cx="3081511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67338" y="4454305"/>
              <a:ext cx="1014994" cy="10099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3900898" y="4495033"/>
              <a:ext cx="2041674" cy="533479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pt-br" sz="7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Site de informações gerais sobre a vacinação</a:t>
              </a:r>
              <a:endParaRPr sz="7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pt-br" sz="10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"Navegação sobre a vacina </a:t>
              </a:r>
              <a:r>
                <a:rPr lang="pt-br" sz="1000" b="1" dirty="0"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contra </a:t>
              </a:r>
              <a:r>
                <a:rPr lang="pt-br" sz="1000" b="1" dirty="0" smtClean="0"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o </a:t>
              </a:r>
              <a:r>
                <a:rPr lang="pt-br" sz="1000" b="1" dirty="0" err="1" smtClean="0"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coronavírus</a:t>
              </a:r>
              <a:r>
                <a:rPr lang="pt-br" sz="10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"</a:t>
              </a:r>
              <a:endParaRPr sz="10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pt-br" sz="1000" b="1" u="sng" dirty="0">
                  <a:solidFill>
                    <a:srgbClr val="2E3092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https://v-sys.mhlw.go.jp</a:t>
              </a:r>
              <a:endParaRPr sz="1000" b="1" u="sng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0" y="8518413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28" y="6968653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220968" y="8290265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pt-br" sz="15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＋</a:t>
            </a:r>
            <a:endParaRPr lang="ja-JP" altLang="en-US" sz="15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94" y="675520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87" y="2335220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3" y="2690908"/>
            <a:ext cx="5322379" cy="213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pt-br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As pessoas que receberem o cupom </a:t>
            </a:r>
            <a:r>
              <a:rPr lang="pt-br" sz="1100" b="1" dirty="0" smtClean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de </a:t>
            </a:r>
            <a:r>
              <a:rPr lang="pt-br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vacina podem ser vacinadas.</a:t>
            </a:r>
            <a:endParaRPr sz="11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1989936" y="1585339"/>
            <a:ext cx="3462440" cy="342265"/>
            <a:chOff x="1989936" y="1755316"/>
            <a:chExt cx="3462440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1989936" y="1846892"/>
              <a:ext cx="346244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pt-br" sz="11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Fluxograma do processo de vacinação</a:t>
              </a:r>
              <a:endParaRPr sz="11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693" y="-11708"/>
            <a:ext cx="7558405" cy="7432891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6889" y="6113965"/>
            <a:ext cx="5797122" cy="1163311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3885C94-62AE-474A-992D-D87580F7BB13}"/>
              </a:ext>
            </a:extLst>
          </p:cNvPr>
          <p:cNvGrpSpPr/>
          <p:nvPr/>
        </p:nvGrpSpPr>
        <p:grpSpPr>
          <a:xfrm>
            <a:off x="-3809" y="7384376"/>
            <a:ext cx="7560309" cy="3309025"/>
            <a:chOff x="-3809" y="7409370"/>
            <a:chExt cx="7560309" cy="3284030"/>
          </a:xfrm>
        </p:grpSpPr>
        <p:sp>
          <p:nvSpPr>
            <p:cNvPr id="5" name="object 5"/>
            <p:cNvSpPr/>
            <p:nvPr/>
          </p:nvSpPr>
          <p:spPr>
            <a:xfrm>
              <a:off x="-2142" y="7409370"/>
              <a:ext cx="7558405" cy="3284030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3809" y="8536600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 flipV="1">
              <a:off x="196850" y="8186214"/>
              <a:ext cx="6096000" cy="45719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607296" y="7606234"/>
              <a:ext cx="656561" cy="543796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6850" y="7606235"/>
              <a:ext cx="2206190" cy="543796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69771" y="7531000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09686" y="7531000"/>
              <a:ext cx="7053842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96851" y="6085061"/>
            <a:ext cx="7157274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91578" y="1473498"/>
            <a:ext cx="7420879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100"/>
              </a:lnSpc>
              <a:spcBef>
                <a:spcPts val="360"/>
              </a:spcBef>
            </a:pP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◎Sobre a vacinação em locais fora do local onde tem o registro de sua residência (local do seu endereço)</a:t>
            </a:r>
            <a:endParaRPr sz="10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  <a:spcBef>
                <a:spcPts val="36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- Pessoa que será vacinada na instituição médica ou no lar para idosos, por estar internada nessas instituições </a:t>
            </a:r>
          </a:p>
          <a:p>
            <a:pPr marL="12700" rtl="0">
              <a:lnSpc>
                <a:spcPts val="1100"/>
              </a:lnSpc>
            </a:pPr>
            <a:r>
              <a:rPr lang="pt-BR" sz="10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</a:t>
            </a:r>
            <a:r>
              <a:rPr lang="pt-br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 Favor consultar a respectiva instituição.</a:t>
            </a:r>
            <a:endParaRPr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  <a:spcBef>
                <a:spcPts val="36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- Pessoa que será vacinada na instituição médica onde está recebendo o tratamento médico relacionado à sua doença subjacente </a:t>
            </a:r>
          </a:p>
          <a:p>
            <a:pPr marL="12700" rtl="0">
              <a:lnSpc>
                <a:spcPts val="1100"/>
              </a:lnSpc>
            </a:pPr>
            <a:r>
              <a:rPr lang="pt-BR" sz="10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</a:t>
            </a:r>
            <a:r>
              <a:rPr lang="pt-br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 Favor consultar essa instituição médica.</a:t>
            </a:r>
            <a:endParaRPr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2065" marR="1094740" rtl="0">
              <a:lnSpc>
                <a:spcPts val="1100"/>
              </a:lnSpc>
              <a:spcBef>
                <a:spcPts val="36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- Pessoa que reside num local diferente do seu endereço </a:t>
            </a:r>
          </a:p>
          <a:p>
            <a:pPr marL="12065" marR="1094740" rtl="0">
              <a:lnSpc>
                <a:spcPts val="1100"/>
              </a:lnSpc>
            </a:pPr>
            <a:r>
              <a:rPr lang="pt-BR" altLang="ja" sz="10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</a:t>
            </a:r>
            <a:r>
              <a:rPr lang="ja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 Há casos em que pode ser vacinada na área em que </a:t>
            </a:r>
            <a:r>
              <a:rPr lang="pt-BR" altLang="ja" sz="10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realmente </a:t>
            </a:r>
            <a:r>
              <a:rPr lang="ja" sz="10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reside. </a:t>
            </a:r>
            <a:endParaRPr lang="en-US" sz="1000" b="1" dirty="0">
              <a:solidFill>
                <a:srgbClr val="F7941D"/>
              </a:solidFill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pt-br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　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Favor verificar no website ou no balcão de consultas do município em que reside realmente</a:t>
            </a:r>
            <a:r>
              <a:rPr lang="pt-br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.</a:t>
            </a:r>
            <a:endParaRPr sz="9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255766" y="7570794"/>
            <a:ext cx="367858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/>
            <a:r>
              <a:rPr lang="pt-br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Para obter mais informações sobre a eficácia e segurança da vacina contra o novo coronavírus, visite a página "sobre a vacina contra o novo coronavírus" no website do Ministério da Saúde, Trabalho e Bem-Estar. </a:t>
            </a:r>
            <a:endParaRPr sz="1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299843" y="8233887"/>
            <a:ext cx="45675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-br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Caso não consiga consultar o site, entre em contato com o município local.</a:t>
            </a:r>
            <a:endParaRPr sz="9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34515" y="7718139"/>
            <a:ext cx="1595791" cy="294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pt-br" sz="8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Saúde, Trabalho e Bem-Estar</a:t>
            </a:r>
          </a:p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pt-br" sz="8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Corona Vacina</a:t>
            </a:r>
            <a:endParaRPr lang="pt-br" sz="850" b="1" dirty="0">
              <a:solidFill>
                <a:srgbClr val="FF000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259208" y="8707066"/>
            <a:ext cx="176644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-br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Contato para informações</a:t>
            </a:r>
            <a:endParaRPr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255766" y="6277795"/>
            <a:ext cx="124784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rtl="0"/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Solicitamos que continuem tomando as medidas de prevenção de infecção.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2604807" y="6697608"/>
            <a:ext cx="862369" cy="28854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Cenas de contato pessoal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740087" y="6912861"/>
            <a:ext cx="6216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Usar as máscaras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577251" y="6797618"/>
            <a:ext cx="540601" cy="434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Lavar as mãos com sabonete</a:t>
            </a:r>
            <a:endParaRPr lang="en-US" altLang="ja-JP" sz="75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89151" y="2898626"/>
            <a:ext cx="734468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100"/>
              </a:lnSpc>
            </a:pP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◎Para você ser vacinado, é necessário o seu consentimento.</a:t>
            </a:r>
            <a:endParaRPr lang="ja-JP" altLang="en-US" sz="105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77800" marR="132080" indent="1588" algn="just" rtl="0">
              <a:lnSpc>
                <a:spcPts val="1200"/>
              </a:lnSpc>
              <a:spcBef>
                <a:spcPts val="345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Para ser vacinado, solicitamos que você mesmo decida se deseja ou não ser vacinado, com base nos conhecimentos corretos, tanto sobre o efeito de prevenção de infecção, como sobre o risco de efeito colateral da vacina. A vacinação não será realizada sem o consentimento da pessoa a ser vacinada.</a:t>
            </a:r>
            <a:endParaRPr lang="ja-JP" altLang="en-US"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60655" rtl="0">
              <a:lnSpc>
                <a:spcPts val="1200"/>
              </a:lnSpc>
              <a:spcBef>
                <a:spcPts val="36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Não deve haver casos de forçar as pessoas ao redor ou as pessoas do local de trabalho pata tomar a vacina, nem de tratar com discriminação as pessoas que não tenham tomado a vacina.</a:t>
            </a:r>
            <a:endParaRPr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89151" y="4020349"/>
            <a:ext cx="7420879" cy="70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◎Existe o Sistema de auxílio por danos à saúde devido a vacinação.</a:t>
            </a:r>
            <a:endParaRPr sz="105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21590" marR="127000" indent="163195" rtl="0">
              <a:lnSpc>
                <a:spcPts val="1200"/>
              </a:lnSpc>
              <a:spcBef>
                <a:spcPts val="30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 vacina preventiva pode às vezes causar problemas de saúde (doença ou deficiência). Embora seja extremamente raro, </a:t>
            </a:r>
          </a:p>
          <a:p>
            <a:pPr marL="21590" marR="127000" indent="163195" rtl="0">
              <a:lnSpc>
                <a:spcPts val="1200"/>
              </a:lnSpc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 risco não pode ser eliminado e por esse motivo, foi estabelecido o Sistema de auxílio.</a:t>
            </a:r>
          </a:p>
          <a:p>
            <a:pPr marL="21590" marR="127000" indent="163195" rtl="0">
              <a:lnSpc>
                <a:spcPts val="1200"/>
              </a:lnSpc>
              <a:spcBef>
                <a:spcPts val="30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Com relação aos procedimentos necessários para o requerimento, consulte o município onde tem o registro de sua residência.</a:t>
            </a:r>
            <a:endParaRPr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89151" y="4857281"/>
            <a:ext cx="7467112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indent="-165100" rtl="0">
              <a:lnSpc>
                <a:spcPts val="1200"/>
              </a:lnSpc>
            </a:pP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◎Mesmo depois de ter tomado a vacina, favor continuar tomando as medidas de prevenção de infecção, como usar a máscara, etc.</a:t>
            </a:r>
            <a:endParaRPr sz="105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87313" marR="121285" indent="6350" rtl="0">
              <a:lnSpc>
                <a:spcPts val="1200"/>
              </a:lnSpc>
              <a:spcBef>
                <a:spcPts val="30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Tem verificado que a vacina contra o novo coronavírus tem alta eficácia para prevenir o aparecimento de sintomas de COVID-19, mas essa eficácia não é de 100%. E há também os efeitos da mutação do vírus.</a:t>
            </a:r>
          </a:p>
          <a:p>
            <a:pPr marL="87313" marR="121285" indent="6350" rtl="0">
              <a:lnSpc>
                <a:spcPts val="1200"/>
              </a:lnSpc>
              <a:spcBef>
                <a:spcPts val="300"/>
              </a:spcBef>
            </a:pP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Por causa disso, solicitamos a todos que continuem tomando as medidas de prevenção de infecção. Especificamente, solicitamos o seguinte: evitar os "3 </a:t>
            </a:r>
            <a:r>
              <a:rPr lang="pt-br" sz="1000" dirty="0" err="1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Mitsus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( </a:t>
            </a:r>
            <a:r>
              <a:rPr lang="pt-br" sz="1000" dirty="0" err="1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Misshu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</a:t>
            </a:r>
            <a:r>
              <a:rPr lang="pt-br" sz="1000" dirty="0" err="1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Missetsu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</a:t>
            </a:r>
            <a:r>
              <a:rPr lang="pt-br" sz="1000" dirty="0" err="1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Mippei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)" (aglomeração, contato pessoal próximo e lugar fechado), usar as máscaras, lavar as mãos com sabonete e desinfetar as mãos e dedos com álcool desinfetante.</a:t>
            </a:r>
            <a:endParaRPr sz="10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5" y="618375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17" y="6189423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80" y="619394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71" y="6184512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72" y="6189423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85" y="6178883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89151" y="408940"/>
            <a:ext cx="7344679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100"/>
              </a:lnSpc>
              <a:spcBef>
                <a:spcPts val="869"/>
              </a:spcBef>
            </a:pPr>
            <a:r>
              <a:rPr lang="pt-br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◎Pessoas a quem recomendamos especialmente para tomarem a vacina adicional</a:t>
            </a:r>
            <a:endParaRPr sz="10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87313" indent="-87313" rtl="0">
              <a:lnSpc>
                <a:spcPts val="1100"/>
              </a:lnSpc>
              <a:spcBef>
                <a:spcPts val="600"/>
              </a:spcBef>
            </a:pP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-</a:t>
            </a:r>
            <a:r>
              <a:rPr lang="pt-br" sz="1000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"</a:t>
            </a:r>
            <a:r>
              <a:rPr lang="pt-br" sz="1000" b="1" dirty="0" smtClean="0">
                <a:solidFill>
                  <a:srgbClr val="FF99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Pessoas  com  </a:t>
            </a:r>
            <a:r>
              <a:rPr lang="pt-br" sz="10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alto </a:t>
            </a:r>
            <a:r>
              <a:rPr lang="pt-br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risco de ter agravamento de sintomas"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como </a:t>
            </a:r>
            <a:r>
              <a:rPr lang="ja" sz="10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idos</a:t>
            </a:r>
            <a:r>
              <a:rPr lang="pt-BR" altLang="ja" sz="10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</a:t>
            </a:r>
            <a:r>
              <a:rPr lang="ja" sz="10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</a:t>
            </a:r>
            <a:r>
              <a:rPr lang="pt-BR" altLang="ja" sz="10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</a:t>
            </a:r>
            <a:r>
              <a:rPr lang="ja" sz="1000" dirty="0" smtClean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ja" sz="1000" dirty="0"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 </a:t>
            </a:r>
            <a:r>
              <a:rPr lang="ja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as com condição médica subjacente</a:t>
            </a:r>
            <a:endParaRPr lang="pt-BR" altLang="ja" sz="1000" dirty="0">
              <a:solidFill>
                <a:srgbClr val="231F20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87313" indent="-74613" rtl="0">
              <a:lnSpc>
                <a:spcPts val="1100"/>
              </a:lnSpc>
              <a:spcBef>
                <a:spcPts val="360"/>
              </a:spcBef>
            </a:pPr>
            <a:r>
              <a:rPr lang="pt-br" sz="10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-</a:t>
            </a:r>
            <a:r>
              <a:rPr lang="pt-br" sz="1000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t-br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"Pessoas </a:t>
            </a:r>
            <a:r>
              <a:rPr lang="pt-br" sz="1000" b="1" dirty="0">
                <a:solidFill>
                  <a:srgbClr val="FF99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que </a:t>
            </a:r>
            <a:r>
              <a:rPr lang="pt-br" sz="1000" b="1" dirty="0" smtClean="0">
                <a:solidFill>
                  <a:srgbClr val="FF99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mantém contato direto com aqueles </a:t>
            </a:r>
            <a:r>
              <a:rPr lang="pt-br" sz="10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que </a:t>
            </a:r>
            <a:r>
              <a:rPr lang="pt-br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têm alto risco de ter agravamento de sintomas"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como as pessoas </a:t>
            </a: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ligadas 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 cuidadores (prestadores de assistência a idosos, etc</a:t>
            </a: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.)</a:t>
            </a:r>
            <a:endParaRPr lang="pt-br" sz="1000" strike="dblStrike" dirty="0">
              <a:solidFill>
                <a:srgbClr val="231F20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  <a:spcBef>
                <a:spcPts val="360"/>
              </a:spcBef>
            </a:pP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-  </a:t>
            </a:r>
            <a:r>
              <a:rPr lang="pt-br" sz="10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"</a:t>
            </a:r>
            <a:r>
              <a:rPr lang="pt-br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Pessoas que têm alto risco de serem </a:t>
            </a:r>
            <a:r>
              <a:rPr lang="pt-br" sz="1000" b="1" dirty="0">
                <a:solidFill>
                  <a:srgbClr val="FF99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expostas </a:t>
            </a:r>
            <a:r>
              <a:rPr lang="pt-br" sz="1000" b="1" dirty="0" smtClean="0">
                <a:solidFill>
                  <a:srgbClr val="FF99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ao </a:t>
            </a:r>
            <a:r>
              <a:rPr lang="pt-br" sz="1000" b="1" dirty="0">
                <a:solidFill>
                  <a:srgbClr val="FF99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vírus, por razões </a:t>
            </a:r>
            <a:r>
              <a:rPr lang="pt-br" sz="1000" b="1" dirty="0" smtClean="0">
                <a:solidFill>
                  <a:srgbClr val="FF99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de suas profissões </a:t>
            </a:r>
            <a:r>
              <a:rPr lang="pt-br" sz="10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"</a:t>
            </a: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como </a:t>
            </a:r>
            <a:r>
              <a:rPr lang="pt-br" sz="1000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os profissionais </a:t>
            </a:r>
            <a:r>
              <a:rPr lang="pt-br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 saúde</a:t>
            </a:r>
            <a:endParaRPr lang="ja-JP" altLang="en-US"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6263857" y="6792102"/>
            <a:ext cx="1001694" cy="434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Desinfetar as mãos e dedos com álcool desinfetante</a:t>
            </a:r>
            <a:endParaRPr lang="en-US" altLang="ja-JP" sz="75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0F8E596B-86A9-4F7E-9D18-D61FF9259B92}"/>
              </a:ext>
            </a:extLst>
          </p:cNvPr>
          <p:cNvSpPr txBox="1"/>
          <p:nvPr/>
        </p:nvSpPr>
        <p:spPr>
          <a:xfrm>
            <a:off x="5637177" y="7728168"/>
            <a:ext cx="64836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pt-br" sz="1100" b="1" dirty="0" err="1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Pequisar</a:t>
            </a:r>
            <a:endParaRPr lang="pt-br" sz="1100" b="1" dirty="0">
              <a:solidFill>
                <a:schemeClr val="bg1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2F5110F1-8CC8-47FD-B94E-7F9416211555}"/>
              </a:ext>
            </a:extLst>
          </p:cNvPr>
          <p:cNvSpPr txBox="1"/>
          <p:nvPr/>
        </p:nvSpPr>
        <p:spPr>
          <a:xfrm>
            <a:off x="3634415" y="6748399"/>
            <a:ext cx="912974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tabLst>
                <a:tab pos="847725" algn="l"/>
                <a:tab pos="1791335" algn="l"/>
              </a:tabLst>
            </a:pP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Ambiente fechado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3ADD321D-6383-4EC1-8D10-F3E586DEA80A}"/>
              </a:ext>
            </a:extLst>
          </p:cNvPr>
          <p:cNvSpPr txBox="1"/>
          <p:nvPr/>
        </p:nvSpPr>
        <p:spPr>
          <a:xfrm>
            <a:off x="1732738" y="6738778"/>
            <a:ext cx="602812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Lugar lotado 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1AC95277-BF0A-4F14-B87A-8DB919471239}"/>
              </a:ext>
            </a:extLst>
          </p:cNvPr>
          <p:cNvSpPr txBox="1"/>
          <p:nvPr/>
        </p:nvSpPr>
        <p:spPr>
          <a:xfrm>
            <a:off x="1771920" y="6957982"/>
            <a:ext cx="2932134" cy="28854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44000" rtl="0">
              <a:lnSpc>
                <a:spcPct val="100000"/>
              </a:lnSpc>
            </a:pP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Evitar os "3 </a:t>
            </a:r>
            <a:r>
              <a:rPr lang="pt-br" sz="750" b="1" dirty="0" err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Mitsus</a:t>
            </a: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( </a:t>
            </a:r>
            <a:r>
              <a:rPr lang="pt-br" sz="750" b="1" dirty="0" err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Misshu</a:t>
            </a: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pt-br" sz="750" b="1" dirty="0" err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Missetsu</a:t>
            </a: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pt-br" sz="750" b="1" dirty="0" err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Mippei</a:t>
            </a: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)" </a:t>
            </a:r>
          </a:p>
          <a:p>
            <a:pPr marL="144000" rtl="0">
              <a:lnSpc>
                <a:spcPct val="100000"/>
              </a:lnSpc>
            </a:pPr>
            <a:r>
              <a:rPr lang="pt-br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(aglomeração, contato pessoal próximo e lugar fechado)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ユーザー設定</PresentationFormat>
  <Paragraphs>85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MS PGothic</vt:lpstr>
      <vt:lpstr>Yu Gothic Medium</vt:lpstr>
      <vt:lpstr>メイリオ</vt:lpstr>
      <vt:lpstr>Yu Gothic</vt:lpstr>
      <vt:lpstr>Yu Gothic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2022-03-01T04:44:21Z</dcterms:modified>
</cp:coreProperties>
</file>