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sldIdLst>
    <p:sldId id="257" r:id="rId2"/>
    <p:sldId id="259" r:id="rId3"/>
  </p:sldIdLst>
  <p:sldSz cx="7556500" cy="10693400"/>
  <p:notesSz cx="7556500" cy="10693400"/>
  <p:defaultTextStyle>
    <a:defPPr rtl="0">
      <a:defRPr lang="zh-CN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41D"/>
    <a:srgbClr val="ED1C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42"/>
    <p:restoredTop sz="94674"/>
  </p:normalViewPr>
  <p:slideViewPr>
    <p:cSldViewPr>
      <p:cViewPr>
        <p:scale>
          <a:sx n="100" d="100"/>
          <a:sy n="100" d="100"/>
        </p:scale>
        <p:origin x="1188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>
              <a:defRPr/>
            </a:lvl1pPr>
          </a:lstStyle>
          <a:p>
            <a:pPr rtl="0"/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>
              <a:defRPr/>
            </a:lvl1pPr>
          </a:lstStyle>
          <a:p>
            <a:pPr rtl="0"/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 rtlCol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 rtlCol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D8BD707-D9CF-40AE-B4C6-C98DA3205C09}" type="datetimeFigureOut">
              <a:rPr lang="en-US"/>
              <a:t>3/1/2022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 rtlCol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 rtlCol="0"/>
          <a:lstStyle>
            <a:lvl1pPr>
              <a:defRPr/>
            </a:lvl1pPr>
          </a:lstStyle>
          <a:p>
            <a:pPr rtl="0"/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 rtlCol="0"/>
          <a:lstStyle>
            <a:lvl1pPr>
              <a:defRPr/>
            </a:lvl1pPr>
          </a:lstStyle>
          <a:p>
            <a:pPr rtl="0"/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 rtlCol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 rtlCol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D8BD707-D9CF-40AE-B4C6-C98DA3205C09}" type="datetimeFigureOut">
              <a:rPr lang="en-US"/>
              <a:t>3/1/2022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 rtlCol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 rtlCol="0"/>
          <a:lstStyle>
            <a:lvl1pPr>
              <a:defRPr/>
            </a:lvl1pPr>
          </a:lstStyle>
          <a:p>
            <a:pPr rtl="0"/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>
              <a:defRPr/>
            </a:lvl1pPr>
          </a:lstStyle>
          <a:p>
            <a:pPr rtl="0"/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>
              <a:defRPr/>
            </a:lvl1pPr>
          </a:lstStyle>
          <a:p>
            <a:pPr rtl="0"/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 rtlCol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 rtlCol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D8BD707-D9CF-40AE-B4C6-C98DA3205C09}" type="datetimeFigureOut">
              <a:rPr lang="en-US"/>
              <a:t>3/1/2022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 rtlCol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 rtlCol="0"/>
          <a:lstStyle>
            <a:lvl1pPr>
              <a:defRPr/>
            </a:lvl1pPr>
          </a:lstStyle>
          <a:p>
            <a:pPr rtl="0"/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 rtlCol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 rtlCol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D8BD707-D9CF-40AE-B4C6-C98DA3205C09}" type="datetimeFigureOut">
              <a:rPr lang="en-US"/>
              <a:t>3/1/2022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 rtlCol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 rtlCol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 rtlCol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D8BD707-D9CF-40AE-B4C6-C98DA3205C09}" type="datetimeFigureOut">
              <a:rPr lang="en-US"/>
              <a:t>3/1/2022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 rtlCol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7558341" cy="1069042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>
              <a:defRPr/>
            </a:lvl1pPr>
          </a:lstStyle>
          <a:p>
            <a:pPr rtl="0"/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>
              <a:defRPr/>
            </a:lvl1pPr>
          </a:lstStyle>
          <a:p>
            <a:pPr rtl="0"/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D8BD707-D9CF-40AE-B4C6-C98DA3205C09}" type="datetimeFigureOut">
              <a:rPr lang="en-US"/>
              <a:t>3/1/2022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1816479"/>
            <a:ext cx="7558405" cy="9142920"/>
          </a:xfrm>
          <a:custGeom>
            <a:avLst/>
            <a:gdLst/>
            <a:ahLst/>
            <a:cxnLst/>
            <a:rect l="l" t="t" r="r" b="b"/>
            <a:pathLst>
              <a:path w="7558405" h="8844280">
                <a:moveTo>
                  <a:pt x="7558341" y="0"/>
                </a:moveTo>
                <a:lnTo>
                  <a:pt x="0" y="0"/>
                </a:lnTo>
                <a:lnTo>
                  <a:pt x="0" y="8843962"/>
                </a:lnTo>
                <a:lnTo>
                  <a:pt x="7558341" y="8843962"/>
                </a:lnTo>
                <a:lnTo>
                  <a:pt x="7558341" y="0"/>
                </a:lnTo>
                <a:close/>
              </a:path>
            </a:pathLst>
          </a:custGeom>
          <a:solidFill>
            <a:srgbClr val="FFEFC6"/>
          </a:solidFill>
        </p:spPr>
        <p:txBody>
          <a:bodyPr wrap="square" lIns="0" tIns="0" rIns="0" bIns="0" rtlCol="0"/>
          <a:lstStyle/>
          <a:p>
            <a:pPr rtl="0"/>
            <a:endParaRPr>
              <a:latin typeface="+mj-ea"/>
              <a:ea typeface="+mj-e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86334" y="2114570"/>
            <a:ext cx="6984365" cy="8583758"/>
          </a:xfrm>
          <a:custGeom>
            <a:avLst/>
            <a:gdLst/>
            <a:ahLst/>
            <a:cxnLst/>
            <a:rect l="l" t="t" r="r" b="b"/>
            <a:pathLst>
              <a:path w="6984365" h="8304530">
                <a:moveTo>
                  <a:pt x="6984009" y="0"/>
                </a:moveTo>
                <a:lnTo>
                  <a:pt x="0" y="0"/>
                </a:lnTo>
                <a:lnTo>
                  <a:pt x="0" y="8303945"/>
                </a:lnTo>
                <a:lnTo>
                  <a:pt x="6984009" y="8303945"/>
                </a:lnTo>
                <a:lnTo>
                  <a:pt x="69840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rtl="0"/>
            <a:endParaRPr>
              <a:latin typeface="+mj-ea"/>
              <a:ea typeface="+mj-e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74344" y="8339158"/>
            <a:ext cx="649605" cy="768350"/>
          </a:xfrm>
          <a:custGeom>
            <a:avLst/>
            <a:gdLst/>
            <a:ahLst/>
            <a:cxnLst/>
            <a:rect l="l" t="t" r="r" b="b"/>
            <a:pathLst>
              <a:path w="649605" h="768350">
                <a:moveTo>
                  <a:pt x="649033" y="0"/>
                </a:moveTo>
                <a:lnTo>
                  <a:pt x="0" y="0"/>
                </a:lnTo>
                <a:lnTo>
                  <a:pt x="0" y="767829"/>
                </a:lnTo>
                <a:lnTo>
                  <a:pt x="649033" y="767829"/>
                </a:lnTo>
                <a:lnTo>
                  <a:pt x="64903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pPr rtl="0"/>
            <a:endParaRPr>
              <a:latin typeface="+mj-ea"/>
              <a:ea typeface="+mj-e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74332" y="8339158"/>
            <a:ext cx="5147945" cy="768350"/>
          </a:xfrm>
          <a:custGeom>
            <a:avLst/>
            <a:gdLst/>
            <a:ahLst/>
            <a:cxnLst/>
            <a:rect l="l" t="t" r="r" b="b"/>
            <a:pathLst>
              <a:path w="5147945" h="768350">
                <a:moveTo>
                  <a:pt x="5147614" y="767829"/>
                </a:moveTo>
                <a:lnTo>
                  <a:pt x="0" y="767829"/>
                </a:lnTo>
                <a:lnTo>
                  <a:pt x="0" y="0"/>
                </a:lnTo>
                <a:lnTo>
                  <a:pt x="5147614" y="0"/>
                </a:lnTo>
                <a:lnTo>
                  <a:pt x="5147614" y="767829"/>
                </a:lnTo>
                <a:close/>
              </a:path>
            </a:pathLst>
          </a:custGeom>
          <a:ln w="11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rtl="0"/>
            <a:endParaRPr>
              <a:latin typeface="+mj-ea"/>
              <a:ea typeface="+mj-ea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568934" y="3631208"/>
            <a:ext cx="6419215" cy="407034"/>
            <a:chOff x="568934" y="3842436"/>
            <a:chExt cx="6419215" cy="407034"/>
          </a:xfrm>
        </p:grpSpPr>
        <p:sp>
          <p:nvSpPr>
            <p:cNvPr id="16" name="object 16"/>
            <p:cNvSpPr/>
            <p:nvPr/>
          </p:nvSpPr>
          <p:spPr>
            <a:xfrm>
              <a:off x="970330" y="3847833"/>
              <a:ext cx="6012180" cy="396240"/>
            </a:xfrm>
            <a:custGeom>
              <a:avLst/>
              <a:gdLst/>
              <a:ahLst/>
              <a:cxnLst/>
              <a:rect l="l" t="t" r="r" b="b"/>
              <a:pathLst>
                <a:path w="6012180" h="396239">
                  <a:moveTo>
                    <a:pt x="0" y="395998"/>
                  </a:moveTo>
                  <a:lnTo>
                    <a:pt x="6012002" y="395998"/>
                  </a:lnTo>
                  <a:lnTo>
                    <a:pt x="6012002" y="0"/>
                  </a:lnTo>
                  <a:lnTo>
                    <a:pt x="0" y="0"/>
                  </a:lnTo>
                  <a:lnTo>
                    <a:pt x="0" y="395998"/>
                  </a:lnTo>
                  <a:close/>
                </a:path>
              </a:pathLst>
            </a:custGeom>
            <a:solidFill>
              <a:srgbClr val="FFF1D0"/>
            </a:solidFill>
          </p:spPr>
          <p:txBody>
            <a:bodyPr wrap="square" lIns="0" tIns="0" rIns="0" bIns="0" rtlCol="0"/>
            <a:lstStyle/>
            <a:p>
              <a:pPr rtl="0"/>
              <a:endParaRPr>
                <a:latin typeface="+mj-ea"/>
                <a:ea typeface="+mj-ea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574332" y="3847833"/>
              <a:ext cx="396240" cy="396240"/>
            </a:xfrm>
            <a:custGeom>
              <a:avLst/>
              <a:gdLst/>
              <a:ahLst/>
              <a:cxnLst/>
              <a:rect l="l" t="t" r="r" b="b"/>
              <a:pathLst>
                <a:path w="396240" h="396239">
                  <a:moveTo>
                    <a:pt x="395998" y="0"/>
                  </a:moveTo>
                  <a:lnTo>
                    <a:pt x="0" y="0"/>
                  </a:lnTo>
                  <a:lnTo>
                    <a:pt x="0" y="395998"/>
                  </a:lnTo>
                  <a:lnTo>
                    <a:pt x="395998" y="395998"/>
                  </a:lnTo>
                  <a:lnTo>
                    <a:pt x="395998" y="0"/>
                  </a:lnTo>
                  <a:close/>
                </a:path>
              </a:pathLst>
            </a:custGeom>
            <a:solidFill>
              <a:srgbClr val="FFCB04"/>
            </a:solidFill>
          </p:spPr>
          <p:txBody>
            <a:bodyPr wrap="square" lIns="0" tIns="0" rIns="0" bIns="0" rtlCol="0"/>
            <a:lstStyle/>
            <a:p>
              <a:pPr rtl="0"/>
              <a:endParaRPr>
                <a:latin typeface="+mj-ea"/>
                <a:ea typeface="+mj-ea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574332" y="3847833"/>
              <a:ext cx="6408420" cy="396240"/>
            </a:xfrm>
            <a:custGeom>
              <a:avLst/>
              <a:gdLst/>
              <a:ahLst/>
              <a:cxnLst/>
              <a:rect l="l" t="t" r="r" b="b"/>
              <a:pathLst>
                <a:path w="6408420" h="396239">
                  <a:moveTo>
                    <a:pt x="6408000" y="395998"/>
                  </a:moveTo>
                  <a:lnTo>
                    <a:pt x="0" y="395998"/>
                  </a:lnTo>
                  <a:lnTo>
                    <a:pt x="0" y="0"/>
                  </a:lnTo>
                  <a:lnTo>
                    <a:pt x="6408000" y="0"/>
                  </a:lnTo>
                  <a:lnTo>
                    <a:pt x="6408000" y="395998"/>
                  </a:lnTo>
                  <a:close/>
                </a:path>
              </a:pathLst>
            </a:custGeom>
            <a:ln w="10795">
              <a:solidFill>
                <a:srgbClr val="FFCB04"/>
              </a:solidFill>
            </a:ln>
          </p:spPr>
          <p:txBody>
            <a:bodyPr wrap="square" lIns="0" tIns="0" rIns="0" bIns="0" rtlCol="0"/>
            <a:lstStyle/>
            <a:p>
              <a:pPr rtl="0"/>
              <a:endParaRPr>
                <a:latin typeface="+mj-ea"/>
                <a:ea typeface="+mj-ea"/>
              </a:endParaRPr>
            </a:p>
          </p:txBody>
        </p:sp>
      </p:grpSp>
      <p:graphicFrame>
        <p:nvGraphicFramePr>
          <p:cNvPr id="19" name="object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317519"/>
              </p:ext>
            </p:extLst>
          </p:nvPr>
        </p:nvGraphicFramePr>
        <p:xfrm>
          <a:off x="568934" y="6698562"/>
          <a:ext cx="6418579" cy="3959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1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56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15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5998"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CB04"/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FFCB04"/>
                      </a:solidFill>
                      <a:prstDash val="solid"/>
                    </a:lnT>
                    <a:lnB w="12700">
                      <a:solidFill>
                        <a:srgbClr val="FFCB04"/>
                      </a:solidFill>
                      <a:prstDash val="solid"/>
                    </a:lnB>
                    <a:solidFill>
                      <a:srgbClr val="FFF1D0"/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endParaRPr sz="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CB0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" name="object 2">
            <a:extLst>
              <a:ext uri="{FF2B5EF4-FFF2-40B4-BE49-F238E27FC236}">
                <a16:creationId xmlns:a16="http://schemas.microsoft.com/office/drawing/2014/main" id="{094B7C20-307A-7441-BEA7-DB0880096FA1}"/>
              </a:ext>
            </a:extLst>
          </p:cNvPr>
          <p:cNvSpPr txBox="1"/>
          <p:nvPr/>
        </p:nvSpPr>
        <p:spPr>
          <a:xfrm>
            <a:off x="2802266" y="672105"/>
            <a:ext cx="2042784" cy="261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zh-hans" sz="1700" b="1" dirty="0">
                <a:solidFill>
                  <a:srgbClr val="231F20"/>
                </a:solidFill>
                <a:latin typeface="+mj-ea"/>
                <a:ea typeface="+mj-ea"/>
                <a:cs typeface="ShinMGoPr6N-DeBold"/>
              </a:rPr>
              <a:t>新冠疫苗</a:t>
            </a:r>
            <a:endParaRPr sz="1700" b="1" dirty="0">
              <a:latin typeface="+mj-ea"/>
              <a:ea typeface="+mj-ea"/>
              <a:cs typeface="ShinMGoPr6N-DeBold"/>
            </a:endParaRPr>
          </a:p>
        </p:txBody>
      </p:sp>
      <p:sp>
        <p:nvSpPr>
          <p:cNvPr id="22" name="object 3">
            <a:extLst>
              <a:ext uri="{FF2B5EF4-FFF2-40B4-BE49-F238E27FC236}">
                <a16:creationId xmlns:a16="http://schemas.microsoft.com/office/drawing/2014/main" id="{15B5B022-FD63-0642-8D91-A388877B187C}"/>
              </a:ext>
            </a:extLst>
          </p:cNvPr>
          <p:cNvSpPr txBox="1"/>
          <p:nvPr/>
        </p:nvSpPr>
        <p:spPr>
          <a:xfrm>
            <a:off x="1467485" y="1019531"/>
            <a:ext cx="4118363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 rtl="0">
              <a:lnSpc>
                <a:spcPct val="100000"/>
              </a:lnSpc>
              <a:spcBef>
                <a:spcPts val="1020"/>
              </a:spcBef>
            </a:pPr>
            <a:r>
              <a:rPr lang="zh-hans" sz="2200" b="1" dirty="0">
                <a:solidFill>
                  <a:srgbClr val="231F20"/>
                </a:solidFill>
                <a:latin typeface="+mj-ea"/>
                <a:ea typeface="+mj-ea"/>
                <a:cs typeface="ShinMGoPr6N-DeBold"/>
              </a:rPr>
              <a:t>追加（第三剂）接种通知</a:t>
            </a:r>
            <a:endParaRPr sz="2200" b="1" dirty="0">
              <a:latin typeface="+mj-ea"/>
              <a:ea typeface="+mj-ea"/>
              <a:cs typeface="ShinMGoPr6N-DeBold"/>
            </a:endParaRPr>
          </a:p>
        </p:txBody>
      </p:sp>
      <p:sp>
        <p:nvSpPr>
          <p:cNvPr id="23" name="object 4">
            <a:extLst>
              <a:ext uri="{FF2B5EF4-FFF2-40B4-BE49-F238E27FC236}">
                <a16:creationId xmlns:a16="http://schemas.microsoft.com/office/drawing/2014/main" id="{C44DA7F9-CAE4-3A49-8974-B92167BAAE39}"/>
              </a:ext>
            </a:extLst>
          </p:cNvPr>
          <p:cNvSpPr txBox="1"/>
          <p:nvPr/>
        </p:nvSpPr>
        <p:spPr>
          <a:xfrm>
            <a:off x="555207" y="4199890"/>
            <a:ext cx="3186430" cy="981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350" rtl="0">
              <a:lnSpc>
                <a:spcPct val="142800"/>
              </a:lnSpc>
              <a:spcBef>
                <a:spcPts val="100"/>
              </a:spcBef>
            </a:pPr>
            <a:r>
              <a:rPr lang="zh-hans" sz="1100" b="1" dirty="0" smtClean="0">
                <a:solidFill>
                  <a:srgbClr val="F7941D"/>
                </a:solidFill>
                <a:latin typeface="+mj-ea"/>
                <a:ea typeface="+mj-ea"/>
                <a:cs typeface="A-OTF Shin Maru Go Pr6N"/>
              </a:rPr>
              <a:t>请通过</a:t>
            </a:r>
            <a:r>
              <a:rPr lang="zh-CN" altLang="en-US" sz="1100" b="1" dirty="0" smtClean="0">
                <a:solidFill>
                  <a:srgbClr val="F7941D"/>
                </a:solidFill>
                <a:latin typeface="+mj-ea"/>
                <a:ea typeface="+mj-ea"/>
                <a:cs typeface="A-OTF Shin Maru Go Pr6N"/>
              </a:rPr>
              <a:t>市町村的</a:t>
            </a:r>
            <a:r>
              <a:rPr lang="zh-hans" sz="1100" b="1" dirty="0" smtClean="0">
                <a:solidFill>
                  <a:srgbClr val="F7941D"/>
                </a:solidFill>
                <a:latin typeface="+mj-ea"/>
                <a:ea typeface="+mj-ea"/>
                <a:cs typeface="A-OTF Shin Maru Go Pr6N"/>
              </a:rPr>
              <a:t>宣传</a:t>
            </a:r>
            <a:r>
              <a:rPr lang="zh-CN" altLang="en-US" sz="1100" b="1" dirty="0" smtClean="0">
                <a:solidFill>
                  <a:srgbClr val="F7941D"/>
                </a:solidFill>
                <a:latin typeface="+mj-ea"/>
                <a:ea typeface="+mj-ea"/>
                <a:cs typeface="A-OTF Shin Maru Go Pr6N"/>
              </a:rPr>
              <a:t>信息</a:t>
            </a:r>
            <a:r>
              <a:rPr lang="zh-hans" sz="1100" b="1" dirty="0" smtClean="0">
                <a:solidFill>
                  <a:srgbClr val="F7941D"/>
                </a:solidFill>
                <a:latin typeface="+mj-ea"/>
                <a:ea typeface="+mj-ea"/>
                <a:cs typeface="A-OTF Shin Maru Go Pr6N"/>
              </a:rPr>
              <a:t>或</a:t>
            </a:r>
            <a:r>
              <a:rPr lang="zh-hans" sz="1100" b="1" dirty="0">
                <a:solidFill>
                  <a:srgbClr val="F7941D"/>
                </a:solidFill>
                <a:latin typeface="+mj-ea"/>
                <a:ea typeface="+mj-ea"/>
                <a:cs typeface="A-OTF Shin Maru Go Pr6N"/>
              </a:rPr>
              <a:t>互联网</a:t>
            </a:r>
            <a:r>
              <a:rPr lang="zh-hans" sz="1100" b="1" dirty="0">
                <a:solidFill>
                  <a:srgbClr val="231F20"/>
                </a:solidFill>
                <a:latin typeface="+mj-ea"/>
                <a:ea typeface="+mj-ea"/>
                <a:cs typeface="ShinMGoPr6N-Medium"/>
              </a:rPr>
              <a:t>，找到能为您提供接种的医疗机构或疫苗接种点。此外，</a:t>
            </a:r>
            <a:r>
              <a:rPr lang="zh-hans" sz="1100" b="1" dirty="0">
                <a:solidFill>
                  <a:srgbClr val="F7941D"/>
                </a:solidFill>
                <a:latin typeface="+mj-ea"/>
                <a:ea typeface="+mj-ea"/>
                <a:cs typeface="A-OTF Shin Maru Go Pr6N"/>
              </a:rPr>
              <a:t>医护人员</a:t>
            </a:r>
            <a:r>
              <a:rPr lang="zh-hans" sz="1100" b="1" dirty="0" smtClean="0">
                <a:solidFill>
                  <a:srgbClr val="F7941D"/>
                </a:solidFill>
                <a:latin typeface="+mj-ea"/>
                <a:ea typeface="+mj-ea"/>
                <a:cs typeface="A-OTF Shin Maru Go Pr6N"/>
              </a:rPr>
              <a:t>等</a:t>
            </a:r>
            <a:r>
              <a:rPr lang="zh-CN" altLang="en-US" sz="1100" b="1" dirty="0" smtClean="0">
                <a:solidFill>
                  <a:srgbClr val="F7941D"/>
                </a:solidFill>
                <a:latin typeface="+mj-ea"/>
                <a:ea typeface="+mj-ea"/>
                <a:cs typeface="ShinMGoPr6N-Medium"/>
              </a:rPr>
              <a:t>可能</a:t>
            </a:r>
            <a:r>
              <a:rPr lang="zh-hans" sz="1100" b="1" dirty="0" smtClean="0">
                <a:solidFill>
                  <a:srgbClr val="F7941D"/>
                </a:solidFill>
                <a:latin typeface="+mj-ea"/>
                <a:ea typeface="+mj-ea"/>
                <a:cs typeface="A-OTF Shin Maru Go Pr6N"/>
              </a:rPr>
              <a:t>在</a:t>
            </a:r>
            <a:r>
              <a:rPr lang="zh-CN" altLang="en-US" sz="1100" b="1" dirty="0" smtClean="0">
                <a:solidFill>
                  <a:srgbClr val="F7941D"/>
                </a:solidFill>
                <a:latin typeface="+mj-ea"/>
                <a:ea typeface="+mj-ea"/>
                <a:cs typeface="A-OTF Shin Maru Go Pr6N"/>
              </a:rPr>
              <a:t>所就职</a:t>
            </a:r>
            <a:r>
              <a:rPr lang="zh-hans" sz="1100" b="1" dirty="0" smtClean="0">
                <a:solidFill>
                  <a:srgbClr val="F7941D"/>
                </a:solidFill>
                <a:latin typeface="+mj-ea"/>
                <a:ea typeface="+mj-ea"/>
                <a:cs typeface="A-OTF Shin Maru Go Pr6N"/>
              </a:rPr>
              <a:t>的</a:t>
            </a:r>
            <a:r>
              <a:rPr lang="zh-hans" sz="1100" b="1" dirty="0">
                <a:solidFill>
                  <a:srgbClr val="F7941D"/>
                </a:solidFill>
                <a:latin typeface="+mj-ea"/>
                <a:ea typeface="+mj-ea"/>
                <a:cs typeface="A-OTF Shin Maru Go Pr6N"/>
              </a:rPr>
              <a:t>医疗</a:t>
            </a:r>
            <a:r>
              <a:rPr lang="zh-hans" sz="1100" b="1" dirty="0" smtClean="0">
                <a:solidFill>
                  <a:srgbClr val="F7941D"/>
                </a:solidFill>
                <a:latin typeface="+mj-ea"/>
                <a:ea typeface="+mj-ea"/>
                <a:cs typeface="A-OTF Shin Maru Go Pr6N"/>
              </a:rPr>
              <a:t>机构</a:t>
            </a:r>
            <a:r>
              <a:rPr lang="zh-CN" altLang="en-US" sz="1100" b="1" dirty="0">
                <a:solidFill>
                  <a:srgbClr val="F7941D"/>
                </a:solidFill>
                <a:latin typeface="+mj-ea"/>
                <a:ea typeface="+mj-ea"/>
                <a:cs typeface="A-OTF Shin Maru Go Pr6N"/>
              </a:rPr>
              <a:t>接受</a:t>
            </a:r>
            <a:r>
              <a:rPr lang="zh-hans" sz="1100" b="1" dirty="0" smtClean="0">
                <a:solidFill>
                  <a:srgbClr val="F7941D"/>
                </a:solidFill>
                <a:latin typeface="+mj-ea"/>
                <a:ea typeface="+mj-ea"/>
                <a:cs typeface="A-OTF Shin Maru Go Pr6N"/>
              </a:rPr>
              <a:t>接种</a:t>
            </a:r>
            <a:r>
              <a:rPr lang="zh-hans" sz="1100" b="1" dirty="0">
                <a:solidFill>
                  <a:srgbClr val="231F20"/>
                </a:solidFill>
                <a:latin typeface="+mj-ea"/>
                <a:ea typeface="+mj-ea"/>
                <a:cs typeface="ShinMGoPr6N-Medium"/>
              </a:rPr>
              <a:t>。</a:t>
            </a:r>
            <a:endParaRPr lang="en-US" altLang="ja-JP" sz="1100" b="1" dirty="0">
              <a:solidFill>
                <a:srgbClr val="231F20"/>
              </a:solidFill>
              <a:latin typeface="+mj-ea"/>
              <a:ea typeface="+mj-ea"/>
              <a:cs typeface="ShinMGoPr6N-Medium"/>
            </a:endParaRPr>
          </a:p>
          <a:p>
            <a:pPr marL="12700" marR="5080" indent="6350" rtl="0">
              <a:lnSpc>
                <a:spcPct val="142800"/>
              </a:lnSpc>
              <a:spcBef>
                <a:spcPts val="100"/>
              </a:spcBef>
            </a:pPr>
            <a:r>
              <a:rPr lang="zh-hans" sz="1100" b="1" dirty="0">
                <a:solidFill>
                  <a:srgbClr val="231F20"/>
                </a:solidFill>
                <a:latin typeface="+mj-ea"/>
                <a:ea typeface="+mj-ea"/>
                <a:cs typeface="ShinMGoPr6N-Medium"/>
              </a:rPr>
              <a:t>详情请向工作单位确认。</a:t>
            </a:r>
            <a:endParaRPr sz="1100" b="1" dirty="0">
              <a:latin typeface="+mj-ea"/>
              <a:ea typeface="+mj-ea"/>
              <a:cs typeface="ShinMGoPr6N-Medium"/>
            </a:endParaRPr>
          </a:p>
        </p:txBody>
      </p:sp>
      <p:sp>
        <p:nvSpPr>
          <p:cNvPr id="24" name="object 5">
            <a:extLst>
              <a:ext uri="{FF2B5EF4-FFF2-40B4-BE49-F238E27FC236}">
                <a16:creationId xmlns:a16="http://schemas.microsoft.com/office/drawing/2014/main" id="{DFCCFCC0-DCF5-5449-9CD3-8CF68A4A54EF}"/>
              </a:ext>
            </a:extLst>
          </p:cNvPr>
          <p:cNvSpPr txBox="1"/>
          <p:nvPr/>
        </p:nvSpPr>
        <p:spPr>
          <a:xfrm>
            <a:off x="561633" y="5651571"/>
            <a:ext cx="6583045" cy="6950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spcBef>
                <a:spcPts val="434"/>
              </a:spcBef>
            </a:pPr>
            <a:r>
              <a:rPr lang="zh-hans" sz="900" dirty="0">
                <a:solidFill>
                  <a:srgbClr val="231F20"/>
                </a:solidFill>
                <a:latin typeface="+mj-ea"/>
                <a:ea typeface="+mj-ea"/>
                <a:cs typeface="A-OTF Shin Maru Go Pr6N"/>
              </a:rPr>
              <a:t>※如果您找不到医疗机构或疫苗接种点，</a:t>
            </a:r>
            <a:r>
              <a:rPr lang="zh-hans" sz="900" dirty="0" smtClean="0">
                <a:solidFill>
                  <a:srgbClr val="231F20"/>
                </a:solidFill>
                <a:latin typeface="+mj-ea"/>
                <a:ea typeface="+mj-ea"/>
                <a:cs typeface="A-OTF Shin Maru Go Pr6N"/>
              </a:rPr>
              <a:t>可以咨询您</a:t>
            </a:r>
            <a:r>
              <a:rPr lang="zh-CN" altLang="en-US" sz="900" dirty="0" smtClean="0">
                <a:latin typeface="+mj-ea"/>
                <a:ea typeface="+mj-ea"/>
                <a:cs typeface="A-OTF Shin Maru Go Pr6N"/>
              </a:rPr>
              <a:t>居住</a:t>
            </a:r>
            <a:r>
              <a:rPr lang="zh-hans" sz="900" dirty="0" smtClean="0">
                <a:latin typeface="+mj-ea"/>
                <a:ea typeface="+mj-ea"/>
                <a:cs typeface="A-OTF Shin Maru Go Pr6N"/>
              </a:rPr>
              <a:t>所在地的</a:t>
            </a:r>
            <a:r>
              <a:rPr lang="zh-CN" altLang="en-US" sz="900" dirty="0">
                <a:latin typeface="+mj-ea"/>
                <a:ea typeface="+mj-ea"/>
                <a:cs typeface="A-OTF Shin Maru Go Pr6N"/>
              </a:rPr>
              <a:t>地方政府</a:t>
            </a:r>
            <a:r>
              <a:rPr lang="zh-hans" sz="900" dirty="0" smtClean="0">
                <a:latin typeface="+mj-ea"/>
                <a:ea typeface="+mj-ea"/>
                <a:cs typeface="A-OTF Shin Maru Go Pr6N"/>
              </a:rPr>
              <a:t>。</a:t>
            </a:r>
            <a:endParaRPr lang="en-US" sz="900" dirty="0">
              <a:latin typeface="+mj-ea"/>
              <a:ea typeface="+mj-ea"/>
              <a:cs typeface="A-OTF Shin Maru Go Pr6N"/>
            </a:endParaRPr>
          </a:p>
          <a:p>
            <a:pPr marL="12700" rtl="0">
              <a:spcBef>
                <a:spcPts val="434"/>
              </a:spcBef>
            </a:pPr>
            <a:r>
              <a:rPr lang="zh-hans" sz="900" dirty="0">
                <a:latin typeface="+mj-ea"/>
                <a:ea typeface="+mj-ea"/>
                <a:cs typeface="A-OTF Shin Maru Go Pr6N"/>
              </a:rPr>
              <a:t>※疫苗接种原则上应在您的居民登录地(住址所在地</a:t>
            </a:r>
            <a:r>
              <a:rPr lang="zh-hans" sz="900" dirty="0" smtClean="0">
                <a:latin typeface="+mj-ea"/>
                <a:ea typeface="+mj-ea"/>
                <a:cs typeface="A-OTF Shin Maru Go Pr6N"/>
              </a:rPr>
              <a:t>)进行。</a:t>
            </a:r>
            <a:r>
              <a:rPr lang="zh-CN" altLang="en-US" sz="900" dirty="0" smtClean="0">
                <a:latin typeface="+mj-ea"/>
                <a:ea typeface="+mj-ea"/>
                <a:cs typeface="A-OTF Shin Maru Go Pr6N"/>
              </a:rPr>
              <a:t>正在住院或正在入住养疗设施者除外</a:t>
            </a:r>
            <a:r>
              <a:rPr lang="zh-hans" sz="900" dirty="0" smtClean="0">
                <a:latin typeface="+mj-ea"/>
                <a:ea typeface="+mj-ea"/>
                <a:cs typeface="A-OTF Shin Maru Go Pr6N"/>
              </a:rPr>
              <a:t>。</a:t>
            </a:r>
            <a:endParaRPr lang="en-US" sz="900" dirty="0">
              <a:latin typeface="+mj-ea"/>
              <a:ea typeface="+mj-ea"/>
              <a:cs typeface="A-OTF Shin Maru Go Pr6N"/>
            </a:endParaRPr>
          </a:p>
          <a:p>
            <a:pPr marL="12700" rtl="0">
              <a:spcBef>
                <a:spcPts val="434"/>
              </a:spcBef>
            </a:pPr>
            <a:r>
              <a:rPr lang="zh-hans" sz="900" dirty="0">
                <a:latin typeface="+mj-ea"/>
                <a:ea typeface="+mj-ea"/>
                <a:cs typeface="A-OTF Shin Maru Go Pr6N"/>
              </a:rPr>
              <a:t>　请您查询本注意事项的背面</a:t>
            </a:r>
            <a:r>
              <a:rPr lang="zh-hans" sz="900" dirty="0" smtClean="0">
                <a:latin typeface="+mj-ea"/>
                <a:ea typeface="+mj-ea"/>
                <a:cs typeface="A-OTF Shin Maru Go Pr6N"/>
              </a:rPr>
              <a:t>，</a:t>
            </a:r>
            <a:r>
              <a:rPr lang="zh-CN" altLang="en-US" sz="900" dirty="0">
                <a:latin typeface="+mj-ea"/>
                <a:ea typeface="+mj-ea"/>
                <a:cs typeface="A-OTF Shin Maru Go Pr6N"/>
              </a:rPr>
              <a:t>以</a:t>
            </a:r>
            <a:r>
              <a:rPr lang="zh-hans" sz="900" dirty="0" smtClean="0">
                <a:latin typeface="+mj-ea"/>
                <a:ea typeface="+mj-ea"/>
                <a:cs typeface="A-OTF Shin Maru Go Pr6N"/>
              </a:rPr>
              <a:t>获得</a:t>
            </a:r>
            <a:r>
              <a:rPr lang="zh-hans" sz="900" dirty="0">
                <a:latin typeface="+mj-ea"/>
                <a:ea typeface="+mj-ea"/>
                <a:cs typeface="A-OTF Shin Maru Go Pr6N"/>
              </a:rPr>
              <a:t>住址所在地以外的疫苗接种信息。</a:t>
            </a:r>
            <a:endParaRPr sz="900" dirty="0">
              <a:latin typeface="+mj-ea"/>
              <a:ea typeface="+mj-ea"/>
              <a:cs typeface="A-OTF Shin Maru Go Pr6N"/>
            </a:endParaRPr>
          </a:p>
          <a:p>
            <a:pPr marL="12700" rtl="0">
              <a:spcBef>
                <a:spcPts val="340"/>
              </a:spcBef>
            </a:pPr>
            <a:r>
              <a:rPr lang="zh-hans" sz="900" dirty="0" smtClean="0">
                <a:latin typeface="+mj-ea"/>
                <a:ea typeface="+mj-ea"/>
                <a:cs typeface="A-OTF Shin Maru Go Pr6N"/>
              </a:rPr>
              <a:t>※无法</a:t>
            </a:r>
            <a:r>
              <a:rPr lang="zh-hans" sz="900" dirty="0">
                <a:latin typeface="+mj-ea"/>
                <a:ea typeface="+mj-ea"/>
                <a:cs typeface="A-OTF Shin Maru Go Pr6N"/>
              </a:rPr>
              <a:t>直接通过“新冠疫苗指南”预约疫苗接种。</a:t>
            </a:r>
            <a:endParaRPr sz="900" dirty="0">
              <a:latin typeface="+mj-ea"/>
              <a:ea typeface="+mj-ea"/>
              <a:cs typeface="A-OTF Shin Maru Go Pr6N"/>
            </a:endParaRPr>
          </a:p>
        </p:txBody>
      </p:sp>
      <p:sp>
        <p:nvSpPr>
          <p:cNvPr id="28" name="object 9">
            <a:extLst>
              <a:ext uri="{FF2B5EF4-FFF2-40B4-BE49-F238E27FC236}">
                <a16:creationId xmlns:a16="http://schemas.microsoft.com/office/drawing/2014/main" id="{923FDC2E-99F0-5B42-87F5-3D61E0D31F88}"/>
              </a:ext>
            </a:extLst>
          </p:cNvPr>
          <p:cNvSpPr txBox="1"/>
          <p:nvPr/>
        </p:nvSpPr>
        <p:spPr>
          <a:xfrm>
            <a:off x="5765800" y="6757987"/>
            <a:ext cx="54229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zh-hans" sz="900" b="1" dirty="0">
                <a:solidFill>
                  <a:srgbClr val="231F20"/>
                </a:solidFill>
                <a:latin typeface="+mj-ea"/>
                <a:ea typeface="+mj-ea"/>
                <a:cs typeface="ShinMGoPr6N-DeBold"/>
              </a:rPr>
              <a:t>接种费用</a:t>
            </a:r>
            <a:endParaRPr sz="900" b="1" dirty="0">
              <a:latin typeface="+mj-ea"/>
              <a:ea typeface="+mj-ea"/>
              <a:cs typeface="ShinMGoPr6N-DeBold"/>
            </a:endParaRPr>
          </a:p>
        </p:txBody>
      </p:sp>
      <p:sp>
        <p:nvSpPr>
          <p:cNvPr id="29" name="object 10">
            <a:extLst>
              <a:ext uri="{FF2B5EF4-FFF2-40B4-BE49-F238E27FC236}">
                <a16:creationId xmlns:a16="http://schemas.microsoft.com/office/drawing/2014/main" id="{DB112936-E372-D94C-A36B-4C618FD60AA5}"/>
              </a:ext>
            </a:extLst>
          </p:cNvPr>
          <p:cNvSpPr txBox="1"/>
          <p:nvPr/>
        </p:nvSpPr>
        <p:spPr>
          <a:xfrm>
            <a:off x="5585848" y="6947484"/>
            <a:ext cx="781216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zh-hans" sz="700" dirty="0">
                <a:solidFill>
                  <a:srgbClr val="231F20"/>
                </a:solidFill>
                <a:latin typeface="+mj-ea"/>
                <a:ea typeface="+mj-ea"/>
                <a:cs typeface="A-OTF Shin Maru Go Pr6N"/>
              </a:rPr>
              <a:t>（ 政府全额负担） </a:t>
            </a:r>
            <a:endParaRPr sz="700" dirty="0">
              <a:latin typeface="+mj-ea"/>
              <a:ea typeface="+mj-ea"/>
              <a:cs typeface="A-OTF Shin Maru Go Pr6N"/>
            </a:endParaRPr>
          </a:p>
        </p:txBody>
      </p:sp>
      <p:sp>
        <p:nvSpPr>
          <p:cNvPr id="30" name="object 11">
            <a:extLst>
              <a:ext uri="{FF2B5EF4-FFF2-40B4-BE49-F238E27FC236}">
                <a16:creationId xmlns:a16="http://schemas.microsoft.com/office/drawing/2014/main" id="{4023A950-7A31-2D4B-839A-D344C8C3CC32}"/>
              </a:ext>
            </a:extLst>
          </p:cNvPr>
          <p:cNvSpPr txBox="1"/>
          <p:nvPr/>
        </p:nvSpPr>
        <p:spPr>
          <a:xfrm>
            <a:off x="1106795" y="8535450"/>
            <a:ext cx="4634058" cy="389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6530" rtl="0">
              <a:lnSpc>
                <a:spcPct val="100000"/>
              </a:lnSpc>
              <a:spcBef>
                <a:spcPts val="465"/>
              </a:spcBef>
              <a:tabLst>
                <a:tab pos="746760" algn="l"/>
              </a:tabLst>
            </a:pPr>
            <a:r>
              <a:rPr lang="zh-hans" sz="1100" b="1" dirty="0">
                <a:solidFill>
                  <a:srgbClr val="231F20"/>
                </a:solidFill>
                <a:latin typeface="+mj-ea"/>
                <a:ea typeface="+mj-ea"/>
                <a:cs typeface="ShinMGoPr6N-Medium"/>
              </a:rPr>
              <a:t>・</a:t>
            </a:r>
            <a:r>
              <a:rPr lang="zh-hans" sz="1100" b="1" dirty="0" smtClean="0">
                <a:solidFill>
                  <a:srgbClr val="231F20"/>
                </a:solidFill>
                <a:latin typeface="+mj-ea"/>
                <a:ea typeface="+mj-ea"/>
                <a:cs typeface="ShinMGoPr6N-Medium"/>
              </a:rPr>
              <a:t>与本</a:t>
            </a:r>
            <a:r>
              <a:rPr lang="zh-CN" altLang="en-US" sz="1100" b="1" dirty="0" smtClean="0">
                <a:latin typeface="+mj-lt"/>
                <a:ea typeface="+mj-ea"/>
                <a:cs typeface="ShinMGoPr6N-Medium"/>
              </a:rPr>
              <a:t>通知</a:t>
            </a:r>
            <a:r>
              <a:rPr lang="zh-hans" sz="1100" b="1" dirty="0" smtClean="0">
                <a:solidFill>
                  <a:srgbClr val="231F20"/>
                </a:solidFill>
                <a:latin typeface="+mj-ea"/>
                <a:ea typeface="+mj-ea"/>
                <a:cs typeface="ShinMGoPr6N-Medium"/>
              </a:rPr>
              <a:t>同</a:t>
            </a:r>
            <a:r>
              <a:rPr lang="zh-hans" sz="1100" b="1" dirty="0">
                <a:solidFill>
                  <a:srgbClr val="231F20"/>
                </a:solidFill>
                <a:latin typeface="+mj-ea"/>
                <a:ea typeface="+mj-ea"/>
                <a:cs typeface="ShinMGoPr6N-Medium"/>
              </a:rPr>
              <a:t>封的</a:t>
            </a:r>
            <a:r>
              <a:rPr lang="zh-hans" sz="1100" b="1" dirty="0">
                <a:solidFill>
                  <a:srgbClr val="ED1C24"/>
                </a:solidFill>
                <a:latin typeface="+mj-ea"/>
                <a:ea typeface="+mj-ea"/>
                <a:cs typeface="A-OTF Shin Maru Go Pr6N"/>
              </a:rPr>
              <a:t>信封内所有文件</a:t>
            </a:r>
            <a:endParaRPr lang="ja-JP" altLang="en-US" sz="1100" b="1" dirty="0">
              <a:latin typeface="+mj-ea"/>
              <a:ea typeface="+mj-ea"/>
              <a:cs typeface="A-OTF Shin Maru Go Pr6N"/>
            </a:endParaRPr>
          </a:p>
          <a:p>
            <a:pPr marL="176530" rtl="0">
              <a:lnSpc>
                <a:spcPct val="100000"/>
              </a:lnSpc>
              <a:spcBef>
                <a:spcPts val="365"/>
              </a:spcBef>
              <a:tabLst>
                <a:tab pos="746760" algn="l"/>
              </a:tabLst>
            </a:pPr>
            <a:r>
              <a:rPr lang="zh-hans" sz="1100" b="1" dirty="0">
                <a:solidFill>
                  <a:srgbClr val="ED1C24"/>
                </a:solidFill>
                <a:latin typeface="+mj-ea"/>
                <a:ea typeface="+mj-ea"/>
                <a:cs typeface="A-OTF Shin Maru Go Pr6N"/>
              </a:rPr>
              <a:t>・身份证明材料（个人编号卡、汽车驾照、医疗保险证 </a:t>
            </a:r>
            <a:r>
              <a:rPr lang="zh-hans" sz="1100" b="1" dirty="0">
                <a:solidFill>
                  <a:srgbClr val="231F20"/>
                </a:solidFill>
                <a:latin typeface="+mj-ea"/>
                <a:ea typeface="+mj-ea"/>
                <a:cs typeface="ShinMGoPr6N-Medium"/>
              </a:rPr>
              <a:t>等）</a:t>
            </a:r>
            <a:endParaRPr lang="ja-JP" altLang="en-US" sz="1100" b="1" dirty="0">
              <a:latin typeface="+mj-ea"/>
              <a:ea typeface="+mj-ea"/>
              <a:cs typeface="ShinMGoPr6N-Medium"/>
            </a:endParaRPr>
          </a:p>
        </p:txBody>
      </p:sp>
      <p:sp>
        <p:nvSpPr>
          <p:cNvPr id="31" name="object 12">
            <a:extLst>
              <a:ext uri="{FF2B5EF4-FFF2-40B4-BE49-F238E27FC236}">
                <a16:creationId xmlns:a16="http://schemas.microsoft.com/office/drawing/2014/main" id="{5781A1CA-4D42-E64D-972C-E2ED90A7AD39}"/>
              </a:ext>
            </a:extLst>
          </p:cNvPr>
          <p:cNvSpPr txBox="1"/>
          <p:nvPr/>
        </p:nvSpPr>
        <p:spPr>
          <a:xfrm>
            <a:off x="6017992" y="8289831"/>
            <a:ext cx="691515" cy="107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zh-hans" sz="700">
                <a:solidFill>
                  <a:srgbClr val="231F20"/>
                </a:solidFill>
                <a:latin typeface="+mj-ea"/>
                <a:ea typeface="+mj-ea"/>
                <a:cs typeface="A-OTF Shin Maru Go Pr6N"/>
              </a:rPr>
              <a:t>信封内所有文件</a:t>
            </a:r>
            <a:endParaRPr sz="700" dirty="0">
              <a:latin typeface="+mj-ea"/>
              <a:ea typeface="+mj-ea"/>
              <a:cs typeface="A-OTF Shin Maru Go Pr6N"/>
            </a:endParaRPr>
          </a:p>
        </p:txBody>
      </p:sp>
      <p:sp>
        <p:nvSpPr>
          <p:cNvPr id="33" name="object 14">
            <a:extLst>
              <a:ext uri="{FF2B5EF4-FFF2-40B4-BE49-F238E27FC236}">
                <a16:creationId xmlns:a16="http://schemas.microsoft.com/office/drawing/2014/main" id="{47F8E4D8-335F-D148-B4FF-D5BDCB06974C}"/>
              </a:ext>
            </a:extLst>
          </p:cNvPr>
          <p:cNvSpPr txBox="1"/>
          <p:nvPr/>
        </p:nvSpPr>
        <p:spPr>
          <a:xfrm>
            <a:off x="561638" y="7349412"/>
            <a:ext cx="5024210" cy="18402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590"/>
              </a:spcBef>
            </a:pPr>
            <a:r>
              <a:rPr lang="zh-hans" sz="1100" b="1">
                <a:solidFill>
                  <a:srgbClr val="231F20"/>
                </a:solidFill>
                <a:latin typeface="+mj-ea"/>
                <a:ea typeface="+mj-ea"/>
                <a:cs typeface="ShinMGoPr6N-Medium"/>
              </a:rPr>
              <a:t>请和地方政府或受理预约的医疗机构咨询。</a:t>
            </a:r>
            <a:endParaRPr sz="1100" dirty="0">
              <a:latin typeface="+mj-ea"/>
              <a:ea typeface="+mj-ea"/>
              <a:cs typeface="ShinMGoPr6N-Medium"/>
            </a:endParaRPr>
          </a:p>
        </p:txBody>
      </p:sp>
      <p:sp>
        <p:nvSpPr>
          <p:cNvPr id="34" name="object 15">
            <a:extLst>
              <a:ext uri="{FF2B5EF4-FFF2-40B4-BE49-F238E27FC236}">
                <a16:creationId xmlns:a16="http://schemas.microsoft.com/office/drawing/2014/main" id="{CAEF4F25-86DB-A741-863E-2D7F2E4644E2}"/>
              </a:ext>
            </a:extLst>
          </p:cNvPr>
          <p:cNvSpPr txBox="1"/>
          <p:nvPr/>
        </p:nvSpPr>
        <p:spPr>
          <a:xfrm>
            <a:off x="6460332" y="178409"/>
            <a:ext cx="918049" cy="176552"/>
          </a:xfrm>
          <a:prstGeom prst="rect">
            <a:avLst/>
          </a:prstGeom>
          <a:solidFill>
            <a:srgbClr val="FFFFFF"/>
          </a:solidFill>
          <a:ln w="7200">
            <a:solidFill>
              <a:srgbClr val="231F20"/>
            </a:solidFill>
          </a:ln>
        </p:spPr>
        <p:txBody>
          <a:bodyPr vert="horz" wrap="square" lIns="0" tIns="19685" rIns="0" bIns="18000" rtlCol="0">
            <a:spAutoFit/>
          </a:bodyPr>
          <a:lstStyle/>
          <a:p>
            <a:pPr marL="60960" rtl="0">
              <a:lnSpc>
                <a:spcPct val="100000"/>
              </a:lnSpc>
              <a:spcBef>
                <a:spcPts val="155"/>
              </a:spcBef>
            </a:pPr>
            <a:r>
              <a:rPr lang="zh-hans" sz="900">
                <a:solidFill>
                  <a:srgbClr val="231F20"/>
                </a:solidFill>
                <a:latin typeface="+mj-ea"/>
                <a:ea typeface="+mj-ea"/>
                <a:cs typeface="A-OTF Gothic MB101 Pro"/>
              </a:rPr>
              <a:t>2021年11月16日</a:t>
            </a:r>
            <a:endParaRPr sz="900" dirty="0">
              <a:latin typeface="+mj-ea"/>
              <a:ea typeface="+mj-ea"/>
              <a:cs typeface="A-OTF Gothic MB101 Pro"/>
            </a:endParaRPr>
          </a:p>
        </p:txBody>
      </p:sp>
      <p:sp>
        <p:nvSpPr>
          <p:cNvPr id="35" name="object 16">
            <a:extLst>
              <a:ext uri="{FF2B5EF4-FFF2-40B4-BE49-F238E27FC236}">
                <a16:creationId xmlns:a16="http://schemas.microsoft.com/office/drawing/2014/main" id="{34DA75E5-F031-9744-A175-3BA3D7397A10}"/>
              </a:ext>
            </a:extLst>
          </p:cNvPr>
          <p:cNvSpPr txBox="1"/>
          <p:nvPr/>
        </p:nvSpPr>
        <p:spPr>
          <a:xfrm>
            <a:off x="178333" y="178408"/>
            <a:ext cx="2160270" cy="636516"/>
          </a:xfrm>
          <a:prstGeom prst="rect">
            <a:avLst/>
          </a:prstGeom>
          <a:solidFill>
            <a:srgbClr val="FFFFFF"/>
          </a:solidFill>
          <a:ln w="3695">
            <a:solidFill>
              <a:srgbClr val="231F20"/>
            </a:solidFill>
          </a:ln>
        </p:spPr>
        <p:txBody>
          <a:bodyPr vert="horz" wrap="square" lIns="36000" tIns="36000" rIns="36000" bIns="0" rtlCol="0">
            <a:spAutoFit/>
          </a:bodyPr>
          <a:lstStyle/>
          <a:p>
            <a:pPr>
              <a:spcBef>
                <a:spcPts val="25"/>
              </a:spcBef>
            </a:pPr>
            <a:r>
              <a:rPr lang="ja-JP" altLang="en-US" sz="6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追加接種のお知らせ（中国語（簡体字））</a:t>
            </a:r>
            <a:endParaRPr lang="en-US" sz="600" dirty="0">
              <a:latin typeface="+mj-ea"/>
              <a:ea typeface="+mj-ea"/>
              <a:cs typeface="Times New Roman"/>
            </a:endParaRPr>
          </a:p>
          <a:p>
            <a:pPr rtl="0">
              <a:lnSpc>
                <a:spcPct val="100000"/>
              </a:lnSpc>
              <a:spcBef>
                <a:spcPts val="25"/>
              </a:spcBef>
            </a:pPr>
            <a:endParaRPr sz="900" dirty="0">
              <a:latin typeface="+mj-ea"/>
              <a:ea typeface="+mj-ea"/>
              <a:cs typeface="Times New Roman"/>
            </a:endParaRPr>
          </a:p>
          <a:p>
            <a:pPr algn="ctr" rtl="0">
              <a:lnSpc>
                <a:spcPct val="100000"/>
              </a:lnSpc>
            </a:pPr>
            <a:r>
              <a:rPr lang="zh-hans" sz="800" dirty="0">
                <a:solidFill>
                  <a:srgbClr val="231F20"/>
                </a:solidFill>
                <a:latin typeface="+mj-ea"/>
                <a:ea typeface="+mj-ea"/>
                <a:cs typeface="A-OTF Gothic BBB Pro"/>
              </a:rPr>
              <a:t>当地政府名称</a:t>
            </a:r>
            <a:endParaRPr lang="en-US" altLang="zh-Hans" sz="800" dirty="0">
              <a:solidFill>
                <a:srgbClr val="231F20"/>
              </a:solidFill>
              <a:latin typeface="+mj-ea"/>
              <a:ea typeface="+mj-ea"/>
              <a:cs typeface="A-OTF Gothic BBB Pro"/>
            </a:endParaRPr>
          </a:p>
          <a:p>
            <a:pPr algn="ctr" rtl="0">
              <a:lnSpc>
                <a:spcPct val="100000"/>
              </a:lnSpc>
            </a:pPr>
            <a:endParaRPr lang="en-US" sz="800" dirty="0">
              <a:solidFill>
                <a:srgbClr val="231F20"/>
              </a:solidFill>
              <a:latin typeface="+mj-ea"/>
              <a:ea typeface="+mj-ea"/>
              <a:cs typeface="A-OTF Gothic BBB Pro"/>
            </a:endParaRPr>
          </a:p>
          <a:p>
            <a:pPr algn="ctr" rtl="0">
              <a:lnSpc>
                <a:spcPct val="100000"/>
              </a:lnSpc>
            </a:pPr>
            <a:endParaRPr sz="800" dirty="0">
              <a:latin typeface="+mj-ea"/>
              <a:ea typeface="+mj-ea"/>
              <a:cs typeface="A-OTF Gothic BBB Pro"/>
            </a:endParaRPr>
          </a:p>
        </p:txBody>
      </p:sp>
      <p:sp>
        <p:nvSpPr>
          <p:cNvPr id="41" name="object 13">
            <a:extLst>
              <a:ext uri="{FF2B5EF4-FFF2-40B4-BE49-F238E27FC236}">
                <a16:creationId xmlns:a16="http://schemas.microsoft.com/office/drawing/2014/main" id="{2C69CC27-F530-8240-8ECB-AD0DEF95D56A}"/>
              </a:ext>
            </a:extLst>
          </p:cNvPr>
          <p:cNvSpPr txBox="1"/>
          <p:nvPr/>
        </p:nvSpPr>
        <p:spPr>
          <a:xfrm>
            <a:off x="561633" y="3063914"/>
            <a:ext cx="6583045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rtl="0"/>
            <a:r>
              <a:rPr lang="zh-hans" sz="900" dirty="0">
                <a:solidFill>
                  <a:srgbClr val="231F20"/>
                </a:solidFill>
                <a:latin typeface="+mj-ea"/>
                <a:ea typeface="+mj-ea"/>
                <a:cs typeface="A-OTF Shin Maru Go Pr6N"/>
              </a:rPr>
              <a:t>※</a:t>
            </a:r>
            <a:r>
              <a:rPr lang="zh-hans" sz="900" dirty="0" smtClean="0">
                <a:latin typeface="+mj-ea"/>
                <a:ea typeface="+mj-ea"/>
                <a:cs typeface="A-OTF Shin Maru Go Pr6N"/>
              </a:rPr>
              <a:t>关于</a:t>
            </a:r>
            <a:r>
              <a:rPr lang="zh-CN" altLang="en-US" sz="900" dirty="0" smtClean="0">
                <a:latin typeface="+mj-ea"/>
                <a:ea typeface="+mj-ea"/>
                <a:cs typeface="A-OTF Shin Maru Go Pr6N"/>
              </a:rPr>
              <a:t>何时开始受理</a:t>
            </a:r>
            <a:r>
              <a:rPr lang="zh-hans" sz="900" dirty="0" smtClean="0">
                <a:latin typeface="+mj-ea"/>
                <a:ea typeface="+mj-ea"/>
                <a:cs typeface="A-OTF Shin Maru Go Pr6N"/>
              </a:rPr>
              <a:t>追加接种</a:t>
            </a:r>
            <a:r>
              <a:rPr lang="zh-hans" sz="900" dirty="0">
                <a:latin typeface="+mj-ea"/>
                <a:ea typeface="+mj-ea"/>
                <a:cs typeface="A-OTF Shin Maru Go Pr6N"/>
              </a:rPr>
              <a:t>的</a:t>
            </a:r>
            <a:r>
              <a:rPr lang="zh-hans" sz="900" dirty="0" smtClean="0">
                <a:latin typeface="+mj-ea"/>
                <a:ea typeface="+mj-ea"/>
                <a:cs typeface="A-OTF Shin Maru Go Pr6N"/>
              </a:rPr>
              <a:t>预约等，</a:t>
            </a:r>
            <a:r>
              <a:rPr lang="zh-CN" altLang="en-US" sz="900" dirty="0" smtClean="0">
                <a:latin typeface="+mj-ea"/>
                <a:ea typeface="+mj-ea"/>
                <a:cs typeface="A-OTF Shin Maru Go Pr6N"/>
              </a:rPr>
              <a:t>可能各地方政府</a:t>
            </a:r>
            <a:r>
              <a:rPr lang="zh-hans" sz="900" dirty="0" smtClean="0">
                <a:latin typeface="+mj-ea"/>
                <a:ea typeface="+mj-ea"/>
                <a:cs typeface="A-OTF Shin Maru Go Pr6N"/>
              </a:rPr>
              <a:t>有所不同</a:t>
            </a:r>
            <a:r>
              <a:rPr lang="zh-hans" sz="900" dirty="0">
                <a:latin typeface="+mj-ea"/>
                <a:ea typeface="+mj-ea"/>
                <a:cs typeface="A-OTF Shin Maru Go Pr6N"/>
              </a:rPr>
              <a:t>。</a:t>
            </a:r>
          </a:p>
          <a:p>
            <a:pPr marL="12700" rtl="0">
              <a:lnSpc>
                <a:spcPct val="150000"/>
              </a:lnSpc>
            </a:pPr>
            <a:r>
              <a:rPr lang="zh-hans" sz="900" dirty="0" smtClean="0">
                <a:latin typeface="+mj-ea"/>
                <a:ea typeface="+mj-ea"/>
                <a:cs typeface="A-OTF Shin Maru Go Pr6N"/>
              </a:rPr>
              <a:t>※</a:t>
            </a:r>
            <a:r>
              <a:rPr lang="zh-CN" altLang="en-US" sz="900" dirty="0" smtClean="0">
                <a:latin typeface="+mj-ea"/>
                <a:ea typeface="+mj-ea"/>
                <a:cs typeface="A-OTF Shin Maru Go Pr6N"/>
              </a:rPr>
              <a:t>接种对象是</a:t>
            </a:r>
            <a:r>
              <a:rPr lang="zh-hans" sz="900" dirty="0" smtClean="0">
                <a:latin typeface="+mj-ea"/>
                <a:ea typeface="+mj-ea"/>
                <a:cs typeface="A-OTF Shin Maru Go Pr6N"/>
              </a:rPr>
              <a:t>接种</a:t>
            </a:r>
            <a:r>
              <a:rPr lang="zh-hans" sz="900" dirty="0">
                <a:latin typeface="+mj-ea"/>
                <a:ea typeface="+mj-ea"/>
                <a:cs typeface="A-OTF Shin Maru Go Pr6N"/>
              </a:rPr>
              <a:t>当天年满18</a:t>
            </a:r>
            <a:r>
              <a:rPr lang="zh-hans" sz="900" dirty="0" smtClean="0">
                <a:latin typeface="+mj-ea"/>
                <a:ea typeface="+mj-ea"/>
                <a:cs typeface="A-OTF Shin Maru Go Pr6N"/>
              </a:rPr>
              <a:t>岁人士。</a:t>
            </a:r>
            <a:endParaRPr lang="zh-hans" sz="900" dirty="0">
              <a:latin typeface="+mj-ea"/>
              <a:ea typeface="+mj-ea"/>
              <a:cs typeface="A-OTF Shin Maru Go Pr6N"/>
            </a:endParaRPr>
          </a:p>
        </p:txBody>
      </p:sp>
      <p:grpSp>
        <p:nvGrpSpPr>
          <p:cNvPr id="40" name="グループ化 39">
            <a:extLst>
              <a:ext uri="{FF2B5EF4-FFF2-40B4-BE49-F238E27FC236}">
                <a16:creationId xmlns:a16="http://schemas.microsoft.com/office/drawing/2014/main" id="{608731B1-E391-47E4-AF3E-AE92BE5B45ED}"/>
              </a:ext>
            </a:extLst>
          </p:cNvPr>
          <p:cNvGrpSpPr/>
          <p:nvPr/>
        </p:nvGrpSpPr>
        <p:grpSpPr>
          <a:xfrm>
            <a:off x="568934" y="2282478"/>
            <a:ext cx="6419215" cy="407034"/>
            <a:chOff x="568934" y="2321756"/>
            <a:chExt cx="6419215" cy="407034"/>
          </a:xfrm>
        </p:grpSpPr>
        <p:grpSp>
          <p:nvGrpSpPr>
            <p:cNvPr id="11" name="object 11"/>
            <p:cNvGrpSpPr/>
            <p:nvPr/>
          </p:nvGrpSpPr>
          <p:grpSpPr>
            <a:xfrm>
              <a:off x="568934" y="2321756"/>
              <a:ext cx="6419215" cy="407034"/>
              <a:chOff x="568934" y="2379916"/>
              <a:chExt cx="6419215" cy="407034"/>
            </a:xfrm>
          </p:grpSpPr>
          <p:sp>
            <p:nvSpPr>
              <p:cNvPr id="12" name="object 12"/>
              <p:cNvSpPr/>
              <p:nvPr/>
            </p:nvSpPr>
            <p:spPr>
              <a:xfrm>
                <a:off x="970330" y="2385314"/>
                <a:ext cx="6012180" cy="396240"/>
              </a:xfrm>
              <a:custGeom>
                <a:avLst/>
                <a:gdLst/>
                <a:ahLst/>
                <a:cxnLst/>
                <a:rect l="l" t="t" r="r" b="b"/>
                <a:pathLst>
                  <a:path w="6012180" h="396239">
                    <a:moveTo>
                      <a:pt x="0" y="395998"/>
                    </a:moveTo>
                    <a:lnTo>
                      <a:pt x="6012002" y="395998"/>
                    </a:lnTo>
                    <a:lnTo>
                      <a:pt x="6012002" y="0"/>
                    </a:lnTo>
                    <a:lnTo>
                      <a:pt x="0" y="0"/>
                    </a:lnTo>
                    <a:lnTo>
                      <a:pt x="0" y="395998"/>
                    </a:lnTo>
                    <a:close/>
                  </a:path>
                </a:pathLst>
              </a:custGeom>
              <a:solidFill>
                <a:srgbClr val="FFF1D0"/>
              </a:solidFill>
            </p:spPr>
            <p:txBody>
              <a:bodyPr wrap="square" lIns="0" tIns="0" rIns="0" bIns="0" rtlCol="0"/>
              <a:lstStyle/>
              <a:p>
                <a:pPr rtl="0"/>
                <a:endParaRPr>
                  <a:latin typeface="+mj-ea"/>
                  <a:ea typeface="+mj-ea"/>
                </a:endParaRPr>
              </a:p>
            </p:txBody>
          </p:sp>
          <p:sp>
            <p:nvSpPr>
              <p:cNvPr id="13" name="object 13"/>
              <p:cNvSpPr/>
              <p:nvPr/>
            </p:nvSpPr>
            <p:spPr>
              <a:xfrm>
                <a:off x="574332" y="2385314"/>
                <a:ext cx="396240" cy="396240"/>
              </a:xfrm>
              <a:custGeom>
                <a:avLst/>
                <a:gdLst/>
                <a:ahLst/>
                <a:cxnLst/>
                <a:rect l="l" t="t" r="r" b="b"/>
                <a:pathLst>
                  <a:path w="396240" h="396239">
                    <a:moveTo>
                      <a:pt x="395998" y="0"/>
                    </a:moveTo>
                    <a:lnTo>
                      <a:pt x="0" y="0"/>
                    </a:lnTo>
                    <a:lnTo>
                      <a:pt x="0" y="395998"/>
                    </a:lnTo>
                    <a:lnTo>
                      <a:pt x="395998" y="395998"/>
                    </a:lnTo>
                    <a:lnTo>
                      <a:pt x="395998" y="0"/>
                    </a:lnTo>
                    <a:close/>
                  </a:path>
                </a:pathLst>
              </a:custGeom>
              <a:solidFill>
                <a:srgbClr val="FFCB04"/>
              </a:solidFill>
            </p:spPr>
            <p:txBody>
              <a:bodyPr wrap="square" lIns="0" tIns="0" rIns="0" bIns="0" rtlCol="0"/>
              <a:lstStyle/>
              <a:p>
                <a:pPr rtl="0"/>
                <a:endParaRPr>
                  <a:latin typeface="+mj-ea"/>
                  <a:ea typeface="+mj-ea"/>
                </a:endParaRPr>
              </a:p>
            </p:txBody>
          </p:sp>
          <p:sp>
            <p:nvSpPr>
              <p:cNvPr id="14" name="object 14"/>
              <p:cNvSpPr/>
              <p:nvPr/>
            </p:nvSpPr>
            <p:spPr>
              <a:xfrm>
                <a:off x="574332" y="2385314"/>
                <a:ext cx="6408420" cy="396240"/>
              </a:xfrm>
              <a:custGeom>
                <a:avLst/>
                <a:gdLst/>
                <a:ahLst/>
                <a:cxnLst/>
                <a:rect l="l" t="t" r="r" b="b"/>
                <a:pathLst>
                  <a:path w="6408420" h="396239">
                    <a:moveTo>
                      <a:pt x="6408000" y="395998"/>
                    </a:moveTo>
                    <a:lnTo>
                      <a:pt x="0" y="395998"/>
                    </a:lnTo>
                    <a:lnTo>
                      <a:pt x="0" y="0"/>
                    </a:lnTo>
                    <a:lnTo>
                      <a:pt x="6408000" y="0"/>
                    </a:lnTo>
                    <a:lnTo>
                      <a:pt x="6408000" y="395998"/>
                    </a:lnTo>
                    <a:close/>
                  </a:path>
                </a:pathLst>
              </a:custGeom>
              <a:ln w="10795">
                <a:solidFill>
                  <a:srgbClr val="FFCB04"/>
                </a:solidFill>
              </a:ln>
            </p:spPr>
            <p:txBody>
              <a:bodyPr wrap="square" lIns="0" tIns="0" rIns="0" bIns="0" rtlCol="0"/>
              <a:lstStyle/>
              <a:p>
                <a:pPr rtl="0"/>
                <a:endParaRPr>
                  <a:latin typeface="+mj-ea"/>
                  <a:ea typeface="+mj-ea"/>
                </a:endParaRPr>
              </a:p>
            </p:txBody>
          </p:sp>
        </p:grpSp>
        <p:sp>
          <p:nvSpPr>
            <p:cNvPr id="32" name="object 13">
              <a:extLst>
                <a:ext uri="{FF2B5EF4-FFF2-40B4-BE49-F238E27FC236}">
                  <a16:creationId xmlns:a16="http://schemas.microsoft.com/office/drawing/2014/main" id="{B6F5E361-3E16-974A-AC4B-C7BD6A319D80}"/>
                </a:ext>
              </a:extLst>
            </p:cNvPr>
            <p:cNvSpPr txBox="1"/>
            <p:nvPr/>
          </p:nvSpPr>
          <p:spPr>
            <a:xfrm>
              <a:off x="985393" y="2380610"/>
              <a:ext cx="5322379" cy="30777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5730" algn="ctr" rtl="0">
                <a:lnSpc>
                  <a:spcPct val="100000"/>
                </a:lnSpc>
                <a:spcBef>
                  <a:spcPts val="100"/>
                </a:spcBef>
                <a:tabLst>
                  <a:tab pos="2467610" algn="l"/>
                  <a:tab pos="2468245" algn="l"/>
                </a:tabLst>
              </a:pPr>
              <a:r>
                <a:rPr lang="zh-hans" sz="2000" b="1" dirty="0">
                  <a:solidFill>
                    <a:srgbClr val="231F20"/>
                  </a:solidFill>
                  <a:latin typeface="+mj-ea"/>
                  <a:ea typeface="+mj-ea"/>
                  <a:cs typeface="ShinMGoPr6N-DeBold"/>
                </a:rPr>
                <a:t>收到接种券</a:t>
              </a:r>
              <a:endParaRPr sz="2000" b="1" dirty="0">
                <a:latin typeface="+mj-ea"/>
                <a:ea typeface="+mj-ea"/>
                <a:cs typeface="ShinMGoPr6N-DeBold"/>
              </a:endParaRPr>
            </a:p>
          </p:txBody>
        </p:sp>
        <p:sp>
          <p:nvSpPr>
            <p:cNvPr id="43" name="object 13">
              <a:extLst>
                <a:ext uri="{FF2B5EF4-FFF2-40B4-BE49-F238E27FC236}">
                  <a16:creationId xmlns:a16="http://schemas.microsoft.com/office/drawing/2014/main" id="{109CBD8E-30ED-4F46-8942-920A7F32EC10}"/>
                </a:ext>
              </a:extLst>
            </p:cNvPr>
            <p:cNvSpPr txBox="1"/>
            <p:nvPr/>
          </p:nvSpPr>
          <p:spPr>
            <a:xfrm>
              <a:off x="583286" y="2380610"/>
              <a:ext cx="393152" cy="30777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5730" rtl="0">
                <a:lnSpc>
                  <a:spcPct val="100000"/>
                </a:lnSpc>
                <a:spcBef>
                  <a:spcPts val="100"/>
                </a:spcBef>
                <a:tabLst>
                  <a:tab pos="2467610" algn="l"/>
                  <a:tab pos="2468245" algn="l"/>
                </a:tabLst>
              </a:pPr>
              <a:r>
                <a:rPr lang="zh-hans" sz="2000" b="1">
                  <a:solidFill>
                    <a:srgbClr val="231F20"/>
                  </a:solidFill>
                  <a:latin typeface="+mj-ea"/>
                  <a:ea typeface="+mj-ea"/>
                  <a:cs typeface="ShinMGoPr6N-DeBold"/>
                </a:rPr>
                <a:t>1</a:t>
              </a:r>
              <a:endParaRPr sz="2000" b="1" dirty="0">
                <a:latin typeface="+mj-ea"/>
                <a:ea typeface="+mj-ea"/>
                <a:cs typeface="ShinMGoPr6N-DeBold"/>
              </a:endParaRPr>
            </a:p>
          </p:txBody>
        </p:sp>
      </p:grpSp>
      <p:sp>
        <p:nvSpPr>
          <p:cNvPr id="44" name="object 13">
            <a:extLst>
              <a:ext uri="{FF2B5EF4-FFF2-40B4-BE49-F238E27FC236}">
                <a16:creationId xmlns:a16="http://schemas.microsoft.com/office/drawing/2014/main" id="{D78259FE-369E-D44A-814A-95D1522D1BB6}"/>
              </a:ext>
            </a:extLst>
          </p:cNvPr>
          <p:cNvSpPr txBox="1"/>
          <p:nvPr/>
        </p:nvSpPr>
        <p:spPr>
          <a:xfrm>
            <a:off x="985393" y="3710749"/>
            <a:ext cx="5322379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5095" algn="ctr" rtl="0">
              <a:lnSpc>
                <a:spcPct val="100000"/>
              </a:lnSpc>
              <a:tabLst>
                <a:tab pos="1721485" algn="l"/>
                <a:tab pos="1722120" algn="l"/>
              </a:tabLst>
            </a:pPr>
            <a:r>
              <a:rPr lang="zh-hans" sz="2000" b="1" dirty="0">
                <a:solidFill>
                  <a:srgbClr val="231F20"/>
                </a:solidFill>
                <a:latin typeface="+mj-ea"/>
                <a:ea typeface="+mj-ea"/>
                <a:cs typeface="ShinMGoPr6N-DeBold"/>
              </a:rPr>
              <a:t>找到医疗机构或疫苗接种点</a:t>
            </a:r>
            <a:endParaRPr lang="ja-JP" altLang="en-US" sz="2000" b="1" dirty="0">
              <a:latin typeface="+mj-ea"/>
              <a:ea typeface="+mj-ea"/>
              <a:cs typeface="ShinMGoPr6N-DeBold"/>
            </a:endParaRPr>
          </a:p>
        </p:txBody>
      </p:sp>
      <p:sp>
        <p:nvSpPr>
          <p:cNvPr id="45" name="object 13">
            <a:extLst>
              <a:ext uri="{FF2B5EF4-FFF2-40B4-BE49-F238E27FC236}">
                <a16:creationId xmlns:a16="http://schemas.microsoft.com/office/drawing/2014/main" id="{EDA3F01B-99A9-E34F-A1D2-C850D00B2A65}"/>
              </a:ext>
            </a:extLst>
          </p:cNvPr>
          <p:cNvSpPr txBox="1"/>
          <p:nvPr/>
        </p:nvSpPr>
        <p:spPr>
          <a:xfrm>
            <a:off x="583286" y="3710749"/>
            <a:ext cx="393152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5730" rtl="0">
              <a:lnSpc>
                <a:spcPct val="100000"/>
              </a:lnSpc>
              <a:spcBef>
                <a:spcPts val="100"/>
              </a:spcBef>
              <a:tabLst>
                <a:tab pos="2467610" algn="l"/>
                <a:tab pos="2468245" algn="l"/>
              </a:tabLst>
            </a:pPr>
            <a:r>
              <a:rPr lang="zh-hans" sz="2000" b="1">
                <a:solidFill>
                  <a:srgbClr val="231F20"/>
                </a:solidFill>
                <a:latin typeface="+mj-ea"/>
                <a:ea typeface="+mj-ea"/>
                <a:cs typeface="ShinMGoPr6N-DeBold"/>
              </a:rPr>
              <a:t>2</a:t>
            </a:r>
            <a:endParaRPr sz="2000" b="1" dirty="0">
              <a:latin typeface="+mj-ea"/>
              <a:ea typeface="+mj-ea"/>
              <a:cs typeface="ShinMGoPr6N-DeBold"/>
            </a:endParaRPr>
          </a:p>
        </p:txBody>
      </p:sp>
      <p:sp>
        <p:nvSpPr>
          <p:cNvPr id="47" name="object 13">
            <a:extLst>
              <a:ext uri="{FF2B5EF4-FFF2-40B4-BE49-F238E27FC236}">
                <a16:creationId xmlns:a16="http://schemas.microsoft.com/office/drawing/2014/main" id="{7D4B7191-BD26-6C49-B405-416B36C4176A}"/>
              </a:ext>
            </a:extLst>
          </p:cNvPr>
          <p:cNvSpPr txBox="1"/>
          <p:nvPr/>
        </p:nvSpPr>
        <p:spPr>
          <a:xfrm>
            <a:off x="985393" y="6697263"/>
            <a:ext cx="5322379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5095" algn="ctr" rtl="0">
              <a:lnSpc>
                <a:spcPct val="100000"/>
              </a:lnSpc>
              <a:tabLst>
                <a:tab pos="1721485" algn="l"/>
                <a:tab pos="1722120" algn="l"/>
              </a:tabLst>
            </a:pPr>
            <a:r>
              <a:rPr lang="zh-hans" sz="2000" b="1" dirty="0">
                <a:solidFill>
                  <a:srgbClr val="231F20"/>
                </a:solidFill>
                <a:latin typeface="+mj-ea"/>
                <a:ea typeface="+mj-ea"/>
                <a:cs typeface="ShinMGoPr6N-DeBold"/>
              </a:rPr>
              <a:t>预约并接种疫苗</a:t>
            </a:r>
            <a:endParaRPr lang="ja-JP" altLang="en-US" sz="2000" b="1" dirty="0">
              <a:latin typeface="+mj-ea"/>
              <a:ea typeface="+mj-ea"/>
              <a:cs typeface="ShinMGoPr6N-DeBold"/>
            </a:endParaRPr>
          </a:p>
        </p:txBody>
      </p:sp>
      <p:sp>
        <p:nvSpPr>
          <p:cNvPr id="48" name="object 13">
            <a:extLst>
              <a:ext uri="{FF2B5EF4-FFF2-40B4-BE49-F238E27FC236}">
                <a16:creationId xmlns:a16="http://schemas.microsoft.com/office/drawing/2014/main" id="{43EE7C34-8E31-5346-871B-9484D09F5E5F}"/>
              </a:ext>
            </a:extLst>
          </p:cNvPr>
          <p:cNvSpPr txBox="1"/>
          <p:nvPr/>
        </p:nvSpPr>
        <p:spPr>
          <a:xfrm>
            <a:off x="583286" y="6745390"/>
            <a:ext cx="393152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5730" rtl="0">
              <a:lnSpc>
                <a:spcPct val="100000"/>
              </a:lnSpc>
              <a:spcBef>
                <a:spcPts val="100"/>
              </a:spcBef>
              <a:tabLst>
                <a:tab pos="2467610" algn="l"/>
                <a:tab pos="2468245" algn="l"/>
              </a:tabLst>
            </a:pPr>
            <a:r>
              <a:rPr lang="zh-hans" sz="2000" b="1" dirty="0">
                <a:solidFill>
                  <a:srgbClr val="231F20"/>
                </a:solidFill>
                <a:latin typeface="+mj-ea"/>
                <a:ea typeface="+mj-ea"/>
                <a:cs typeface="ShinMGoPr6N-DeBold"/>
              </a:rPr>
              <a:t>3</a:t>
            </a:r>
            <a:endParaRPr sz="2000" b="1" dirty="0">
              <a:latin typeface="+mj-ea"/>
              <a:ea typeface="+mj-ea"/>
              <a:cs typeface="ShinMGoPr6N-DeBold"/>
            </a:endParaRPr>
          </a:p>
        </p:txBody>
      </p:sp>
      <p:sp>
        <p:nvSpPr>
          <p:cNvPr id="49" name="object 13">
            <a:extLst>
              <a:ext uri="{FF2B5EF4-FFF2-40B4-BE49-F238E27FC236}">
                <a16:creationId xmlns:a16="http://schemas.microsoft.com/office/drawing/2014/main" id="{B6BE16AE-9ABE-3F4A-94E3-F97788D0B89B}"/>
              </a:ext>
            </a:extLst>
          </p:cNvPr>
          <p:cNvSpPr txBox="1"/>
          <p:nvPr/>
        </p:nvSpPr>
        <p:spPr>
          <a:xfrm>
            <a:off x="6210952" y="6733357"/>
            <a:ext cx="744182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5095" algn="ctr" rtl="0">
              <a:lnSpc>
                <a:spcPct val="100000"/>
              </a:lnSpc>
              <a:tabLst>
                <a:tab pos="1721485" algn="l"/>
                <a:tab pos="1722120" algn="l"/>
              </a:tabLst>
            </a:pPr>
            <a:r>
              <a:rPr lang="zh-hans" sz="2000" b="1" dirty="0">
                <a:solidFill>
                  <a:srgbClr val="231F20"/>
                </a:solidFill>
                <a:latin typeface="+mj-ea"/>
                <a:ea typeface="+mj-ea"/>
                <a:cs typeface="ShinMGoPr6N-DeBold"/>
              </a:rPr>
              <a:t>免费</a:t>
            </a:r>
            <a:endParaRPr lang="ja-JP" altLang="en-US" sz="2000" b="1" dirty="0">
              <a:latin typeface="+mj-ea"/>
              <a:ea typeface="+mj-ea"/>
              <a:cs typeface="ShinMGoPr6N-DeBold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1672E227-337F-4AF1-9395-EB4DA61D4240}"/>
              </a:ext>
            </a:extLst>
          </p:cNvPr>
          <p:cNvGrpSpPr/>
          <p:nvPr/>
        </p:nvGrpSpPr>
        <p:grpSpPr>
          <a:xfrm>
            <a:off x="546273" y="7655750"/>
            <a:ext cx="4743482" cy="563555"/>
            <a:chOff x="546273" y="7598892"/>
            <a:chExt cx="4743482" cy="563555"/>
          </a:xfrm>
        </p:grpSpPr>
        <p:sp>
          <p:nvSpPr>
            <p:cNvPr id="8" name="object 8"/>
            <p:cNvSpPr/>
            <p:nvPr/>
          </p:nvSpPr>
          <p:spPr>
            <a:xfrm>
              <a:off x="546273" y="7916702"/>
              <a:ext cx="1626870" cy="245745"/>
            </a:xfrm>
            <a:custGeom>
              <a:avLst/>
              <a:gdLst/>
              <a:ahLst/>
              <a:cxnLst/>
              <a:rect l="l" t="t" r="r" b="b"/>
              <a:pathLst>
                <a:path w="1626870" h="245745">
                  <a:moveTo>
                    <a:pt x="1554403" y="0"/>
                  </a:moveTo>
                  <a:lnTo>
                    <a:pt x="71996" y="0"/>
                  </a:lnTo>
                  <a:lnTo>
                    <a:pt x="44041" y="5680"/>
                  </a:lnTo>
                  <a:lnTo>
                    <a:pt x="21148" y="21148"/>
                  </a:lnTo>
                  <a:lnTo>
                    <a:pt x="5680" y="44041"/>
                  </a:lnTo>
                  <a:lnTo>
                    <a:pt x="0" y="71996"/>
                  </a:lnTo>
                  <a:lnTo>
                    <a:pt x="0" y="173608"/>
                  </a:lnTo>
                  <a:lnTo>
                    <a:pt x="5680" y="201564"/>
                  </a:lnTo>
                  <a:lnTo>
                    <a:pt x="21148" y="224456"/>
                  </a:lnTo>
                  <a:lnTo>
                    <a:pt x="44041" y="239924"/>
                  </a:lnTo>
                  <a:lnTo>
                    <a:pt x="71996" y="245605"/>
                  </a:lnTo>
                  <a:lnTo>
                    <a:pt x="1554403" y="245605"/>
                  </a:lnTo>
                  <a:lnTo>
                    <a:pt x="1582358" y="239924"/>
                  </a:lnTo>
                  <a:lnTo>
                    <a:pt x="1605251" y="224456"/>
                  </a:lnTo>
                  <a:lnTo>
                    <a:pt x="1620719" y="201564"/>
                  </a:lnTo>
                  <a:lnTo>
                    <a:pt x="1626400" y="173608"/>
                  </a:lnTo>
                  <a:lnTo>
                    <a:pt x="1626400" y="71996"/>
                  </a:lnTo>
                  <a:lnTo>
                    <a:pt x="1620719" y="44041"/>
                  </a:lnTo>
                  <a:lnTo>
                    <a:pt x="1605251" y="21148"/>
                  </a:lnTo>
                  <a:lnTo>
                    <a:pt x="1582358" y="5680"/>
                  </a:lnTo>
                  <a:lnTo>
                    <a:pt x="1554403" y="0"/>
                  </a:lnTo>
                  <a:close/>
                </a:path>
              </a:pathLst>
            </a:custGeom>
            <a:solidFill>
              <a:srgbClr val="FFCB04"/>
            </a:solidFill>
          </p:spPr>
          <p:txBody>
            <a:bodyPr wrap="square" lIns="0" tIns="0" rIns="0" bIns="0" rtlCol="0"/>
            <a:lstStyle/>
            <a:p>
              <a:pPr rtl="0"/>
              <a:endParaRPr>
                <a:latin typeface="+mj-ea"/>
                <a:ea typeface="+mj-ea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546273" y="7598892"/>
              <a:ext cx="1626870" cy="245745"/>
            </a:xfrm>
            <a:custGeom>
              <a:avLst/>
              <a:gdLst/>
              <a:ahLst/>
              <a:cxnLst/>
              <a:rect l="l" t="t" r="r" b="b"/>
              <a:pathLst>
                <a:path w="1626870" h="245745">
                  <a:moveTo>
                    <a:pt x="1554403" y="0"/>
                  </a:moveTo>
                  <a:lnTo>
                    <a:pt x="71996" y="0"/>
                  </a:lnTo>
                  <a:lnTo>
                    <a:pt x="44041" y="5680"/>
                  </a:lnTo>
                  <a:lnTo>
                    <a:pt x="21148" y="21148"/>
                  </a:lnTo>
                  <a:lnTo>
                    <a:pt x="5680" y="44041"/>
                  </a:lnTo>
                  <a:lnTo>
                    <a:pt x="0" y="71996"/>
                  </a:lnTo>
                  <a:lnTo>
                    <a:pt x="0" y="173608"/>
                  </a:lnTo>
                  <a:lnTo>
                    <a:pt x="5680" y="201564"/>
                  </a:lnTo>
                  <a:lnTo>
                    <a:pt x="21148" y="224456"/>
                  </a:lnTo>
                  <a:lnTo>
                    <a:pt x="44041" y="239924"/>
                  </a:lnTo>
                  <a:lnTo>
                    <a:pt x="71996" y="245605"/>
                  </a:lnTo>
                  <a:lnTo>
                    <a:pt x="1554403" y="245605"/>
                  </a:lnTo>
                  <a:lnTo>
                    <a:pt x="1582358" y="239924"/>
                  </a:lnTo>
                  <a:lnTo>
                    <a:pt x="1605251" y="224456"/>
                  </a:lnTo>
                  <a:lnTo>
                    <a:pt x="1620719" y="201564"/>
                  </a:lnTo>
                  <a:lnTo>
                    <a:pt x="1626400" y="173608"/>
                  </a:lnTo>
                  <a:lnTo>
                    <a:pt x="1626400" y="71996"/>
                  </a:lnTo>
                  <a:lnTo>
                    <a:pt x="1620719" y="44041"/>
                  </a:lnTo>
                  <a:lnTo>
                    <a:pt x="1605251" y="21148"/>
                  </a:lnTo>
                  <a:lnTo>
                    <a:pt x="1582358" y="5680"/>
                  </a:lnTo>
                  <a:lnTo>
                    <a:pt x="1554403" y="0"/>
                  </a:lnTo>
                  <a:close/>
                </a:path>
              </a:pathLst>
            </a:custGeom>
            <a:solidFill>
              <a:srgbClr val="FFCB04"/>
            </a:solidFill>
          </p:spPr>
          <p:txBody>
            <a:bodyPr wrap="square" lIns="0" tIns="0" rIns="0" bIns="0" rtlCol="0"/>
            <a:lstStyle/>
            <a:p>
              <a:pPr rtl="0"/>
              <a:endParaRPr>
                <a:latin typeface="+mj-ea"/>
                <a:ea typeface="+mj-ea"/>
              </a:endParaRPr>
            </a:p>
          </p:txBody>
        </p:sp>
        <p:sp>
          <p:nvSpPr>
            <p:cNvPr id="26" name="object 7">
              <a:extLst>
                <a:ext uri="{FF2B5EF4-FFF2-40B4-BE49-F238E27FC236}">
                  <a16:creationId xmlns:a16="http://schemas.microsoft.com/office/drawing/2014/main" id="{8ACE09A4-706F-9349-AA98-283AEACF55EA}"/>
                </a:ext>
              </a:extLst>
            </p:cNvPr>
            <p:cNvSpPr txBox="1"/>
            <p:nvPr/>
          </p:nvSpPr>
          <p:spPr>
            <a:xfrm>
              <a:off x="2258900" y="7603293"/>
              <a:ext cx="3030855" cy="26161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39370" rtl="0">
                <a:lnSpc>
                  <a:spcPct val="100000"/>
                </a:lnSpc>
                <a:spcBef>
                  <a:spcPts val="100"/>
                </a:spcBef>
              </a:pPr>
              <a:r>
                <a:rPr lang="zh-hans" sz="1500" baseline="13888" dirty="0">
                  <a:solidFill>
                    <a:srgbClr val="231F20"/>
                  </a:solidFill>
                  <a:latin typeface="+mj-ea"/>
                  <a:ea typeface="+mj-ea"/>
                  <a:cs typeface="ShinMGoPr6N-Medium"/>
                </a:rPr>
                <a:t>呼叫中心：</a:t>
              </a:r>
              <a:r>
                <a:rPr lang="zh-hans" sz="1700" b="1" dirty="0">
                  <a:solidFill>
                    <a:srgbClr val="231F20"/>
                  </a:solidFill>
                  <a:latin typeface="+mj-ea"/>
                  <a:ea typeface="+mj-ea"/>
                  <a:cs typeface="ShinMGoPr6N-DeBold"/>
                </a:rPr>
                <a:t>0000-0000-0000</a:t>
              </a:r>
              <a:endParaRPr sz="1700" b="1" dirty="0">
                <a:latin typeface="+mj-ea"/>
                <a:ea typeface="+mj-ea"/>
                <a:cs typeface="ShinMGoPr6N-DeBold"/>
              </a:endParaRPr>
            </a:p>
          </p:txBody>
        </p:sp>
        <p:sp>
          <p:nvSpPr>
            <p:cNvPr id="27" name="object 8">
              <a:extLst>
                <a:ext uri="{FF2B5EF4-FFF2-40B4-BE49-F238E27FC236}">
                  <a16:creationId xmlns:a16="http://schemas.microsoft.com/office/drawing/2014/main" id="{7B36E7BE-0A7C-5441-B18A-3D7881E48435}"/>
                </a:ext>
              </a:extLst>
            </p:cNvPr>
            <p:cNvSpPr txBox="1"/>
            <p:nvPr/>
          </p:nvSpPr>
          <p:spPr>
            <a:xfrm>
              <a:off x="707844" y="7636811"/>
              <a:ext cx="1316990" cy="15388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algn="ctr" rtl="0">
                <a:lnSpc>
                  <a:spcPct val="100000"/>
                </a:lnSpc>
                <a:spcBef>
                  <a:spcPts val="100"/>
                </a:spcBef>
              </a:pPr>
              <a:r>
                <a:rPr lang="zh-hans" sz="1000" b="1">
                  <a:solidFill>
                    <a:srgbClr val="231F20"/>
                  </a:solidFill>
                  <a:latin typeface="+mj-ea"/>
                  <a:ea typeface="+mj-ea"/>
                  <a:cs typeface="ShinMGoPr6N-DeBold"/>
                </a:rPr>
                <a:t>地方政府疫苗接种点</a:t>
              </a:r>
              <a:endParaRPr sz="1000" b="1" dirty="0">
                <a:latin typeface="+mj-ea"/>
                <a:ea typeface="+mj-ea"/>
                <a:cs typeface="ShinMGoPr6N-DeBold"/>
              </a:endParaRPr>
            </a:p>
          </p:txBody>
        </p:sp>
        <p:sp>
          <p:nvSpPr>
            <p:cNvPr id="50" name="object 8">
              <a:extLst>
                <a:ext uri="{FF2B5EF4-FFF2-40B4-BE49-F238E27FC236}">
                  <a16:creationId xmlns:a16="http://schemas.microsoft.com/office/drawing/2014/main" id="{14B92947-A36D-8E45-AD3D-DD1B1A9103C5}"/>
                </a:ext>
              </a:extLst>
            </p:cNvPr>
            <p:cNvSpPr txBox="1"/>
            <p:nvPr/>
          </p:nvSpPr>
          <p:spPr>
            <a:xfrm>
              <a:off x="707844" y="7970394"/>
              <a:ext cx="1316990" cy="15388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algn="ctr" rtl="0">
                <a:lnSpc>
                  <a:spcPct val="100000"/>
                </a:lnSpc>
                <a:spcBef>
                  <a:spcPts val="1300"/>
                </a:spcBef>
              </a:pPr>
              <a:r>
                <a:rPr lang="zh-hans" sz="1000" b="1">
                  <a:solidFill>
                    <a:srgbClr val="231F20"/>
                  </a:solidFill>
                  <a:latin typeface="+mj-ea"/>
                  <a:ea typeface="+mj-ea"/>
                  <a:cs typeface="ShinMGoPr6N-DeBold"/>
                </a:rPr>
                <a:t>附近的指定医疗机构</a:t>
              </a:r>
              <a:endParaRPr sz="1000" b="1" dirty="0">
                <a:latin typeface="+mj-ea"/>
                <a:ea typeface="+mj-ea"/>
                <a:cs typeface="ShinMGoPr6N-DeBold"/>
              </a:endParaRPr>
            </a:p>
          </p:txBody>
        </p:sp>
        <p:sp>
          <p:nvSpPr>
            <p:cNvPr id="51" name="object 7">
              <a:extLst>
                <a:ext uri="{FF2B5EF4-FFF2-40B4-BE49-F238E27FC236}">
                  <a16:creationId xmlns:a16="http://schemas.microsoft.com/office/drawing/2014/main" id="{5F37876B-A916-8246-9679-D053F6099093}"/>
                </a:ext>
              </a:extLst>
            </p:cNvPr>
            <p:cNvSpPr txBox="1"/>
            <p:nvPr/>
          </p:nvSpPr>
          <p:spPr>
            <a:xfrm>
              <a:off x="2258900" y="7927716"/>
              <a:ext cx="3030855" cy="19749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38100" rtl="0">
                <a:lnSpc>
                  <a:spcPct val="100000"/>
                </a:lnSpc>
                <a:spcBef>
                  <a:spcPts val="885"/>
                </a:spcBef>
              </a:pPr>
              <a:r>
                <a:rPr lang="zh-hans" sz="1800" b="1" baseline="2314">
                  <a:solidFill>
                    <a:srgbClr val="231F20"/>
                  </a:solidFill>
                  <a:latin typeface="+mj-ea"/>
                  <a:ea typeface="+mj-ea"/>
                  <a:cs typeface="ShinMGoPr6N-DeBold"/>
                </a:rPr>
                <a:t>直接向相关医疗机构预约</a:t>
              </a:r>
              <a:r>
                <a:rPr lang="zh-hans" sz="900">
                  <a:solidFill>
                    <a:srgbClr val="231F20"/>
                  </a:solidFill>
                  <a:latin typeface="+mj-ea"/>
                  <a:ea typeface="+mj-ea"/>
                  <a:cs typeface="ShinMGoPr6N-Medium"/>
                </a:rPr>
                <a:t>（电话、互联网等）</a:t>
              </a:r>
              <a:endParaRPr sz="900" dirty="0">
                <a:latin typeface="+mj-ea"/>
                <a:ea typeface="+mj-ea"/>
                <a:cs typeface="ShinMGoPr6N-Medium"/>
              </a:endParaRPr>
            </a:p>
          </p:txBody>
        </p:sp>
      </p:grpSp>
      <p:sp>
        <p:nvSpPr>
          <p:cNvPr id="52" name="object 11">
            <a:extLst>
              <a:ext uri="{FF2B5EF4-FFF2-40B4-BE49-F238E27FC236}">
                <a16:creationId xmlns:a16="http://schemas.microsoft.com/office/drawing/2014/main" id="{90AF7E14-B2C2-B142-976E-939C5F2AFF47}"/>
              </a:ext>
            </a:extLst>
          </p:cNvPr>
          <p:cNvSpPr txBox="1"/>
          <p:nvPr/>
        </p:nvSpPr>
        <p:spPr>
          <a:xfrm>
            <a:off x="548896" y="9276549"/>
            <a:ext cx="6499860" cy="8707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 rtl="0">
              <a:lnSpc>
                <a:spcPct val="100000"/>
              </a:lnSpc>
            </a:pPr>
            <a:r>
              <a:rPr lang="zh-hans" sz="900" dirty="0">
                <a:solidFill>
                  <a:srgbClr val="231F20"/>
                </a:solidFill>
                <a:latin typeface="+mj-ea"/>
                <a:ea typeface="+mj-ea"/>
                <a:cs typeface="A-OTF Shin Maru Go Pr6N"/>
              </a:rPr>
              <a:t>※信封内放有</a:t>
            </a:r>
            <a:r>
              <a:rPr lang="zh-hans" sz="900" b="1" dirty="0">
                <a:solidFill>
                  <a:srgbClr val="ED1C24"/>
                </a:solidFill>
                <a:latin typeface="+mj-ea"/>
                <a:ea typeface="+mj-ea"/>
                <a:cs typeface="A-OTF Shin Maru Go Pr6N"/>
              </a:rPr>
              <a:t>“印有接种券的初步医检表”</a:t>
            </a:r>
            <a:r>
              <a:rPr lang="zh-hans" sz="900" dirty="0">
                <a:solidFill>
                  <a:srgbClr val="231F20"/>
                </a:solidFill>
                <a:latin typeface="+mj-ea"/>
                <a:ea typeface="+mj-ea"/>
                <a:cs typeface="A-OTF Shin Maru Go Pr6N"/>
              </a:rPr>
              <a:t>和</a:t>
            </a:r>
            <a:r>
              <a:rPr lang="ja" sz="900" b="1" dirty="0">
                <a:solidFill>
                  <a:srgbClr val="ED1C24"/>
                </a:solidFill>
                <a:latin typeface="+mj-ea"/>
                <a:ea typeface="+mj-ea"/>
                <a:cs typeface="A-OTF Shin Maru Go Pr6N"/>
              </a:rPr>
              <a:t>“疫苗接种证明”</a:t>
            </a:r>
            <a:r>
              <a:rPr lang="ja" sz="900" dirty="0">
                <a:solidFill>
                  <a:srgbClr val="231F20"/>
                </a:solidFill>
                <a:latin typeface="+mj-ea"/>
                <a:ea typeface="+mj-ea"/>
                <a:cs typeface="A-OTF Shin Maru Go Pr6N"/>
              </a:rPr>
              <a:t>。请仔细保管，以防丢失。</a:t>
            </a:r>
            <a:endParaRPr sz="900" dirty="0">
              <a:latin typeface="+mj-ea"/>
              <a:ea typeface="+mj-ea"/>
              <a:cs typeface="A-OTF Shin Maru Go Pr6N"/>
            </a:endParaRPr>
          </a:p>
          <a:p>
            <a:pPr marL="104139" rtl="0">
              <a:lnSpc>
                <a:spcPct val="100000"/>
              </a:lnSpc>
              <a:spcBef>
                <a:spcPts val="335"/>
              </a:spcBef>
            </a:pPr>
            <a:r>
              <a:rPr lang="zh-hans" sz="900" dirty="0">
                <a:solidFill>
                  <a:srgbClr val="231F20"/>
                </a:solidFill>
                <a:latin typeface="+mj-ea"/>
                <a:ea typeface="+mj-ea"/>
                <a:cs typeface="A-OTF Shin Maru Go Pr6N"/>
              </a:rPr>
              <a:t>（有的接种券和疫苗接种证明印在一张纸上。）</a:t>
            </a:r>
            <a:endParaRPr sz="900" dirty="0">
              <a:latin typeface="+mj-ea"/>
              <a:ea typeface="+mj-ea"/>
              <a:cs typeface="A-OTF Shin Maru Go Pr6N"/>
            </a:endParaRPr>
          </a:p>
          <a:p>
            <a:pPr marL="140335" marR="137160" indent="-115570" rtl="0">
              <a:lnSpc>
                <a:spcPct val="131200"/>
              </a:lnSpc>
              <a:spcBef>
                <a:spcPts val="5"/>
              </a:spcBef>
            </a:pPr>
            <a:r>
              <a:rPr lang="zh-hans" sz="900" dirty="0">
                <a:solidFill>
                  <a:srgbClr val="231F20"/>
                </a:solidFill>
                <a:latin typeface="+mj-ea"/>
                <a:ea typeface="+mj-ea"/>
                <a:cs typeface="A-OTF Shin Maru Go Pr6N"/>
              </a:rPr>
              <a:t>※请您去接种前在家等地测好体温。如果您当天有明显发热或身体不适等症状，请取消当天的接种，并联系当地政府或医疗机构。</a:t>
            </a:r>
            <a:endParaRPr sz="900" dirty="0">
              <a:latin typeface="+mj-ea"/>
              <a:ea typeface="+mj-ea"/>
              <a:cs typeface="A-OTF Shin Maru Go Pr6N"/>
            </a:endParaRPr>
          </a:p>
          <a:p>
            <a:pPr marL="25400" rtl="0">
              <a:lnSpc>
                <a:spcPct val="100000"/>
              </a:lnSpc>
              <a:spcBef>
                <a:spcPts val="285"/>
              </a:spcBef>
            </a:pPr>
            <a:r>
              <a:rPr lang="zh-hans" sz="900" dirty="0">
                <a:solidFill>
                  <a:srgbClr val="231F20"/>
                </a:solidFill>
                <a:latin typeface="+mj-ea"/>
                <a:ea typeface="+mj-ea"/>
                <a:cs typeface="A-OTF Shin Maru Go Pr6N"/>
              </a:rPr>
              <a:t>※请您在前往接种时尽量</a:t>
            </a:r>
            <a:r>
              <a:rPr lang="ja" sz="900" b="1" u="sng" dirty="0">
                <a:solidFill>
                  <a:srgbClr val="F7941D"/>
                </a:solidFill>
                <a:latin typeface="+mj-ea"/>
                <a:ea typeface="+mj-ea"/>
                <a:cs typeface="A-OTF Shin Maru Go Pr6N"/>
              </a:rPr>
              <a:t>穿着可以快速露出肩膀的衣服</a:t>
            </a:r>
            <a:r>
              <a:rPr lang="ja" sz="900" dirty="0">
                <a:solidFill>
                  <a:srgbClr val="231F20"/>
                </a:solidFill>
                <a:latin typeface="+mj-ea"/>
                <a:ea typeface="+mj-ea"/>
                <a:cs typeface="A-OTF Shin Maru Go Pr6N"/>
              </a:rPr>
              <a:t>。</a:t>
            </a:r>
            <a:endParaRPr sz="900" dirty="0">
              <a:latin typeface="+mj-ea"/>
              <a:ea typeface="+mj-ea"/>
              <a:cs typeface="A-OTF Shin Maru Go Pr6N"/>
            </a:endParaRPr>
          </a:p>
        </p:txBody>
      </p:sp>
      <p:sp>
        <p:nvSpPr>
          <p:cNvPr id="53" name="object 12">
            <a:extLst>
              <a:ext uri="{FF2B5EF4-FFF2-40B4-BE49-F238E27FC236}">
                <a16:creationId xmlns:a16="http://schemas.microsoft.com/office/drawing/2014/main" id="{131ABDBE-26A3-4E4F-B1BD-8251D1872295}"/>
              </a:ext>
            </a:extLst>
          </p:cNvPr>
          <p:cNvSpPr txBox="1"/>
          <p:nvPr/>
        </p:nvSpPr>
        <p:spPr>
          <a:xfrm>
            <a:off x="5790541" y="9037435"/>
            <a:ext cx="1252174" cy="107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217804" algn="ctr" rtl="0">
              <a:lnSpc>
                <a:spcPct val="100000"/>
              </a:lnSpc>
              <a:spcBef>
                <a:spcPts val="1095"/>
              </a:spcBef>
            </a:pPr>
            <a:r>
              <a:rPr lang="zh-hans" sz="700" dirty="0">
                <a:solidFill>
                  <a:srgbClr val="231F20"/>
                </a:solidFill>
                <a:latin typeface="+mj-ea"/>
                <a:ea typeface="+mj-ea"/>
                <a:cs typeface="A-OTF Shin Maru Go Pr6N"/>
              </a:rPr>
              <a:t>个人编号卡等</a:t>
            </a:r>
            <a:endParaRPr lang="ja-JP" altLang="en-US" sz="700" dirty="0">
              <a:latin typeface="+mj-ea"/>
              <a:ea typeface="+mj-ea"/>
              <a:cs typeface="A-OTF Shin Maru Go Pr6N"/>
            </a:endParaRPr>
          </a:p>
        </p:txBody>
      </p:sp>
      <p:sp>
        <p:nvSpPr>
          <p:cNvPr id="54" name="object 11">
            <a:extLst>
              <a:ext uri="{FF2B5EF4-FFF2-40B4-BE49-F238E27FC236}">
                <a16:creationId xmlns:a16="http://schemas.microsoft.com/office/drawing/2014/main" id="{A1D2C849-B615-8047-A06C-85DF73302A57}"/>
              </a:ext>
            </a:extLst>
          </p:cNvPr>
          <p:cNvSpPr txBox="1"/>
          <p:nvPr/>
        </p:nvSpPr>
        <p:spPr>
          <a:xfrm>
            <a:off x="481562" y="8542445"/>
            <a:ext cx="675053" cy="397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6530" algn="ctr" rtl="0">
              <a:lnSpc>
                <a:spcPct val="100000"/>
              </a:lnSpc>
              <a:spcBef>
                <a:spcPts val="465"/>
              </a:spcBef>
              <a:tabLst>
                <a:tab pos="746760" algn="l"/>
              </a:tabLst>
            </a:pPr>
            <a:r>
              <a:rPr lang="zh-hans" sz="900" b="1" dirty="0">
                <a:solidFill>
                  <a:schemeClr val="bg1"/>
                </a:solidFill>
                <a:latin typeface="+mj-ea"/>
                <a:ea typeface="+mj-ea"/>
                <a:cs typeface="ShinMGoPr6N-Medium"/>
              </a:rPr>
              <a:t>当天</a:t>
            </a:r>
            <a:endParaRPr sz="1100" b="1" dirty="0">
              <a:solidFill>
                <a:schemeClr val="bg1"/>
              </a:solidFill>
              <a:latin typeface="+mj-ea"/>
              <a:ea typeface="+mj-ea"/>
              <a:cs typeface="A-OTF Shin Maru Go Pr6N"/>
            </a:endParaRPr>
          </a:p>
          <a:p>
            <a:pPr marL="176530" algn="ctr" rtl="0">
              <a:lnSpc>
                <a:spcPct val="100000"/>
              </a:lnSpc>
              <a:spcBef>
                <a:spcPts val="365"/>
              </a:spcBef>
              <a:tabLst>
                <a:tab pos="746760" algn="l"/>
              </a:tabLst>
            </a:pPr>
            <a:r>
              <a:rPr lang="zh-hans" sz="1350" b="1" baseline="15432" dirty="0">
                <a:solidFill>
                  <a:schemeClr val="bg1"/>
                </a:solidFill>
                <a:latin typeface="+mj-ea"/>
                <a:ea typeface="+mj-ea"/>
                <a:cs typeface="ShinMGoPr6N-Medium"/>
              </a:rPr>
              <a:t>携带物品</a:t>
            </a:r>
            <a:endParaRPr sz="1100" b="1" dirty="0">
              <a:solidFill>
                <a:schemeClr val="bg1"/>
              </a:solidFill>
              <a:latin typeface="+mj-ea"/>
              <a:ea typeface="+mj-ea"/>
              <a:cs typeface="ShinMGoPr6N-Medium"/>
            </a:endParaRPr>
          </a:p>
        </p:txBody>
      </p:sp>
      <p:grpSp>
        <p:nvGrpSpPr>
          <p:cNvPr id="42" name="グループ化 41">
            <a:extLst>
              <a:ext uri="{FF2B5EF4-FFF2-40B4-BE49-F238E27FC236}">
                <a16:creationId xmlns:a16="http://schemas.microsoft.com/office/drawing/2014/main" id="{1E65CD50-B0F8-EE46-8E8A-8195640B017A}"/>
              </a:ext>
            </a:extLst>
          </p:cNvPr>
          <p:cNvGrpSpPr/>
          <p:nvPr/>
        </p:nvGrpSpPr>
        <p:grpSpPr>
          <a:xfrm>
            <a:off x="3922344" y="4201959"/>
            <a:ext cx="3060065" cy="1044575"/>
            <a:chOff x="3922344" y="4420273"/>
            <a:chExt cx="3060065" cy="1044575"/>
          </a:xfrm>
        </p:grpSpPr>
        <p:sp>
          <p:nvSpPr>
            <p:cNvPr id="5" name="object 5"/>
            <p:cNvSpPr/>
            <p:nvPr/>
          </p:nvSpPr>
          <p:spPr>
            <a:xfrm>
              <a:off x="3922344" y="4420273"/>
              <a:ext cx="3060065" cy="1044575"/>
            </a:xfrm>
            <a:custGeom>
              <a:avLst/>
              <a:gdLst/>
              <a:ahLst/>
              <a:cxnLst/>
              <a:rect l="l" t="t" r="r" b="b"/>
              <a:pathLst>
                <a:path w="3060065" h="1044575">
                  <a:moveTo>
                    <a:pt x="3059988" y="1044003"/>
                  </a:moveTo>
                  <a:lnTo>
                    <a:pt x="2015985" y="1044003"/>
                  </a:lnTo>
                  <a:lnTo>
                    <a:pt x="2015985" y="0"/>
                  </a:lnTo>
                  <a:lnTo>
                    <a:pt x="3059988" y="0"/>
                  </a:lnTo>
                  <a:lnTo>
                    <a:pt x="3059988" y="1044003"/>
                  </a:lnTo>
                  <a:close/>
                </a:path>
                <a:path w="3060065" h="1044575">
                  <a:moveTo>
                    <a:pt x="3059988" y="1044003"/>
                  </a:moveTo>
                  <a:lnTo>
                    <a:pt x="0" y="1044003"/>
                  </a:lnTo>
                  <a:lnTo>
                    <a:pt x="0" y="0"/>
                  </a:lnTo>
                  <a:lnTo>
                    <a:pt x="3059988" y="0"/>
                  </a:lnTo>
                  <a:lnTo>
                    <a:pt x="3059988" y="1044003"/>
                  </a:lnTo>
                  <a:close/>
                </a:path>
              </a:pathLst>
            </a:custGeom>
            <a:ln w="11620">
              <a:solidFill>
                <a:srgbClr val="050100"/>
              </a:solidFill>
            </a:ln>
          </p:spPr>
          <p:txBody>
            <a:bodyPr wrap="square" lIns="0" tIns="0" rIns="0" bIns="0" rtlCol="0"/>
            <a:lstStyle/>
            <a:p>
              <a:pPr rtl="0"/>
              <a:endParaRPr>
                <a:latin typeface="+mj-ea"/>
                <a:ea typeface="+mj-ea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6017584" y="4467080"/>
              <a:ext cx="901772" cy="98356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rtl="0"/>
              <a:endParaRPr>
                <a:latin typeface="+mj-ea"/>
                <a:ea typeface="+mj-ea"/>
              </a:endParaRPr>
            </a:p>
          </p:txBody>
        </p:sp>
        <p:sp>
          <p:nvSpPr>
            <p:cNvPr id="25" name="object 6">
              <a:extLst>
                <a:ext uri="{FF2B5EF4-FFF2-40B4-BE49-F238E27FC236}">
                  <a16:creationId xmlns:a16="http://schemas.microsoft.com/office/drawing/2014/main" id="{9C45F1CA-E425-834B-AA15-DE27F4C4B458}"/>
                </a:ext>
              </a:extLst>
            </p:cNvPr>
            <p:cNvSpPr txBox="1"/>
            <p:nvPr/>
          </p:nvSpPr>
          <p:spPr>
            <a:xfrm>
              <a:off x="4098776" y="4570064"/>
              <a:ext cx="1695450" cy="410369"/>
            </a:xfrm>
            <a:prstGeom prst="rect">
              <a:avLst/>
            </a:prstGeom>
          </p:spPr>
          <p:txBody>
            <a:bodyPr vert="horz" wrap="square" lIns="0" tIns="50800" rIns="0" bIns="0" rtlCol="0">
              <a:spAutoFit/>
            </a:bodyPr>
            <a:lstStyle/>
            <a:p>
              <a:pPr algn="ctr" rtl="0">
                <a:lnSpc>
                  <a:spcPct val="100000"/>
                </a:lnSpc>
                <a:spcBef>
                  <a:spcPts val="400"/>
                </a:spcBef>
              </a:pPr>
              <a:r>
                <a:rPr lang="zh-hans" sz="900" b="1">
                  <a:solidFill>
                    <a:srgbClr val="231F20"/>
                  </a:solidFill>
                  <a:latin typeface="+mj-ea"/>
                  <a:ea typeface="+mj-ea"/>
                  <a:cs typeface="ShinMGoPr6N-Medium"/>
                </a:rPr>
                <a:t>信息汇总网站</a:t>
              </a:r>
              <a:endParaRPr sz="900" b="1" dirty="0">
                <a:latin typeface="+mj-ea"/>
                <a:ea typeface="+mj-ea"/>
                <a:cs typeface="ShinMGoPr6N-Medium"/>
              </a:endParaRPr>
            </a:p>
            <a:p>
              <a:pPr marL="23495" algn="ctr" rtl="0">
                <a:lnSpc>
                  <a:spcPct val="100000"/>
                </a:lnSpc>
                <a:spcBef>
                  <a:spcPts val="370"/>
                </a:spcBef>
              </a:pPr>
              <a:r>
                <a:rPr lang="zh-hans" sz="1100" b="1">
                  <a:solidFill>
                    <a:srgbClr val="231F20"/>
                  </a:solidFill>
                  <a:latin typeface="+mj-ea"/>
                  <a:ea typeface="+mj-ea"/>
                  <a:cs typeface="ShinMGoPr6N-Medium"/>
                </a:rPr>
                <a:t>“新冠疫苗指南”</a:t>
              </a:r>
              <a:endParaRPr sz="1100" b="1" dirty="0">
                <a:latin typeface="+mj-ea"/>
                <a:ea typeface="+mj-ea"/>
                <a:cs typeface="ShinMGoPr6N-Medium"/>
              </a:endParaRPr>
            </a:p>
          </p:txBody>
        </p:sp>
        <p:sp>
          <p:nvSpPr>
            <p:cNvPr id="55" name="object 6">
              <a:extLst>
                <a:ext uri="{FF2B5EF4-FFF2-40B4-BE49-F238E27FC236}">
                  <a16:creationId xmlns:a16="http://schemas.microsoft.com/office/drawing/2014/main" id="{7C2BDBF5-6960-1A47-9E15-28BEF4084769}"/>
                </a:ext>
              </a:extLst>
            </p:cNvPr>
            <p:cNvSpPr txBox="1"/>
            <p:nvPr/>
          </p:nvSpPr>
          <p:spPr>
            <a:xfrm>
              <a:off x="4098776" y="5069978"/>
              <a:ext cx="1695450" cy="205184"/>
            </a:xfrm>
            <a:prstGeom prst="rect">
              <a:avLst/>
            </a:prstGeom>
          </p:spPr>
          <p:txBody>
            <a:bodyPr vert="horz" wrap="square" lIns="0" tIns="50800" rIns="0" bIns="0" rtlCol="0">
              <a:spAutoFit/>
            </a:bodyPr>
            <a:lstStyle/>
            <a:p>
              <a:pPr algn="ctr" rtl="0">
                <a:lnSpc>
                  <a:spcPct val="100000"/>
                </a:lnSpc>
                <a:spcBef>
                  <a:spcPts val="570"/>
                </a:spcBef>
              </a:pPr>
              <a:r>
                <a:rPr lang="zh-hans" sz="1000" b="1" u="sng" dirty="0">
                  <a:solidFill>
                    <a:srgbClr val="2E3092"/>
                  </a:solidFill>
                  <a:latin typeface="+mj-ea"/>
                  <a:ea typeface="+mj-ea"/>
                  <a:cs typeface="ShinMGoPr6N-Medium"/>
                </a:rPr>
                <a:t>https://v-sys.mhlw.go.jp</a:t>
              </a:r>
              <a:endParaRPr sz="1000" b="1" u="sng" dirty="0">
                <a:latin typeface="+mj-ea"/>
                <a:ea typeface="+mj-ea"/>
                <a:cs typeface="ShinMGoPr6N-Medium"/>
              </a:endParaRPr>
            </a:p>
          </p:txBody>
        </p:sp>
      </p:grpSp>
      <p:pic>
        <p:nvPicPr>
          <p:cNvPr id="57" name="図 56">
            <a:extLst>
              <a:ext uri="{FF2B5EF4-FFF2-40B4-BE49-F238E27FC236}">
                <a16:creationId xmlns:a16="http://schemas.microsoft.com/office/drawing/2014/main" id="{2933B6CB-C3F6-D344-837B-DA26A5F0E6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383" y="8566594"/>
            <a:ext cx="676978" cy="423799"/>
          </a:xfrm>
          <a:prstGeom prst="rect">
            <a:avLst/>
          </a:prstGeom>
        </p:spPr>
      </p:pic>
      <p:pic>
        <p:nvPicPr>
          <p:cNvPr id="59" name="図 58">
            <a:extLst>
              <a:ext uri="{FF2B5EF4-FFF2-40B4-BE49-F238E27FC236}">
                <a16:creationId xmlns:a16="http://schemas.microsoft.com/office/drawing/2014/main" id="{390C81B3-1CEA-C841-8BB3-77E2F02252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554" y="7116941"/>
            <a:ext cx="960016" cy="1143292"/>
          </a:xfrm>
          <a:prstGeom prst="rect">
            <a:avLst/>
          </a:prstGeom>
        </p:spPr>
      </p:pic>
      <p:sp>
        <p:nvSpPr>
          <p:cNvPr id="60" name="object 13">
            <a:extLst>
              <a:ext uri="{FF2B5EF4-FFF2-40B4-BE49-F238E27FC236}">
                <a16:creationId xmlns:a16="http://schemas.microsoft.com/office/drawing/2014/main" id="{47B7F6B5-F72C-544A-A78B-5A14D06607D3}"/>
              </a:ext>
            </a:extLst>
          </p:cNvPr>
          <p:cNvSpPr txBox="1"/>
          <p:nvPr/>
        </p:nvSpPr>
        <p:spPr>
          <a:xfrm>
            <a:off x="6184472" y="8379649"/>
            <a:ext cx="275861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5095" algn="ctr" rtl="0">
              <a:lnSpc>
                <a:spcPct val="100000"/>
              </a:lnSpc>
              <a:tabLst>
                <a:tab pos="1721485" algn="l"/>
                <a:tab pos="1722120" algn="l"/>
              </a:tabLst>
            </a:pPr>
            <a:r>
              <a:rPr lang="zh-hans" sz="1500" b="1">
                <a:solidFill>
                  <a:srgbClr val="231F20"/>
                </a:solidFill>
                <a:latin typeface="+mj-ea"/>
                <a:ea typeface="+mj-ea"/>
                <a:cs typeface="ShinMGoPr6N-DeBold"/>
              </a:rPr>
              <a:t>＋</a:t>
            </a:r>
            <a:endParaRPr lang="ja-JP" altLang="en-US" sz="1500" b="1" dirty="0">
              <a:latin typeface="+mj-ea"/>
              <a:ea typeface="+mj-ea"/>
              <a:cs typeface="ShinMGoPr6N-DeBold"/>
            </a:endParaRPr>
          </a:p>
        </p:txBody>
      </p:sp>
      <p:pic>
        <p:nvPicPr>
          <p:cNvPr id="62" name="図 61">
            <a:extLst>
              <a:ext uri="{FF2B5EF4-FFF2-40B4-BE49-F238E27FC236}">
                <a16:creationId xmlns:a16="http://schemas.microsoft.com/office/drawing/2014/main" id="{6A00E028-7FDB-AB48-AD86-4139D5E7D6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594" y="675520"/>
            <a:ext cx="832875" cy="1020944"/>
          </a:xfrm>
          <a:prstGeom prst="rect">
            <a:avLst/>
          </a:prstGeom>
        </p:spPr>
      </p:pic>
      <p:pic>
        <p:nvPicPr>
          <p:cNvPr id="64" name="図 63">
            <a:extLst>
              <a:ext uri="{FF2B5EF4-FFF2-40B4-BE49-F238E27FC236}">
                <a16:creationId xmlns:a16="http://schemas.microsoft.com/office/drawing/2014/main" id="{54FCF94F-1817-2343-A370-251840BD0A1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583" y="2498467"/>
            <a:ext cx="1396886" cy="1336589"/>
          </a:xfrm>
          <a:prstGeom prst="rect">
            <a:avLst/>
          </a:prstGeom>
        </p:spPr>
      </p:pic>
      <p:sp>
        <p:nvSpPr>
          <p:cNvPr id="58" name="object 13">
            <a:extLst>
              <a:ext uri="{FF2B5EF4-FFF2-40B4-BE49-F238E27FC236}">
                <a16:creationId xmlns:a16="http://schemas.microsoft.com/office/drawing/2014/main" id="{CAE10004-02D2-D440-8C99-9D14F0033A14}"/>
              </a:ext>
            </a:extLst>
          </p:cNvPr>
          <p:cNvSpPr txBox="1"/>
          <p:nvPr/>
        </p:nvSpPr>
        <p:spPr>
          <a:xfrm>
            <a:off x="561634" y="2763606"/>
            <a:ext cx="6481082" cy="2121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rtl="0">
              <a:lnSpc>
                <a:spcPct val="142800"/>
              </a:lnSpc>
              <a:spcBef>
                <a:spcPts val="1030"/>
              </a:spcBef>
            </a:pPr>
            <a:r>
              <a:rPr lang="zh-hans" sz="1100" b="1">
                <a:solidFill>
                  <a:srgbClr val="231F20"/>
                </a:solidFill>
                <a:latin typeface="+mj-ea"/>
                <a:ea typeface="+mj-ea"/>
                <a:cs typeface="ShinMGoPr6N-Medium"/>
              </a:rPr>
              <a:t>从收到接种券的人士开始可以依次得到接种。</a:t>
            </a:r>
            <a:endParaRPr sz="1100" b="1" dirty="0">
              <a:latin typeface="+mj-ea"/>
              <a:ea typeface="+mj-ea"/>
              <a:cs typeface="ShinMGoPr6N-Medium"/>
            </a:endParaRPr>
          </a:p>
        </p:txBody>
      </p:sp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id="{152233AB-07DE-45F1-8C3B-B147091544FD}"/>
              </a:ext>
            </a:extLst>
          </p:cNvPr>
          <p:cNvGrpSpPr/>
          <p:nvPr/>
        </p:nvGrpSpPr>
        <p:grpSpPr>
          <a:xfrm>
            <a:off x="2374337" y="1585339"/>
            <a:ext cx="2808605" cy="342265"/>
            <a:chOff x="2374337" y="1755316"/>
            <a:chExt cx="2808605" cy="342265"/>
          </a:xfrm>
        </p:grpSpPr>
        <p:sp>
          <p:nvSpPr>
            <p:cNvPr id="20" name="object 20"/>
            <p:cNvSpPr/>
            <p:nvPr/>
          </p:nvSpPr>
          <p:spPr>
            <a:xfrm>
              <a:off x="2374337" y="1755316"/>
              <a:ext cx="2808605" cy="342265"/>
            </a:xfrm>
            <a:custGeom>
              <a:avLst/>
              <a:gdLst/>
              <a:ahLst/>
              <a:cxnLst/>
              <a:rect l="l" t="t" r="r" b="b"/>
              <a:pathLst>
                <a:path w="2808604" h="342264">
                  <a:moveTo>
                    <a:pt x="2664002" y="0"/>
                  </a:moveTo>
                  <a:lnTo>
                    <a:pt x="143992" y="0"/>
                  </a:lnTo>
                  <a:lnTo>
                    <a:pt x="98610" y="7372"/>
                  </a:lnTo>
                  <a:lnTo>
                    <a:pt x="59099" y="27876"/>
                  </a:lnTo>
                  <a:lnTo>
                    <a:pt x="27880" y="59094"/>
                  </a:lnTo>
                  <a:lnTo>
                    <a:pt x="7373" y="98605"/>
                  </a:lnTo>
                  <a:lnTo>
                    <a:pt x="0" y="143992"/>
                  </a:lnTo>
                  <a:lnTo>
                    <a:pt x="0" y="342010"/>
                  </a:lnTo>
                  <a:lnTo>
                    <a:pt x="2807995" y="342010"/>
                  </a:lnTo>
                  <a:lnTo>
                    <a:pt x="2807995" y="143992"/>
                  </a:lnTo>
                  <a:lnTo>
                    <a:pt x="2800621" y="98605"/>
                  </a:lnTo>
                  <a:lnTo>
                    <a:pt x="2780115" y="59094"/>
                  </a:lnTo>
                  <a:lnTo>
                    <a:pt x="2748895" y="27876"/>
                  </a:lnTo>
                  <a:lnTo>
                    <a:pt x="2709384" y="7372"/>
                  </a:lnTo>
                  <a:lnTo>
                    <a:pt x="2664002" y="0"/>
                  </a:lnTo>
                  <a:close/>
                </a:path>
              </a:pathLst>
            </a:custGeom>
            <a:solidFill>
              <a:srgbClr val="FFCB04"/>
            </a:solidFill>
          </p:spPr>
          <p:txBody>
            <a:bodyPr wrap="square" lIns="0" tIns="0" rIns="0" bIns="0" rtlCol="0"/>
            <a:lstStyle/>
            <a:p>
              <a:pPr rtl="0"/>
              <a:endParaRPr>
                <a:latin typeface="+mj-ea"/>
                <a:ea typeface="+mj-ea"/>
              </a:endParaRPr>
            </a:p>
          </p:txBody>
        </p:sp>
        <p:sp>
          <p:nvSpPr>
            <p:cNvPr id="36" name="object 3">
              <a:extLst>
                <a:ext uri="{FF2B5EF4-FFF2-40B4-BE49-F238E27FC236}">
                  <a16:creationId xmlns:a16="http://schemas.microsoft.com/office/drawing/2014/main" id="{84773936-E686-3A40-B0C0-E978AB1B8138}"/>
                </a:ext>
              </a:extLst>
            </p:cNvPr>
            <p:cNvSpPr txBox="1"/>
            <p:nvPr/>
          </p:nvSpPr>
          <p:spPr>
            <a:xfrm>
              <a:off x="2521378" y="1837963"/>
              <a:ext cx="2421623" cy="21544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41275" algn="ctr" rtl="0">
                <a:lnSpc>
                  <a:spcPct val="100000"/>
                </a:lnSpc>
                <a:spcBef>
                  <a:spcPts val="1255"/>
                </a:spcBef>
              </a:pPr>
              <a:r>
                <a:rPr lang="zh-hans" sz="1400" b="1" dirty="0" smtClean="0">
                  <a:solidFill>
                    <a:srgbClr val="231F20"/>
                  </a:solidFill>
                  <a:latin typeface="+mj-ea"/>
                  <a:ea typeface="+mj-ea"/>
                  <a:cs typeface="ShinMGoPr6N-Medium"/>
                </a:rPr>
                <a:t>接种流程</a:t>
              </a:r>
              <a:endParaRPr sz="1400" b="1" dirty="0">
                <a:latin typeface="+mj-ea"/>
                <a:ea typeface="+mj-ea"/>
                <a:cs typeface="ShinMGoPr6N-Medium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86410"/>
            <a:ext cx="7558405" cy="6864350"/>
          </a:xfrm>
          <a:custGeom>
            <a:avLst/>
            <a:gdLst/>
            <a:ahLst/>
            <a:cxnLst/>
            <a:rect l="l" t="t" r="r" b="b"/>
            <a:pathLst>
              <a:path w="7558405" h="6864350">
                <a:moveTo>
                  <a:pt x="0" y="6863956"/>
                </a:moveTo>
                <a:lnTo>
                  <a:pt x="7558341" y="6863956"/>
                </a:lnTo>
                <a:lnTo>
                  <a:pt x="7558341" y="0"/>
                </a:lnTo>
                <a:lnTo>
                  <a:pt x="0" y="0"/>
                </a:lnTo>
                <a:lnTo>
                  <a:pt x="0" y="6863956"/>
                </a:lnTo>
                <a:close/>
              </a:path>
            </a:pathLst>
          </a:custGeom>
          <a:solidFill>
            <a:srgbClr val="FFF4DB"/>
          </a:solidFill>
        </p:spPr>
        <p:txBody>
          <a:bodyPr wrap="square" lIns="0" tIns="0" rIns="0" bIns="0" rtlCol="0"/>
          <a:lstStyle/>
          <a:p>
            <a:pPr rtl="0"/>
            <a:endParaRPr>
              <a:latin typeface="+mn-e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54568" y="5763419"/>
            <a:ext cx="5544185" cy="1179830"/>
          </a:xfrm>
          <a:custGeom>
            <a:avLst/>
            <a:gdLst/>
            <a:ahLst/>
            <a:cxnLst/>
            <a:rect l="l" t="t" r="r" b="b"/>
            <a:pathLst>
              <a:path w="5544184" h="1179829">
                <a:moveTo>
                  <a:pt x="0" y="1179309"/>
                </a:moveTo>
                <a:lnTo>
                  <a:pt x="5543778" y="1179309"/>
                </a:lnTo>
                <a:lnTo>
                  <a:pt x="5543778" y="0"/>
                </a:lnTo>
                <a:lnTo>
                  <a:pt x="0" y="0"/>
                </a:lnTo>
                <a:lnTo>
                  <a:pt x="0" y="11793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rtl="0"/>
            <a:endParaRPr>
              <a:latin typeface="+mn-e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-1667" y="7150366"/>
            <a:ext cx="7560309" cy="3540125"/>
            <a:chOff x="-1667" y="7150366"/>
            <a:chExt cx="7560309" cy="3540125"/>
          </a:xfrm>
        </p:grpSpPr>
        <p:sp>
          <p:nvSpPr>
            <p:cNvPr id="5" name="object 5"/>
            <p:cNvSpPr/>
            <p:nvPr/>
          </p:nvSpPr>
          <p:spPr>
            <a:xfrm>
              <a:off x="0" y="7150366"/>
              <a:ext cx="7558405" cy="3540125"/>
            </a:xfrm>
            <a:custGeom>
              <a:avLst/>
              <a:gdLst/>
              <a:ahLst/>
              <a:cxnLst/>
              <a:rect l="l" t="t" r="r" b="b"/>
              <a:pathLst>
                <a:path w="7558405" h="3540125">
                  <a:moveTo>
                    <a:pt x="7558341" y="0"/>
                  </a:moveTo>
                  <a:lnTo>
                    <a:pt x="0" y="0"/>
                  </a:lnTo>
                  <a:lnTo>
                    <a:pt x="0" y="3540061"/>
                  </a:lnTo>
                  <a:lnTo>
                    <a:pt x="7558341" y="3540061"/>
                  </a:lnTo>
                  <a:lnTo>
                    <a:pt x="755834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rtl="0"/>
              <a:endParaRPr>
                <a:latin typeface="+mn-ea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-1667" y="8533691"/>
              <a:ext cx="7560309" cy="0"/>
            </a:xfrm>
            <a:custGeom>
              <a:avLst/>
              <a:gdLst/>
              <a:ahLst/>
              <a:cxnLst/>
              <a:rect l="l" t="t" r="r" b="b"/>
              <a:pathLst>
                <a:path w="7560309">
                  <a:moveTo>
                    <a:pt x="7560005" y="0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rtl="0"/>
              <a:endParaRPr>
                <a:latin typeface="+mn-ea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358327" y="8035625"/>
              <a:ext cx="5932805" cy="0"/>
            </a:xfrm>
            <a:custGeom>
              <a:avLst/>
              <a:gdLst/>
              <a:ahLst/>
              <a:cxnLst/>
              <a:rect l="l" t="t" r="r" b="b"/>
              <a:pathLst>
                <a:path w="5932805">
                  <a:moveTo>
                    <a:pt x="5932538" y="0"/>
                  </a:moveTo>
                  <a:lnTo>
                    <a:pt x="0" y="0"/>
                  </a:lnTo>
                </a:path>
              </a:pathLst>
            </a:custGeom>
            <a:ln w="1079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rtl="0"/>
              <a:endParaRPr>
                <a:latin typeface="+mn-ea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4009261" y="7528091"/>
              <a:ext cx="2101215" cy="332740"/>
            </a:xfrm>
            <a:custGeom>
              <a:avLst/>
              <a:gdLst/>
              <a:ahLst/>
              <a:cxnLst/>
              <a:rect l="l" t="t" r="r" b="b"/>
              <a:pathLst>
                <a:path w="2101215" h="332740">
                  <a:moveTo>
                    <a:pt x="2064613" y="0"/>
                  </a:moveTo>
                  <a:lnTo>
                    <a:pt x="36004" y="0"/>
                  </a:lnTo>
                  <a:lnTo>
                    <a:pt x="22020" y="2843"/>
                  </a:lnTo>
                  <a:lnTo>
                    <a:pt x="10572" y="10582"/>
                  </a:lnTo>
                  <a:lnTo>
                    <a:pt x="2839" y="22031"/>
                  </a:lnTo>
                  <a:lnTo>
                    <a:pt x="0" y="36004"/>
                  </a:lnTo>
                  <a:lnTo>
                    <a:pt x="0" y="296557"/>
                  </a:lnTo>
                  <a:lnTo>
                    <a:pt x="2839" y="310534"/>
                  </a:lnTo>
                  <a:lnTo>
                    <a:pt x="10572" y="321978"/>
                  </a:lnTo>
                  <a:lnTo>
                    <a:pt x="22020" y="329710"/>
                  </a:lnTo>
                  <a:lnTo>
                    <a:pt x="36004" y="332549"/>
                  </a:lnTo>
                  <a:lnTo>
                    <a:pt x="2064613" y="332549"/>
                  </a:lnTo>
                  <a:lnTo>
                    <a:pt x="2078592" y="329710"/>
                  </a:lnTo>
                  <a:lnTo>
                    <a:pt x="2090040" y="321978"/>
                  </a:lnTo>
                  <a:lnTo>
                    <a:pt x="2097776" y="310534"/>
                  </a:lnTo>
                  <a:lnTo>
                    <a:pt x="2100618" y="296557"/>
                  </a:lnTo>
                  <a:lnTo>
                    <a:pt x="2100618" y="36004"/>
                  </a:lnTo>
                  <a:lnTo>
                    <a:pt x="2097776" y="22031"/>
                  </a:lnTo>
                  <a:lnTo>
                    <a:pt x="2090040" y="10582"/>
                  </a:lnTo>
                  <a:lnTo>
                    <a:pt x="2078592" y="2843"/>
                  </a:lnTo>
                  <a:lnTo>
                    <a:pt x="206461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rtl="0"/>
              <a:endParaRPr>
                <a:latin typeface="+mn-ea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5573527" y="7528096"/>
              <a:ext cx="536575" cy="332740"/>
            </a:xfrm>
            <a:custGeom>
              <a:avLst/>
              <a:gdLst/>
              <a:ahLst/>
              <a:cxnLst/>
              <a:rect l="l" t="t" r="r" b="b"/>
              <a:pathLst>
                <a:path w="536575" h="332740">
                  <a:moveTo>
                    <a:pt x="500341" y="0"/>
                  </a:moveTo>
                  <a:lnTo>
                    <a:pt x="0" y="0"/>
                  </a:lnTo>
                  <a:lnTo>
                    <a:pt x="0" y="332549"/>
                  </a:lnTo>
                  <a:lnTo>
                    <a:pt x="500341" y="332549"/>
                  </a:lnTo>
                  <a:lnTo>
                    <a:pt x="514320" y="329708"/>
                  </a:lnTo>
                  <a:lnTo>
                    <a:pt x="525768" y="321973"/>
                  </a:lnTo>
                  <a:lnTo>
                    <a:pt x="533504" y="310528"/>
                  </a:lnTo>
                  <a:lnTo>
                    <a:pt x="536346" y="296557"/>
                  </a:lnTo>
                  <a:lnTo>
                    <a:pt x="536346" y="36004"/>
                  </a:lnTo>
                  <a:lnTo>
                    <a:pt x="533504" y="22025"/>
                  </a:lnTo>
                  <a:lnTo>
                    <a:pt x="525768" y="10577"/>
                  </a:lnTo>
                  <a:lnTo>
                    <a:pt x="514320" y="2841"/>
                  </a:lnTo>
                  <a:lnTo>
                    <a:pt x="500341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pPr rtl="0"/>
              <a:endParaRPr>
                <a:latin typeface="+mn-ea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5573527" y="7528096"/>
              <a:ext cx="536575" cy="332740"/>
            </a:xfrm>
            <a:custGeom>
              <a:avLst/>
              <a:gdLst/>
              <a:ahLst/>
              <a:cxnLst/>
              <a:rect l="l" t="t" r="r" b="b"/>
              <a:pathLst>
                <a:path w="536575" h="332740">
                  <a:moveTo>
                    <a:pt x="0" y="0"/>
                  </a:moveTo>
                  <a:lnTo>
                    <a:pt x="500341" y="0"/>
                  </a:lnTo>
                  <a:lnTo>
                    <a:pt x="514320" y="2841"/>
                  </a:lnTo>
                  <a:lnTo>
                    <a:pt x="525768" y="10577"/>
                  </a:lnTo>
                  <a:lnTo>
                    <a:pt x="533504" y="22025"/>
                  </a:lnTo>
                  <a:lnTo>
                    <a:pt x="536346" y="36004"/>
                  </a:lnTo>
                  <a:lnTo>
                    <a:pt x="536346" y="296557"/>
                  </a:lnTo>
                  <a:lnTo>
                    <a:pt x="533504" y="310528"/>
                  </a:lnTo>
                  <a:lnTo>
                    <a:pt x="525768" y="321973"/>
                  </a:lnTo>
                  <a:lnTo>
                    <a:pt x="514320" y="329708"/>
                  </a:lnTo>
                  <a:lnTo>
                    <a:pt x="500341" y="332549"/>
                  </a:lnTo>
                  <a:lnTo>
                    <a:pt x="0" y="332549"/>
                  </a:lnTo>
                </a:path>
              </a:pathLst>
            </a:custGeom>
            <a:ln w="1003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rtl="0"/>
              <a:endParaRPr>
                <a:latin typeface="+mn-ea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4009261" y="7528091"/>
              <a:ext cx="2101215" cy="332740"/>
            </a:xfrm>
            <a:custGeom>
              <a:avLst/>
              <a:gdLst/>
              <a:ahLst/>
              <a:cxnLst/>
              <a:rect l="l" t="t" r="r" b="b"/>
              <a:pathLst>
                <a:path w="2101215" h="332740">
                  <a:moveTo>
                    <a:pt x="2100618" y="296557"/>
                  </a:moveTo>
                  <a:lnTo>
                    <a:pt x="2097776" y="310534"/>
                  </a:lnTo>
                  <a:lnTo>
                    <a:pt x="2090040" y="321978"/>
                  </a:lnTo>
                  <a:lnTo>
                    <a:pt x="2078592" y="329710"/>
                  </a:lnTo>
                  <a:lnTo>
                    <a:pt x="2064613" y="332549"/>
                  </a:lnTo>
                  <a:lnTo>
                    <a:pt x="36004" y="332549"/>
                  </a:lnTo>
                  <a:lnTo>
                    <a:pt x="22020" y="329710"/>
                  </a:lnTo>
                  <a:lnTo>
                    <a:pt x="10572" y="321978"/>
                  </a:lnTo>
                  <a:lnTo>
                    <a:pt x="2839" y="310534"/>
                  </a:lnTo>
                  <a:lnTo>
                    <a:pt x="0" y="296557"/>
                  </a:lnTo>
                  <a:lnTo>
                    <a:pt x="0" y="36004"/>
                  </a:lnTo>
                  <a:lnTo>
                    <a:pt x="2839" y="22031"/>
                  </a:lnTo>
                  <a:lnTo>
                    <a:pt x="10572" y="10582"/>
                  </a:lnTo>
                  <a:lnTo>
                    <a:pt x="22020" y="2843"/>
                  </a:lnTo>
                  <a:lnTo>
                    <a:pt x="36004" y="0"/>
                  </a:lnTo>
                  <a:lnTo>
                    <a:pt x="2064613" y="0"/>
                  </a:lnTo>
                  <a:lnTo>
                    <a:pt x="2078592" y="2843"/>
                  </a:lnTo>
                  <a:lnTo>
                    <a:pt x="2090040" y="10582"/>
                  </a:lnTo>
                  <a:lnTo>
                    <a:pt x="2097776" y="22031"/>
                  </a:lnTo>
                  <a:lnTo>
                    <a:pt x="2100618" y="36004"/>
                  </a:lnTo>
                  <a:lnTo>
                    <a:pt x="2100618" y="296557"/>
                  </a:lnTo>
                  <a:close/>
                </a:path>
              </a:pathLst>
            </a:custGeom>
            <a:ln w="1079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rtl="0"/>
              <a:endParaRPr>
                <a:latin typeface="+mn-ea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6304802" y="7372388"/>
              <a:ext cx="886886" cy="88687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rtl="0"/>
              <a:endParaRPr>
                <a:latin typeface="+mn-ea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358330" y="7379106"/>
              <a:ext cx="6840220" cy="877569"/>
            </a:xfrm>
            <a:custGeom>
              <a:avLst/>
              <a:gdLst/>
              <a:ahLst/>
              <a:cxnLst/>
              <a:rect l="l" t="t" r="r" b="b"/>
              <a:pathLst>
                <a:path w="6840220" h="877570">
                  <a:moveTo>
                    <a:pt x="6840016" y="877188"/>
                  </a:moveTo>
                  <a:lnTo>
                    <a:pt x="5928537" y="877188"/>
                  </a:lnTo>
                  <a:lnTo>
                    <a:pt x="5928537" y="0"/>
                  </a:lnTo>
                  <a:lnTo>
                    <a:pt x="6840016" y="0"/>
                  </a:lnTo>
                  <a:lnTo>
                    <a:pt x="6840016" y="877188"/>
                  </a:lnTo>
                  <a:close/>
                </a:path>
                <a:path w="6840220" h="877570">
                  <a:moveTo>
                    <a:pt x="6840016" y="877176"/>
                  </a:moveTo>
                  <a:lnTo>
                    <a:pt x="0" y="877176"/>
                  </a:lnTo>
                  <a:lnTo>
                    <a:pt x="0" y="0"/>
                  </a:lnTo>
                  <a:lnTo>
                    <a:pt x="6840016" y="0"/>
                  </a:lnTo>
                  <a:lnTo>
                    <a:pt x="6840016" y="877176"/>
                  </a:lnTo>
                  <a:close/>
                </a:path>
              </a:pathLst>
            </a:custGeom>
            <a:ln w="1799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rtl="0"/>
              <a:endParaRPr>
                <a:latin typeface="+mn-ea"/>
              </a:endParaRPr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352933" y="5758021"/>
            <a:ext cx="6851015" cy="1190625"/>
            <a:chOff x="352933" y="5660923"/>
            <a:chExt cx="6851015" cy="1190625"/>
          </a:xfrm>
        </p:grpSpPr>
        <p:sp>
          <p:nvSpPr>
            <p:cNvPr id="15" name="object 15"/>
            <p:cNvSpPr/>
            <p:nvPr/>
          </p:nvSpPr>
          <p:spPr>
            <a:xfrm>
              <a:off x="358330" y="5666320"/>
              <a:ext cx="6840220" cy="1179830"/>
            </a:xfrm>
            <a:custGeom>
              <a:avLst/>
              <a:gdLst/>
              <a:ahLst/>
              <a:cxnLst/>
              <a:rect l="l" t="t" r="r" b="b"/>
              <a:pathLst>
                <a:path w="6840220" h="1179829">
                  <a:moveTo>
                    <a:pt x="6840016" y="1179309"/>
                  </a:moveTo>
                  <a:lnTo>
                    <a:pt x="0" y="1179309"/>
                  </a:lnTo>
                  <a:lnTo>
                    <a:pt x="0" y="0"/>
                  </a:lnTo>
                  <a:lnTo>
                    <a:pt x="6840016" y="0"/>
                  </a:lnTo>
                  <a:lnTo>
                    <a:pt x="6840016" y="1179309"/>
                  </a:lnTo>
                  <a:close/>
                </a:path>
              </a:pathLst>
            </a:custGeom>
            <a:ln w="10794">
              <a:solidFill>
                <a:srgbClr val="FFCB04"/>
              </a:solidFill>
            </a:ln>
          </p:spPr>
          <p:txBody>
            <a:bodyPr wrap="square" lIns="0" tIns="0" rIns="0" bIns="0" rtlCol="0"/>
            <a:lstStyle/>
            <a:p>
              <a:pPr rtl="0"/>
              <a:endParaRPr>
                <a:latin typeface="+mn-ea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358330" y="5666320"/>
              <a:ext cx="1296670" cy="1179830"/>
            </a:xfrm>
            <a:custGeom>
              <a:avLst/>
              <a:gdLst/>
              <a:ahLst/>
              <a:cxnLst/>
              <a:rect l="l" t="t" r="r" b="b"/>
              <a:pathLst>
                <a:path w="1296670" h="1179829">
                  <a:moveTo>
                    <a:pt x="1296238" y="0"/>
                  </a:moveTo>
                  <a:lnTo>
                    <a:pt x="0" y="0"/>
                  </a:lnTo>
                  <a:lnTo>
                    <a:pt x="0" y="1179309"/>
                  </a:lnTo>
                  <a:lnTo>
                    <a:pt x="1296238" y="1179309"/>
                  </a:lnTo>
                  <a:lnTo>
                    <a:pt x="1296238" y="0"/>
                  </a:lnTo>
                  <a:close/>
                </a:path>
              </a:pathLst>
            </a:custGeom>
            <a:solidFill>
              <a:srgbClr val="FFCB04"/>
            </a:solidFill>
          </p:spPr>
          <p:txBody>
            <a:bodyPr wrap="square" lIns="0" tIns="0" rIns="0" bIns="0" rtlCol="0"/>
            <a:lstStyle/>
            <a:p>
              <a:pPr rtl="0"/>
              <a:endParaRPr>
                <a:latin typeface="+mn-ea"/>
              </a:endParaRPr>
            </a:p>
          </p:txBody>
        </p:sp>
      </p:grpSp>
      <p:sp>
        <p:nvSpPr>
          <p:cNvPr id="17" name="object 17"/>
          <p:cNvSpPr/>
          <p:nvPr/>
        </p:nvSpPr>
        <p:spPr>
          <a:xfrm>
            <a:off x="-1663" y="0"/>
            <a:ext cx="7560309" cy="288290"/>
          </a:xfrm>
          <a:custGeom>
            <a:avLst/>
            <a:gdLst/>
            <a:ahLst/>
            <a:cxnLst/>
            <a:rect l="l" t="t" r="r" b="b"/>
            <a:pathLst>
              <a:path w="7560309" h="288290">
                <a:moveTo>
                  <a:pt x="7560005" y="0"/>
                </a:moveTo>
                <a:lnTo>
                  <a:pt x="0" y="0"/>
                </a:lnTo>
                <a:lnTo>
                  <a:pt x="0" y="287997"/>
                </a:lnTo>
                <a:lnTo>
                  <a:pt x="7560005" y="287997"/>
                </a:lnTo>
                <a:lnTo>
                  <a:pt x="7560005" y="0"/>
                </a:lnTo>
                <a:close/>
              </a:path>
            </a:pathLst>
          </a:custGeom>
          <a:solidFill>
            <a:srgbClr val="FFCB04"/>
          </a:solidFill>
        </p:spPr>
        <p:txBody>
          <a:bodyPr wrap="square" lIns="0" tIns="0" rIns="0" bIns="0" rtlCol="0"/>
          <a:lstStyle/>
          <a:p>
            <a:pPr rtl="0"/>
            <a:endParaRPr>
              <a:latin typeface="+mn-ea"/>
            </a:endParaRPr>
          </a:p>
        </p:txBody>
      </p:sp>
      <p:sp>
        <p:nvSpPr>
          <p:cNvPr id="18" name="object 3">
            <a:extLst>
              <a:ext uri="{FF2B5EF4-FFF2-40B4-BE49-F238E27FC236}">
                <a16:creationId xmlns:a16="http://schemas.microsoft.com/office/drawing/2014/main" id="{8E529BA0-4073-FF49-AA33-D1AF53B693AB}"/>
              </a:ext>
            </a:extLst>
          </p:cNvPr>
          <p:cNvSpPr txBox="1"/>
          <p:nvPr/>
        </p:nvSpPr>
        <p:spPr>
          <a:xfrm>
            <a:off x="293278" y="1558321"/>
            <a:ext cx="7019290" cy="10182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869"/>
              </a:spcBef>
            </a:pPr>
            <a:r>
              <a:rPr lang="zh-hans" sz="1100" b="1" dirty="0">
                <a:solidFill>
                  <a:srgbClr val="231F20"/>
                </a:solidFill>
                <a:latin typeface="+mn-ea"/>
                <a:cs typeface="A-OTF Shin Maru Go Pr6N"/>
              </a:rPr>
              <a:t>◎在居民登录地（住址所在地）以外的地方接种疫苗</a:t>
            </a:r>
            <a:endParaRPr sz="1100" b="1" dirty="0">
              <a:latin typeface="+mn-ea"/>
              <a:cs typeface="A-OTF Shin Maru Go Pr6N"/>
            </a:endParaRPr>
          </a:p>
          <a:p>
            <a:pPr marL="12700" rtl="0">
              <a:lnSpc>
                <a:spcPct val="100000"/>
              </a:lnSpc>
              <a:spcBef>
                <a:spcPts val="705"/>
              </a:spcBef>
            </a:pPr>
            <a:r>
              <a:rPr lang="zh-hans" sz="1000" dirty="0">
                <a:solidFill>
                  <a:srgbClr val="231F20"/>
                </a:solidFill>
                <a:latin typeface="+mn-ea"/>
                <a:cs typeface="ShinMGoPr6N-Medium"/>
              </a:rPr>
              <a:t>・</a:t>
            </a:r>
            <a:r>
              <a:rPr lang="zh-hans" sz="1000" dirty="0">
                <a:latin typeface="+mn-ea"/>
                <a:cs typeface="ShinMGoPr6N-Medium"/>
              </a:rPr>
              <a:t>如果您是</a:t>
            </a:r>
            <a:r>
              <a:rPr lang="zh-hans" sz="1000" dirty="0" smtClean="0">
                <a:latin typeface="+mn-ea"/>
                <a:cs typeface="ShinMGoPr6N-Medium"/>
              </a:rPr>
              <a:t>在</a:t>
            </a:r>
            <a:r>
              <a:rPr lang="zh-CN" altLang="en-US" sz="1000" dirty="0" smtClean="0">
                <a:latin typeface="+mn-ea"/>
                <a:cs typeface="ShinMGoPr6N-Medium"/>
              </a:rPr>
              <a:t>住院的医疗机构和入住的养疗设施</a:t>
            </a:r>
            <a:r>
              <a:rPr lang="zh-hans" sz="1000" dirty="0" smtClean="0">
                <a:latin typeface="+mn-ea"/>
                <a:cs typeface="ShinMGoPr6N-Medium"/>
              </a:rPr>
              <a:t>接种</a:t>
            </a:r>
            <a:r>
              <a:rPr lang="zh-hans" sz="1000" dirty="0">
                <a:solidFill>
                  <a:srgbClr val="231F20"/>
                </a:solidFill>
                <a:latin typeface="+mn-ea"/>
                <a:cs typeface="ShinMGoPr6N-Medium"/>
              </a:rPr>
              <a:t>疫苗</a:t>
            </a:r>
            <a:r>
              <a:rPr lang="en-US" altLang="zh-Hans" sz="1000" dirty="0">
                <a:solidFill>
                  <a:srgbClr val="231F20"/>
                </a:solidFill>
                <a:latin typeface="+mn-ea"/>
                <a:cs typeface="ShinMGoPr6N-Medium"/>
              </a:rPr>
              <a:t> </a:t>
            </a:r>
            <a:r>
              <a:rPr lang="ja-JP" altLang="en-US" sz="1000" b="1" dirty="0">
                <a:solidFill>
                  <a:srgbClr val="F7941D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ShinMGoPr6N-Medium"/>
              </a:rPr>
              <a:t>➡ </a:t>
            </a:r>
            <a:r>
              <a:rPr lang="zh-hans" sz="1000" b="1" dirty="0">
                <a:solidFill>
                  <a:srgbClr val="F7941D"/>
                </a:solidFill>
                <a:latin typeface="+mn-ea"/>
                <a:cs typeface="ShinMGoPr6N-Medium"/>
              </a:rPr>
              <a:t>请联系该医疗机构或设施。</a:t>
            </a:r>
            <a:endParaRPr sz="1000" b="1" dirty="0">
              <a:latin typeface="+mn-ea"/>
              <a:cs typeface="ShinMGoPr6N-Medium"/>
            </a:endParaRPr>
          </a:p>
          <a:p>
            <a:pPr marL="12700" rtl="0">
              <a:lnSpc>
                <a:spcPct val="100000"/>
              </a:lnSpc>
              <a:spcBef>
                <a:spcPts val="360"/>
              </a:spcBef>
            </a:pPr>
            <a:r>
              <a:rPr lang="zh-hans" sz="1000" dirty="0">
                <a:solidFill>
                  <a:srgbClr val="231F20"/>
                </a:solidFill>
                <a:latin typeface="+mn-ea"/>
                <a:cs typeface="ShinMGoPr6N-Medium"/>
              </a:rPr>
              <a:t>・如果您是在接受基础疾病治疗的医疗机构内接种疫苗 </a:t>
            </a:r>
            <a:r>
              <a:rPr lang="ja-JP" altLang="en-US" sz="1000" b="1" dirty="0">
                <a:solidFill>
                  <a:srgbClr val="F7941D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ShinMGoPr6N-Medium"/>
              </a:rPr>
              <a:t>➡</a:t>
            </a:r>
            <a:r>
              <a:rPr lang="zh-hans" sz="1000" b="1" dirty="0">
                <a:solidFill>
                  <a:srgbClr val="F7941D"/>
                </a:solidFill>
                <a:latin typeface="+mn-ea"/>
                <a:cs typeface="ShinMGoPr6N-Medium"/>
              </a:rPr>
              <a:t> 请联系该医疗机构。</a:t>
            </a:r>
            <a:endParaRPr sz="1000" b="1" dirty="0">
              <a:latin typeface="+mn-ea"/>
              <a:cs typeface="ShinMGoPr6N-Medium"/>
            </a:endParaRPr>
          </a:p>
          <a:p>
            <a:pPr marL="160020" marR="1094740" indent="-147955" rtl="0">
              <a:lnSpc>
                <a:spcPct val="129900"/>
              </a:lnSpc>
            </a:pPr>
            <a:r>
              <a:rPr lang="zh-hans" sz="1000" dirty="0">
                <a:solidFill>
                  <a:srgbClr val="231F20"/>
                </a:solidFill>
                <a:latin typeface="+mn-ea"/>
                <a:cs typeface="ShinMGoPr6N-Medium"/>
              </a:rPr>
              <a:t>・如果您的住址所在地与实际住址不一致</a:t>
            </a:r>
            <a:r>
              <a:rPr lang="en-US" altLang="zh-Hans" sz="1000" dirty="0">
                <a:solidFill>
                  <a:srgbClr val="231F20"/>
                </a:solidFill>
                <a:latin typeface="+mn-ea"/>
                <a:cs typeface="ShinMGoPr6N-Medium"/>
              </a:rPr>
              <a:t> </a:t>
            </a:r>
            <a:r>
              <a:rPr lang="ja-JP" altLang="en-US" sz="1000" b="1" dirty="0">
                <a:solidFill>
                  <a:srgbClr val="F7941D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ShinMGoPr6N-Medium"/>
              </a:rPr>
              <a:t>➡</a:t>
            </a:r>
            <a:r>
              <a:rPr lang="ja-JP" altLang="en-US" sz="1000" b="1" dirty="0">
                <a:solidFill>
                  <a:srgbClr val="F7941D"/>
                </a:solidFill>
                <a:latin typeface="+mn-ea"/>
                <a:ea typeface="Yu Gothic Medium" panose="020B0400000000000000" pitchFamily="34" charset="-128"/>
                <a:cs typeface="ShinMGoPr6N-Medium"/>
              </a:rPr>
              <a:t> </a:t>
            </a:r>
            <a:r>
              <a:rPr lang="zh-hans" sz="1000" b="1" dirty="0">
                <a:solidFill>
                  <a:srgbClr val="F7941D"/>
                </a:solidFill>
                <a:latin typeface="+mn-ea"/>
                <a:cs typeface="ShinMGoPr6N-Medium"/>
              </a:rPr>
              <a:t>您</a:t>
            </a:r>
            <a:r>
              <a:rPr lang="zh-hans" sz="1000" b="1" dirty="0" smtClean="0">
                <a:solidFill>
                  <a:srgbClr val="F7941D"/>
                </a:solidFill>
                <a:latin typeface="+mn-ea"/>
                <a:cs typeface="ShinMGoPr6N-Medium"/>
              </a:rPr>
              <a:t>可能</a:t>
            </a:r>
            <a:r>
              <a:rPr lang="zh-CN" altLang="en-US" sz="1000" b="1" dirty="0" smtClean="0">
                <a:solidFill>
                  <a:srgbClr val="F7941D"/>
                </a:solidFill>
                <a:latin typeface="+mn-ea"/>
                <a:cs typeface="ShinMGoPr6N-Medium"/>
              </a:rPr>
              <a:t>会</a:t>
            </a:r>
            <a:r>
              <a:rPr lang="zh-hans" sz="1000" b="1" dirty="0" smtClean="0">
                <a:solidFill>
                  <a:srgbClr val="F7941D"/>
                </a:solidFill>
                <a:latin typeface="+mn-ea"/>
                <a:cs typeface="ShinMGoPr6N-Medium"/>
              </a:rPr>
              <a:t>在您实际</a:t>
            </a:r>
            <a:r>
              <a:rPr lang="zh-hans" sz="1000" b="1" dirty="0">
                <a:solidFill>
                  <a:srgbClr val="F7941D"/>
                </a:solidFill>
                <a:latin typeface="+mn-ea"/>
                <a:cs typeface="ShinMGoPr6N-Medium"/>
              </a:rPr>
              <a:t>住址所在地接种疫苗。 </a:t>
            </a:r>
            <a:endParaRPr lang="en-US" sz="1000" b="1" dirty="0">
              <a:solidFill>
                <a:srgbClr val="F7941D"/>
              </a:solidFill>
              <a:latin typeface="+mn-ea"/>
              <a:cs typeface="ShinMGoPr6N-Medium"/>
            </a:endParaRPr>
          </a:p>
          <a:p>
            <a:pPr marL="160020" marR="1094740" indent="-147955" rtl="0">
              <a:lnSpc>
                <a:spcPct val="129900"/>
              </a:lnSpc>
            </a:pPr>
            <a:r>
              <a:rPr lang="zh-hans" sz="1000" b="1" dirty="0">
                <a:solidFill>
                  <a:srgbClr val="F7941D"/>
                </a:solidFill>
                <a:latin typeface="+mn-ea"/>
                <a:cs typeface="ShinMGoPr6N-Medium"/>
              </a:rPr>
              <a:t>　</a:t>
            </a:r>
            <a:r>
              <a:rPr lang="zh-hans" sz="1000" dirty="0">
                <a:solidFill>
                  <a:srgbClr val="231F20"/>
                </a:solidFill>
                <a:latin typeface="+mn-ea"/>
                <a:cs typeface="ShinMGoPr6N-Medium"/>
              </a:rPr>
              <a:t>请您查阅实际居住的地方政府网站，或联系咨询窗口。</a:t>
            </a:r>
            <a:endParaRPr sz="1000" dirty="0">
              <a:latin typeface="+mn-ea"/>
              <a:cs typeface="ShinMGoPr6N-Medium"/>
            </a:endParaRPr>
          </a:p>
        </p:txBody>
      </p:sp>
      <p:sp>
        <p:nvSpPr>
          <p:cNvPr id="19" name="object 4">
            <a:extLst>
              <a:ext uri="{FF2B5EF4-FFF2-40B4-BE49-F238E27FC236}">
                <a16:creationId xmlns:a16="http://schemas.microsoft.com/office/drawing/2014/main" id="{3C323C8D-A2C3-044C-BEAA-D13190C342B6}"/>
              </a:ext>
            </a:extLst>
          </p:cNvPr>
          <p:cNvSpPr txBox="1"/>
          <p:nvPr/>
        </p:nvSpPr>
        <p:spPr>
          <a:xfrm>
            <a:off x="482563" y="7431605"/>
            <a:ext cx="3448599" cy="3456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985" algn="just" rtl="0">
              <a:lnSpc>
                <a:spcPct val="118100"/>
              </a:lnSpc>
              <a:spcBef>
                <a:spcPts val="100"/>
              </a:spcBef>
            </a:pPr>
            <a:r>
              <a:rPr lang="zh-hans" sz="1000" b="1">
                <a:solidFill>
                  <a:srgbClr val="231F20"/>
                </a:solidFill>
                <a:latin typeface="+mn-ea"/>
                <a:cs typeface="ShinMGoPr6N-DeBold"/>
              </a:rPr>
              <a:t>关于新冠疫苗的有效性和安全性等详细信息，请参阅厚生劳动省网站上的“关于新冠疫苗”网页。</a:t>
            </a:r>
            <a:endParaRPr sz="1000" b="1" dirty="0">
              <a:latin typeface="+mn-ea"/>
              <a:cs typeface="ShinMGoPr6N-DeBold"/>
            </a:endParaRPr>
          </a:p>
        </p:txBody>
      </p:sp>
      <p:sp>
        <p:nvSpPr>
          <p:cNvPr id="20" name="object 5">
            <a:extLst>
              <a:ext uri="{FF2B5EF4-FFF2-40B4-BE49-F238E27FC236}">
                <a16:creationId xmlns:a16="http://schemas.microsoft.com/office/drawing/2014/main" id="{E0F178A4-AA4E-7542-8F2A-E8FA81BC6039}"/>
              </a:ext>
            </a:extLst>
          </p:cNvPr>
          <p:cNvSpPr txBox="1"/>
          <p:nvPr/>
        </p:nvSpPr>
        <p:spPr>
          <a:xfrm>
            <a:off x="476044" y="8084728"/>
            <a:ext cx="4567551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zh-hans" sz="900">
                <a:solidFill>
                  <a:srgbClr val="231F20"/>
                </a:solidFill>
                <a:latin typeface="+mn-ea"/>
                <a:cs typeface="ShinMGoPr6N-Medium"/>
              </a:rPr>
              <a:t>如果您无法阅览该网站，请联系您所在地的地方政府。</a:t>
            </a:r>
            <a:endParaRPr sz="900" dirty="0">
              <a:latin typeface="+mn-ea"/>
              <a:cs typeface="ShinMGoPr6N-Medium"/>
            </a:endParaRPr>
          </a:p>
        </p:txBody>
      </p:sp>
      <p:sp>
        <p:nvSpPr>
          <p:cNvPr id="21" name="object 6">
            <a:extLst>
              <a:ext uri="{FF2B5EF4-FFF2-40B4-BE49-F238E27FC236}">
                <a16:creationId xmlns:a16="http://schemas.microsoft.com/office/drawing/2014/main" id="{8426F7C4-20EF-8E43-BB22-2F60338A776A}"/>
              </a:ext>
            </a:extLst>
          </p:cNvPr>
          <p:cNvSpPr txBox="1"/>
          <p:nvPr/>
        </p:nvSpPr>
        <p:spPr>
          <a:xfrm>
            <a:off x="4055395" y="7629426"/>
            <a:ext cx="1517758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  <a:tabLst>
                <a:tab pos="1593850" algn="l"/>
              </a:tabLst>
            </a:pPr>
            <a:r>
              <a:rPr lang="zh-hans" sz="800" b="1" dirty="0">
                <a:solidFill>
                  <a:srgbClr val="231F20"/>
                </a:solidFill>
                <a:latin typeface="+mn-ea"/>
                <a:cs typeface="ShinMGoPr6N-Medium"/>
              </a:rPr>
              <a:t>厚生劳动省  新型冠状病毒  疫苗</a:t>
            </a:r>
            <a:endParaRPr lang="zh-hans" sz="800" b="1" dirty="0">
              <a:solidFill>
                <a:schemeClr val="bg1"/>
              </a:solidFill>
              <a:latin typeface="+mn-ea"/>
              <a:cs typeface="GothicMB101Pro-Medium"/>
            </a:endParaRPr>
          </a:p>
        </p:txBody>
      </p:sp>
      <p:sp>
        <p:nvSpPr>
          <p:cNvPr id="22" name="object 7">
            <a:extLst>
              <a:ext uri="{FF2B5EF4-FFF2-40B4-BE49-F238E27FC236}">
                <a16:creationId xmlns:a16="http://schemas.microsoft.com/office/drawing/2014/main" id="{E66E7AC4-A26C-6541-AC78-BC0243E978A8}"/>
              </a:ext>
            </a:extLst>
          </p:cNvPr>
          <p:cNvSpPr txBox="1"/>
          <p:nvPr/>
        </p:nvSpPr>
        <p:spPr>
          <a:xfrm>
            <a:off x="345622" y="8818740"/>
            <a:ext cx="1680028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zh-hans" sz="800" dirty="0">
                <a:solidFill>
                  <a:srgbClr val="231F20"/>
                </a:solidFill>
                <a:latin typeface="+mn-ea"/>
                <a:cs typeface="GothicMB101Pro-Medium"/>
              </a:rPr>
              <a:t>信息查询的联系方式</a:t>
            </a:r>
            <a:endParaRPr sz="800" dirty="0">
              <a:latin typeface="+mn-ea"/>
              <a:cs typeface="GothicMB101Pro-Medium"/>
            </a:endParaRPr>
          </a:p>
        </p:txBody>
      </p:sp>
      <p:sp>
        <p:nvSpPr>
          <p:cNvPr id="23" name="object 8">
            <a:extLst>
              <a:ext uri="{FF2B5EF4-FFF2-40B4-BE49-F238E27FC236}">
                <a16:creationId xmlns:a16="http://schemas.microsoft.com/office/drawing/2014/main" id="{55680AF8-7E3D-1147-A4F3-FC56DAE9D03C}"/>
              </a:ext>
            </a:extLst>
          </p:cNvPr>
          <p:cNvSpPr txBox="1"/>
          <p:nvPr/>
        </p:nvSpPr>
        <p:spPr>
          <a:xfrm>
            <a:off x="527097" y="6110413"/>
            <a:ext cx="958704" cy="485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810" algn="just" rtl="0">
              <a:lnSpc>
                <a:spcPct val="140400"/>
              </a:lnSpc>
              <a:spcBef>
                <a:spcPts val="100"/>
              </a:spcBef>
            </a:pPr>
            <a:r>
              <a:rPr lang="zh-hans" sz="1200" b="1" dirty="0">
                <a:solidFill>
                  <a:schemeClr val="bg1"/>
                </a:solidFill>
                <a:latin typeface="+mn-ea"/>
                <a:cs typeface="A-OTF Shin Maru Go Pr6N"/>
              </a:rPr>
              <a:t>请继续采取预防感染措施。</a:t>
            </a:r>
          </a:p>
        </p:txBody>
      </p:sp>
      <p:sp>
        <p:nvSpPr>
          <p:cNvPr id="24" name="object 9">
            <a:extLst>
              <a:ext uri="{FF2B5EF4-FFF2-40B4-BE49-F238E27FC236}">
                <a16:creationId xmlns:a16="http://schemas.microsoft.com/office/drawing/2014/main" id="{9342C1BE-6BDC-BF43-9610-6973765CF6B7}"/>
              </a:ext>
            </a:extLst>
          </p:cNvPr>
          <p:cNvSpPr txBox="1"/>
          <p:nvPr/>
        </p:nvSpPr>
        <p:spPr>
          <a:xfrm>
            <a:off x="1944859" y="6527432"/>
            <a:ext cx="2212340" cy="343535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450"/>
              </a:spcBef>
              <a:tabLst>
                <a:tab pos="847725" algn="l"/>
                <a:tab pos="1791335" algn="l"/>
              </a:tabLst>
            </a:pPr>
            <a:r>
              <a:rPr lang="zh-hans" sz="750" b="1" dirty="0">
                <a:solidFill>
                  <a:srgbClr val="231F20"/>
                </a:solidFill>
                <a:latin typeface="+mn-ea"/>
                <a:cs typeface="ShinMGoPr6N-Medium"/>
              </a:rPr>
              <a:t>密集场所	密接场合　　　　　密闭空间</a:t>
            </a:r>
            <a:endParaRPr sz="750" b="1" dirty="0">
              <a:latin typeface="+mn-ea"/>
              <a:cs typeface="ShinMGoPr6N-Medium"/>
            </a:endParaRPr>
          </a:p>
          <a:p>
            <a:pPr marL="201930" rtl="0">
              <a:lnSpc>
                <a:spcPct val="100000"/>
              </a:lnSpc>
              <a:spcBef>
                <a:spcPts val="350"/>
              </a:spcBef>
            </a:pPr>
            <a:r>
              <a:rPr lang="zh-hans" sz="750" b="1" dirty="0">
                <a:solidFill>
                  <a:srgbClr val="231F20"/>
                </a:solidFill>
                <a:latin typeface="+mn-ea"/>
                <a:cs typeface="ShinMGoPr6N-Medium"/>
              </a:rPr>
              <a:t>避免“3密（密集、密接、密闭）”</a:t>
            </a:r>
            <a:endParaRPr sz="750" b="1" dirty="0">
              <a:latin typeface="+mn-ea"/>
              <a:cs typeface="ShinMGoPr6N-Medium"/>
            </a:endParaRPr>
          </a:p>
        </p:txBody>
      </p:sp>
      <p:sp>
        <p:nvSpPr>
          <p:cNvPr id="25" name="object 10">
            <a:extLst>
              <a:ext uri="{FF2B5EF4-FFF2-40B4-BE49-F238E27FC236}">
                <a16:creationId xmlns:a16="http://schemas.microsoft.com/office/drawing/2014/main" id="{8168CB19-0A76-BE46-BDC5-4120D946F441}"/>
              </a:ext>
            </a:extLst>
          </p:cNvPr>
          <p:cNvSpPr txBox="1"/>
          <p:nvPr/>
        </p:nvSpPr>
        <p:spPr>
          <a:xfrm>
            <a:off x="4537889" y="6570959"/>
            <a:ext cx="621665" cy="128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zh-hans" sz="750" b="1" dirty="0">
                <a:solidFill>
                  <a:srgbClr val="231F20"/>
                </a:solidFill>
                <a:latin typeface="+mn-ea"/>
                <a:cs typeface="ShinMGoPr6N-Medium"/>
              </a:rPr>
              <a:t>佩戴口罩</a:t>
            </a:r>
            <a:endParaRPr sz="750" b="1" dirty="0">
              <a:latin typeface="+mn-ea"/>
              <a:cs typeface="ShinMGoPr6N-Medium"/>
            </a:endParaRPr>
          </a:p>
        </p:txBody>
      </p:sp>
      <p:sp>
        <p:nvSpPr>
          <p:cNvPr id="26" name="object 11">
            <a:extLst>
              <a:ext uri="{FF2B5EF4-FFF2-40B4-BE49-F238E27FC236}">
                <a16:creationId xmlns:a16="http://schemas.microsoft.com/office/drawing/2014/main" id="{23062E70-A748-A544-80BA-086CABFCD695}"/>
              </a:ext>
            </a:extLst>
          </p:cNvPr>
          <p:cNvSpPr txBox="1"/>
          <p:nvPr/>
        </p:nvSpPr>
        <p:spPr>
          <a:xfrm>
            <a:off x="5243938" y="6542291"/>
            <a:ext cx="657994" cy="138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6210" marR="5080" indent="-144145" rtl="0">
              <a:lnSpc>
                <a:spcPct val="126000"/>
              </a:lnSpc>
              <a:spcBef>
                <a:spcPts val="100"/>
              </a:spcBef>
              <a:tabLst>
                <a:tab pos="753110" algn="l"/>
                <a:tab pos="855980" algn="l"/>
              </a:tabLst>
            </a:pPr>
            <a:r>
              <a:rPr lang="zh-hans" sz="750" b="1">
                <a:solidFill>
                  <a:srgbClr val="231F20"/>
                </a:solidFill>
                <a:latin typeface="+mn-ea"/>
                <a:cs typeface="ShinMGoPr6N-Medium"/>
              </a:rPr>
              <a:t>用肥皂洗手</a:t>
            </a:r>
            <a:endParaRPr lang="en-US" altLang="ja-JP" sz="750" b="1" dirty="0">
              <a:solidFill>
                <a:srgbClr val="231F20"/>
              </a:solidFill>
              <a:latin typeface="+mn-ea"/>
              <a:cs typeface="ShinMGoPr6N-Medium"/>
            </a:endParaRPr>
          </a:p>
        </p:txBody>
      </p:sp>
      <p:sp>
        <p:nvSpPr>
          <p:cNvPr id="27" name="object 3">
            <a:extLst>
              <a:ext uri="{FF2B5EF4-FFF2-40B4-BE49-F238E27FC236}">
                <a16:creationId xmlns:a16="http://schemas.microsoft.com/office/drawing/2014/main" id="{4560EEA9-D560-B54D-9F67-FC37983320C3}"/>
              </a:ext>
            </a:extLst>
          </p:cNvPr>
          <p:cNvSpPr txBox="1"/>
          <p:nvPr/>
        </p:nvSpPr>
        <p:spPr>
          <a:xfrm>
            <a:off x="293278" y="2679700"/>
            <a:ext cx="7066372" cy="6976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</a:pPr>
            <a:r>
              <a:rPr lang="zh-hans" sz="1100" b="1" dirty="0">
                <a:solidFill>
                  <a:srgbClr val="231F20"/>
                </a:solidFill>
                <a:latin typeface="+mn-ea"/>
                <a:cs typeface="A-OTF Shin Maru Go Pr6N"/>
              </a:rPr>
              <a:t>◎接种疫苗之前须经本人同意。</a:t>
            </a:r>
            <a:endParaRPr lang="en-US" altLang="zh-Hans" sz="1100" b="1" dirty="0">
              <a:latin typeface="+mn-ea"/>
              <a:cs typeface="A-OTF Shin Maru Go Pr6N"/>
            </a:endParaRPr>
          </a:p>
          <a:p>
            <a:pPr marL="12700" rtl="0">
              <a:lnSpc>
                <a:spcPct val="100000"/>
              </a:lnSpc>
            </a:pPr>
            <a:r>
              <a:rPr lang="en-US" altLang="zh-Hans" sz="1100" b="1" dirty="0">
                <a:solidFill>
                  <a:srgbClr val="231F20"/>
                </a:solidFill>
                <a:latin typeface="+mn-ea"/>
                <a:cs typeface="ShinMGoPr6N-Medium"/>
              </a:rPr>
              <a:t>    </a:t>
            </a:r>
            <a:r>
              <a:rPr lang="zh-hans" sz="1000" dirty="0">
                <a:solidFill>
                  <a:srgbClr val="231F20"/>
                </a:solidFill>
                <a:latin typeface="+mn-ea"/>
                <a:cs typeface="ShinMGoPr6N-Medium"/>
              </a:rPr>
              <a:t>在接种疫苗时，请正确理解传染病预防效果和副作用风险这两个方面，并基于本人意愿判断是否接种疫苗。不会在未经本人同意的情况下接种疫苗。</a:t>
            </a:r>
            <a:endParaRPr lang="ja-JP" altLang="en-US" sz="1000" dirty="0">
              <a:latin typeface="+mn-ea"/>
              <a:cs typeface="ShinMGoPr6N-Medium"/>
            </a:endParaRPr>
          </a:p>
          <a:p>
            <a:pPr marL="160655" rtl="0">
              <a:lnSpc>
                <a:spcPct val="100000"/>
              </a:lnSpc>
              <a:spcBef>
                <a:spcPts val="360"/>
              </a:spcBef>
            </a:pPr>
            <a:r>
              <a:rPr lang="en-US" altLang="zh-Hans" sz="1000" dirty="0">
                <a:solidFill>
                  <a:srgbClr val="231F20"/>
                </a:solidFill>
                <a:latin typeface="+mn-ea"/>
                <a:cs typeface="ShinMGoPr6N-Medium"/>
              </a:rPr>
              <a:t>  </a:t>
            </a:r>
            <a:r>
              <a:rPr lang="zh-hans" sz="1000" dirty="0">
                <a:solidFill>
                  <a:srgbClr val="231F20"/>
                </a:solidFill>
                <a:latin typeface="+mn-ea"/>
                <a:cs typeface="ShinMGoPr6N-Medium"/>
              </a:rPr>
              <a:t>不可强迫工作单位或周围的人等接种疫苗，也不可对未接种疫苗的人进行差别对待。</a:t>
            </a:r>
            <a:endParaRPr sz="1000" dirty="0">
              <a:latin typeface="+mn-ea"/>
              <a:cs typeface="ShinMGoPr6N-Medium"/>
            </a:endParaRPr>
          </a:p>
        </p:txBody>
      </p:sp>
      <p:sp>
        <p:nvSpPr>
          <p:cNvPr id="28" name="object 3">
            <a:extLst>
              <a:ext uri="{FF2B5EF4-FFF2-40B4-BE49-F238E27FC236}">
                <a16:creationId xmlns:a16="http://schemas.microsoft.com/office/drawing/2014/main" id="{79625D33-6AFA-AF4E-905E-F1F3498C01B1}"/>
              </a:ext>
            </a:extLst>
          </p:cNvPr>
          <p:cNvSpPr txBox="1"/>
          <p:nvPr/>
        </p:nvSpPr>
        <p:spPr>
          <a:xfrm>
            <a:off x="293278" y="3615372"/>
            <a:ext cx="7066372" cy="8463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</a:pPr>
            <a:r>
              <a:rPr lang="zh-hans" sz="1100" b="1" dirty="0">
                <a:solidFill>
                  <a:srgbClr val="231F20"/>
                </a:solidFill>
                <a:latin typeface="+mn-ea"/>
                <a:cs typeface="A-OTF Shin Maru Go Pr6N"/>
              </a:rPr>
              <a:t>◎有因疫苗接种引发</a:t>
            </a:r>
            <a:r>
              <a:rPr lang="zh-hans" sz="1100" b="1" dirty="0" smtClean="0">
                <a:latin typeface="+mn-ea"/>
                <a:cs typeface="A-OTF Shin Maru Go Pr6N"/>
              </a:rPr>
              <a:t>的健康损害</a:t>
            </a:r>
            <a:r>
              <a:rPr lang="zh-CN" altLang="en-US" sz="1100" b="1" dirty="0">
                <a:latin typeface="+mn-ea"/>
                <a:cs typeface="A-OTF Shin Maru Go Pr6N"/>
              </a:rPr>
              <a:t>救济</a:t>
            </a:r>
            <a:r>
              <a:rPr lang="zh-CN" altLang="en-US" sz="1100" b="1" dirty="0" smtClean="0">
                <a:latin typeface="+mn-ea"/>
                <a:cs typeface="A-OTF Shin Maru Go Pr6N"/>
              </a:rPr>
              <a:t>措施</a:t>
            </a:r>
            <a:r>
              <a:rPr lang="ja" sz="1100" b="1" dirty="0" smtClean="0">
                <a:latin typeface="+mn-ea"/>
                <a:cs typeface="A-OTF Shin Maru Go Pr6N"/>
              </a:rPr>
              <a:t>。 </a:t>
            </a:r>
            <a:endParaRPr sz="1100" b="1" dirty="0">
              <a:latin typeface="+mn-ea"/>
              <a:cs typeface="A-OTF Shin Maru Go Pr6N"/>
            </a:endParaRPr>
          </a:p>
          <a:p>
            <a:pPr marL="21590" marR="127000" indent="163195" rtl="0">
              <a:lnSpc>
                <a:spcPct val="129900"/>
              </a:lnSpc>
              <a:spcBef>
                <a:spcPts val="345"/>
              </a:spcBef>
            </a:pPr>
            <a:r>
              <a:rPr lang="en-US" altLang="zh-Hans" sz="1000" dirty="0">
                <a:latin typeface="+mn-ea"/>
                <a:cs typeface="ShinMGoPr6N-Medium"/>
              </a:rPr>
              <a:t>  </a:t>
            </a:r>
            <a:r>
              <a:rPr lang="zh-hans" sz="1000" dirty="0">
                <a:latin typeface="+mn-ea"/>
                <a:cs typeface="ShinMGoPr6N-Medium"/>
              </a:rPr>
              <a:t>疫苗接种可能会引起一些健康问题（例如疾病或残疾）。尽管这属于极端案例，</a:t>
            </a:r>
            <a:r>
              <a:rPr lang="zh-hans" sz="1000" dirty="0" smtClean="0">
                <a:latin typeface="+mn-ea"/>
                <a:cs typeface="ShinMGoPr6N-Medium"/>
              </a:rPr>
              <a:t>但</a:t>
            </a:r>
            <a:r>
              <a:rPr lang="zh-CN" altLang="en-US" sz="1000" dirty="0">
                <a:latin typeface="+mn-ea"/>
                <a:cs typeface="ShinMGoPr6N-Medium"/>
              </a:rPr>
              <a:t>也</a:t>
            </a:r>
            <a:r>
              <a:rPr lang="zh-CN" altLang="en-US" sz="1000" dirty="0" smtClean="0">
                <a:latin typeface="+mn-ea"/>
                <a:cs typeface="ShinMGoPr6N-Medium"/>
              </a:rPr>
              <a:t>不能完全消除其风险</a:t>
            </a:r>
            <a:r>
              <a:rPr lang="zh-hans" sz="1000" dirty="0" smtClean="0">
                <a:latin typeface="+mn-ea"/>
                <a:cs typeface="ShinMGoPr6N-Medium"/>
              </a:rPr>
              <a:t>，</a:t>
            </a:r>
            <a:r>
              <a:rPr lang="zh-hans" sz="1000" dirty="0">
                <a:latin typeface="+mn-ea"/>
                <a:cs typeface="ShinMGoPr6N-Medium"/>
              </a:rPr>
              <a:t>所以已建立起一套针对该</a:t>
            </a:r>
            <a:r>
              <a:rPr lang="zh-hans" sz="1000" dirty="0" smtClean="0">
                <a:latin typeface="+mn-ea"/>
                <a:cs typeface="ShinMGoPr6N-Medium"/>
              </a:rPr>
              <a:t>风险的</a:t>
            </a:r>
            <a:r>
              <a:rPr lang="zh-CN" altLang="en-US" sz="1000" dirty="0" smtClean="0">
                <a:latin typeface="+mn-ea"/>
                <a:cs typeface="ShinMGoPr6N-Medium"/>
              </a:rPr>
              <a:t>救济措施</a:t>
            </a:r>
            <a:r>
              <a:rPr lang="zh-hans" sz="1000" dirty="0" smtClean="0">
                <a:latin typeface="+mn-ea"/>
                <a:cs typeface="ShinMGoPr6N-Medium"/>
              </a:rPr>
              <a:t>。</a:t>
            </a:r>
            <a:endParaRPr lang="zh-hans" sz="1000" dirty="0">
              <a:latin typeface="+mn-ea"/>
              <a:cs typeface="ShinMGoPr6N-Medium"/>
            </a:endParaRPr>
          </a:p>
          <a:p>
            <a:pPr marL="21590" marR="127000" indent="163195" rtl="0">
              <a:lnSpc>
                <a:spcPct val="129900"/>
              </a:lnSpc>
              <a:spcBef>
                <a:spcPts val="345"/>
              </a:spcBef>
            </a:pPr>
            <a:r>
              <a:rPr lang="en-US" altLang="zh-Hans" sz="1000" dirty="0">
                <a:solidFill>
                  <a:srgbClr val="231F20"/>
                </a:solidFill>
                <a:latin typeface="+mn-ea"/>
                <a:cs typeface="ShinMGoPr6N-Medium"/>
              </a:rPr>
              <a:t>  </a:t>
            </a:r>
            <a:r>
              <a:rPr lang="zh-hans" sz="1000" dirty="0">
                <a:solidFill>
                  <a:srgbClr val="231F20"/>
                </a:solidFill>
                <a:latin typeface="+mn-ea"/>
                <a:cs typeface="ShinMGoPr6N-Medium"/>
              </a:rPr>
              <a:t>相关保障的申请程序等，请咨询您有居民登录的地方政府。</a:t>
            </a:r>
            <a:endParaRPr sz="1000" dirty="0">
              <a:latin typeface="+mn-ea"/>
              <a:cs typeface="ShinMGoPr6N-Medium"/>
            </a:endParaRPr>
          </a:p>
        </p:txBody>
      </p:sp>
      <p:sp>
        <p:nvSpPr>
          <p:cNvPr id="29" name="object 3">
            <a:extLst>
              <a:ext uri="{FF2B5EF4-FFF2-40B4-BE49-F238E27FC236}">
                <a16:creationId xmlns:a16="http://schemas.microsoft.com/office/drawing/2014/main" id="{942164DC-E9C9-A94A-AAAA-D9A78C0EC72E}"/>
              </a:ext>
            </a:extLst>
          </p:cNvPr>
          <p:cNvSpPr txBox="1"/>
          <p:nvPr/>
        </p:nvSpPr>
        <p:spPr>
          <a:xfrm>
            <a:off x="293278" y="4581067"/>
            <a:ext cx="7142572" cy="8252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</a:pPr>
            <a:r>
              <a:rPr lang="zh-hans" sz="1100" b="1" dirty="0">
                <a:solidFill>
                  <a:srgbClr val="231F20"/>
                </a:solidFill>
                <a:latin typeface="+mn-ea"/>
                <a:cs typeface="A-OTF Shin Maru Go Pr6N"/>
              </a:rPr>
              <a:t>◎接种疫苗后，也请继续佩戴口罩等，采取预防感染措施。</a:t>
            </a:r>
            <a:endParaRPr sz="1100" b="1" dirty="0">
              <a:latin typeface="+mn-ea"/>
              <a:cs typeface="A-OTF Shin Maru Go Pr6N"/>
            </a:endParaRPr>
          </a:p>
          <a:p>
            <a:pPr marL="24130" marR="121285" indent="161290" rtl="0">
              <a:lnSpc>
                <a:spcPct val="129900"/>
              </a:lnSpc>
              <a:spcBef>
                <a:spcPts val="345"/>
              </a:spcBef>
            </a:pPr>
            <a:r>
              <a:rPr lang="en-US" altLang="zh-Hans" sz="1000" dirty="0">
                <a:solidFill>
                  <a:srgbClr val="231F20"/>
                </a:solidFill>
                <a:latin typeface="+mn-ea"/>
                <a:cs typeface="ShinMGoPr6N-Medium"/>
              </a:rPr>
              <a:t>  </a:t>
            </a:r>
            <a:r>
              <a:rPr lang="zh-hans" sz="1000" dirty="0">
                <a:solidFill>
                  <a:srgbClr val="231F20"/>
                </a:solidFill>
                <a:latin typeface="+mn-ea"/>
                <a:cs typeface="ShinMGoPr6N-Medium"/>
              </a:rPr>
              <a:t>新冠疫苗对于预防新型冠状病毒传染病的发病具有较大效果，但并不能100％预防。另外，还有因病毒变异带来的影响。</a:t>
            </a:r>
          </a:p>
          <a:p>
            <a:pPr marL="24130" marR="121285" indent="161290" rtl="0">
              <a:lnSpc>
                <a:spcPct val="129900"/>
              </a:lnSpc>
              <a:spcBef>
                <a:spcPts val="345"/>
              </a:spcBef>
            </a:pPr>
            <a:r>
              <a:rPr lang="en-US" altLang="zh-Hans" sz="1000" dirty="0">
                <a:solidFill>
                  <a:srgbClr val="231F20"/>
                </a:solidFill>
                <a:latin typeface="+mn-ea"/>
                <a:cs typeface="ShinMGoPr6N-Medium"/>
              </a:rPr>
              <a:t>  </a:t>
            </a:r>
            <a:r>
              <a:rPr lang="zh-hans" sz="1000" dirty="0">
                <a:solidFill>
                  <a:srgbClr val="231F20"/>
                </a:solidFill>
                <a:latin typeface="+mn-ea"/>
                <a:cs typeface="ShinMGoPr6N-Medium"/>
              </a:rPr>
              <a:t>因此，请各位继续采取预防感染措施。具体来说，请坚持避免“3密（密集、密接、密闭）”、佩戴口罩、用肥皂洗手以及使用手部专用消毒酒精进行消毒等。</a:t>
            </a:r>
            <a:endParaRPr sz="1000" dirty="0">
              <a:latin typeface="+mn-ea"/>
              <a:cs typeface="ShinMGoPr6N-Medium"/>
            </a:endParaRPr>
          </a:p>
        </p:txBody>
      </p:sp>
      <p:pic>
        <p:nvPicPr>
          <p:cNvPr id="31" name="図 30">
            <a:extLst>
              <a:ext uri="{FF2B5EF4-FFF2-40B4-BE49-F238E27FC236}">
                <a16:creationId xmlns:a16="http://schemas.microsoft.com/office/drawing/2014/main" id="{F66BEA9A-CE34-8549-98F6-F67E15D6F0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956" y="5885934"/>
            <a:ext cx="641679" cy="566187"/>
          </a:xfrm>
          <a:prstGeom prst="rect">
            <a:avLst/>
          </a:prstGeom>
        </p:spPr>
      </p:pic>
      <p:pic>
        <p:nvPicPr>
          <p:cNvPr id="33" name="図 32">
            <a:extLst>
              <a:ext uri="{FF2B5EF4-FFF2-40B4-BE49-F238E27FC236}">
                <a16:creationId xmlns:a16="http://schemas.microsoft.com/office/drawing/2014/main" id="{C934E219-F984-8D49-8EF4-496553C754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195" y="5923681"/>
            <a:ext cx="597640" cy="528440"/>
          </a:xfrm>
          <a:prstGeom prst="rect">
            <a:avLst/>
          </a:prstGeom>
        </p:spPr>
      </p:pic>
      <p:pic>
        <p:nvPicPr>
          <p:cNvPr id="35" name="図 34">
            <a:extLst>
              <a:ext uri="{FF2B5EF4-FFF2-40B4-BE49-F238E27FC236}">
                <a16:creationId xmlns:a16="http://schemas.microsoft.com/office/drawing/2014/main" id="{7075438F-0E23-BC41-9129-3F9D64F385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028" y="5896598"/>
            <a:ext cx="717171" cy="585060"/>
          </a:xfrm>
          <a:prstGeom prst="rect">
            <a:avLst/>
          </a:prstGeom>
        </p:spPr>
      </p:pic>
      <p:pic>
        <p:nvPicPr>
          <p:cNvPr id="37" name="図 36">
            <a:extLst>
              <a:ext uri="{FF2B5EF4-FFF2-40B4-BE49-F238E27FC236}">
                <a16:creationId xmlns:a16="http://schemas.microsoft.com/office/drawing/2014/main" id="{DDB50E80-AE43-AA48-84C6-5A665CCDB6D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060" y="5890730"/>
            <a:ext cx="383748" cy="603932"/>
          </a:xfrm>
          <a:prstGeom prst="rect">
            <a:avLst/>
          </a:prstGeom>
        </p:spPr>
      </p:pic>
      <p:pic>
        <p:nvPicPr>
          <p:cNvPr id="39" name="図 38">
            <a:extLst>
              <a:ext uri="{FF2B5EF4-FFF2-40B4-BE49-F238E27FC236}">
                <a16:creationId xmlns:a16="http://schemas.microsoft.com/office/drawing/2014/main" id="{C98C309F-013A-CA48-AF04-DB98F9F210A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909" y="5885204"/>
            <a:ext cx="547313" cy="603932"/>
          </a:xfrm>
          <a:prstGeom prst="rect">
            <a:avLst/>
          </a:prstGeom>
        </p:spPr>
      </p:pic>
      <p:pic>
        <p:nvPicPr>
          <p:cNvPr id="43" name="図 42">
            <a:extLst>
              <a:ext uri="{FF2B5EF4-FFF2-40B4-BE49-F238E27FC236}">
                <a16:creationId xmlns:a16="http://schemas.microsoft.com/office/drawing/2014/main" id="{89E9FF1A-1132-7E4F-8966-CD266FCFFA6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552" y="5917677"/>
            <a:ext cx="698297" cy="559895"/>
          </a:xfrm>
          <a:prstGeom prst="rect">
            <a:avLst/>
          </a:prstGeom>
        </p:spPr>
      </p:pic>
      <p:sp>
        <p:nvSpPr>
          <p:cNvPr id="36" name="object 3">
            <a:extLst>
              <a:ext uri="{FF2B5EF4-FFF2-40B4-BE49-F238E27FC236}">
                <a16:creationId xmlns:a16="http://schemas.microsoft.com/office/drawing/2014/main" id="{F16F4D03-10C9-FD44-9947-8D920FFABF6A}"/>
              </a:ext>
            </a:extLst>
          </p:cNvPr>
          <p:cNvSpPr txBox="1"/>
          <p:nvPr/>
        </p:nvSpPr>
        <p:spPr>
          <a:xfrm>
            <a:off x="293278" y="622338"/>
            <a:ext cx="7019290" cy="8041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869"/>
              </a:spcBef>
            </a:pPr>
            <a:r>
              <a:rPr lang="zh-hans" sz="1100" b="1" dirty="0">
                <a:solidFill>
                  <a:srgbClr val="231F20"/>
                </a:solidFill>
                <a:latin typeface="+mn-ea"/>
                <a:cs typeface="A-OTF Shin Maru Go Pr6N"/>
              </a:rPr>
              <a:t>◎尤其建议以下人士进行追加接种</a:t>
            </a:r>
            <a:endParaRPr sz="1100" b="1" dirty="0">
              <a:latin typeface="+mn-ea"/>
              <a:cs typeface="A-OTF Shin Maru Go Pr6N"/>
            </a:endParaRPr>
          </a:p>
          <a:p>
            <a:pPr marL="12700" rtl="0">
              <a:lnSpc>
                <a:spcPct val="100000"/>
              </a:lnSpc>
              <a:spcBef>
                <a:spcPts val="705"/>
              </a:spcBef>
            </a:pPr>
            <a:r>
              <a:rPr lang="zh-hans" sz="1000" dirty="0">
                <a:solidFill>
                  <a:srgbClr val="231F20"/>
                </a:solidFill>
                <a:latin typeface="+mn-ea"/>
                <a:cs typeface="ShinMGoPr6N-Medium"/>
              </a:rPr>
              <a:t>・老年人、基础疾病患者等“</a:t>
            </a:r>
            <a:r>
              <a:rPr lang="zh-hans" sz="1000" b="1" dirty="0">
                <a:solidFill>
                  <a:srgbClr val="F7941D"/>
                </a:solidFill>
                <a:latin typeface="+mn-ea"/>
                <a:cs typeface="ShinMGoPr6N-Medium"/>
              </a:rPr>
              <a:t>重症化风险较高者</a:t>
            </a:r>
            <a:r>
              <a:rPr lang="zh-hans" sz="1000" b="1" dirty="0">
                <a:latin typeface="+mn-ea"/>
                <a:cs typeface="ShinMGoPr6N-Medium"/>
              </a:rPr>
              <a:t>”</a:t>
            </a:r>
            <a:endParaRPr lang="ja-JP" altLang="en-US" sz="1000" b="1" dirty="0">
              <a:latin typeface="+mn-ea"/>
              <a:cs typeface="ShinMGoPr6N-Medium"/>
            </a:endParaRPr>
          </a:p>
          <a:p>
            <a:pPr marL="12700" rtl="0">
              <a:spcBef>
                <a:spcPts val="360"/>
              </a:spcBef>
            </a:pPr>
            <a:r>
              <a:rPr lang="zh-hans" sz="1000" dirty="0">
                <a:solidFill>
                  <a:srgbClr val="231F20"/>
                </a:solidFill>
                <a:latin typeface="+mn-ea"/>
                <a:cs typeface="ShinMGoPr6N-Medium"/>
              </a:rPr>
              <a:t>・重症化风险较高者的相关人员、护理人员（从事护理业等）等“</a:t>
            </a:r>
            <a:r>
              <a:rPr lang="zh-hans" sz="1000" b="1" dirty="0">
                <a:solidFill>
                  <a:srgbClr val="F7941D"/>
                </a:solidFill>
                <a:latin typeface="+mn-ea"/>
                <a:cs typeface="ShinMGoPr6N-Medium"/>
              </a:rPr>
              <a:t>较多接触重症化风险较高者的人士</a:t>
            </a:r>
            <a:r>
              <a:rPr lang="zh-hans" sz="1000" dirty="0">
                <a:solidFill>
                  <a:srgbClr val="231F20"/>
                </a:solidFill>
                <a:latin typeface="+mn-ea"/>
                <a:cs typeface="ShinMGoPr6N-Medium"/>
              </a:rPr>
              <a:t>”</a:t>
            </a:r>
            <a:endParaRPr lang="ja-JP" altLang="en-US" sz="1000" b="1" dirty="0">
              <a:latin typeface="+mn-ea"/>
              <a:cs typeface="ShinMGoPr6N-Medium"/>
            </a:endParaRPr>
          </a:p>
          <a:p>
            <a:pPr marL="160020" marR="1094740" indent="-147955" rtl="0">
              <a:lnSpc>
                <a:spcPct val="129900"/>
              </a:lnSpc>
            </a:pPr>
            <a:r>
              <a:rPr lang="zh-hans" sz="1000" dirty="0">
                <a:solidFill>
                  <a:srgbClr val="231F20"/>
                </a:solidFill>
                <a:latin typeface="+mn-ea"/>
                <a:cs typeface="ShinMGoPr6N-Medium"/>
              </a:rPr>
              <a:t>・医护人员等“</a:t>
            </a:r>
            <a:r>
              <a:rPr lang="zh-hans" sz="1000" b="1" dirty="0">
                <a:solidFill>
                  <a:srgbClr val="F7941D"/>
                </a:solidFill>
                <a:latin typeface="+mn-ea"/>
                <a:cs typeface="ShinMGoPr6N-Medium"/>
              </a:rPr>
              <a:t>出于职业原因等，病毒暴露风险较高的人士</a:t>
            </a:r>
            <a:r>
              <a:rPr lang="zh-hans" sz="1000" dirty="0">
                <a:solidFill>
                  <a:srgbClr val="231F20"/>
                </a:solidFill>
                <a:latin typeface="+mn-ea"/>
                <a:cs typeface="ShinMGoPr6N-Medium"/>
              </a:rPr>
              <a:t>”</a:t>
            </a:r>
            <a:endParaRPr lang="ja-JP" altLang="en-US" sz="1000" b="1" dirty="0">
              <a:latin typeface="+mn-ea"/>
              <a:cs typeface="ShinMGoPr6N-Medium"/>
            </a:endParaRPr>
          </a:p>
        </p:txBody>
      </p:sp>
      <p:sp>
        <p:nvSpPr>
          <p:cNvPr id="38" name="object 11">
            <a:extLst>
              <a:ext uri="{FF2B5EF4-FFF2-40B4-BE49-F238E27FC236}">
                <a16:creationId xmlns:a16="http://schemas.microsoft.com/office/drawing/2014/main" id="{D1937440-1FD6-46E8-9FCC-C62F57102896}"/>
              </a:ext>
            </a:extLst>
          </p:cNvPr>
          <p:cNvSpPr txBox="1"/>
          <p:nvPr/>
        </p:nvSpPr>
        <p:spPr>
          <a:xfrm>
            <a:off x="6048576" y="6537629"/>
            <a:ext cx="1119514" cy="2941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6210" marR="5080" indent="-144145" rtl="0">
              <a:lnSpc>
                <a:spcPct val="126000"/>
              </a:lnSpc>
              <a:spcBef>
                <a:spcPts val="100"/>
              </a:spcBef>
              <a:tabLst>
                <a:tab pos="753110" algn="l"/>
                <a:tab pos="855980" algn="l"/>
              </a:tabLst>
            </a:pPr>
            <a:r>
              <a:rPr lang="zh-hans" sz="750" b="1">
                <a:solidFill>
                  <a:srgbClr val="231F20"/>
                </a:solidFill>
                <a:latin typeface="+mn-ea"/>
                <a:cs typeface="ShinMGoPr6N-Medium"/>
              </a:rPr>
              <a:t>坚持使用手部专用消毒酒精进行消毒</a:t>
            </a:r>
            <a:endParaRPr lang="en-US" altLang="ja-JP" sz="750" b="1" dirty="0">
              <a:solidFill>
                <a:srgbClr val="231F20"/>
              </a:solidFill>
              <a:latin typeface="+mn-ea"/>
              <a:cs typeface="ShinMGoPr6N-Medium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B63F4E2D-97EF-4AE9-9BC8-226E21C6DD2B}"/>
              </a:ext>
            </a:extLst>
          </p:cNvPr>
          <p:cNvSpPr txBox="1"/>
          <p:nvPr/>
        </p:nvSpPr>
        <p:spPr>
          <a:xfrm>
            <a:off x="5619287" y="7597830"/>
            <a:ext cx="58561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hans" altLang="ja-JP" sz="800" b="1">
                <a:solidFill>
                  <a:schemeClr val="bg1"/>
                </a:solidFill>
                <a:latin typeface="+mn-ea"/>
                <a:cs typeface="GothicMB101Pro-Medium"/>
              </a:rPr>
              <a:t>搜  索</a:t>
            </a:r>
            <a:endParaRPr kumimoji="1" lang="ja-JP" alt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523</Words>
  <Application>Microsoft Office PowerPoint</Application>
  <PresentationFormat>ユーザー設定</PresentationFormat>
  <Paragraphs>73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6" baseType="lpstr">
      <vt:lpstr>A-OTF Gothic BBB Pro</vt:lpstr>
      <vt:lpstr>A-OTF Gothic MB101 Pro</vt:lpstr>
      <vt:lpstr>A-OTF Shin Maru Go Pr6N</vt:lpstr>
      <vt:lpstr>GothicMB101Pro-Medium</vt:lpstr>
      <vt:lpstr>ＭＳ Ｐゴシック</vt:lpstr>
      <vt:lpstr>ShinMGoPr6N-DeBold</vt:lpstr>
      <vt:lpstr>ShinMGoPr6N-Medium</vt:lpstr>
      <vt:lpstr>宋体</vt:lpstr>
      <vt:lpstr>Yu Gothic Medium</vt:lpstr>
      <vt:lpstr>メイリオ</vt:lpstr>
      <vt:lpstr>Arial</vt:lpstr>
      <vt:lpstr>Calibri</vt:lpstr>
      <vt:lpstr>Times New Roman</vt:lpstr>
      <vt:lpstr>Office Theme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modified xsi:type="dcterms:W3CDTF">2022-03-01T09:51:45Z</dcterms:modified>
</cp:coreProperties>
</file>