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&#65279;<?xml version="1.0" encoding="utf-8" standalone="yes"?>
<Relationships xmlns="http://schemas.openxmlformats.org/package/2006/relationships">
  <Relationship Id="rId1" Type="http://schemas.openxmlformats.org/officeDocument/2006/relationships/officeDocument" Target="ppt/presentation.xml" />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sldIdLst>
    <p:sldId id="257" r:id="rId2"/>
    <p:sldId id="259" r:id="rId3"/>
  </p:sldIdLst>
  <p:sldSz cx="7556500" cy="10693400"/>
  <p:notesSz cx="7556500" cy="10693400"/>
  <p:defaultTextStyle>
    <a:defPPr rtl="0">
      <a:defRPr lang="km-KH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3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D"/>
    <a:srgbClr val="F780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00"/>
    <p:restoredTop sz="94648"/>
  </p:normalViewPr>
  <p:slideViewPr>
    <p:cSldViewPr>
      <p:cViewPr>
        <p:scale>
          <a:sx n="125" d="100"/>
          <a:sy n="125" d="100"/>
        </p:scale>
        <p:origin x="-600" y="417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&#65279;<?xml version="1.0" encoding="utf-8" standalone="yes"?>
<Relationships xmlns="http://schemas.openxmlformats.org/package/2006/relationships">
  <Relationship Id="rId8" Type="http://schemas.openxmlformats.org/officeDocument/2006/relationships/tableStyles" Target="tableStyles.xml" />
  <Relationship Id="rId3" Type="http://schemas.openxmlformats.org/officeDocument/2006/relationships/slide" Target="slides/slide2.xml" />
  <Relationship Id="rId7" Type="http://schemas.openxmlformats.org/officeDocument/2006/relationships/theme" Target="theme/theme1.xml" />
  <Relationship Id="rId2" Type="http://schemas.openxmlformats.org/officeDocument/2006/relationships/slide" Target="slides/slide1.xml" />
  <Relationship Id="rId1" Type="http://schemas.openxmlformats.org/officeDocument/2006/relationships/slideMaster" Target="slideMasters/slideMaster1.xml" />
  <Relationship Id="rId6" Type="http://schemas.openxmlformats.org/officeDocument/2006/relationships/viewProps" Target="viewProps.xml" />
  <Relationship Id="rId5" Type="http://schemas.openxmlformats.org/officeDocument/2006/relationships/presProps" Target="presProps.xml" />
  <Relationship Id="rId4" Type="http://schemas.openxmlformats.org/officeDocument/2006/relationships/commentAuthors" Target="commentAuthors.xml" />
</Relationships>
</file>

<file path=ppt/slideLayouts/_rels/slideLayout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3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4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3/14/2022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 rtlCol="0"/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 rtlCol="0"/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3/14/2022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 rtlCol="0"/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3/14/2022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 rtlCol="0"/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3/14/2022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3/14/2022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
<Relationships xmlns="http://schemas.openxmlformats.org/package/2006/relationships">
  <Relationship Id="rId3" Type="http://schemas.openxmlformats.org/officeDocument/2006/relationships/slideLayout" Target="../slideLayouts/slideLayout3.xml" />
  <Relationship Id="rId7" Type="http://schemas.openxmlformats.org/officeDocument/2006/relationships/image" Target="../media/image1.png" />
  <Relationship Id="rId2" Type="http://schemas.openxmlformats.org/officeDocument/2006/relationships/slideLayout" Target="../slideLayouts/slideLayout2.xml" />
  <Relationship Id="rId1" Type="http://schemas.openxmlformats.org/officeDocument/2006/relationships/slideLayout" Target="../slideLayouts/slideLayout1.xml" />
  <Relationship Id="rId6" Type="http://schemas.openxmlformats.org/officeDocument/2006/relationships/theme" Target="../theme/theme1.xml" />
  <Relationship Id="rId5" Type="http://schemas.openxmlformats.org/officeDocument/2006/relationships/slideLayout" Target="../slideLayouts/slideLayout5.xml" />
  <Relationship Id="rId4" Type="http://schemas.openxmlformats.org/officeDocument/2006/relationships/slideLayout" Target="../slideLayouts/slideLayout4.xml" />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58341" cy="106904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3/14/2022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3.png" />
  <Relationship Id="rId2" Type="http://schemas.openxmlformats.org/officeDocument/2006/relationships/image" Target="../media/image2.png" />
  <Relationship Id="rId1" Type="http://schemas.openxmlformats.org/officeDocument/2006/relationships/slideLayout" Target="../slideLayouts/slideLayout5.xml" />
  <Relationship Id="rId6" Type="http://schemas.openxmlformats.org/officeDocument/2006/relationships/image" Target="../media/image6.png" />
  <Relationship Id="rId5" Type="http://schemas.openxmlformats.org/officeDocument/2006/relationships/image" Target="../media/image5.png" />
  <Relationship Id="rId4" Type="http://schemas.openxmlformats.org/officeDocument/2006/relationships/image" Target="../media/image4.png" />
</Relationships>
</file>

<file path=ppt/slides/_rels/slide2.xml.rels>&#65279;<?xml version="1.0" encoding="utf-8" standalone="yes"?>
<Relationships xmlns="http://schemas.openxmlformats.org/package/2006/relationships">
  <Relationship Id="rId8" Type="http://schemas.openxmlformats.org/officeDocument/2006/relationships/image" Target="../media/image13.png" />
  <Relationship Id="rId3" Type="http://schemas.openxmlformats.org/officeDocument/2006/relationships/image" Target="../media/image8.png" />
  <Relationship Id="rId7" Type="http://schemas.openxmlformats.org/officeDocument/2006/relationships/image" Target="../media/image12.png" />
  <Relationship Id="rId2" Type="http://schemas.openxmlformats.org/officeDocument/2006/relationships/image" Target="../media/image7.png" />
  <Relationship Id="rId1" Type="http://schemas.openxmlformats.org/officeDocument/2006/relationships/slideLayout" Target="../slideLayouts/slideLayout5.xml" />
  <Relationship Id="rId6" Type="http://schemas.openxmlformats.org/officeDocument/2006/relationships/image" Target="../media/image11.png" />
  <Relationship Id="rId5" Type="http://schemas.openxmlformats.org/officeDocument/2006/relationships/image" Target="../media/image10.png" />
  <Relationship Id="rId4" Type="http://schemas.openxmlformats.org/officeDocument/2006/relationships/image" Target="../media/image9.png" />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804691"/>
            <a:ext cx="7558405" cy="9154708"/>
          </a:xfrm>
          <a:custGeom>
            <a:avLst/>
            <a:gdLst/>
            <a:ahLst/>
            <a:cxnLst/>
            <a:rect l="l" t="t" r="r" b="b"/>
            <a:pathLst>
              <a:path w="7558405" h="8844280">
                <a:moveTo>
                  <a:pt x="7558341" y="0"/>
                </a:moveTo>
                <a:lnTo>
                  <a:pt x="0" y="0"/>
                </a:lnTo>
                <a:lnTo>
                  <a:pt x="0" y="8843962"/>
                </a:lnTo>
                <a:lnTo>
                  <a:pt x="7558341" y="8843962"/>
                </a:lnTo>
                <a:lnTo>
                  <a:pt x="7558341" y="0"/>
                </a:lnTo>
                <a:close/>
              </a:path>
            </a:pathLst>
          </a:custGeom>
          <a:solidFill>
            <a:srgbClr val="FFEFC6"/>
          </a:solidFill>
        </p:spPr>
        <p:txBody>
          <a:bodyPr wrap="square" lIns="0" tIns="0" rIns="0" bIns="0" rtlCol="0"/>
          <a:lstStyle/>
          <a:p>
            <a:pPr rtl="0"/>
            <a:endParaRPr dirty="0"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9065" y="1986458"/>
            <a:ext cx="7148170" cy="8706941"/>
          </a:xfrm>
          <a:custGeom>
            <a:avLst/>
            <a:gdLst/>
            <a:ahLst/>
            <a:cxnLst/>
            <a:rect l="l" t="t" r="r" b="b"/>
            <a:pathLst>
              <a:path w="6984365" h="8304530">
                <a:moveTo>
                  <a:pt x="6984009" y="0"/>
                </a:moveTo>
                <a:lnTo>
                  <a:pt x="0" y="0"/>
                </a:lnTo>
                <a:lnTo>
                  <a:pt x="0" y="8303945"/>
                </a:lnTo>
                <a:lnTo>
                  <a:pt x="6984009" y="8303945"/>
                </a:lnTo>
                <a:lnTo>
                  <a:pt x="69840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rtl="0"/>
            <a:endParaRPr dirty="0"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3050" y="8194586"/>
            <a:ext cx="685567" cy="768350"/>
          </a:xfrm>
          <a:custGeom>
            <a:avLst/>
            <a:gdLst/>
            <a:ahLst/>
            <a:cxnLst/>
            <a:rect l="l" t="t" r="r" b="b"/>
            <a:pathLst>
              <a:path w="649605" h="768350">
                <a:moveTo>
                  <a:pt x="649033" y="0"/>
                </a:moveTo>
                <a:lnTo>
                  <a:pt x="0" y="0"/>
                </a:lnTo>
                <a:lnTo>
                  <a:pt x="0" y="767829"/>
                </a:lnTo>
                <a:lnTo>
                  <a:pt x="649033" y="767829"/>
                </a:lnTo>
                <a:lnTo>
                  <a:pt x="64903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pPr rtl="0"/>
            <a:endParaRPr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83452" y="8191860"/>
            <a:ext cx="5432934" cy="768350"/>
          </a:xfrm>
          <a:custGeom>
            <a:avLst/>
            <a:gdLst/>
            <a:ahLst/>
            <a:cxnLst/>
            <a:rect l="l" t="t" r="r" b="b"/>
            <a:pathLst>
              <a:path w="5147945" h="768350">
                <a:moveTo>
                  <a:pt x="5147614" y="767829"/>
                </a:moveTo>
                <a:lnTo>
                  <a:pt x="0" y="767829"/>
                </a:lnTo>
                <a:lnTo>
                  <a:pt x="0" y="0"/>
                </a:lnTo>
                <a:lnTo>
                  <a:pt x="5147614" y="0"/>
                </a:lnTo>
                <a:lnTo>
                  <a:pt x="5147614" y="767829"/>
                </a:lnTo>
                <a:close/>
              </a:path>
            </a:pathLst>
          </a:custGeom>
          <a:ln w="11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rtl="0"/>
            <a:endParaRPr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86504" y="3623063"/>
            <a:ext cx="6774581" cy="407034"/>
            <a:chOff x="568934" y="3842436"/>
            <a:chExt cx="6419215" cy="407034"/>
          </a:xfrm>
        </p:grpSpPr>
        <p:sp>
          <p:nvSpPr>
            <p:cNvPr id="16" name="object 16"/>
            <p:cNvSpPr/>
            <p:nvPr/>
          </p:nvSpPr>
          <p:spPr>
            <a:xfrm>
              <a:off x="970330" y="3847833"/>
              <a:ext cx="6012180" cy="396240"/>
            </a:xfrm>
            <a:custGeom>
              <a:avLst/>
              <a:gdLst/>
              <a:ahLst/>
              <a:cxnLst/>
              <a:rect l="l" t="t" r="r" b="b"/>
              <a:pathLst>
                <a:path w="6012180" h="396239">
                  <a:moveTo>
                    <a:pt x="0" y="395998"/>
                  </a:moveTo>
                  <a:lnTo>
                    <a:pt x="6012002" y="395998"/>
                  </a:lnTo>
                  <a:lnTo>
                    <a:pt x="6012002" y="0"/>
                  </a:lnTo>
                  <a:lnTo>
                    <a:pt x="0" y="0"/>
                  </a:lnTo>
                  <a:lnTo>
                    <a:pt x="0" y="395998"/>
                  </a:lnTo>
                  <a:close/>
                </a:path>
              </a:pathLst>
            </a:custGeom>
            <a:solidFill>
              <a:srgbClr val="FFF1D0"/>
            </a:solidFill>
          </p:spPr>
          <p:txBody>
            <a:bodyPr wrap="square" lIns="0" tIns="0" rIns="0" bIns="0" rtlCol="0"/>
            <a:lstStyle/>
            <a:p>
              <a:pPr rtl="0"/>
              <a:endParaRPr>
                <a:latin typeface="Khmer OS" panose="02000500000000020004" pitchFamily="2" charset="0"/>
                <a:cs typeface="Khmer OS" panose="02000500000000020004" pitchFamily="2" charset="0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574332" y="3847833"/>
              <a:ext cx="396240" cy="396240"/>
            </a:xfrm>
            <a:custGeom>
              <a:avLst/>
              <a:gdLst/>
              <a:ahLst/>
              <a:cxnLst/>
              <a:rect l="l" t="t" r="r" b="b"/>
              <a:pathLst>
                <a:path w="396240" h="396239">
                  <a:moveTo>
                    <a:pt x="395998" y="0"/>
                  </a:moveTo>
                  <a:lnTo>
                    <a:pt x="0" y="0"/>
                  </a:lnTo>
                  <a:lnTo>
                    <a:pt x="0" y="395998"/>
                  </a:lnTo>
                  <a:lnTo>
                    <a:pt x="395998" y="395998"/>
                  </a:lnTo>
                  <a:lnTo>
                    <a:pt x="395998" y="0"/>
                  </a:lnTo>
                  <a:close/>
                </a:path>
              </a:pathLst>
            </a:custGeom>
            <a:solidFill>
              <a:srgbClr val="FFCB04"/>
            </a:solidFill>
          </p:spPr>
          <p:txBody>
            <a:bodyPr wrap="square" lIns="0" tIns="0" rIns="0" bIns="0" rtlCol="0"/>
            <a:lstStyle/>
            <a:p>
              <a:pPr rtl="0"/>
              <a:endParaRPr>
                <a:latin typeface="Khmer OS" panose="02000500000000020004" pitchFamily="2" charset="0"/>
                <a:cs typeface="Khmer OS" panose="02000500000000020004" pitchFamily="2" charset="0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574332" y="3847833"/>
              <a:ext cx="6408420" cy="396240"/>
            </a:xfrm>
            <a:custGeom>
              <a:avLst/>
              <a:gdLst/>
              <a:ahLst/>
              <a:cxnLst/>
              <a:rect l="l" t="t" r="r" b="b"/>
              <a:pathLst>
                <a:path w="6408420" h="396239">
                  <a:moveTo>
                    <a:pt x="6408000" y="395998"/>
                  </a:moveTo>
                  <a:lnTo>
                    <a:pt x="0" y="395998"/>
                  </a:lnTo>
                  <a:lnTo>
                    <a:pt x="0" y="0"/>
                  </a:lnTo>
                  <a:lnTo>
                    <a:pt x="6408000" y="0"/>
                  </a:lnTo>
                  <a:lnTo>
                    <a:pt x="6408000" y="395998"/>
                  </a:lnTo>
                  <a:close/>
                </a:path>
              </a:pathLst>
            </a:custGeom>
            <a:ln w="10795">
              <a:solidFill>
                <a:srgbClr val="FFCB04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>
                <a:latin typeface="Khmer OS" panose="02000500000000020004" pitchFamily="2" charset="0"/>
                <a:cs typeface="Khmer OS" panose="02000500000000020004" pitchFamily="2" charset="0"/>
              </a:endParaRPr>
            </a:p>
          </p:txBody>
        </p:sp>
      </p:grpSp>
      <p:graphicFrame>
        <p:nvGraphicFramePr>
          <p:cNvPr id="19" name="object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242972"/>
              </p:ext>
            </p:extLst>
          </p:nvPr>
        </p:nvGraphicFramePr>
        <p:xfrm>
          <a:off x="386840" y="6359925"/>
          <a:ext cx="6773910" cy="3959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35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450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0531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95998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CB04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CB04"/>
                      </a:solidFill>
                      <a:prstDash val="solid"/>
                    </a:lnT>
                    <a:lnB w="12700">
                      <a:solidFill>
                        <a:srgbClr val="FFCB04"/>
                      </a:solidFill>
                      <a:prstDash val="solid"/>
                    </a:lnB>
                    <a:solidFill>
                      <a:srgbClr val="FFF1D0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CB0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object 2">
            <a:extLst>
              <a:ext uri="{FF2B5EF4-FFF2-40B4-BE49-F238E27FC236}">
                <a16:creationId xmlns="" xmlns:a16="http://schemas.microsoft.com/office/drawing/2014/main" id="{094B7C20-307A-7441-BEA7-DB0880096FA1}"/>
              </a:ext>
            </a:extLst>
          </p:cNvPr>
          <p:cNvSpPr txBox="1"/>
          <p:nvPr/>
        </p:nvSpPr>
        <p:spPr>
          <a:xfrm>
            <a:off x="2482850" y="546100"/>
            <a:ext cx="2692592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km" sz="2200" b="1" dirty="0">
                <a:solidFill>
                  <a:srgbClr val="231F20"/>
                </a:solidFill>
                <a:latin typeface="Khmer OS" panose="02000500000000020004" pitchFamily="2" charset="0"/>
                <a:ea typeface="Yu Gothic" panose="020B0400000000000000" pitchFamily="34" charset="-128"/>
                <a:cs typeface="Khmer OS" panose="02000500000000020004" pitchFamily="2" charset="0"/>
              </a:rPr>
              <a:t>សេចក្តីជូនដំណឹងអំពី</a:t>
            </a:r>
            <a:endParaRPr sz="2200" b="1" dirty="0">
              <a:latin typeface="Khmer OS" panose="02000500000000020004" pitchFamily="2" charset="0"/>
              <a:ea typeface="Yu Gothic" panose="020B0400000000000000" pitchFamily="34" charset="-128"/>
              <a:cs typeface="Khmer OS" panose="02000500000000020004" pitchFamily="2" charset="0"/>
            </a:endParaRPr>
          </a:p>
        </p:txBody>
      </p:sp>
      <p:sp>
        <p:nvSpPr>
          <p:cNvPr id="22" name="object 3">
            <a:extLst>
              <a:ext uri="{FF2B5EF4-FFF2-40B4-BE49-F238E27FC236}">
                <a16:creationId xmlns="" xmlns:a16="http://schemas.microsoft.com/office/drawing/2014/main" id="{15B5B022-FD63-0642-8D91-A388877B187C}"/>
              </a:ext>
            </a:extLst>
          </p:cNvPr>
          <p:cNvSpPr txBox="1"/>
          <p:nvPr/>
        </p:nvSpPr>
        <p:spPr>
          <a:xfrm>
            <a:off x="1466868" y="915813"/>
            <a:ext cx="4468058" cy="6386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rtl="0">
              <a:lnSpc>
                <a:spcPct val="100000"/>
              </a:lnSpc>
              <a:spcBef>
                <a:spcPts val="1020"/>
              </a:spcBef>
            </a:pPr>
            <a:r>
              <a:rPr lang="km" sz="2200" b="1" dirty="0">
                <a:solidFill>
                  <a:srgbClr val="231F20"/>
                </a:solidFill>
                <a:latin typeface="Khmer OS" panose="02000500000000020004" pitchFamily="2" charset="0"/>
                <a:ea typeface="Yu Gothic" panose="020B0400000000000000" pitchFamily="34" charset="-128"/>
                <a:cs typeface="Khmer OS" panose="02000500000000020004" pitchFamily="2" charset="0"/>
              </a:rPr>
              <a:t>ការចាក់ដូសជំរុញ(លើកទី3) </a:t>
            </a:r>
            <a:endParaRPr lang="en-US" sz="2200" b="1" dirty="0">
              <a:solidFill>
                <a:srgbClr val="231F20"/>
              </a:solidFill>
              <a:latin typeface="Khmer OS" panose="02000500000000020004" pitchFamily="2" charset="0"/>
              <a:ea typeface="Yu Gothic" panose="020B0400000000000000" pitchFamily="34" charset="-128"/>
              <a:cs typeface="Khmer OS" panose="02000500000000020004" pitchFamily="2" charset="0"/>
            </a:endParaRPr>
          </a:p>
          <a:p>
            <a:pPr algn="ctr" rtl="0">
              <a:lnSpc>
                <a:spcPct val="100000"/>
              </a:lnSpc>
              <a:spcBef>
                <a:spcPts val="300"/>
              </a:spcBef>
            </a:pPr>
            <a:r>
              <a:rPr lang="km" sz="1700" b="1" dirty="0">
                <a:solidFill>
                  <a:srgbClr val="231F20"/>
                </a:solidFill>
                <a:latin typeface="Khmer OS" panose="02000500000000020004" pitchFamily="2" charset="0"/>
                <a:ea typeface="Yu Gothic" panose="020B0400000000000000" pitchFamily="34" charset="-128"/>
                <a:cs typeface="Khmer OS" panose="02000500000000020004" pitchFamily="2" charset="0"/>
              </a:rPr>
              <a:t>វ៉ាក់សាំងការពារមេរោគកូរ៉ូណា</a:t>
            </a:r>
            <a:endParaRPr sz="1700" b="1" dirty="0">
              <a:latin typeface="Khmer OS" panose="02000500000000020004" pitchFamily="2" charset="0"/>
              <a:ea typeface="Yu Gothic" panose="020B0400000000000000" pitchFamily="34" charset="-128"/>
              <a:cs typeface="Khmer OS" panose="02000500000000020004" pitchFamily="2" charset="0"/>
            </a:endParaRPr>
          </a:p>
        </p:txBody>
      </p:sp>
      <p:sp>
        <p:nvSpPr>
          <p:cNvPr id="23" name="object 4">
            <a:extLst>
              <a:ext uri="{FF2B5EF4-FFF2-40B4-BE49-F238E27FC236}">
                <a16:creationId xmlns="" xmlns:a16="http://schemas.microsoft.com/office/drawing/2014/main" id="{C44DA7F9-CAE4-3A49-8974-B92167BAAE39}"/>
              </a:ext>
            </a:extLst>
          </p:cNvPr>
          <p:cNvSpPr txBox="1"/>
          <p:nvPr/>
        </p:nvSpPr>
        <p:spPr>
          <a:xfrm>
            <a:off x="415420" y="4231644"/>
            <a:ext cx="3362830" cy="10820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0" rtl="0">
              <a:lnSpc>
                <a:spcPct val="142800"/>
              </a:lnSpc>
              <a:spcBef>
                <a:spcPts val="100"/>
              </a:spcBef>
            </a:pPr>
            <a:r>
              <a:rPr sz="800" b="1" dirty="0" err="1">
                <a:latin typeface="Khmer OS" panose="02000500000000020004" pitchFamily="2" charset="0"/>
                <a:cs typeface="Khmer OS" panose="02000500000000020004" pitchFamily="2" charset="0"/>
              </a:rPr>
              <a:t>សូមស្វែងរកស្ថាបនវេជ្ជសាស្ត្រ</a:t>
            </a:r>
            <a:r>
              <a:rPr lang="en-US" sz="800" b="1" dirty="0">
                <a:latin typeface="Khmer OS" panose="02000500000000020004" pitchFamily="2" charset="0"/>
                <a:cs typeface="Khmer OS" panose="02000500000000020004" pitchFamily="2" charset="0"/>
              </a:rPr>
              <a:t> </a:t>
            </a:r>
            <a:r>
              <a:rPr sz="800" b="1" dirty="0" err="1">
                <a:latin typeface="Khmer OS" panose="02000500000000020004" pitchFamily="2" charset="0"/>
                <a:cs typeface="Khmer OS" panose="02000500000000020004" pitchFamily="2" charset="0"/>
              </a:rPr>
              <a:t>ឬទីតាំងចាក់វ៉ាក់សាំងដែលអ្នកអាចចាក់វ៉ាក់សាំងបាន</a:t>
            </a:r>
            <a:r>
              <a:rPr sz="800" b="1" dirty="0">
                <a:latin typeface="Khmer OS" panose="02000500000000020004" pitchFamily="2" charset="0"/>
                <a:cs typeface="Khmer OS" panose="02000500000000020004" pitchFamily="2" charset="0"/>
              </a:rPr>
              <a:t> </a:t>
            </a:r>
            <a:r>
              <a:rPr sz="800" b="1" dirty="0" err="1">
                <a:latin typeface="Khmer OS" panose="02000500000000020004" pitchFamily="2" charset="0"/>
                <a:cs typeface="Khmer OS" panose="02000500000000020004" pitchFamily="2" charset="0"/>
              </a:rPr>
              <a:t>តាមរយៈ</a:t>
            </a:r>
            <a:r>
              <a:rPr sz="800" b="1" dirty="0" err="1">
                <a:solidFill>
                  <a:srgbClr val="F7941D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អ៊ីនធើណ</a:t>
            </a:r>
            <a:r>
              <a:rPr lang="en-US" sz="800" b="1" dirty="0" err="1">
                <a:solidFill>
                  <a:srgbClr val="F7941D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ែ</a:t>
            </a:r>
            <a:r>
              <a:rPr sz="800" b="1" dirty="0" err="1">
                <a:solidFill>
                  <a:srgbClr val="F7941D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ត</a:t>
            </a:r>
            <a:r>
              <a:rPr lang="en-US" sz="800" b="1" dirty="0">
                <a:solidFill>
                  <a:srgbClr val="F7941D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 </a:t>
            </a:r>
            <a:r>
              <a:rPr sz="800" b="1" dirty="0" err="1">
                <a:latin typeface="Khmer OS" panose="02000500000000020004" pitchFamily="2" charset="0"/>
                <a:cs typeface="Khmer OS" panose="02000500000000020004" pitchFamily="2" charset="0"/>
              </a:rPr>
              <a:t>ឬ</a:t>
            </a:r>
            <a:r>
              <a:rPr sz="800" b="1" dirty="0" err="1">
                <a:solidFill>
                  <a:srgbClr val="F7941D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ការផ្សព្វផ្សាយរបស់</a:t>
            </a:r>
            <a:r>
              <a:rPr sz="800" b="1" dirty="0" err="1">
                <a:solidFill>
                  <a:schemeClr val="accent6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ក្រុងស្រុកខណ្ឌឃុំសង្កាត់ភូ</a:t>
            </a:r>
            <a:r>
              <a:rPr lang="km-KH" sz="800" b="1" dirty="0">
                <a:solidFill>
                  <a:schemeClr val="accent6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មិ</a:t>
            </a:r>
            <a:r>
              <a:rPr lang="km" sz="800" b="1" dirty="0">
                <a:solidFill>
                  <a:srgbClr val="231F20"/>
                </a:solidFill>
                <a:latin typeface="Khmer OS" panose="02000500000000020004" pitchFamily="2" charset="0"/>
                <a:ea typeface="Yu Gothic" panose="020B0400000000000000" pitchFamily="34" charset="-128"/>
                <a:cs typeface="Khmer OS" panose="02000500000000020004" pitchFamily="2" charset="0"/>
              </a:rPr>
              <a:t>។ គួរបញ្ជាក់ថា ក៏មាន</a:t>
            </a:r>
            <a:r>
              <a:rPr lang="km" sz="800" b="1" dirty="0">
                <a:solidFill>
                  <a:srgbClr val="F7941D"/>
                </a:solidFill>
                <a:latin typeface="Khmer OS" panose="02000500000000020004" pitchFamily="2" charset="0"/>
                <a:ea typeface="Yu Gothic" panose="020B0400000000000000" pitchFamily="34" charset="-128"/>
                <a:cs typeface="Khmer OS" panose="02000500000000020004" pitchFamily="2" charset="0"/>
              </a:rPr>
              <a:t>ករណីដែល</a:t>
            </a:r>
            <a:r>
              <a:rPr sz="800" b="1" dirty="0" err="1">
                <a:solidFill>
                  <a:srgbClr val="F7941D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បុគ្គលិកផ្នែកវេជ្ជសាស្ត្រជាដើមអាចចាក់នៅ</a:t>
            </a:r>
            <a:endParaRPr lang="en-US" sz="800" b="1" dirty="0">
              <a:solidFill>
                <a:srgbClr val="F7941D"/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  <a:p>
            <a:pPr marL="12700" marR="5080" indent="6350" rtl="0">
              <a:lnSpc>
                <a:spcPct val="142800"/>
              </a:lnSpc>
              <a:spcBef>
                <a:spcPts val="100"/>
              </a:spcBef>
            </a:pPr>
            <a:r>
              <a:rPr sz="800" b="1" dirty="0" err="1">
                <a:solidFill>
                  <a:srgbClr val="F7941D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ស្ថាប័នវេជ្ជសាស្ត្រដែលខ្លួនបម្រើការងារ</a:t>
            </a:r>
            <a:r>
              <a:rPr sz="800" b="1" dirty="0" err="1">
                <a:latin typeface="Khmer OS" panose="02000500000000020004" pitchFamily="2" charset="0"/>
                <a:cs typeface="Khmer OS" panose="02000500000000020004" pitchFamily="2" charset="0"/>
              </a:rPr>
              <a:t>ដែរ</a:t>
            </a:r>
            <a:r>
              <a:rPr sz="800" b="1" dirty="0">
                <a:latin typeface="Khmer OS" panose="02000500000000020004" pitchFamily="2" charset="0"/>
                <a:cs typeface="Khmer OS" panose="02000500000000020004" pitchFamily="2" charset="0"/>
              </a:rPr>
              <a:t>។</a:t>
            </a:r>
            <a:endParaRPr lang="en-US" altLang="ja-JP" sz="800" b="1" dirty="0">
              <a:solidFill>
                <a:srgbClr val="231F20"/>
              </a:solidFill>
              <a:latin typeface="Khmer OS" panose="02000500000000020004" pitchFamily="2" charset="0"/>
              <a:ea typeface="Yu Gothic" panose="020B0400000000000000" pitchFamily="34" charset="-128"/>
              <a:cs typeface="Khmer OS" panose="02000500000000020004" pitchFamily="2" charset="0"/>
            </a:endParaRPr>
          </a:p>
          <a:p>
            <a:pPr marL="12700" marR="5080" indent="6350" rtl="0">
              <a:lnSpc>
                <a:spcPct val="142800"/>
              </a:lnSpc>
              <a:spcBef>
                <a:spcPts val="100"/>
              </a:spcBef>
            </a:pPr>
            <a:r>
              <a:rPr lang="km" sz="800" b="1" dirty="0">
                <a:solidFill>
                  <a:srgbClr val="231F20"/>
                </a:solidFill>
                <a:latin typeface="Khmer OS" panose="02000500000000020004" pitchFamily="2" charset="0"/>
                <a:ea typeface="Yu Gothic" panose="020B0400000000000000" pitchFamily="34" charset="-128"/>
                <a:cs typeface="Khmer OS" panose="02000500000000020004" pitchFamily="2" charset="0"/>
              </a:rPr>
              <a:t>ព័ត៌មានលម្អិត សូមបញ្ជាក់ជាមួយកន្លែងធ្វើការរបស់អ្នក។</a:t>
            </a:r>
            <a:endParaRPr sz="800" b="1" dirty="0">
              <a:latin typeface="Khmer OS" panose="02000500000000020004" pitchFamily="2" charset="0"/>
              <a:ea typeface="Yu Gothic" panose="020B0400000000000000" pitchFamily="34" charset="-128"/>
              <a:cs typeface="Khmer OS" panose="02000500000000020004" pitchFamily="2" charset="0"/>
            </a:endParaRPr>
          </a:p>
        </p:txBody>
      </p:sp>
      <p:sp>
        <p:nvSpPr>
          <p:cNvPr id="24" name="object 5">
            <a:extLst>
              <a:ext uri="{FF2B5EF4-FFF2-40B4-BE49-F238E27FC236}">
                <a16:creationId xmlns="" xmlns:a16="http://schemas.microsoft.com/office/drawing/2014/main" id="{DFCCFCC0-DCF5-5449-9CD3-8CF68A4A54EF}"/>
              </a:ext>
            </a:extLst>
          </p:cNvPr>
          <p:cNvSpPr txBox="1"/>
          <p:nvPr/>
        </p:nvSpPr>
        <p:spPr>
          <a:xfrm>
            <a:off x="450345" y="5422904"/>
            <a:ext cx="6947481" cy="7950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spcBef>
                <a:spcPts val="434"/>
              </a:spcBef>
            </a:pPr>
            <a:r>
              <a:rPr lang="km-KH" sz="900" dirty="0">
                <a:solidFill>
                  <a:srgbClr val="231F20"/>
                </a:solidFill>
                <a:latin typeface="Khmer OS" panose="02000500000000020004" pitchFamily="2" charset="0"/>
                <a:ea typeface="Yu Gothic" panose="020B0400000000000000" pitchFamily="34" charset="-128"/>
                <a:cs typeface="Khmer OS" panose="02000500000000020004" pitchFamily="2" charset="0"/>
              </a:rPr>
              <a:t>*សូមសាកសួរភូមិ សង្កាត់ ក្រុងមូលដ្ឋានរបស់អ្នក ប្រសិនបើអ្នកមិនអាចស្វែងរកស្ថាបនវេជ្ជសាស្ត្រ ឬកន្លែងចាក់វ៉ាក់សាំងបាន។</a:t>
            </a:r>
          </a:p>
          <a:p>
            <a:pPr marL="12700">
              <a:spcBef>
                <a:spcPts val="434"/>
              </a:spcBef>
            </a:pPr>
            <a:r>
              <a:rPr lang="km-KH" sz="900" dirty="0">
                <a:solidFill>
                  <a:srgbClr val="231F20"/>
                </a:solidFill>
                <a:latin typeface="Khmer OS" panose="02000500000000020004" pitchFamily="2" charset="0"/>
                <a:ea typeface="Yu Gothic" panose="020B0400000000000000" pitchFamily="34" charset="-128"/>
                <a:cs typeface="Khmer OS" panose="02000500000000020004" pitchFamily="2" charset="0"/>
              </a:rPr>
              <a:t>*ជាគោលការណ៍ ការចាក់វ៉ាក់សាំងត្រូវធ្វើឡើងនៅភូមិ សង្កាត់ ឬក្រុងដែលអ្នកបានចុះបញ្ជីលំនៅដ្ឋាន(ទីលំនៅចុះបញ្ជី) លើកលែងចំពោះអ្នកដែលកំពុងសម្រាកព្យាបាល ឬស្នាក់នៅមណ្ឌលចាស់ជរា ជាដើម។ ​                                 ចំពោះការចាក់វ៉ាក់សាំងនៅកន្លែងផ្សេងពីទីលំនៅចុះបញ្ជី សូមមើលនៅខាងក្រោយ។</a:t>
            </a:r>
          </a:p>
          <a:p>
            <a:pPr marL="12700">
              <a:spcBef>
                <a:spcPts val="434"/>
              </a:spcBef>
            </a:pPr>
            <a:r>
              <a:rPr lang="km-KH" sz="900" dirty="0">
                <a:solidFill>
                  <a:srgbClr val="231F20"/>
                </a:solidFill>
                <a:latin typeface="Khmer OS" panose="02000500000000020004" pitchFamily="2" charset="0"/>
                <a:ea typeface="Yu Gothic" panose="020B0400000000000000" pitchFamily="34" charset="-128"/>
                <a:cs typeface="Khmer OS" panose="02000500000000020004" pitchFamily="2" charset="0"/>
              </a:rPr>
              <a:t>*អ្នកមិនអាចធ្វើការចុះឈ្មោះណាត់ទុកមុន តាមរយៈគេហទំព័រ​ </a:t>
            </a:r>
            <a:r>
              <a:rPr lang="en-US" sz="900" dirty="0">
                <a:solidFill>
                  <a:srgbClr val="231F20"/>
                </a:solidFill>
                <a:latin typeface="Khmer OS" panose="02000500000000020004" pitchFamily="2" charset="0"/>
                <a:ea typeface="Yu Gothic" panose="020B0400000000000000" pitchFamily="34" charset="-128"/>
                <a:cs typeface="Khmer OS" panose="02000500000000020004" pitchFamily="2" charset="0"/>
              </a:rPr>
              <a:t>covid-19 vaccine </a:t>
            </a:r>
            <a:r>
              <a:rPr lang="en-US" sz="900" dirty="0" err="1">
                <a:solidFill>
                  <a:srgbClr val="231F20"/>
                </a:solidFill>
                <a:latin typeface="Khmer OS" panose="02000500000000020004" pitchFamily="2" charset="0"/>
                <a:ea typeface="Yu Gothic" panose="020B0400000000000000" pitchFamily="34" charset="-128"/>
                <a:cs typeface="Khmer OS" panose="02000500000000020004" pitchFamily="2" charset="0"/>
              </a:rPr>
              <a:t>navi</a:t>
            </a:r>
            <a:r>
              <a:rPr lang="en-US" sz="900" dirty="0">
                <a:solidFill>
                  <a:srgbClr val="231F20"/>
                </a:solidFill>
                <a:latin typeface="Khmer OS" panose="02000500000000020004" pitchFamily="2" charset="0"/>
                <a:ea typeface="Yu Gothic" panose="020B0400000000000000" pitchFamily="34" charset="-128"/>
                <a:cs typeface="Khmer OS" panose="02000500000000020004" pitchFamily="2" charset="0"/>
              </a:rPr>
              <a:t> </a:t>
            </a:r>
            <a:r>
              <a:rPr lang="km-KH" sz="900" dirty="0">
                <a:solidFill>
                  <a:srgbClr val="231F20"/>
                </a:solidFill>
                <a:latin typeface="Khmer OS" panose="02000500000000020004" pitchFamily="2" charset="0"/>
                <a:ea typeface="Yu Gothic" panose="020B0400000000000000" pitchFamily="34" charset="-128"/>
                <a:cs typeface="Khmer OS" panose="02000500000000020004" pitchFamily="2" charset="0"/>
              </a:rPr>
              <a:t>ដោយផ្ទាល់បានទេ។</a:t>
            </a:r>
            <a:endParaRPr sz="900" dirty="0">
              <a:latin typeface="Khmer OS" panose="02000500000000020004" pitchFamily="2" charset="0"/>
              <a:ea typeface="Yu Gothic" panose="020B0400000000000000" pitchFamily="34" charset="-128"/>
              <a:cs typeface="Khmer OS" panose="02000500000000020004" pitchFamily="2" charset="0"/>
            </a:endParaRPr>
          </a:p>
        </p:txBody>
      </p:sp>
      <p:sp>
        <p:nvSpPr>
          <p:cNvPr id="28" name="object 9">
            <a:extLst>
              <a:ext uri="{FF2B5EF4-FFF2-40B4-BE49-F238E27FC236}">
                <a16:creationId xmlns="" xmlns:a16="http://schemas.microsoft.com/office/drawing/2014/main" id="{923FDC2E-99F0-5B42-87F5-3D61E0D31F88}"/>
              </a:ext>
            </a:extLst>
          </p:cNvPr>
          <p:cNvSpPr txBox="1"/>
          <p:nvPr/>
        </p:nvSpPr>
        <p:spPr>
          <a:xfrm>
            <a:off x="5756136" y="6433378"/>
            <a:ext cx="658024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km-KH" sz="800" b="1" dirty="0">
                <a:solidFill>
                  <a:srgbClr val="231F20"/>
                </a:solidFill>
                <a:latin typeface="Khmer OS" panose="02000500000000020004" pitchFamily="2" charset="0"/>
                <a:ea typeface="Yu Gothic" panose="020B0400000000000000" pitchFamily="34" charset="-128"/>
                <a:cs typeface="Khmer OS" panose="02000500000000020004" pitchFamily="2" charset="0"/>
              </a:rPr>
              <a:t>ចាក់វ៉ាក់សាំង</a:t>
            </a:r>
            <a:endParaRPr sz="800" b="1" dirty="0">
              <a:latin typeface="Khmer OS" panose="02000500000000020004" pitchFamily="2" charset="0"/>
              <a:ea typeface="Yu Gothic" panose="020B0400000000000000" pitchFamily="34" charset="-128"/>
              <a:cs typeface="Khmer OS" panose="02000500000000020004" pitchFamily="2" charset="0"/>
            </a:endParaRPr>
          </a:p>
        </p:txBody>
      </p:sp>
      <p:sp>
        <p:nvSpPr>
          <p:cNvPr id="29" name="object 10">
            <a:extLst>
              <a:ext uri="{FF2B5EF4-FFF2-40B4-BE49-F238E27FC236}">
                <a16:creationId xmlns="" xmlns:a16="http://schemas.microsoft.com/office/drawing/2014/main" id="{DB112936-E372-D94C-A36B-4C618FD60AA5}"/>
              </a:ext>
            </a:extLst>
          </p:cNvPr>
          <p:cNvSpPr txBox="1"/>
          <p:nvPr/>
        </p:nvSpPr>
        <p:spPr>
          <a:xfrm>
            <a:off x="5797873" y="6609796"/>
            <a:ext cx="1333177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km" sz="700" dirty="0" smtClean="0">
                <a:solidFill>
                  <a:srgbClr val="231F20"/>
                </a:solidFill>
                <a:latin typeface="Khmer OS" panose="02000500000000020004" pitchFamily="2" charset="0"/>
                <a:ea typeface="Yu Gothic Medium" panose="020B0400000000000000" pitchFamily="34" charset="-128"/>
                <a:cs typeface="Khmer OS" panose="02000500000000020004" pitchFamily="2" charset="0"/>
              </a:rPr>
              <a:t>(</a:t>
            </a:r>
            <a:r>
              <a:rPr lang="km-KH" sz="700" dirty="0">
                <a:solidFill>
                  <a:srgbClr val="231F20"/>
                </a:solidFill>
                <a:latin typeface="Khmer OS" panose="02000500000000020004" pitchFamily="2" charset="0"/>
                <a:ea typeface="Yu Gothic Medium" panose="020B0400000000000000" pitchFamily="34" charset="-128"/>
                <a:cs typeface="Khmer OS" panose="02000500000000020004" pitchFamily="2" charset="0"/>
              </a:rPr>
              <a:t>ឧបត្ថម្ភទាំងស្រុងដោយរដ្ឋាភិបាល</a:t>
            </a:r>
            <a:r>
              <a:rPr lang="km" sz="700" dirty="0" smtClean="0">
                <a:solidFill>
                  <a:srgbClr val="231F20"/>
                </a:solidFill>
                <a:latin typeface="Khmer OS" panose="02000500000000020004" pitchFamily="2" charset="0"/>
                <a:ea typeface="Yu Gothic Medium" panose="020B0400000000000000" pitchFamily="34" charset="-128"/>
                <a:cs typeface="Khmer OS" panose="02000500000000020004" pitchFamily="2" charset="0"/>
              </a:rPr>
              <a:t>) </a:t>
            </a:r>
            <a:endParaRPr sz="700" dirty="0">
              <a:latin typeface="Khmer OS" panose="02000500000000020004" pitchFamily="2" charset="0"/>
              <a:ea typeface="Yu Gothic Medium" panose="020B0400000000000000" pitchFamily="34" charset="-128"/>
              <a:cs typeface="Khmer OS" panose="02000500000000020004" pitchFamily="2" charset="0"/>
            </a:endParaRPr>
          </a:p>
        </p:txBody>
      </p:sp>
      <p:sp>
        <p:nvSpPr>
          <p:cNvPr id="30" name="object 11">
            <a:extLst>
              <a:ext uri="{FF2B5EF4-FFF2-40B4-BE49-F238E27FC236}">
                <a16:creationId xmlns="" xmlns:a16="http://schemas.microsoft.com/office/drawing/2014/main" id="{4023A950-7A31-2D4B-839A-D344C8C3CC32}"/>
              </a:ext>
            </a:extLst>
          </p:cNvPr>
          <p:cNvSpPr txBox="1"/>
          <p:nvPr/>
        </p:nvSpPr>
        <p:spPr>
          <a:xfrm>
            <a:off x="848199" y="8335784"/>
            <a:ext cx="4890598" cy="587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6530" rtl="0">
              <a:lnSpc>
                <a:spcPct val="100000"/>
              </a:lnSpc>
              <a:spcBef>
                <a:spcPts val="465"/>
              </a:spcBef>
              <a:tabLst>
                <a:tab pos="746760" algn="l"/>
              </a:tabLst>
            </a:pPr>
            <a:r>
              <a:rPr lang="km" sz="1050" b="1" dirty="0" smtClean="0">
                <a:solidFill>
                  <a:srgbClr val="231F20"/>
                </a:solidFill>
                <a:latin typeface="Khmer OS" panose="02000500000000020004" pitchFamily="2" charset="0"/>
                <a:ea typeface="Yu Gothic" panose="020B0400000000000000" pitchFamily="34" charset="-128"/>
                <a:cs typeface="Khmer OS" panose="02000500000000020004" pitchFamily="2" charset="0"/>
              </a:rPr>
              <a:t>・</a:t>
            </a:r>
            <a:r>
              <a:rPr lang="km-KH" altLang="ja-JP" sz="1050" b="1" dirty="0" smtClean="0">
                <a:solidFill>
                  <a:srgbClr val="FF0000"/>
                </a:solidFill>
                <a:latin typeface="Khmer OS" panose="02000500000000020004" pitchFamily="2" charset="0"/>
                <a:ea typeface="Yu Gothic" panose="020B0400000000000000" pitchFamily="34" charset="-128"/>
                <a:cs typeface="Khmer OS" panose="02000500000000020004" pitchFamily="2" charset="0"/>
              </a:rPr>
              <a:t>ឯក</a:t>
            </a:r>
            <a:r>
              <a:rPr lang="km-KH" altLang="ja-JP" sz="1050" b="1" dirty="0">
                <a:solidFill>
                  <a:srgbClr val="FF0000"/>
                </a:solidFill>
                <a:latin typeface="Khmer OS" panose="02000500000000020004" pitchFamily="2" charset="0"/>
                <a:ea typeface="Yu Gothic" panose="020B0400000000000000" pitchFamily="34" charset="-128"/>
                <a:cs typeface="Khmer OS" panose="02000500000000020004" pitchFamily="2" charset="0"/>
              </a:rPr>
              <a:t>សារមួយឈុតក្នុងស្រោមសំបុត្រ </a:t>
            </a:r>
            <a:r>
              <a:rPr lang="km-KH" altLang="ja-JP" sz="1050" b="1" dirty="0">
                <a:latin typeface="Khmer OS" panose="02000500000000020004" pitchFamily="2" charset="0"/>
                <a:ea typeface="Yu Gothic" panose="020B0400000000000000" pitchFamily="34" charset="-128"/>
                <a:cs typeface="Khmer OS" panose="02000500000000020004" pitchFamily="2" charset="0"/>
              </a:rPr>
              <a:t>ដែលមានភ្ជាប់ជាមួយសេចក្ដីជូនដំណឹងនេះ</a:t>
            </a:r>
            <a:endParaRPr lang="ja-JP" altLang="en-US" sz="1050" b="1" dirty="0">
              <a:latin typeface="Khmer OS" panose="02000500000000020004" pitchFamily="2" charset="0"/>
              <a:ea typeface="Yu Gothic" panose="020B0400000000000000" pitchFamily="34" charset="-128"/>
              <a:cs typeface="Khmer OS" panose="02000500000000020004" pitchFamily="2" charset="0"/>
            </a:endParaRPr>
          </a:p>
          <a:p>
            <a:pPr marL="176530" rtl="0">
              <a:lnSpc>
                <a:spcPct val="100000"/>
              </a:lnSpc>
              <a:spcBef>
                <a:spcPts val="365"/>
              </a:spcBef>
              <a:tabLst>
                <a:tab pos="746760" algn="l"/>
              </a:tabLst>
            </a:pPr>
            <a:r>
              <a:rPr lang="km" sz="1050" b="1" dirty="0">
                <a:solidFill>
                  <a:srgbClr val="231F20"/>
                </a:solidFill>
                <a:latin typeface="Khmer OS" panose="02000500000000020004" pitchFamily="2" charset="0"/>
                <a:ea typeface="Yu Gothic" panose="020B0400000000000000" pitchFamily="34" charset="-128"/>
                <a:cs typeface="Khmer OS" panose="02000500000000020004" pitchFamily="2" charset="0"/>
              </a:rPr>
              <a:t>・</a:t>
            </a:r>
            <a:r>
              <a:rPr lang="km" sz="1050" b="1" dirty="0">
                <a:solidFill>
                  <a:srgbClr val="ED1C24"/>
                </a:solidFill>
                <a:latin typeface="Khmer OS" panose="02000500000000020004" pitchFamily="2" charset="0"/>
                <a:ea typeface="Yu Gothic" panose="020B0400000000000000" pitchFamily="34" charset="-128"/>
                <a:cs typeface="Khmer OS" panose="02000500000000020004" pitchFamily="2" charset="0"/>
              </a:rPr>
              <a:t>ឯកសារបញ្ជាក់អត្តសញ្ញាណ(ប័ណ្ណលេខសំគាល់អត្តសញ្ញាណ ប័ណ្ណបើកបរ </a:t>
            </a:r>
            <a:endParaRPr lang="en-US" sz="1050" b="1" dirty="0">
              <a:solidFill>
                <a:srgbClr val="ED1C24"/>
              </a:solidFill>
              <a:latin typeface="Khmer OS" panose="02000500000000020004" pitchFamily="2" charset="0"/>
              <a:ea typeface="Yu Gothic" panose="020B0400000000000000" pitchFamily="34" charset="-128"/>
              <a:cs typeface="Khmer OS" panose="02000500000000020004" pitchFamily="2" charset="0"/>
            </a:endParaRPr>
          </a:p>
          <a:p>
            <a:pPr marL="176213" indent="112713" rtl="0">
              <a:lnSpc>
                <a:spcPct val="100000"/>
              </a:lnSpc>
              <a:spcBef>
                <a:spcPts val="365"/>
              </a:spcBef>
              <a:tabLst>
                <a:tab pos="746760" algn="l"/>
              </a:tabLst>
            </a:pPr>
            <a:r>
              <a:rPr lang="km" sz="1050" b="1" dirty="0">
                <a:solidFill>
                  <a:srgbClr val="ED1C24"/>
                </a:solidFill>
                <a:latin typeface="Khmer OS" panose="02000500000000020004" pitchFamily="2" charset="0"/>
                <a:ea typeface="Yu Gothic" panose="020B0400000000000000" pitchFamily="34" charset="-128"/>
                <a:cs typeface="Khmer OS" panose="02000500000000020004" pitchFamily="2" charset="0"/>
              </a:rPr>
              <a:t>ប័ណ្ណធានារ៉ាប់រងសុខភាព</a:t>
            </a:r>
            <a:r>
              <a:rPr lang="km" sz="1050" b="1" dirty="0">
                <a:solidFill>
                  <a:srgbClr val="231F20"/>
                </a:solidFill>
                <a:latin typeface="Khmer OS" panose="02000500000000020004" pitchFamily="2" charset="0"/>
                <a:ea typeface="Yu Gothic" panose="020B0400000000000000" pitchFamily="34" charset="-128"/>
                <a:cs typeface="Khmer OS" panose="02000500000000020004" pitchFamily="2" charset="0"/>
              </a:rPr>
              <a:t>។ល។)</a:t>
            </a:r>
            <a:endParaRPr lang="ja-JP" altLang="en-US" sz="1050" b="1" dirty="0">
              <a:latin typeface="Khmer OS" panose="02000500000000020004" pitchFamily="2" charset="0"/>
              <a:ea typeface="Yu Gothic" panose="020B0400000000000000" pitchFamily="34" charset="-128"/>
              <a:cs typeface="Khmer OS" panose="02000500000000020004" pitchFamily="2" charset="0"/>
            </a:endParaRPr>
          </a:p>
        </p:txBody>
      </p:sp>
      <p:sp>
        <p:nvSpPr>
          <p:cNvPr id="31" name="object 12">
            <a:extLst>
              <a:ext uri="{FF2B5EF4-FFF2-40B4-BE49-F238E27FC236}">
                <a16:creationId xmlns="" xmlns:a16="http://schemas.microsoft.com/office/drawing/2014/main" id="{5781A1CA-4D42-E64D-972C-E2ED90A7AD39}"/>
              </a:ext>
            </a:extLst>
          </p:cNvPr>
          <p:cNvSpPr txBox="1"/>
          <p:nvPr/>
        </p:nvSpPr>
        <p:spPr>
          <a:xfrm>
            <a:off x="5797873" y="8064827"/>
            <a:ext cx="1417015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km" sz="700" dirty="0">
                <a:solidFill>
                  <a:srgbClr val="231F20"/>
                </a:solidFill>
                <a:latin typeface="Khmer OS" panose="02000500000000020004" pitchFamily="2" charset="0"/>
                <a:ea typeface="Yu Gothic Medium" panose="020B0400000000000000" pitchFamily="34" charset="-128"/>
                <a:cs typeface="Khmer OS" panose="02000500000000020004" pitchFamily="2" charset="0"/>
              </a:rPr>
              <a:t>ឯកសារមួយឈុតក្នុងស្រោមសំបុត្រ</a:t>
            </a:r>
            <a:endParaRPr sz="700" dirty="0">
              <a:latin typeface="Khmer OS" panose="02000500000000020004" pitchFamily="2" charset="0"/>
              <a:ea typeface="Yu Gothic Medium" panose="020B0400000000000000" pitchFamily="34" charset="-128"/>
              <a:cs typeface="Khmer OS" panose="02000500000000020004" pitchFamily="2" charset="0"/>
            </a:endParaRPr>
          </a:p>
        </p:txBody>
      </p:sp>
      <p:sp>
        <p:nvSpPr>
          <p:cNvPr id="33" name="object 14">
            <a:extLst>
              <a:ext uri="{FF2B5EF4-FFF2-40B4-BE49-F238E27FC236}">
                <a16:creationId xmlns="" xmlns:a16="http://schemas.microsoft.com/office/drawing/2014/main" id="{47F8E4D8-335F-D148-B4FF-D5BDCB06974C}"/>
              </a:ext>
            </a:extLst>
          </p:cNvPr>
          <p:cNvSpPr txBox="1"/>
          <p:nvPr/>
        </p:nvSpPr>
        <p:spPr>
          <a:xfrm>
            <a:off x="283675" y="6922607"/>
            <a:ext cx="5302349" cy="18402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590"/>
              </a:spcBef>
            </a:pPr>
            <a:r>
              <a:rPr lang="km-KH" sz="1100" b="1" dirty="0">
                <a:latin typeface="Khmer OS" panose="02000500000000020004" pitchFamily="2" charset="0"/>
                <a:cs typeface="Khmer OS" panose="02000500000000020004" pitchFamily="2" charset="0"/>
              </a:rPr>
              <a:t>សូមទាក់ទងស្ថាបនវេជ្ជសាស្ត្រ ឬភូមិ សង្កាត់ ក្រុងដែលកំពុងចុះឈ្មោះទទួលការណាត់</a:t>
            </a:r>
            <a:endParaRPr sz="800" b="1" dirty="0"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  <p:sp>
        <p:nvSpPr>
          <p:cNvPr id="34" name="object 15">
            <a:extLst>
              <a:ext uri="{FF2B5EF4-FFF2-40B4-BE49-F238E27FC236}">
                <a16:creationId xmlns="" xmlns:a16="http://schemas.microsoft.com/office/drawing/2014/main" id="{CAEF4F25-86DB-A741-863E-2D7F2E4644E2}"/>
              </a:ext>
            </a:extLst>
          </p:cNvPr>
          <p:cNvSpPr txBox="1"/>
          <p:nvPr/>
        </p:nvSpPr>
        <p:spPr>
          <a:xfrm>
            <a:off x="6064250" y="178409"/>
            <a:ext cx="1314132" cy="223425"/>
          </a:xfrm>
          <a:prstGeom prst="rect">
            <a:avLst/>
          </a:prstGeom>
          <a:solidFill>
            <a:srgbClr val="FFFFFF"/>
          </a:solidFill>
          <a:ln w="7200">
            <a:solidFill>
              <a:srgbClr val="231F20"/>
            </a:solidFill>
          </a:ln>
        </p:spPr>
        <p:txBody>
          <a:bodyPr vert="horz" wrap="square" lIns="0" tIns="19685" rIns="0" bIns="18000" rtlCol="0">
            <a:spAutoFit/>
          </a:bodyPr>
          <a:lstStyle/>
          <a:p>
            <a:pPr marL="60960" rtl="0">
              <a:lnSpc>
                <a:spcPct val="150000"/>
              </a:lnSpc>
              <a:spcBef>
                <a:spcPts val="300"/>
              </a:spcBef>
            </a:pPr>
            <a:r>
              <a:rPr lang="km" sz="900" dirty="0">
                <a:solidFill>
                  <a:srgbClr val="231F20"/>
                </a:solidFill>
                <a:latin typeface="Khmer OS" panose="02000500000000020004" pitchFamily="2" charset="0"/>
                <a:ea typeface="MS PGothic" panose="020B0600070205080204" pitchFamily="34" charset="-128"/>
                <a:cs typeface="Khmer OS" panose="02000500000000020004" pitchFamily="2" charset="0"/>
              </a:rPr>
              <a:t>ថ្ងៃទី16 ខែវិច្ឆិកា ឆ្នាំ2021</a:t>
            </a:r>
            <a:endParaRPr sz="900" dirty="0">
              <a:latin typeface="Khmer OS" panose="02000500000000020004" pitchFamily="2" charset="0"/>
              <a:ea typeface="MS PGothic" panose="020B0600070205080204" pitchFamily="34" charset="-128"/>
              <a:cs typeface="Khmer OS" panose="02000500000000020004" pitchFamily="2" charset="0"/>
            </a:endParaRPr>
          </a:p>
        </p:txBody>
      </p:sp>
      <p:sp>
        <p:nvSpPr>
          <p:cNvPr id="35" name="object 16">
            <a:extLst>
              <a:ext uri="{FF2B5EF4-FFF2-40B4-BE49-F238E27FC236}">
                <a16:creationId xmlns="" xmlns:a16="http://schemas.microsoft.com/office/drawing/2014/main" id="{34DA75E5-F031-9744-A175-3BA3D7397A10}"/>
              </a:ext>
            </a:extLst>
          </p:cNvPr>
          <p:cNvSpPr txBox="1"/>
          <p:nvPr/>
        </p:nvSpPr>
        <p:spPr>
          <a:xfrm>
            <a:off x="58741" y="178408"/>
            <a:ext cx="2279862" cy="677108"/>
          </a:xfrm>
          <a:prstGeom prst="rect">
            <a:avLst/>
          </a:prstGeom>
          <a:solidFill>
            <a:srgbClr val="FFFFFF"/>
          </a:solidFill>
          <a:ln w="3695">
            <a:solidFill>
              <a:srgbClr val="231F2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rtl="0">
              <a:lnSpc>
                <a:spcPct val="100000"/>
              </a:lnSpc>
            </a:pPr>
            <a:endParaRPr sz="1100" dirty="0">
              <a:latin typeface="Khmer OS" panose="02000500000000020004" pitchFamily="2" charset="0"/>
              <a:cs typeface="Khmer OS" panose="02000500000000020004" pitchFamily="2" charset="0"/>
            </a:endParaRPr>
          </a:p>
          <a:p>
            <a:pPr rtl="0">
              <a:lnSpc>
                <a:spcPct val="100000"/>
              </a:lnSpc>
              <a:spcBef>
                <a:spcPts val="25"/>
              </a:spcBef>
            </a:pPr>
            <a:endParaRPr sz="900" dirty="0">
              <a:latin typeface="Khmer OS" panose="02000500000000020004" pitchFamily="2" charset="0"/>
              <a:cs typeface="Khmer OS" panose="02000500000000020004" pitchFamily="2" charset="0"/>
            </a:endParaRPr>
          </a:p>
          <a:p>
            <a:pPr algn="ctr" rtl="0">
              <a:lnSpc>
                <a:spcPct val="100000"/>
              </a:lnSpc>
            </a:pPr>
            <a:r>
              <a:rPr lang="km" sz="800" dirty="0" smtClean="0">
                <a:solidFill>
                  <a:srgbClr val="231F2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ឈ្មោះរដ្ឋបាលមូលដ្ឋាន</a:t>
            </a:r>
            <a:endParaRPr lang="en-US" sz="800" dirty="0" smtClean="0">
              <a:solidFill>
                <a:srgbClr val="231F20"/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  <a:p>
            <a:pPr algn="ctr" rtl="0">
              <a:lnSpc>
                <a:spcPct val="100000"/>
              </a:lnSpc>
            </a:pPr>
            <a:endParaRPr lang="en-US" sz="800" dirty="0">
              <a:solidFill>
                <a:srgbClr val="231F20"/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  <a:p>
            <a:pPr algn="ctr" rtl="0">
              <a:lnSpc>
                <a:spcPct val="100000"/>
              </a:lnSpc>
            </a:pPr>
            <a:endParaRPr sz="800" dirty="0"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="" xmlns:a16="http://schemas.microsoft.com/office/drawing/2014/main" id="{2C69CC27-F530-8240-8ECB-AD0DEF95D56A}"/>
              </a:ext>
            </a:extLst>
          </p:cNvPr>
          <p:cNvSpPr txBox="1"/>
          <p:nvPr/>
        </p:nvSpPr>
        <p:spPr>
          <a:xfrm>
            <a:off x="388647" y="2984500"/>
            <a:ext cx="6947481" cy="3289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km" sz="900" dirty="0" smtClean="0">
                <a:solidFill>
                  <a:srgbClr val="231F20"/>
                </a:solidFill>
                <a:latin typeface="Khmer OS" panose="02000500000000020004" pitchFamily="2" charset="0"/>
                <a:ea typeface="Yu Gothic" panose="020B0400000000000000" pitchFamily="34" charset="-128"/>
                <a:cs typeface="Khmer OS" panose="02000500000000020004" pitchFamily="2" charset="0"/>
              </a:rPr>
              <a:t>*</a:t>
            </a:r>
            <a:r>
              <a:rPr lang="km-KH" sz="900" dirty="0">
                <a:solidFill>
                  <a:srgbClr val="231F20"/>
                </a:solidFill>
                <a:latin typeface="Khmer OS" panose="02000500000000020004" pitchFamily="2" charset="0"/>
                <a:ea typeface="Yu Gothic" panose="020B0400000000000000" pitchFamily="34" charset="-128"/>
                <a:cs typeface="Khmer OS" panose="02000500000000020004" pitchFamily="2" charset="0"/>
              </a:rPr>
              <a:t>ការចាប់ផ្ដើមចុះឈ្មោះទទួលការណាត់ដើម្បីចាក់ដូសជំរុញ អាចខុសគ្នាទៅតាមភូមិ សង្កាត់ ក្រុង​នីមួយៗ។</a:t>
            </a:r>
            <a:r>
              <a:rPr lang="km" sz="900" strike="sngStrike" dirty="0" smtClean="0">
                <a:solidFill>
                  <a:srgbClr val="231F20"/>
                </a:solidFill>
                <a:latin typeface="Khmer OS" panose="02000500000000020004" pitchFamily="2" charset="0"/>
                <a:ea typeface="Yu Gothic" panose="020B0400000000000000" pitchFamily="34" charset="-128"/>
                <a:cs typeface="Khmer OS" panose="02000500000000020004" pitchFamily="2" charset="0"/>
              </a:rPr>
              <a:t> </a:t>
            </a:r>
            <a:endParaRPr lang="km" sz="900" strike="sngStrike" dirty="0">
              <a:solidFill>
                <a:srgbClr val="231F20"/>
              </a:solidFill>
              <a:latin typeface="Khmer OS" panose="02000500000000020004" pitchFamily="2" charset="0"/>
              <a:ea typeface="Yu Gothic" panose="020B0400000000000000" pitchFamily="34" charset="-128"/>
              <a:cs typeface="Khmer OS" panose="02000500000000020004" pitchFamily="2" charset="0"/>
            </a:endParaRPr>
          </a:p>
          <a:p>
            <a:pPr marL="184150" indent="-1714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m" sz="900" dirty="0">
                <a:latin typeface="Khmer OS" panose="02000500000000020004" pitchFamily="2" charset="0"/>
                <a:ea typeface="Yu Gothic" panose="020B0400000000000000" pitchFamily="34" charset="-128"/>
                <a:cs typeface="Khmer OS" panose="02000500000000020004" pitchFamily="2" charset="0"/>
              </a:rPr>
              <a:t>សម្រាប់តែអ្នកមានអាយុ 18ឆ្នាំឡើងគិតត្រឹមថ្ងៃចាក់។</a:t>
            </a:r>
          </a:p>
        </p:txBody>
      </p:sp>
      <p:grpSp>
        <p:nvGrpSpPr>
          <p:cNvPr id="40" name="グループ化 39">
            <a:extLst>
              <a:ext uri="{FF2B5EF4-FFF2-40B4-BE49-F238E27FC236}">
                <a16:creationId xmlns="" xmlns:a16="http://schemas.microsoft.com/office/drawing/2014/main" id="{608731B1-E391-47E4-AF3E-AE92BE5B45ED}"/>
              </a:ext>
            </a:extLst>
          </p:cNvPr>
          <p:cNvGrpSpPr/>
          <p:nvPr/>
        </p:nvGrpSpPr>
        <p:grpSpPr>
          <a:xfrm>
            <a:off x="375859" y="2282203"/>
            <a:ext cx="6774581" cy="407034"/>
            <a:chOff x="568934" y="2321756"/>
            <a:chExt cx="6419215" cy="407034"/>
          </a:xfrm>
        </p:grpSpPr>
        <p:grpSp>
          <p:nvGrpSpPr>
            <p:cNvPr id="11" name="object 11"/>
            <p:cNvGrpSpPr/>
            <p:nvPr/>
          </p:nvGrpSpPr>
          <p:grpSpPr>
            <a:xfrm>
              <a:off x="568934" y="2321756"/>
              <a:ext cx="6419215" cy="407034"/>
              <a:chOff x="568934" y="2379916"/>
              <a:chExt cx="6419215" cy="407034"/>
            </a:xfrm>
          </p:grpSpPr>
          <p:sp>
            <p:nvSpPr>
              <p:cNvPr id="12" name="object 12"/>
              <p:cNvSpPr/>
              <p:nvPr/>
            </p:nvSpPr>
            <p:spPr>
              <a:xfrm>
                <a:off x="970330" y="2385314"/>
                <a:ext cx="6012180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012180" h="396239">
                    <a:moveTo>
                      <a:pt x="0" y="395998"/>
                    </a:moveTo>
                    <a:lnTo>
                      <a:pt x="6012002" y="395998"/>
                    </a:lnTo>
                    <a:lnTo>
                      <a:pt x="6012002" y="0"/>
                    </a:lnTo>
                    <a:lnTo>
                      <a:pt x="0" y="0"/>
                    </a:lnTo>
                    <a:lnTo>
                      <a:pt x="0" y="395998"/>
                    </a:lnTo>
                    <a:close/>
                  </a:path>
                </a:pathLst>
              </a:custGeom>
              <a:solidFill>
                <a:srgbClr val="FFF1D0"/>
              </a:solidFill>
            </p:spPr>
            <p:txBody>
              <a:bodyPr wrap="square" lIns="0" tIns="0" rIns="0" bIns="0" rtlCol="0"/>
              <a:lstStyle/>
              <a:p>
                <a:pPr rtl="0"/>
                <a:endParaRPr sz="1400">
                  <a:latin typeface="Khmer OS" panose="02000500000000020004" pitchFamily="2" charset="0"/>
                  <a:cs typeface="Khmer OS" panose="02000500000000020004" pitchFamily="2" charset="0"/>
                </a:endParaRPr>
              </a:p>
            </p:txBody>
          </p:sp>
          <p:sp>
            <p:nvSpPr>
              <p:cNvPr id="13" name="object 13"/>
              <p:cNvSpPr/>
              <p:nvPr/>
            </p:nvSpPr>
            <p:spPr>
              <a:xfrm>
                <a:off x="574332" y="2385314"/>
                <a:ext cx="396240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396240" h="396239">
                    <a:moveTo>
                      <a:pt x="395998" y="0"/>
                    </a:moveTo>
                    <a:lnTo>
                      <a:pt x="0" y="0"/>
                    </a:lnTo>
                    <a:lnTo>
                      <a:pt x="0" y="395998"/>
                    </a:lnTo>
                    <a:lnTo>
                      <a:pt x="395998" y="395998"/>
                    </a:lnTo>
                    <a:lnTo>
                      <a:pt x="395998" y="0"/>
                    </a:lnTo>
                    <a:close/>
                  </a:path>
                </a:pathLst>
              </a:custGeom>
              <a:solidFill>
                <a:srgbClr val="FFCB04"/>
              </a:solidFill>
            </p:spPr>
            <p:txBody>
              <a:bodyPr wrap="square" lIns="0" tIns="0" rIns="0" bIns="0" rtlCol="0"/>
              <a:lstStyle/>
              <a:p>
                <a:pPr rtl="0"/>
                <a:endParaRPr sz="1400">
                  <a:latin typeface="Khmer OS" panose="02000500000000020004" pitchFamily="2" charset="0"/>
                  <a:cs typeface="Khmer OS" panose="02000500000000020004" pitchFamily="2" charset="0"/>
                </a:endParaRPr>
              </a:p>
            </p:txBody>
          </p:sp>
          <p:sp>
            <p:nvSpPr>
              <p:cNvPr id="14" name="object 14"/>
              <p:cNvSpPr/>
              <p:nvPr/>
            </p:nvSpPr>
            <p:spPr>
              <a:xfrm>
                <a:off x="574332" y="2385314"/>
                <a:ext cx="6408420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408420" h="396239">
                    <a:moveTo>
                      <a:pt x="6408000" y="395998"/>
                    </a:moveTo>
                    <a:lnTo>
                      <a:pt x="0" y="395998"/>
                    </a:lnTo>
                    <a:lnTo>
                      <a:pt x="0" y="0"/>
                    </a:lnTo>
                    <a:lnTo>
                      <a:pt x="6408000" y="0"/>
                    </a:lnTo>
                    <a:lnTo>
                      <a:pt x="6408000" y="395998"/>
                    </a:lnTo>
                    <a:close/>
                  </a:path>
                </a:pathLst>
              </a:custGeom>
              <a:ln w="10795">
                <a:solidFill>
                  <a:srgbClr val="FFCB04"/>
                </a:solidFill>
              </a:ln>
            </p:spPr>
            <p:txBody>
              <a:bodyPr wrap="square" lIns="0" tIns="0" rIns="0" bIns="0" rtlCol="0"/>
              <a:lstStyle/>
              <a:p>
                <a:pPr rtl="0"/>
                <a:endParaRPr sz="1400">
                  <a:latin typeface="Khmer OS" panose="02000500000000020004" pitchFamily="2" charset="0"/>
                  <a:cs typeface="Khmer OS" panose="02000500000000020004" pitchFamily="2" charset="0"/>
                </a:endParaRPr>
              </a:p>
            </p:txBody>
          </p:sp>
        </p:grpSp>
        <p:sp>
          <p:nvSpPr>
            <p:cNvPr id="32" name="object 13">
              <a:extLst>
                <a:ext uri="{FF2B5EF4-FFF2-40B4-BE49-F238E27FC236}">
                  <a16:creationId xmlns="" xmlns:a16="http://schemas.microsoft.com/office/drawing/2014/main" id="{B6F5E361-3E16-974A-AC4B-C7BD6A319D80}"/>
                </a:ext>
              </a:extLst>
            </p:cNvPr>
            <p:cNvSpPr txBox="1"/>
            <p:nvPr/>
          </p:nvSpPr>
          <p:spPr>
            <a:xfrm>
              <a:off x="985393" y="2414178"/>
              <a:ext cx="5322379" cy="24622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5730" algn="ctr" rtl="0">
                <a:lnSpc>
                  <a:spcPct val="100000"/>
                </a:lnSpc>
                <a:spcBef>
                  <a:spcPts val="100"/>
                </a:spcBef>
                <a:tabLst>
                  <a:tab pos="2467610" algn="l"/>
                  <a:tab pos="2468245" algn="l"/>
                </a:tabLst>
              </a:pPr>
              <a:r>
                <a:rPr lang="km" sz="1600" b="1" dirty="0">
                  <a:solidFill>
                    <a:srgbClr val="231F20"/>
                  </a:solidFill>
                  <a:latin typeface="Khmer OS" panose="02000500000000020004" pitchFamily="2" charset="0"/>
                  <a:ea typeface="Yu Gothic" panose="020B0400000000000000" pitchFamily="34" charset="-128"/>
                  <a:cs typeface="Khmer OS" panose="02000500000000020004" pitchFamily="2" charset="0"/>
                </a:rPr>
                <a:t>បង្កាន់ដៃចាក់វ៉ាក់សាំងត្រូវបានបញ្ជូនទៅដល់អ្នក</a:t>
              </a:r>
              <a:endParaRPr sz="1600" b="1" dirty="0">
                <a:latin typeface="Khmer OS" panose="02000500000000020004" pitchFamily="2" charset="0"/>
                <a:ea typeface="Yu Gothic" panose="020B0400000000000000" pitchFamily="34" charset="-128"/>
                <a:cs typeface="Khmer OS" panose="02000500000000020004" pitchFamily="2" charset="0"/>
              </a:endParaRPr>
            </a:p>
          </p:txBody>
        </p:sp>
        <p:sp>
          <p:nvSpPr>
            <p:cNvPr id="43" name="object 13">
              <a:extLst>
                <a:ext uri="{FF2B5EF4-FFF2-40B4-BE49-F238E27FC236}">
                  <a16:creationId xmlns="" xmlns:a16="http://schemas.microsoft.com/office/drawing/2014/main" id="{109CBD8E-30ED-4F46-8942-920A7F32EC10}"/>
                </a:ext>
              </a:extLst>
            </p:cNvPr>
            <p:cNvSpPr txBox="1"/>
            <p:nvPr/>
          </p:nvSpPr>
          <p:spPr>
            <a:xfrm>
              <a:off x="583286" y="2380610"/>
              <a:ext cx="393152" cy="3077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5730" rtl="0">
                <a:lnSpc>
                  <a:spcPct val="100000"/>
                </a:lnSpc>
                <a:spcBef>
                  <a:spcPts val="100"/>
                </a:spcBef>
                <a:tabLst>
                  <a:tab pos="2467610" algn="l"/>
                  <a:tab pos="2468245" algn="l"/>
                </a:tabLst>
              </a:pPr>
              <a:r>
                <a:rPr lang="km" sz="2000" b="1" dirty="0">
                  <a:solidFill>
                    <a:srgbClr val="231F20"/>
                  </a:solidFill>
                  <a:latin typeface="Khmer OS" panose="02000500000000020004" pitchFamily="2" charset="0"/>
                  <a:ea typeface="Yu Gothic" panose="020B0400000000000000" pitchFamily="34" charset="-128"/>
                  <a:cs typeface="Khmer OS" panose="02000500000000020004" pitchFamily="2" charset="0"/>
                </a:rPr>
                <a:t>1</a:t>
              </a:r>
              <a:endParaRPr sz="2000" b="1" dirty="0">
                <a:latin typeface="Khmer OS" panose="02000500000000020004" pitchFamily="2" charset="0"/>
                <a:ea typeface="Yu Gothic" panose="020B0400000000000000" pitchFamily="34" charset="-128"/>
                <a:cs typeface="Khmer OS" panose="02000500000000020004" pitchFamily="2" charset="0"/>
              </a:endParaRPr>
            </a:p>
          </p:txBody>
        </p:sp>
      </p:grpSp>
      <p:sp>
        <p:nvSpPr>
          <p:cNvPr id="44" name="object 13">
            <a:extLst>
              <a:ext uri="{FF2B5EF4-FFF2-40B4-BE49-F238E27FC236}">
                <a16:creationId xmlns="" xmlns:a16="http://schemas.microsoft.com/office/drawing/2014/main" id="{D78259FE-369E-D44A-814A-95D1522D1BB6}"/>
              </a:ext>
            </a:extLst>
          </p:cNvPr>
          <p:cNvSpPr txBox="1"/>
          <p:nvPr/>
        </p:nvSpPr>
        <p:spPr>
          <a:xfrm>
            <a:off x="690747" y="3728879"/>
            <a:ext cx="561702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095" algn="ctr" rtl="0">
              <a:lnSpc>
                <a:spcPct val="100000"/>
              </a:lnSpc>
              <a:tabLst>
                <a:tab pos="1721485" algn="l"/>
                <a:tab pos="1722120" algn="l"/>
              </a:tabLst>
            </a:pPr>
            <a:r>
              <a:rPr lang="km" sz="1600" b="1" dirty="0">
                <a:solidFill>
                  <a:srgbClr val="231F20"/>
                </a:solidFill>
                <a:latin typeface="Khmer OS" panose="02000500000000020004" pitchFamily="2" charset="0"/>
                <a:ea typeface="Yu Gothic" panose="020B0400000000000000" pitchFamily="34" charset="-128"/>
                <a:cs typeface="Khmer OS" panose="02000500000000020004" pitchFamily="2" charset="0"/>
              </a:rPr>
              <a:t>ស្វែងរកស្ថាបនវេជ្ជសាស្ត្រ/ទីតាំងចាក់វ៉ាក់សាំង</a:t>
            </a:r>
            <a:endParaRPr lang="ja-JP" altLang="en-US" sz="1600" b="1" dirty="0">
              <a:latin typeface="Khmer OS" panose="02000500000000020004" pitchFamily="2" charset="0"/>
              <a:ea typeface="Yu Gothic" panose="020B0400000000000000" pitchFamily="34" charset="-128"/>
              <a:cs typeface="Khmer OS" panose="02000500000000020004" pitchFamily="2" charset="0"/>
            </a:endParaRPr>
          </a:p>
        </p:txBody>
      </p:sp>
      <p:sp>
        <p:nvSpPr>
          <p:cNvPr id="45" name="object 13">
            <a:extLst>
              <a:ext uri="{FF2B5EF4-FFF2-40B4-BE49-F238E27FC236}">
                <a16:creationId xmlns="" xmlns:a16="http://schemas.microsoft.com/office/drawing/2014/main" id="{EDA3F01B-99A9-E34F-A1D2-C850D00B2A65}"/>
              </a:ext>
            </a:extLst>
          </p:cNvPr>
          <p:cNvSpPr txBox="1"/>
          <p:nvPr/>
        </p:nvSpPr>
        <p:spPr>
          <a:xfrm>
            <a:off x="467733" y="3710213"/>
            <a:ext cx="414917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730" rtl="0">
              <a:lnSpc>
                <a:spcPct val="100000"/>
              </a:lnSpc>
              <a:spcBef>
                <a:spcPts val="100"/>
              </a:spcBef>
              <a:tabLst>
                <a:tab pos="2467610" algn="l"/>
                <a:tab pos="2468245" algn="l"/>
              </a:tabLst>
            </a:pPr>
            <a:r>
              <a:rPr lang="km" sz="2000" b="1" dirty="0">
                <a:solidFill>
                  <a:srgbClr val="231F20"/>
                </a:solidFill>
                <a:latin typeface="Khmer OS" panose="02000500000000020004" pitchFamily="2" charset="0"/>
                <a:ea typeface="Yu Gothic" panose="020B0400000000000000" pitchFamily="34" charset="-128"/>
                <a:cs typeface="Khmer OS" panose="02000500000000020004" pitchFamily="2" charset="0"/>
              </a:rPr>
              <a:t>2</a:t>
            </a:r>
            <a:endParaRPr sz="2000" b="1" dirty="0">
              <a:latin typeface="Khmer OS" panose="02000500000000020004" pitchFamily="2" charset="0"/>
              <a:ea typeface="Yu Gothic" panose="020B0400000000000000" pitchFamily="34" charset="-128"/>
              <a:cs typeface="Khmer OS" panose="02000500000000020004" pitchFamily="2" charset="0"/>
            </a:endParaRPr>
          </a:p>
        </p:txBody>
      </p:sp>
      <p:sp>
        <p:nvSpPr>
          <p:cNvPr id="47" name="object 13">
            <a:extLst>
              <a:ext uri="{FF2B5EF4-FFF2-40B4-BE49-F238E27FC236}">
                <a16:creationId xmlns="" xmlns:a16="http://schemas.microsoft.com/office/drawing/2014/main" id="{7D4B7191-BD26-6C49-B405-416B36C4176A}"/>
              </a:ext>
            </a:extLst>
          </p:cNvPr>
          <p:cNvSpPr txBox="1"/>
          <p:nvPr/>
        </p:nvSpPr>
        <p:spPr>
          <a:xfrm>
            <a:off x="799732" y="6413500"/>
            <a:ext cx="4981114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095" algn="ctr">
              <a:tabLst>
                <a:tab pos="1721485" algn="l"/>
                <a:tab pos="1722120" algn="l"/>
              </a:tabLst>
            </a:pPr>
            <a:r>
              <a:rPr lang="km-KH" sz="1600" b="1" dirty="0">
                <a:solidFill>
                  <a:srgbClr val="231F20"/>
                </a:solidFill>
                <a:latin typeface="Khmer OS" panose="02000500000000020004" pitchFamily="2" charset="0"/>
                <a:ea typeface="Yu Gothic" panose="020B0400000000000000" pitchFamily="34" charset="-128"/>
                <a:cs typeface="Khmer OS" panose="02000500000000020004" pitchFamily="2" charset="0"/>
              </a:rPr>
              <a:t>សូមធ្វើការចុះឈ្មោះណាត់ទុកជាមុន ដើម្បីចាក់វ៉ាក់សាំង</a:t>
            </a:r>
            <a:endParaRPr lang="ja-JP" altLang="en-US" sz="1600" b="1" dirty="0">
              <a:latin typeface="Khmer OS" panose="02000500000000020004" pitchFamily="2" charset="0"/>
              <a:ea typeface="Yu Gothic" panose="020B0400000000000000" pitchFamily="34" charset="-128"/>
              <a:cs typeface="Khmer OS" panose="02000500000000020004" pitchFamily="2" charset="0"/>
            </a:endParaRPr>
          </a:p>
        </p:txBody>
      </p:sp>
      <p:sp>
        <p:nvSpPr>
          <p:cNvPr id="48" name="object 13">
            <a:extLst>
              <a:ext uri="{FF2B5EF4-FFF2-40B4-BE49-F238E27FC236}">
                <a16:creationId xmlns="" xmlns:a16="http://schemas.microsoft.com/office/drawing/2014/main" id="{43EE7C34-8E31-5346-871B-9484D09F5E5F}"/>
              </a:ext>
            </a:extLst>
          </p:cNvPr>
          <p:cNvSpPr txBox="1"/>
          <p:nvPr/>
        </p:nvSpPr>
        <p:spPr>
          <a:xfrm>
            <a:off x="425450" y="6416573"/>
            <a:ext cx="414917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730" rtl="0">
              <a:lnSpc>
                <a:spcPct val="100000"/>
              </a:lnSpc>
              <a:spcBef>
                <a:spcPts val="100"/>
              </a:spcBef>
              <a:tabLst>
                <a:tab pos="2467610" algn="l"/>
                <a:tab pos="2468245" algn="l"/>
              </a:tabLst>
            </a:pPr>
            <a:r>
              <a:rPr lang="km" sz="2000" b="1" dirty="0">
                <a:solidFill>
                  <a:srgbClr val="231F20"/>
                </a:solidFill>
                <a:latin typeface="Khmer OS" panose="02000500000000020004" pitchFamily="2" charset="0"/>
                <a:ea typeface="Yu Gothic" panose="020B0400000000000000" pitchFamily="34" charset="-128"/>
                <a:cs typeface="Khmer OS" panose="02000500000000020004" pitchFamily="2" charset="0"/>
              </a:rPr>
              <a:t>3</a:t>
            </a:r>
            <a:endParaRPr sz="2000" b="1" dirty="0">
              <a:latin typeface="Khmer OS" panose="02000500000000020004" pitchFamily="2" charset="0"/>
              <a:ea typeface="Yu Gothic" panose="020B0400000000000000" pitchFamily="34" charset="-128"/>
              <a:cs typeface="Khmer OS" panose="02000500000000020004" pitchFamily="2" charset="0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="" xmlns:a16="http://schemas.microsoft.com/office/drawing/2014/main" id="{B6BE16AE-9ABE-3F4A-94E3-F97788D0B89B}"/>
              </a:ext>
            </a:extLst>
          </p:cNvPr>
          <p:cNvSpPr txBox="1"/>
          <p:nvPr/>
        </p:nvSpPr>
        <p:spPr>
          <a:xfrm>
            <a:off x="6058726" y="6400564"/>
            <a:ext cx="1243774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095" algn="ctr" rtl="0">
              <a:lnSpc>
                <a:spcPct val="100000"/>
              </a:lnSpc>
              <a:tabLst>
                <a:tab pos="1721485" algn="l"/>
                <a:tab pos="1722120" algn="l"/>
              </a:tabLst>
            </a:pPr>
            <a:r>
              <a:rPr lang="km" sz="1400" b="1" dirty="0">
                <a:solidFill>
                  <a:srgbClr val="231F20"/>
                </a:solidFill>
                <a:latin typeface="Khmer OS" panose="02000500000000020004" pitchFamily="2" charset="0"/>
                <a:ea typeface="Yu Gothic" panose="020B0400000000000000" pitchFamily="34" charset="-128"/>
                <a:cs typeface="Khmer OS" panose="02000500000000020004" pitchFamily="2" charset="0"/>
              </a:rPr>
              <a:t>ឥតគិតថ្លៃ</a:t>
            </a:r>
            <a:endParaRPr lang="ja-JP" altLang="en-US" sz="1400" b="1" dirty="0">
              <a:latin typeface="Khmer OS" panose="02000500000000020004" pitchFamily="2" charset="0"/>
              <a:ea typeface="Yu Gothic" panose="020B0400000000000000" pitchFamily="34" charset="-128"/>
              <a:cs typeface="Khmer OS" panose="02000500000000020004" pitchFamily="2" charset="0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="" xmlns:a16="http://schemas.microsoft.com/office/drawing/2014/main" id="{1672E227-337F-4AF1-9395-EB4DA61D4240}"/>
              </a:ext>
            </a:extLst>
          </p:cNvPr>
          <p:cNvGrpSpPr/>
          <p:nvPr/>
        </p:nvGrpSpPr>
        <p:grpSpPr>
          <a:xfrm>
            <a:off x="283675" y="7241911"/>
            <a:ext cx="5006080" cy="706320"/>
            <a:chOff x="546273" y="7531258"/>
            <a:chExt cx="4743482" cy="706320"/>
          </a:xfrm>
        </p:grpSpPr>
        <p:sp>
          <p:nvSpPr>
            <p:cNvPr id="8" name="object 8"/>
            <p:cNvSpPr/>
            <p:nvPr/>
          </p:nvSpPr>
          <p:spPr>
            <a:xfrm>
              <a:off x="546273" y="7916702"/>
              <a:ext cx="1626870" cy="313379"/>
            </a:xfrm>
            <a:custGeom>
              <a:avLst/>
              <a:gdLst/>
              <a:ahLst/>
              <a:cxnLst/>
              <a:rect l="l" t="t" r="r" b="b"/>
              <a:pathLst>
                <a:path w="1626870" h="245745">
                  <a:moveTo>
                    <a:pt x="1554403" y="0"/>
                  </a:moveTo>
                  <a:lnTo>
                    <a:pt x="71996" y="0"/>
                  </a:lnTo>
                  <a:lnTo>
                    <a:pt x="44041" y="5680"/>
                  </a:lnTo>
                  <a:lnTo>
                    <a:pt x="21148" y="21148"/>
                  </a:lnTo>
                  <a:lnTo>
                    <a:pt x="5680" y="44041"/>
                  </a:lnTo>
                  <a:lnTo>
                    <a:pt x="0" y="71996"/>
                  </a:lnTo>
                  <a:lnTo>
                    <a:pt x="0" y="173608"/>
                  </a:lnTo>
                  <a:lnTo>
                    <a:pt x="5680" y="201564"/>
                  </a:lnTo>
                  <a:lnTo>
                    <a:pt x="21148" y="224456"/>
                  </a:lnTo>
                  <a:lnTo>
                    <a:pt x="44041" y="239924"/>
                  </a:lnTo>
                  <a:lnTo>
                    <a:pt x="71996" y="245605"/>
                  </a:lnTo>
                  <a:lnTo>
                    <a:pt x="1554403" y="245605"/>
                  </a:lnTo>
                  <a:lnTo>
                    <a:pt x="1582358" y="239924"/>
                  </a:lnTo>
                  <a:lnTo>
                    <a:pt x="1605251" y="224456"/>
                  </a:lnTo>
                  <a:lnTo>
                    <a:pt x="1620719" y="201564"/>
                  </a:lnTo>
                  <a:lnTo>
                    <a:pt x="1626400" y="173608"/>
                  </a:lnTo>
                  <a:lnTo>
                    <a:pt x="1626400" y="71996"/>
                  </a:lnTo>
                  <a:lnTo>
                    <a:pt x="1620719" y="44041"/>
                  </a:lnTo>
                  <a:lnTo>
                    <a:pt x="1605251" y="21148"/>
                  </a:lnTo>
                  <a:lnTo>
                    <a:pt x="1582358" y="5680"/>
                  </a:lnTo>
                  <a:lnTo>
                    <a:pt x="1554403" y="0"/>
                  </a:lnTo>
                  <a:close/>
                </a:path>
              </a:pathLst>
            </a:custGeom>
            <a:solidFill>
              <a:srgbClr val="FFCB04"/>
            </a:solidFill>
          </p:spPr>
          <p:txBody>
            <a:bodyPr wrap="square" lIns="0" tIns="0" rIns="0" bIns="0" rtlCol="0"/>
            <a:lstStyle/>
            <a:p>
              <a:pPr rtl="0"/>
              <a:endParaRPr>
                <a:latin typeface="Khmer OS" panose="02000500000000020004" pitchFamily="2" charset="0"/>
                <a:cs typeface="Khmer OS" panose="02000500000000020004" pitchFamily="2" charset="0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546273" y="7531258"/>
              <a:ext cx="1626870" cy="313379"/>
            </a:xfrm>
            <a:custGeom>
              <a:avLst/>
              <a:gdLst/>
              <a:ahLst/>
              <a:cxnLst/>
              <a:rect l="l" t="t" r="r" b="b"/>
              <a:pathLst>
                <a:path w="1626870" h="245745">
                  <a:moveTo>
                    <a:pt x="1554403" y="0"/>
                  </a:moveTo>
                  <a:lnTo>
                    <a:pt x="71996" y="0"/>
                  </a:lnTo>
                  <a:lnTo>
                    <a:pt x="44041" y="5680"/>
                  </a:lnTo>
                  <a:lnTo>
                    <a:pt x="21148" y="21148"/>
                  </a:lnTo>
                  <a:lnTo>
                    <a:pt x="5680" y="44041"/>
                  </a:lnTo>
                  <a:lnTo>
                    <a:pt x="0" y="71996"/>
                  </a:lnTo>
                  <a:lnTo>
                    <a:pt x="0" y="173608"/>
                  </a:lnTo>
                  <a:lnTo>
                    <a:pt x="5680" y="201564"/>
                  </a:lnTo>
                  <a:lnTo>
                    <a:pt x="21148" y="224456"/>
                  </a:lnTo>
                  <a:lnTo>
                    <a:pt x="44041" y="239924"/>
                  </a:lnTo>
                  <a:lnTo>
                    <a:pt x="71996" y="245605"/>
                  </a:lnTo>
                  <a:lnTo>
                    <a:pt x="1554403" y="245605"/>
                  </a:lnTo>
                  <a:lnTo>
                    <a:pt x="1582358" y="239924"/>
                  </a:lnTo>
                  <a:lnTo>
                    <a:pt x="1605251" y="224456"/>
                  </a:lnTo>
                  <a:lnTo>
                    <a:pt x="1620719" y="201564"/>
                  </a:lnTo>
                  <a:lnTo>
                    <a:pt x="1626400" y="173608"/>
                  </a:lnTo>
                  <a:lnTo>
                    <a:pt x="1626400" y="71996"/>
                  </a:lnTo>
                  <a:lnTo>
                    <a:pt x="1620719" y="44041"/>
                  </a:lnTo>
                  <a:lnTo>
                    <a:pt x="1605251" y="21148"/>
                  </a:lnTo>
                  <a:lnTo>
                    <a:pt x="1582358" y="5680"/>
                  </a:lnTo>
                  <a:lnTo>
                    <a:pt x="1554403" y="0"/>
                  </a:lnTo>
                  <a:close/>
                </a:path>
              </a:pathLst>
            </a:custGeom>
            <a:solidFill>
              <a:srgbClr val="FFCB04"/>
            </a:solidFill>
          </p:spPr>
          <p:txBody>
            <a:bodyPr wrap="square" lIns="0" tIns="0" rIns="0" bIns="0" rtlCol="0"/>
            <a:lstStyle/>
            <a:p>
              <a:pPr rtl="0"/>
              <a:endParaRPr>
                <a:latin typeface="Khmer OS" panose="02000500000000020004" pitchFamily="2" charset="0"/>
                <a:cs typeface="Khmer OS" panose="02000500000000020004" pitchFamily="2" charset="0"/>
              </a:endParaRPr>
            </a:p>
          </p:txBody>
        </p:sp>
        <p:sp>
          <p:nvSpPr>
            <p:cNvPr id="26" name="object 7">
              <a:extLst>
                <a:ext uri="{FF2B5EF4-FFF2-40B4-BE49-F238E27FC236}">
                  <a16:creationId xmlns="" xmlns:a16="http://schemas.microsoft.com/office/drawing/2014/main" id="{8ACE09A4-706F-9349-AA98-283AEACF55EA}"/>
                </a:ext>
              </a:extLst>
            </p:cNvPr>
            <p:cNvSpPr txBox="1"/>
            <p:nvPr/>
          </p:nvSpPr>
          <p:spPr>
            <a:xfrm>
              <a:off x="2258900" y="7533621"/>
              <a:ext cx="3030855" cy="26161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39370" rtl="0">
                <a:lnSpc>
                  <a:spcPct val="100000"/>
                </a:lnSpc>
                <a:spcBef>
                  <a:spcPts val="100"/>
                </a:spcBef>
              </a:pPr>
              <a:r>
                <a:rPr lang="km" sz="1500" baseline="13888" dirty="0">
                  <a:solidFill>
                    <a:srgbClr val="231F20"/>
                  </a:solidFill>
                  <a:latin typeface="Khmer OS" panose="02000500000000020004" pitchFamily="2" charset="0"/>
                  <a:ea typeface="Yu Gothic Medium" panose="020B0400000000000000" pitchFamily="34" charset="-128"/>
                  <a:cs typeface="Khmer OS" panose="02000500000000020004" pitchFamily="2" charset="0"/>
                </a:rPr>
                <a:t>មណ្ឌលផ្តល់ព័ត៌មាន</a:t>
              </a:r>
              <a:r>
                <a:rPr lang="km" sz="1500" baseline="13888" dirty="0" smtClean="0">
                  <a:solidFill>
                    <a:srgbClr val="231F20"/>
                  </a:solidFill>
                  <a:latin typeface="Khmer OS" panose="02000500000000020004" pitchFamily="2" charset="0"/>
                  <a:ea typeface="Yu Gothic Medium" panose="020B0400000000000000" pitchFamily="34" charset="-128"/>
                  <a:cs typeface="Khmer OS" panose="02000500000000020004" pitchFamily="2" charset="0"/>
                </a:rPr>
                <a:t>：</a:t>
              </a:r>
              <a:r>
                <a:rPr lang="km" sz="1700" b="1" dirty="0" smtClean="0">
                  <a:solidFill>
                    <a:srgbClr val="231F20"/>
                  </a:solidFill>
                  <a:latin typeface="Khmer OS" panose="02000500000000020004" pitchFamily="2" charset="0"/>
                  <a:ea typeface="Yu Gothic" panose="020B0400000000000000" pitchFamily="34" charset="-128"/>
                  <a:cs typeface="Khmer OS" panose="02000500000000020004" pitchFamily="2" charset="0"/>
                </a:rPr>
                <a:t>0000-0000-0000</a:t>
              </a:r>
              <a:endParaRPr sz="1700" b="1" dirty="0">
                <a:latin typeface="Khmer OS" panose="02000500000000020004" pitchFamily="2" charset="0"/>
                <a:ea typeface="Yu Gothic" panose="020B0400000000000000" pitchFamily="34" charset="-128"/>
                <a:cs typeface="Khmer OS" panose="02000500000000020004" pitchFamily="2" charset="0"/>
              </a:endParaRPr>
            </a:p>
          </p:txBody>
        </p:sp>
        <p:sp>
          <p:nvSpPr>
            <p:cNvPr id="27" name="object 8">
              <a:extLst>
                <a:ext uri="{FF2B5EF4-FFF2-40B4-BE49-F238E27FC236}">
                  <a16:creationId xmlns="" xmlns:a16="http://schemas.microsoft.com/office/drawing/2014/main" id="{7B36E7BE-0A7C-5441-B18A-3D7881E48435}"/>
                </a:ext>
              </a:extLst>
            </p:cNvPr>
            <p:cNvSpPr txBox="1"/>
            <p:nvPr/>
          </p:nvSpPr>
          <p:spPr>
            <a:xfrm>
              <a:off x="707844" y="7541047"/>
              <a:ext cx="1316990" cy="2816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km-KH" sz="800" b="1" dirty="0">
                  <a:solidFill>
                    <a:srgbClr val="231F20"/>
                  </a:solidFill>
                  <a:latin typeface="Khmer OS" panose="02000500000000020004" pitchFamily="2" charset="0"/>
                  <a:ea typeface="Yu Gothic" panose="020B0400000000000000" pitchFamily="34" charset="-128"/>
                  <a:cs typeface="Khmer OS" panose="02000500000000020004" pitchFamily="2" charset="0"/>
                </a:rPr>
                <a:t>ទីតាំងចាក់វ៉ាក់សាំងនៅភូមិ សង្កាត់ ក្រុង</a:t>
              </a:r>
              <a:endParaRPr sz="800" b="1" dirty="0">
                <a:latin typeface="Khmer OS" panose="02000500000000020004" pitchFamily="2" charset="0"/>
                <a:ea typeface="Yu Gothic" panose="020B0400000000000000" pitchFamily="34" charset="-128"/>
                <a:cs typeface="Khmer OS" panose="02000500000000020004" pitchFamily="2" charset="0"/>
              </a:endParaRPr>
            </a:p>
          </p:txBody>
        </p:sp>
        <p:sp>
          <p:nvSpPr>
            <p:cNvPr id="50" name="object 8">
              <a:extLst>
                <a:ext uri="{FF2B5EF4-FFF2-40B4-BE49-F238E27FC236}">
                  <a16:creationId xmlns="" xmlns:a16="http://schemas.microsoft.com/office/drawing/2014/main" id="{14B92947-A36D-8E45-AD3D-DD1B1A9103C5}"/>
                </a:ext>
              </a:extLst>
            </p:cNvPr>
            <p:cNvSpPr txBox="1"/>
            <p:nvPr/>
          </p:nvSpPr>
          <p:spPr>
            <a:xfrm>
              <a:off x="707844" y="7922047"/>
              <a:ext cx="1316990" cy="2816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km-KH" sz="800" b="1" dirty="0">
                  <a:solidFill>
                    <a:srgbClr val="231F20"/>
                  </a:solidFill>
                  <a:latin typeface="Khmer OS" panose="02000500000000020004" pitchFamily="2" charset="0"/>
                  <a:ea typeface="Yu Gothic" panose="020B0400000000000000" pitchFamily="34" charset="-128"/>
                  <a:cs typeface="Khmer OS" panose="02000500000000020004" pitchFamily="2" charset="0"/>
                </a:rPr>
                <a:t>ស្ថាបនវេជ្ជសាស្ត្រដែលត្រូវបានកំណត់នៅជិតទីតាំងអ្នក</a:t>
              </a:r>
              <a:endParaRPr sz="800" b="1" dirty="0">
                <a:latin typeface="Khmer OS" panose="02000500000000020004" pitchFamily="2" charset="0"/>
                <a:ea typeface="Yu Gothic" panose="020B0400000000000000" pitchFamily="34" charset="-128"/>
                <a:cs typeface="Khmer OS" panose="02000500000000020004" pitchFamily="2" charset="0"/>
              </a:endParaRPr>
            </a:p>
          </p:txBody>
        </p:sp>
        <p:sp>
          <p:nvSpPr>
            <p:cNvPr id="51" name="object 7">
              <a:extLst>
                <a:ext uri="{FF2B5EF4-FFF2-40B4-BE49-F238E27FC236}">
                  <a16:creationId xmlns="" xmlns:a16="http://schemas.microsoft.com/office/drawing/2014/main" id="{5F37876B-A916-8246-9679-D053F6099093}"/>
                </a:ext>
              </a:extLst>
            </p:cNvPr>
            <p:cNvSpPr txBox="1"/>
            <p:nvPr/>
          </p:nvSpPr>
          <p:spPr>
            <a:xfrm>
              <a:off x="2258900" y="7901589"/>
              <a:ext cx="3030855" cy="33598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8100">
                <a:spcBef>
                  <a:spcPts val="885"/>
                </a:spcBef>
              </a:pPr>
              <a:r>
                <a:rPr lang="km-KH" b="1" baseline="2314" dirty="0">
                  <a:solidFill>
                    <a:srgbClr val="231F20"/>
                  </a:solidFill>
                  <a:latin typeface="Khmer OS" panose="02000500000000020004" pitchFamily="2" charset="0"/>
                  <a:ea typeface="Yu Gothic" panose="020B0400000000000000" pitchFamily="34" charset="-128"/>
                  <a:cs typeface="Khmer OS" panose="02000500000000020004" pitchFamily="2" charset="0"/>
                </a:rPr>
                <a:t>ធ្វើការណាត់ដោយផ្ទាល់ជាមួយស្ថាបនវេជ្ជសាស្ត្រ </a:t>
              </a:r>
              <a:r>
                <a:rPr lang="km" sz="900" dirty="0" smtClean="0">
                  <a:solidFill>
                    <a:srgbClr val="231F20"/>
                  </a:solidFill>
                  <a:latin typeface="Khmer OS" panose="02000500000000020004" pitchFamily="2" charset="0"/>
                  <a:ea typeface="Yu Gothic Medium" panose="020B0400000000000000" pitchFamily="34" charset="-128"/>
                  <a:cs typeface="Khmer OS" panose="02000500000000020004" pitchFamily="2" charset="0"/>
                </a:rPr>
                <a:t>(</a:t>
              </a:r>
              <a:r>
                <a:rPr lang="km" sz="900" dirty="0">
                  <a:solidFill>
                    <a:srgbClr val="231F20"/>
                  </a:solidFill>
                  <a:latin typeface="Khmer OS" panose="02000500000000020004" pitchFamily="2" charset="0"/>
                  <a:ea typeface="Yu Gothic Medium" panose="020B0400000000000000" pitchFamily="34" charset="-128"/>
                  <a:cs typeface="Khmer OS" panose="02000500000000020004" pitchFamily="2" charset="0"/>
                </a:rPr>
                <a:t>ទូរស័ព្ទ ឬអ៊ីនធើណែតជាដើម)</a:t>
              </a:r>
              <a:endParaRPr sz="900" dirty="0">
                <a:latin typeface="Khmer OS" panose="02000500000000020004" pitchFamily="2" charset="0"/>
                <a:ea typeface="Yu Gothic Medium" panose="020B0400000000000000" pitchFamily="34" charset="-128"/>
                <a:cs typeface="Khmer OS" panose="02000500000000020004" pitchFamily="2" charset="0"/>
              </a:endParaRPr>
            </a:p>
          </p:txBody>
        </p:sp>
      </p:grpSp>
      <p:sp>
        <p:nvSpPr>
          <p:cNvPr id="52" name="object 11">
            <a:extLst>
              <a:ext uri="{FF2B5EF4-FFF2-40B4-BE49-F238E27FC236}">
                <a16:creationId xmlns="" xmlns:a16="http://schemas.microsoft.com/office/drawing/2014/main" id="{90AF7E14-B2C2-B142-976E-939C5F2AFF47}"/>
              </a:ext>
            </a:extLst>
          </p:cNvPr>
          <p:cNvSpPr txBox="1"/>
          <p:nvPr/>
        </p:nvSpPr>
        <p:spPr>
          <a:xfrm>
            <a:off x="273050" y="9232900"/>
            <a:ext cx="6939203" cy="1261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000" indent="-108000" rtl="0">
              <a:lnSpc>
                <a:spcPct val="130000"/>
              </a:lnSpc>
            </a:pPr>
            <a:r>
              <a:rPr lang="km" sz="900" dirty="0">
                <a:solidFill>
                  <a:srgbClr val="231F20"/>
                </a:solidFill>
                <a:latin typeface="Khmer OS" panose="02000500000000020004" pitchFamily="2" charset="0"/>
                <a:ea typeface="Yu Gothic Medium" panose="020B0400000000000000" pitchFamily="34" charset="-128"/>
                <a:cs typeface="Khmer OS" panose="02000500000000020004" pitchFamily="2" charset="0"/>
              </a:rPr>
              <a:t>*</a:t>
            </a:r>
            <a:r>
              <a:rPr lang="en-US" sz="900" dirty="0">
                <a:solidFill>
                  <a:srgbClr val="231F20"/>
                </a:solidFill>
                <a:latin typeface="Khmer OS" panose="02000500000000020004" pitchFamily="2" charset="0"/>
                <a:ea typeface="Yu Gothic Medium" panose="020B0400000000000000" pitchFamily="34" charset="-128"/>
                <a:cs typeface="Khmer OS" panose="02000500000000020004" pitchFamily="2" charset="0"/>
              </a:rPr>
              <a:t> </a:t>
            </a:r>
            <a:r>
              <a:rPr lang="km" sz="900" dirty="0">
                <a:solidFill>
                  <a:srgbClr val="231F20"/>
                </a:solidFill>
                <a:latin typeface="Khmer OS" panose="02000500000000020004" pitchFamily="2" charset="0"/>
                <a:ea typeface="Yu Gothic Medium" panose="020B0400000000000000" pitchFamily="34" charset="-128"/>
                <a:cs typeface="Khmer OS" panose="02000500000000020004" pitchFamily="2" charset="0"/>
              </a:rPr>
              <a:t>ក្នុងស្រោមសំបុត្រមានភ្ជាប់</a:t>
            </a:r>
            <a:r>
              <a:rPr lang="km" sz="1350" b="1" baseline="6172" dirty="0">
                <a:solidFill>
                  <a:srgbClr val="ED1C24"/>
                </a:solidFill>
                <a:latin typeface="Khmer OS" panose="02000500000000020004" pitchFamily="2" charset="0"/>
                <a:ea typeface="Yu Gothic Medium" panose="020B0400000000000000" pitchFamily="34" charset="-128"/>
                <a:cs typeface="Khmer OS" panose="02000500000000020004" pitchFamily="2" charset="0"/>
              </a:rPr>
              <a:t>"បែបបទត្រួតពិនិត្យវេជ្ជសាស្ត្របឋមដែលមានភ្ជាប់បង្កាន់ដៃចាក់វ៉ាក់សាំង"</a:t>
            </a:r>
            <a:r>
              <a:rPr lang="km" sz="900" dirty="0">
                <a:solidFill>
                  <a:srgbClr val="231F20"/>
                </a:solidFill>
                <a:latin typeface="Khmer OS" panose="02000500000000020004" pitchFamily="2" charset="0"/>
                <a:ea typeface="Yu Gothic Medium" panose="020B0400000000000000" pitchFamily="34" charset="-128"/>
                <a:cs typeface="Khmer OS" panose="02000500000000020004" pitchFamily="2" charset="0"/>
              </a:rPr>
              <a:t>និង</a:t>
            </a:r>
            <a:r>
              <a:rPr lang="km" sz="1350" b="1" baseline="6172" dirty="0">
                <a:solidFill>
                  <a:srgbClr val="ED1C24"/>
                </a:solidFill>
                <a:latin typeface="Khmer OS" panose="02000500000000020004" pitchFamily="2" charset="0"/>
                <a:ea typeface="Yu Gothic Medium" panose="020B0400000000000000" pitchFamily="34" charset="-128"/>
                <a:cs typeface="Khmer OS" panose="02000500000000020004" pitchFamily="2" charset="0"/>
              </a:rPr>
              <a:t>"ប័ណ្ណបញ្ជាក់ការចាក់វ៉ាក់សាំងរួចរាល់"</a:t>
            </a:r>
            <a:r>
              <a:rPr lang="km" sz="900" dirty="0">
                <a:solidFill>
                  <a:srgbClr val="231F20"/>
                </a:solidFill>
                <a:latin typeface="Khmer OS" panose="02000500000000020004" pitchFamily="2" charset="0"/>
                <a:ea typeface="Yu Gothic Medium" panose="020B0400000000000000" pitchFamily="34" charset="-128"/>
                <a:cs typeface="Khmer OS" panose="02000500000000020004" pitchFamily="2" charset="0"/>
              </a:rPr>
              <a:t>។ សូមរក្សាកុំឲ្យបាត់បង់។</a:t>
            </a:r>
            <a:endParaRPr sz="900" dirty="0">
              <a:latin typeface="Khmer OS" panose="02000500000000020004" pitchFamily="2" charset="0"/>
              <a:ea typeface="Yu Gothic Medium" panose="020B0400000000000000" pitchFamily="34" charset="-128"/>
              <a:cs typeface="Khmer OS" panose="02000500000000020004" pitchFamily="2" charset="0"/>
            </a:endParaRPr>
          </a:p>
          <a:p>
            <a:pPr marL="104139" rtl="0">
              <a:lnSpc>
                <a:spcPct val="100000"/>
              </a:lnSpc>
              <a:spcBef>
                <a:spcPts val="335"/>
              </a:spcBef>
            </a:pPr>
            <a:r>
              <a:rPr lang="km" sz="900" dirty="0">
                <a:solidFill>
                  <a:srgbClr val="231F20"/>
                </a:solidFill>
                <a:latin typeface="Khmer OS" panose="02000500000000020004" pitchFamily="2" charset="0"/>
                <a:ea typeface="Yu Gothic Medium" panose="020B0400000000000000" pitchFamily="34" charset="-128"/>
                <a:cs typeface="Khmer OS" panose="02000500000000020004" pitchFamily="2" charset="0"/>
              </a:rPr>
              <a:t>(ក៏អាចមានករណីដែលបង្កាន់ដៃចាក់វ៉ាក់សាំងនិងប័ណ្ណបញ្ជក់ការចាក់វ៉ាក់សាំងរួចរាល់ ត្រូវបានបញ្ចូលគ្នាក្នុងឯកសារតែមួយផងដែរ។</a:t>
            </a:r>
            <a:r>
              <a:rPr lang="km" sz="900" dirty="0" smtClean="0">
                <a:solidFill>
                  <a:srgbClr val="231F20"/>
                </a:solidFill>
                <a:latin typeface="Khmer OS" panose="02000500000000020004" pitchFamily="2" charset="0"/>
                <a:ea typeface="Yu Gothic Medium" panose="020B0400000000000000" pitchFamily="34" charset="-128"/>
                <a:cs typeface="Khmer OS" panose="02000500000000020004" pitchFamily="2" charset="0"/>
              </a:rPr>
              <a:t>)</a:t>
            </a:r>
            <a:endParaRPr lang="en-US" sz="900" dirty="0">
              <a:latin typeface="Khmer OS" panose="02000500000000020004" pitchFamily="2" charset="0"/>
              <a:ea typeface="Yu Gothic Medium" panose="020B0400000000000000" pitchFamily="34" charset="-128"/>
              <a:cs typeface="Khmer OS" panose="02000500000000020004" pitchFamily="2" charset="0"/>
            </a:endParaRPr>
          </a:p>
          <a:p>
            <a:pPr marL="85725" indent="-85725">
              <a:spcBef>
                <a:spcPts val="335"/>
              </a:spcBef>
            </a:pPr>
            <a:r>
              <a:rPr lang="km" altLang="ja-JP" sz="900" dirty="0">
                <a:solidFill>
                  <a:srgbClr val="231F20"/>
                </a:solidFill>
                <a:latin typeface="Khmer OS" panose="02000500000000020004" pitchFamily="2" charset="0"/>
                <a:ea typeface="Yu Gothic Medium" panose="020B0400000000000000" pitchFamily="34" charset="-128"/>
                <a:cs typeface="Khmer OS" panose="02000500000000020004" pitchFamily="2" charset="0"/>
              </a:rPr>
              <a:t>* </a:t>
            </a:r>
            <a:r>
              <a:rPr lang="km-KH" sz="900" dirty="0" smtClean="0">
                <a:solidFill>
                  <a:srgbClr val="231F20"/>
                </a:solidFill>
                <a:latin typeface="Khmer OS" panose="02000500000000020004" pitchFamily="2" charset="0"/>
                <a:ea typeface="Yu Gothic Medium" panose="020B0400000000000000" pitchFamily="34" charset="-128"/>
                <a:cs typeface="Khmer OS" panose="02000500000000020004" pitchFamily="2" charset="0"/>
              </a:rPr>
              <a:t>សូម</a:t>
            </a:r>
            <a:r>
              <a:rPr lang="km-KH" sz="900" dirty="0">
                <a:solidFill>
                  <a:srgbClr val="231F20"/>
                </a:solidFill>
                <a:latin typeface="Khmer OS" panose="02000500000000020004" pitchFamily="2" charset="0"/>
                <a:ea typeface="Yu Gothic Medium" panose="020B0400000000000000" pitchFamily="34" charset="-128"/>
                <a:cs typeface="Khmer OS" panose="02000500000000020004" pitchFamily="2" charset="0"/>
              </a:rPr>
              <a:t>វាស់កម្តៅរាងកាយរបស់អ្នកនៅផ្ទះ មុនពេលមកចាក់វ៉ាក់សាំង ហើយសូមកុំចាក់វ៉ាក់សាំង និងត្រូវទាក់ទងទៅកាន់មណ្ឌលព័ត៌មានភូមិ សង្កាត់ ក្រុង ឬស្ថាបនវេជ្ជសាស្ត្រដែលអ្នកបានណាត់ដើម្បីចាក់វ៉ាក់សាំងនោះភ្លាម ប្រសិនបើអ្នកមានជំងឺគ្រុនក្តៅ ឬមានអារម្មណ៍មិនស្រួលខ្លួន។ </a:t>
            </a:r>
            <a:endParaRPr lang="en-US" sz="900" dirty="0" smtClean="0">
              <a:solidFill>
                <a:srgbClr val="231F20"/>
              </a:solidFill>
              <a:latin typeface="Khmer OS" panose="02000500000000020004" pitchFamily="2" charset="0"/>
              <a:ea typeface="Yu Gothic Medium" panose="020B0400000000000000" pitchFamily="34" charset="-128"/>
              <a:cs typeface="Khmer OS" panose="02000500000000020004" pitchFamily="2" charset="0"/>
            </a:endParaRPr>
          </a:p>
          <a:p>
            <a:pPr marL="1588" marR="137160">
              <a:lnSpc>
                <a:spcPct val="140000"/>
              </a:lnSpc>
            </a:pPr>
            <a:r>
              <a:rPr lang="km" sz="900" dirty="0" smtClean="0">
                <a:solidFill>
                  <a:srgbClr val="231F20"/>
                </a:solidFill>
                <a:latin typeface="Khmer OS" panose="02000500000000020004" pitchFamily="2" charset="0"/>
                <a:ea typeface="Yu Gothic Medium" panose="020B0400000000000000" pitchFamily="34" charset="-128"/>
                <a:cs typeface="Khmer OS" panose="02000500000000020004" pitchFamily="2" charset="0"/>
              </a:rPr>
              <a:t>*</a:t>
            </a:r>
            <a:r>
              <a:rPr lang="en-US" sz="900" dirty="0" smtClean="0">
                <a:solidFill>
                  <a:srgbClr val="231F20"/>
                </a:solidFill>
                <a:latin typeface="Khmer OS" panose="02000500000000020004" pitchFamily="2" charset="0"/>
                <a:ea typeface="Yu Gothic Medium" panose="020B0400000000000000" pitchFamily="34" charset="-128"/>
                <a:cs typeface="Khmer OS" panose="02000500000000020004" pitchFamily="2" charset="0"/>
              </a:rPr>
              <a:t> </a:t>
            </a:r>
            <a:r>
              <a:rPr lang="km" sz="900" dirty="0" smtClean="0">
                <a:solidFill>
                  <a:srgbClr val="231F20"/>
                </a:solidFill>
                <a:latin typeface="Khmer OS" panose="02000500000000020004" pitchFamily="2" charset="0"/>
                <a:ea typeface="Yu Gothic Medium" panose="020B0400000000000000" pitchFamily="34" charset="-128"/>
                <a:cs typeface="Khmer OS" panose="02000500000000020004" pitchFamily="2" charset="0"/>
              </a:rPr>
              <a:t>ពេលទៅចាក់វ៉ាក់សាំង សូមទៅដោយស្លៀក</a:t>
            </a:r>
            <a:r>
              <a:rPr lang="km" sz="1500" b="1" u="sng" baseline="2777" dirty="0" smtClean="0">
                <a:solidFill>
                  <a:srgbClr val="F7941D"/>
                </a:solidFill>
                <a:latin typeface="Khmer OS" panose="02000500000000020004" pitchFamily="2" charset="0"/>
                <a:ea typeface="Yu Gothic Medium" panose="020B0400000000000000" pitchFamily="34" charset="-128"/>
                <a:cs typeface="Khmer OS" panose="02000500000000020004" pitchFamily="2" charset="0"/>
              </a:rPr>
              <a:t>សម្លៀកបំពាក់ដែលអាចលាត់បញ្ចេញស្មាបានលឿន</a:t>
            </a:r>
            <a:r>
              <a:rPr lang="km" sz="900" dirty="0" smtClean="0">
                <a:solidFill>
                  <a:srgbClr val="231F20"/>
                </a:solidFill>
                <a:latin typeface="Khmer OS" panose="02000500000000020004" pitchFamily="2" charset="0"/>
                <a:ea typeface="Yu Gothic Medium" panose="020B0400000000000000" pitchFamily="34" charset="-128"/>
                <a:cs typeface="Khmer OS" panose="02000500000000020004" pitchFamily="2" charset="0"/>
              </a:rPr>
              <a:t>។</a:t>
            </a:r>
            <a:endParaRPr lang="en-US" sz="900" dirty="0" smtClean="0">
              <a:solidFill>
                <a:srgbClr val="231F20"/>
              </a:solidFill>
              <a:latin typeface="Khmer OS" panose="02000500000000020004" pitchFamily="2" charset="0"/>
              <a:ea typeface="Yu Gothic Medium" panose="020B0400000000000000" pitchFamily="34" charset="-128"/>
              <a:cs typeface="Khmer OS" panose="02000500000000020004" pitchFamily="2" charset="0"/>
            </a:endParaRPr>
          </a:p>
          <a:p>
            <a:pPr marL="1588" marR="137160">
              <a:lnSpc>
                <a:spcPct val="140000"/>
              </a:lnSpc>
            </a:pPr>
            <a:endParaRPr sz="900" dirty="0">
              <a:latin typeface="Khmer OS" panose="02000500000000020004" pitchFamily="2" charset="0"/>
              <a:ea typeface="Yu Gothic Medium" panose="020B0400000000000000" pitchFamily="34" charset="-128"/>
              <a:cs typeface="Khmer OS" panose="02000500000000020004" pitchFamily="2" charset="0"/>
            </a:endParaRPr>
          </a:p>
        </p:txBody>
      </p:sp>
      <p:sp>
        <p:nvSpPr>
          <p:cNvPr id="53" name="object 12">
            <a:extLst>
              <a:ext uri="{FF2B5EF4-FFF2-40B4-BE49-F238E27FC236}">
                <a16:creationId xmlns="" xmlns:a16="http://schemas.microsoft.com/office/drawing/2014/main" id="{131ABDBE-26A3-4E4F-B1BD-8251D1872295}"/>
              </a:ext>
            </a:extLst>
          </p:cNvPr>
          <p:cNvSpPr txBox="1"/>
          <p:nvPr/>
        </p:nvSpPr>
        <p:spPr>
          <a:xfrm>
            <a:off x="5780845" y="8872125"/>
            <a:ext cx="1321494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17804" algn="r" rtl="0">
              <a:lnSpc>
                <a:spcPct val="100000"/>
              </a:lnSpc>
            </a:pPr>
            <a:r>
              <a:rPr lang="km" sz="700" dirty="0">
                <a:solidFill>
                  <a:srgbClr val="231F20"/>
                </a:solidFill>
                <a:latin typeface="Khmer OS" panose="02000500000000020004" pitchFamily="2" charset="0"/>
                <a:ea typeface="Yu Gothic Medium" panose="020B0400000000000000" pitchFamily="34" charset="-128"/>
                <a:cs typeface="Khmer OS" panose="02000500000000020004" pitchFamily="2" charset="0"/>
              </a:rPr>
              <a:t>ប័ណ្ណលេខសំគាល់</a:t>
            </a:r>
            <a:endParaRPr lang="en-US" sz="700" dirty="0">
              <a:solidFill>
                <a:srgbClr val="231F20"/>
              </a:solidFill>
              <a:latin typeface="Khmer OS" panose="02000500000000020004" pitchFamily="2" charset="0"/>
              <a:ea typeface="Yu Gothic Medium" panose="020B0400000000000000" pitchFamily="34" charset="-128"/>
              <a:cs typeface="Khmer OS" panose="02000500000000020004" pitchFamily="2" charset="0"/>
            </a:endParaRPr>
          </a:p>
          <a:p>
            <a:pPr marR="217804" algn="r" rtl="0">
              <a:lnSpc>
                <a:spcPct val="100000"/>
              </a:lnSpc>
            </a:pPr>
            <a:r>
              <a:rPr lang="km" sz="700" dirty="0">
                <a:solidFill>
                  <a:srgbClr val="231F20"/>
                </a:solidFill>
                <a:latin typeface="Khmer OS" panose="02000500000000020004" pitchFamily="2" charset="0"/>
                <a:ea typeface="Yu Gothic Medium" panose="020B0400000000000000" pitchFamily="34" charset="-128"/>
                <a:cs typeface="Khmer OS" panose="02000500000000020004" pitchFamily="2" charset="0"/>
              </a:rPr>
              <a:t>អត្តសញ្ញាណ ។ល។</a:t>
            </a:r>
            <a:endParaRPr lang="ja-JP" altLang="en-US" sz="700" dirty="0">
              <a:latin typeface="Khmer OS" panose="02000500000000020004" pitchFamily="2" charset="0"/>
              <a:ea typeface="Yu Gothic Medium" panose="020B0400000000000000" pitchFamily="34" charset="-128"/>
              <a:cs typeface="Khmer OS" panose="02000500000000020004" pitchFamily="2" charset="0"/>
            </a:endParaRPr>
          </a:p>
        </p:txBody>
      </p:sp>
      <p:sp>
        <p:nvSpPr>
          <p:cNvPr id="54" name="object 11">
            <a:extLst>
              <a:ext uri="{FF2B5EF4-FFF2-40B4-BE49-F238E27FC236}">
                <a16:creationId xmlns="" xmlns:a16="http://schemas.microsoft.com/office/drawing/2014/main" id="{A1D2C849-B615-8047-A06C-85DF73302A57}"/>
              </a:ext>
            </a:extLst>
          </p:cNvPr>
          <p:cNvSpPr txBox="1"/>
          <p:nvPr/>
        </p:nvSpPr>
        <p:spPr>
          <a:xfrm>
            <a:off x="196850" y="8345222"/>
            <a:ext cx="712424" cy="5360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6530" rtl="0">
              <a:lnSpc>
                <a:spcPct val="100000"/>
              </a:lnSpc>
              <a:spcBef>
                <a:spcPts val="465"/>
              </a:spcBef>
              <a:tabLst>
                <a:tab pos="746760" algn="l"/>
              </a:tabLst>
            </a:pPr>
            <a:r>
              <a:rPr lang="km" sz="900" b="1" dirty="0">
                <a:solidFill>
                  <a:schemeClr val="bg1"/>
                </a:solidFill>
                <a:latin typeface="Khmer OS" panose="02000500000000020004" pitchFamily="2" charset="0"/>
                <a:ea typeface="游ゴシック" panose="020B0400000000000000" pitchFamily="50" charset="-128"/>
                <a:cs typeface="Khmer OS" panose="02000500000000020004" pitchFamily="2" charset="0"/>
              </a:rPr>
              <a:t>នៅថ្ងៃចាក់</a:t>
            </a:r>
            <a:endParaRPr sz="1100" b="1" dirty="0">
              <a:solidFill>
                <a:schemeClr val="bg1"/>
              </a:solidFill>
              <a:latin typeface="Khmer OS" panose="02000500000000020004" pitchFamily="2" charset="0"/>
              <a:ea typeface="游ゴシック" panose="020B0400000000000000" pitchFamily="50" charset="-128"/>
              <a:cs typeface="Khmer OS" panose="02000500000000020004" pitchFamily="2" charset="0"/>
            </a:endParaRPr>
          </a:p>
          <a:p>
            <a:pPr marL="176530" rtl="0">
              <a:lnSpc>
                <a:spcPct val="100000"/>
              </a:lnSpc>
              <a:spcBef>
                <a:spcPts val="365"/>
              </a:spcBef>
              <a:tabLst>
                <a:tab pos="746760" algn="l"/>
              </a:tabLst>
            </a:pPr>
            <a:r>
              <a:rPr lang="km" sz="1350" b="1" baseline="15432" dirty="0">
                <a:solidFill>
                  <a:schemeClr val="bg1"/>
                </a:solidFill>
                <a:latin typeface="Khmer OS" panose="02000500000000020004" pitchFamily="2" charset="0"/>
                <a:ea typeface="游ゴシック" panose="020B0400000000000000" pitchFamily="50" charset="-128"/>
                <a:cs typeface="Khmer OS" panose="02000500000000020004" pitchFamily="2" charset="0"/>
              </a:rPr>
              <a:t>ត្រូវយកជាប់ខ្លួន</a:t>
            </a:r>
            <a:endParaRPr sz="1100" b="1" dirty="0">
              <a:solidFill>
                <a:schemeClr val="bg1"/>
              </a:solidFill>
              <a:latin typeface="Khmer OS" panose="02000500000000020004" pitchFamily="2" charset="0"/>
              <a:ea typeface="游ゴシック" panose="020B0400000000000000" pitchFamily="50" charset="-128"/>
              <a:cs typeface="Khmer OS" panose="02000500000000020004" pitchFamily="2" charset="0"/>
            </a:endParaRPr>
          </a:p>
        </p:txBody>
      </p:sp>
      <p:grpSp>
        <p:nvGrpSpPr>
          <p:cNvPr id="42" name="グループ化 41">
            <a:extLst>
              <a:ext uri="{FF2B5EF4-FFF2-40B4-BE49-F238E27FC236}">
                <a16:creationId xmlns="" xmlns:a16="http://schemas.microsoft.com/office/drawing/2014/main" id="{1E65CD50-B0F8-EE46-8E8A-8195640B017A}"/>
              </a:ext>
            </a:extLst>
          </p:cNvPr>
          <p:cNvGrpSpPr/>
          <p:nvPr/>
        </p:nvGrpSpPr>
        <p:grpSpPr>
          <a:xfrm>
            <a:off x="3901580" y="4218288"/>
            <a:ext cx="3229470" cy="1044575"/>
            <a:chOff x="3922344" y="4420273"/>
            <a:chExt cx="3060065" cy="1044575"/>
          </a:xfrm>
        </p:grpSpPr>
        <p:sp>
          <p:nvSpPr>
            <p:cNvPr id="5" name="object 5"/>
            <p:cNvSpPr/>
            <p:nvPr/>
          </p:nvSpPr>
          <p:spPr>
            <a:xfrm>
              <a:off x="3922344" y="4420273"/>
              <a:ext cx="3060065" cy="1044575"/>
            </a:xfrm>
            <a:custGeom>
              <a:avLst/>
              <a:gdLst/>
              <a:ahLst/>
              <a:cxnLst/>
              <a:rect l="l" t="t" r="r" b="b"/>
              <a:pathLst>
                <a:path w="3060065" h="1044575">
                  <a:moveTo>
                    <a:pt x="3059988" y="1044003"/>
                  </a:moveTo>
                  <a:lnTo>
                    <a:pt x="2015985" y="1044003"/>
                  </a:lnTo>
                  <a:lnTo>
                    <a:pt x="2015985" y="0"/>
                  </a:lnTo>
                  <a:lnTo>
                    <a:pt x="3059988" y="0"/>
                  </a:lnTo>
                  <a:lnTo>
                    <a:pt x="3059988" y="1044003"/>
                  </a:lnTo>
                  <a:close/>
                </a:path>
                <a:path w="3060065" h="1044575">
                  <a:moveTo>
                    <a:pt x="3059988" y="1044003"/>
                  </a:moveTo>
                  <a:lnTo>
                    <a:pt x="0" y="1044003"/>
                  </a:lnTo>
                  <a:lnTo>
                    <a:pt x="0" y="0"/>
                  </a:lnTo>
                  <a:lnTo>
                    <a:pt x="3059988" y="0"/>
                  </a:lnTo>
                  <a:lnTo>
                    <a:pt x="3059988" y="1044003"/>
                  </a:lnTo>
                  <a:close/>
                </a:path>
              </a:pathLst>
            </a:custGeom>
            <a:ln w="11620">
              <a:solidFill>
                <a:srgbClr val="050100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>
                <a:latin typeface="Khmer OS" panose="02000500000000020004" pitchFamily="2" charset="0"/>
                <a:cs typeface="Khmer OS" panose="02000500000000020004" pitchFamily="2" charset="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5964836" y="4439095"/>
              <a:ext cx="990369" cy="10113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rtl="0"/>
              <a:endParaRPr>
                <a:latin typeface="Khmer OS" panose="02000500000000020004" pitchFamily="2" charset="0"/>
                <a:cs typeface="Khmer OS" panose="02000500000000020004" pitchFamily="2" charset="0"/>
              </a:endParaRPr>
            </a:p>
          </p:txBody>
        </p:sp>
        <p:sp>
          <p:nvSpPr>
            <p:cNvPr id="25" name="object 6">
              <a:extLst>
                <a:ext uri="{FF2B5EF4-FFF2-40B4-BE49-F238E27FC236}">
                  <a16:creationId xmlns="" xmlns:a16="http://schemas.microsoft.com/office/drawing/2014/main" id="{9C45F1CA-E425-834B-AA15-DE27F4C4B458}"/>
                </a:ext>
              </a:extLst>
            </p:cNvPr>
            <p:cNvSpPr txBox="1"/>
            <p:nvPr/>
          </p:nvSpPr>
          <p:spPr>
            <a:xfrm>
              <a:off x="4098776" y="4570064"/>
              <a:ext cx="1839482" cy="387286"/>
            </a:xfrm>
            <a:prstGeom prst="rect">
              <a:avLst/>
            </a:prstGeom>
          </p:spPr>
          <p:txBody>
            <a:bodyPr vert="horz" wrap="square" lIns="0" tIns="50800" rIns="0" bIns="0" rtlCol="0">
              <a:spAutoFit/>
            </a:bodyPr>
            <a:lstStyle/>
            <a:p>
              <a:pPr algn="ctr" rtl="0">
                <a:lnSpc>
                  <a:spcPct val="100000"/>
                </a:lnSpc>
                <a:spcBef>
                  <a:spcPts val="400"/>
                </a:spcBef>
              </a:pPr>
              <a:r>
                <a:rPr lang="km" sz="800" b="1" dirty="0">
                  <a:solidFill>
                    <a:srgbClr val="231F20"/>
                  </a:solidFill>
                  <a:latin typeface="Khmer OS" panose="02000500000000020004" pitchFamily="2" charset="0"/>
                  <a:ea typeface="Yu Gothic" panose="020B0400000000000000" pitchFamily="34" charset="-128"/>
                  <a:cs typeface="Khmer OS" panose="02000500000000020004" pitchFamily="2" charset="0"/>
                </a:rPr>
                <a:t>គេហទំព័រណែនាំទូទៅអំពីការចាក់វ៉ាក់សាំង</a:t>
              </a:r>
              <a:endParaRPr sz="800" b="1" dirty="0">
                <a:latin typeface="Khmer OS" panose="02000500000000020004" pitchFamily="2" charset="0"/>
                <a:ea typeface="Yu Gothic" panose="020B0400000000000000" pitchFamily="34" charset="-128"/>
                <a:cs typeface="Khmer OS" panose="02000500000000020004" pitchFamily="2" charset="0"/>
              </a:endParaRPr>
            </a:p>
            <a:p>
              <a:pPr marL="23495" algn="ctr" rtl="0">
                <a:lnSpc>
                  <a:spcPct val="100000"/>
                </a:lnSpc>
                <a:spcBef>
                  <a:spcPts val="370"/>
                </a:spcBef>
              </a:pPr>
              <a:r>
                <a:rPr lang="km" sz="1050" b="1" dirty="0">
                  <a:solidFill>
                    <a:srgbClr val="231F20"/>
                  </a:solidFill>
                  <a:latin typeface="Khmer OS" panose="02000500000000020004" pitchFamily="2" charset="0"/>
                  <a:ea typeface="Yu Gothic" panose="020B0400000000000000" pitchFamily="34" charset="-128"/>
                  <a:cs typeface="Khmer OS" panose="02000500000000020004" pitchFamily="2" charset="0"/>
                </a:rPr>
                <a:t>"covid-19 vaccine navi"</a:t>
              </a:r>
              <a:endParaRPr sz="1050" b="1" dirty="0">
                <a:latin typeface="Khmer OS" panose="02000500000000020004" pitchFamily="2" charset="0"/>
                <a:ea typeface="Yu Gothic" panose="020B0400000000000000" pitchFamily="34" charset="-128"/>
                <a:cs typeface="Khmer OS" panose="02000500000000020004" pitchFamily="2" charset="0"/>
              </a:endParaRPr>
            </a:p>
          </p:txBody>
        </p:sp>
        <p:sp>
          <p:nvSpPr>
            <p:cNvPr id="55" name="object 6">
              <a:extLst>
                <a:ext uri="{FF2B5EF4-FFF2-40B4-BE49-F238E27FC236}">
                  <a16:creationId xmlns="" xmlns:a16="http://schemas.microsoft.com/office/drawing/2014/main" id="{7C2BDBF5-6960-1A47-9E15-28BEF4084769}"/>
                </a:ext>
              </a:extLst>
            </p:cNvPr>
            <p:cNvSpPr txBox="1"/>
            <p:nvPr/>
          </p:nvSpPr>
          <p:spPr>
            <a:xfrm>
              <a:off x="4098776" y="5069978"/>
              <a:ext cx="1695450" cy="205184"/>
            </a:xfrm>
            <a:prstGeom prst="rect">
              <a:avLst/>
            </a:prstGeom>
          </p:spPr>
          <p:txBody>
            <a:bodyPr vert="horz" wrap="square" lIns="0" tIns="50800" rIns="0" bIns="0" rtlCol="0">
              <a:spAutoFit/>
            </a:bodyPr>
            <a:lstStyle/>
            <a:p>
              <a:pPr algn="ctr" rtl="0">
                <a:lnSpc>
                  <a:spcPct val="100000"/>
                </a:lnSpc>
                <a:spcBef>
                  <a:spcPts val="570"/>
                </a:spcBef>
              </a:pPr>
              <a:r>
                <a:rPr lang="km" sz="1000" b="1" u="sng">
                  <a:solidFill>
                    <a:srgbClr val="2E3092"/>
                  </a:solidFill>
                  <a:latin typeface="Khmer OS" panose="02000500000000020004" pitchFamily="2" charset="0"/>
                  <a:ea typeface="Yu Gothic" panose="020B0400000000000000" pitchFamily="34" charset="-128"/>
                  <a:cs typeface="Khmer OS" panose="02000500000000020004" pitchFamily="2" charset="0"/>
                </a:rPr>
                <a:t>https://v-sys.mhlw.go.jp</a:t>
              </a:r>
              <a:endParaRPr sz="1000" b="1" u="sng" dirty="0">
                <a:latin typeface="Khmer OS" panose="02000500000000020004" pitchFamily="2" charset="0"/>
                <a:ea typeface="Yu Gothic" panose="020B0400000000000000" pitchFamily="34" charset="-128"/>
                <a:cs typeface="Khmer OS" panose="02000500000000020004" pitchFamily="2" charset="0"/>
              </a:endParaRPr>
            </a:p>
          </p:txBody>
        </p:sp>
      </p:grpSp>
      <p:pic>
        <p:nvPicPr>
          <p:cNvPr id="57" name="図 56">
            <a:extLst>
              <a:ext uri="{FF2B5EF4-FFF2-40B4-BE49-F238E27FC236}">
                <a16:creationId xmlns="" xmlns:a16="http://schemas.microsoft.com/office/drawing/2014/main" id="{2933B6CB-C3F6-D344-837B-DA26A5F0E6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399" y="8349784"/>
            <a:ext cx="714455" cy="423799"/>
          </a:xfrm>
          <a:prstGeom prst="rect">
            <a:avLst/>
          </a:prstGeom>
        </p:spPr>
      </p:pic>
      <p:pic>
        <p:nvPicPr>
          <p:cNvPr id="59" name="図 58">
            <a:extLst>
              <a:ext uri="{FF2B5EF4-FFF2-40B4-BE49-F238E27FC236}">
                <a16:creationId xmlns="" xmlns:a16="http://schemas.microsoft.com/office/drawing/2014/main" id="{390C81B3-1CEA-C841-8BB3-77E2F02252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541" y="6847166"/>
            <a:ext cx="1013162" cy="1143292"/>
          </a:xfrm>
          <a:prstGeom prst="rect">
            <a:avLst/>
          </a:prstGeom>
        </p:spPr>
      </p:pic>
      <p:sp>
        <p:nvSpPr>
          <p:cNvPr id="60" name="object 13">
            <a:extLst>
              <a:ext uri="{FF2B5EF4-FFF2-40B4-BE49-F238E27FC236}">
                <a16:creationId xmlns="" xmlns:a16="http://schemas.microsoft.com/office/drawing/2014/main" id="{47B7F6B5-F72C-544A-A78B-5A14D06607D3}"/>
              </a:ext>
            </a:extLst>
          </p:cNvPr>
          <p:cNvSpPr txBox="1"/>
          <p:nvPr/>
        </p:nvSpPr>
        <p:spPr>
          <a:xfrm>
            <a:off x="6230317" y="8166100"/>
            <a:ext cx="291133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095" algn="ctr" rtl="0">
              <a:lnSpc>
                <a:spcPct val="100000"/>
              </a:lnSpc>
              <a:tabLst>
                <a:tab pos="1721485" algn="l"/>
                <a:tab pos="1722120" algn="l"/>
              </a:tabLst>
            </a:pPr>
            <a:r>
              <a:rPr lang="km" sz="1500" b="1" dirty="0">
                <a:solidFill>
                  <a:srgbClr val="231F20"/>
                </a:solidFill>
                <a:latin typeface="Khmer OS" panose="02000500000000020004" pitchFamily="2" charset="0"/>
                <a:ea typeface="Yu Gothic" panose="020B0400000000000000" pitchFamily="34" charset="-128"/>
                <a:cs typeface="Khmer OS" panose="02000500000000020004" pitchFamily="2" charset="0"/>
              </a:rPr>
              <a:t>＋</a:t>
            </a:r>
            <a:endParaRPr lang="ja-JP" altLang="en-US" sz="1500" b="1" dirty="0">
              <a:latin typeface="Khmer OS" panose="02000500000000020004" pitchFamily="2" charset="0"/>
              <a:ea typeface="Yu Gothic" panose="020B0400000000000000" pitchFamily="34" charset="-128"/>
              <a:cs typeface="Khmer OS" panose="02000500000000020004" pitchFamily="2" charset="0"/>
            </a:endParaRPr>
          </a:p>
        </p:txBody>
      </p:sp>
      <p:pic>
        <p:nvPicPr>
          <p:cNvPr id="62" name="図 61">
            <a:extLst>
              <a:ext uri="{FF2B5EF4-FFF2-40B4-BE49-F238E27FC236}">
                <a16:creationId xmlns="" xmlns:a16="http://schemas.microsoft.com/office/drawing/2014/main" id="{6A00E028-7FDB-AB48-AD86-4139D5E7D6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486" y="675520"/>
            <a:ext cx="878983" cy="1020944"/>
          </a:xfrm>
          <a:prstGeom prst="rect">
            <a:avLst/>
          </a:prstGeom>
        </p:spPr>
      </p:pic>
      <p:pic>
        <p:nvPicPr>
          <p:cNvPr id="64" name="図 63">
            <a:extLst>
              <a:ext uri="{FF2B5EF4-FFF2-40B4-BE49-F238E27FC236}">
                <a16:creationId xmlns="" xmlns:a16="http://schemas.microsoft.com/office/drawing/2014/main" id="{54FCF94F-1817-2343-A370-251840BD0A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484" y="2288975"/>
            <a:ext cx="1474217" cy="1336589"/>
          </a:xfrm>
          <a:prstGeom prst="rect">
            <a:avLst/>
          </a:prstGeom>
        </p:spPr>
      </p:pic>
      <p:sp>
        <p:nvSpPr>
          <p:cNvPr id="58" name="object 13">
            <a:extLst>
              <a:ext uri="{FF2B5EF4-FFF2-40B4-BE49-F238E27FC236}">
                <a16:creationId xmlns="" xmlns:a16="http://schemas.microsoft.com/office/drawing/2014/main" id="{CAE10004-02D2-D440-8C99-9D14F0033A14}"/>
              </a:ext>
            </a:extLst>
          </p:cNvPr>
          <p:cNvSpPr txBox="1"/>
          <p:nvPr/>
        </p:nvSpPr>
        <p:spPr>
          <a:xfrm>
            <a:off x="391006" y="2752955"/>
            <a:ext cx="6839873" cy="174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42800"/>
              </a:lnSpc>
              <a:spcBef>
                <a:spcPts val="1030"/>
              </a:spcBef>
            </a:pPr>
            <a:r>
              <a:rPr lang="km-KH" sz="900" b="1" dirty="0">
                <a:solidFill>
                  <a:srgbClr val="231F20"/>
                </a:solidFill>
                <a:latin typeface="Khmer OS" panose="02000500000000020004" pitchFamily="2" charset="0"/>
                <a:ea typeface="Yu Gothic" panose="020B0400000000000000" pitchFamily="34" charset="-128"/>
                <a:cs typeface="Khmer OS" panose="02000500000000020004" pitchFamily="2" charset="0"/>
              </a:rPr>
              <a:t>អ្នកដែលបានទទួលបង្កាន់ដៃ នឹងអាចចាក់វ៉ាក់សាងបាន។</a:t>
            </a:r>
            <a:endParaRPr sz="900" b="1" dirty="0">
              <a:solidFill>
                <a:srgbClr val="FF0000"/>
              </a:solidFill>
              <a:latin typeface="Khmer OS" panose="02000500000000020004" pitchFamily="2" charset="0"/>
              <a:ea typeface="Yu Gothic" panose="020B0400000000000000" pitchFamily="34" charset="-128"/>
              <a:cs typeface="Khmer OS" panose="02000500000000020004" pitchFamily="2" charset="0"/>
            </a:endParaRPr>
          </a:p>
        </p:txBody>
      </p:sp>
      <p:grpSp>
        <p:nvGrpSpPr>
          <p:cNvPr id="38" name="グループ化 37">
            <a:extLst>
              <a:ext uri="{FF2B5EF4-FFF2-40B4-BE49-F238E27FC236}">
                <a16:creationId xmlns="" xmlns:a16="http://schemas.microsoft.com/office/drawing/2014/main" id="{152233AB-07DE-45F1-8C3B-B147091544FD}"/>
              </a:ext>
            </a:extLst>
          </p:cNvPr>
          <p:cNvGrpSpPr/>
          <p:nvPr/>
        </p:nvGrpSpPr>
        <p:grpSpPr>
          <a:xfrm>
            <a:off x="2020024" y="1585339"/>
            <a:ext cx="3361746" cy="342265"/>
            <a:chOff x="2185938" y="1755316"/>
            <a:chExt cx="3185402" cy="342265"/>
          </a:xfrm>
        </p:grpSpPr>
        <p:sp>
          <p:nvSpPr>
            <p:cNvPr id="20" name="object 20"/>
            <p:cNvSpPr/>
            <p:nvPr/>
          </p:nvSpPr>
          <p:spPr>
            <a:xfrm>
              <a:off x="2374337" y="1755316"/>
              <a:ext cx="2808605" cy="342265"/>
            </a:xfrm>
            <a:custGeom>
              <a:avLst/>
              <a:gdLst/>
              <a:ahLst/>
              <a:cxnLst/>
              <a:rect l="l" t="t" r="r" b="b"/>
              <a:pathLst>
                <a:path w="2808604" h="342264">
                  <a:moveTo>
                    <a:pt x="2664002" y="0"/>
                  </a:moveTo>
                  <a:lnTo>
                    <a:pt x="143992" y="0"/>
                  </a:lnTo>
                  <a:lnTo>
                    <a:pt x="98610" y="7372"/>
                  </a:lnTo>
                  <a:lnTo>
                    <a:pt x="59099" y="27876"/>
                  </a:lnTo>
                  <a:lnTo>
                    <a:pt x="27880" y="59094"/>
                  </a:lnTo>
                  <a:lnTo>
                    <a:pt x="7373" y="98605"/>
                  </a:lnTo>
                  <a:lnTo>
                    <a:pt x="0" y="143992"/>
                  </a:lnTo>
                  <a:lnTo>
                    <a:pt x="0" y="342010"/>
                  </a:lnTo>
                  <a:lnTo>
                    <a:pt x="2807995" y="342010"/>
                  </a:lnTo>
                  <a:lnTo>
                    <a:pt x="2807995" y="143992"/>
                  </a:lnTo>
                  <a:lnTo>
                    <a:pt x="2800621" y="98605"/>
                  </a:lnTo>
                  <a:lnTo>
                    <a:pt x="2780115" y="59094"/>
                  </a:lnTo>
                  <a:lnTo>
                    <a:pt x="2748895" y="27876"/>
                  </a:lnTo>
                  <a:lnTo>
                    <a:pt x="2709384" y="7372"/>
                  </a:lnTo>
                  <a:lnTo>
                    <a:pt x="2664002" y="0"/>
                  </a:lnTo>
                  <a:close/>
                </a:path>
              </a:pathLst>
            </a:custGeom>
            <a:solidFill>
              <a:srgbClr val="FFCB04"/>
            </a:solidFill>
          </p:spPr>
          <p:txBody>
            <a:bodyPr wrap="square" lIns="0" tIns="0" rIns="0" bIns="0" rtlCol="0"/>
            <a:lstStyle/>
            <a:p>
              <a:pPr rtl="0"/>
              <a:endParaRPr>
                <a:latin typeface="Khmer OS" panose="02000500000000020004" pitchFamily="2" charset="0"/>
                <a:cs typeface="Khmer OS" panose="02000500000000020004" pitchFamily="2" charset="0"/>
              </a:endParaRPr>
            </a:p>
          </p:txBody>
        </p:sp>
        <p:sp>
          <p:nvSpPr>
            <p:cNvPr id="36" name="object 3">
              <a:extLst>
                <a:ext uri="{FF2B5EF4-FFF2-40B4-BE49-F238E27FC236}">
                  <a16:creationId xmlns="" xmlns:a16="http://schemas.microsoft.com/office/drawing/2014/main" id="{84773936-E686-3A40-B0C0-E978AB1B8138}"/>
                </a:ext>
              </a:extLst>
            </p:cNvPr>
            <p:cNvSpPr txBox="1"/>
            <p:nvPr/>
          </p:nvSpPr>
          <p:spPr>
            <a:xfrm>
              <a:off x="2185938" y="1863543"/>
              <a:ext cx="3185402" cy="18466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41275" algn="ctr">
                <a:spcBef>
                  <a:spcPts val="1255"/>
                </a:spcBef>
              </a:pPr>
              <a:r>
                <a:rPr lang="km-KH" sz="1200" b="1" dirty="0">
                  <a:solidFill>
                    <a:srgbClr val="231F20"/>
                  </a:solidFill>
                  <a:latin typeface="Khmer OS" panose="02000500000000020004" pitchFamily="2" charset="0"/>
                  <a:ea typeface="Yu Gothic" panose="020B0400000000000000" pitchFamily="34" charset="-128"/>
                  <a:cs typeface="Khmer OS" panose="02000500000000020004" pitchFamily="2" charset="0"/>
                </a:rPr>
                <a:t>ដំណើរការនៃការទទួលបានការចាក់វ៉ាក់សាំង</a:t>
              </a:r>
            </a:p>
          </p:txBody>
        </p:sp>
      </p:grpSp>
      <p:sp>
        <p:nvSpPr>
          <p:cNvPr id="37" name="テキスト ボックス 36"/>
          <p:cNvSpPr txBox="1"/>
          <p:nvPr/>
        </p:nvSpPr>
        <p:spPr>
          <a:xfrm>
            <a:off x="58741" y="175340"/>
            <a:ext cx="203809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追加接種のお知らせ</a:t>
            </a:r>
            <a:r>
              <a:rPr lang="ja-JP" altLang="en-US" sz="700" dirty="0" smtClean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（クメール語</a:t>
            </a:r>
            <a:r>
              <a:rPr lang="ja-JP" altLang="en-US" sz="7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）</a:t>
            </a:r>
            <a:endParaRPr lang="en-US" altLang="ja-JP" sz="700" dirty="0">
              <a:latin typeface="+mn-ea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906" y="114130"/>
            <a:ext cx="7558405" cy="6864350"/>
          </a:xfrm>
          <a:custGeom>
            <a:avLst/>
            <a:gdLst/>
            <a:ahLst/>
            <a:cxnLst/>
            <a:rect l="l" t="t" r="r" b="b"/>
            <a:pathLst>
              <a:path w="7558405" h="6864350">
                <a:moveTo>
                  <a:pt x="0" y="6863956"/>
                </a:moveTo>
                <a:lnTo>
                  <a:pt x="7558341" y="6863956"/>
                </a:lnTo>
                <a:lnTo>
                  <a:pt x="7558341" y="0"/>
                </a:lnTo>
                <a:lnTo>
                  <a:pt x="0" y="0"/>
                </a:lnTo>
                <a:lnTo>
                  <a:pt x="0" y="6863956"/>
                </a:lnTo>
                <a:close/>
              </a:path>
            </a:pathLst>
          </a:custGeom>
          <a:solidFill>
            <a:srgbClr val="FFF4DB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54568" y="5763419"/>
            <a:ext cx="5544185" cy="1179830"/>
          </a:xfrm>
          <a:custGeom>
            <a:avLst/>
            <a:gdLst/>
            <a:ahLst/>
            <a:cxnLst/>
            <a:rect l="l" t="t" r="r" b="b"/>
            <a:pathLst>
              <a:path w="5544184" h="1179829">
                <a:moveTo>
                  <a:pt x="0" y="1179309"/>
                </a:moveTo>
                <a:lnTo>
                  <a:pt x="5543778" y="1179309"/>
                </a:lnTo>
                <a:lnTo>
                  <a:pt x="5543778" y="0"/>
                </a:lnTo>
                <a:lnTo>
                  <a:pt x="0" y="0"/>
                </a:lnTo>
                <a:lnTo>
                  <a:pt x="0" y="11793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-1667" y="7150366"/>
            <a:ext cx="7560309" cy="3540125"/>
            <a:chOff x="-1667" y="7150366"/>
            <a:chExt cx="7560309" cy="3540125"/>
          </a:xfrm>
        </p:grpSpPr>
        <p:sp>
          <p:nvSpPr>
            <p:cNvPr id="5" name="object 5"/>
            <p:cNvSpPr/>
            <p:nvPr/>
          </p:nvSpPr>
          <p:spPr>
            <a:xfrm>
              <a:off x="0" y="7150366"/>
              <a:ext cx="7558405" cy="3540125"/>
            </a:xfrm>
            <a:custGeom>
              <a:avLst/>
              <a:gdLst/>
              <a:ahLst/>
              <a:cxnLst/>
              <a:rect l="l" t="t" r="r" b="b"/>
              <a:pathLst>
                <a:path w="7558405" h="3540125">
                  <a:moveTo>
                    <a:pt x="7558341" y="0"/>
                  </a:moveTo>
                  <a:lnTo>
                    <a:pt x="0" y="0"/>
                  </a:lnTo>
                  <a:lnTo>
                    <a:pt x="0" y="3540061"/>
                  </a:lnTo>
                  <a:lnTo>
                    <a:pt x="7558341" y="3540061"/>
                  </a:lnTo>
                  <a:lnTo>
                    <a:pt x="75583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rtl="0"/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-1667" y="8533691"/>
              <a:ext cx="7560309" cy="0"/>
            </a:xfrm>
            <a:custGeom>
              <a:avLst/>
              <a:gdLst/>
              <a:ahLst/>
              <a:cxnLst/>
              <a:rect l="l" t="t" r="r" b="b"/>
              <a:pathLst>
                <a:path w="7560309">
                  <a:moveTo>
                    <a:pt x="7560005" y="0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8327" y="8035625"/>
              <a:ext cx="5932805" cy="0"/>
            </a:xfrm>
            <a:custGeom>
              <a:avLst/>
              <a:gdLst/>
              <a:ahLst/>
              <a:cxnLst/>
              <a:rect l="l" t="t" r="r" b="b"/>
              <a:pathLst>
                <a:path w="5932805">
                  <a:moveTo>
                    <a:pt x="5932538" y="0"/>
                  </a:moveTo>
                  <a:lnTo>
                    <a:pt x="0" y="0"/>
                  </a:lnTo>
                </a:path>
              </a:pathLst>
            </a:custGeom>
            <a:ln w="1079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09261" y="7528091"/>
              <a:ext cx="2101215" cy="332740"/>
            </a:xfrm>
            <a:custGeom>
              <a:avLst/>
              <a:gdLst/>
              <a:ahLst/>
              <a:cxnLst/>
              <a:rect l="l" t="t" r="r" b="b"/>
              <a:pathLst>
                <a:path w="2101215" h="332740">
                  <a:moveTo>
                    <a:pt x="2064613" y="0"/>
                  </a:moveTo>
                  <a:lnTo>
                    <a:pt x="36004" y="0"/>
                  </a:lnTo>
                  <a:lnTo>
                    <a:pt x="22020" y="2843"/>
                  </a:lnTo>
                  <a:lnTo>
                    <a:pt x="10572" y="10582"/>
                  </a:lnTo>
                  <a:lnTo>
                    <a:pt x="2839" y="22031"/>
                  </a:lnTo>
                  <a:lnTo>
                    <a:pt x="0" y="36004"/>
                  </a:lnTo>
                  <a:lnTo>
                    <a:pt x="0" y="296557"/>
                  </a:lnTo>
                  <a:lnTo>
                    <a:pt x="2839" y="310534"/>
                  </a:lnTo>
                  <a:lnTo>
                    <a:pt x="10572" y="321978"/>
                  </a:lnTo>
                  <a:lnTo>
                    <a:pt x="22020" y="329710"/>
                  </a:lnTo>
                  <a:lnTo>
                    <a:pt x="36004" y="332549"/>
                  </a:lnTo>
                  <a:lnTo>
                    <a:pt x="2064613" y="332549"/>
                  </a:lnTo>
                  <a:lnTo>
                    <a:pt x="2078592" y="329710"/>
                  </a:lnTo>
                  <a:lnTo>
                    <a:pt x="2090040" y="321978"/>
                  </a:lnTo>
                  <a:lnTo>
                    <a:pt x="2097776" y="310534"/>
                  </a:lnTo>
                  <a:lnTo>
                    <a:pt x="2100618" y="296557"/>
                  </a:lnTo>
                  <a:lnTo>
                    <a:pt x="2100618" y="36004"/>
                  </a:lnTo>
                  <a:lnTo>
                    <a:pt x="2097776" y="22031"/>
                  </a:lnTo>
                  <a:lnTo>
                    <a:pt x="2090040" y="10582"/>
                  </a:lnTo>
                  <a:lnTo>
                    <a:pt x="2078592" y="2843"/>
                  </a:lnTo>
                  <a:lnTo>
                    <a:pt x="20646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rtl="0"/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573527" y="7528096"/>
              <a:ext cx="536575" cy="332740"/>
            </a:xfrm>
            <a:custGeom>
              <a:avLst/>
              <a:gdLst/>
              <a:ahLst/>
              <a:cxnLst/>
              <a:rect l="l" t="t" r="r" b="b"/>
              <a:pathLst>
                <a:path w="536575" h="332740">
                  <a:moveTo>
                    <a:pt x="500341" y="0"/>
                  </a:moveTo>
                  <a:lnTo>
                    <a:pt x="0" y="0"/>
                  </a:lnTo>
                  <a:lnTo>
                    <a:pt x="0" y="332549"/>
                  </a:lnTo>
                  <a:lnTo>
                    <a:pt x="500341" y="332549"/>
                  </a:lnTo>
                  <a:lnTo>
                    <a:pt x="514320" y="329708"/>
                  </a:lnTo>
                  <a:lnTo>
                    <a:pt x="525768" y="321973"/>
                  </a:lnTo>
                  <a:lnTo>
                    <a:pt x="533504" y="310528"/>
                  </a:lnTo>
                  <a:lnTo>
                    <a:pt x="536346" y="296557"/>
                  </a:lnTo>
                  <a:lnTo>
                    <a:pt x="536346" y="36004"/>
                  </a:lnTo>
                  <a:lnTo>
                    <a:pt x="533504" y="22025"/>
                  </a:lnTo>
                  <a:lnTo>
                    <a:pt x="525768" y="10577"/>
                  </a:lnTo>
                  <a:lnTo>
                    <a:pt x="514320" y="2841"/>
                  </a:lnTo>
                  <a:lnTo>
                    <a:pt x="50034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rtl="0"/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573527" y="7528096"/>
              <a:ext cx="536575" cy="332740"/>
            </a:xfrm>
            <a:custGeom>
              <a:avLst/>
              <a:gdLst/>
              <a:ahLst/>
              <a:cxnLst/>
              <a:rect l="l" t="t" r="r" b="b"/>
              <a:pathLst>
                <a:path w="536575" h="332740">
                  <a:moveTo>
                    <a:pt x="0" y="0"/>
                  </a:moveTo>
                  <a:lnTo>
                    <a:pt x="500341" y="0"/>
                  </a:lnTo>
                  <a:lnTo>
                    <a:pt x="514320" y="2841"/>
                  </a:lnTo>
                  <a:lnTo>
                    <a:pt x="525768" y="10577"/>
                  </a:lnTo>
                  <a:lnTo>
                    <a:pt x="533504" y="22025"/>
                  </a:lnTo>
                  <a:lnTo>
                    <a:pt x="536346" y="36004"/>
                  </a:lnTo>
                  <a:lnTo>
                    <a:pt x="536346" y="296557"/>
                  </a:lnTo>
                  <a:lnTo>
                    <a:pt x="533504" y="310528"/>
                  </a:lnTo>
                  <a:lnTo>
                    <a:pt x="525768" y="321973"/>
                  </a:lnTo>
                  <a:lnTo>
                    <a:pt x="514320" y="329708"/>
                  </a:lnTo>
                  <a:lnTo>
                    <a:pt x="500341" y="332549"/>
                  </a:lnTo>
                  <a:lnTo>
                    <a:pt x="0" y="332549"/>
                  </a:lnTo>
                </a:path>
              </a:pathLst>
            </a:custGeom>
            <a:ln w="1003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009261" y="7528091"/>
              <a:ext cx="2101215" cy="332740"/>
            </a:xfrm>
            <a:custGeom>
              <a:avLst/>
              <a:gdLst/>
              <a:ahLst/>
              <a:cxnLst/>
              <a:rect l="l" t="t" r="r" b="b"/>
              <a:pathLst>
                <a:path w="2101215" h="332740">
                  <a:moveTo>
                    <a:pt x="2100618" y="296557"/>
                  </a:moveTo>
                  <a:lnTo>
                    <a:pt x="2097776" y="310534"/>
                  </a:lnTo>
                  <a:lnTo>
                    <a:pt x="2090040" y="321978"/>
                  </a:lnTo>
                  <a:lnTo>
                    <a:pt x="2078592" y="329710"/>
                  </a:lnTo>
                  <a:lnTo>
                    <a:pt x="2064613" y="332549"/>
                  </a:lnTo>
                  <a:lnTo>
                    <a:pt x="36004" y="332549"/>
                  </a:lnTo>
                  <a:lnTo>
                    <a:pt x="22020" y="329710"/>
                  </a:lnTo>
                  <a:lnTo>
                    <a:pt x="10572" y="321978"/>
                  </a:lnTo>
                  <a:lnTo>
                    <a:pt x="2839" y="310534"/>
                  </a:lnTo>
                  <a:lnTo>
                    <a:pt x="0" y="296557"/>
                  </a:lnTo>
                  <a:lnTo>
                    <a:pt x="0" y="36004"/>
                  </a:lnTo>
                  <a:lnTo>
                    <a:pt x="2839" y="22031"/>
                  </a:lnTo>
                  <a:lnTo>
                    <a:pt x="10572" y="10582"/>
                  </a:lnTo>
                  <a:lnTo>
                    <a:pt x="22020" y="2843"/>
                  </a:lnTo>
                  <a:lnTo>
                    <a:pt x="36004" y="0"/>
                  </a:lnTo>
                  <a:lnTo>
                    <a:pt x="2064613" y="0"/>
                  </a:lnTo>
                  <a:lnTo>
                    <a:pt x="2078592" y="2843"/>
                  </a:lnTo>
                  <a:lnTo>
                    <a:pt x="2090040" y="10582"/>
                  </a:lnTo>
                  <a:lnTo>
                    <a:pt x="2097776" y="22031"/>
                  </a:lnTo>
                  <a:lnTo>
                    <a:pt x="2100618" y="36004"/>
                  </a:lnTo>
                  <a:lnTo>
                    <a:pt x="2100618" y="296557"/>
                  </a:lnTo>
                  <a:close/>
                </a:path>
              </a:pathLst>
            </a:custGeom>
            <a:ln w="1079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304802" y="7372388"/>
              <a:ext cx="886886" cy="8868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rtl="0"/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58330" y="7379106"/>
              <a:ext cx="6840220" cy="877569"/>
            </a:xfrm>
            <a:custGeom>
              <a:avLst/>
              <a:gdLst/>
              <a:ahLst/>
              <a:cxnLst/>
              <a:rect l="l" t="t" r="r" b="b"/>
              <a:pathLst>
                <a:path w="6840220" h="877570">
                  <a:moveTo>
                    <a:pt x="6840016" y="877188"/>
                  </a:moveTo>
                  <a:lnTo>
                    <a:pt x="5928537" y="877188"/>
                  </a:lnTo>
                  <a:lnTo>
                    <a:pt x="5928537" y="0"/>
                  </a:lnTo>
                  <a:lnTo>
                    <a:pt x="6840016" y="0"/>
                  </a:lnTo>
                  <a:lnTo>
                    <a:pt x="6840016" y="877188"/>
                  </a:lnTo>
                  <a:close/>
                </a:path>
                <a:path w="6840220" h="877570">
                  <a:moveTo>
                    <a:pt x="6840016" y="877176"/>
                  </a:moveTo>
                  <a:lnTo>
                    <a:pt x="0" y="877176"/>
                  </a:lnTo>
                  <a:lnTo>
                    <a:pt x="0" y="0"/>
                  </a:lnTo>
                  <a:lnTo>
                    <a:pt x="6840016" y="0"/>
                  </a:lnTo>
                  <a:lnTo>
                    <a:pt x="6840016" y="877176"/>
                  </a:lnTo>
                  <a:close/>
                </a:path>
              </a:pathLst>
            </a:custGeom>
            <a:ln w="1799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352933" y="5758021"/>
            <a:ext cx="6851015" cy="1190625"/>
            <a:chOff x="352933" y="5660923"/>
            <a:chExt cx="6851015" cy="1190625"/>
          </a:xfrm>
        </p:grpSpPr>
        <p:sp>
          <p:nvSpPr>
            <p:cNvPr id="15" name="object 15"/>
            <p:cNvSpPr/>
            <p:nvPr/>
          </p:nvSpPr>
          <p:spPr>
            <a:xfrm>
              <a:off x="358330" y="5666320"/>
              <a:ext cx="6840220" cy="1179830"/>
            </a:xfrm>
            <a:custGeom>
              <a:avLst/>
              <a:gdLst/>
              <a:ahLst/>
              <a:cxnLst/>
              <a:rect l="l" t="t" r="r" b="b"/>
              <a:pathLst>
                <a:path w="6840220" h="1179829">
                  <a:moveTo>
                    <a:pt x="6840016" y="1179309"/>
                  </a:moveTo>
                  <a:lnTo>
                    <a:pt x="0" y="1179309"/>
                  </a:lnTo>
                  <a:lnTo>
                    <a:pt x="0" y="0"/>
                  </a:lnTo>
                  <a:lnTo>
                    <a:pt x="6840016" y="0"/>
                  </a:lnTo>
                  <a:lnTo>
                    <a:pt x="6840016" y="1179309"/>
                  </a:lnTo>
                  <a:close/>
                </a:path>
              </a:pathLst>
            </a:custGeom>
            <a:ln w="10794">
              <a:solidFill>
                <a:srgbClr val="FFCB04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58330" y="5666320"/>
              <a:ext cx="1296670" cy="1179830"/>
            </a:xfrm>
            <a:custGeom>
              <a:avLst/>
              <a:gdLst/>
              <a:ahLst/>
              <a:cxnLst/>
              <a:rect l="l" t="t" r="r" b="b"/>
              <a:pathLst>
                <a:path w="1296670" h="1179829">
                  <a:moveTo>
                    <a:pt x="1296238" y="0"/>
                  </a:moveTo>
                  <a:lnTo>
                    <a:pt x="0" y="0"/>
                  </a:lnTo>
                  <a:lnTo>
                    <a:pt x="0" y="1179309"/>
                  </a:lnTo>
                  <a:lnTo>
                    <a:pt x="1296238" y="1179309"/>
                  </a:lnTo>
                  <a:lnTo>
                    <a:pt x="1296238" y="0"/>
                  </a:lnTo>
                  <a:close/>
                </a:path>
              </a:pathLst>
            </a:custGeom>
            <a:solidFill>
              <a:srgbClr val="FFCB04"/>
            </a:solidFill>
          </p:spPr>
          <p:txBody>
            <a:bodyPr wrap="square" lIns="0" tIns="0" rIns="0" bIns="0" rtlCol="0"/>
            <a:lstStyle/>
            <a:p>
              <a:pPr rtl="0"/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-1663" y="0"/>
            <a:ext cx="7560309" cy="288290"/>
          </a:xfrm>
          <a:custGeom>
            <a:avLst/>
            <a:gdLst/>
            <a:ahLst/>
            <a:cxnLst/>
            <a:rect l="l" t="t" r="r" b="b"/>
            <a:pathLst>
              <a:path w="7560309" h="288290">
                <a:moveTo>
                  <a:pt x="7560005" y="0"/>
                </a:moveTo>
                <a:lnTo>
                  <a:pt x="0" y="0"/>
                </a:lnTo>
                <a:lnTo>
                  <a:pt x="0" y="287997"/>
                </a:lnTo>
                <a:lnTo>
                  <a:pt x="7560005" y="287997"/>
                </a:lnTo>
                <a:lnTo>
                  <a:pt x="7560005" y="0"/>
                </a:lnTo>
                <a:close/>
              </a:path>
            </a:pathLst>
          </a:custGeom>
          <a:solidFill>
            <a:srgbClr val="FFCB04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18" name="object 3">
            <a:extLst>
              <a:ext uri="{FF2B5EF4-FFF2-40B4-BE49-F238E27FC236}">
                <a16:creationId xmlns="" xmlns:a16="http://schemas.microsoft.com/office/drawing/2014/main" id="{8E529BA0-4073-FF49-AA33-D1AF53B693AB}"/>
              </a:ext>
            </a:extLst>
          </p:cNvPr>
          <p:cNvSpPr txBox="1"/>
          <p:nvPr/>
        </p:nvSpPr>
        <p:spPr>
          <a:xfrm>
            <a:off x="232654" y="1451621"/>
            <a:ext cx="7812796" cy="10826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869"/>
              </a:spcBef>
            </a:pPr>
            <a:r>
              <a:rPr lang="km" sz="1050" b="1" dirty="0">
                <a:solidFill>
                  <a:srgbClr val="231F20"/>
                </a:solidFill>
                <a:latin typeface="Khmer OS" panose="02000500000000020004" pitchFamily="2" charset="0"/>
                <a:ea typeface="Yu Gothic" panose="020B0400000000000000" pitchFamily="34" charset="-128"/>
                <a:cs typeface="Khmer OS" panose="02000500000000020004" pitchFamily="2" charset="0"/>
              </a:rPr>
              <a:t>◎អំពីការចាក់វ៉ាក់សាំងនៅទីតាំងផ្សេង</a:t>
            </a:r>
            <a:r>
              <a:rPr lang="en-US" sz="1050" b="1" dirty="0">
                <a:solidFill>
                  <a:srgbClr val="231F20"/>
                </a:solidFill>
                <a:latin typeface="Khmer OS" panose="02000500000000020004" pitchFamily="2" charset="0"/>
                <a:ea typeface="Yu Gothic" panose="020B0400000000000000" pitchFamily="34" charset="-128"/>
                <a:cs typeface="Khmer OS" panose="02000500000000020004" pitchFamily="2" charset="0"/>
              </a:rPr>
              <a:t> </a:t>
            </a:r>
            <a:r>
              <a:rPr lang="en-US" sz="1050" b="1" dirty="0" err="1">
                <a:solidFill>
                  <a:srgbClr val="231F20"/>
                </a:solidFill>
                <a:latin typeface="Khmer OS" panose="02000500000000020004" pitchFamily="2" charset="0"/>
                <a:ea typeface="Yu Gothic" panose="020B0400000000000000" pitchFamily="34" charset="-128"/>
                <a:cs typeface="Khmer OS" panose="02000500000000020004" pitchFamily="2" charset="0"/>
              </a:rPr>
              <a:t>ក្រៅ</a:t>
            </a:r>
            <a:r>
              <a:rPr lang="km" sz="1050" b="1" dirty="0">
                <a:solidFill>
                  <a:srgbClr val="231F20"/>
                </a:solidFill>
                <a:latin typeface="Khmer OS" panose="02000500000000020004" pitchFamily="2" charset="0"/>
                <a:ea typeface="Yu Gothic" panose="020B0400000000000000" pitchFamily="34" charset="-128"/>
                <a:cs typeface="Khmer OS" panose="02000500000000020004" pitchFamily="2" charset="0"/>
              </a:rPr>
              <a:t>ពីកន្លែងដែលមានក្នុងសំបុត្រស្នាក់នៅ(ទីលំនៅចុះបញ្ជី)</a:t>
            </a:r>
            <a:endParaRPr sz="1050" b="1" dirty="0">
              <a:latin typeface="Khmer OS" panose="02000500000000020004" pitchFamily="2" charset="0"/>
              <a:ea typeface="Yu Gothic" panose="020B0400000000000000" pitchFamily="34" charset="-128"/>
              <a:cs typeface="Khmer OS" panose="02000500000000020004" pitchFamily="2" charset="0"/>
            </a:endParaRPr>
          </a:p>
          <a:p>
            <a:pPr marL="12700" rtl="0">
              <a:lnSpc>
                <a:spcPct val="130000"/>
              </a:lnSpc>
            </a:pPr>
            <a:r>
              <a:rPr lang="km" sz="900" dirty="0">
                <a:solidFill>
                  <a:srgbClr val="231F20"/>
                </a:solidFill>
                <a:latin typeface="Khmer OS" panose="02000500000000020004" pitchFamily="2" charset="0"/>
                <a:ea typeface="游ゴシック" panose="020B0400000000000000" pitchFamily="50" charset="-128"/>
                <a:cs typeface="Khmer OS" panose="02000500000000020004" pitchFamily="2" charset="0"/>
              </a:rPr>
              <a:t>・សម្រាប់អ្នកដែលត្រូវចាក់វ៉ាក់សាំងនៅស្ថាបនវេជ្ជសាស្ត្រ ឬមណ្ឌលចាស់ជរាដែលខ្លួនកំពុងស្នាក់នៅព្យាបាល ឬកំពុងស្នាក់នៅ </a:t>
            </a:r>
            <a:endParaRPr lang="en-US" sz="900" dirty="0">
              <a:solidFill>
                <a:srgbClr val="231F20"/>
              </a:solidFill>
              <a:latin typeface="Khmer OS" panose="02000500000000020004" pitchFamily="2" charset="0"/>
              <a:ea typeface="游ゴシック" panose="020B0400000000000000" pitchFamily="50" charset="-128"/>
              <a:cs typeface="Khmer OS" panose="02000500000000020004" pitchFamily="2" charset="0"/>
            </a:endParaRPr>
          </a:p>
          <a:p>
            <a:pPr marL="12700" indent="161925" rtl="0">
              <a:lnSpc>
                <a:spcPct val="130000"/>
              </a:lnSpc>
            </a:pPr>
            <a:r>
              <a:rPr lang="km" sz="900" b="1" dirty="0">
                <a:solidFill>
                  <a:srgbClr val="F7941D"/>
                </a:solidFill>
                <a:latin typeface="Khmer OS" panose="02000500000000020004" pitchFamily="2" charset="0"/>
                <a:ea typeface="Yu Gothic Medium" panose="020B0400000000000000" pitchFamily="34" charset="-128"/>
                <a:cs typeface="Khmer OS" panose="02000500000000020004" pitchFamily="2" charset="0"/>
              </a:rPr>
              <a:t>➡  សូមពិគ្រោះជាមួយស្ថាបនវេជ្ជសាស្ត្រ ឬមណ្ឌលចាស់ជរានោះ។</a:t>
            </a:r>
            <a:endParaRPr sz="900" b="1" dirty="0">
              <a:latin typeface="Khmer OS" panose="02000500000000020004" pitchFamily="2" charset="0"/>
              <a:ea typeface="Yu Gothic Medium" panose="020B0400000000000000" pitchFamily="34" charset="-128"/>
              <a:cs typeface="Khmer OS" panose="02000500000000020004" pitchFamily="2" charset="0"/>
            </a:endParaRPr>
          </a:p>
          <a:p>
            <a:pPr marL="12700" rtl="0">
              <a:lnSpc>
                <a:spcPct val="135000"/>
              </a:lnSpc>
            </a:pPr>
            <a:r>
              <a:rPr lang="km" sz="900" dirty="0">
                <a:solidFill>
                  <a:srgbClr val="231F20"/>
                </a:solidFill>
                <a:latin typeface="Khmer OS" panose="02000500000000020004" pitchFamily="2" charset="0"/>
                <a:ea typeface="游ゴシック" panose="020B0400000000000000" pitchFamily="50" charset="-128"/>
                <a:cs typeface="Khmer OS" panose="02000500000000020004" pitchFamily="2" charset="0"/>
              </a:rPr>
              <a:t>・សម្រាប់អ្នកដែលត្រូវចាក់វ៉ាក់សាំងនៅស្ថាបនវេជ្ជសាស្ត្រដែលខ្លួនកំពុងព្យាបាលជំងឺប្រចាំកាយ </a:t>
            </a:r>
            <a:r>
              <a:rPr lang="km" sz="900" b="1" dirty="0">
                <a:solidFill>
                  <a:srgbClr val="F7941D"/>
                </a:solidFill>
                <a:latin typeface="Khmer OS" panose="02000500000000020004" pitchFamily="2" charset="0"/>
                <a:ea typeface="Yu Gothic Medium" panose="020B0400000000000000" pitchFamily="34" charset="-128"/>
                <a:cs typeface="Khmer OS" panose="02000500000000020004" pitchFamily="2" charset="0"/>
              </a:rPr>
              <a:t>➡  សូមពិគ្រោះជាមួយស្ថាបនវេជ្ជសាស្ត្រនោះ។</a:t>
            </a:r>
            <a:endParaRPr sz="900" b="1" dirty="0">
              <a:latin typeface="Khmer OS" panose="02000500000000020004" pitchFamily="2" charset="0"/>
              <a:ea typeface="Yu Gothic Medium" panose="020B0400000000000000" pitchFamily="34" charset="-128"/>
              <a:cs typeface="Khmer OS" panose="02000500000000020004" pitchFamily="2" charset="0"/>
            </a:endParaRPr>
          </a:p>
          <a:p>
            <a:pPr marL="160020" marR="1094740" indent="-147955">
              <a:lnSpc>
                <a:spcPct val="135000"/>
              </a:lnSpc>
            </a:pPr>
            <a:r>
              <a:rPr lang="km" sz="900" dirty="0" smtClean="0">
                <a:solidFill>
                  <a:srgbClr val="231F20"/>
                </a:solidFill>
                <a:latin typeface="Khmer OS" panose="02000500000000020004" pitchFamily="2" charset="0"/>
                <a:ea typeface="游ゴシック" panose="020B0400000000000000" pitchFamily="50" charset="-128"/>
                <a:cs typeface="Khmer OS" panose="02000500000000020004" pitchFamily="2" charset="0"/>
              </a:rPr>
              <a:t>・</a:t>
            </a:r>
            <a:r>
              <a:rPr lang="km-KH" sz="900" dirty="0">
                <a:solidFill>
                  <a:srgbClr val="231F20"/>
                </a:solidFill>
                <a:latin typeface="Khmer OS" panose="02000500000000020004" pitchFamily="2" charset="0"/>
                <a:ea typeface="游ゴシック" panose="020B0400000000000000" pitchFamily="50" charset="-128"/>
                <a:cs typeface="Khmer OS" panose="02000500000000020004" pitchFamily="2" charset="0"/>
              </a:rPr>
              <a:t>សម្រាប់អ្នកដែលកន្លែងស្នាក់នៅខុសពីទីលំនៅចុះ</a:t>
            </a:r>
            <a:r>
              <a:rPr lang="km-KH" sz="900" dirty="0" smtClean="0">
                <a:solidFill>
                  <a:srgbClr val="231F20"/>
                </a:solidFill>
                <a:latin typeface="Khmer OS" panose="02000500000000020004" pitchFamily="2" charset="0"/>
                <a:ea typeface="游ゴシック" panose="020B0400000000000000" pitchFamily="50" charset="-128"/>
                <a:cs typeface="Khmer OS" panose="02000500000000020004" pitchFamily="2" charset="0"/>
              </a:rPr>
              <a:t>បញ្ជី</a:t>
            </a:r>
            <a:r>
              <a:rPr lang="ja-JP" altLang="en-US" sz="900" dirty="0" smtClean="0">
                <a:solidFill>
                  <a:srgbClr val="231F20"/>
                </a:solidFill>
                <a:latin typeface="Khmer OS" panose="02000500000000020004" pitchFamily="2" charset="0"/>
                <a:ea typeface="游ゴシック" panose="020B0400000000000000" pitchFamily="50" charset="-128"/>
                <a:cs typeface="Khmer OS" panose="02000500000000020004" pitchFamily="2" charset="0"/>
              </a:rPr>
              <a:t> </a:t>
            </a:r>
            <a:r>
              <a:rPr lang="km" sz="900" b="1" dirty="0" smtClean="0">
                <a:solidFill>
                  <a:srgbClr val="F7941D"/>
                </a:solidFill>
                <a:latin typeface="Khmer OS" panose="02000500000000020004" pitchFamily="2" charset="0"/>
                <a:ea typeface="Yu Gothic Medium" panose="020B0400000000000000" pitchFamily="34" charset="-128"/>
                <a:cs typeface="Khmer OS" panose="02000500000000020004" pitchFamily="2" charset="0"/>
              </a:rPr>
              <a:t>➡</a:t>
            </a:r>
            <a:r>
              <a:rPr lang="ja-JP" altLang="en-US" sz="900" b="1" dirty="0" smtClean="0">
                <a:solidFill>
                  <a:srgbClr val="F7941D"/>
                </a:solidFill>
                <a:latin typeface="Khmer OS" panose="02000500000000020004" pitchFamily="2" charset="0"/>
                <a:ea typeface="Yu Gothic Medium" panose="020B0400000000000000" pitchFamily="34" charset="-128"/>
                <a:cs typeface="Khmer OS" panose="02000500000000020004" pitchFamily="2" charset="0"/>
              </a:rPr>
              <a:t> </a:t>
            </a:r>
            <a:r>
              <a:rPr lang="km-KH" sz="900" b="1" dirty="0" smtClean="0">
                <a:solidFill>
                  <a:srgbClr val="F7941D"/>
                </a:solidFill>
                <a:latin typeface="Khmer OS" panose="02000500000000020004" pitchFamily="2" charset="0"/>
                <a:ea typeface="Yu Gothic Medium" panose="020B0400000000000000" pitchFamily="34" charset="-128"/>
                <a:cs typeface="Khmer OS" panose="02000500000000020004" pitchFamily="2" charset="0"/>
              </a:rPr>
              <a:t>អាច</a:t>
            </a:r>
            <a:r>
              <a:rPr lang="km-KH" sz="900" b="1" dirty="0">
                <a:solidFill>
                  <a:srgbClr val="F7941D"/>
                </a:solidFill>
                <a:latin typeface="Khmer OS" panose="02000500000000020004" pitchFamily="2" charset="0"/>
                <a:ea typeface="Yu Gothic Medium" panose="020B0400000000000000" pitchFamily="34" charset="-128"/>
                <a:cs typeface="Khmer OS" panose="02000500000000020004" pitchFamily="2" charset="0"/>
              </a:rPr>
              <a:t>មានករណីដែលអ្នកអាចទទួលវ៉ាក់សាំងនៅតំបន់ដែលកំពុងស្នាក់នៅបច្ចុប្បន្នបា</a:t>
            </a:r>
            <a:r>
              <a:rPr lang="km-KH" sz="900" b="1" dirty="0" smtClean="0">
                <a:solidFill>
                  <a:srgbClr val="F7941D"/>
                </a:solidFill>
                <a:latin typeface="Khmer OS" panose="02000500000000020004" pitchFamily="2" charset="0"/>
                <a:ea typeface="Yu Gothic Medium" panose="020B0400000000000000" pitchFamily="34" charset="-128"/>
                <a:cs typeface="Khmer OS" panose="02000500000000020004" pitchFamily="2" charset="0"/>
              </a:rPr>
              <a:t>ន។</a:t>
            </a:r>
            <a:r>
              <a:rPr lang="ja-JP" altLang="en-US" sz="900" b="1" dirty="0" smtClean="0">
                <a:solidFill>
                  <a:srgbClr val="F7941D"/>
                </a:solidFill>
                <a:latin typeface="Khmer OS" panose="02000500000000020004" pitchFamily="2" charset="0"/>
                <a:ea typeface="Yu Gothic Medium" panose="020B0400000000000000" pitchFamily="34" charset="-128"/>
                <a:cs typeface="Khmer OS" panose="02000500000000020004" pitchFamily="2" charset="0"/>
              </a:rPr>
              <a:t>　　　</a:t>
            </a:r>
            <a:r>
              <a:rPr lang="km-KH" sz="900" b="1" dirty="0" smtClean="0">
                <a:solidFill>
                  <a:srgbClr val="F7941D"/>
                </a:solidFill>
                <a:latin typeface="Khmer OS" panose="02000500000000020004" pitchFamily="2" charset="0"/>
                <a:ea typeface="Yu Gothic Medium" panose="020B0400000000000000" pitchFamily="34" charset="-128"/>
                <a:cs typeface="Khmer OS" panose="02000500000000020004" pitchFamily="2" charset="0"/>
              </a:rPr>
              <a:t> </a:t>
            </a:r>
            <a:r>
              <a:rPr lang="km-KH" sz="900" dirty="0">
                <a:solidFill>
                  <a:srgbClr val="231F20"/>
                </a:solidFill>
                <a:latin typeface="Khmer OS" panose="02000500000000020004" pitchFamily="2" charset="0"/>
                <a:ea typeface="游ゴシック" panose="020B0400000000000000" pitchFamily="50" charset="-128"/>
                <a:cs typeface="Khmer OS" panose="02000500000000020004" pitchFamily="2" charset="0"/>
              </a:rPr>
              <a:t>សូមស្វែងរកព័ត៌មាននៅគេហទំព័រ ឬសាកសួរការិយាល័យពិគ្រោះយោបល់ភូមិ សង្កាត់ ក្រុងដែលអ្នកកំពុងស្នាក់នៅបច្ចុប្បន្ន។</a:t>
            </a:r>
            <a:endParaRPr sz="900" dirty="0">
              <a:latin typeface="Khmer OS" panose="02000500000000020004" pitchFamily="2" charset="0"/>
              <a:ea typeface="游ゴシック" panose="020B0400000000000000" pitchFamily="50" charset="-128"/>
              <a:cs typeface="Khmer OS" panose="02000500000000020004" pitchFamily="2" charset="0"/>
            </a:endParaRPr>
          </a:p>
        </p:txBody>
      </p:sp>
      <p:sp>
        <p:nvSpPr>
          <p:cNvPr id="19" name="object 4">
            <a:extLst>
              <a:ext uri="{FF2B5EF4-FFF2-40B4-BE49-F238E27FC236}">
                <a16:creationId xmlns="" xmlns:a16="http://schemas.microsoft.com/office/drawing/2014/main" id="{3C323C8D-A2C3-044C-BEAA-D13190C342B6}"/>
              </a:ext>
            </a:extLst>
          </p:cNvPr>
          <p:cNvSpPr txBox="1"/>
          <p:nvPr/>
        </p:nvSpPr>
        <p:spPr>
          <a:xfrm>
            <a:off x="482563" y="7476545"/>
            <a:ext cx="3448599" cy="4903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985" algn="just">
              <a:lnSpc>
                <a:spcPct val="118100"/>
              </a:lnSpc>
              <a:spcBef>
                <a:spcPts val="100"/>
              </a:spcBef>
            </a:pPr>
            <a:r>
              <a:rPr lang="km-KH" sz="900" b="1" dirty="0">
                <a:solidFill>
                  <a:srgbClr val="231F20"/>
                </a:solidFill>
                <a:latin typeface="Khmer OS" panose="02000500000000020004" pitchFamily="2" charset="0"/>
                <a:ea typeface="Yu Gothic" panose="020B0400000000000000" pitchFamily="34" charset="-128"/>
                <a:cs typeface="Khmer OS" panose="02000500000000020004" pitchFamily="2" charset="0"/>
              </a:rPr>
              <a:t>ចំពោះព័ត៌មានលម្អិតអំពីប្រសិទ្ធភាពនិងសុវត្ថិភាពរបស់វ៉ាក់សាំងការពារមេរោគកូរ៉ូណា សូមមើលគេហទំព័រក្រសួងសុខាភិបាលការងារនិងសុខុមាលភាព ត្រង់ទំព័រ "អំពីវ៉ាក់សាំងការពារមេរោគកូរ៉ូណា"។</a:t>
            </a:r>
            <a:endParaRPr sz="900" b="1" dirty="0">
              <a:latin typeface="Khmer OS" panose="02000500000000020004" pitchFamily="2" charset="0"/>
              <a:ea typeface="Yu Gothic" panose="020B0400000000000000" pitchFamily="34" charset="-128"/>
              <a:cs typeface="Khmer OS" panose="02000500000000020004" pitchFamily="2" charset="0"/>
            </a:endParaRPr>
          </a:p>
        </p:txBody>
      </p:sp>
      <p:sp>
        <p:nvSpPr>
          <p:cNvPr id="20" name="object 5">
            <a:extLst>
              <a:ext uri="{FF2B5EF4-FFF2-40B4-BE49-F238E27FC236}">
                <a16:creationId xmlns="" xmlns:a16="http://schemas.microsoft.com/office/drawing/2014/main" id="{E0F178A4-AA4E-7542-8F2A-E8FA81BC6039}"/>
              </a:ext>
            </a:extLst>
          </p:cNvPr>
          <p:cNvSpPr txBox="1"/>
          <p:nvPr/>
        </p:nvSpPr>
        <p:spPr>
          <a:xfrm>
            <a:off x="476044" y="8084728"/>
            <a:ext cx="5462041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km" sz="800" dirty="0">
                <a:solidFill>
                  <a:srgbClr val="231F20"/>
                </a:solidFill>
                <a:latin typeface="Khmer OS" panose="02000500000000020004" pitchFamily="2" charset="0"/>
                <a:ea typeface="游ゴシック" panose="020B0400000000000000" pitchFamily="50" charset="-128"/>
                <a:cs typeface="Khmer OS" panose="02000500000000020004" pitchFamily="2" charset="0"/>
              </a:rPr>
              <a:t>ករណីមិនអាចមើលគេហទំព័រនេះបាន </a:t>
            </a:r>
            <a:r>
              <a:rPr lang="km-KH" sz="800" dirty="0">
                <a:solidFill>
                  <a:srgbClr val="231F20"/>
                </a:solidFill>
                <a:latin typeface="Khmer OS" panose="02000500000000020004" pitchFamily="2" charset="0"/>
                <a:ea typeface="游ゴシック" panose="020B0400000000000000" pitchFamily="50" charset="-128"/>
                <a:cs typeface="Khmer OS" panose="02000500000000020004" pitchFamily="2" charset="0"/>
              </a:rPr>
              <a:t>សូមប្រឹក្សាជាមួយភូមិ សង្កាត់ ក្រុងដែលអ្នករស់នៅ។</a:t>
            </a:r>
            <a:endParaRPr sz="800" dirty="0">
              <a:latin typeface="Khmer OS" panose="02000500000000020004" pitchFamily="2" charset="0"/>
              <a:ea typeface="游ゴシック" panose="020B0400000000000000" pitchFamily="50" charset="-128"/>
              <a:cs typeface="Khmer OS" panose="02000500000000020004" pitchFamily="2" charset="0"/>
            </a:endParaRPr>
          </a:p>
        </p:txBody>
      </p:sp>
      <p:sp>
        <p:nvSpPr>
          <p:cNvPr id="21" name="object 6">
            <a:extLst>
              <a:ext uri="{FF2B5EF4-FFF2-40B4-BE49-F238E27FC236}">
                <a16:creationId xmlns="" xmlns:a16="http://schemas.microsoft.com/office/drawing/2014/main" id="{8426F7C4-20EF-8E43-BB22-2F60338A776A}"/>
              </a:ext>
            </a:extLst>
          </p:cNvPr>
          <p:cNvSpPr txBox="1"/>
          <p:nvPr/>
        </p:nvSpPr>
        <p:spPr>
          <a:xfrm>
            <a:off x="4032461" y="7579216"/>
            <a:ext cx="1641738" cy="256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  <a:tabLst>
                <a:tab pos="1593850" algn="l"/>
              </a:tabLst>
            </a:pPr>
            <a:r>
              <a:rPr lang="km" sz="750" b="1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Khmer OS" panose="02000500000000020004" pitchFamily="2" charset="0"/>
              </a:rPr>
              <a:t>សុខាភិបាលការងារនិងសុខុមាលភាព </a:t>
            </a:r>
            <a:endParaRPr lang="en-US" sz="750" b="1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Khmer OS" panose="02000500000000020004" pitchFamily="2" charset="0"/>
            </a:endParaRPr>
          </a:p>
          <a:p>
            <a:pPr marL="12700" rtl="0">
              <a:lnSpc>
                <a:spcPct val="100000"/>
              </a:lnSpc>
              <a:spcBef>
                <a:spcPts val="100"/>
              </a:spcBef>
              <a:tabLst>
                <a:tab pos="1593850" algn="l"/>
              </a:tabLst>
            </a:pPr>
            <a:r>
              <a:rPr lang="km" sz="750" b="1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Khmer OS" panose="02000500000000020004" pitchFamily="2" charset="0"/>
              </a:rPr>
              <a:t>វីរុសកូរ៉ូណា </a:t>
            </a:r>
            <a:r>
              <a:rPr lang="ja-JP" altLang="en-US" sz="750" b="1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Khmer OS" panose="02000500000000020004" pitchFamily="2" charset="0"/>
              </a:rPr>
              <a:t>   </a:t>
            </a:r>
            <a:r>
              <a:rPr lang="km" sz="750" b="1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Khmer OS" panose="02000500000000020004" pitchFamily="2" charset="0"/>
              </a:rPr>
              <a:t>វ៉ាក់សាំង</a:t>
            </a:r>
            <a:endParaRPr lang="km" sz="750" b="1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  <a:cs typeface="Khmer OS" panose="02000500000000020004" pitchFamily="2" charset="0"/>
            </a:endParaRPr>
          </a:p>
        </p:txBody>
      </p:sp>
      <p:sp>
        <p:nvSpPr>
          <p:cNvPr id="22" name="object 7">
            <a:extLst>
              <a:ext uri="{FF2B5EF4-FFF2-40B4-BE49-F238E27FC236}">
                <a16:creationId xmlns="" xmlns:a16="http://schemas.microsoft.com/office/drawing/2014/main" id="{E66E7AC4-A26C-6541-AC78-BC0243E978A8}"/>
              </a:ext>
            </a:extLst>
          </p:cNvPr>
          <p:cNvSpPr txBox="1"/>
          <p:nvPr/>
        </p:nvSpPr>
        <p:spPr>
          <a:xfrm>
            <a:off x="345622" y="8818740"/>
            <a:ext cx="1146628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km" sz="800" dirty="0">
                <a:solidFill>
                  <a:srgbClr val="231F20"/>
                </a:solidFill>
                <a:latin typeface="Khmer OS" panose="02000500000000020004" pitchFamily="2" charset="0"/>
                <a:ea typeface="Yu Gothic Medium" panose="020B0400000000000000" pitchFamily="34" charset="-128"/>
                <a:cs typeface="Khmer OS" panose="02000500000000020004" pitchFamily="2" charset="0"/>
              </a:rPr>
              <a:t>សាកសួរព័ត៌មានតាមរយៈ</a:t>
            </a:r>
            <a:endParaRPr sz="800" dirty="0">
              <a:latin typeface="Khmer OS" panose="02000500000000020004" pitchFamily="2" charset="0"/>
              <a:ea typeface="Yu Gothic Medium" panose="020B0400000000000000" pitchFamily="34" charset="-128"/>
              <a:cs typeface="Khmer OS" panose="02000500000000020004" pitchFamily="2" charset="0"/>
            </a:endParaRPr>
          </a:p>
        </p:txBody>
      </p:sp>
      <p:sp>
        <p:nvSpPr>
          <p:cNvPr id="23" name="object 8">
            <a:extLst>
              <a:ext uri="{FF2B5EF4-FFF2-40B4-BE49-F238E27FC236}">
                <a16:creationId xmlns="" xmlns:a16="http://schemas.microsoft.com/office/drawing/2014/main" id="{55680AF8-7E3D-1147-A4F3-FC56DAE9D03C}"/>
              </a:ext>
            </a:extLst>
          </p:cNvPr>
          <p:cNvSpPr txBox="1"/>
          <p:nvPr/>
        </p:nvSpPr>
        <p:spPr>
          <a:xfrm>
            <a:off x="427272" y="6005855"/>
            <a:ext cx="1264010" cy="6719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810" algn="just" rtl="0">
              <a:lnSpc>
                <a:spcPct val="140400"/>
              </a:lnSpc>
              <a:spcBef>
                <a:spcPts val="100"/>
              </a:spcBef>
            </a:pPr>
            <a:r>
              <a:rPr lang="km" sz="1000" b="1" dirty="0">
                <a:solidFill>
                  <a:schemeClr val="bg1"/>
                </a:solidFill>
                <a:latin typeface="Khmer OS" panose="02000500000000020004" pitchFamily="2" charset="0"/>
                <a:ea typeface="Yu Gothic" panose="020B0400000000000000" pitchFamily="34" charset="-128"/>
                <a:cs typeface="Khmer OS" panose="02000500000000020004" pitchFamily="2" charset="0"/>
              </a:rPr>
              <a:t>សូមបន្តអនុវត្ត</a:t>
            </a:r>
            <a:endParaRPr lang="en-US" sz="1000" b="1" dirty="0">
              <a:solidFill>
                <a:schemeClr val="bg1"/>
              </a:solidFill>
              <a:latin typeface="Khmer OS" panose="02000500000000020004" pitchFamily="2" charset="0"/>
              <a:ea typeface="Yu Gothic" panose="020B0400000000000000" pitchFamily="34" charset="-128"/>
              <a:cs typeface="Khmer OS" panose="02000500000000020004" pitchFamily="2" charset="0"/>
            </a:endParaRPr>
          </a:p>
          <a:p>
            <a:pPr marL="12700" marR="5080" indent="3810" algn="just" rtl="0">
              <a:lnSpc>
                <a:spcPct val="140400"/>
              </a:lnSpc>
              <a:spcBef>
                <a:spcPts val="100"/>
              </a:spcBef>
            </a:pPr>
            <a:r>
              <a:rPr lang="km" sz="1000" b="1" dirty="0">
                <a:solidFill>
                  <a:schemeClr val="bg1"/>
                </a:solidFill>
                <a:latin typeface="Khmer OS" panose="02000500000000020004" pitchFamily="2" charset="0"/>
                <a:ea typeface="Yu Gothic" panose="020B0400000000000000" pitchFamily="34" charset="-128"/>
                <a:cs typeface="Khmer OS" panose="02000500000000020004" pitchFamily="2" charset="0"/>
              </a:rPr>
              <a:t>វិធានការ</a:t>
            </a:r>
            <a:endParaRPr lang="en-US" sz="1000" b="1" dirty="0">
              <a:solidFill>
                <a:schemeClr val="bg1"/>
              </a:solidFill>
              <a:latin typeface="Khmer OS" panose="02000500000000020004" pitchFamily="2" charset="0"/>
              <a:ea typeface="Yu Gothic" panose="020B0400000000000000" pitchFamily="34" charset="-128"/>
              <a:cs typeface="Khmer OS" panose="02000500000000020004" pitchFamily="2" charset="0"/>
            </a:endParaRPr>
          </a:p>
          <a:p>
            <a:pPr marL="12700" marR="5080" indent="3810" algn="just" rtl="0">
              <a:lnSpc>
                <a:spcPct val="140400"/>
              </a:lnSpc>
              <a:spcBef>
                <a:spcPts val="100"/>
              </a:spcBef>
            </a:pPr>
            <a:r>
              <a:rPr lang="km" sz="1000" b="1" dirty="0">
                <a:solidFill>
                  <a:schemeClr val="bg1"/>
                </a:solidFill>
                <a:latin typeface="Khmer OS" panose="02000500000000020004" pitchFamily="2" charset="0"/>
                <a:ea typeface="Yu Gothic" panose="020B0400000000000000" pitchFamily="34" charset="-128"/>
                <a:cs typeface="Khmer OS" panose="02000500000000020004" pitchFamily="2" charset="0"/>
              </a:rPr>
              <a:t>ការពារការឆ្លង។</a:t>
            </a:r>
          </a:p>
        </p:txBody>
      </p:sp>
      <p:sp>
        <p:nvSpPr>
          <p:cNvPr id="24" name="object 9">
            <a:extLst>
              <a:ext uri="{FF2B5EF4-FFF2-40B4-BE49-F238E27FC236}">
                <a16:creationId xmlns="" xmlns:a16="http://schemas.microsoft.com/office/drawing/2014/main" id="{9342C1BE-6BDC-BF43-9610-6973765CF6B7}"/>
              </a:ext>
            </a:extLst>
          </p:cNvPr>
          <p:cNvSpPr txBox="1"/>
          <p:nvPr/>
        </p:nvSpPr>
        <p:spPr>
          <a:xfrm>
            <a:off x="1492250" y="6657340"/>
            <a:ext cx="3605594" cy="288541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201930">
              <a:spcBef>
                <a:spcPts val="350"/>
              </a:spcBef>
            </a:pPr>
            <a:r>
              <a:rPr lang="km-KH" sz="750" b="1" dirty="0">
                <a:solidFill>
                  <a:srgbClr val="231F20"/>
                </a:solidFill>
                <a:latin typeface="Khmer OS" panose="02000500000000020004" pitchFamily="2" charset="0"/>
                <a:ea typeface="Yu Gothic" panose="020B0400000000000000" pitchFamily="34" charset="-128"/>
                <a:cs typeface="Khmer OS" panose="02000500000000020004" pitchFamily="2" charset="0"/>
              </a:rPr>
              <a:t>ជៀសវាង [ "ជិត" ទាំង3 (កន្លែងជិតកកកុញ ការប៉ះពាល់ជិតស្និទ្ធ កន្លែងបិទជិត)] / អនុវត្ត 3កុំ (កុំនៅកន្លែងកកកុញ កុំប៉ះពាល់ជិតស្និទ្ធ កុំនៅកន្លែងបិទជិត) </a:t>
            </a:r>
            <a:endParaRPr sz="750" b="1" dirty="0">
              <a:latin typeface="Khmer OS" panose="02000500000000020004" pitchFamily="2" charset="0"/>
              <a:ea typeface="Yu Gothic" panose="020B0400000000000000" pitchFamily="34" charset="-128"/>
              <a:cs typeface="Khmer OS" panose="02000500000000020004" pitchFamily="2" charset="0"/>
            </a:endParaRPr>
          </a:p>
        </p:txBody>
      </p:sp>
      <p:sp>
        <p:nvSpPr>
          <p:cNvPr id="25" name="object 10">
            <a:extLst>
              <a:ext uri="{FF2B5EF4-FFF2-40B4-BE49-F238E27FC236}">
                <a16:creationId xmlns="" xmlns:a16="http://schemas.microsoft.com/office/drawing/2014/main" id="{8168CB19-0A76-BE46-BDC5-4120D946F441}"/>
              </a:ext>
            </a:extLst>
          </p:cNvPr>
          <p:cNvSpPr txBox="1"/>
          <p:nvPr/>
        </p:nvSpPr>
        <p:spPr>
          <a:xfrm>
            <a:off x="4485560" y="6494857"/>
            <a:ext cx="621665" cy="12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km" sz="750" b="1" dirty="0">
                <a:solidFill>
                  <a:srgbClr val="231F20"/>
                </a:solidFill>
                <a:latin typeface="Khmer OS" panose="02000500000000020004" pitchFamily="2" charset="0"/>
                <a:ea typeface="Yu Gothic" panose="020B0400000000000000" pitchFamily="34" charset="-128"/>
                <a:cs typeface="Khmer OS" panose="02000500000000020004" pitchFamily="2" charset="0"/>
              </a:rPr>
              <a:t>ពាក់ម៉ាស</a:t>
            </a:r>
            <a:endParaRPr sz="750" b="1" dirty="0">
              <a:latin typeface="Khmer OS" panose="02000500000000020004" pitchFamily="2" charset="0"/>
              <a:ea typeface="Yu Gothic" panose="020B0400000000000000" pitchFamily="34" charset="-128"/>
              <a:cs typeface="Khmer OS" panose="02000500000000020004" pitchFamily="2" charset="0"/>
            </a:endParaRPr>
          </a:p>
        </p:txBody>
      </p:sp>
      <p:sp>
        <p:nvSpPr>
          <p:cNvPr id="26" name="object 11">
            <a:extLst>
              <a:ext uri="{FF2B5EF4-FFF2-40B4-BE49-F238E27FC236}">
                <a16:creationId xmlns="" xmlns:a16="http://schemas.microsoft.com/office/drawing/2014/main" id="{23062E70-A748-A544-80BA-086CABFCD695}"/>
              </a:ext>
            </a:extLst>
          </p:cNvPr>
          <p:cNvSpPr txBox="1"/>
          <p:nvPr/>
        </p:nvSpPr>
        <p:spPr>
          <a:xfrm>
            <a:off x="5163309" y="6549598"/>
            <a:ext cx="788065" cy="1582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210" marR="5080" indent="-144145" rtl="0">
              <a:lnSpc>
                <a:spcPct val="126000"/>
              </a:lnSpc>
              <a:spcBef>
                <a:spcPts val="100"/>
              </a:spcBef>
              <a:tabLst>
                <a:tab pos="753110" algn="l"/>
                <a:tab pos="855980" algn="l"/>
              </a:tabLst>
            </a:pPr>
            <a:r>
              <a:rPr lang="km" sz="750" b="1" dirty="0">
                <a:solidFill>
                  <a:srgbClr val="231F20"/>
                </a:solidFill>
                <a:latin typeface="Khmer OS" panose="02000500000000020004" pitchFamily="2" charset="0"/>
                <a:ea typeface="Yu Gothic" panose="020B0400000000000000" pitchFamily="34" charset="-128"/>
                <a:cs typeface="Khmer OS" panose="02000500000000020004" pitchFamily="2" charset="0"/>
              </a:rPr>
              <a:t>លាងដៃនឹងសាប៊ូ</a:t>
            </a:r>
            <a:endParaRPr lang="en-US" altLang="ja-JP" sz="750" b="1" dirty="0">
              <a:solidFill>
                <a:srgbClr val="231F20"/>
              </a:solidFill>
              <a:latin typeface="Khmer OS" panose="02000500000000020004" pitchFamily="2" charset="0"/>
              <a:ea typeface="Yu Gothic" panose="020B0400000000000000" pitchFamily="34" charset="-128"/>
              <a:cs typeface="Khmer OS" panose="02000500000000020004" pitchFamily="2" charset="0"/>
            </a:endParaRPr>
          </a:p>
        </p:txBody>
      </p:sp>
      <p:sp>
        <p:nvSpPr>
          <p:cNvPr id="27" name="object 3">
            <a:extLst>
              <a:ext uri="{FF2B5EF4-FFF2-40B4-BE49-F238E27FC236}">
                <a16:creationId xmlns="" xmlns:a16="http://schemas.microsoft.com/office/drawing/2014/main" id="{4560EEA9-D560-B54D-9F67-FC37983320C3}"/>
              </a:ext>
            </a:extLst>
          </p:cNvPr>
          <p:cNvSpPr txBox="1"/>
          <p:nvPr/>
        </p:nvSpPr>
        <p:spPr>
          <a:xfrm>
            <a:off x="232654" y="2604896"/>
            <a:ext cx="7019290" cy="9587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km" sz="1050" b="1" dirty="0" smtClean="0">
                <a:solidFill>
                  <a:srgbClr val="231F20"/>
                </a:solidFill>
                <a:latin typeface="Khmer OS" panose="02000500000000020004" pitchFamily="2" charset="0"/>
                <a:ea typeface="游ゴシック" panose="020B0400000000000000" pitchFamily="50" charset="-128"/>
                <a:cs typeface="Khmer OS" panose="02000500000000020004" pitchFamily="2" charset="0"/>
              </a:rPr>
              <a:t>◎</a:t>
            </a:r>
            <a:r>
              <a:rPr lang="km-KH" sz="1050" b="1" dirty="0">
                <a:solidFill>
                  <a:srgbClr val="231F20"/>
                </a:solidFill>
                <a:latin typeface="Khmer OS" panose="02000500000000020004" pitchFamily="2" charset="0"/>
                <a:ea typeface="游ゴシック" panose="020B0400000000000000" pitchFamily="50" charset="-128"/>
                <a:cs typeface="Khmer OS" panose="02000500000000020004" pitchFamily="2" charset="0"/>
              </a:rPr>
              <a:t>ដើម្បីទទួលការចាក់វ៉ាក់សាំង ចាំបាច់ត្រូវមានការព្រមព្រៀងពីសាមីខ្លួ</a:t>
            </a:r>
            <a:r>
              <a:rPr lang="km-KH" sz="1050" b="1" dirty="0" smtClean="0">
                <a:solidFill>
                  <a:srgbClr val="231F20"/>
                </a:solidFill>
                <a:latin typeface="Khmer OS" panose="02000500000000020004" pitchFamily="2" charset="0"/>
                <a:ea typeface="游ゴシック" panose="020B0400000000000000" pitchFamily="50" charset="-128"/>
                <a:cs typeface="Khmer OS" panose="02000500000000020004" pitchFamily="2" charset="0"/>
              </a:rPr>
              <a:t>ន។</a:t>
            </a:r>
            <a:endParaRPr lang="ja-JP" altLang="en-US" sz="1050" b="1" dirty="0" smtClean="0">
              <a:latin typeface="Khmer OS" panose="02000500000000020004" pitchFamily="2" charset="0"/>
              <a:ea typeface="游ゴシック" panose="020B0400000000000000" pitchFamily="50" charset="-128"/>
              <a:cs typeface="Khmer OS" panose="02000500000000020004" pitchFamily="2" charset="0"/>
            </a:endParaRPr>
          </a:p>
          <a:p>
            <a:pPr marL="19050" marR="132080" indent="160655" algn="just">
              <a:lnSpc>
                <a:spcPct val="129900"/>
              </a:lnSpc>
              <a:spcBef>
                <a:spcPts val="300"/>
              </a:spcBef>
            </a:pPr>
            <a:r>
              <a:rPr lang="km-KH" sz="900" dirty="0">
                <a:solidFill>
                  <a:srgbClr val="231F20"/>
                </a:solidFill>
                <a:latin typeface="Khmer OS" panose="02000500000000020004" pitchFamily="2" charset="0"/>
                <a:ea typeface="游ゴシック" panose="020B0400000000000000" pitchFamily="50" charset="-128"/>
                <a:cs typeface="Khmer OS" panose="02000500000000020004" pitchFamily="2" charset="0"/>
              </a:rPr>
              <a:t>សូមធ្វើការសម្រេចចិត្តចាក់វ៉ាក់សាំងដោយផ្អែកលើឆន្ទៈស្ម័គ្រចិត្តរបសឹ់សាមីខ្លួន បន្ទាប់ពីបានស្វែងយល់ត្រឹមត្រូវអំពីកម្រិតប្រសិទ្ធភាព និង</a:t>
            </a:r>
          </a:p>
          <a:p>
            <a:pPr marL="19050" marR="132080" indent="160655" algn="just">
              <a:lnSpc>
                <a:spcPct val="129900"/>
              </a:lnSpc>
              <a:spcBef>
                <a:spcPts val="300"/>
              </a:spcBef>
            </a:pPr>
            <a:r>
              <a:rPr lang="km-KH" sz="900" dirty="0">
                <a:solidFill>
                  <a:srgbClr val="231F20"/>
                </a:solidFill>
                <a:latin typeface="Khmer OS" panose="02000500000000020004" pitchFamily="2" charset="0"/>
                <a:ea typeface="游ゴシック" panose="020B0400000000000000" pitchFamily="50" charset="-128"/>
                <a:cs typeface="Khmer OS" panose="02000500000000020004" pitchFamily="2" charset="0"/>
              </a:rPr>
              <a:t>ហានិភ័យ ផលរំខាននៃការចាក់វ៉ាក់សាំងការពារការឆ្លងនេះ។ ការចាក់វ៉ាក់សាំងនឹងមិនត្រូវបានអនុវត្តឡើយ ប្រសិនបើគ្មានការព្រមព្រៀងពីសាមីខ្លួ</a:t>
            </a:r>
            <a:r>
              <a:rPr lang="km-KH" sz="900" dirty="0" smtClean="0">
                <a:solidFill>
                  <a:srgbClr val="231F20"/>
                </a:solidFill>
                <a:latin typeface="Khmer OS" panose="02000500000000020004" pitchFamily="2" charset="0"/>
                <a:ea typeface="游ゴシック" panose="020B0400000000000000" pitchFamily="50" charset="-128"/>
                <a:cs typeface="Khmer OS" panose="02000500000000020004" pitchFamily="2" charset="0"/>
              </a:rPr>
              <a:t>ន។</a:t>
            </a:r>
            <a:endParaRPr lang="en-US" sz="900" dirty="0">
              <a:latin typeface="Khmer OS" panose="02000500000000020004" pitchFamily="2" charset="0"/>
              <a:ea typeface="游ゴシック" panose="020B0400000000000000" pitchFamily="50" charset="-128"/>
              <a:cs typeface="Khmer OS" panose="02000500000000020004" pitchFamily="2" charset="0"/>
            </a:endParaRPr>
          </a:p>
          <a:p>
            <a:pPr marL="19050" marR="132080" indent="155575" algn="just">
              <a:lnSpc>
                <a:spcPct val="129900"/>
              </a:lnSpc>
            </a:pPr>
            <a:r>
              <a:rPr lang="km-KH" sz="900" dirty="0">
                <a:solidFill>
                  <a:srgbClr val="231F20"/>
                </a:solidFill>
                <a:latin typeface="Khmer OS" panose="02000500000000020004" pitchFamily="2" charset="0"/>
                <a:ea typeface="游ゴシック" panose="020B0400000000000000" pitchFamily="50" charset="-128"/>
                <a:cs typeface="Khmer OS" panose="02000500000000020004" pitchFamily="2" charset="0"/>
              </a:rPr>
              <a:t>មិនអនុញ្ញាតអោយមានការបង្ខំឲ្យចាក់ ឬការរើសអើងចំពោះបុគ្គលដែលមិនបានចាក់ ពីសំណាក់កន្លែងការងារ ឬអ្នកជុំវិញឡើយ។</a:t>
            </a:r>
            <a:endParaRPr sz="900" dirty="0">
              <a:latin typeface="Khmer OS" panose="02000500000000020004" pitchFamily="2" charset="0"/>
              <a:ea typeface="游ゴシック" panose="020B0400000000000000" pitchFamily="50" charset="-128"/>
              <a:cs typeface="Khmer OS" panose="02000500000000020004" pitchFamily="2" charset="0"/>
            </a:endParaRPr>
          </a:p>
        </p:txBody>
      </p:sp>
      <p:sp>
        <p:nvSpPr>
          <p:cNvPr id="28" name="object 3">
            <a:extLst>
              <a:ext uri="{FF2B5EF4-FFF2-40B4-BE49-F238E27FC236}">
                <a16:creationId xmlns="" xmlns:a16="http://schemas.microsoft.com/office/drawing/2014/main" id="{79625D33-6AFA-AF4E-905E-F1F3498C01B1}"/>
              </a:ext>
            </a:extLst>
          </p:cNvPr>
          <p:cNvSpPr txBox="1"/>
          <p:nvPr/>
        </p:nvSpPr>
        <p:spPr>
          <a:xfrm>
            <a:off x="232654" y="3670300"/>
            <a:ext cx="7079914" cy="7402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km" sz="1050" b="1" dirty="0" smtClean="0">
                <a:solidFill>
                  <a:srgbClr val="231F20"/>
                </a:solidFill>
                <a:latin typeface="Khmer OS" panose="02000500000000020004" pitchFamily="2" charset="0"/>
                <a:ea typeface="游ゴシック" panose="020B0400000000000000" pitchFamily="50" charset="-128"/>
                <a:cs typeface="Khmer OS" panose="02000500000000020004" pitchFamily="2" charset="0"/>
              </a:rPr>
              <a:t>◎</a:t>
            </a:r>
            <a:r>
              <a:rPr lang="km-KH" sz="1050" b="1" dirty="0">
                <a:solidFill>
                  <a:srgbClr val="231F20"/>
                </a:solidFill>
                <a:latin typeface="Khmer OS" panose="02000500000000020004" pitchFamily="2" charset="0"/>
                <a:ea typeface="游ゴシック" panose="020B0400000000000000" pitchFamily="50" charset="-128"/>
                <a:cs typeface="Khmer OS" panose="02000500000000020004" pitchFamily="2" charset="0"/>
              </a:rPr>
              <a:t>ប្រព័ន្ធជំនួយចំពោះការរងផលប៉ះពាល់សុខភាពដោយការចាក់វ៉ាក់</a:t>
            </a:r>
            <a:r>
              <a:rPr lang="km-KH" sz="1050" b="1" dirty="0" smtClean="0">
                <a:solidFill>
                  <a:srgbClr val="231F20"/>
                </a:solidFill>
                <a:latin typeface="Khmer OS" panose="02000500000000020004" pitchFamily="2" charset="0"/>
                <a:ea typeface="游ゴシック" panose="020B0400000000000000" pitchFamily="50" charset="-128"/>
                <a:cs typeface="Khmer OS" panose="02000500000000020004" pitchFamily="2" charset="0"/>
              </a:rPr>
              <a:t>សាំង</a:t>
            </a:r>
            <a:endParaRPr sz="1050" b="1" dirty="0">
              <a:latin typeface="Khmer OS" panose="02000500000000020004" pitchFamily="2" charset="0"/>
              <a:ea typeface="游ゴシック" panose="020B0400000000000000" pitchFamily="50" charset="-128"/>
              <a:cs typeface="Khmer OS" panose="02000500000000020004" pitchFamily="2" charset="0"/>
            </a:endParaRPr>
          </a:p>
          <a:p>
            <a:pPr marL="21590" marR="127000" indent="163195">
              <a:lnSpc>
                <a:spcPct val="129900"/>
              </a:lnSpc>
              <a:spcBef>
                <a:spcPts val="300"/>
              </a:spcBef>
            </a:pPr>
            <a:r>
              <a:rPr lang="km-KH" sz="900" dirty="0" smtClean="0">
                <a:solidFill>
                  <a:srgbClr val="231F20"/>
                </a:solidFill>
                <a:latin typeface="Khmer OS" panose="02000500000000020004" pitchFamily="2" charset="0"/>
                <a:ea typeface="游ゴシック" panose="020B0400000000000000" pitchFamily="50" charset="-128"/>
                <a:cs typeface="Khmer OS" panose="02000500000000020004" pitchFamily="2" charset="0"/>
              </a:rPr>
              <a:t>នៅ</a:t>
            </a:r>
            <a:r>
              <a:rPr lang="km-KH" sz="900" dirty="0">
                <a:solidFill>
                  <a:srgbClr val="231F20"/>
                </a:solidFill>
                <a:latin typeface="Khmer OS" panose="02000500000000020004" pitchFamily="2" charset="0"/>
                <a:ea typeface="游ゴシック" panose="020B0400000000000000" pitchFamily="50" charset="-128"/>
                <a:cs typeface="Khmer OS" panose="02000500000000020004" pitchFamily="2" charset="0"/>
              </a:rPr>
              <a:t>ក្នុងការចាក់វ៉ាក់សាំងបង្ការ អាចមានករណីកើតមានផលប៉ះពាល់សុខភាព (កើតជំងឺផ្សេងៗ ឬបន្សល់នូវពិការភាព)។ ទោះបីជាករណីកម្រ ប៉ុន្តែក៏មិនអាចសន្មត់ថាគ្មានទាំងស្រុងបានឡើយ ហេតុនេះទើបប្រព័ន្ធជំនួយនេះត្រូវបានបង្កើតឡើ</a:t>
            </a:r>
            <a:r>
              <a:rPr lang="km-KH" sz="900" dirty="0" smtClean="0">
                <a:solidFill>
                  <a:srgbClr val="231F20"/>
                </a:solidFill>
                <a:latin typeface="Khmer OS" panose="02000500000000020004" pitchFamily="2" charset="0"/>
                <a:ea typeface="游ゴシック" panose="020B0400000000000000" pitchFamily="50" charset="-128"/>
                <a:cs typeface="Khmer OS" panose="02000500000000020004" pitchFamily="2" charset="0"/>
              </a:rPr>
              <a:t>ង។</a:t>
            </a:r>
            <a:endParaRPr lang="km" sz="900" dirty="0" smtClean="0">
              <a:solidFill>
                <a:srgbClr val="231F20"/>
              </a:solidFill>
              <a:latin typeface="Khmer OS" panose="02000500000000020004" pitchFamily="2" charset="0"/>
              <a:ea typeface="游ゴシック" panose="020B0400000000000000" pitchFamily="50" charset="-128"/>
              <a:cs typeface="Khmer OS" panose="02000500000000020004" pitchFamily="2" charset="0"/>
            </a:endParaRPr>
          </a:p>
          <a:p>
            <a:pPr marL="21590" marR="127000" indent="163195">
              <a:lnSpc>
                <a:spcPct val="129900"/>
              </a:lnSpc>
            </a:pPr>
            <a:r>
              <a:rPr lang="km-KH" sz="900" dirty="0">
                <a:solidFill>
                  <a:srgbClr val="231F20"/>
                </a:solidFill>
                <a:latin typeface="Khmer OS" panose="02000500000000020004" pitchFamily="2" charset="0"/>
                <a:ea typeface="游ゴシック" panose="020B0400000000000000" pitchFamily="50" charset="-128"/>
                <a:cs typeface="Khmer OS" panose="02000500000000020004" pitchFamily="2" charset="0"/>
              </a:rPr>
              <a:t>អំពីបែបបទចាំបាច់ផ្សេងៗដើម្បីដាក់ពាក្យស្នើសុំ សូមប្រឹក្សាជាមួយភូមិ សង្កាត់ ក្រុង មូលដ្ឋានដែលអ្នកបានចុះបញ្ជីស្នាក់</a:t>
            </a:r>
            <a:r>
              <a:rPr lang="km-KH" sz="900" dirty="0" smtClean="0">
                <a:solidFill>
                  <a:srgbClr val="231F20"/>
                </a:solidFill>
                <a:latin typeface="Khmer OS" panose="02000500000000020004" pitchFamily="2" charset="0"/>
                <a:ea typeface="游ゴシック" panose="020B0400000000000000" pitchFamily="50" charset="-128"/>
                <a:cs typeface="Khmer OS" panose="02000500000000020004" pitchFamily="2" charset="0"/>
              </a:rPr>
              <a:t>នៅ។</a:t>
            </a:r>
            <a:endParaRPr sz="900" dirty="0">
              <a:latin typeface="Khmer OS" panose="02000500000000020004" pitchFamily="2" charset="0"/>
              <a:ea typeface="游ゴシック" panose="020B0400000000000000" pitchFamily="50" charset="-128"/>
              <a:cs typeface="Khmer OS" panose="02000500000000020004" pitchFamily="2" charset="0"/>
            </a:endParaRPr>
          </a:p>
        </p:txBody>
      </p:sp>
      <p:sp>
        <p:nvSpPr>
          <p:cNvPr id="29" name="object 3">
            <a:extLst>
              <a:ext uri="{FF2B5EF4-FFF2-40B4-BE49-F238E27FC236}">
                <a16:creationId xmlns="" xmlns:a16="http://schemas.microsoft.com/office/drawing/2014/main" id="{942164DC-E9C9-A94A-AAAA-D9A78C0EC72E}"/>
              </a:ext>
            </a:extLst>
          </p:cNvPr>
          <p:cNvSpPr txBox="1"/>
          <p:nvPr/>
        </p:nvSpPr>
        <p:spPr>
          <a:xfrm>
            <a:off x="232654" y="4508500"/>
            <a:ext cx="7019290" cy="11003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km" sz="1050" b="1" dirty="0" smtClean="0">
                <a:solidFill>
                  <a:srgbClr val="231F20"/>
                </a:solidFill>
                <a:latin typeface="Khmer OS" panose="02000500000000020004" pitchFamily="2" charset="0"/>
                <a:ea typeface="游ゴシック" panose="020B0400000000000000" pitchFamily="50" charset="-128"/>
                <a:cs typeface="Khmer OS" panose="02000500000000020004" pitchFamily="2" charset="0"/>
              </a:rPr>
              <a:t>◎</a:t>
            </a:r>
            <a:r>
              <a:rPr lang="km-KH" sz="1050" b="1" dirty="0">
                <a:solidFill>
                  <a:srgbClr val="231F20"/>
                </a:solidFill>
                <a:latin typeface="Khmer OS" panose="02000500000000020004" pitchFamily="2" charset="0"/>
                <a:ea typeface="游ゴシック" panose="020B0400000000000000" pitchFamily="50" charset="-128"/>
                <a:cs typeface="Khmer OS" panose="02000500000000020004" pitchFamily="2" charset="0"/>
              </a:rPr>
              <a:t>សូមបន្តអនុវត្តវិធានការការពារការឆ្លងដូចជាពាក់ម៉ាសជាដើម ទោះបីជាបានទទួលការចាក់វ៉ាក់សាំងហើយក៏ដោយ។​​ </a:t>
            </a:r>
            <a:endParaRPr sz="1050" b="1" dirty="0">
              <a:latin typeface="Khmer OS" panose="02000500000000020004" pitchFamily="2" charset="0"/>
              <a:ea typeface="游ゴシック" panose="020B0400000000000000" pitchFamily="50" charset="-128"/>
              <a:cs typeface="Khmer OS" panose="02000500000000020004" pitchFamily="2" charset="0"/>
            </a:endParaRPr>
          </a:p>
          <a:p>
            <a:pPr marL="24130" marR="121285" indent="161290" rtl="0">
              <a:lnSpc>
                <a:spcPct val="129900"/>
              </a:lnSpc>
              <a:spcBef>
                <a:spcPts val="300"/>
              </a:spcBef>
            </a:pPr>
            <a:r>
              <a:rPr lang="km" sz="900" dirty="0">
                <a:solidFill>
                  <a:srgbClr val="231F20"/>
                </a:solidFill>
                <a:latin typeface="Khmer OS" panose="02000500000000020004" pitchFamily="2" charset="0"/>
                <a:ea typeface="游ゴシック" panose="020B0400000000000000" pitchFamily="50" charset="-128"/>
                <a:cs typeface="Khmer OS" panose="02000500000000020004" pitchFamily="2" charset="0"/>
              </a:rPr>
              <a:t>វ៉ាក់សាំងការពារមេរោគកូរ៉ូណា ត្រូវបានបញ្ជាក់ថាមានប្រសិទ្ធភាពខ្ពស់ក្នុងការបង្ការការចេញរោគសញ្ញានៃជំងឺកូវីដ-19 ប៉ុន្តែប្រសិទ្ធភាពនោះគឺមិនមែន 100% នោះទេ។ ម្យ៉ាងទៀត ក៏មានឥទ្ធិពលដោយសារការបំប្លែងរបស់វីរុសផងដែរ។</a:t>
            </a:r>
          </a:p>
          <a:p>
            <a:pPr marL="24130" marR="121285" indent="161290">
              <a:lnSpc>
                <a:spcPct val="129900"/>
              </a:lnSpc>
            </a:pPr>
            <a:r>
              <a:rPr lang="km-KH" sz="900" dirty="0">
                <a:solidFill>
                  <a:srgbClr val="231F20"/>
                </a:solidFill>
                <a:latin typeface="Khmer OS" panose="02000500000000020004" pitchFamily="2" charset="0"/>
                <a:ea typeface="游ゴシック" panose="020B0400000000000000" pitchFamily="50" charset="-128"/>
                <a:cs typeface="Khmer OS" panose="02000500000000020004" pitchFamily="2" charset="0"/>
              </a:rPr>
              <a:t>អាស្រ័យហេតុនេះ សូមលោកអ្នកបន្តអនុវត្តវិធានការការពារការឆ្លង ដែលមានដូចជា ការជៀសវាង ["ជិត" ទាំង3 (កន្លែងជិតកកកុញ ការប៉ះពាល់ជិតស្និទ្ធ កន្លែងបិទជិត]/ អនុវត្ត 3កុំ (កុំនៅកន្លែងកកកុញ កុំប៉ះពាល់ជិតស្និទ្ធ កុំនៅកន្លែងបិទជិត) ការពាក់ម៉ាស និងការលាងដៃនឹងសាប៊ូ ឬសម្លាប់មេរោគដោយអាល់កុលលាងសំអាតដៃជាដើម។</a:t>
            </a:r>
            <a:endParaRPr lang="km-KH" sz="900" dirty="0">
              <a:solidFill>
                <a:srgbClr val="231F20"/>
              </a:solidFill>
              <a:latin typeface="Khmer OS" panose="02000500000000020004" pitchFamily="2" charset="0"/>
              <a:ea typeface="游ゴシック" panose="020B0400000000000000" pitchFamily="50" charset="-128"/>
              <a:cs typeface="Khmer OS" panose="02000500000000020004" pitchFamily="2" charset="0"/>
            </a:endParaRPr>
          </a:p>
        </p:txBody>
      </p:sp>
      <p:pic>
        <p:nvPicPr>
          <p:cNvPr id="31" name="図 30">
            <a:extLst>
              <a:ext uri="{FF2B5EF4-FFF2-40B4-BE49-F238E27FC236}">
                <a16:creationId xmlns="" xmlns:a16="http://schemas.microsoft.com/office/drawing/2014/main" id="{F66BEA9A-CE34-8549-98F6-F67E15D6F0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956" y="5885934"/>
            <a:ext cx="641679" cy="566187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="" xmlns:a16="http://schemas.microsoft.com/office/drawing/2014/main" id="{C934E219-F984-8D49-8EF4-496553C754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195" y="5923681"/>
            <a:ext cx="597640" cy="528440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="" xmlns:a16="http://schemas.microsoft.com/office/drawing/2014/main" id="{7075438F-0E23-BC41-9129-3F9D64F385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028" y="5896598"/>
            <a:ext cx="717171" cy="585060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="" xmlns:a16="http://schemas.microsoft.com/office/drawing/2014/main" id="{DDB50E80-AE43-AA48-84C6-5A665CCDB6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060" y="5885768"/>
            <a:ext cx="383748" cy="603932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="" xmlns:a16="http://schemas.microsoft.com/office/drawing/2014/main" id="{C98C309F-013A-CA48-AF04-DB98F9F210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909" y="5885204"/>
            <a:ext cx="547313" cy="603932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="" xmlns:a16="http://schemas.microsoft.com/office/drawing/2014/main" id="{89E9FF1A-1132-7E4F-8966-CD266FCFFA6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552" y="5917677"/>
            <a:ext cx="698297" cy="559895"/>
          </a:xfrm>
          <a:prstGeom prst="rect">
            <a:avLst/>
          </a:prstGeom>
        </p:spPr>
      </p:pic>
      <p:sp>
        <p:nvSpPr>
          <p:cNvPr id="36" name="object 3">
            <a:extLst>
              <a:ext uri="{FF2B5EF4-FFF2-40B4-BE49-F238E27FC236}">
                <a16:creationId xmlns="" xmlns:a16="http://schemas.microsoft.com/office/drawing/2014/main" id="{F16F4D03-10C9-FD44-9947-8D920FFABF6A}"/>
              </a:ext>
            </a:extLst>
          </p:cNvPr>
          <p:cNvSpPr txBox="1"/>
          <p:nvPr/>
        </p:nvSpPr>
        <p:spPr>
          <a:xfrm>
            <a:off x="232654" y="443248"/>
            <a:ext cx="7323845" cy="903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869"/>
              </a:spcBef>
            </a:pPr>
            <a:r>
              <a:rPr lang="km" sz="1050" b="1" dirty="0">
                <a:solidFill>
                  <a:srgbClr val="231F20"/>
                </a:solidFill>
                <a:latin typeface="Khmer OS" panose="02000500000000020004" pitchFamily="2" charset="0"/>
                <a:ea typeface="Yu Gothic" panose="020B0400000000000000" pitchFamily="34" charset="-128"/>
                <a:cs typeface="Khmer OS" panose="02000500000000020004" pitchFamily="2" charset="0"/>
              </a:rPr>
              <a:t>◎អ្នកដែលយើងសូមលើកទឹកចិត្តឲ្យចាក់ដូសជំរុញជាពិសេស</a:t>
            </a:r>
            <a:endParaRPr sz="1050" b="1" dirty="0">
              <a:latin typeface="Khmer OS" panose="02000500000000020004" pitchFamily="2" charset="0"/>
              <a:ea typeface="Yu Gothic" panose="020B0400000000000000" pitchFamily="34" charset="-128"/>
              <a:cs typeface="Khmer OS" panose="02000500000000020004" pitchFamily="2" charset="0"/>
            </a:endParaRPr>
          </a:p>
          <a:p>
            <a:pPr marL="12700">
              <a:lnSpc>
                <a:spcPct val="120000"/>
              </a:lnSpc>
              <a:spcBef>
                <a:spcPts val="300"/>
              </a:spcBef>
            </a:pPr>
            <a:r>
              <a:rPr lang="km" sz="900" dirty="0" smtClean="0">
                <a:solidFill>
                  <a:srgbClr val="231F20"/>
                </a:solidFill>
                <a:latin typeface="Khmer OS" panose="02000500000000020004" pitchFamily="2" charset="0"/>
                <a:ea typeface="游ゴシック" panose="020B0400000000000000" pitchFamily="50" charset="-128"/>
                <a:cs typeface="Khmer OS" panose="02000500000000020004" pitchFamily="2" charset="0"/>
              </a:rPr>
              <a:t>・"</a:t>
            </a:r>
            <a:r>
              <a:rPr lang="km-KH" sz="900" b="1" dirty="0">
                <a:solidFill>
                  <a:srgbClr val="F7941D"/>
                </a:solidFill>
                <a:latin typeface="Khmer OS" panose="02000500000000020004" pitchFamily="2" charset="0"/>
                <a:ea typeface="Yu Gothic Medium" panose="020B0400000000000000" pitchFamily="34" charset="-128"/>
                <a:cs typeface="Khmer OS" panose="02000500000000020004" pitchFamily="2" charset="0"/>
              </a:rPr>
              <a:t>អ្នកដែលមានកត្តាសុខភាពប្រឈម</a:t>
            </a:r>
            <a:r>
              <a:rPr lang="km-KH" sz="900" b="1" dirty="0" smtClean="0">
                <a:solidFill>
                  <a:srgbClr val="F7941D"/>
                </a:solidFill>
                <a:latin typeface="Khmer OS" panose="02000500000000020004" pitchFamily="2" charset="0"/>
                <a:ea typeface="Yu Gothic Medium" panose="020B0400000000000000" pitchFamily="34" charset="-128"/>
                <a:cs typeface="Khmer OS" panose="02000500000000020004" pitchFamily="2" charset="0"/>
              </a:rPr>
              <a:t>ធ្ងន់ធ្ងរ</a:t>
            </a:r>
            <a:r>
              <a:rPr lang="km" sz="900" dirty="0" smtClean="0">
                <a:solidFill>
                  <a:srgbClr val="231F20"/>
                </a:solidFill>
                <a:latin typeface="Khmer OS" panose="02000500000000020004" pitchFamily="2" charset="0"/>
                <a:ea typeface="游ゴシック" panose="020B0400000000000000" pitchFamily="50" charset="-128"/>
                <a:cs typeface="Khmer OS" panose="02000500000000020004" pitchFamily="2" charset="0"/>
              </a:rPr>
              <a:t>" </a:t>
            </a:r>
            <a:r>
              <a:rPr lang="km-KH" sz="900" dirty="0">
                <a:solidFill>
                  <a:srgbClr val="231F20"/>
                </a:solidFill>
                <a:latin typeface="Khmer OS" panose="02000500000000020004" pitchFamily="2" charset="0"/>
                <a:ea typeface="游ゴシック" panose="020B0400000000000000" pitchFamily="50" charset="-128"/>
                <a:cs typeface="Khmer OS" panose="02000500000000020004" pitchFamily="2" charset="0"/>
              </a:rPr>
              <a:t>ដូចជាមនុស្សចាស់ជរា អ្នកមានជំងឺប្រចាំកាយជា</a:t>
            </a:r>
            <a:r>
              <a:rPr lang="km-KH" sz="900" dirty="0" smtClean="0">
                <a:solidFill>
                  <a:srgbClr val="231F20"/>
                </a:solidFill>
                <a:latin typeface="Khmer OS" panose="02000500000000020004" pitchFamily="2" charset="0"/>
                <a:ea typeface="游ゴシック" panose="020B0400000000000000" pitchFamily="50" charset="-128"/>
                <a:cs typeface="Khmer OS" panose="02000500000000020004" pitchFamily="2" charset="0"/>
              </a:rPr>
              <a:t>ដើម</a:t>
            </a:r>
            <a:endParaRPr lang="en-US" sz="900" dirty="0" smtClean="0">
              <a:solidFill>
                <a:srgbClr val="231F20"/>
              </a:solidFill>
              <a:latin typeface="Khmer OS" panose="02000500000000020004" pitchFamily="2" charset="0"/>
              <a:ea typeface="游ゴシック" panose="020B0400000000000000" pitchFamily="50" charset="-128"/>
              <a:cs typeface="Khmer OS" panose="02000500000000020004" pitchFamily="2" charset="0"/>
            </a:endParaRPr>
          </a:p>
          <a:p>
            <a:pPr marL="12700">
              <a:lnSpc>
                <a:spcPct val="120000"/>
              </a:lnSpc>
              <a:spcBef>
                <a:spcPts val="300"/>
              </a:spcBef>
            </a:pPr>
            <a:r>
              <a:rPr lang="km" sz="900" dirty="0" smtClean="0">
                <a:solidFill>
                  <a:srgbClr val="231F20"/>
                </a:solidFill>
                <a:latin typeface="Khmer OS" panose="02000500000000020004" pitchFamily="2" charset="0"/>
                <a:ea typeface="游ゴシック" panose="020B0400000000000000" pitchFamily="50" charset="-128"/>
                <a:cs typeface="Khmer OS" panose="02000500000000020004" pitchFamily="2" charset="0"/>
              </a:rPr>
              <a:t>・"</a:t>
            </a:r>
            <a:r>
              <a:rPr lang="km" sz="900" b="1" dirty="0">
                <a:solidFill>
                  <a:srgbClr val="F7941D"/>
                </a:solidFill>
                <a:latin typeface="Khmer OS" panose="02000500000000020004" pitchFamily="2" charset="0"/>
                <a:ea typeface="Yu Gothic Medium" panose="020B0400000000000000" pitchFamily="34" charset="-128"/>
                <a:cs typeface="Khmer OS" panose="02000500000000020004" pitchFamily="2" charset="0"/>
              </a:rPr>
              <a:t>អ្នកដែលមានការប៉ះពាល់ច្រើនជាមួយអ្នកដែលមានហានិភ័យវិវត្តធ្ងន់ធ្ងរខ្ពស់</a:t>
            </a:r>
            <a:r>
              <a:rPr lang="km" sz="900" dirty="0">
                <a:solidFill>
                  <a:srgbClr val="231F20"/>
                </a:solidFill>
                <a:latin typeface="Khmer OS" panose="02000500000000020004" pitchFamily="2" charset="0"/>
                <a:ea typeface="游ゴシック" panose="020B0400000000000000" pitchFamily="50" charset="-128"/>
                <a:cs typeface="Khmer OS" panose="02000500000000020004" pitchFamily="2" charset="0"/>
              </a:rPr>
              <a:t>" ដូចជាអ្នកពាក់ព័ន្ធ/អ្នកមើលថែទាំ(អ្នកធ្វើការផ្នែកមើលថែទាំជាដើម)</a:t>
            </a:r>
            <a:endParaRPr lang="en-US" sz="900" dirty="0">
              <a:solidFill>
                <a:srgbClr val="231F20"/>
              </a:solidFill>
              <a:latin typeface="Khmer OS" panose="02000500000000020004" pitchFamily="2" charset="0"/>
              <a:ea typeface="游ゴシック" panose="020B0400000000000000" pitchFamily="50" charset="-128"/>
              <a:cs typeface="Khmer OS" panose="02000500000000020004" pitchFamily="2" charset="0"/>
            </a:endParaRPr>
          </a:p>
          <a:p>
            <a:pPr marL="12700" indent="161925" rtl="0">
              <a:lnSpc>
                <a:spcPct val="120000"/>
              </a:lnSpc>
            </a:pPr>
            <a:r>
              <a:rPr lang="km" sz="900" dirty="0">
                <a:solidFill>
                  <a:srgbClr val="231F20"/>
                </a:solidFill>
                <a:latin typeface="Khmer OS" panose="02000500000000020004" pitchFamily="2" charset="0"/>
                <a:ea typeface="游ゴシック" panose="020B0400000000000000" pitchFamily="50" charset="-128"/>
                <a:cs typeface="Khmer OS" panose="02000500000000020004" pitchFamily="2" charset="0"/>
              </a:rPr>
              <a:t>ជាដើមនៃអ្នកដែលមានហានិភ័យវិវត្តធ្ងន់ធ្ងរខ្ពស់</a:t>
            </a:r>
            <a:endParaRPr lang="ja-JP" altLang="en-US" sz="900" b="1" dirty="0">
              <a:latin typeface="Khmer OS" panose="02000500000000020004" pitchFamily="2" charset="0"/>
              <a:ea typeface="Yu Gothic Medium" panose="020B0400000000000000" pitchFamily="34" charset="-128"/>
              <a:cs typeface="Khmer OS" panose="02000500000000020004" pitchFamily="2" charset="0"/>
            </a:endParaRPr>
          </a:p>
          <a:p>
            <a:pPr marL="160020" marR="1094740" indent="-147955">
              <a:lnSpc>
                <a:spcPct val="120000"/>
              </a:lnSpc>
            </a:pPr>
            <a:r>
              <a:rPr lang="km" sz="900" dirty="0" smtClean="0">
                <a:solidFill>
                  <a:srgbClr val="231F20"/>
                </a:solidFill>
                <a:latin typeface="Khmer OS" panose="02000500000000020004" pitchFamily="2" charset="0"/>
                <a:ea typeface="游ゴシック" panose="020B0400000000000000" pitchFamily="50" charset="-128"/>
                <a:cs typeface="Khmer OS" panose="02000500000000020004" pitchFamily="2" charset="0"/>
              </a:rPr>
              <a:t>・</a:t>
            </a:r>
            <a:r>
              <a:rPr lang="km" altLang="ja-JP" sz="900" dirty="0" smtClean="0">
                <a:solidFill>
                  <a:srgbClr val="231F20"/>
                </a:solidFill>
                <a:latin typeface="Khmer OS" panose="02000500000000020004" pitchFamily="2" charset="0"/>
                <a:ea typeface="游ゴシック" panose="020B0400000000000000" pitchFamily="50" charset="-128"/>
                <a:cs typeface="Khmer OS" panose="02000500000000020004" pitchFamily="2" charset="0"/>
              </a:rPr>
              <a:t>"</a:t>
            </a:r>
            <a:r>
              <a:rPr lang="km-KH" sz="900" b="1" dirty="0">
                <a:solidFill>
                  <a:srgbClr val="F7941D"/>
                </a:solidFill>
                <a:latin typeface="Khmer OS" panose="02000500000000020004" pitchFamily="2" charset="0"/>
                <a:ea typeface="Yu Gothic Medium" panose="020B0400000000000000" pitchFamily="34" charset="-128"/>
                <a:cs typeface="Khmer OS" panose="02000500000000020004" pitchFamily="2" charset="0"/>
              </a:rPr>
              <a:t>អ្នកដែលមានហានិភ័យប្រឈមនឹងវីរុសខ្ពស់ដោយហេតុផលការងារ</a:t>
            </a:r>
            <a:r>
              <a:rPr lang="km" sz="900" dirty="0" smtClean="0">
                <a:solidFill>
                  <a:srgbClr val="231F20"/>
                </a:solidFill>
                <a:latin typeface="Khmer OS" panose="02000500000000020004" pitchFamily="2" charset="0"/>
                <a:ea typeface="游ゴシック" panose="020B0400000000000000" pitchFamily="50" charset="-128"/>
                <a:cs typeface="Khmer OS" panose="02000500000000020004" pitchFamily="2" charset="0"/>
              </a:rPr>
              <a:t>" </a:t>
            </a:r>
            <a:r>
              <a:rPr lang="km-KH" sz="900" dirty="0">
                <a:solidFill>
                  <a:srgbClr val="231F20"/>
                </a:solidFill>
                <a:latin typeface="Khmer OS" panose="02000500000000020004" pitchFamily="2" charset="0"/>
                <a:ea typeface="游ゴシック" panose="020B0400000000000000" pitchFamily="50" charset="-128"/>
                <a:cs typeface="Khmer OS" panose="02000500000000020004" pitchFamily="2" charset="0"/>
              </a:rPr>
              <a:t>ដូចជាបុគ្គលិកផ្នែកវេជ្ជសាស្ត្រជាដើម</a:t>
            </a:r>
            <a:endParaRPr lang="en-US" sz="900" dirty="0" smtClean="0">
              <a:solidFill>
                <a:srgbClr val="231F20"/>
              </a:solidFill>
              <a:latin typeface="Khmer OS" panose="02000500000000020004" pitchFamily="2" charset="0"/>
              <a:ea typeface="游ゴシック" panose="020B0400000000000000" pitchFamily="50" charset="-128"/>
              <a:cs typeface="Khmer OS" panose="02000500000000020004" pitchFamily="2" charset="0"/>
            </a:endParaRPr>
          </a:p>
        </p:txBody>
      </p:sp>
      <p:sp>
        <p:nvSpPr>
          <p:cNvPr id="38" name="object 11">
            <a:extLst>
              <a:ext uri="{FF2B5EF4-FFF2-40B4-BE49-F238E27FC236}">
                <a16:creationId xmlns="" xmlns:a16="http://schemas.microsoft.com/office/drawing/2014/main" id="{D1937440-1FD6-46E8-9FCC-C62F57102896}"/>
              </a:ext>
            </a:extLst>
          </p:cNvPr>
          <p:cNvSpPr txBox="1"/>
          <p:nvPr/>
        </p:nvSpPr>
        <p:spPr>
          <a:xfrm>
            <a:off x="5952776" y="6550492"/>
            <a:ext cx="1178274" cy="3036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210" marR="5080" indent="-144145">
              <a:lnSpc>
                <a:spcPct val="126000"/>
              </a:lnSpc>
              <a:spcBef>
                <a:spcPts val="100"/>
              </a:spcBef>
              <a:tabLst>
                <a:tab pos="753110" algn="l"/>
                <a:tab pos="855980" algn="l"/>
              </a:tabLst>
            </a:pPr>
            <a:r>
              <a:rPr lang="km-KH" sz="750" b="1" dirty="0">
                <a:solidFill>
                  <a:srgbClr val="231F20"/>
                </a:solidFill>
                <a:latin typeface="Khmer OS" panose="02000500000000020004" pitchFamily="2" charset="0"/>
                <a:ea typeface="Yu Gothic" panose="020B0400000000000000" pitchFamily="34" charset="-128"/>
                <a:cs typeface="Khmer OS" panose="02000500000000020004" pitchFamily="2" charset="0"/>
              </a:rPr>
              <a:t>សម្លាប់មេរោគដោយអាល់កុលលាងសំអាតដៃ</a:t>
            </a:r>
            <a:endParaRPr lang="en-US" altLang="ja-JP" sz="750" b="1" dirty="0">
              <a:solidFill>
                <a:srgbClr val="231F20"/>
              </a:solidFill>
              <a:latin typeface="Khmer OS" panose="02000500000000020004" pitchFamily="2" charset="0"/>
              <a:ea typeface="Yu Gothic" panose="020B0400000000000000" pitchFamily="34" charset="-128"/>
              <a:cs typeface="Khmer OS" panose="02000500000000020004" pitchFamily="2" charset="0"/>
            </a:endParaRPr>
          </a:p>
        </p:txBody>
      </p:sp>
      <p:sp>
        <p:nvSpPr>
          <p:cNvPr id="44" name="object 6">
            <a:extLst>
              <a:ext uri="{FF2B5EF4-FFF2-40B4-BE49-F238E27FC236}">
                <a16:creationId xmlns="" xmlns:a16="http://schemas.microsoft.com/office/drawing/2014/main" id="{7E28E2B2-CEC5-44FF-BC56-EF77FD887CC6}"/>
              </a:ext>
            </a:extLst>
          </p:cNvPr>
          <p:cNvSpPr txBox="1"/>
          <p:nvPr/>
        </p:nvSpPr>
        <p:spPr>
          <a:xfrm>
            <a:off x="5612737" y="7632475"/>
            <a:ext cx="48466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  <a:tabLst>
                <a:tab pos="1593850" algn="l"/>
              </a:tabLst>
            </a:pPr>
            <a:r>
              <a:rPr lang="km" sz="1100" b="1" dirty="0">
                <a:solidFill>
                  <a:schemeClr val="bg1"/>
                </a:solidFill>
                <a:latin typeface="Khmer OS" panose="02000500000000020004" pitchFamily="2" charset="0"/>
                <a:ea typeface="Yu Gothic" panose="020B0400000000000000" pitchFamily="34" charset="-128"/>
                <a:cs typeface="Khmer OS" panose="02000500000000020004" pitchFamily="2" charset="0"/>
              </a:rPr>
              <a:t>ស្វែងរក</a:t>
            </a:r>
          </a:p>
        </p:txBody>
      </p:sp>
      <p:sp>
        <p:nvSpPr>
          <p:cNvPr id="45" name="object 9">
            <a:extLst>
              <a:ext uri="{FF2B5EF4-FFF2-40B4-BE49-F238E27FC236}">
                <a16:creationId xmlns="" xmlns:a16="http://schemas.microsoft.com/office/drawing/2014/main" id="{9342C1BE-6BDC-BF43-9610-6973765CF6B7}"/>
              </a:ext>
            </a:extLst>
          </p:cNvPr>
          <p:cNvSpPr txBox="1"/>
          <p:nvPr/>
        </p:nvSpPr>
        <p:spPr>
          <a:xfrm>
            <a:off x="1842763" y="6456617"/>
            <a:ext cx="2545087" cy="17410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450"/>
              </a:spcBef>
              <a:tabLst>
                <a:tab pos="847725" algn="l"/>
                <a:tab pos="1791335" algn="l"/>
              </a:tabLst>
            </a:pPr>
            <a:r>
              <a:rPr lang="km" sz="750" b="1" dirty="0">
                <a:solidFill>
                  <a:srgbClr val="231F20"/>
                </a:solidFill>
                <a:latin typeface="Khmer OS" panose="02000500000000020004" pitchFamily="2" charset="0"/>
                <a:ea typeface="Yu Gothic" panose="020B0400000000000000" pitchFamily="34" charset="-128"/>
                <a:cs typeface="Khmer OS" panose="02000500000000020004" pitchFamily="2" charset="0"/>
              </a:rPr>
              <a:t>កន្លែងកកកុញ</a:t>
            </a:r>
            <a:r>
              <a:rPr lang="en-US" sz="750" b="1" dirty="0">
                <a:solidFill>
                  <a:srgbClr val="231F20"/>
                </a:solidFill>
                <a:latin typeface="Khmer OS" panose="02000500000000020004" pitchFamily="2" charset="0"/>
                <a:ea typeface="Yu Gothic" panose="020B0400000000000000" pitchFamily="34" charset="-128"/>
                <a:cs typeface="Khmer OS" panose="02000500000000020004" pitchFamily="2" charset="0"/>
              </a:rPr>
              <a:t>       </a:t>
            </a:r>
            <a:r>
              <a:rPr lang="km" sz="750" b="1" dirty="0">
                <a:solidFill>
                  <a:srgbClr val="231F20"/>
                </a:solidFill>
                <a:latin typeface="Khmer OS" panose="02000500000000020004" pitchFamily="2" charset="0"/>
                <a:ea typeface="Yu Gothic" panose="020B0400000000000000" pitchFamily="34" charset="-128"/>
                <a:cs typeface="Khmer OS" panose="02000500000000020004" pitchFamily="2" charset="0"/>
              </a:rPr>
              <a:t>ការប៉ះពាល់ជិតស្និទ្ធ</a:t>
            </a:r>
            <a:r>
              <a:rPr lang="en-US" sz="750" b="1" dirty="0">
                <a:solidFill>
                  <a:srgbClr val="231F20"/>
                </a:solidFill>
                <a:latin typeface="Khmer OS" panose="02000500000000020004" pitchFamily="2" charset="0"/>
                <a:ea typeface="Yu Gothic" panose="020B0400000000000000" pitchFamily="34" charset="-128"/>
                <a:cs typeface="Khmer OS" panose="02000500000000020004" pitchFamily="2" charset="0"/>
              </a:rPr>
              <a:t>       </a:t>
            </a:r>
            <a:r>
              <a:rPr lang="km" sz="750" b="1" dirty="0">
                <a:solidFill>
                  <a:srgbClr val="231F20"/>
                </a:solidFill>
                <a:latin typeface="Khmer OS" panose="02000500000000020004" pitchFamily="2" charset="0"/>
                <a:ea typeface="Yu Gothic" panose="020B0400000000000000" pitchFamily="34" charset="-128"/>
                <a:cs typeface="Khmer OS" panose="02000500000000020004" pitchFamily="2" charset="0"/>
              </a:rPr>
              <a:t>កន្លែងបិទជិត</a:t>
            </a:r>
            <a:endParaRPr sz="750" b="1" dirty="0">
              <a:latin typeface="Khmer OS" panose="02000500000000020004" pitchFamily="2" charset="0"/>
              <a:ea typeface="Yu Gothic" panose="020B0400000000000000" pitchFamily="34" charset="-128"/>
              <a:cs typeface="Khmer OS" panose="02000500000000020004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