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sldIdLst>
    <p:sldId id="257" r:id="rId2"/>
    <p:sldId id="259" r:id="rId3"/>
  </p:sldIdLst>
  <p:sldSz cx="7556500" cy="10693400"/>
  <p:notesSz cx="7556500" cy="10693400"/>
  <p:defaultTextStyle>
    <a:defPPr rtl="0">
      <a:defRPr lang="ko-KR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作成者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42"/>
    <p:restoredTop sz="94674"/>
  </p:normalViewPr>
  <p:slideViewPr>
    <p:cSldViewPr>
      <p:cViewPr>
        <p:scale>
          <a:sx n="150" d="100"/>
          <a:sy n="150" d="100"/>
        </p:scale>
        <p:origin x="108" y="21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8/10/relationships/authors" Target="authors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>
              <a:defRPr/>
            </a:lvl1pPr>
          </a:lstStyle>
          <a:p>
            <a:pPr rtl="0"/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>
              <a:defRPr/>
            </a:lvl1pPr>
          </a:lstStyle>
          <a:p>
            <a:pPr rtl="0"/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 rtlCol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 rtlCol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1D8BD707-D9CF-40AE-B4C6-C98DA3205C09}" type="datetimeFigureOut">
              <a:rPr lang="en-US"/>
              <a:t>3/1/2022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 rtlCol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 rtlCol="0"/>
          <a:lstStyle>
            <a:lvl1pPr>
              <a:defRPr/>
            </a:lvl1pPr>
          </a:lstStyle>
          <a:p>
            <a:pPr rtl="0"/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 rtlCol="0"/>
          <a:lstStyle>
            <a:lvl1pPr>
              <a:defRPr/>
            </a:lvl1pPr>
          </a:lstStyle>
          <a:p>
            <a:pPr rtl="0"/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 rtlCol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 rtlCol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1D8BD707-D9CF-40AE-B4C6-C98DA3205C09}" type="datetimeFigureOut">
              <a:rPr lang="en-US"/>
              <a:t>3/1/2022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 rtlCol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 rtlCol="0"/>
          <a:lstStyle>
            <a:lvl1pPr>
              <a:defRPr/>
            </a:lvl1pPr>
          </a:lstStyle>
          <a:p>
            <a:pPr rtl="0"/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>
              <a:defRPr/>
            </a:lvl1pPr>
          </a:lstStyle>
          <a:p>
            <a:pPr rtl="0"/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>
              <a:defRPr/>
            </a:lvl1pPr>
          </a:lstStyle>
          <a:p>
            <a:pPr rtl="0"/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 rtlCol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 rtlCol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1D8BD707-D9CF-40AE-B4C6-C98DA3205C09}" type="datetimeFigureOut">
              <a:rPr lang="en-US"/>
              <a:t>3/1/2022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 rtlCol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 rtlCol="0"/>
          <a:lstStyle>
            <a:lvl1pPr>
              <a:defRPr/>
            </a:lvl1pPr>
          </a:lstStyle>
          <a:p>
            <a:pPr rtl="0"/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 rtlCol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 rtlCol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1D8BD707-D9CF-40AE-B4C6-C98DA3205C09}" type="datetimeFigureOut">
              <a:rPr lang="en-US"/>
              <a:t>3/1/2022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 rtlCol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 rtlCol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 rtlCol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1D8BD707-D9CF-40AE-B4C6-C98DA3205C09}" type="datetimeFigureOut">
              <a:rPr lang="en-US"/>
              <a:t>3/1/2022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 rtlCol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7558341" cy="1069042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rtl="0"/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142" y="427736"/>
            <a:ext cx="6806565" cy="171094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>
              <a:defRPr/>
            </a:lvl1pPr>
          </a:lstStyle>
          <a:p>
            <a:pPr rtl="0"/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>
              <a:defRPr/>
            </a:lvl1pPr>
          </a:lstStyle>
          <a:p>
            <a:pPr rtl="0"/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1D8BD707-D9CF-40AE-B4C6-C98DA3205C09}" type="datetimeFigureOut">
              <a:rPr lang="en-US"/>
              <a:t>3/1/2022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1816479"/>
            <a:ext cx="7558405" cy="9142920"/>
          </a:xfrm>
          <a:custGeom>
            <a:avLst/>
            <a:gdLst/>
            <a:ahLst/>
            <a:cxnLst/>
            <a:rect l="l" t="t" r="r" b="b"/>
            <a:pathLst>
              <a:path w="7558405" h="8844280">
                <a:moveTo>
                  <a:pt x="7558341" y="0"/>
                </a:moveTo>
                <a:lnTo>
                  <a:pt x="0" y="0"/>
                </a:lnTo>
                <a:lnTo>
                  <a:pt x="0" y="8843962"/>
                </a:lnTo>
                <a:lnTo>
                  <a:pt x="7558341" y="8843962"/>
                </a:lnTo>
                <a:lnTo>
                  <a:pt x="7558341" y="0"/>
                </a:lnTo>
                <a:close/>
              </a:path>
            </a:pathLst>
          </a:custGeom>
          <a:solidFill>
            <a:srgbClr val="FFEFC6"/>
          </a:solidFill>
        </p:spPr>
        <p:txBody>
          <a:bodyPr wrap="square" lIns="0" tIns="0" rIns="0" bIns="0" rtlCol="0"/>
          <a:lstStyle/>
          <a:p>
            <a:pPr rtl="0"/>
            <a:endParaRPr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83018" y="2114570"/>
            <a:ext cx="6984365" cy="8583758"/>
          </a:xfrm>
          <a:custGeom>
            <a:avLst/>
            <a:gdLst/>
            <a:ahLst/>
            <a:cxnLst/>
            <a:rect l="l" t="t" r="r" b="b"/>
            <a:pathLst>
              <a:path w="6984365" h="8304530">
                <a:moveTo>
                  <a:pt x="6984009" y="0"/>
                </a:moveTo>
                <a:lnTo>
                  <a:pt x="0" y="0"/>
                </a:lnTo>
                <a:lnTo>
                  <a:pt x="0" y="8303945"/>
                </a:lnTo>
                <a:lnTo>
                  <a:pt x="6984009" y="8303945"/>
                </a:lnTo>
                <a:lnTo>
                  <a:pt x="698400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rtl="0"/>
            <a:endParaRPr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68554" y="8154484"/>
            <a:ext cx="649605" cy="768350"/>
          </a:xfrm>
          <a:custGeom>
            <a:avLst/>
            <a:gdLst/>
            <a:ahLst/>
            <a:cxnLst/>
            <a:rect l="l" t="t" r="r" b="b"/>
            <a:pathLst>
              <a:path w="649605" h="768350">
                <a:moveTo>
                  <a:pt x="649033" y="0"/>
                </a:moveTo>
                <a:lnTo>
                  <a:pt x="0" y="0"/>
                </a:lnTo>
                <a:lnTo>
                  <a:pt x="0" y="767829"/>
                </a:lnTo>
                <a:lnTo>
                  <a:pt x="649033" y="767829"/>
                </a:lnTo>
                <a:lnTo>
                  <a:pt x="64903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pPr rtl="0"/>
            <a:endParaRPr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64717" y="8147724"/>
            <a:ext cx="5147945" cy="768350"/>
          </a:xfrm>
          <a:custGeom>
            <a:avLst/>
            <a:gdLst/>
            <a:ahLst/>
            <a:cxnLst/>
            <a:rect l="l" t="t" r="r" b="b"/>
            <a:pathLst>
              <a:path w="5147945" h="768350">
                <a:moveTo>
                  <a:pt x="5147614" y="767829"/>
                </a:moveTo>
                <a:lnTo>
                  <a:pt x="0" y="767829"/>
                </a:lnTo>
                <a:lnTo>
                  <a:pt x="0" y="0"/>
                </a:lnTo>
                <a:lnTo>
                  <a:pt x="5147614" y="0"/>
                </a:lnTo>
                <a:lnTo>
                  <a:pt x="5147614" y="767829"/>
                </a:lnTo>
                <a:close/>
              </a:path>
            </a:pathLst>
          </a:custGeom>
          <a:ln w="11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rtl="0"/>
            <a:endParaRPr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568934" y="3631208"/>
            <a:ext cx="6419215" cy="407034"/>
            <a:chOff x="568934" y="3842436"/>
            <a:chExt cx="6419215" cy="407034"/>
          </a:xfrm>
        </p:grpSpPr>
        <p:sp>
          <p:nvSpPr>
            <p:cNvPr id="16" name="object 16"/>
            <p:cNvSpPr/>
            <p:nvPr/>
          </p:nvSpPr>
          <p:spPr>
            <a:xfrm>
              <a:off x="970330" y="3847833"/>
              <a:ext cx="6012180" cy="396240"/>
            </a:xfrm>
            <a:custGeom>
              <a:avLst/>
              <a:gdLst/>
              <a:ahLst/>
              <a:cxnLst/>
              <a:rect l="l" t="t" r="r" b="b"/>
              <a:pathLst>
                <a:path w="6012180" h="396239">
                  <a:moveTo>
                    <a:pt x="0" y="395998"/>
                  </a:moveTo>
                  <a:lnTo>
                    <a:pt x="6012002" y="395998"/>
                  </a:lnTo>
                  <a:lnTo>
                    <a:pt x="6012002" y="0"/>
                  </a:lnTo>
                  <a:lnTo>
                    <a:pt x="0" y="0"/>
                  </a:lnTo>
                  <a:lnTo>
                    <a:pt x="0" y="395998"/>
                  </a:lnTo>
                  <a:close/>
                </a:path>
              </a:pathLst>
            </a:custGeom>
            <a:solidFill>
              <a:srgbClr val="FFF1D0"/>
            </a:solidFill>
          </p:spPr>
          <p:txBody>
            <a:bodyPr wrap="square" lIns="0" tIns="0" rIns="0" bIns="0" rtlCol="0"/>
            <a:lstStyle/>
            <a:p>
              <a:pPr rtl="0"/>
              <a:endParaRPr>
                <a:latin typeface="Dotum" panose="020B0600000101010101" pitchFamily="34" charset="-127"/>
                <a:ea typeface="Dotum" panose="020B0600000101010101" pitchFamily="34" charset="-127"/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574332" y="3847833"/>
              <a:ext cx="396240" cy="396240"/>
            </a:xfrm>
            <a:custGeom>
              <a:avLst/>
              <a:gdLst/>
              <a:ahLst/>
              <a:cxnLst/>
              <a:rect l="l" t="t" r="r" b="b"/>
              <a:pathLst>
                <a:path w="396240" h="396239">
                  <a:moveTo>
                    <a:pt x="395998" y="0"/>
                  </a:moveTo>
                  <a:lnTo>
                    <a:pt x="0" y="0"/>
                  </a:lnTo>
                  <a:lnTo>
                    <a:pt x="0" y="395998"/>
                  </a:lnTo>
                  <a:lnTo>
                    <a:pt x="395998" y="395998"/>
                  </a:lnTo>
                  <a:lnTo>
                    <a:pt x="395998" y="0"/>
                  </a:lnTo>
                  <a:close/>
                </a:path>
              </a:pathLst>
            </a:custGeom>
            <a:solidFill>
              <a:srgbClr val="FFCB04"/>
            </a:solidFill>
          </p:spPr>
          <p:txBody>
            <a:bodyPr wrap="square" lIns="0" tIns="0" rIns="0" bIns="0" rtlCol="0"/>
            <a:lstStyle/>
            <a:p>
              <a:pPr rtl="0"/>
              <a:endParaRPr>
                <a:latin typeface="Dotum" panose="020B0600000101010101" pitchFamily="34" charset="-127"/>
                <a:ea typeface="Dotum" panose="020B0600000101010101" pitchFamily="34" charset="-127"/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574332" y="3847833"/>
              <a:ext cx="6408420" cy="396240"/>
            </a:xfrm>
            <a:custGeom>
              <a:avLst/>
              <a:gdLst/>
              <a:ahLst/>
              <a:cxnLst/>
              <a:rect l="l" t="t" r="r" b="b"/>
              <a:pathLst>
                <a:path w="6408420" h="396239">
                  <a:moveTo>
                    <a:pt x="6408000" y="395998"/>
                  </a:moveTo>
                  <a:lnTo>
                    <a:pt x="0" y="395998"/>
                  </a:lnTo>
                  <a:lnTo>
                    <a:pt x="0" y="0"/>
                  </a:lnTo>
                  <a:lnTo>
                    <a:pt x="6408000" y="0"/>
                  </a:lnTo>
                  <a:lnTo>
                    <a:pt x="6408000" y="395998"/>
                  </a:lnTo>
                  <a:close/>
                </a:path>
              </a:pathLst>
            </a:custGeom>
            <a:ln w="10795">
              <a:solidFill>
                <a:srgbClr val="FFCB04"/>
              </a:solidFill>
            </a:ln>
          </p:spPr>
          <p:txBody>
            <a:bodyPr wrap="square" lIns="0" tIns="0" rIns="0" bIns="0" rtlCol="0"/>
            <a:lstStyle/>
            <a:p>
              <a:pPr rtl="0"/>
              <a:endParaRPr>
                <a:latin typeface="Dotum" panose="020B0600000101010101" pitchFamily="34" charset="-127"/>
                <a:ea typeface="Dotum" panose="020B0600000101010101" pitchFamily="34" charset="-127"/>
              </a:endParaRPr>
            </a:p>
          </p:txBody>
        </p:sp>
      </p:grpSp>
      <p:graphicFrame>
        <p:nvGraphicFramePr>
          <p:cNvPr id="19" name="object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8181457"/>
              </p:ext>
            </p:extLst>
          </p:nvPr>
        </p:nvGraphicFramePr>
        <p:xfrm>
          <a:off x="574697" y="6480259"/>
          <a:ext cx="6418579" cy="39599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1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56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15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5998"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CB04"/>
                    </a:solidFill>
                  </a:tcPr>
                </a:tc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FFCB04"/>
                      </a:solidFill>
                      <a:prstDash val="solid"/>
                    </a:lnT>
                    <a:lnB w="12700">
                      <a:solidFill>
                        <a:srgbClr val="FFCB04"/>
                      </a:solidFill>
                      <a:prstDash val="solid"/>
                    </a:lnB>
                    <a:solidFill>
                      <a:srgbClr val="FFF1D0"/>
                    </a:solidFill>
                  </a:tcPr>
                </a:tc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endParaRPr sz="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CB0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1" name="object 2">
            <a:extLst>
              <a:ext uri="{FF2B5EF4-FFF2-40B4-BE49-F238E27FC236}">
                <a16:creationId xmlns:a16="http://schemas.microsoft.com/office/drawing/2014/main" id="{094B7C20-307A-7441-BEA7-DB0880096FA1}"/>
              </a:ext>
            </a:extLst>
          </p:cNvPr>
          <p:cNvSpPr txBox="1"/>
          <p:nvPr/>
        </p:nvSpPr>
        <p:spPr>
          <a:xfrm>
            <a:off x="2802266" y="672105"/>
            <a:ext cx="2042784" cy="261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 rtl="0">
              <a:lnSpc>
                <a:spcPct val="100000"/>
              </a:lnSpc>
              <a:spcBef>
                <a:spcPts val="100"/>
              </a:spcBef>
            </a:pPr>
            <a:r>
              <a:rPr lang="ko" sz="1700" b="1" dirty="0">
                <a:solidFill>
                  <a:srgbClr val="231F20"/>
                </a:solidFill>
                <a:latin typeface="Dotum" panose="020B0600000101010101" pitchFamily="34" charset="-127"/>
                <a:ea typeface="Dotum" panose="020B0600000101010101" pitchFamily="34" charset="-127"/>
                <a:cs typeface="ShinMGoPr6N-DeBold"/>
              </a:rPr>
              <a:t>신종 코로나 백신 </a:t>
            </a:r>
            <a:endParaRPr sz="1700" b="1" dirty="0">
              <a:latin typeface="Dotum" panose="020B0600000101010101" pitchFamily="34" charset="-127"/>
              <a:ea typeface="Dotum" panose="020B0600000101010101" pitchFamily="34" charset="-127"/>
              <a:cs typeface="ShinMGoPr6N-DeBold"/>
            </a:endParaRPr>
          </a:p>
        </p:txBody>
      </p:sp>
      <p:sp>
        <p:nvSpPr>
          <p:cNvPr id="22" name="object 3">
            <a:extLst>
              <a:ext uri="{FF2B5EF4-FFF2-40B4-BE49-F238E27FC236}">
                <a16:creationId xmlns:a16="http://schemas.microsoft.com/office/drawing/2014/main" id="{15B5B022-FD63-0642-8D91-A388877B187C}"/>
              </a:ext>
            </a:extLst>
          </p:cNvPr>
          <p:cNvSpPr txBox="1"/>
          <p:nvPr/>
        </p:nvSpPr>
        <p:spPr>
          <a:xfrm>
            <a:off x="1739644" y="1018422"/>
            <a:ext cx="4118363" cy="338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 rtl="0">
              <a:lnSpc>
                <a:spcPct val="100000"/>
              </a:lnSpc>
              <a:spcBef>
                <a:spcPts val="1020"/>
              </a:spcBef>
            </a:pPr>
            <a:r>
              <a:rPr lang="ko" sz="2200" b="1" dirty="0">
                <a:solidFill>
                  <a:srgbClr val="231F20"/>
                </a:solidFill>
                <a:latin typeface="Dotum" panose="020B0600000101010101" pitchFamily="34" charset="-127"/>
                <a:ea typeface="Dotum" panose="020B0600000101010101" pitchFamily="34" charset="-127"/>
                <a:cs typeface="ShinMGoPr6N-DeBold"/>
              </a:rPr>
              <a:t>추가(3차) 접종 안내</a:t>
            </a:r>
            <a:endParaRPr sz="2200" b="1" dirty="0">
              <a:latin typeface="Dotum" panose="020B0600000101010101" pitchFamily="34" charset="-127"/>
              <a:ea typeface="Dotum" panose="020B0600000101010101" pitchFamily="34" charset="-127"/>
              <a:cs typeface="ShinMGoPr6N-DeBold"/>
            </a:endParaRPr>
          </a:p>
        </p:txBody>
      </p:sp>
      <p:sp>
        <p:nvSpPr>
          <p:cNvPr id="23" name="object 4">
            <a:extLst>
              <a:ext uri="{FF2B5EF4-FFF2-40B4-BE49-F238E27FC236}">
                <a16:creationId xmlns:a16="http://schemas.microsoft.com/office/drawing/2014/main" id="{C44DA7F9-CAE4-3A49-8974-B92167BAAE39}"/>
              </a:ext>
            </a:extLst>
          </p:cNvPr>
          <p:cNvSpPr txBox="1"/>
          <p:nvPr/>
        </p:nvSpPr>
        <p:spPr>
          <a:xfrm>
            <a:off x="555207" y="4199890"/>
            <a:ext cx="3186430" cy="12230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6350" rtl="0">
              <a:lnSpc>
                <a:spcPct val="142800"/>
              </a:lnSpc>
              <a:spcBef>
                <a:spcPts val="100"/>
              </a:spcBef>
            </a:pPr>
            <a:r>
              <a:rPr lang="ko" sz="1100" b="1" dirty="0">
                <a:solidFill>
                  <a:srgbClr val="F7941D"/>
                </a:solidFill>
                <a:latin typeface="Dotum" panose="020B0600000101010101" pitchFamily="34" charset="-127"/>
                <a:ea typeface="Dotum" panose="020B0600000101010101" pitchFamily="34" charset="-127"/>
                <a:cs typeface="A-OTF Shin Maru Go Pr6N"/>
              </a:rPr>
              <a:t>시정촌(市町村)의 홍보자료</a:t>
            </a:r>
            <a:r>
              <a:rPr lang="ko" sz="1100" b="1" dirty="0">
                <a:solidFill>
                  <a:srgbClr val="231F20"/>
                </a:solidFill>
                <a:latin typeface="Dotum" panose="020B0600000101010101" pitchFamily="34" charset="-127"/>
                <a:ea typeface="Dotum" panose="020B0600000101010101" pitchFamily="34" charset="-127"/>
                <a:cs typeface="ShinMGoPr6N-Medium"/>
              </a:rPr>
              <a:t> 및</a:t>
            </a:r>
            <a:r>
              <a:rPr lang="ko" sz="1100" b="1" dirty="0">
                <a:solidFill>
                  <a:srgbClr val="F7941D"/>
                </a:solidFill>
                <a:latin typeface="Dotum" panose="020B0600000101010101" pitchFamily="34" charset="-127"/>
                <a:ea typeface="Dotum" panose="020B0600000101010101" pitchFamily="34" charset="-127"/>
                <a:cs typeface="A-OTF Shin Maru Go Pr6N"/>
              </a:rPr>
              <a:t> 인터넷</a:t>
            </a:r>
            <a:r>
              <a:rPr lang="ko" sz="1100" b="1" dirty="0">
                <a:solidFill>
                  <a:srgbClr val="231F20"/>
                </a:solidFill>
                <a:latin typeface="Dotum" panose="020B0600000101010101" pitchFamily="34" charset="-127"/>
                <a:ea typeface="Dotum" panose="020B0600000101010101" pitchFamily="34" charset="-127"/>
                <a:cs typeface="ShinMGoPr6N-Medium"/>
              </a:rPr>
              <a:t>에서 백신 접종이 가능한 의료기관이나 접종 가능 장소를 검색합니다. 아울러 </a:t>
            </a:r>
            <a:r>
              <a:rPr lang="ko" sz="1100" b="1" dirty="0">
                <a:solidFill>
                  <a:srgbClr val="F7941D"/>
                </a:solidFill>
                <a:latin typeface="Dotum" panose="020B0600000101010101" pitchFamily="34" charset="-127"/>
                <a:ea typeface="Dotum" panose="020B0600000101010101" pitchFamily="34" charset="-127"/>
                <a:cs typeface="A-OTF Shin Maru Go Pr6N"/>
              </a:rPr>
              <a:t>의료종사자 등은 근무하는 의료기관에서 접종이 가능한 경우</a:t>
            </a:r>
            <a:r>
              <a:rPr lang="ko" sz="1100" b="1" dirty="0">
                <a:solidFill>
                  <a:srgbClr val="231F20"/>
                </a:solidFill>
                <a:latin typeface="Dotum" panose="020B0600000101010101" pitchFamily="34" charset="-127"/>
                <a:ea typeface="Dotum" panose="020B0600000101010101" pitchFamily="34" charset="-127"/>
                <a:cs typeface="ShinMGoPr6N-Medium"/>
              </a:rPr>
              <a:t>도 있습니다.</a:t>
            </a:r>
            <a:endParaRPr lang="en-US" altLang="ja-JP" sz="1100" b="1" dirty="0">
              <a:solidFill>
                <a:srgbClr val="231F20"/>
              </a:solidFill>
              <a:latin typeface="Dotum" panose="020B0600000101010101" pitchFamily="34" charset="-127"/>
              <a:ea typeface="Dotum" panose="020B0600000101010101" pitchFamily="34" charset="-127"/>
              <a:cs typeface="ShinMGoPr6N-Medium"/>
            </a:endParaRPr>
          </a:p>
          <a:p>
            <a:pPr marL="12700" marR="5080" indent="6350" rtl="0">
              <a:lnSpc>
                <a:spcPct val="142800"/>
              </a:lnSpc>
              <a:spcBef>
                <a:spcPts val="100"/>
              </a:spcBef>
            </a:pPr>
            <a:r>
              <a:rPr lang="ko" sz="1100" b="1" dirty="0">
                <a:solidFill>
                  <a:srgbClr val="231F20"/>
                </a:solidFill>
                <a:latin typeface="Dotum" panose="020B0600000101010101" pitchFamily="34" charset="-127"/>
                <a:ea typeface="Dotum" panose="020B0600000101010101" pitchFamily="34" charset="-127"/>
                <a:cs typeface="ShinMGoPr6N-Medium"/>
              </a:rPr>
              <a:t>자세한 내용은 근무처로 문의하시기 바랍니다.</a:t>
            </a:r>
            <a:endParaRPr sz="1100" b="1" dirty="0">
              <a:latin typeface="Dotum" panose="020B0600000101010101" pitchFamily="34" charset="-127"/>
              <a:ea typeface="Dotum" panose="020B0600000101010101" pitchFamily="34" charset="-127"/>
              <a:cs typeface="ShinMGoPr6N-Medium"/>
            </a:endParaRPr>
          </a:p>
        </p:txBody>
      </p:sp>
      <p:sp>
        <p:nvSpPr>
          <p:cNvPr id="24" name="object 5">
            <a:extLst>
              <a:ext uri="{FF2B5EF4-FFF2-40B4-BE49-F238E27FC236}">
                <a16:creationId xmlns:a16="http://schemas.microsoft.com/office/drawing/2014/main" id="{DFCCFCC0-DCF5-5449-9CD3-8CF68A4A54EF}"/>
              </a:ext>
            </a:extLst>
          </p:cNvPr>
          <p:cNvSpPr txBox="1"/>
          <p:nvPr/>
        </p:nvSpPr>
        <p:spPr>
          <a:xfrm>
            <a:off x="561633" y="5651571"/>
            <a:ext cx="6583045" cy="6950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rtl="0">
              <a:spcBef>
                <a:spcPts val="434"/>
              </a:spcBef>
            </a:pPr>
            <a:r>
              <a:rPr lang="ko" sz="900" dirty="0">
                <a:solidFill>
                  <a:srgbClr val="231F20"/>
                </a:solidFill>
                <a:latin typeface="Dotum" panose="020B0600000101010101" pitchFamily="34" charset="-127"/>
                <a:ea typeface="Dotum" panose="020B0600000101010101" pitchFamily="34" charset="-127"/>
                <a:cs typeface="A-OTF Shin Maru Go Pr6N"/>
              </a:rPr>
              <a:t>※ 의료기관이나 접종 가능 장소를 찾을 수 없을 경우에는 거주하시는 시정촌(市町村)에 문의할 수 있습니다.</a:t>
            </a:r>
            <a:endParaRPr lang="en-US" sz="900" dirty="0">
              <a:latin typeface="Dotum" panose="020B0600000101010101" pitchFamily="34" charset="-127"/>
              <a:ea typeface="Dotum" panose="020B0600000101010101" pitchFamily="34" charset="-127"/>
              <a:cs typeface="A-OTF Shin Maru Go Pr6N"/>
            </a:endParaRPr>
          </a:p>
          <a:p>
            <a:pPr marL="12700" rtl="0">
              <a:spcBef>
                <a:spcPts val="434"/>
              </a:spcBef>
            </a:pPr>
            <a:r>
              <a:rPr lang="ko" sz="900" dirty="0">
                <a:solidFill>
                  <a:srgbClr val="231F20"/>
                </a:solidFill>
                <a:latin typeface="Dotum" panose="020B0600000101010101" pitchFamily="34" charset="-127"/>
                <a:ea typeface="Dotum" panose="020B0600000101010101" pitchFamily="34" charset="-127"/>
                <a:cs typeface="A-OTF Shin Maru Go Pr6N"/>
              </a:rPr>
              <a:t>※ 입원 중 또는 입소 중인 분 등을 제외하고 백신은 원칙상 주민표가 있는 시정촌(주소지)에서 접종할 수 있습니다.</a:t>
            </a:r>
            <a:endParaRPr lang="en-US" sz="900" dirty="0">
              <a:solidFill>
                <a:srgbClr val="231F20"/>
              </a:solidFill>
              <a:latin typeface="Dotum" panose="020B0600000101010101" pitchFamily="34" charset="-127"/>
              <a:ea typeface="Dotum" panose="020B0600000101010101" pitchFamily="34" charset="-127"/>
              <a:cs typeface="A-OTF Shin Maru Go Pr6N"/>
            </a:endParaRPr>
          </a:p>
          <a:p>
            <a:pPr marL="12700" rtl="0">
              <a:spcBef>
                <a:spcPts val="434"/>
              </a:spcBef>
            </a:pPr>
            <a:r>
              <a:rPr lang="ko" sz="900" dirty="0">
                <a:solidFill>
                  <a:srgbClr val="231F20"/>
                </a:solidFill>
                <a:latin typeface="Dotum" panose="020B0600000101010101" pitchFamily="34" charset="-127"/>
                <a:ea typeface="Dotum" panose="020B0600000101010101" pitchFamily="34" charset="-127"/>
                <a:cs typeface="A-OTF Shin Maru Go Pr6N"/>
              </a:rPr>
              <a:t>　주소지 이외에서의 백신 접종에 관해서는 뒷면을 확인해 주십시오.</a:t>
            </a:r>
            <a:endParaRPr sz="900" dirty="0">
              <a:latin typeface="Dotum" panose="020B0600000101010101" pitchFamily="34" charset="-127"/>
              <a:ea typeface="Dotum" panose="020B0600000101010101" pitchFamily="34" charset="-127"/>
              <a:cs typeface="A-OTF Shin Maru Go Pr6N"/>
            </a:endParaRPr>
          </a:p>
          <a:p>
            <a:pPr marL="12700" rtl="0">
              <a:spcBef>
                <a:spcPts val="340"/>
              </a:spcBef>
            </a:pPr>
            <a:r>
              <a:rPr lang="ko" sz="900" dirty="0">
                <a:solidFill>
                  <a:srgbClr val="231F20"/>
                </a:solidFill>
                <a:latin typeface="Dotum" panose="020B0600000101010101" pitchFamily="34" charset="-127"/>
                <a:ea typeface="Dotum" panose="020B0600000101010101" pitchFamily="34" charset="-127"/>
                <a:cs typeface="A-OTF Shin Maru Go Pr6N"/>
              </a:rPr>
              <a:t>※ 코로나 백신 나비에서 직접 예약은 할 수 없습니다.</a:t>
            </a:r>
            <a:endParaRPr sz="900" dirty="0">
              <a:latin typeface="Dotum" panose="020B0600000101010101" pitchFamily="34" charset="-127"/>
              <a:ea typeface="Dotum" panose="020B0600000101010101" pitchFamily="34" charset="-127"/>
              <a:cs typeface="A-OTF Shin Maru Go Pr6N"/>
            </a:endParaRPr>
          </a:p>
        </p:txBody>
      </p:sp>
      <p:sp>
        <p:nvSpPr>
          <p:cNvPr id="28" name="object 9">
            <a:extLst>
              <a:ext uri="{FF2B5EF4-FFF2-40B4-BE49-F238E27FC236}">
                <a16:creationId xmlns:a16="http://schemas.microsoft.com/office/drawing/2014/main" id="{923FDC2E-99F0-5B42-87F5-3D61E0D31F88}"/>
              </a:ext>
            </a:extLst>
          </p:cNvPr>
          <p:cNvSpPr txBox="1"/>
          <p:nvPr/>
        </p:nvSpPr>
        <p:spPr>
          <a:xfrm>
            <a:off x="5712662" y="6525605"/>
            <a:ext cx="54229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0"/>
              </a:spcBef>
            </a:pPr>
            <a:r>
              <a:rPr lang="ko" sz="900" b="1" dirty="0">
                <a:solidFill>
                  <a:srgbClr val="231F20"/>
                </a:solidFill>
                <a:latin typeface="Dotum" panose="020B0600000101010101" pitchFamily="34" charset="-127"/>
                <a:ea typeface="Dotum" panose="020B0600000101010101" pitchFamily="34" charset="-127"/>
                <a:cs typeface="ShinMGoPr6N-DeBold"/>
              </a:rPr>
              <a:t>접종 비용</a:t>
            </a:r>
            <a:endParaRPr sz="900" b="1" dirty="0">
              <a:latin typeface="Dotum" panose="020B0600000101010101" pitchFamily="34" charset="-127"/>
              <a:ea typeface="Dotum" panose="020B0600000101010101" pitchFamily="34" charset="-127"/>
              <a:cs typeface="ShinMGoPr6N-DeBold"/>
            </a:endParaRPr>
          </a:p>
        </p:txBody>
      </p:sp>
      <p:sp>
        <p:nvSpPr>
          <p:cNvPr id="29" name="object 10">
            <a:extLst>
              <a:ext uri="{FF2B5EF4-FFF2-40B4-BE49-F238E27FC236}">
                <a16:creationId xmlns:a16="http://schemas.microsoft.com/office/drawing/2014/main" id="{DB112936-E372-D94C-A36B-4C618FD60AA5}"/>
              </a:ext>
            </a:extLst>
          </p:cNvPr>
          <p:cNvSpPr txBox="1"/>
          <p:nvPr/>
        </p:nvSpPr>
        <p:spPr>
          <a:xfrm>
            <a:off x="5740853" y="6703724"/>
            <a:ext cx="660400" cy="1205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0"/>
              </a:spcBef>
            </a:pPr>
            <a:r>
              <a:rPr lang="ko" sz="700" dirty="0">
                <a:solidFill>
                  <a:srgbClr val="231F20"/>
                </a:solidFill>
                <a:latin typeface="Dotum" panose="020B0600000101010101" pitchFamily="34" charset="-127"/>
                <a:ea typeface="Dotum" panose="020B0600000101010101" pitchFamily="34" charset="-127"/>
                <a:cs typeface="A-OTF Shin Maru Go Pr6N"/>
              </a:rPr>
              <a:t>(전액 국비) </a:t>
            </a:r>
            <a:endParaRPr sz="700" dirty="0">
              <a:latin typeface="Dotum" panose="020B0600000101010101" pitchFamily="34" charset="-127"/>
              <a:ea typeface="Dotum" panose="020B0600000101010101" pitchFamily="34" charset="-127"/>
              <a:cs typeface="A-OTF Shin Maru Go Pr6N"/>
            </a:endParaRPr>
          </a:p>
        </p:txBody>
      </p:sp>
      <p:sp>
        <p:nvSpPr>
          <p:cNvPr id="30" name="object 11">
            <a:extLst>
              <a:ext uri="{FF2B5EF4-FFF2-40B4-BE49-F238E27FC236}">
                <a16:creationId xmlns:a16="http://schemas.microsoft.com/office/drawing/2014/main" id="{4023A950-7A31-2D4B-839A-D344C8C3CC32}"/>
              </a:ext>
            </a:extLst>
          </p:cNvPr>
          <p:cNvSpPr txBox="1"/>
          <p:nvPr/>
        </p:nvSpPr>
        <p:spPr>
          <a:xfrm>
            <a:off x="1119727" y="8343903"/>
            <a:ext cx="4634058" cy="389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6530" rtl="0">
              <a:lnSpc>
                <a:spcPct val="100000"/>
              </a:lnSpc>
              <a:spcBef>
                <a:spcPts val="465"/>
              </a:spcBef>
              <a:tabLst>
                <a:tab pos="746760" algn="l"/>
              </a:tabLst>
            </a:pPr>
            <a:r>
              <a:rPr lang="ko" sz="1100" b="1" dirty="0">
                <a:solidFill>
                  <a:srgbClr val="231F20"/>
                </a:solidFill>
                <a:latin typeface="Dotum" panose="020B0600000101010101" pitchFamily="34" charset="-127"/>
                <a:ea typeface="Dotum" panose="020B0600000101010101" pitchFamily="34" charset="-127"/>
                <a:cs typeface="ShinMGoPr6N-Medium"/>
              </a:rPr>
              <a:t>・본 안내가 들어 있는 </a:t>
            </a:r>
            <a:r>
              <a:rPr lang="ko" sz="1100" b="1" dirty="0">
                <a:solidFill>
                  <a:srgbClr val="ED1C24"/>
                </a:solidFill>
                <a:latin typeface="Dotum" panose="020B0600000101010101" pitchFamily="34" charset="-127"/>
                <a:ea typeface="Dotum" panose="020B0600000101010101" pitchFamily="34" charset="-127"/>
                <a:cs typeface="A-OTF Shin Maru Go Pr6N"/>
              </a:rPr>
              <a:t>봉투에 동봉된 모든 서류</a:t>
            </a:r>
            <a:endParaRPr lang="ja-JP" altLang="en-US" sz="1100" b="1" dirty="0">
              <a:latin typeface="Dotum" panose="020B0600000101010101" pitchFamily="34" charset="-127"/>
              <a:ea typeface="Dotum" panose="020B0600000101010101" pitchFamily="34" charset="-127"/>
              <a:cs typeface="A-OTF Shin Maru Go Pr6N"/>
            </a:endParaRPr>
          </a:p>
          <a:p>
            <a:pPr marL="176530" rtl="0">
              <a:lnSpc>
                <a:spcPct val="100000"/>
              </a:lnSpc>
              <a:spcBef>
                <a:spcPts val="365"/>
              </a:spcBef>
              <a:tabLst>
                <a:tab pos="746760" algn="l"/>
              </a:tabLst>
            </a:pPr>
            <a:r>
              <a:rPr lang="ko" sz="1100" b="1" dirty="0">
                <a:solidFill>
                  <a:srgbClr val="231F20"/>
                </a:solidFill>
                <a:latin typeface="Dotum" panose="020B0600000101010101" pitchFamily="34" charset="-127"/>
                <a:ea typeface="Dotum" panose="020B0600000101010101" pitchFamily="34" charset="-127"/>
                <a:cs typeface="ShinMGoPr6N-Medium"/>
              </a:rPr>
              <a:t>・</a:t>
            </a:r>
            <a:r>
              <a:rPr lang="ko" sz="1100" b="1" dirty="0">
                <a:solidFill>
                  <a:srgbClr val="ED1C24"/>
                </a:solidFill>
                <a:latin typeface="Dotum" panose="020B0600000101010101" pitchFamily="34" charset="-127"/>
                <a:ea typeface="Dotum" panose="020B0600000101010101" pitchFamily="34" charset="-127"/>
                <a:cs typeface="A-OTF Shin Maru Go Pr6N"/>
              </a:rPr>
              <a:t>본인 확인 서류</a:t>
            </a:r>
            <a:r>
              <a:rPr lang="ko" sz="1100" b="1" dirty="0">
                <a:solidFill>
                  <a:srgbClr val="231F20"/>
                </a:solidFill>
                <a:latin typeface="Dotum" panose="020B0600000101010101" pitchFamily="34" charset="-127"/>
                <a:ea typeface="Dotum" panose="020B0600000101010101" pitchFamily="34" charset="-127"/>
                <a:cs typeface="ShinMGoPr6N-Medium"/>
              </a:rPr>
              <a:t>(</a:t>
            </a:r>
            <a:r>
              <a:rPr lang="ko" sz="1100" b="1" dirty="0">
                <a:solidFill>
                  <a:srgbClr val="ED1C24"/>
                </a:solidFill>
                <a:latin typeface="Dotum" panose="020B0600000101010101" pitchFamily="34" charset="-127"/>
                <a:ea typeface="Dotum" panose="020B0600000101010101" pitchFamily="34" charset="-127"/>
                <a:cs typeface="A-OTF Shin Maru Go Pr6N"/>
              </a:rPr>
              <a:t>마이넘버카드, 운전면허증, 건강보험증</a:t>
            </a:r>
            <a:r>
              <a:rPr lang="ko" sz="1100" b="1" dirty="0">
                <a:solidFill>
                  <a:srgbClr val="231F20"/>
                </a:solidFill>
                <a:latin typeface="Dotum" panose="020B0600000101010101" pitchFamily="34" charset="-127"/>
                <a:ea typeface="Dotum" panose="020B0600000101010101" pitchFamily="34" charset="-127"/>
                <a:cs typeface="ShinMGoPr6N-Medium"/>
              </a:rPr>
              <a:t> 등)</a:t>
            </a:r>
            <a:endParaRPr lang="ja-JP" altLang="en-US" sz="1100" b="1" dirty="0">
              <a:latin typeface="Dotum" panose="020B0600000101010101" pitchFamily="34" charset="-127"/>
              <a:ea typeface="Dotum" panose="020B0600000101010101" pitchFamily="34" charset="-127"/>
              <a:cs typeface="ShinMGoPr6N-Medium"/>
            </a:endParaRPr>
          </a:p>
        </p:txBody>
      </p:sp>
      <p:sp>
        <p:nvSpPr>
          <p:cNvPr id="31" name="object 12">
            <a:extLst>
              <a:ext uri="{FF2B5EF4-FFF2-40B4-BE49-F238E27FC236}">
                <a16:creationId xmlns:a16="http://schemas.microsoft.com/office/drawing/2014/main" id="{5781A1CA-4D42-E64D-972C-E2ED90A7AD39}"/>
              </a:ext>
            </a:extLst>
          </p:cNvPr>
          <p:cNvSpPr txBox="1"/>
          <p:nvPr/>
        </p:nvSpPr>
        <p:spPr>
          <a:xfrm>
            <a:off x="5889296" y="8173100"/>
            <a:ext cx="1118399" cy="1077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0"/>
              </a:spcBef>
            </a:pPr>
            <a:r>
              <a:rPr lang="ko" sz="700" dirty="0">
                <a:solidFill>
                  <a:srgbClr val="231F20"/>
                </a:solidFill>
                <a:latin typeface="Dotum" panose="020B0600000101010101" pitchFamily="34" charset="-127"/>
                <a:ea typeface="Dotum" panose="020B0600000101010101" pitchFamily="34" charset="-127"/>
                <a:cs typeface="A-OTF Shin Maru Go Pr6N"/>
              </a:rPr>
              <a:t>봉투에 동봉된 모든 서류</a:t>
            </a:r>
            <a:endParaRPr sz="700" dirty="0">
              <a:latin typeface="Dotum" panose="020B0600000101010101" pitchFamily="34" charset="-127"/>
              <a:ea typeface="Dotum" panose="020B0600000101010101" pitchFamily="34" charset="-127"/>
              <a:cs typeface="A-OTF Shin Maru Go Pr6N"/>
            </a:endParaRPr>
          </a:p>
        </p:txBody>
      </p:sp>
      <p:sp>
        <p:nvSpPr>
          <p:cNvPr id="33" name="object 14">
            <a:extLst>
              <a:ext uri="{FF2B5EF4-FFF2-40B4-BE49-F238E27FC236}">
                <a16:creationId xmlns:a16="http://schemas.microsoft.com/office/drawing/2014/main" id="{47F8E4D8-335F-D148-B4FF-D5BDCB06974C}"/>
              </a:ext>
            </a:extLst>
          </p:cNvPr>
          <p:cNvSpPr txBox="1"/>
          <p:nvPr/>
        </p:nvSpPr>
        <p:spPr>
          <a:xfrm>
            <a:off x="607654" y="6958617"/>
            <a:ext cx="5024210" cy="18402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590"/>
              </a:spcBef>
            </a:pPr>
            <a:r>
              <a:rPr lang="ko" sz="1100" b="1" dirty="0">
                <a:solidFill>
                  <a:srgbClr val="231F20"/>
                </a:solidFill>
                <a:latin typeface="Dotum" panose="020B0600000101010101" pitchFamily="34" charset="-127"/>
                <a:ea typeface="Dotum" panose="020B0600000101010101" pitchFamily="34" charset="-127"/>
                <a:cs typeface="ShinMGoPr6N-Medium"/>
              </a:rPr>
              <a:t>시정촌(市町村) 및 예약을 접수하는 의료기관에 문의해 주십시오.</a:t>
            </a:r>
            <a:endParaRPr sz="1100" dirty="0">
              <a:latin typeface="Dotum" panose="020B0600000101010101" pitchFamily="34" charset="-127"/>
              <a:ea typeface="Dotum" panose="020B0600000101010101" pitchFamily="34" charset="-127"/>
              <a:cs typeface="ShinMGoPr6N-Medium"/>
            </a:endParaRPr>
          </a:p>
        </p:txBody>
      </p:sp>
      <p:sp>
        <p:nvSpPr>
          <p:cNvPr id="34" name="object 15">
            <a:extLst>
              <a:ext uri="{FF2B5EF4-FFF2-40B4-BE49-F238E27FC236}">
                <a16:creationId xmlns:a16="http://schemas.microsoft.com/office/drawing/2014/main" id="{CAEF4F25-86DB-A741-863E-2D7F2E4644E2}"/>
              </a:ext>
            </a:extLst>
          </p:cNvPr>
          <p:cNvSpPr txBox="1"/>
          <p:nvPr/>
        </p:nvSpPr>
        <p:spPr>
          <a:xfrm>
            <a:off x="6112476" y="188977"/>
            <a:ext cx="1158223" cy="176552"/>
          </a:xfrm>
          <a:prstGeom prst="rect">
            <a:avLst/>
          </a:prstGeom>
          <a:solidFill>
            <a:srgbClr val="FFFFFF"/>
          </a:solidFill>
          <a:ln w="7200">
            <a:solidFill>
              <a:srgbClr val="231F20"/>
            </a:solidFill>
          </a:ln>
        </p:spPr>
        <p:txBody>
          <a:bodyPr vert="horz" wrap="square" lIns="0" tIns="19685" rIns="0" bIns="18000" rtlCol="0">
            <a:spAutoFit/>
          </a:bodyPr>
          <a:lstStyle/>
          <a:p>
            <a:pPr marL="60960" rtl="0">
              <a:lnSpc>
                <a:spcPct val="100000"/>
              </a:lnSpc>
              <a:spcBef>
                <a:spcPts val="155"/>
              </a:spcBef>
            </a:pPr>
            <a:r>
              <a:rPr lang="ko" sz="900" dirty="0">
                <a:solidFill>
                  <a:srgbClr val="231F20"/>
                </a:solidFill>
                <a:latin typeface="Dotum" panose="020B0600000101010101" pitchFamily="34" charset="-127"/>
                <a:ea typeface="Dotum" panose="020B0600000101010101" pitchFamily="34" charset="-127"/>
                <a:cs typeface="A-OTF Gothic MB101 Pro"/>
              </a:rPr>
              <a:t>2021년 11월 16일</a:t>
            </a:r>
            <a:endParaRPr sz="900" dirty="0">
              <a:latin typeface="Dotum" panose="020B0600000101010101" pitchFamily="34" charset="-127"/>
              <a:ea typeface="Dotum" panose="020B0600000101010101" pitchFamily="34" charset="-127"/>
              <a:cs typeface="A-OTF Gothic MB101 Pro"/>
            </a:endParaRPr>
          </a:p>
        </p:txBody>
      </p:sp>
      <p:sp>
        <p:nvSpPr>
          <p:cNvPr id="35" name="object 16">
            <a:extLst>
              <a:ext uri="{FF2B5EF4-FFF2-40B4-BE49-F238E27FC236}">
                <a16:creationId xmlns:a16="http://schemas.microsoft.com/office/drawing/2014/main" id="{34DA75E5-F031-9744-A175-3BA3D7397A10}"/>
              </a:ext>
            </a:extLst>
          </p:cNvPr>
          <p:cNvSpPr txBox="1"/>
          <p:nvPr/>
        </p:nvSpPr>
        <p:spPr>
          <a:xfrm>
            <a:off x="178333" y="178408"/>
            <a:ext cx="2160270" cy="636516"/>
          </a:xfrm>
          <a:prstGeom prst="rect">
            <a:avLst/>
          </a:prstGeom>
          <a:solidFill>
            <a:srgbClr val="FFFFFF"/>
          </a:solidFill>
          <a:ln w="3695">
            <a:solidFill>
              <a:srgbClr val="231F20"/>
            </a:solidFill>
          </a:ln>
        </p:spPr>
        <p:txBody>
          <a:bodyPr vert="horz" wrap="square" lIns="36000" tIns="36000" rIns="0" bIns="0" rtlCol="0">
            <a:spAutoFit/>
          </a:bodyPr>
          <a:lstStyle/>
          <a:p>
            <a:r>
              <a:rPr lang="ja-JP" altLang="en-US" sz="6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追加接種のお知らせ</a:t>
            </a:r>
            <a:r>
              <a:rPr lang="ja-JP" altLang="en-US" sz="600" dirty="0" smtClean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（</a:t>
            </a:r>
            <a:r>
              <a:rPr lang="ja-JP" altLang="en-US" sz="600" smtClean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韓国語）</a:t>
            </a:r>
            <a:endParaRPr sz="1100" dirty="0">
              <a:latin typeface="Dotum" panose="020B0600000101010101" pitchFamily="34" charset="-127"/>
              <a:ea typeface="Dotum" panose="020B0600000101010101" pitchFamily="34" charset="-127"/>
              <a:cs typeface="Times New Roman"/>
            </a:endParaRPr>
          </a:p>
          <a:p>
            <a:pPr rtl="0">
              <a:lnSpc>
                <a:spcPct val="100000"/>
              </a:lnSpc>
              <a:spcBef>
                <a:spcPts val="25"/>
              </a:spcBef>
            </a:pPr>
            <a:endParaRPr sz="900" dirty="0">
              <a:latin typeface="Dotum" panose="020B0600000101010101" pitchFamily="34" charset="-127"/>
              <a:ea typeface="Dotum" panose="020B0600000101010101" pitchFamily="34" charset="-127"/>
              <a:cs typeface="Times New Roman"/>
            </a:endParaRPr>
          </a:p>
          <a:p>
            <a:pPr algn="ctr" rtl="0">
              <a:lnSpc>
                <a:spcPct val="100000"/>
              </a:lnSpc>
            </a:pPr>
            <a:r>
              <a:rPr lang="ko" sz="800" dirty="0">
                <a:solidFill>
                  <a:srgbClr val="231F20"/>
                </a:solidFill>
                <a:latin typeface="Dotum" panose="020B0600000101010101" pitchFamily="34" charset="-127"/>
                <a:ea typeface="Dotum" panose="020B0600000101010101" pitchFamily="34" charset="-127"/>
                <a:cs typeface="A-OTF Gothic BBB Pro"/>
              </a:rPr>
              <a:t>지방자치단체명</a:t>
            </a:r>
            <a:endParaRPr lang="en-US" altLang="ko" sz="800" dirty="0">
              <a:solidFill>
                <a:srgbClr val="231F20"/>
              </a:solidFill>
              <a:latin typeface="Dotum" panose="020B0600000101010101" pitchFamily="34" charset="-127"/>
              <a:ea typeface="Dotum" panose="020B0600000101010101" pitchFamily="34" charset="-127"/>
              <a:cs typeface="A-OTF Gothic BBB Pro"/>
            </a:endParaRPr>
          </a:p>
          <a:p>
            <a:pPr algn="ctr" rtl="0">
              <a:lnSpc>
                <a:spcPct val="100000"/>
              </a:lnSpc>
            </a:pPr>
            <a:endParaRPr lang="en-US" sz="800" dirty="0">
              <a:solidFill>
                <a:srgbClr val="231F20"/>
              </a:solidFill>
              <a:latin typeface="Dotum" panose="020B0600000101010101" pitchFamily="34" charset="-127"/>
              <a:ea typeface="Dotum" panose="020B0600000101010101" pitchFamily="34" charset="-127"/>
              <a:cs typeface="A-OTF Gothic BBB Pro"/>
            </a:endParaRPr>
          </a:p>
          <a:p>
            <a:pPr algn="ctr" rtl="0">
              <a:lnSpc>
                <a:spcPct val="100000"/>
              </a:lnSpc>
            </a:pPr>
            <a:endParaRPr sz="800" dirty="0">
              <a:latin typeface="Dotum" panose="020B0600000101010101" pitchFamily="34" charset="-127"/>
              <a:ea typeface="Dotum" panose="020B0600000101010101" pitchFamily="34" charset="-127"/>
              <a:cs typeface="A-OTF Gothic BBB Pro"/>
            </a:endParaRPr>
          </a:p>
        </p:txBody>
      </p:sp>
      <p:sp>
        <p:nvSpPr>
          <p:cNvPr id="41" name="object 13">
            <a:extLst>
              <a:ext uri="{FF2B5EF4-FFF2-40B4-BE49-F238E27FC236}">
                <a16:creationId xmlns:a16="http://schemas.microsoft.com/office/drawing/2014/main" id="{2C69CC27-F530-8240-8ECB-AD0DEF95D56A}"/>
              </a:ext>
            </a:extLst>
          </p:cNvPr>
          <p:cNvSpPr txBox="1"/>
          <p:nvPr/>
        </p:nvSpPr>
        <p:spPr>
          <a:xfrm>
            <a:off x="561633" y="3063914"/>
            <a:ext cx="6583045" cy="3139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rtl="0"/>
            <a:r>
              <a:rPr lang="ko" sz="900" dirty="0">
                <a:solidFill>
                  <a:srgbClr val="231F20"/>
                </a:solidFill>
                <a:latin typeface="Dotum" panose="020B0600000101010101" pitchFamily="34" charset="-127"/>
                <a:ea typeface="Dotum" panose="020B0600000101010101" pitchFamily="34" charset="-127"/>
                <a:cs typeface="A-OTF Shin Maru Go Pr6N"/>
              </a:rPr>
              <a:t>※ 추가 접종의 예약 접수 시작일 등은 시정촌(市町村)에 따라 다를 수 있습니다.</a:t>
            </a:r>
          </a:p>
          <a:p>
            <a:pPr marL="12700" rtl="0">
              <a:lnSpc>
                <a:spcPct val="150000"/>
              </a:lnSpc>
            </a:pPr>
            <a:r>
              <a:rPr lang="ko" sz="900" dirty="0">
                <a:latin typeface="Dotum" panose="020B0600000101010101" pitchFamily="34" charset="-127"/>
                <a:ea typeface="Dotum" panose="020B0600000101010101" pitchFamily="34" charset="-127"/>
                <a:cs typeface="A-OTF Shin Maru Go Pr6N"/>
              </a:rPr>
              <a:t>※ 접종일 시점으로 만 18세 이상인 분이 대상입니다.</a:t>
            </a:r>
          </a:p>
        </p:txBody>
      </p:sp>
      <p:grpSp>
        <p:nvGrpSpPr>
          <p:cNvPr id="40" name="グループ化 39">
            <a:extLst>
              <a:ext uri="{FF2B5EF4-FFF2-40B4-BE49-F238E27FC236}">
                <a16:creationId xmlns:a16="http://schemas.microsoft.com/office/drawing/2014/main" id="{608731B1-E391-47E4-AF3E-AE92BE5B45ED}"/>
              </a:ext>
            </a:extLst>
          </p:cNvPr>
          <p:cNvGrpSpPr/>
          <p:nvPr/>
        </p:nvGrpSpPr>
        <p:grpSpPr>
          <a:xfrm>
            <a:off x="568075" y="2282478"/>
            <a:ext cx="6420074" cy="407034"/>
            <a:chOff x="568075" y="2321756"/>
            <a:chExt cx="6420074" cy="407034"/>
          </a:xfrm>
        </p:grpSpPr>
        <p:grpSp>
          <p:nvGrpSpPr>
            <p:cNvPr id="11" name="object 11"/>
            <p:cNvGrpSpPr/>
            <p:nvPr/>
          </p:nvGrpSpPr>
          <p:grpSpPr>
            <a:xfrm>
              <a:off x="568934" y="2321756"/>
              <a:ext cx="6419215" cy="407034"/>
              <a:chOff x="568934" y="2379916"/>
              <a:chExt cx="6419215" cy="407034"/>
            </a:xfrm>
          </p:grpSpPr>
          <p:sp>
            <p:nvSpPr>
              <p:cNvPr id="12" name="object 12"/>
              <p:cNvSpPr/>
              <p:nvPr/>
            </p:nvSpPr>
            <p:spPr>
              <a:xfrm>
                <a:off x="970330" y="2385314"/>
                <a:ext cx="6012180" cy="396240"/>
              </a:xfrm>
              <a:custGeom>
                <a:avLst/>
                <a:gdLst/>
                <a:ahLst/>
                <a:cxnLst/>
                <a:rect l="l" t="t" r="r" b="b"/>
                <a:pathLst>
                  <a:path w="6012180" h="396239">
                    <a:moveTo>
                      <a:pt x="0" y="395998"/>
                    </a:moveTo>
                    <a:lnTo>
                      <a:pt x="6012002" y="395998"/>
                    </a:lnTo>
                    <a:lnTo>
                      <a:pt x="6012002" y="0"/>
                    </a:lnTo>
                    <a:lnTo>
                      <a:pt x="0" y="0"/>
                    </a:lnTo>
                    <a:lnTo>
                      <a:pt x="0" y="395998"/>
                    </a:lnTo>
                    <a:close/>
                  </a:path>
                </a:pathLst>
              </a:custGeom>
              <a:solidFill>
                <a:srgbClr val="FFF1D0"/>
              </a:solidFill>
            </p:spPr>
            <p:txBody>
              <a:bodyPr wrap="square" lIns="0" tIns="0" rIns="0" bIns="0" rtlCol="0"/>
              <a:lstStyle/>
              <a:p>
                <a:pPr rtl="0"/>
                <a:endParaRPr>
                  <a:latin typeface="Dotum" panose="020B0600000101010101" pitchFamily="34" charset="-127"/>
                  <a:ea typeface="Dotum" panose="020B0600000101010101" pitchFamily="34" charset="-127"/>
                </a:endParaRPr>
              </a:p>
            </p:txBody>
          </p:sp>
          <p:sp>
            <p:nvSpPr>
              <p:cNvPr id="13" name="object 13"/>
              <p:cNvSpPr/>
              <p:nvPr/>
            </p:nvSpPr>
            <p:spPr>
              <a:xfrm>
                <a:off x="574332" y="2385314"/>
                <a:ext cx="396240" cy="396240"/>
              </a:xfrm>
              <a:custGeom>
                <a:avLst/>
                <a:gdLst/>
                <a:ahLst/>
                <a:cxnLst/>
                <a:rect l="l" t="t" r="r" b="b"/>
                <a:pathLst>
                  <a:path w="396240" h="396239">
                    <a:moveTo>
                      <a:pt x="395998" y="0"/>
                    </a:moveTo>
                    <a:lnTo>
                      <a:pt x="0" y="0"/>
                    </a:lnTo>
                    <a:lnTo>
                      <a:pt x="0" y="395998"/>
                    </a:lnTo>
                    <a:lnTo>
                      <a:pt x="395998" y="395998"/>
                    </a:lnTo>
                    <a:lnTo>
                      <a:pt x="395998" y="0"/>
                    </a:lnTo>
                    <a:close/>
                  </a:path>
                </a:pathLst>
              </a:custGeom>
              <a:solidFill>
                <a:srgbClr val="FFCB04"/>
              </a:solidFill>
            </p:spPr>
            <p:txBody>
              <a:bodyPr wrap="square" lIns="0" tIns="0" rIns="0" bIns="0" rtlCol="0"/>
              <a:lstStyle/>
              <a:p>
                <a:pPr rtl="0"/>
                <a:endParaRPr>
                  <a:latin typeface="Dotum" panose="020B0600000101010101" pitchFamily="34" charset="-127"/>
                  <a:ea typeface="Dotum" panose="020B0600000101010101" pitchFamily="34" charset="-127"/>
                </a:endParaRPr>
              </a:p>
            </p:txBody>
          </p:sp>
          <p:sp>
            <p:nvSpPr>
              <p:cNvPr id="14" name="object 14"/>
              <p:cNvSpPr/>
              <p:nvPr/>
            </p:nvSpPr>
            <p:spPr>
              <a:xfrm>
                <a:off x="574332" y="2385314"/>
                <a:ext cx="6408420" cy="396240"/>
              </a:xfrm>
              <a:custGeom>
                <a:avLst/>
                <a:gdLst/>
                <a:ahLst/>
                <a:cxnLst/>
                <a:rect l="l" t="t" r="r" b="b"/>
                <a:pathLst>
                  <a:path w="6408420" h="396239">
                    <a:moveTo>
                      <a:pt x="6408000" y="395998"/>
                    </a:moveTo>
                    <a:lnTo>
                      <a:pt x="0" y="395998"/>
                    </a:lnTo>
                    <a:lnTo>
                      <a:pt x="0" y="0"/>
                    </a:lnTo>
                    <a:lnTo>
                      <a:pt x="6408000" y="0"/>
                    </a:lnTo>
                    <a:lnTo>
                      <a:pt x="6408000" y="395998"/>
                    </a:lnTo>
                    <a:close/>
                  </a:path>
                </a:pathLst>
              </a:custGeom>
              <a:ln w="10795">
                <a:solidFill>
                  <a:srgbClr val="FFCB04"/>
                </a:solidFill>
              </a:ln>
            </p:spPr>
            <p:txBody>
              <a:bodyPr wrap="square" lIns="0" tIns="0" rIns="0" bIns="0" rtlCol="0"/>
              <a:lstStyle/>
              <a:p>
                <a:pPr rtl="0"/>
                <a:endParaRPr>
                  <a:latin typeface="Dotum" panose="020B0600000101010101" pitchFamily="34" charset="-127"/>
                  <a:ea typeface="Dotum" panose="020B0600000101010101" pitchFamily="34" charset="-127"/>
                </a:endParaRPr>
              </a:p>
            </p:txBody>
          </p:sp>
        </p:grpSp>
        <p:sp>
          <p:nvSpPr>
            <p:cNvPr id="32" name="object 13">
              <a:extLst>
                <a:ext uri="{FF2B5EF4-FFF2-40B4-BE49-F238E27FC236}">
                  <a16:creationId xmlns:a16="http://schemas.microsoft.com/office/drawing/2014/main" id="{B6F5E361-3E16-974A-AC4B-C7BD6A319D80}"/>
                </a:ext>
              </a:extLst>
            </p:cNvPr>
            <p:cNvSpPr txBox="1"/>
            <p:nvPr/>
          </p:nvSpPr>
          <p:spPr>
            <a:xfrm>
              <a:off x="985393" y="2380610"/>
              <a:ext cx="5322379" cy="30777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5730" algn="ctr" rtl="0">
                <a:lnSpc>
                  <a:spcPct val="100000"/>
                </a:lnSpc>
                <a:spcBef>
                  <a:spcPts val="100"/>
                </a:spcBef>
                <a:tabLst>
                  <a:tab pos="2467610" algn="l"/>
                  <a:tab pos="2468245" algn="l"/>
                </a:tabLst>
              </a:pPr>
              <a:r>
                <a:rPr lang="ko" sz="2000" b="1" dirty="0">
                  <a:solidFill>
                    <a:srgbClr val="231F20"/>
                  </a:solidFill>
                  <a:latin typeface="Dotum" panose="020B0600000101010101" pitchFamily="34" charset="-127"/>
                  <a:ea typeface="Dotum" panose="020B0600000101010101" pitchFamily="34" charset="-127"/>
                  <a:cs typeface="ShinMGoPr6N-DeBold"/>
                </a:rPr>
                <a:t>접종권 도착</a:t>
              </a:r>
              <a:endParaRPr sz="2000" b="1" dirty="0">
                <a:latin typeface="Dotum" panose="020B0600000101010101" pitchFamily="34" charset="-127"/>
                <a:ea typeface="Dotum" panose="020B0600000101010101" pitchFamily="34" charset="-127"/>
                <a:cs typeface="ShinMGoPr6N-DeBold"/>
              </a:endParaRPr>
            </a:p>
          </p:txBody>
        </p:sp>
        <p:sp>
          <p:nvSpPr>
            <p:cNvPr id="43" name="object 13">
              <a:extLst>
                <a:ext uri="{FF2B5EF4-FFF2-40B4-BE49-F238E27FC236}">
                  <a16:creationId xmlns:a16="http://schemas.microsoft.com/office/drawing/2014/main" id="{109CBD8E-30ED-4F46-8942-920A7F32EC10}"/>
                </a:ext>
              </a:extLst>
            </p:cNvPr>
            <p:cNvSpPr txBox="1"/>
            <p:nvPr/>
          </p:nvSpPr>
          <p:spPr>
            <a:xfrm>
              <a:off x="568075" y="2373811"/>
              <a:ext cx="393152" cy="30777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5730" rtl="0">
                <a:lnSpc>
                  <a:spcPct val="100000"/>
                </a:lnSpc>
                <a:spcBef>
                  <a:spcPts val="100"/>
                </a:spcBef>
                <a:tabLst>
                  <a:tab pos="2467610" algn="l"/>
                  <a:tab pos="2468245" algn="l"/>
                </a:tabLst>
              </a:pPr>
              <a:r>
                <a:rPr lang="ko" sz="2000" b="1" dirty="0">
                  <a:solidFill>
                    <a:srgbClr val="231F20"/>
                  </a:solidFill>
                  <a:latin typeface="Dotum" panose="020B0600000101010101" pitchFamily="34" charset="-127"/>
                  <a:ea typeface="Dotum" panose="020B0600000101010101" pitchFamily="34" charset="-127"/>
                  <a:cs typeface="ShinMGoPr6N-DeBold"/>
                </a:rPr>
                <a:t>1</a:t>
              </a:r>
              <a:endParaRPr sz="2000" b="1" dirty="0">
                <a:latin typeface="Dotum" panose="020B0600000101010101" pitchFamily="34" charset="-127"/>
                <a:ea typeface="Dotum" panose="020B0600000101010101" pitchFamily="34" charset="-127"/>
                <a:cs typeface="ShinMGoPr6N-DeBold"/>
              </a:endParaRPr>
            </a:p>
          </p:txBody>
        </p:sp>
      </p:grpSp>
      <p:sp>
        <p:nvSpPr>
          <p:cNvPr id="44" name="object 13">
            <a:extLst>
              <a:ext uri="{FF2B5EF4-FFF2-40B4-BE49-F238E27FC236}">
                <a16:creationId xmlns:a16="http://schemas.microsoft.com/office/drawing/2014/main" id="{D78259FE-369E-D44A-814A-95D1522D1BB6}"/>
              </a:ext>
            </a:extLst>
          </p:cNvPr>
          <p:cNvSpPr txBox="1"/>
          <p:nvPr/>
        </p:nvSpPr>
        <p:spPr>
          <a:xfrm>
            <a:off x="985393" y="3680472"/>
            <a:ext cx="5322379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5095" algn="ctr" rtl="0">
              <a:lnSpc>
                <a:spcPct val="100000"/>
              </a:lnSpc>
              <a:tabLst>
                <a:tab pos="1721485" algn="l"/>
                <a:tab pos="1722120" algn="l"/>
              </a:tabLst>
            </a:pPr>
            <a:r>
              <a:rPr lang="ko" sz="2000" b="1" dirty="0">
                <a:solidFill>
                  <a:srgbClr val="231F20"/>
                </a:solidFill>
                <a:latin typeface="Dotum" panose="020B0600000101010101" pitchFamily="34" charset="-127"/>
                <a:ea typeface="Dotum" panose="020B0600000101010101" pitchFamily="34" charset="-127"/>
                <a:cs typeface="ShinMGoPr6N-DeBold"/>
              </a:rPr>
              <a:t>의료기관/접종 가능 장소 찾기</a:t>
            </a:r>
            <a:endParaRPr lang="ja-JP" altLang="en-US" sz="2000" b="1" dirty="0">
              <a:latin typeface="Dotum" panose="020B0600000101010101" pitchFamily="34" charset="-127"/>
              <a:ea typeface="Dotum" panose="020B0600000101010101" pitchFamily="34" charset="-127"/>
              <a:cs typeface="ShinMGoPr6N-DeBold"/>
            </a:endParaRPr>
          </a:p>
        </p:txBody>
      </p:sp>
      <p:sp>
        <p:nvSpPr>
          <p:cNvPr id="45" name="object 13">
            <a:extLst>
              <a:ext uri="{FF2B5EF4-FFF2-40B4-BE49-F238E27FC236}">
                <a16:creationId xmlns:a16="http://schemas.microsoft.com/office/drawing/2014/main" id="{EDA3F01B-99A9-E34F-A1D2-C850D00B2A65}"/>
              </a:ext>
            </a:extLst>
          </p:cNvPr>
          <p:cNvSpPr txBox="1"/>
          <p:nvPr/>
        </p:nvSpPr>
        <p:spPr>
          <a:xfrm>
            <a:off x="583286" y="3680836"/>
            <a:ext cx="393152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5730" rtl="0">
              <a:lnSpc>
                <a:spcPct val="100000"/>
              </a:lnSpc>
              <a:spcBef>
                <a:spcPts val="100"/>
              </a:spcBef>
              <a:tabLst>
                <a:tab pos="2467610" algn="l"/>
                <a:tab pos="2468245" algn="l"/>
              </a:tabLst>
            </a:pPr>
            <a:r>
              <a:rPr lang="ko" sz="2000" b="1" dirty="0">
                <a:solidFill>
                  <a:srgbClr val="231F20"/>
                </a:solidFill>
                <a:latin typeface="Dotum" panose="020B0600000101010101" pitchFamily="34" charset="-127"/>
                <a:ea typeface="Dotum" panose="020B0600000101010101" pitchFamily="34" charset="-127"/>
                <a:cs typeface="ShinMGoPr6N-DeBold"/>
              </a:rPr>
              <a:t>2</a:t>
            </a:r>
            <a:endParaRPr sz="2000" b="1" dirty="0">
              <a:latin typeface="Dotum" panose="020B0600000101010101" pitchFamily="34" charset="-127"/>
              <a:ea typeface="Dotum" panose="020B0600000101010101" pitchFamily="34" charset="-127"/>
              <a:cs typeface="ShinMGoPr6N-DeBold"/>
            </a:endParaRPr>
          </a:p>
        </p:txBody>
      </p:sp>
      <p:sp>
        <p:nvSpPr>
          <p:cNvPr id="47" name="object 13">
            <a:extLst>
              <a:ext uri="{FF2B5EF4-FFF2-40B4-BE49-F238E27FC236}">
                <a16:creationId xmlns:a16="http://schemas.microsoft.com/office/drawing/2014/main" id="{7D4B7191-BD26-6C49-B405-416B36C4176A}"/>
              </a:ext>
            </a:extLst>
          </p:cNvPr>
          <p:cNvSpPr txBox="1"/>
          <p:nvPr/>
        </p:nvSpPr>
        <p:spPr>
          <a:xfrm>
            <a:off x="970330" y="6520904"/>
            <a:ext cx="5322379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5095" algn="ctr" rtl="0">
              <a:lnSpc>
                <a:spcPct val="100000"/>
              </a:lnSpc>
              <a:tabLst>
                <a:tab pos="1721485" algn="l"/>
                <a:tab pos="1722120" algn="l"/>
              </a:tabLst>
            </a:pPr>
            <a:r>
              <a:rPr lang="ko" sz="2000" b="1" dirty="0">
                <a:solidFill>
                  <a:srgbClr val="231F20"/>
                </a:solidFill>
                <a:latin typeface="Dotum" panose="020B0600000101010101" pitchFamily="34" charset="-127"/>
                <a:ea typeface="Dotum" panose="020B0600000101010101" pitchFamily="34" charset="-127"/>
                <a:cs typeface="ShinMGoPr6N-DeBold"/>
              </a:rPr>
              <a:t>예약하고 백신 접종하기</a:t>
            </a:r>
            <a:endParaRPr lang="ja-JP" altLang="en-US" sz="2000" b="1" dirty="0">
              <a:latin typeface="Dotum" panose="020B0600000101010101" pitchFamily="34" charset="-127"/>
              <a:ea typeface="Dotum" panose="020B0600000101010101" pitchFamily="34" charset="-127"/>
              <a:cs typeface="ShinMGoPr6N-DeBold"/>
            </a:endParaRPr>
          </a:p>
        </p:txBody>
      </p:sp>
      <p:sp>
        <p:nvSpPr>
          <p:cNvPr id="48" name="object 13">
            <a:extLst>
              <a:ext uri="{FF2B5EF4-FFF2-40B4-BE49-F238E27FC236}">
                <a16:creationId xmlns:a16="http://schemas.microsoft.com/office/drawing/2014/main" id="{43EE7C34-8E31-5346-871B-9484D09F5E5F}"/>
              </a:ext>
            </a:extLst>
          </p:cNvPr>
          <p:cNvSpPr txBox="1"/>
          <p:nvPr/>
        </p:nvSpPr>
        <p:spPr>
          <a:xfrm>
            <a:off x="569280" y="6496831"/>
            <a:ext cx="393152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5730" rtl="0">
              <a:lnSpc>
                <a:spcPct val="100000"/>
              </a:lnSpc>
              <a:spcBef>
                <a:spcPts val="100"/>
              </a:spcBef>
              <a:tabLst>
                <a:tab pos="2467610" algn="l"/>
                <a:tab pos="2468245" algn="l"/>
              </a:tabLst>
            </a:pPr>
            <a:r>
              <a:rPr lang="ko" sz="2000" b="1" dirty="0">
                <a:solidFill>
                  <a:srgbClr val="231F20"/>
                </a:solidFill>
                <a:latin typeface="Dotum" panose="020B0600000101010101" pitchFamily="34" charset="-127"/>
                <a:ea typeface="Dotum" panose="020B0600000101010101" pitchFamily="34" charset="-127"/>
                <a:cs typeface="ShinMGoPr6N-DeBold"/>
              </a:rPr>
              <a:t>3</a:t>
            </a:r>
            <a:endParaRPr sz="2000" b="1" dirty="0">
              <a:latin typeface="Dotum" panose="020B0600000101010101" pitchFamily="34" charset="-127"/>
              <a:ea typeface="Dotum" panose="020B0600000101010101" pitchFamily="34" charset="-127"/>
              <a:cs typeface="ShinMGoPr6N-DeBold"/>
            </a:endParaRPr>
          </a:p>
        </p:txBody>
      </p:sp>
      <p:sp>
        <p:nvSpPr>
          <p:cNvPr id="49" name="object 13">
            <a:extLst>
              <a:ext uri="{FF2B5EF4-FFF2-40B4-BE49-F238E27FC236}">
                <a16:creationId xmlns:a16="http://schemas.microsoft.com/office/drawing/2014/main" id="{B6BE16AE-9ABE-3F4A-94E3-F97788D0B89B}"/>
              </a:ext>
            </a:extLst>
          </p:cNvPr>
          <p:cNvSpPr txBox="1"/>
          <p:nvPr/>
        </p:nvSpPr>
        <p:spPr>
          <a:xfrm>
            <a:off x="6227287" y="6548633"/>
            <a:ext cx="744182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5095" rtl="0">
              <a:lnSpc>
                <a:spcPct val="100000"/>
              </a:lnSpc>
              <a:tabLst>
                <a:tab pos="1721485" algn="l"/>
                <a:tab pos="1722120" algn="l"/>
              </a:tabLst>
            </a:pPr>
            <a:r>
              <a:rPr lang="ko" sz="1600" b="1" dirty="0">
                <a:solidFill>
                  <a:srgbClr val="231F20"/>
                </a:solidFill>
                <a:latin typeface="Dotum" panose="020B0600000101010101" pitchFamily="34" charset="-127"/>
                <a:ea typeface="Dotum" panose="020B0600000101010101" pitchFamily="34" charset="-127"/>
                <a:cs typeface="ShinMGoPr6N-DeBold"/>
              </a:rPr>
              <a:t>무료</a:t>
            </a:r>
            <a:endParaRPr lang="ja-JP" altLang="en-US" sz="1600" b="1" dirty="0">
              <a:latin typeface="Dotum" panose="020B0600000101010101" pitchFamily="34" charset="-127"/>
              <a:ea typeface="Dotum" panose="020B0600000101010101" pitchFamily="34" charset="-127"/>
              <a:cs typeface="ShinMGoPr6N-DeBold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1672E227-337F-4AF1-9395-EB4DA61D4240}"/>
              </a:ext>
            </a:extLst>
          </p:cNvPr>
          <p:cNvGrpSpPr/>
          <p:nvPr/>
        </p:nvGrpSpPr>
        <p:grpSpPr>
          <a:xfrm>
            <a:off x="590631" y="7258982"/>
            <a:ext cx="4743482" cy="701776"/>
            <a:chOff x="546273" y="7502713"/>
            <a:chExt cx="4743482" cy="701776"/>
          </a:xfrm>
        </p:grpSpPr>
        <p:sp>
          <p:nvSpPr>
            <p:cNvPr id="8" name="object 8"/>
            <p:cNvSpPr/>
            <p:nvPr/>
          </p:nvSpPr>
          <p:spPr>
            <a:xfrm>
              <a:off x="546273" y="7916702"/>
              <a:ext cx="1626870" cy="287787"/>
            </a:xfrm>
            <a:custGeom>
              <a:avLst/>
              <a:gdLst/>
              <a:ahLst/>
              <a:cxnLst/>
              <a:rect l="l" t="t" r="r" b="b"/>
              <a:pathLst>
                <a:path w="1626870" h="245745">
                  <a:moveTo>
                    <a:pt x="1554403" y="0"/>
                  </a:moveTo>
                  <a:lnTo>
                    <a:pt x="71996" y="0"/>
                  </a:lnTo>
                  <a:lnTo>
                    <a:pt x="44041" y="5680"/>
                  </a:lnTo>
                  <a:lnTo>
                    <a:pt x="21148" y="21148"/>
                  </a:lnTo>
                  <a:lnTo>
                    <a:pt x="5680" y="44041"/>
                  </a:lnTo>
                  <a:lnTo>
                    <a:pt x="0" y="71996"/>
                  </a:lnTo>
                  <a:lnTo>
                    <a:pt x="0" y="173608"/>
                  </a:lnTo>
                  <a:lnTo>
                    <a:pt x="5680" y="201564"/>
                  </a:lnTo>
                  <a:lnTo>
                    <a:pt x="21148" y="224456"/>
                  </a:lnTo>
                  <a:lnTo>
                    <a:pt x="44041" y="239924"/>
                  </a:lnTo>
                  <a:lnTo>
                    <a:pt x="71996" y="245605"/>
                  </a:lnTo>
                  <a:lnTo>
                    <a:pt x="1554403" y="245605"/>
                  </a:lnTo>
                  <a:lnTo>
                    <a:pt x="1582358" y="239924"/>
                  </a:lnTo>
                  <a:lnTo>
                    <a:pt x="1605251" y="224456"/>
                  </a:lnTo>
                  <a:lnTo>
                    <a:pt x="1620719" y="201564"/>
                  </a:lnTo>
                  <a:lnTo>
                    <a:pt x="1626400" y="173608"/>
                  </a:lnTo>
                  <a:lnTo>
                    <a:pt x="1626400" y="71996"/>
                  </a:lnTo>
                  <a:lnTo>
                    <a:pt x="1620719" y="44041"/>
                  </a:lnTo>
                  <a:lnTo>
                    <a:pt x="1605251" y="21148"/>
                  </a:lnTo>
                  <a:lnTo>
                    <a:pt x="1582358" y="5680"/>
                  </a:lnTo>
                  <a:lnTo>
                    <a:pt x="1554403" y="0"/>
                  </a:lnTo>
                  <a:close/>
                </a:path>
              </a:pathLst>
            </a:custGeom>
            <a:solidFill>
              <a:srgbClr val="FFCB04"/>
            </a:solidFill>
          </p:spPr>
          <p:txBody>
            <a:bodyPr wrap="square" lIns="0" tIns="0" rIns="0" bIns="0" rtlCol="0"/>
            <a:lstStyle/>
            <a:p>
              <a:pPr rtl="0"/>
              <a:endParaRPr>
                <a:latin typeface="Dotum" panose="020B0600000101010101" pitchFamily="34" charset="-127"/>
                <a:ea typeface="Dotum" panose="020B0600000101010101" pitchFamily="34" charset="-127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546273" y="7506388"/>
              <a:ext cx="1626870" cy="338250"/>
            </a:xfrm>
            <a:custGeom>
              <a:avLst/>
              <a:gdLst/>
              <a:ahLst/>
              <a:cxnLst/>
              <a:rect l="l" t="t" r="r" b="b"/>
              <a:pathLst>
                <a:path w="1626870" h="245745">
                  <a:moveTo>
                    <a:pt x="1554403" y="0"/>
                  </a:moveTo>
                  <a:lnTo>
                    <a:pt x="71996" y="0"/>
                  </a:lnTo>
                  <a:lnTo>
                    <a:pt x="44041" y="5680"/>
                  </a:lnTo>
                  <a:lnTo>
                    <a:pt x="21148" y="21148"/>
                  </a:lnTo>
                  <a:lnTo>
                    <a:pt x="5680" y="44041"/>
                  </a:lnTo>
                  <a:lnTo>
                    <a:pt x="0" y="71996"/>
                  </a:lnTo>
                  <a:lnTo>
                    <a:pt x="0" y="173608"/>
                  </a:lnTo>
                  <a:lnTo>
                    <a:pt x="5680" y="201564"/>
                  </a:lnTo>
                  <a:lnTo>
                    <a:pt x="21148" y="224456"/>
                  </a:lnTo>
                  <a:lnTo>
                    <a:pt x="44041" y="239924"/>
                  </a:lnTo>
                  <a:lnTo>
                    <a:pt x="71996" y="245605"/>
                  </a:lnTo>
                  <a:lnTo>
                    <a:pt x="1554403" y="245605"/>
                  </a:lnTo>
                  <a:lnTo>
                    <a:pt x="1582358" y="239924"/>
                  </a:lnTo>
                  <a:lnTo>
                    <a:pt x="1605251" y="224456"/>
                  </a:lnTo>
                  <a:lnTo>
                    <a:pt x="1620719" y="201564"/>
                  </a:lnTo>
                  <a:lnTo>
                    <a:pt x="1626400" y="173608"/>
                  </a:lnTo>
                  <a:lnTo>
                    <a:pt x="1626400" y="71996"/>
                  </a:lnTo>
                  <a:lnTo>
                    <a:pt x="1620719" y="44041"/>
                  </a:lnTo>
                  <a:lnTo>
                    <a:pt x="1605251" y="21148"/>
                  </a:lnTo>
                  <a:lnTo>
                    <a:pt x="1582358" y="5680"/>
                  </a:lnTo>
                  <a:lnTo>
                    <a:pt x="1554403" y="0"/>
                  </a:lnTo>
                  <a:close/>
                </a:path>
              </a:pathLst>
            </a:custGeom>
            <a:solidFill>
              <a:srgbClr val="FFCB04"/>
            </a:solidFill>
          </p:spPr>
          <p:txBody>
            <a:bodyPr wrap="square" lIns="0" tIns="0" rIns="0" bIns="0" rtlCol="0"/>
            <a:lstStyle/>
            <a:p>
              <a:pPr rtl="0"/>
              <a:endParaRPr>
                <a:latin typeface="Dotum" panose="020B0600000101010101" pitchFamily="34" charset="-127"/>
                <a:ea typeface="Dotum" panose="020B0600000101010101" pitchFamily="34" charset="-127"/>
              </a:endParaRPr>
            </a:p>
          </p:txBody>
        </p:sp>
        <p:sp>
          <p:nvSpPr>
            <p:cNvPr id="26" name="object 7">
              <a:extLst>
                <a:ext uri="{FF2B5EF4-FFF2-40B4-BE49-F238E27FC236}">
                  <a16:creationId xmlns:a16="http://schemas.microsoft.com/office/drawing/2014/main" id="{8ACE09A4-706F-9349-AA98-283AEACF55EA}"/>
                </a:ext>
              </a:extLst>
            </p:cNvPr>
            <p:cNvSpPr txBox="1"/>
            <p:nvPr/>
          </p:nvSpPr>
          <p:spPr>
            <a:xfrm>
              <a:off x="2241766" y="7535840"/>
              <a:ext cx="3030855" cy="26161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39370" rtl="0">
                <a:lnSpc>
                  <a:spcPct val="100000"/>
                </a:lnSpc>
                <a:spcBef>
                  <a:spcPts val="100"/>
                </a:spcBef>
              </a:pPr>
              <a:r>
                <a:rPr lang="ko" sz="1500" baseline="13888" dirty="0">
                  <a:solidFill>
                    <a:srgbClr val="231F20"/>
                  </a:solidFill>
                  <a:latin typeface="Dotum" panose="020B0600000101010101" pitchFamily="34" charset="-127"/>
                  <a:ea typeface="Dotum" panose="020B0600000101010101" pitchFamily="34" charset="-127"/>
                  <a:cs typeface="ShinMGoPr6N-Medium"/>
                </a:rPr>
                <a:t>콜센터</a:t>
              </a:r>
              <a:r>
                <a:rPr lang="ko" sz="1500" baseline="13888" dirty="0" smtClean="0">
                  <a:solidFill>
                    <a:srgbClr val="231F20"/>
                  </a:solidFill>
                  <a:latin typeface="Dotum" panose="020B0600000101010101" pitchFamily="34" charset="-127"/>
                  <a:ea typeface="Dotum" panose="020B0600000101010101" pitchFamily="34" charset="-127"/>
                  <a:cs typeface="ShinMGoPr6N-Medium"/>
                </a:rPr>
                <a:t>: </a:t>
              </a:r>
              <a:r>
                <a:rPr lang="ko" sz="1700" b="1" dirty="0" smtClean="0">
                  <a:solidFill>
                    <a:srgbClr val="231F20"/>
                  </a:solidFill>
                  <a:latin typeface="Dotum" panose="020B0600000101010101" pitchFamily="34" charset="-127"/>
                  <a:ea typeface="Dotum" panose="020B0600000101010101" pitchFamily="34" charset="-127"/>
                  <a:cs typeface="ShinMGoPr6N-DeBold"/>
                </a:rPr>
                <a:t>0000-0000-0000</a:t>
              </a:r>
              <a:endParaRPr sz="1700" b="1" dirty="0">
                <a:latin typeface="Dotum" panose="020B0600000101010101" pitchFamily="34" charset="-127"/>
                <a:ea typeface="Dotum" panose="020B0600000101010101" pitchFamily="34" charset="-127"/>
                <a:cs typeface="ShinMGoPr6N-DeBold"/>
              </a:endParaRPr>
            </a:p>
          </p:txBody>
        </p:sp>
        <p:sp>
          <p:nvSpPr>
            <p:cNvPr id="27" name="object 8">
              <a:extLst>
                <a:ext uri="{FF2B5EF4-FFF2-40B4-BE49-F238E27FC236}">
                  <a16:creationId xmlns:a16="http://schemas.microsoft.com/office/drawing/2014/main" id="{7B36E7BE-0A7C-5441-B18A-3D7881E48435}"/>
                </a:ext>
              </a:extLst>
            </p:cNvPr>
            <p:cNvSpPr txBox="1"/>
            <p:nvPr/>
          </p:nvSpPr>
          <p:spPr>
            <a:xfrm>
              <a:off x="635570" y="7502713"/>
              <a:ext cx="1461538" cy="320601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algn="ctr" rtl="0">
                <a:lnSpc>
                  <a:spcPct val="100000"/>
                </a:lnSpc>
                <a:spcBef>
                  <a:spcPts val="100"/>
                </a:spcBef>
              </a:pPr>
              <a:r>
                <a:rPr lang="ko" sz="1000" b="1" dirty="0">
                  <a:solidFill>
                    <a:srgbClr val="231F20"/>
                  </a:solidFill>
                  <a:latin typeface="Dotum" panose="020B0600000101010101" pitchFamily="34" charset="-127"/>
                  <a:ea typeface="Dotum" panose="020B0600000101010101" pitchFamily="34" charset="-127"/>
                  <a:cs typeface="ShinMGoPr6N-DeBold"/>
                </a:rPr>
                <a:t>시정촌(市町村)의</a:t>
              </a:r>
              <a:endParaRPr lang="en-US" altLang="ko" sz="1000" b="1" dirty="0">
                <a:solidFill>
                  <a:srgbClr val="231F20"/>
                </a:solidFill>
                <a:latin typeface="Dotum" panose="020B0600000101010101" pitchFamily="34" charset="-127"/>
                <a:ea typeface="Dotum" panose="020B0600000101010101" pitchFamily="34" charset="-127"/>
                <a:cs typeface="ShinMGoPr6N-DeBold"/>
              </a:endParaRPr>
            </a:p>
            <a:p>
              <a:pPr algn="ctr" rtl="0">
                <a:lnSpc>
                  <a:spcPct val="100000"/>
                </a:lnSpc>
                <a:spcBef>
                  <a:spcPts val="100"/>
                </a:spcBef>
              </a:pPr>
              <a:r>
                <a:rPr lang="ko" sz="1000" b="1" dirty="0">
                  <a:solidFill>
                    <a:srgbClr val="231F20"/>
                  </a:solidFill>
                  <a:latin typeface="Dotum" panose="020B0600000101010101" pitchFamily="34" charset="-127"/>
                  <a:ea typeface="Dotum" panose="020B0600000101010101" pitchFamily="34" charset="-127"/>
                  <a:cs typeface="ShinMGoPr6N-DeBold"/>
                </a:rPr>
                <a:t>접종 가능 장소</a:t>
              </a:r>
              <a:endParaRPr sz="1000" b="1" dirty="0">
                <a:latin typeface="Dotum" panose="020B0600000101010101" pitchFamily="34" charset="-127"/>
                <a:ea typeface="Dotum" panose="020B0600000101010101" pitchFamily="34" charset="-127"/>
                <a:cs typeface="ShinMGoPr6N-DeBold"/>
              </a:endParaRPr>
            </a:p>
          </p:txBody>
        </p:sp>
        <p:sp>
          <p:nvSpPr>
            <p:cNvPr id="50" name="object 8">
              <a:extLst>
                <a:ext uri="{FF2B5EF4-FFF2-40B4-BE49-F238E27FC236}">
                  <a16:creationId xmlns:a16="http://schemas.microsoft.com/office/drawing/2014/main" id="{14B92947-A36D-8E45-AD3D-DD1B1A9103C5}"/>
                </a:ext>
              </a:extLst>
            </p:cNvPr>
            <p:cNvSpPr txBox="1"/>
            <p:nvPr/>
          </p:nvSpPr>
          <p:spPr>
            <a:xfrm>
              <a:off x="707844" y="7992059"/>
              <a:ext cx="1316990" cy="15388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algn="ctr" rtl="0">
                <a:lnSpc>
                  <a:spcPct val="100000"/>
                </a:lnSpc>
                <a:spcBef>
                  <a:spcPts val="1300"/>
                </a:spcBef>
              </a:pPr>
              <a:r>
                <a:rPr lang="ko" sz="1000" b="1" dirty="0">
                  <a:solidFill>
                    <a:srgbClr val="231F20"/>
                  </a:solidFill>
                  <a:latin typeface="Dotum" panose="020B0600000101010101" pitchFamily="34" charset="-127"/>
                  <a:ea typeface="Dotum" panose="020B0600000101010101" pitchFamily="34" charset="-127"/>
                  <a:cs typeface="ShinMGoPr6N-DeBold"/>
                </a:rPr>
                <a:t>근처 지정 의료기관</a:t>
              </a:r>
              <a:endParaRPr sz="1000" b="1" dirty="0">
                <a:latin typeface="Dotum" panose="020B0600000101010101" pitchFamily="34" charset="-127"/>
                <a:ea typeface="Dotum" panose="020B0600000101010101" pitchFamily="34" charset="-127"/>
                <a:cs typeface="ShinMGoPr6N-DeBold"/>
              </a:endParaRPr>
            </a:p>
          </p:txBody>
        </p:sp>
        <p:sp>
          <p:nvSpPr>
            <p:cNvPr id="51" name="object 7">
              <a:extLst>
                <a:ext uri="{FF2B5EF4-FFF2-40B4-BE49-F238E27FC236}">
                  <a16:creationId xmlns:a16="http://schemas.microsoft.com/office/drawing/2014/main" id="{5F37876B-A916-8246-9679-D053F6099093}"/>
                </a:ext>
              </a:extLst>
            </p:cNvPr>
            <p:cNvSpPr txBox="1"/>
            <p:nvPr/>
          </p:nvSpPr>
          <p:spPr>
            <a:xfrm>
              <a:off x="2258900" y="7927716"/>
              <a:ext cx="3030855" cy="19749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38100" rtl="0">
                <a:lnSpc>
                  <a:spcPct val="100000"/>
                </a:lnSpc>
                <a:spcBef>
                  <a:spcPts val="885"/>
                </a:spcBef>
              </a:pPr>
              <a:r>
                <a:rPr lang="ko" sz="1800" b="1" baseline="2314" dirty="0">
                  <a:solidFill>
                    <a:srgbClr val="231F20"/>
                  </a:solidFill>
                  <a:latin typeface="Dotum" panose="020B0600000101010101" pitchFamily="34" charset="-127"/>
                  <a:ea typeface="Dotum" panose="020B0600000101010101" pitchFamily="34" charset="-127"/>
                  <a:cs typeface="ShinMGoPr6N-DeBold"/>
                </a:rPr>
                <a:t>의료기관에 직접 예약</a:t>
              </a:r>
              <a:r>
                <a:rPr lang="ko" sz="900" dirty="0">
                  <a:solidFill>
                    <a:srgbClr val="231F20"/>
                  </a:solidFill>
                  <a:latin typeface="Dotum" panose="020B0600000101010101" pitchFamily="34" charset="-127"/>
                  <a:ea typeface="Dotum" panose="020B0600000101010101" pitchFamily="34" charset="-127"/>
                  <a:cs typeface="ShinMGoPr6N-Medium"/>
                </a:rPr>
                <a:t>(전화, 인터넷 등)</a:t>
              </a:r>
              <a:endParaRPr sz="900" dirty="0">
                <a:latin typeface="Dotum" panose="020B0600000101010101" pitchFamily="34" charset="-127"/>
                <a:ea typeface="Dotum" panose="020B0600000101010101" pitchFamily="34" charset="-127"/>
                <a:cs typeface="ShinMGoPr6N-Medium"/>
              </a:endParaRPr>
            </a:p>
          </p:txBody>
        </p:sp>
      </p:grpSp>
      <p:sp>
        <p:nvSpPr>
          <p:cNvPr id="52" name="object 11">
            <a:extLst>
              <a:ext uri="{FF2B5EF4-FFF2-40B4-BE49-F238E27FC236}">
                <a16:creationId xmlns:a16="http://schemas.microsoft.com/office/drawing/2014/main" id="{90AF7E14-B2C2-B142-976E-939C5F2AFF47}"/>
              </a:ext>
            </a:extLst>
          </p:cNvPr>
          <p:cNvSpPr txBox="1"/>
          <p:nvPr/>
        </p:nvSpPr>
        <p:spPr>
          <a:xfrm>
            <a:off x="548896" y="9276549"/>
            <a:ext cx="6499860" cy="8707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 rtl="0">
              <a:lnSpc>
                <a:spcPct val="100000"/>
              </a:lnSpc>
            </a:pPr>
            <a:r>
              <a:rPr lang="ko" sz="900" dirty="0">
                <a:solidFill>
                  <a:srgbClr val="231F20"/>
                </a:solidFill>
                <a:latin typeface="Dotum" panose="020B0600000101010101" pitchFamily="34" charset="-127"/>
                <a:ea typeface="Dotum" panose="020B0600000101010101" pitchFamily="34" charset="-127"/>
                <a:cs typeface="A-OTF Shin Maru Go Pr6N"/>
              </a:rPr>
              <a:t>※ 봉투에는</a:t>
            </a:r>
            <a:r>
              <a:rPr lang="ko" sz="1350" b="1" baseline="6172" dirty="0">
                <a:solidFill>
                  <a:srgbClr val="ED1C24"/>
                </a:solidFill>
                <a:latin typeface="Dotum" panose="020B0600000101010101" pitchFamily="34" charset="-127"/>
                <a:ea typeface="Dotum" panose="020B0600000101010101" pitchFamily="34" charset="-127"/>
                <a:cs typeface="A-OTF Shin Maru Go Pr6N"/>
              </a:rPr>
              <a:t> ‘접종권이 인쇄된 예진표’</a:t>
            </a:r>
            <a:r>
              <a:rPr lang="ko" sz="900" dirty="0">
                <a:solidFill>
                  <a:srgbClr val="231F20"/>
                </a:solidFill>
                <a:latin typeface="Dotum" panose="020B0600000101010101" pitchFamily="34" charset="-127"/>
                <a:ea typeface="Dotum" panose="020B0600000101010101" pitchFamily="34" charset="-127"/>
                <a:cs typeface="A-OTF Shin Maru Go Pr6N"/>
              </a:rPr>
              <a:t>와 </a:t>
            </a:r>
            <a:r>
              <a:rPr lang="ko" sz="1350" b="1" baseline="6172" dirty="0">
                <a:solidFill>
                  <a:srgbClr val="ED1C24"/>
                </a:solidFill>
                <a:latin typeface="Dotum" panose="020B0600000101010101" pitchFamily="34" charset="-127"/>
                <a:ea typeface="Dotum" panose="020B0600000101010101" pitchFamily="34" charset="-127"/>
                <a:cs typeface="A-OTF Shin Maru Go Pr6N"/>
              </a:rPr>
              <a:t>‘예방접종 완료증’</a:t>
            </a:r>
            <a:r>
              <a:rPr lang="ko" sz="900" dirty="0">
                <a:solidFill>
                  <a:srgbClr val="231F20"/>
                </a:solidFill>
                <a:latin typeface="Dotum" panose="020B0600000101010101" pitchFamily="34" charset="-127"/>
                <a:ea typeface="Dotum" panose="020B0600000101010101" pitchFamily="34" charset="-127"/>
                <a:cs typeface="A-OTF Shin Maru Go Pr6N"/>
              </a:rPr>
              <a:t>이 동봉되어 있습니다. 분실하지 않도록 소중하게 보관해 주십시오.</a:t>
            </a:r>
            <a:endParaRPr sz="900" dirty="0">
              <a:latin typeface="Dotum" panose="020B0600000101010101" pitchFamily="34" charset="-127"/>
              <a:ea typeface="Dotum" panose="020B0600000101010101" pitchFamily="34" charset="-127"/>
              <a:cs typeface="A-OTF Shin Maru Go Pr6N"/>
            </a:endParaRPr>
          </a:p>
          <a:p>
            <a:pPr marL="104139" rtl="0">
              <a:lnSpc>
                <a:spcPct val="100000"/>
              </a:lnSpc>
              <a:spcBef>
                <a:spcPts val="335"/>
              </a:spcBef>
            </a:pPr>
            <a:r>
              <a:rPr lang="en-US" altLang="ko" sz="900" dirty="0">
                <a:solidFill>
                  <a:srgbClr val="231F20"/>
                </a:solidFill>
                <a:latin typeface="Dotum" panose="020B0600000101010101" pitchFamily="34" charset="-127"/>
                <a:ea typeface="Dotum" panose="020B0600000101010101" pitchFamily="34" charset="-127"/>
                <a:cs typeface="A-OTF Shin Maru Go Pr6N"/>
              </a:rPr>
              <a:t> </a:t>
            </a:r>
            <a:r>
              <a:rPr lang="ko" sz="900" dirty="0">
                <a:solidFill>
                  <a:srgbClr val="231F20"/>
                </a:solidFill>
                <a:latin typeface="Dotum" panose="020B0600000101010101" pitchFamily="34" charset="-127"/>
                <a:ea typeface="Dotum" panose="020B0600000101010101" pitchFamily="34" charset="-127"/>
                <a:cs typeface="A-OTF Shin Maru Go Pr6N"/>
              </a:rPr>
              <a:t>(접종권과 예방접종 완료증이 한 장으로 되어 있는 것도 있습니다.)</a:t>
            </a:r>
            <a:endParaRPr sz="900" dirty="0">
              <a:latin typeface="Dotum" panose="020B0600000101010101" pitchFamily="34" charset="-127"/>
              <a:ea typeface="Dotum" panose="020B0600000101010101" pitchFamily="34" charset="-127"/>
              <a:cs typeface="A-OTF Shin Maru Go Pr6N"/>
            </a:endParaRPr>
          </a:p>
          <a:p>
            <a:pPr marL="140335" marR="137160" indent="-115570" rtl="0">
              <a:lnSpc>
                <a:spcPct val="131200"/>
              </a:lnSpc>
              <a:spcBef>
                <a:spcPts val="5"/>
              </a:spcBef>
            </a:pPr>
            <a:r>
              <a:rPr lang="ko" sz="900" dirty="0">
                <a:solidFill>
                  <a:srgbClr val="231F20"/>
                </a:solidFill>
                <a:latin typeface="Dotum" panose="020B0600000101010101" pitchFamily="34" charset="-127"/>
                <a:ea typeface="Dotum" panose="020B0600000101010101" pitchFamily="34" charset="-127"/>
                <a:cs typeface="A-OTF Shin Maru Go Pr6N"/>
              </a:rPr>
              <a:t>※ 접종 전에는 자택 등에서 체온을 측정하여 뚜렷한 발열 증상이 있는 경우나 컨디션이 좋지 않은 경우 등은 접종을 삼가고 예약한 시정촌(市町村) 창구나 의료기관에 연락해 주십시오.</a:t>
            </a:r>
            <a:endParaRPr sz="900" dirty="0">
              <a:latin typeface="Dotum" panose="020B0600000101010101" pitchFamily="34" charset="-127"/>
              <a:ea typeface="Dotum" panose="020B0600000101010101" pitchFamily="34" charset="-127"/>
              <a:cs typeface="A-OTF Shin Maru Go Pr6N"/>
            </a:endParaRPr>
          </a:p>
          <a:p>
            <a:pPr marL="25400" rtl="0">
              <a:lnSpc>
                <a:spcPct val="100000"/>
              </a:lnSpc>
              <a:spcBef>
                <a:spcPts val="285"/>
              </a:spcBef>
            </a:pPr>
            <a:r>
              <a:rPr lang="ko" sz="900" dirty="0">
                <a:solidFill>
                  <a:srgbClr val="231F20"/>
                </a:solidFill>
                <a:latin typeface="Dotum" panose="020B0600000101010101" pitchFamily="34" charset="-127"/>
                <a:ea typeface="Dotum" panose="020B0600000101010101" pitchFamily="34" charset="-127"/>
                <a:cs typeface="A-OTF Shin Maru Go Pr6N"/>
              </a:rPr>
              <a:t>※ 백신을 접종할 때는 </a:t>
            </a:r>
            <a:r>
              <a:rPr lang="ko" sz="1500" b="1" u="sng" baseline="2777" dirty="0">
                <a:solidFill>
                  <a:srgbClr val="F7941D"/>
                </a:solidFill>
                <a:latin typeface="Dotum" panose="020B0600000101010101" pitchFamily="34" charset="-127"/>
                <a:ea typeface="Dotum" panose="020B0600000101010101" pitchFamily="34" charset="-127"/>
                <a:cs typeface="A-OTF Shin Maru Go Pr6N"/>
              </a:rPr>
              <a:t>간편하게 어깨를 드러낼 수 있는 복장</a:t>
            </a:r>
            <a:r>
              <a:rPr lang="ko" sz="900" dirty="0">
                <a:solidFill>
                  <a:srgbClr val="231F20"/>
                </a:solidFill>
                <a:latin typeface="Dotum" panose="020B0600000101010101" pitchFamily="34" charset="-127"/>
                <a:ea typeface="Dotum" panose="020B0600000101010101" pitchFamily="34" charset="-127"/>
                <a:cs typeface="A-OTF Shin Maru Go Pr6N"/>
              </a:rPr>
              <a:t>으로 방문하시기 바랍니다.</a:t>
            </a:r>
            <a:endParaRPr sz="900" dirty="0">
              <a:latin typeface="Dotum" panose="020B0600000101010101" pitchFamily="34" charset="-127"/>
              <a:ea typeface="Dotum" panose="020B0600000101010101" pitchFamily="34" charset="-127"/>
              <a:cs typeface="A-OTF Shin Maru Go Pr6N"/>
            </a:endParaRPr>
          </a:p>
        </p:txBody>
      </p:sp>
      <p:sp>
        <p:nvSpPr>
          <p:cNvPr id="53" name="object 12">
            <a:extLst>
              <a:ext uri="{FF2B5EF4-FFF2-40B4-BE49-F238E27FC236}">
                <a16:creationId xmlns:a16="http://schemas.microsoft.com/office/drawing/2014/main" id="{131ABDBE-26A3-4E4F-B1BD-8251D1872295}"/>
              </a:ext>
            </a:extLst>
          </p:cNvPr>
          <p:cNvSpPr txBox="1"/>
          <p:nvPr/>
        </p:nvSpPr>
        <p:spPr>
          <a:xfrm>
            <a:off x="5894726" y="9028612"/>
            <a:ext cx="1252174" cy="1077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217804" algn="ctr" rtl="0">
              <a:lnSpc>
                <a:spcPct val="100000"/>
              </a:lnSpc>
              <a:spcBef>
                <a:spcPts val="1095"/>
              </a:spcBef>
            </a:pPr>
            <a:r>
              <a:rPr lang="ko" sz="700" dirty="0">
                <a:solidFill>
                  <a:srgbClr val="231F20"/>
                </a:solidFill>
                <a:latin typeface="Dotum" panose="020B0600000101010101" pitchFamily="34" charset="-127"/>
                <a:ea typeface="Dotum" panose="020B0600000101010101" pitchFamily="34" charset="-127"/>
                <a:cs typeface="A-OTF Shin Maru Go Pr6N"/>
              </a:rPr>
              <a:t>마이넘버카드 등</a:t>
            </a:r>
            <a:endParaRPr lang="ja-JP" altLang="en-US" sz="700" dirty="0">
              <a:latin typeface="Dotum" panose="020B0600000101010101" pitchFamily="34" charset="-127"/>
              <a:ea typeface="Dotum" panose="020B0600000101010101" pitchFamily="34" charset="-127"/>
              <a:cs typeface="A-OTF Shin Maru Go Pr6N"/>
            </a:endParaRPr>
          </a:p>
        </p:txBody>
      </p:sp>
      <p:sp>
        <p:nvSpPr>
          <p:cNvPr id="54" name="object 11">
            <a:extLst>
              <a:ext uri="{FF2B5EF4-FFF2-40B4-BE49-F238E27FC236}">
                <a16:creationId xmlns:a16="http://schemas.microsoft.com/office/drawing/2014/main" id="{A1D2C849-B615-8047-A06C-85DF73302A57}"/>
              </a:ext>
            </a:extLst>
          </p:cNvPr>
          <p:cNvSpPr txBox="1"/>
          <p:nvPr/>
        </p:nvSpPr>
        <p:spPr>
          <a:xfrm>
            <a:off x="463616" y="8321233"/>
            <a:ext cx="675053" cy="397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6530" algn="ctr" rtl="0">
              <a:lnSpc>
                <a:spcPct val="100000"/>
              </a:lnSpc>
              <a:spcBef>
                <a:spcPts val="465"/>
              </a:spcBef>
              <a:tabLst>
                <a:tab pos="746760" algn="l"/>
              </a:tabLst>
            </a:pPr>
            <a:r>
              <a:rPr lang="ko" sz="900" b="1" dirty="0">
                <a:solidFill>
                  <a:schemeClr val="bg1"/>
                </a:solidFill>
                <a:latin typeface="Dotum" panose="020B0600000101010101" pitchFamily="34" charset="-127"/>
                <a:ea typeface="Dotum" panose="020B0600000101010101" pitchFamily="34" charset="-127"/>
                <a:cs typeface="ShinMGoPr6N-Medium"/>
              </a:rPr>
              <a:t>당일 </a:t>
            </a:r>
            <a:endParaRPr sz="1100" b="1" dirty="0">
              <a:solidFill>
                <a:schemeClr val="bg1"/>
              </a:solidFill>
              <a:latin typeface="Dotum" panose="020B0600000101010101" pitchFamily="34" charset="-127"/>
              <a:ea typeface="Dotum" panose="020B0600000101010101" pitchFamily="34" charset="-127"/>
              <a:cs typeface="A-OTF Shin Maru Go Pr6N"/>
            </a:endParaRPr>
          </a:p>
          <a:p>
            <a:pPr marL="176530" algn="ctr" rtl="0">
              <a:lnSpc>
                <a:spcPct val="100000"/>
              </a:lnSpc>
              <a:spcBef>
                <a:spcPts val="365"/>
              </a:spcBef>
              <a:tabLst>
                <a:tab pos="746760" algn="l"/>
              </a:tabLst>
            </a:pPr>
            <a:r>
              <a:rPr lang="ko" sz="1350" b="1" baseline="15432" dirty="0">
                <a:solidFill>
                  <a:schemeClr val="bg1"/>
                </a:solidFill>
                <a:latin typeface="Dotum" panose="020B0600000101010101" pitchFamily="34" charset="-127"/>
                <a:ea typeface="Dotum" panose="020B0600000101010101" pitchFamily="34" charset="-127"/>
                <a:cs typeface="ShinMGoPr6N-Medium"/>
              </a:rPr>
              <a:t>준비물</a:t>
            </a:r>
            <a:endParaRPr sz="1100" b="1" dirty="0">
              <a:solidFill>
                <a:schemeClr val="bg1"/>
              </a:solidFill>
              <a:latin typeface="Dotum" panose="020B0600000101010101" pitchFamily="34" charset="-127"/>
              <a:ea typeface="Dotum" panose="020B0600000101010101" pitchFamily="34" charset="-127"/>
              <a:cs typeface="ShinMGoPr6N-Medium"/>
            </a:endParaRPr>
          </a:p>
        </p:txBody>
      </p:sp>
      <p:grpSp>
        <p:nvGrpSpPr>
          <p:cNvPr id="42" name="グループ化 41">
            <a:extLst>
              <a:ext uri="{FF2B5EF4-FFF2-40B4-BE49-F238E27FC236}">
                <a16:creationId xmlns:a16="http://schemas.microsoft.com/office/drawing/2014/main" id="{1E65CD50-B0F8-EE46-8E8A-8195640B017A}"/>
              </a:ext>
            </a:extLst>
          </p:cNvPr>
          <p:cNvGrpSpPr/>
          <p:nvPr/>
        </p:nvGrpSpPr>
        <p:grpSpPr>
          <a:xfrm>
            <a:off x="3922344" y="4218288"/>
            <a:ext cx="3060065" cy="1044575"/>
            <a:chOff x="3922344" y="4420273"/>
            <a:chExt cx="3060065" cy="1044575"/>
          </a:xfrm>
        </p:grpSpPr>
        <p:sp>
          <p:nvSpPr>
            <p:cNvPr id="5" name="object 5"/>
            <p:cNvSpPr/>
            <p:nvPr/>
          </p:nvSpPr>
          <p:spPr>
            <a:xfrm>
              <a:off x="3922344" y="4420273"/>
              <a:ext cx="3060065" cy="1044575"/>
            </a:xfrm>
            <a:custGeom>
              <a:avLst/>
              <a:gdLst/>
              <a:ahLst/>
              <a:cxnLst/>
              <a:rect l="l" t="t" r="r" b="b"/>
              <a:pathLst>
                <a:path w="3060065" h="1044575">
                  <a:moveTo>
                    <a:pt x="3059988" y="1044003"/>
                  </a:moveTo>
                  <a:lnTo>
                    <a:pt x="2015985" y="1044003"/>
                  </a:lnTo>
                  <a:lnTo>
                    <a:pt x="2015985" y="0"/>
                  </a:lnTo>
                  <a:lnTo>
                    <a:pt x="3059988" y="0"/>
                  </a:lnTo>
                  <a:lnTo>
                    <a:pt x="3059988" y="1044003"/>
                  </a:lnTo>
                  <a:close/>
                </a:path>
                <a:path w="3060065" h="1044575">
                  <a:moveTo>
                    <a:pt x="3059988" y="1044003"/>
                  </a:moveTo>
                  <a:lnTo>
                    <a:pt x="0" y="1044003"/>
                  </a:lnTo>
                  <a:lnTo>
                    <a:pt x="0" y="0"/>
                  </a:lnTo>
                  <a:lnTo>
                    <a:pt x="3059988" y="0"/>
                  </a:lnTo>
                  <a:lnTo>
                    <a:pt x="3059988" y="1044003"/>
                  </a:lnTo>
                  <a:close/>
                </a:path>
              </a:pathLst>
            </a:custGeom>
            <a:ln w="11620">
              <a:solidFill>
                <a:srgbClr val="050100"/>
              </a:solidFill>
            </a:ln>
          </p:spPr>
          <p:txBody>
            <a:bodyPr wrap="square" lIns="0" tIns="0" rIns="0" bIns="0" rtlCol="0"/>
            <a:lstStyle/>
            <a:p>
              <a:pPr rtl="0"/>
              <a:endParaRPr>
                <a:latin typeface="Dotum" panose="020B0600000101010101" pitchFamily="34" charset="-127"/>
                <a:ea typeface="Dotum" panose="020B0600000101010101" pitchFamily="34" charset="-127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6012066" y="4451672"/>
              <a:ext cx="964340" cy="100076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rtl="0"/>
              <a:endParaRPr>
                <a:latin typeface="Dotum" panose="020B0600000101010101" pitchFamily="34" charset="-127"/>
                <a:ea typeface="Dotum" panose="020B0600000101010101" pitchFamily="34" charset="-127"/>
              </a:endParaRPr>
            </a:p>
          </p:txBody>
        </p:sp>
        <p:sp>
          <p:nvSpPr>
            <p:cNvPr id="25" name="object 6">
              <a:extLst>
                <a:ext uri="{FF2B5EF4-FFF2-40B4-BE49-F238E27FC236}">
                  <a16:creationId xmlns:a16="http://schemas.microsoft.com/office/drawing/2014/main" id="{9C45F1CA-E425-834B-AA15-DE27F4C4B458}"/>
                </a:ext>
              </a:extLst>
            </p:cNvPr>
            <p:cNvSpPr txBox="1"/>
            <p:nvPr/>
          </p:nvSpPr>
          <p:spPr>
            <a:xfrm>
              <a:off x="4098776" y="4570064"/>
              <a:ext cx="1695450" cy="410369"/>
            </a:xfrm>
            <a:prstGeom prst="rect">
              <a:avLst/>
            </a:prstGeom>
          </p:spPr>
          <p:txBody>
            <a:bodyPr vert="horz" wrap="square" lIns="0" tIns="50800" rIns="0" bIns="0" rtlCol="0">
              <a:spAutoFit/>
            </a:bodyPr>
            <a:lstStyle/>
            <a:p>
              <a:pPr algn="ctr" rtl="0">
                <a:lnSpc>
                  <a:spcPct val="100000"/>
                </a:lnSpc>
                <a:spcBef>
                  <a:spcPts val="400"/>
                </a:spcBef>
              </a:pPr>
              <a:r>
                <a:rPr lang="ko" sz="900" b="1">
                  <a:solidFill>
                    <a:srgbClr val="231F20"/>
                  </a:solidFill>
                  <a:latin typeface="Dotum" panose="020B0600000101010101" pitchFamily="34" charset="-127"/>
                  <a:ea typeface="Dotum" panose="020B0600000101010101" pitchFamily="34" charset="-127"/>
                  <a:cs typeface="ShinMGoPr6N-Medium"/>
                </a:rPr>
                <a:t>접종 종합 안내 사이트</a:t>
              </a:r>
              <a:endParaRPr sz="900" b="1" dirty="0">
                <a:latin typeface="Dotum" panose="020B0600000101010101" pitchFamily="34" charset="-127"/>
                <a:ea typeface="Dotum" panose="020B0600000101010101" pitchFamily="34" charset="-127"/>
                <a:cs typeface="ShinMGoPr6N-Medium"/>
              </a:endParaRPr>
            </a:p>
            <a:p>
              <a:pPr marL="23495" algn="ctr" rtl="0">
                <a:lnSpc>
                  <a:spcPct val="100000"/>
                </a:lnSpc>
                <a:spcBef>
                  <a:spcPts val="370"/>
                </a:spcBef>
              </a:pPr>
              <a:r>
                <a:rPr lang="ko" sz="1100" b="1">
                  <a:solidFill>
                    <a:srgbClr val="231F20"/>
                  </a:solidFill>
                  <a:latin typeface="Dotum" panose="020B0600000101010101" pitchFamily="34" charset="-127"/>
                  <a:ea typeface="Dotum" panose="020B0600000101010101" pitchFamily="34" charset="-127"/>
                  <a:cs typeface="ShinMGoPr6N-Medium"/>
                </a:rPr>
                <a:t>‘코로나 백신 나비’</a:t>
              </a:r>
              <a:endParaRPr sz="1100" b="1" dirty="0">
                <a:latin typeface="Dotum" panose="020B0600000101010101" pitchFamily="34" charset="-127"/>
                <a:ea typeface="Dotum" panose="020B0600000101010101" pitchFamily="34" charset="-127"/>
                <a:cs typeface="ShinMGoPr6N-Medium"/>
              </a:endParaRPr>
            </a:p>
          </p:txBody>
        </p:sp>
        <p:sp>
          <p:nvSpPr>
            <p:cNvPr id="55" name="object 6">
              <a:extLst>
                <a:ext uri="{FF2B5EF4-FFF2-40B4-BE49-F238E27FC236}">
                  <a16:creationId xmlns:a16="http://schemas.microsoft.com/office/drawing/2014/main" id="{7C2BDBF5-6960-1A47-9E15-28BEF4084769}"/>
                </a:ext>
              </a:extLst>
            </p:cNvPr>
            <p:cNvSpPr txBox="1"/>
            <p:nvPr/>
          </p:nvSpPr>
          <p:spPr>
            <a:xfrm>
              <a:off x="4098776" y="5069978"/>
              <a:ext cx="1695450" cy="205184"/>
            </a:xfrm>
            <a:prstGeom prst="rect">
              <a:avLst/>
            </a:prstGeom>
          </p:spPr>
          <p:txBody>
            <a:bodyPr vert="horz" wrap="square" lIns="0" tIns="50800" rIns="0" bIns="0" rtlCol="0">
              <a:spAutoFit/>
            </a:bodyPr>
            <a:lstStyle/>
            <a:p>
              <a:pPr algn="ctr" rtl="0">
                <a:lnSpc>
                  <a:spcPct val="100000"/>
                </a:lnSpc>
                <a:spcBef>
                  <a:spcPts val="570"/>
                </a:spcBef>
              </a:pPr>
              <a:r>
                <a:rPr lang="ko" sz="1000" b="1" u="sng">
                  <a:solidFill>
                    <a:srgbClr val="2E3092"/>
                  </a:solidFill>
                  <a:latin typeface="Dotum" panose="020B0600000101010101" pitchFamily="34" charset="-127"/>
                  <a:ea typeface="Dotum" panose="020B0600000101010101" pitchFamily="34" charset="-127"/>
                  <a:cs typeface="ShinMGoPr6N-Medium"/>
                </a:rPr>
                <a:t>https://v-sys.mhlw.go.jp</a:t>
              </a:r>
              <a:endParaRPr sz="1000" b="1" u="sng" dirty="0">
                <a:latin typeface="Dotum" panose="020B0600000101010101" pitchFamily="34" charset="-127"/>
                <a:ea typeface="Dotum" panose="020B0600000101010101" pitchFamily="34" charset="-127"/>
                <a:cs typeface="ShinMGoPr6N-Medium"/>
              </a:endParaRPr>
            </a:p>
          </p:txBody>
        </p:sp>
      </p:grpSp>
      <p:pic>
        <p:nvPicPr>
          <p:cNvPr id="57" name="図 56">
            <a:extLst>
              <a:ext uri="{FF2B5EF4-FFF2-40B4-BE49-F238E27FC236}">
                <a16:creationId xmlns:a16="http://schemas.microsoft.com/office/drawing/2014/main" id="{2933B6CB-C3F6-D344-837B-DA26A5F0E6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764" y="8538659"/>
            <a:ext cx="676978" cy="423799"/>
          </a:xfrm>
          <a:prstGeom prst="rect">
            <a:avLst/>
          </a:prstGeom>
        </p:spPr>
      </p:pic>
      <p:pic>
        <p:nvPicPr>
          <p:cNvPr id="59" name="図 58">
            <a:extLst>
              <a:ext uri="{FF2B5EF4-FFF2-40B4-BE49-F238E27FC236}">
                <a16:creationId xmlns:a16="http://schemas.microsoft.com/office/drawing/2014/main" id="{390C81B3-1CEA-C841-8BB3-77E2F02252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7227" y="6963654"/>
            <a:ext cx="960016" cy="1143292"/>
          </a:xfrm>
          <a:prstGeom prst="rect">
            <a:avLst/>
          </a:prstGeom>
        </p:spPr>
      </p:pic>
      <p:sp>
        <p:nvSpPr>
          <p:cNvPr id="60" name="object 13">
            <a:extLst>
              <a:ext uri="{FF2B5EF4-FFF2-40B4-BE49-F238E27FC236}">
                <a16:creationId xmlns:a16="http://schemas.microsoft.com/office/drawing/2014/main" id="{47B7F6B5-F72C-544A-A78B-5A14D06607D3}"/>
              </a:ext>
            </a:extLst>
          </p:cNvPr>
          <p:cNvSpPr txBox="1"/>
          <p:nvPr/>
        </p:nvSpPr>
        <p:spPr>
          <a:xfrm>
            <a:off x="6184472" y="8289925"/>
            <a:ext cx="275861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5095" algn="ctr" rtl="0">
              <a:lnSpc>
                <a:spcPct val="100000"/>
              </a:lnSpc>
              <a:tabLst>
                <a:tab pos="1721485" algn="l"/>
                <a:tab pos="1722120" algn="l"/>
              </a:tabLst>
            </a:pPr>
            <a:r>
              <a:rPr lang="ko" sz="1500" b="1" dirty="0">
                <a:solidFill>
                  <a:srgbClr val="231F20"/>
                </a:solidFill>
                <a:latin typeface="Dotum" panose="020B0600000101010101" pitchFamily="34" charset="-127"/>
                <a:ea typeface="Dotum" panose="020B0600000101010101" pitchFamily="34" charset="-127"/>
                <a:cs typeface="ShinMGoPr6N-DeBold"/>
              </a:rPr>
              <a:t>＋</a:t>
            </a:r>
            <a:endParaRPr lang="ja-JP" altLang="en-US" sz="1500" b="1" dirty="0">
              <a:latin typeface="Dotum" panose="020B0600000101010101" pitchFamily="34" charset="-127"/>
              <a:ea typeface="Dotum" panose="020B0600000101010101" pitchFamily="34" charset="-127"/>
              <a:cs typeface="ShinMGoPr6N-DeBold"/>
            </a:endParaRPr>
          </a:p>
        </p:txBody>
      </p:sp>
      <p:pic>
        <p:nvPicPr>
          <p:cNvPr id="62" name="図 61">
            <a:extLst>
              <a:ext uri="{FF2B5EF4-FFF2-40B4-BE49-F238E27FC236}">
                <a16:creationId xmlns:a16="http://schemas.microsoft.com/office/drawing/2014/main" id="{6A00E028-7FDB-AB48-AD86-4139D5E7D65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594" y="675520"/>
            <a:ext cx="832875" cy="1020944"/>
          </a:xfrm>
          <a:prstGeom prst="rect">
            <a:avLst/>
          </a:prstGeom>
        </p:spPr>
      </p:pic>
      <p:pic>
        <p:nvPicPr>
          <p:cNvPr id="64" name="図 63">
            <a:extLst>
              <a:ext uri="{FF2B5EF4-FFF2-40B4-BE49-F238E27FC236}">
                <a16:creationId xmlns:a16="http://schemas.microsoft.com/office/drawing/2014/main" id="{54FCF94F-1817-2343-A370-251840BD0A1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583" y="2498467"/>
            <a:ext cx="1396886" cy="1336589"/>
          </a:xfrm>
          <a:prstGeom prst="rect">
            <a:avLst/>
          </a:prstGeom>
        </p:spPr>
      </p:pic>
      <p:sp>
        <p:nvSpPr>
          <p:cNvPr id="58" name="object 13">
            <a:extLst>
              <a:ext uri="{FF2B5EF4-FFF2-40B4-BE49-F238E27FC236}">
                <a16:creationId xmlns:a16="http://schemas.microsoft.com/office/drawing/2014/main" id="{CAE10004-02D2-D440-8C99-9D14F0033A14}"/>
              </a:ext>
            </a:extLst>
          </p:cNvPr>
          <p:cNvSpPr txBox="1"/>
          <p:nvPr/>
        </p:nvSpPr>
        <p:spPr>
          <a:xfrm>
            <a:off x="561634" y="2763606"/>
            <a:ext cx="6481082" cy="2055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rtl="0">
              <a:lnSpc>
                <a:spcPct val="142800"/>
              </a:lnSpc>
              <a:spcBef>
                <a:spcPts val="1030"/>
              </a:spcBef>
            </a:pPr>
            <a:r>
              <a:rPr lang="ko" sz="1100" b="1">
                <a:solidFill>
                  <a:srgbClr val="231F20"/>
                </a:solidFill>
                <a:latin typeface="Dotum" panose="020B0600000101010101" pitchFamily="34" charset="-127"/>
                <a:ea typeface="Dotum" panose="020B0600000101010101" pitchFamily="34" charset="-127"/>
                <a:cs typeface="ShinMGoPr6N-Medium"/>
              </a:rPr>
              <a:t>접종권이 도착한 분은 백신을 접종할 수 있습니다.</a:t>
            </a:r>
            <a:endParaRPr sz="1100" b="1" dirty="0">
              <a:latin typeface="Dotum" panose="020B0600000101010101" pitchFamily="34" charset="-127"/>
              <a:ea typeface="Dotum" panose="020B0600000101010101" pitchFamily="34" charset="-127"/>
              <a:cs typeface="ShinMGoPr6N-Medium"/>
            </a:endParaRPr>
          </a:p>
        </p:txBody>
      </p:sp>
      <p:grpSp>
        <p:nvGrpSpPr>
          <p:cNvPr id="38" name="グループ化 37">
            <a:extLst>
              <a:ext uri="{FF2B5EF4-FFF2-40B4-BE49-F238E27FC236}">
                <a16:creationId xmlns:a16="http://schemas.microsoft.com/office/drawing/2014/main" id="{152233AB-07DE-45F1-8C3B-B147091544FD}"/>
              </a:ext>
            </a:extLst>
          </p:cNvPr>
          <p:cNvGrpSpPr/>
          <p:nvPr/>
        </p:nvGrpSpPr>
        <p:grpSpPr>
          <a:xfrm>
            <a:off x="2374337" y="1585339"/>
            <a:ext cx="2808605" cy="342265"/>
            <a:chOff x="2374337" y="1755316"/>
            <a:chExt cx="2808605" cy="342265"/>
          </a:xfrm>
        </p:grpSpPr>
        <p:sp>
          <p:nvSpPr>
            <p:cNvPr id="20" name="object 20"/>
            <p:cNvSpPr/>
            <p:nvPr/>
          </p:nvSpPr>
          <p:spPr>
            <a:xfrm>
              <a:off x="2374337" y="1755316"/>
              <a:ext cx="2808605" cy="342265"/>
            </a:xfrm>
            <a:custGeom>
              <a:avLst/>
              <a:gdLst/>
              <a:ahLst/>
              <a:cxnLst/>
              <a:rect l="l" t="t" r="r" b="b"/>
              <a:pathLst>
                <a:path w="2808604" h="342264">
                  <a:moveTo>
                    <a:pt x="2664002" y="0"/>
                  </a:moveTo>
                  <a:lnTo>
                    <a:pt x="143992" y="0"/>
                  </a:lnTo>
                  <a:lnTo>
                    <a:pt x="98610" y="7372"/>
                  </a:lnTo>
                  <a:lnTo>
                    <a:pt x="59099" y="27876"/>
                  </a:lnTo>
                  <a:lnTo>
                    <a:pt x="27880" y="59094"/>
                  </a:lnTo>
                  <a:lnTo>
                    <a:pt x="7373" y="98605"/>
                  </a:lnTo>
                  <a:lnTo>
                    <a:pt x="0" y="143992"/>
                  </a:lnTo>
                  <a:lnTo>
                    <a:pt x="0" y="342010"/>
                  </a:lnTo>
                  <a:lnTo>
                    <a:pt x="2807995" y="342010"/>
                  </a:lnTo>
                  <a:lnTo>
                    <a:pt x="2807995" y="143992"/>
                  </a:lnTo>
                  <a:lnTo>
                    <a:pt x="2800621" y="98605"/>
                  </a:lnTo>
                  <a:lnTo>
                    <a:pt x="2780115" y="59094"/>
                  </a:lnTo>
                  <a:lnTo>
                    <a:pt x="2748895" y="27876"/>
                  </a:lnTo>
                  <a:lnTo>
                    <a:pt x="2709384" y="7372"/>
                  </a:lnTo>
                  <a:lnTo>
                    <a:pt x="2664002" y="0"/>
                  </a:lnTo>
                  <a:close/>
                </a:path>
              </a:pathLst>
            </a:custGeom>
            <a:solidFill>
              <a:srgbClr val="FFCB04"/>
            </a:solidFill>
          </p:spPr>
          <p:txBody>
            <a:bodyPr wrap="square" lIns="0" tIns="0" rIns="0" bIns="0" rtlCol="0"/>
            <a:lstStyle/>
            <a:p>
              <a:pPr rtl="0"/>
              <a:endParaRPr>
                <a:latin typeface="Dotum" panose="020B0600000101010101" pitchFamily="34" charset="-127"/>
                <a:ea typeface="Dotum" panose="020B0600000101010101" pitchFamily="34" charset="-127"/>
              </a:endParaRPr>
            </a:p>
          </p:txBody>
        </p:sp>
        <p:sp>
          <p:nvSpPr>
            <p:cNvPr id="36" name="object 3">
              <a:extLst>
                <a:ext uri="{FF2B5EF4-FFF2-40B4-BE49-F238E27FC236}">
                  <a16:creationId xmlns:a16="http://schemas.microsoft.com/office/drawing/2014/main" id="{84773936-E686-3A40-B0C0-E978AB1B8138}"/>
                </a:ext>
              </a:extLst>
            </p:cNvPr>
            <p:cNvSpPr txBox="1"/>
            <p:nvPr/>
          </p:nvSpPr>
          <p:spPr>
            <a:xfrm>
              <a:off x="2521378" y="1837963"/>
              <a:ext cx="2421623" cy="21544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41275" algn="ctr" rtl="0">
                <a:lnSpc>
                  <a:spcPct val="100000"/>
                </a:lnSpc>
                <a:spcBef>
                  <a:spcPts val="1255"/>
                </a:spcBef>
              </a:pPr>
              <a:r>
                <a:rPr lang="ko" sz="1400" b="1">
                  <a:solidFill>
                    <a:srgbClr val="231F20"/>
                  </a:solidFill>
                  <a:latin typeface="Dotum" panose="020B0600000101010101" pitchFamily="34" charset="-127"/>
                  <a:ea typeface="Dotum" panose="020B0600000101010101" pitchFamily="34" charset="-127"/>
                  <a:cs typeface="ShinMGoPr6N-Medium"/>
                </a:rPr>
                <a:t>백신 접종까지의 흐름</a:t>
              </a:r>
              <a:endParaRPr sz="1400" b="1" dirty="0">
                <a:latin typeface="Dotum" panose="020B0600000101010101" pitchFamily="34" charset="-127"/>
                <a:ea typeface="Dotum" panose="020B0600000101010101" pitchFamily="34" charset="-127"/>
                <a:cs typeface="ShinMGoPr6N-Medium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86410"/>
            <a:ext cx="7558405" cy="6864350"/>
          </a:xfrm>
          <a:custGeom>
            <a:avLst/>
            <a:gdLst/>
            <a:ahLst/>
            <a:cxnLst/>
            <a:rect l="l" t="t" r="r" b="b"/>
            <a:pathLst>
              <a:path w="7558405" h="6864350">
                <a:moveTo>
                  <a:pt x="0" y="6863956"/>
                </a:moveTo>
                <a:lnTo>
                  <a:pt x="7558341" y="6863956"/>
                </a:lnTo>
                <a:lnTo>
                  <a:pt x="7558341" y="0"/>
                </a:lnTo>
                <a:lnTo>
                  <a:pt x="0" y="0"/>
                </a:lnTo>
                <a:lnTo>
                  <a:pt x="0" y="6863956"/>
                </a:lnTo>
                <a:close/>
              </a:path>
            </a:pathLst>
          </a:custGeom>
          <a:solidFill>
            <a:srgbClr val="FFF4DB"/>
          </a:solidFill>
        </p:spPr>
        <p:txBody>
          <a:bodyPr wrap="square" lIns="0" tIns="0" rIns="0" bIns="0" rtlCol="0"/>
          <a:lstStyle/>
          <a:p>
            <a:pPr rtl="0"/>
            <a:endParaRPr/>
          </a:p>
        </p:txBody>
      </p:sp>
      <p:sp>
        <p:nvSpPr>
          <p:cNvPr id="3" name="object 3"/>
          <p:cNvSpPr/>
          <p:nvPr/>
        </p:nvSpPr>
        <p:spPr>
          <a:xfrm>
            <a:off x="1654568" y="5771722"/>
            <a:ext cx="5544185" cy="1179830"/>
          </a:xfrm>
          <a:custGeom>
            <a:avLst/>
            <a:gdLst/>
            <a:ahLst/>
            <a:cxnLst/>
            <a:rect l="l" t="t" r="r" b="b"/>
            <a:pathLst>
              <a:path w="5544184" h="1179829">
                <a:moveTo>
                  <a:pt x="0" y="1179309"/>
                </a:moveTo>
                <a:lnTo>
                  <a:pt x="5543778" y="1179309"/>
                </a:lnTo>
                <a:lnTo>
                  <a:pt x="5543778" y="0"/>
                </a:lnTo>
                <a:lnTo>
                  <a:pt x="0" y="0"/>
                </a:lnTo>
                <a:lnTo>
                  <a:pt x="0" y="117930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rtl="0"/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-1667" y="7150366"/>
            <a:ext cx="7560309" cy="3540125"/>
            <a:chOff x="-1667" y="7150366"/>
            <a:chExt cx="7560309" cy="3540125"/>
          </a:xfrm>
        </p:grpSpPr>
        <p:sp>
          <p:nvSpPr>
            <p:cNvPr id="5" name="object 5"/>
            <p:cNvSpPr/>
            <p:nvPr/>
          </p:nvSpPr>
          <p:spPr>
            <a:xfrm>
              <a:off x="0" y="7150366"/>
              <a:ext cx="7558405" cy="3540125"/>
            </a:xfrm>
            <a:custGeom>
              <a:avLst/>
              <a:gdLst/>
              <a:ahLst/>
              <a:cxnLst/>
              <a:rect l="l" t="t" r="r" b="b"/>
              <a:pathLst>
                <a:path w="7558405" h="3540125">
                  <a:moveTo>
                    <a:pt x="7558341" y="0"/>
                  </a:moveTo>
                  <a:lnTo>
                    <a:pt x="0" y="0"/>
                  </a:lnTo>
                  <a:lnTo>
                    <a:pt x="0" y="3540061"/>
                  </a:lnTo>
                  <a:lnTo>
                    <a:pt x="7558341" y="3540061"/>
                  </a:lnTo>
                  <a:lnTo>
                    <a:pt x="755834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rtl="0"/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-1667" y="8533691"/>
              <a:ext cx="7560309" cy="0"/>
            </a:xfrm>
            <a:custGeom>
              <a:avLst/>
              <a:gdLst/>
              <a:ahLst/>
              <a:cxnLst/>
              <a:rect l="l" t="t" r="r" b="b"/>
              <a:pathLst>
                <a:path w="7560309">
                  <a:moveTo>
                    <a:pt x="7560005" y="0"/>
                  </a:moveTo>
                  <a:lnTo>
                    <a:pt x="0" y="0"/>
                  </a:lnTo>
                </a:path>
              </a:pathLst>
            </a:custGeom>
            <a:ln w="3594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pPr rtl="0"/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58327" y="8035625"/>
              <a:ext cx="5932805" cy="0"/>
            </a:xfrm>
            <a:custGeom>
              <a:avLst/>
              <a:gdLst/>
              <a:ahLst/>
              <a:cxnLst/>
              <a:rect l="l" t="t" r="r" b="b"/>
              <a:pathLst>
                <a:path w="5932805">
                  <a:moveTo>
                    <a:pt x="5932538" y="0"/>
                  </a:moveTo>
                  <a:lnTo>
                    <a:pt x="0" y="0"/>
                  </a:lnTo>
                </a:path>
              </a:pathLst>
            </a:custGeom>
            <a:ln w="1079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pPr rtl="0"/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009261" y="7528091"/>
              <a:ext cx="2101215" cy="332740"/>
            </a:xfrm>
            <a:custGeom>
              <a:avLst/>
              <a:gdLst/>
              <a:ahLst/>
              <a:cxnLst/>
              <a:rect l="l" t="t" r="r" b="b"/>
              <a:pathLst>
                <a:path w="2101215" h="332740">
                  <a:moveTo>
                    <a:pt x="2064613" y="0"/>
                  </a:moveTo>
                  <a:lnTo>
                    <a:pt x="36004" y="0"/>
                  </a:lnTo>
                  <a:lnTo>
                    <a:pt x="22020" y="2843"/>
                  </a:lnTo>
                  <a:lnTo>
                    <a:pt x="10572" y="10582"/>
                  </a:lnTo>
                  <a:lnTo>
                    <a:pt x="2839" y="22031"/>
                  </a:lnTo>
                  <a:lnTo>
                    <a:pt x="0" y="36004"/>
                  </a:lnTo>
                  <a:lnTo>
                    <a:pt x="0" y="296557"/>
                  </a:lnTo>
                  <a:lnTo>
                    <a:pt x="2839" y="310534"/>
                  </a:lnTo>
                  <a:lnTo>
                    <a:pt x="10572" y="321978"/>
                  </a:lnTo>
                  <a:lnTo>
                    <a:pt x="22020" y="329710"/>
                  </a:lnTo>
                  <a:lnTo>
                    <a:pt x="36004" y="332549"/>
                  </a:lnTo>
                  <a:lnTo>
                    <a:pt x="2064613" y="332549"/>
                  </a:lnTo>
                  <a:lnTo>
                    <a:pt x="2078592" y="329710"/>
                  </a:lnTo>
                  <a:lnTo>
                    <a:pt x="2090040" y="321978"/>
                  </a:lnTo>
                  <a:lnTo>
                    <a:pt x="2097776" y="310534"/>
                  </a:lnTo>
                  <a:lnTo>
                    <a:pt x="2100618" y="296557"/>
                  </a:lnTo>
                  <a:lnTo>
                    <a:pt x="2100618" y="36004"/>
                  </a:lnTo>
                  <a:lnTo>
                    <a:pt x="2097776" y="22031"/>
                  </a:lnTo>
                  <a:lnTo>
                    <a:pt x="2090040" y="10582"/>
                  </a:lnTo>
                  <a:lnTo>
                    <a:pt x="2078592" y="2843"/>
                  </a:lnTo>
                  <a:lnTo>
                    <a:pt x="206461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rtl="0"/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573527" y="7528096"/>
              <a:ext cx="536575" cy="332740"/>
            </a:xfrm>
            <a:custGeom>
              <a:avLst/>
              <a:gdLst/>
              <a:ahLst/>
              <a:cxnLst/>
              <a:rect l="l" t="t" r="r" b="b"/>
              <a:pathLst>
                <a:path w="536575" h="332740">
                  <a:moveTo>
                    <a:pt x="500341" y="0"/>
                  </a:moveTo>
                  <a:lnTo>
                    <a:pt x="0" y="0"/>
                  </a:lnTo>
                  <a:lnTo>
                    <a:pt x="0" y="332549"/>
                  </a:lnTo>
                  <a:lnTo>
                    <a:pt x="500341" y="332549"/>
                  </a:lnTo>
                  <a:lnTo>
                    <a:pt x="514320" y="329708"/>
                  </a:lnTo>
                  <a:lnTo>
                    <a:pt x="525768" y="321973"/>
                  </a:lnTo>
                  <a:lnTo>
                    <a:pt x="533504" y="310528"/>
                  </a:lnTo>
                  <a:lnTo>
                    <a:pt x="536346" y="296557"/>
                  </a:lnTo>
                  <a:lnTo>
                    <a:pt x="536346" y="36004"/>
                  </a:lnTo>
                  <a:lnTo>
                    <a:pt x="533504" y="22025"/>
                  </a:lnTo>
                  <a:lnTo>
                    <a:pt x="525768" y="10577"/>
                  </a:lnTo>
                  <a:lnTo>
                    <a:pt x="514320" y="2841"/>
                  </a:lnTo>
                  <a:lnTo>
                    <a:pt x="500341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pPr rtl="0"/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573527" y="7528096"/>
              <a:ext cx="536575" cy="332740"/>
            </a:xfrm>
            <a:custGeom>
              <a:avLst/>
              <a:gdLst/>
              <a:ahLst/>
              <a:cxnLst/>
              <a:rect l="l" t="t" r="r" b="b"/>
              <a:pathLst>
                <a:path w="536575" h="332740">
                  <a:moveTo>
                    <a:pt x="0" y="0"/>
                  </a:moveTo>
                  <a:lnTo>
                    <a:pt x="500341" y="0"/>
                  </a:lnTo>
                  <a:lnTo>
                    <a:pt x="514320" y="2841"/>
                  </a:lnTo>
                  <a:lnTo>
                    <a:pt x="525768" y="10577"/>
                  </a:lnTo>
                  <a:lnTo>
                    <a:pt x="533504" y="22025"/>
                  </a:lnTo>
                  <a:lnTo>
                    <a:pt x="536346" y="36004"/>
                  </a:lnTo>
                  <a:lnTo>
                    <a:pt x="536346" y="296557"/>
                  </a:lnTo>
                  <a:lnTo>
                    <a:pt x="533504" y="310528"/>
                  </a:lnTo>
                  <a:lnTo>
                    <a:pt x="525768" y="321973"/>
                  </a:lnTo>
                  <a:lnTo>
                    <a:pt x="514320" y="329708"/>
                  </a:lnTo>
                  <a:lnTo>
                    <a:pt x="500341" y="332549"/>
                  </a:lnTo>
                  <a:lnTo>
                    <a:pt x="0" y="332549"/>
                  </a:lnTo>
                </a:path>
              </a:pathLst>
            </a:custGeom>
            <a:ln w="10033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pPr rtl="0"/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009261" y="7528091"/>
              <a:ext cx="2101215" cy="332740"/>
            </a:xfrm>
            <a:custGeom>
              <a:avLst/>
              <a:gdLst/>
              <a:ahLst/>
              <a:cxnLst/>
              <a:rect l="l" t="t" r="r" b="b"/>
              <a:pathLst>
                <a:path w="2101215" h="332740">
                  <a:moveTo>
                    <a:pt x="2100618" y="296557"/>
                  </a:moveTo>
                  <a:lnTo>
                    <a:pt x="2097776" y="310534"/>
                  </a:lnTo>
                  <a:lnTo>
                    <a:pt x="2090040" y="321978"/>
                  </a:lnTo>
                  <a:lnTo>
                    <a:pt x="2078592" y="329710"/>
                  </a:lnTo>
                  <a:lnTo>
                    <a:pt x="2064613" y="332549"/>
                  </a:lnTo>
                  <a:lnTo>
                    <a:pt x="36004" y="332549"/>
                  </a:lnTo>
                  <a:lnTo>
                    <a:pt x="22020" y="329710"/>
                  </a:lnTo>
                  <a:lnTo>
                    <a:pt x="10572" y="321978"/>
                  </a:lnTo>
                  <a:lnTo>
                    <a:pt x="2839" y="310534"/>
                  </a:lnTo>
                  <a:lnTo>
                    <a:pt x="0" y="296557"/>
                  </a:lnTo>
                  <a:lnTo>
                    <a:pt x="0" y="36004"/>
                  </a:lnTo>
                  <a:lnTo>
                    <a:pt x="2839" y="22031"/>
                  </a:lnTo>
                  <a:lnTo>
                    <a:pt x="10572" y="10582"/>
                  </a:lnTo>
                  <a:lnTo>
                    <a:pt x="22020" y="2843"/>
                  </a:lnTo>
                  <a:lnTo>
                    <a:pt x="36004" y="0"/>
                  </a:lnTo>
                  <a:lnTo>
                    <a:pt x="2064613" y="0"/>
                  </a:lnTo>
                  <a:lnTo>
                    <a:pt x="2078592" y="2843"/>
                  </a:lnTo>
                  <a:lnTo>
                    <a:pt x="2090040" y="10582"/>
                  </a:lnTo>
                  <a:lnTo>
                    <a:pt x="2097776" y="22031"/>
                  </a:lnTo>
                  <a:lnTo>
                    <a:pt x="2100618" y="36004"/>
                  </a:lnTo>
                  <a:lnTo>
                    <a:pt x="2100618" y="296557"/>
                  </a:lnTo>
                  <a:close/>
                </a:path>
              </a:pathLst>
            </a:custGeom>
            <a:ln w="1079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pPr rtl="0"/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304802" y="7372388"/>
              <a:ext cx="886886" cy="88687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rtl="0"/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58330" y="7379106"/>
              <a:ext cx="6840220" cy="877569"/>
            </a:xfrm>
            <a:custGeom>
              <a:avLst/>
              <a:gdLst/>
              <a:ahLst/>
              <a:cxnLst/>
              <a:rect l="l" t="t" r="r" b="b"/>
              <a:pathLst>
                <a:path w="6840220" h="877570">
                  <a:moveTo>
                    <a:pt x="6840016" y="877188"/>
                  </a:moveTo>
                  <a:lnTo>
                    <a:pt x="5928537" y="877188"/>
                  </a:lnTo>
                  <a:lnTo>
                    <a:pt x="5928537" y="0"/>
                  </a:lnTo>
                  <a:lnTo>
                    <a:pt x="6840016" y="0"/>
                  </a:lnTo>
                  <a:lnTo>
                    <a:pt x="6840016" y="877188"/>
                  </a:lnTo>
                  <a:close/>
                </a:path>
                <a:path w="6840220" h="877570">
                  <a:moveTo>
                    <a:pt x="6840016" y="877176"/>
                  </a:moveTo>
                  <a:lnTo>
                    <a:pt x="0" y="877176"/>
                  </a:lnTo>
                  <a:lnTo>
                    <a:pt x="0" y="0"/>
                  </a:lnTo>
                  <a:lnTo>
                    <a:pt x="6840016" y="0"/>
                  </a:lnTo>
                  <a:lnTo>
                    <a:pt x="6840016" y="877176"/>
                  </a:lnTo>
                  <a:close/>
                </a:path>
              </a:pathLst>
            </a:custGeom>
            <a:ln w="1799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pPr rtl="0"/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352933" y="5758021"/>
            <a:ext cx="6851015" cy="1190625"/>
            <a:chOff x="352933" y="5660923"/>
            <a:chExt cx="6851015" cy="1190625"/>
          </a:xfrm>
        </p:grpSpPr>
        <p:sp>
          <p:nvSpPr>
            <p:cNvPr id="15" name="object 15"/>
            <p:cNvSpPr/>
            <p:nvPr/>
          </p:nvSpPr>
          <p:spPr>
            <a:xfrm>
              <a:off x="358330" y="5666320"/>
              <a:ext cx="6840220" cy="1179830"/>
            </a:xfrm>
            <a:custGeom>
              <a:avLst/>
              <a:gdLst/>
              <a:ahLst/>
              <a:cxnLst/>
              <a:rect l="l" t="t" r="r" b="b"/>
              <a:pathLst>
                <a:path w="6840220" h="1179829">
                  <a:moveTo>
                    <a:pt x="6840016" y="1179309"/>
                  </a:moveTo>
                  <a:lnTo>
                    <a:pt x="0" y="1179309"/>
                  </a:lnTo>
                  <a:lnTo>
                    <a:pt x="0" y="0"/>
                  </a:lnTo>
                  <a:lnTo>
                    <a:pt x="6840016" y="0"/>
                  </a:lnTo>
                  <a:lnTo>
                    <a:pt x="6840016" y="1179309"/>
                  </a:lnTo>
                  <a:close/>
                </a:path>
              </a:pathLst>
            </a:custGeom>
            <a:ln w="10794">
              <a:solidFill>
                <a:srgbClr val="FFCB04"/>
              </a:solidFill>
            </a:ln>
          </p:spPr>
          <p:txBody>
            <a:bodyPr wrap="square" lIns="0" tIns="0" rIns="0" bIns="0" rtlCol="0"/>
            <a:lstStyle/>
            <a:p>
              <a:pPr rtl="0"/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58330" y="5666320"/>
              <a:ext cx="1296670" cy="1179830"/>
            </a:xfrm>
            <a:custGeom>
              <a:avLst/>
              <a:gdLst/>
              <a:ahLst/>
              <a:cxnLst/>
              <a:rect l="l" t="t" r="r" b="b"/>
              <a:pathLst>
                <a:path w="1296670" h="1179829">
                  <a:moveTo>
                    <a:pt x="1296238" y="0"/>
                  </a:moveTo>
                  <a:lnTo>
                    <a:pt x="0" y="0"/>
                  </a:lnTo>
                  <a:lnTo>
                    <a:pt x="0" y="1179309"/>
                  </a:lnTo>
                  <a:lnTo>
                    <a:pt x="1296238" y="1179309"/>
                  </a:lnTo>
                  <a:lnTo>
                    <a:pt x="1296238" y="0"/>
                  </a:lnTo>
                  <a:close/>
                </a:path>
              </a:pathLst>
            </a:custGeom>
            <a:solidFill>
              <a:srgbClr val="FFCB04"/>
            </a:solidFill>
          </p:spPr>
          <p:txBody>
            <a:bodyPr wrap="square" lIns="0" tIns="0" rIns="0" bIns="0" rtlCol="0"/>
            <a:lstStyle/>
            <a:p>
              <a:pPr rtl="0"/>
              <a:endParaRPr/>
            </a:p>
          </p:txBody>
        </p:sp>
      </p:grpSp>
      <p:sp>
        <p:nvSpPr>
          <p:cNvPr id="17" name="object 17"/>
          <p:cNvSpPr/>
          <p:nvPr/>
        </p:nvSpPr>
        <p:spPr>
          <a:xfrm>
            <a:off x="-1663" y="0"/>
            <a:ext cx="7560309" cy="288290"/>
          </a:xfrm>
          <a:custGeom>
            <a:avLst/>
            <a:gdLst/>
            <a:ahLst/>
            <a:cxnLst/>
            <a:rect l="l" t="t" r="r" b="b"/>
            <a:pathLst>
              <a:path w="7560309" h="288290">
                <a:moveTo>
                  <a:pt x="7560005" y="0"/>
                </a:moveTo>
                <a:lnTo>
                  <a:pt x="0" y="0"/>
                </a:lnTo>
                <a:lnTo>
                  <a:pt x="0" y="287997"/>
                </a:lnTo>
                <a:lnTo>
                  <a:pt x="7560005" y="287997"/>
                </a:lnTo>
                <a:lnTo>
                  <a:pt x="7560005" y="0"/>
                </a:lnTo>
                <a:close/>
              </a:path>
            </a:pathLst>
          </a:custGeom>
          <a:solidFill>
            <a:srgbClr val="FFCB04"/>
          </a:solidFill>
        </p:spPr>
        <p:txBody>
          <a:bodyPr wrap="square" lIns="0" tIns="0" rIns="0" bIns="0" rtlCol="0"/>
          <a:lstStyle/>
          <a:p>
            <a:pPr rtl="0"/>
            <a:endParaRPr/>
          </a:p>
        </p:txBody>
      </p:sp>
      <p:sp>
        <p:nvSpPr>
          <p:cNvPr id="18" name="object 3">
            <a:extLst>
              <a:ext uri="{FF2B5EF4-FFF2-40B4-BE49-F238E27FC236}">
                <a16:creationId xmlns:a16="http://schemas.microsoft.com/office/drawing/2014/main" id="{8E529BA0-4073-FF49-AA33-D1AF53B693AB}"/>
              </a:ext>
            </a:extLst>
          </p:cNvPr>
          <p:cNvSpPr txBox="1"/>
          <p:nvPr/>
        </p:nvSpPr>
        <p:spPr>
          <a:xfrm>
            <a:off x="288968" y="1409885"/>
            <a:ext cx="7019290" cy="10036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869"/>
              </a:spcBef>
            </a:pPr>
            <a:r>
              <a:rPr lang="ko" sz="1100" b="1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A-OTF Shin Maru Go Pr6N"/>
              </a:rPr>
              <a:t>◎ 주민표가 있는 시정촌(주소지) 이외의 접종에 대하여</a:t>
            </a:r>
            <a:endParaRPr sz="1100" b="1" dirty="0">
              <a:latin typeface="Yu Gothic" panose="020B0400000000000000" pitchFamily="34" charset="-128"/>
              <a:ea typeface="Yu Gothic" panose="020B0400000000000000" pitchFamily="34" charset="-128"/>
              <a:cs typeface="A-OTF Shin Maru Go Pr6N"/>
            </a:endParaRPr>
          </a:p>
          <a:p>
            <a:pPr marL="12700" rtl="0">
              <a:lnSpc>
                <a:spcPct val="100000"/>
              </a:lnSpc>
              <a:spcBef>
                <a:spcPts val="705"/>
              </a:spcBef>
            </a:pPr>
            <a:r>
              <a:rPr lang="ko" sz="1000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hinMGoPr6N-Medium"/>
              </a:rPr>
              <a:t>・입원 및 입소 중인 의료기관이나 시설에서 백신을 접종하시는 분 </a:t>
            </a:r>
            <a:r>
              <a:rPr lang="ko" sz="1000" b="1" dirty="0">
                <a:solidFill>
                  <a:srgbClr val="F7941D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ShinMGoPr6N-Medium"/>
              </a:rPr>
              <a:t>➡ 의료기관이나 시설에 상담해 주십시오.</a:t>
            </a:r>
            <a:endParaRPr sz="1000" b="1" dirty="0">
              <a:latin typeface="Yu Gothic Medium" panose="020B0400000000000000" pitchFamily="34" charset="-128"/>
              <a:ea typeface="Yu Gothic Medium" panose="020B0400000000000000" pitchFamily="34" charset="-128"/>
              <a:cs typeface="ShinMGoPr6N-Medium"/>
            </a:endParaRPr>
          </a:p>
          <a:p>
            <a:pPr marL="12700" rtl="0">
              <a:lnSpc>
                <a:spcPct val="100000"/>
              </a:lnSpc>
              <a:spcBef>
                <a:spcPts val="360"/>
              </a:spcBef>
            </a:pPr>
            <a:r>
              <a:rPr lang="ko" sz="1000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hinMGoPr6N-Medium"/>
              </a:rPr>
              <a:t>・기저 질환으로 치료 중인 의료기관에서 백신을 접종하시는 분 </a:t>
            </a:r>
            <a:r>
              <a:rPr lang="ko" sz="1000" b="1" dirty="0">
                <a:solidFill>
                  <a:srgbClr val="F7941D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ShinMGoPr6N-Medium"/>
              </a:rPr>
              <a:t>➡ 의료기관에 상담해 주십시오.</a:t>
            </a:r>
            <a:endParaRPr sz="1000" b="1" dirty="0">
              <a:latin typeface="Yu Gothic Medium" panose="020B0400000000000000" pitchFamily="34" charset="-128"/>
              <a:ea typeface="Yu Gothic Medium" panose="020B0400000000000000" pitchFamily="34" charset="-128"/>
              <a:cs typeface="ShinMGoPr6N-Medium"/>
            </a:endParaRPr>
          </a:p>
          <a:p>
            <a:pPr marL="160020" marR="1094740" indent="-147955" rtl="0">
              <a:lnSpc>
                <a:spcPct val="129900"/>
              </a:lnSpc>
            </a:pPr>
            <a:r>
              <a:rPr lang="ko" sz="1000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hinMGoPr6N-Medium"/>
              </a:rPr>
              <a:t>・거주지가 주소지와 다른 분 </a:t>
            </a:r>
            <a:r>
              <a:rPr lang="ko" sz="1000" b="1" dirty="0">
                <a:solidFill>
                  <a:srgbClr val="F7941D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ShinMGoPr6N-Medium"/>
              </a:rPr>
              <a:t>➡ 실제 거주하시는 지역에서 백신을 접종할 수 있는 경우가 있습니다. </a:t>
            </a:r>
            <a:endParaRPr lang="en-US" sz="1000" b="1" dirty="0">
              <a:solidFill>
                <a:srgbClr val="F7941D"/>
              </a:solidFill>
              <a:latin typeface="Yu Gothic Medium" panose="020B0400000000000000" pitchFamily="34" charset="-128"/>
              <a:ea typeface="Yu Gothic Medium" panose="020B0400000000000000" pitchFamily="34" charset="-128"/>
              <a:cs typeface="ShinMGoPr6N-Medium"/>
            </a:endParaRPr>
          </a:p>
          <a:p>
            <a:pPr marL="160020" marR="1094740" indent="-147955" rtl="0">
              <a:lnSpc>
                <a:spcPct val="129900"/>
              </a:lnSpc>
            </a:pPr>
            <a:r>
              <a:rPr lang="ko" sz="1000" b="1" dirty="0">
                <a:solidFill>
                  <a:srgbClr val="F7941D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ShinMGoPr6N-Medium"/>
              </a:rPr>
              <a:t>　</a:t>
            </a:r>
            <a:r>
              <a:rPr lang="ko" sz="1000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hinMGoPr6N-Medium"/>
              </a:rPr>
              <a:t>실제 거주하시는 시정촌(市町村)의 홈페이지를 확인하시거나 상담 창구로 문의하시기 바랍니다.</a:t>
            </a:r>
            <a:endParaRPr sz="1000" dirty="0">
              <a:latin typeface="游ゴシック" panose="020B0400000000000000" pitchFamily="50" charset="-128"/>
              <a:ea typeface="游ゴシック" panose="020B0400000000000000" pitchFamily="50" charset="-128"/>
              <a:cs typeface="ShinMGoPr6N-Medium"/>
            </a:endParaRPr>
          </a:p>
        </p:txBody>
      </p:sp>
      <p:sp>
        <p:nvSpPr>
          <p:cNvPr id="19" name="object 4">
            <a:extLst>
              <a:ext uri="{FF2B5EF4-FFF2-40B4-BE49-F238E27FC236}">
                <a16:creationId xmlns:a16="http://schemas.microsoft.com/office/drawing/2014/main" id="{3C323C8D-A2C3-044C-BEAA-D13190C342B6}"/>
              </a:ext>
            </a:extLst>
          </p:cNvPr>
          <p:cNvSpPr txBox="1"/>
          <p:nvPr/>
        </p:nvSpPr>
        <p:spPr>
          <a:xfrm>
            <a:off x="482563" y="7431605"/>
            <a:ext cx="3448599" cy="5350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6985" algn="just" rtl="0">
              <a:lnSpc>
                <a:spcPct val="118100"/>
              </a:lnSpc>
              <a:spcBef>
                <a:spcPts val="100"/>
              </a:spcBef>
            </a:pPr>
            <a:r>
              <a:rPr lang="ko" sz="1000" b="1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ShinMGoPr6N-DeBold"/>
              </a:rPr>
              <a:t>신종 코로나 백신의 유효성 및 안전성 등에 관한 자세한 정보는 후생노동성 홈페이지의 ‘신종 코로나 백신에 대하여’ 페이지를 확인해 주십시오.</a:t>
            </a:r>
            <a:endParaRPr sz="1000" b="1" dirty="0">
              <a:latin typeface="Yu Gothic" panose="020B0400000000000000" pitchFamily="34" charset="-128"/>
              <a:ea typeface="Yu Gothic" panose="020B0400000000000000" pitchFamily="34" charset="-128"/>
              <a:cs typeface="ShinMGoPr6N-DeBold"/>
            </a:endParaRPr>
          </a:p>
        </p:txBody>
      </p:sp>
      <p:sp>
        <p:nvSpPr>
          <p:cNvPr id="20" name="object 5">
            <a:extLst>
              <a:ext uri="{FF2B5EF4-FFF2-40B4-BE49-F238E27FC236}">
                <a16:creationId xmlns:a16="http://schemas.microsoft.com/office/drawing/2014/main" id="{E0F178A4-AA4E-7542-8F2A-E8FA81BC6039}"/>
              </a:ext>
            </a:extLst>
          </p:cNvPr>
          <p:cNvSpPr txBox="1"/>
          <p:nvPr/>
        </p:nvSpPr>
        <p:spPr>
          <a:xfrm>
            <a:off x="476044" y="8084728"/>
            <a:ext cx="4567551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0"/>
              </a:spcBef>
            </a:pPr>
            <a:r>
              <a:rPr lang="ko" sz="90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hinMGoPr6N-Medium"/>
              </a:rPr>
              <a:t>홈페이지를 확인할 수 없는 경우는 거주하시는 시정촌(市町村) 등에 상담해 주십시오.</a:t>
            </a:r>
            <a:endParaRPr sz="900" dirty="0">
              <a:latin typeface="游ゴシック" panose="020B0400000000000000" pitchFamily="50" charset="-128"/>
              <a:ea typeface="游ゴシック" panose="020B0400000000000000" pitchFamily="50" charset="-128"/>
              <a:cs typeface="ShinMGoPr6N-Medium"/>
            </a:endParaRPr>
          </a:p>
        </p:txBody>
      </p:sp>
      <p:sp>
        <p:nvSpPr>
          <p:cNvPr id="21" name="object 6">
            <a:extLst>
              <a:ext uri="{FF2B5EF4-FFF2-40B4-BE49-F238E27FC236}">
                <a16:creationId xmlns:a16="http://schemas.microsoft.com/office/drawing/2014/main" id="{8426F7C4-20EF-8E43-BB22-2F60338A776A}"/>
              </a:ext>
            </a:extLst>
          </p:cNvPr>
          <p:cNvSpPr txBox="1"/>
          <p:nvPr/>
        </p:nvSpPr>
        <p:spPr>
          <a:xfrm>
            <a:off x="4055395" y="7604491"/>
            <a:ext cx="195262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0"/>
              </a:spcBef>
              <a:tabLst>
                <a:tab pos="1593850" algn="l"/>
              </a:tabLst>
            </a:pPr>
            <a:r>
              <a:rPr lang="ko" sz="1100" b="1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ShinMGoPr6N-Medium"/>
              </a:rPr>
              <a:t>후생노동성 코로나 백신</a:t>
            </a:r>
            <a:r>
              <a:rPr lang="ko" sz="1100" b="1" dirty="0">
                <a:solidFill>
                  <a:srgbClr val="231F20"/>
                </a:solidFill>
                <a:latin typeface="ShinMGoPr6N-Medium"/>
                <a:cs typeface="ShinMGoPr6N-Medium"/>
              </a:rPr>
              <a:t>	</a:t>
            </a:r>
            <a:r>
              <a:rPr lang="ko" sz="1100" b="1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ShinMGoPr6N-Medium"/>
              </a:rPr>
              <a:t> </a:t>
            </a:r>
            <a:r>
              <a:rPr lang="ko" sz="1100" b="1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GothicMB101Pro-Medium"/>
              </a:rPr>
              <a:t>검색</a:t>
            </a:r>
          </a:p>
        </p:txBody>
      </p:sp>
      <p:sp>
        <p:nvSpPr>
          <p:cNvPr id="22" name="object 7">
            <a:extLst>
              <a:ext uri="{FF2B5EF4-FFF2-40B4-BE49-F238E27FC236}">
                <a16:creationId xmlns:a16="http://schemas.microsoft.com/office/drawing/2014/main" id="{E66E7AC4-A26C-6541-AC78-BC0243E978A8}"/>
              </a:ext>
            </a:extLst>
          </p:cNvPr>
          <p:cNvSpPr txBox="1"/>
          <p:nvPr/>
        </p:nvSpPr>
        <p:spPr>
          <a:xfrm>
            <a:off x="345622" y="8818740"/>
            <a:ext cx="56705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0"/>
              </a:spcBef>
            </a:pPr>
            <a:r>
              <a:rPr lang="ko" sz="800">
                <a:solidFill>
                  <a:srgbClr val="231F20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GothicMB101Pro-Medium"/>
              </a:rPr>
              <a:t>문의처</a:t>
            </a:r>
            <a:endParaRPr sz="800" dirty="0">
              <a:latin typeface="Yu Gothic Medium" panose="020B0400000000000000" pitchFamily="34" charset="-128"/>
              <a:ea typeface="Yu Gothic Medium" panose="020B0400000000000000" pitchFamily="34" charset="-128"/>
              <a:cs typeface="GothicMB101Pro-Medium"/>
            </a:endParaRPr>
          </a:p>
        </p:txBody>
      </p:sp>
      <p:sp>
        <p:nvSpPr>
          <p:cNvPr id="23" name="object 8">
            <a:extLst>
              <a:ext uri="{FF2B5EF4-FFF2-40B4-BE49-F238E27FC236}">
                <a16:creationId xmlns:a16="http://schemas.microsoft.com/office/drawing/2014/main" id="{55680AF8-7E3D-1147-A4F3-FC56DAE9D03C}"/>
              </a:ext>
            </a:extLst>
          </p:cNvPr>
          <p:cNvSpPr txBox="1"/>
          <p:nvPr/>
        </p:nvSpPr>
        <p:spPr>
          <a:xfrm>
            <a:off x="443002" y="6028118"/>
            <a:ext cx="1079200" cy="6264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3810" algn="just" rtl="0">
              <a:lnSpc>
                <a:spcPct val="140400"/>
              </a:lnSpc>
              <a:spcBef>
                <a:spcPts val="100"/>
              </a:spcBef>
            </a:pPr>
            <a:r>
              <a:rPr lang="ko" sz="1000" b="1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A-OTF Shin Maru Go Pr6N"/>
              </a:rPr>
              <a:t>감염 예방 대책의 지속적인 노력을 부탁드립니다.</a:t>
            </a:r>
          </a:p>
        </p:txBody>
      </p:sp>
      <p:sp>
        <p:nvSpPr>
          <p:cNvPr id="24" name="object 9">
            <a:extLst>
              <a:ext uri="{FF2B5EF4-FFF2-40B4-BE49-F238E27FC236}">
                <a16:creationId xmlns:a16="http://schemas.microsoft.com/office/drawing/2014/main" id="{9342C1BE-6BDC-BF43-9610-6973765CF6B7}"/>
              </a:ext>
            </a:extLst>
          </p:cNvPr>
          <p:cNvSpPr txBox="1"/>
          <p:nvPr/>
        </p:nvSpPr>
        <p:spPr>
          <a:xfrm>
            <a:off x="1641345" y="6691778"/>
            <a:ext cx="2595201" cy="173124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201930" algn="ctr" rtl="0">
              <a:lnSpc>
                <a:spcPct val="100000"/>
              </a:lnSpc>
              <a:spcBef>
                <a:spcPts val="350"/>
              </a:spcBef>
            </a:pPr>
            <a:r>
              <a:rPr lang="ko" sz="750" b="1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ShinMGoPr6N-Medium"/>
              </a:rPr>
              <a:t>‘3밀(밀집, 밀접, 밀폐)’ 피하기</a:t>
            </a:r>
            <a:endParaRPr sz="750" b="1" dirty="0">
              <a:latin typeface="Yu Gothic" panose="020B0400000000000000" pitchFamily="34" charset="-128"/>
              <a:ea typeface="Yu Gothic" panose="020B0400000000000000" pitchFamily="34" charset="-128"/>
              <a:cs typeface="ShinMGoPr6N-Medium"/>
            </a:endParaRPr>
          </a:p>
        </p:txBody>
      </p:sp>
      <p:sp>
        <p:nvSpPr>
          <p:cNvPr id="25" name="object 10">
            <a:extLst>
              <a:ext uri="{FF2B5EF4-FFF2-40B4-BE49-F238E27FC236}">
                <a16:creationId xmlns:a16="http://schemas.microsoft.com/office/drawing/2014/main" id="{8168CB19-0A76-BE46-BDC5-4120D946F441}"/>
              </a:ext>
            </a:extLst>
          </p:cNvPr>
          <p:cNvSpPr txBox="1"/>
          <p:nvPr/>
        </p:nvSpPr>
        <p:spPr>
          <a:xfrm>
            <a:off x="4465120" y="6537110"/>
            <a:ext cx="621665" cy="128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0"/>
              </a:spcBef>
            </a:pPr>
            <a:r>
              <a:rPr lang="ko" sz="750" b="1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ShinMGoPr6N-Medium"/>
              </a:rPr>
              <a:t>마스크 착용</a:t>
            </a:r>
            <a:endParaRPr sz="750" b="1" dirty="0">
              <a:latin typeface="Yu Gothic" panose="020B0400000000000000" pitchFamily="34" charset="-128"/>
              <a:ea typeface="Yu Gothic" panose="020B0400000000000000" pitchFamily="34" charset="-128"/>
              <a:cs typeface="ShinMGoPr6N-Medium"/>
            </a:endParaRPr>
          </a:p>
        </p:txBody>
      </p:sp>
      <p:sp>
        <p:nvSpPr>
          <p:cNvPr id="26" name="object 11">
            <a:extLst>
              <a:ext uri="{FF2B5EF4-FFF2-40B4-BE49-F238E27FC236}">
                <a16:creationId xmlns:a16="http://schemas.microsoft.com/office/drawing/2014/main" id="{23062E70-A748-A544-80BA-086CABFCD695}"/>
              </a:ext>
            </a:extLst>
          </p:cNvPr>
          <p:cNvSpPr txBox="1"/>
          <p:nvPr/>
        </p:nvSpPr>
        <p:spPr>
          <a:xfrm>
            <a:off x="5257665" y="6516865"/>
            <a:ext cx="657994" cy="2941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6210" marR="5080" indent="-144145" rtl="0">
              <a:lnSpc>
                <a:spcPct val="126000"/>
              </a:lnSpc>
              <a:spcBef>
                <a:spcPts val="100"/>
              </a:spcBef>
              <a:tabLst>
                <a:tab pos="753110" algn="l"/>
                <a:tab pos="855980" algn="l"/>
              </a:tabLst>
            </a:pPr>
            <a:r>
              <a:rPr lang="ko" sz="750" b="1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ShinMGoPr6N-Medium"/>
              </a:rPr>
              <a:t>비누로 손씻기</a:t>
            </a:r>
            <a:endParaRPr lang="en-US" altLang="ja-JP" sz="750" b="1" dirty="0">
              <a:solidFill>
                <a:srgbClr val="231F20"/>
              </a:solidFill>
              <a:latin typeface="Yu Gothic" panose="020B0400000000000000" pitchFamily="34" charset="-128"/>
              <a:ea typeface="Yu Gothic" panose="020B0400000000000000" pitchFamily="34" charset="-128"/>
              <a:cs typeface="ShinMGoPr6N-Medium"/>
            </a:endParaRPr>
          </a:p>
        </p:txBody>
      </p:sp>
      <p:sp>
        <p:nvSpPr>
          <p:cNvPr id="27" name="object 3">
            <a:extLst>
              <a:ext uri="{FF2B5EF4-FFF2-40B4-BE49-F238E27FC236}">
                <a16:creationId xmlns:a16="http://schemas.microsoft.com/office/drawing/2014/main" id="{4560EEA9-D560-B54D-9F67-FC37983320C3}"/>
              </a:ext>
            </a:extLst>
          </p:cNvPr>
          <p:cNvSpPr txBox="1"/>
          <p:nvPr/>
        </p:nvSpPr>
        <p:spPr>
          <a:xfrm>
            <a:off x="293278" y="2593892"/>
            <a:ext cx="7066372" cy="11669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rtl="0">
              <a:lnSpc>
                <a:spcPct val="100000"/>
              </a:lnSpc>
            </a:pPr>
            <a:r>
              <a:rPr lang="ko" sz="1100" b="1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Shin Maru Go Pr6N"/>
              </a:rPr>
              <a:t>◎ 백신을 접종하려면 본인의 동의가 필요합니다.</a:t>
            </a:r>
            <a:endParaRPr lang="ja-JP" altLang="en-US" sz="1100" b="1" dirty="0">
              <a:latin typeface="游ゴシック" panose="020B0400000000000000" pitchFamily="50" charset="-128"/>
              <a:ea typeface="游ゴシック" panose="020B0400000000000000" pitchFamily="50" charset="-128"/>
              <a:cs typeface="A-OTF Shin Maru Go Pr6N"/>
            </a:endParaRPr>
          </a:p>
          <a:p>
            <a:pPr marL="19050" marR="132080" indent="160655" algn="just" rtl="0">
              <a:lnSpc>
                <a:spcPct val="129900"/>
              </a:lnSpc>
              <a:spcBef>
                <a:spcPts val="345"/>
              </a:spcBef>
            </a:pPr>
            <a:r>
              <a:rPr lang="ko" sz="1000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hinMGoPr6N-Medium"/>
              </a:rPr>
              <a:t>백신을 접종할 때는 감염증 예방 효과와 이상반응을 일으킬 위험 모두에 관한 올바른 지식을 습득한 후에 본인의 의사에 따라 접종 여부를 판단하시기 바랍니다. 접종 대상자의 동의 없이 접종하지 않습니다.</a:t>
            </a:r>
            <a:endParaRPr lang="ja-JP" altLang="en-US" sz="1000" dirty="0">
              <a:latin typeface="游ゴシック" panose="020B0400000000000000" pitchFamily="50" charset="-128"/>
              <a:ea typeface="游ゴシック" panose="020B0400000000000000" pitchFamily="50" charset="-128"/>
              <a:cs typeface="ShinMGoPr6N-Medium"/>
            </a:endParaRPr>
          </a:p>
          <a:p>
            <a:pPr marL="160655" rtl="0">
              <a:lnSpc>
                <a:spcPct val="100000"/>
              </a:lnSpc>
              <a:spcBef>
                <a:spcPts val="360"/>
              </a:spcBef>
            </a:pPr>
            <a:r>
              <a:rPr lang="ko" sz="1000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hinMGoPr6N-Medium"/>
              </a:rPr>
              <a:t>직장이나 주변 사람 등에게 접종을 강제하거나 접종을 받지 않았다는 이유로 차별적인 대응을 해서는 안 됩니다.</a:t>
            </a:r>
            <a:endParaRPr sz="1000" dirty="0">
              <a:latin typeface="游ゴシック" panose="020B0400000000000000" pitchFamily="50" charset="-128"/>
              <a:ea typeface="游ゴシック" panose="020B0400000000000000" pitchFamily="50" charset="-128"/>
              <a:cs typeface="ShinMGoPr6N-Medium"/>
            </a:endParaRPr>
          </a:p>
        </p:txBody>
      </p:sp>
      <p:sp>
        <p:nvSpPr>
          <p:cNvPr id="28" name="object 3">
            <a:extLst>
              <a:ext uri="{FF2B5EF4-FFF2-40B4-BE49-F238E27FC236}">
                <a16:creationId xmlns:a16="http://schemas.microsoft.com/office/drawing/2014/main" id="{79625D33-6AFA-AF4E-905E-F1F3498C01B1}"/>
              </a:ext>
            </a:extLst>
          </p:cNvPr>
          <p:cNvSpPr txBox="1"/>
          <p:nvPr/>
        </p:nvSpPr>
        <p:spPr>
          <a:xfrm>
            <a:off x="293278" y="3538161"/>
            <a:ext cx="7066372" cy="8324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rtl="0">
              <a:lnSpc>
                <a:spcPct val="100000"/>
              </a:lnSpc>
            </a:pPr>
            <a:r>
              <a:rPr lang="ko" sz="1100" b="1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Shin Maru Go Pr6N"/>
              </a:rPr>
              <a:t>◎ 예방접종 건강 피해 구제 제도가 있습니다.</a:t>
            </a:r>
            <a:endParaRPr sz="1100" b="1" dirty="0">
              <a:latin typeface="游ゴシック" panose="020B0400000000000000" pitchFamily="50" charset="-128"/>
              <a:ea typeface="游ゴシック" panose="020B0400000000000000" pitchFamily="50" charset="-128"/>
              <a:cs typeface="A-OTF Shin Maru Go Pr6N"/>
            </a:endParaRPr>
          </a:p>
          <a:p>
            <a:pPr marL="21590" marR="127000" indent="163195" rtl="0">
              <a:lnSpc>
                <a:spcPct val="129900"/>
              </a:lnSpc>
              <a:spcBef>
                <a:spcPts val="345"/>
              </a:spcBef>
            </a:pPr>
            <a:r>
              <a:rPr lang="ko" sz="1000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hinMGoPr6N-Medium"/>
              </a:rPr>
              <a:t>예방접종은 건강 피해(병에 걸리거나 장애가 남는 것)가 발생하는 경우가 있습니다. 매우 드물기는 하지만 완전히 없앨 수는 없기 때문에 구제 제도가 마련되어 있습니다.</a:t>
            </a:r>
          </a:p>
          <a:p>
            <a:pPr marL="21590" marR="127000" indent="163195" rtl="0">
              <a:lnSpc>
                <a:spcPct val="129900"/>
              </a:lnSpc>
              <a:spcBef>
                <a:spcPts val="345"/>
              </a:spcBef>
            </a:pPr>
            <a:r>
              <a:rPr lang="ko" sz="1000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hinMGoPr6N-Medium"/>
              </a:rPr>
              <a:t>신청에 필요한 절차 등에 관해서는 주민표가 있는 시정촌(市町村)에 문의하십시오.</a:t>
            </a:r>
            <a:endParaRPr sz="1000" dirty="0">
              <a:latin typeface="游ゴシック" panose="020B0400000000000000" pitchFamily="50" charset="-128"/>
              <a:ea typeface="游ゴシック" panose="020B0400000000000000" pitchFamily="50" charset="-128"/>
              <a:cs typeface="ShinMGoPr6N-Medium"/>
            </a:endParaRPr>
          </a:p>
        </p:txBody>
      </p:sp>
      <p:sp>
        <p:nvSpPr>
          <p:cNvPr id="29" name="object 3">
            <a:extLst>
              <a:ext uri="{FF2B5EF4-FFF2-40B4-BE49-F238E27FC236}">
                <a16:creationId xmlns:a16="http://schemas.microsoft.com/office/drawing/2014/main" id="{942164DC-E9C9-A94A-AAAA-D9A78C0EC72E}"/>
              </a:ext>
            </a:extLst>
          </p:cNvPr>
          <p:cNvSpPr txBox="1"/>
          <p:nvPr/>
        </p:nvSpPr>
        <p:spPr>
          <a:xfrm>
            <a:off x="291816" y="4523321"/>
            <a:ext cx="7019290" cy="1046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rtl="0">
              <a:lnSpc>
                <a:spcPct val="100000"/>
              </a:lnSpc>
            </a:pPr>
            <a:r>
              <a:rPr lang="ko" sz="1100" b="1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Shin Maru Go Pr6N"/>
              </a:rPr>
              <a:t>◎ 백신 접종 후에도 마스크 착용 등 계속해서 감염 예방 대책에 힘써주시기 바랍니다.</a:t>
            </a:r>
            <a:endParaRPr sz="1100" b="1" dirty="0">
              <a:latin typeface="游ゴシック" panose="020B0400000000000000" pitchFamily="50" charset="-128"/>
              <a:ea typeface="游ゴシック" panose="020B0400000000000000" pitchFamily="50" charset="-128"/>
              <a:cs typeface="A-OTF Shin Maru Go Pr6N"/>
            </a:endParaRPr>
          </a:p>
          <a:p>
            <a:pPr marL="24130" marR="121285" indent="161290">
              <a:lnSpc>
                <a:spcPct val="129900"/>
              </a:lnSpc>
              <a:spcBef>
                <a:spcPts val="345"/>
              </a:spcBef>
            </a:pPr>
            <a:r>
              <a:rPr lang="ko" sz="1000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hinMGoPr6N-Medium"/>
              </a:rPr>
              <a:t>신종 코로나 백신은 신종 코로나바이러스 감염증의 발병을 예방하는 높은 효과가 확인되었으나, 감염을 100% 예방하는 것은 아닙니다. 또한</a:t>
            </a:r>
            <a:r>
              <a:rPr lang="ko" sz="1000" dirty="0" smtClean="0">
                <a:latin typeface="游ゴシック" panose="020B0400000000000000" pitchFamily="50" charset="-128"/>
                <a:ea typeface="游ゴシック" panose="020B0400000000000000" pitchFamily="50" charset="-128"/>
                <a:cs typeface="ShinMGoPr6N-Medium"/>
              </a:rPr>
              <a:t>,</a:t>
            </a:r>
            <a:r>
              <a:rPr lang="en-US" altLang="ko" sz="1000" dirty="0" smtClean="0">
                <a:latin typeface="游ゴシック" panose="020B0400000000000000" pitchFamily="50" charset="-128"/>
                <a:ea typeface="游ゴシック" panose="020B0400000000000000" pitchFamily="50" charset="-128"/>
                <a:cs typeface="ShinMGoPr6N-Medium"/>
              </a:rPr>
              <a:t> </a:t>
            </a:r>
            <a:r>
              <a:rPr lang="ko-KR" altLang="en-US" sz="1000" dirty="0" smtClean="0">
                <a:latin typeface="游ゴシック" panose="020B0400000000000000" pitchFamily="50" charset="-128"/>
                <a:ea typeface="游ゴシック" panose="020B0400000000000000" pitchFamily="50" charset="-128"/>
                <a:cs typeface="ShinMGoPr6N-Medium"/>
              </a:rPr>
              <a:t>바이러스</a:t>
            </a:r>
            <a:r>
              <a:rPr lang="ko" sz="1000" dirty="0" smtClean="0">
                <a:latin typeface="游ゴシック" panose="020B0400000000000000" pitchFamily="50" charset="-128"/>
                <a:ea typeface="游ゴシック" panose="020B0400000000000000" pitchFamily="50" charset="-128"/>
                <a:cs typeface="ShinMGoPr6N-Medium"/>
              </a:rPr>
              <a:t>의 </a:t>
            </a:r>
            <a:r>
              <a:rPr lang="ko" sz="1000" dirty="0">
                <a:latin typeface="游ゴシック" panose="020B0400000000000000" pitchFamily="50" charset="-128"/>
                <a:ea typeface="游ゴシック" panose="020B0400000000000000" pitchFamily="50" charset="-128"/>
                <a:cs typeface="ShinMGoPr6N-Medium"/>
              </a:rPr>
              <a:t>변이로 </a:t>
            </a:r>
            <a:r>
              <a:rPr lang="ko" sz="1000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hinMGoPr6N-Medium"/>
              </a:rPr>
              <a:t>인한 영향도 있습니다.</a:t>
            </a:r>
          </a:p>
          <a:p>
            <a:pPr marL="24130" marR="121285" indent="161290" rtl="0">
              <a:lnSpc>
                <a:spcPct val="129900"/>
              </a:lnSpc>
              <a:spcBef>
                <a:spcPts val="345"/>
              </a:spcBef>
            </a:pPr>
            <a:r>
              <a:rPr lang="ko" sz="1000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hinMGoPr6N-Medium"/>
              </a:rPr>
              <a:t>이러한 이유로 여러분께서는 계속해서 감염 예방 대책에 힘써주시기 바랍니다. 구체적으로는 ‘3밀(밀집, 밀접, 밀폐)’ 피하기, 마스크 착용, 비누로 손씻기, 손 소독용 알코올 사용하기 등이 있습니다.</a:t>
            </a:r>
            <a:endParaRPr sz="1000" dirty="0">
              <a:latin typeface="游ゴシック" panose="020B0400000000000000" pitchFamily="50" charset="-128"/>
              <a:ea typeface="游ゴシック" panose="020B0400000000000000" pitchFamily="50" charset="-128"/>
              <a:cs typeface="ShinMGoPr6N-Medium"/>
            </a:endParaRPr>
          </a:p>
        </p:txBody>
      </p:sp>
      <p:pic>
        <p:nvPicPr>
          <p:cNvPr id="31" name="図 30">
            <a:extLst>
              <a:ext uri="{FF2B5EF4-FFF2-40B4-BE49-F238E27FC236}">
                <a16:creationId xmlns:a16="http://schemas.microsoft.com/office/drawing/2014/main" id="{F66BEA9A-CE34-8549-98F6-F67E15D6F0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088" y="5906034"/>
            <a:ext cx="641679" cy="566187"/>
          </a:xfrm>
          <a:prstGeom prst="rect">
            <a:avLst/>
          </a:prstGeom>
        </p:spPr>
      </p:pic>
      <p:pic>
        <p:nvPicPr>
          <p:cNvPr id="33" name="図 32">
            <a:extLst>
              <a:ext uri="{FF2B5EF4-FFF2-40B4-BE49-F238E27FC236}">
                <a16:creationId xmlns:a16="http://schemas.microsoft.com/office/drawing/2014/main" id="{C934E219-F984-8D49-8EF4-496553C754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223" y="5943781"/>
            <a:ext cx="597640" cy="528440"/>
          </a:xfrm>
          <a:prstGeom prst="rect">
            <a:avLst/>
          </a:prstGeom>
        </p:spPr>
      </p:pic>
      <p:pic>
        <p:nvPicPr>
          <p:cNvPr id="35" name="図 34">
            <a:extLst>
              <a:ext uri="{FF2B5EF4-FFF2-40B4-BE49-F238E27FC236}">
                <a16:creationId xmlns:a16="http://schemas.microsoft.com/office/drawing/2014/main" id="{7075438F-0E23-BC41-9129-3F9D64F3855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028" y="5896598"/>
            <a:ext cx="717171" cy="585060"/>
          </a:xfrm>
          <a:prstGeom prst="rect">
            <a:avLst/>
          </a:prstGeom>
        </p:spPr>
      </p:pic>
      <p:pic>
        <p:nvPicPr>
          <p:cNvPr id="37" name="図 36">
            <a:extLst>
              <a:ext uri="{FF2B5EF4-FFF2-40B4-BE49-F238E27FC236}">
                <a16:creationId xmlns:a16="http://schemas.microsoft.com/office/drawing/2014/main" id="{DDB50E80-AE43-AA48-84C6-5A665CCDB6D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013" y="5870641"/>
            <a:ext cx="383748" cy="603932"/>
          </a:xfrm>
          <a:prstGeom prst="rect">
            <a:avLst/>
          </a:prstGeom>
        </p:spPr>
      </p:pic>
      <p:pic>
        <p:nvPicPr>
          <p:cNvPr id="39" name="図 38">
            <a:extLst>
              <a:ext uri="{FF2B5EF4-FFF2-40B4-BE49-F238E27FC236}">
                <a16:creationId xmlns:a16="http://schemas.microsoft.com/office/drawing/2014/main" id="{C98C309F-013A-CA48-AF04-DB98F9F210A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909" y="5885204"/>
            <a:ext cx="547313" cy="603932"/>
          </a:xfrm>
          <a:prstGeom prst="rect">
            <a:avLst/>
          </a:prstGeom>
        </p:spPr>
      </p:pic>
      <p:pic>
        <p:nvPicPr>
          <p:cNvPr id="43" name="図 42">
            <a:extLst>
              <a:ext uri="{FF2B5EF4-FFF2-40B4-BE49-F238E27FC236}">
                <a16:creationId xmlns:a16="http://schemas.microsoft.com/office/drawing/2014/main" id="{89E9FF1A-1132-7E4F-8966-CD266FCFFA6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8552" y="5908508"/>
            <a:ext cx="698297" cy="559895"/>
          </a:xfrm>
          <a:prstGeom prst="rect">
            <a:avLst/>
          </a:prstGeom>
        </p:spPr>
      </p:pic>
      <p:sp>
        <p:nvSpPr>
          <p:cNvPr id="36" name="object 3">
            <a:extLst>
              <a:ext uri="{FF2B5EF4-FFF2-40B4-BE49-F238E27FC236}">
                <a16:creationId xmlns:a16="http://schemas.microsoft.com/office/drawing/2014/main" id="{F16F4D03-10C9-FD44-9947-8D920FFABF6A}"/>
              </a:ext>
            </a:extLst>
          </p:cNvPr>
          <p:cNvSpPr txBox="1"/>
          <p:nvPr/>
        </p:nvSpPr>
        <p:spPr>
          <a:xfrm>
            <a:off x="293278" y="455930"/>
            <a:ext cx="7019290" cy="8041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869"/>
              </a:spcBef>
            </a:pPr>
            <a:r>
              <a:rPr lang="ko" sz="1100" b="1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A-OTF Shin Maru Go Pr6N"/>
              </a:rPr>
              <a:t>◎ 특히 추가 접종을 권장하는 분</a:t>
            </a:r>
            <a:endParaRPr sz="1100" b="1" dirty="0">
              <a:latin typeface="Yu Gothic" panose="020B0400000000000000" pitchFamily="34" charset="-128"/>
              <a:ea typeface="Yu Gothic" panose="020B0400000000000000" pitchFamily="34" charset="-128"/>
              <a:cs typeface="A-OTF Shin Maru Go Pr6N"/>
            </a:endParaRPr>
          </a:p>
          <a:p>
            <a:pPr marL="12700" rtl="0">
              <a:lnSpc>
                <a:spcPct val="100000"/>
              </a:lnSpc>
              <a:spcBef>
                <a:spcPts val="705"/>
              </a:spcBef>
            </a:pPr>
            <a:r>
              <a:rPr lang="ko" sz="1000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hinMGoPr6N-Medium"/>
              </a:rPr>
              <a:t>・고령자, 기저 질환이 있는 분 등의 ‘</a:t>
            </a:r>
            <a:r>
              <a:rPr lang="ko" sz="1000" b="1" dirty="0">
                <a:solidFill>
                  <a:srgbClr val="F7941D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ShinMGoPr6N-Medium"/>
              </a:rPr>
              <a:t>중증화 위험이 높은 분</a:t>
            </a:r>
            <a:r>
              <a:rPr lang="ko" sz="1000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hinMGoPr6N-Medium"/>
              </a:rPr>
              <a:t>’</a:t>
            </a:r>
            <a:endParaRPr lang="ja-JP" altLang="en-US" sz="1000" b="1" dirty="0">
              <a:latin typeface="Yu Gothic Medium" panose="020B0400000000000000" pitchFamily="34" charset="-128"/>
              <a:ea typeface="Yu Gothic Medium" panose="020B0400000000000000" pitchFamily="34" charset="-128"/>
              <a:cs typeface="ShinMGoPr6N-Medium"/>
            </a:endParaRPr>
          </a:p>
          <a:p>
            <a:pPr marL="12700" rtl="0">
              <a:spcBef>
                <a:spcPts val="360"/>
              </a:spcBef>
            </a:pPr>
            <a:r>
              <a:rPr lang="ko" sz="1000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hinMGoPr6N-Medium"/>
              </a:rPr>
              <a:t>・중증화 위험이 높은 분의 관계자 및 간호인(간호 종사자 등) 등의 ‘</a:t>
            </a:r>
            <a:r>
              <a:rPr lang="ko" sz="1000" b="1" dirty="0">
                <a:solidFill>
                  <a:srgbClr val="F7941D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ShinMGoPr6N-Medium"/>
              </a:rPr>
              <a:t>중증화 위험이 높은 분과 접촉이 많은 분</a:t>
            </a:r>
            <a:r>
              <a:rPr lang="ko" sz="1000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hinMGoPr6N-Medium"/>
              </a:rPr>
              <a:t>’</a:t>
            </a:r>
            <a:endParaRPr lang="ja-JP" altLang="en-US" sz="1000" b="1" dirty="0">
              <a:latin typeface="Yu Gothic Medium" panose="020B0400000000000000" pitchFamily="34" charset="-128"/>
              <a:ea typeface="Yu Gothic Medium" panose="020B0400000000000000" pitchFamily="34" charset="-128"/>
              <a:cs typeface="ShinMGoPr6N-Medium"/>
            </a:endParaRPr>
          </a:p>
          <a:p>
            <a:pPr marL="160020" marR="1094740" indent="-147955" rtl="0">
              <a:lnSpc>
                <a:spcPct val="129900"/>
              </a:lnSpc>
            </a:pPr>
            <a:r>
              <a:rPr lang="ko" sz="1000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hinMGoPr6N-Medium"/>
              </a:rPr>
              <a:t>・의료종사자 등의 ‘</a:t>
            </a:r>
            <a:r>
              <a:rPr lang="ko" sz="1000" b="1" dirty="0">
                <a:solidFill>
                  <a:srgbClr val="F7941D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ShinMGoPr6N-Medium"/>
              </a:rPr>
              <a:t>직업상의 이유 등으로 바이러스 노출 위험이 높은 분</a:t>
            </a:r>
            <a:r>
              <a:rPr lang="ko" sz="1000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hinMGoPr6N-Medium"/>
              </a:rPr>
              <a:t>’</a:t>
            </a:r>
            <a:endParaRPr lang="ja-JP" altLang="en-US" sz="1000" b="1" dirty="0">
              <a:latin typeface="Yu Gothic Medium" panose="020B0400000000000000" pitchFamily="34" charset="-128"/>
              <a:ea typeface="Yu Gothic Medium" panose="020B0400000000000000" pitchFamily="34" charset="-128"/>
              <a:cs typeface="ShinMGoPr6N-Medium"/>
            </a:endParaRPr>
          </a:p>
        </p:txBody>
      </p:sp>
      <p:sp>
        <p:nvSpPr>
          <p:cNvPr id="38" name="object 11">
            <a:extLst>
              <a:ext uri="{FF2B5EF4-FFF2-40B4-BE49-F238E27FC236}">
                <a16:creationId xmlns:a16="http://schemas.microsoft.com/office/drawing/2014/main" id="{D1937440-1FD6-46E8-9FCC-C62F57102896}"/>
              </a:ext>
            </a:extLst>
          </p:cNvPr>
          <p:cNvSpPr txBox="1"/>
          <p:nvPr/>
        </p:nvSpPr>
        <p:spPr>
          <a:xfrm>
            <a:off x="6086354" y="6517505"/>
            <a:ext cx="798424" cy="29283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6210" marR="5080" indent="-144145" rtl="0">
              <a:lnSpc>
                <a:spcPct val="126000"/>
              </a:lnSpc>
              <a:spcBef>
                <a:spcPts val="100"/>
              </a:spcBef>
              <a:tabLst>
                <a:tab pos="753110" algn="l"/>
                <a:tab pos="855980" algn="l"/>
              </a:tabLst>
            </a:pPr>
            <a:r>
              <a:rPr lang="ko" sz="750" b="1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ShinMGoPr6N-Medium"/>
              </a:rPr>
              <a:t>손 소독용</a:t>
            </a:r>
            <a:r>
              <a:rPr lang="en-US" altLang="ko" sz="750" b="1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ShinMGoPr6N-Medium"/>
              </a:rPr>
              <a:t> </a:t>
            </a:r>
            <a:r>
              <a:rPr lang="ko" sz="750" b="1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ShinMGoPr6N-Medium"/>
              </a:rPr>
              <a:t>알코올 사용하기</a:t>
            </a:r>
            <a:endParaRPr lang="en-US" altLang="ja-JP" sz="750" b="1" dirty="0">
              <a:solidFill>
                <a:srgbClr val="231F20"/>
              </a:solidFill>
              <a:latin typeface="Yu Gothic" panose="020B0400000000000000" pitchFamily="34" charset="-128"/>
              <a:ea typeface="Yu Gothic" panose="020B0400000000000000" pitchFamily="34" charset="-128"/>
              <a:cs typeface="ShinMGoPr6N-Medium"/>
            </a:endParaRPr>
          </a:p>
        </p:txBody>
      </p:sp>
      <p:sp>
        <p:nvSpPr>
          <p:cNvPr id="40" name="object 9">
            <a:extLst>
              <a:ext uri="{FF2B5EF4-FFF2-40B4-BE49-F238E27FC236}">
                <a16:creationId xmlns:a16="http://schemas.microsoft.com/office/drawing/2014/main" id="{D96CB3A0-EA64-449A-94B1-DA8DC8452879}"/>
              </a:ext>
            </a:extLst>
          </p:cNvPr>
          <p:cNvSpPr txBox="1"/>
          <p:nvPr/>
        </p:nvSpPr>
        <p:spPr>
          <a:xfrm>
            <a:off x="1892014" y="6484017"/>
            <a:ext cx="641680" cy="173124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450"/>
              </a:spcBef>
              <a:tabLst>
                <a:tab pos="847725" algn="l"/>
                <a:tab pos="1791335" algn="l"/>
              </a:tabLst>
            </a:pPr>
            <a:r>
              <a:rPr lang="ko" sz="750" b="1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ShinMGoPr6N-Medium"/>
              </a:rPr>
              <a:t>밀집된 장소 </a:t>
            </a:r>
            <a:endParaRPr lang="ja-JP" altLang="en-US" sz="750" b="1" dirty="0">
              <a:latin typeface="Yu Gothic" panose="020B0400000000000000" pitchFamily="34" charset="-128"/>
              <a:ea typeface="Yu Gothic" panose="020B0400000000000000" pitchFamily="34" charset="-128"/>
              <a:cs typeface="ShinMGoPr6N-Medium"/>
            </a:endParaRPr>
          </a:p>
        </p:txBody>
      </p:sp>
      <p:sp>
        <p:nvSpPr>
          <p:cNvPr id="41" name="object 9">
            <a:extLst>
              <a:ext uri="{FF2B5EF4-FFF2-40B4-BE49-F238E27FC236}">
                <a16:creationId xmlns:a16="http://schemas.microsoft.com/office/drawing/2014/main" id="{BFA27AFD-C8E9-40AF-BD8A-731AD44B0BE3}"/>
              </a:ext>
            </a:extLst>
          </p:cNvPr>
          <p:cNvSpPr txBox="1"/>
          <p:nvPr/>
        </p:nvSpPr>
        <p:spPr>
          <a:xfrm>
            <a:off x="3597996" y="6498680"/>
            <a:ext cx="630110" cy="173124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450"/>
              </a:spcBef>
              <a:tabLst>
                <a:tab pos="847725" algn="l"/>
                <a:tab pos="1791335" algn="l"/>
              </a:tabLst>
            </a:pPr>
            <a:r>
              <a:rPr lang="ko" sz="750" b="1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ShinMGoPr6N-Medium"/>
              </a:rPr>
              <a:t>밀폐된 공간</a:t>
            </a:r>
            <a:endParaRPr lang="ja-JP" altLang="en-US" sz="750" b="1" dirty="0">
              <a:latin typeface="Yu Gothic" panose="020B0400000000000000" pitchFamily="34" charset="-128"/>
              <a:ea typeface="Yu Gothic" panose="020B0400000000000000" pitchFamily="34" charset="-128"/>
              <a:cs typeface="ShinMGoPr6N-Medium"/>
            </a:endParaRPr>
          </a:p>
        </p:txBody>
      </p:sp>
      <p:sp>
        <p:nvSpPr>
          <p:cNvPr id="42" name="object 9">
            <a:extLst>
              <a:ext uri="{FF2B5EF4-FFF2-40B4-BE49-F238E27FC236}">
                <a16:creationId xmlns:a16="http://schemas.microsoft.com/office/drawing/2014/main" id="{6D1B3A08-1827-430A-AC13-D5D65806358C}"/>
              </a:ext>
            </a:extLst>
          </p:cNvPr>
          <p:cNvSpPr txBox="1"/>
          <p:nvPr/>
        </p:nvSpPr>
        <p:spPr>
          <a:xfrm>
            <a:off x="2755074" y="6494130"/>
            <a:ext cx="763289" cy="173124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450"/>
              </a:spcBef>
              <a:tabLst>
                <a:tab pos="847725" algn="l"/>
                <a:tab pos="1791335" algn="l"/>
              </a:tabLst>
            </a:pPr>
            <a:r>
              <a:rPr lang="ko" sz="750" b="1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ShinMGoPr6N-Medium"/>
              </a:rPr>
              <a:t>밀접한 상황</a:t>
            </a:r>
            <a:endParaRPr lang="ja-JP" altLang="en-US" sz="750" b="1" dirty="0">
              <a:latin typeface="Yu Gothic" panose="020B0400000000000000" pitchFamily="34" charset="-128"/>
              <a:ea typeface="Yu Gothic" panose="020B0400000000000000" pitchFamily="34" charset="-128"/>
              <a:cs typeface="ShinMGoPr6N-Medium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712</Words>
  <Application>Microsoft Office PowerPoint</Application>
  <PresentationFormat>ユーザー設定</PresentationFormat>
  <Paragraphs>75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7" baseType="lpstr">
      <vt:lpstr>A-OTF Gothic BBB Pro</vt:lpstr>
      <vt:lpstr>A-OTF Gothic MB101 Pro</vt:lpstr>
      <vt:lpstr>A-OTF Shin Maru Go Pr6N</vt:lpstr>
      <vt:lpstr>Dotum</vt:lpstr>
      <vt:lpstr>GothicMB101Pro-Medium</vt:lpstr>
      <vt:lpstr>ShinMGoPr6N-DeBold</vt:lpstr>
      <vt:lpstr>ShinMGoPr6N-Medium</vt:lpstr>
      <vt:lpstr>Yu Gothic Medium</vt:lpstr>
      <vt:lpstr>メイリオ</vt:lpstr>
      <vt:lpstr>游ゴシック</vt:lpstr>
      <vt:lpstr>游ゴシック</vt:lpstr>
      <vt:lpstr>Arial</vt:lpstr>
      <vt:lpstr>Calibri</vt:lpstr>
      <vt:lpstr>Times New Roman</vt:lpstr>
      <vt:lpstr>Office Theme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modified xsi:type="dcterms:W3CDTF">2022-03-01T07:19:37Z</dcterms:modified>
</cp:coreProperties>
</file>