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sldIdLst>
    <p:sldId id="257" r:id="rId2"/>
    <p:sldId id="259" r:id="rId3"/>
  </p:sldIdLst>
  <p:sldSz cx="7556500" cy="10693400"/>
  <p:notesSz cx="7556500" cy="10693400"/>
  <p:defaultTextStyle>
    <a:defPPr rtl="0">
      <a:defRPr lang="en-US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2"/>
    <p:restoredTop sz="94674"/>
  </p:normalViewPr>
  <p:slideViewPr>
    <p:cSldViewPr>
      <p:cViewPr>
        <p:scale>
          <a:sx n="100" d="100"/>
          <a:sy n="100" d="100"/>
        </p:scale>
        <p:origin x="118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8341" cy="106904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816479"/>
            <a:ext cx="7558405" cy="9142920"/>
          </a:xfrm>
          <a:custGeom>
            <a:avLst/>
            <a:gdLst/>
            <a:ahLst/>
            <a:cxnLst/>
            <a:rect l="l" t="t" r="r" b="b"/>
            <a:pathLst>
              <a:path w="7558405" h="8844280">
                <a:moveTo>
                  <a:pt x="7558341" y="0"/>
                </a:moveTo>
                <a:lnTo>
                  <a:pt x="0" y="0"/>
                </a:lnTo>
                <a:lnTo>
                  <a:pt x="0" y="8843962"/>
                </a:lnTo>
                <a:lnTo>
                  <a:pt x="7558341" y="8843962"/>
                </a:lnTo>
                <a:lnTo>
                  <a:pt x="7558341" y="0"/>
                </a:lnTo>
                <a:close/>
              </a:path>
            </a:pathLst>
          </a:custGeom>
          <a:solidFill>
            <a:srgbClr val="FFEFC6"/>
          </a:solidFill>
        </p:spPr>
        <p:txBody>
          <a:bodyPr wrap="square" lIns="0" tIns="0" rIns="0" bIns="0" rtlCol="0"/>
          <a:lstStyle/>
          <a:p>
            <a:pPr rtl="0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6334" y="2114570"/>
            <a:ext cx="6984365" cy="8583758"/>
          </a:xfrm>
          <a:custGeom>
            <a:avLst/>
            <a:gdLst/>
            <a:ahLst/>
            <a:cxnLst/>
            <a:rect l="l" t="t" r="r" b="b"/>
            <a:pathLst>
              <a:path w="6984365" h="8304530">
                <a:moveTo>
                  <a:pt x="6984009" y="0"/>
                </a:moveTo>
                <a:lnTo>
                  <a:pt x="0" y="0"/>
                </a:lnTo>
                <a:lnTo>
                  <a:pt x="0" y="8303945"/>
                </a:lnTo>
                <a:lnTo>
                  <a:pt x="6984009" y="8303945"/>
                </a:lnTo>
                <a:lnTo>
                  <a:pt x="69840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4344" y="8339158"/>
            <a:ext cx="823184" cy="768350"/>
          </a:xfrm>
          <a:custGeom>
            <a:avLst/>
            <a:gdLst/>
            <a:ahLst/>
            <a:cxnLst/>
            <a:rect l="l" t="t" r="r" b="b"/>
            <a:pathLst>
              <a:path w="649605" h="768350">
                <a:moveTo>
                  <a:pt x="649033" y="0"/>
                </a:moveTo>
                <a:lnTo>
                  <a:pt x="0" y="0"/>
                </a:lnTo>
                <a:lnTo>
                  <a:pt x="0" y="767829"/>
                </a:lnTo>
                <a:lnTo>
                  <a:pt x="649033" y="767829"/>
                </a:lnTo>
                <a:lnTo>
                  <a:pt x="64903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rtl="0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4333" y="8339158"/>
            <a:ext cx="5349464" cy="768350"/>
          </a:xfrm>
          <a:custGeom>
            <a:avLst/>
            <a:gdLst/>
            <a:ahLst/>
            <a:cxnLst/>
            <a:rect l="l" t="t" r="r" b="b"/>
            <a:pathLst>
              <a:path w="5147945" h="768350">
                <a:moveTo>
                  <a:pt x="5147614" y="767829"/>
                </a:moveTo>
                <a:lnTo>
                  <a:pt x="0" y="767829"/>
                </a:lnTo>
                <a:lnTo>
                  <a:pt x="0" y="0"/>
                </a:lnTo>
                <a:lnTo>
                  <a:pt x="5147614" y="0"/>
                </a:lnTo>
                <a:lnTo>
                  <a:pt x="5147614" y="767829"/>
                </a:lnTo>
                <a:close/>
              </a:path>
            </a:pathLst>
          </a:custGeom>
          <a:ln w="11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rtl="0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68934" y="3631208"/>
            <a:ext cx="6419215" cy="407034"/>
            <a:chOff x="568934" y="3842436"/>
            <a:chExt cx="6419215" cy="407034"/>
          </a:xfrm>
        </p:grpSpPr>
        <p:sp>
          <p:nvSpPr>
            <p:cNvPr id="16" name="object 16"/>
            <p:cNvSpPr/>
            <p:nvPr/>
          </p:nvSpPr>
          <p:spPr>
            <a:xfrm>
              <a:off x="970330" y="3847833"/>
              <a:ext cx="6012180" cy="396240"/>
            </a:xfrm>
            <a:custGeom>
              <a:avLst/>
              <a:gdLst/>
              <a:ahLst/>
              <a:cxnLst/>
              <a:rect l="l" t="t" r="r" b="b"/>
              <a:pathLst>
                <a:path w="6012180" h="396239">
                  <a:moveTo>
                    <a:pt x="0" y="395998"/>
                  </a:moveTo>
                  <a:lnTo>
                    <a:pt x="6012002" y="395998"/>
                  </a:lnTo>
                  <a:lnTo>
                    <a:pt x="6012002" y="0"/>
                  </a:lnTo>
                  <a:lnTo>
                    <a:pt x="0" y="0"/>
                  </a:lnTo>
                  <a:lnTo>
                    <a:pt x="0" y="395998"/>
                  </a:lnTo>
                  <a:close/>
                </a:path>
              </a:pathLst>
            </a:custGeom>
            <a:solidFill>
              <a:srgbClr val="FFF1D0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74332" y="3847833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40" h="396239">
                  <a:moveTo>
                    <a:pt x="395998" y="0"/>
                  </a:moveTo>
                  <a:lnTo>
                    <a:pt x="0" y="0"/>
                  </a:lnTo>
                  <a:lnTo>
                    <a:pt x="0" y="395998"/>
                  </a:lnTo>
                  <a:lnTo>
                    <a:pt x="395998" y="395998"/>
                  </a:lnTo>
                  <a:lnTo>
                    <a:pt x="395998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74332" y="3847833"/>
              <a:ext cx="6408420" cy="396240"/>
            </a:xfrm>
            <a:custGeom>
              <a:avLst/>
              <a:gdLst/>
              <a:ahLst/>
              <a:cxnLst/>
              <a:rect l="l" t="t" r="r" b="b"/>
              <a:pathLst>
                <a:path w="6408420" h="396239">
                  <a:moveTo>
                    <a:pt x="6408000" y="395998"/>
                  </a:moveTo>
                  <a:lnTo>
                    <a:pt x="0" y="395998"/>
                  </a:lnTo>
                  <a:lnTo>
                    <a:pt x="0" y="0"/>
                  </a:lnTo>
                  <a:lnTo>
                    <a:pt x="6408000" y="0"/>
                  </a:lnTo>
                  <a:lnTo>
                    <a:pt x="6408000" y="395998"/>
                  </a:lnTo>
                  <a:close/>
                </a:path>
              </a:pathLst>
            </a:custGeom>
            <a:ln w="10795">
              <a:solidFill>
                <a:srgbClr val="FFCB04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9" name="objec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864651"/>
              </p:ext>
            </p:extLst>
          </p:nvPr>
        </p:nvGraphicFramePr>
        <p:xfrm>
          <a:off x="563753" y="6557982"/>
          <a:ext cx="6418579" cy="395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5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998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B04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CB04"/>
                      </a:solidFill>
                      <a:prstDash val="solid"/>
                    </a:lnT>
                    <a:lnB w="12700">
                      <a:solidFill>
                        <a:srgbClr val="FFCB04"/>
                      </a:solidFill>
                      <a:prstDash val="solid"/>
                    </a:lnB>
                    <a:solidFill>
                      <a:srgbClr val="FFF1D0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B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object 2">
            <a:extLst>
              <a:ext uri="{FF2B5EF4-FFF2-40B4-BE49-F238E27FC236}">
                <a16:creationId xmlns:a16="http://schemas.microsoft.com/office/drawing/2014/main" id="{094B7C20-307A-7441-BEA7-DB0880096FA1}"/>
              </a:ext>
            </a:extLst>
          </p:cNvPr>
          <p:cNvSpPr txBox="1"/>
          <p:nvPr/>
        </p:nvSpPr>
        <p:spPr>
          <a:xfrm>
            <a:off x="505531" y="1003997"/>
            <a:ext cx="6095244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00"/>
              </a:spcBef>
            </a:pPr>
            <a:r>
              <a:rPr lang="tl" sz="17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Paunawa ukol sa karagdagang pagbabakuna (ika-3 dosis) para sa COVID-19</a:t>
            </a:r>
            <a:endParaRPr sz="17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15B5B022-FD63-0642-8D91-A388877B187C}"/>
              </a:ext>
            </a:extLst>
          </p:cNvPr>
          <p:cNvSpPr txBox="1"/>
          <p:nvPr/>
        </p:nvSpPr>
        <p:spPr>
          <a:xfrm>
            <a:off x="1739644" y="1018422"/>
            <a:ext cx="4118363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rtl="0">
              <a:lnSpc>
                <a:spcPct val="100000"/>
              </a:lnSpc>
              <a:spcBef>
                <a:spcPts val="1020"/>
              </a:spcBef>
            </a:pPr>
            <a:endParaRPr sz="22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C44DA7F9-CAE4-3A49-8974-B92167BAAE39}"/>
              </a:ext>
            </a:extLst>
          </p:cNvPr>
          <p:cNvSpPr txBox="1"/>
          <p:nvPr/>
        </p:nvSpPr>
        <p:spPr>
          <a:xfrm>
            <a:off x="575625" y="4173142"/>
            <a:ext cx="3186430" cy="1334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0" rtl="0">
              <a:lnSpc>
                <a:spcPts val="1300"/>
              </a:lnSpc>
              <a:spcBef>
                <a:spcPts val="100"/>
              </a:spcBef>
            </a:pPr>
            <a:r>
              <a:rPr lang="tl" sz="1000" b="1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Maghanap ng institusyong medikal/vaccination site kung saan maaaring tumanggap ng bakuna</a:t>
            </a:r>
            <a:r>
              <a:rPr lang="tl" sz="1000" b="1" dirty="0">
                <a:solidFill>
                  <a:srgbClr val="F7941D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tl" sz="1000" b="1" dirty="0">
                <a:solidFill>
                  <a:schemeClr val="accent6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sa ugnayang pampubliko mula sa munisipyo </a:t>
            </a:r>
            <a:r>
              <a:rPr lang="tl" sz="10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o</a:t>
            </a:r>
            <a:r>
              <a:rPr lang="tl" sz="1000" b="1" dirty="0">
                <a:solidFill>
                  <a:srgbClr val="F7941D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tl" sz="1000" b="1" dirty="0">
                <a:solidFill>
                  <a:schemeClr val="accent6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sa online</a:t>
            </a:r>
            <a:r>
              <a:rPr lang="tl" sz="10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. Gayundin, </a:t>
            </a:r>
            <a:r>
              <a:rPr lang="tl" sz="1000" b="1" dirty="0">
                <a:solidFill>
                  <a:schemeClr val="accent6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para sa mga medical workers, atbp., </a:t>
            </a:r>
            <a:r>
              <a:rPr lang="tl" sz="10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maaaring </a:t>
            </a:r>
            <a:r>
              <a:rPr lang="tl" sz="1000" b="1" dirty="0">
                <a:solidFill>
                  <a:schemeClr val="accent6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makatanggap ng pagbabakuna sa institusyong medikal na iyong pinagtatrabahuhan.</a:t>
            </a:r>
            <a:endParaRPr lang="en-US" altLang="ja-JP" sz="1000" b="1" dirty="0">
              <a:solidFill>
                <a:schemeClr val="accent6"/>
              </a:solidFill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12700" marR="5080" indent="6350" rtl="0">
              <a:lnSpc>
                <a:spcPts val="1300"/>
              </a:lnSpc>
              <a:spcBef>
                <a:spcPts val="100"/>
              </a:spcBef>
            </a:pPr>
            <a:r>
              <a:rPr lang="tl" sz="10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Para sa mga detalye, mangyaring kumpirmahin ito sa iyong pinagtatrabahuhan.</a:t>
            </a:r>
            <a:endParaRPr sz="10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DFCCFCC0-DCF5-5449-9CD3-8CF68A4A54EF}"/>
              </a:ext>
            </a:extLst>
          </p:cNvPr>
          <p:cNvSpPr txBox="1"/>
          <p:nvPr/>
        </p:nvSpPr>
        <p:spPr>
          <a:xfrm>
            <a:off x="575625" y="5568235"/>
            <a:ext cx="6583045" cy="833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spcBef>
                <a:spcPts val="434"/>
              </a:spcBef>
            </a:pPr>
            <a:r>
              <a:rPr lang="tl" sz="900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*Kung hindi ka makahanap ng institusyong medikal o vaccination site, mangyaring makipag-ugnayan sa iyong munisipyo.</a:t>
            </a:r>
            <a:endParaRPr lang="en-US" sz="900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12700" rtl="0">
              <a:spcBef>
                <a:spcPts val="434"/>
              </a:spcBef>
            </a:pPr>
            <a:r>
              <a:rPr lang="tl" sz="900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*Maliban sa mga nasa ospital/na-admit sa pasilidad, sa prinsipyo, matatanggap ang bakuna sa munisipyo kung saan mayroon kang certificate of residence (lugar kung saan ang iyong registered address).</a:t>
            </a:r>
            <a:endParaRPr lang="en-US" sz="900" dirty="0">
              <a:solidFill>
                <a:srgbClr val="231F20"/>
              </a:solidFill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12700" rtl="0">
              <a:spcBef>
                <a:spcPts val="434"/>
              </a:spcBef>
            </a:pPr>
            <a:r>
              <a:rPr lang="tl" sz="900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　Mangyaring tingnan ang likod na bahagi para sa pagbabakuna sa lugar maliban sa lugar ng iyong registered address).</a:t>
            </a:r>
            <a:endParaRPr sz="900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12700" rtl="0">
              <a:spcBef>
                <a:spcPts val="340"/>
              </a:spcBef>
            </a:pPr>
            <a:r>
              <a:rPr lang="tl" sz="900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*Hindi maaaring direktang magpa-appointment sa COVID-19 Vaccine Navi.</a:t>
            </a:r>
            <a:endParaRPr sz="900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923FDC2E-99F0-5B42-87F5-3D61E0D31F88}"/>
              </a:ext>
            </a:extLst>
          </p:cNvPr>
          <p:cNvSpPr txBox="1"/>
          <p:nvPr/>
        </p:nvSpPr>
        <p:spPr>
          <a:xfrm>
            <a:off x="5666528" y="6567906"/>
            <a:ext cx="608259" cy="2180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ts val="800"/>
              </a:lnSpc>
              <a:spcBef>
                <a:spcPts val="100"/>
              </a:spcBef>
            </a:pPr>
            <a:r>
              <a:rPr lang="tl" sz="7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Gastos sa pagbabakuna</a:t>
            </a:r>
            <a:endParaRPr sz="7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9" name="object 10">
            <a:extLst>
              <a:ext uri="{FF2B5EF4-FFF2-40B4-BE49-F238E27FC236}">
                <a16:creationId xmlns:a16="http://schemas.microsoft.com/office/drawing/2014/main" id="{DB112936-E372-D94C-A36B-4C618FD60AA5}"/>
              </a:ext>
            </a:extLst>
          </p:cNvPr>
          <p:cNvSpPr txBox="1"/>
          <p:nvPr/>
        </p:nvSpPr>
        <p:spPr>
          <a:xfrm>
            <a:off x="5673173" y="6760780"/>
            <a:ext cx="78320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tl" sz="6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(Buong gastusin</a:t>
            </a:r>
            <a:br>
              <a:rPr lang="tl" sz="6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</a:br>
            <a:r>
              <a:rPr lang="tl" sz="6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mula sa public fund) </a:t>
            </a:r>
            <a:endParaRPr sz="600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0" name="object 11">
            <a:extLst>
              <a:ext uri="{FF2B5EF4-FFF2-40B4-BE49-F238E27FC236}">
                <a16:creationId xmlns:a16="http://schemas.microsoft.com/office/drawing/2014/main" id="{4023A950-7A31-2D4B-839A-D344C8C3CC32}"/>
              </a:ext>
            </a:extLst>
          </p:cNvPr>
          <p:cNvSpPr txBox="1"/>
          <p:nvPr/>
        </p:nvSpPr>
        <p:spPr>
          <a:xfrm>
            <a:off x="1244253" y="8394700"/>
            <a:ext cx="4591397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530" rtl="0">
              <a:lnSpc>
                <a:spcPct val="100000"/>
              </a:lnSpc>
              <a:spcBef>
                <a:spcPts val="465"/>
              </a:spcBef>
              <a:tabLst>
                <a:tab pos="746760" algn="l"/>
              </a:tabLst>
            </a:pPr>
            <a:r>
              <a:rPr lang="tl" sz="105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・</a:t>
            </a:r>
            <a:r>
              <a:rPr lang="tl" sz="1050" b="1" dirty="0">
                <a:solidFill>
                  <a:srgbClr val="ED1C24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Set ng nilalaman ng sobre</a:t>
            </a:r>
            <a:r>
              <a:rPr lang="tl" sz="105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na naglalaman ng paunawa na ito</a:t>
            </a:r>
            <a:endParaRPr lang="ja-JP" altLang="en-US" sz="105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176530" rtl="0">
              <a:lnSpc>
                <a:spcPct val="100000"/>
              </a:lnSpc>
              <a:tabLst>
                <a:tab pos="746760" algn="l"/>
              </a:tabLst>
            </a:pPr>
            <a:r>
              <a:rPr lang="tl" sz="105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・</a:t>
            </a:r>
            <a:r>
              <a:rPr lang="tl" sz="1050" b="1" dirty="0">
                <a:solidFill>
                  <a:srgbClr val="ED1C24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Mga dokumentong nagpapatunay ng iyong pagkakakilanlan</a:t>
            </a:r>
            <a:r>
              <a:rPr lang="tl" sz="105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</a:p>
          <a:p>
            <a:pPr marL="176530">
              <a:tabLst>
                <a:tab pos="746760" algn="l"/>
              </a:tabLst>
            </a:pPr>
            <a:r>
              <a:rPr lang="tl" sz="105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ja-JP" altLang="en-US" sz="105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tl" sz="1050" b="1" dirty="0" smtClean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 (</a:t>
            </a:r>
            <a:r>
              <a:rPr lang="en" altLang="ja-JP" sz="1050" b="1" dirty="0">
                <a:solidFill>
                  <a:srgbClr val="ED1C24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Individual Number </a:t>
            </a:r>
            <a:r>
              <a:rPr lang="en" altLang="ja-JP" sz="1050" b="1" dirty="0" smtClean="0">
                <a:solidFill>
                  <a:srgbClr val="ED1C24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Card</a:t>
            </a:r>
            <a:r>
              <a:rPr lang="tl" sz="1050" b="1" dirty="0" smtClean="0">
                <a:solidFill>
                  <a:srgbClr val="ED1C24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, Driver‘s </a:t>
            </a:r>
            <a:r>
              <a:rPr lang="tl" sz="1050" b="1" dirty="0">
                <a:solidFill>
                  <a:srgbClr val="ED1C24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license, </a:t>
            </a:r>
            <a:r>
              <a:rPr lang="en-US" sz="1050" b="1" dirty="0" smtClean="0">
                <a:solidFill>
                  <a:srgbClr val="ED1C24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/>
            </a:r>
            <a:br>
              <a:rPr lang="en-US" sz="1050" b="1" dirty="0" smtClean="0">
                <a:solidFill>
                  <a:srgbClr val="ED1C24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</a:br>
            <a:r>
              <a:rPr lang="ja-JP" altLang="en-US" sz="1050" b="1" dirty="0" smtClean="0">
                <a:solidFill>
                  <a:srgbClr val="ED1C24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　　　　　　　　　　　　　　　　</a:t>
            </a:r>
            <a:r>
              <a:rPr lang="tl" sz="1050" b="1" dirty="0" smtClean="0">
                <a:solidFill>
                  <a:srgbClr val="ED1C24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Health </a:t>
            </a:r>
            <a:r>
              <a:rPr lang="tl" sz="1050" b="1" dirty="0">
                <a:solidFill>
                  <a:srgbClr val="ED1C24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Insurance card</a:t>
            </a:r>
            <a:r>
              <a:rPr lang="tl" sz="105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, atbp.)</a:t>
            </a:r>
            <a:endParaRPr lang="ja-JP" altLang="en-US" sz="105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id="{5781A1CA-4D42-E64D-972C-E2ED90A7AD39}"/>
              </a:ext>
            </a:extLst>
          </p:cNvPr>
          <p:cNvSpPr txBox="1"/>
          <p:nvPr/>
        </p:nvSpPr>
        <p:spPr>
          <a:xfrm>
            <a:off x="5945157" y="8438517"/>
            <a:ext cx="1176066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tl" sz="7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Set ng nilalaman ng sobre</a:t>
            </a:r>
            <a:endParaRPr sz="700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3" name="object 14">
            <a:extLst>
              <a:ext uri="{FF2B5EF4-FFF2-40B4-BE49-F238E27FC236}">
                <a16:creationId xmlns:a16="http://schemas.microsoft.com/office/drawing/2014/main" id="{47F8E4D8-335F-D148-B4FF-D5BDCB06974C}"/>
              </a:ext>
            </a:extLst>
          </p:cNvPr>
          <p:cNvSpPr txBox="1"/>
          <p:nvPr/>
        </p:nvSpPr>
        <p:spPr>
          <a:xfrm>
            <a:off x="574331" y="6996238"/>
            <a:ext cx="6400684" cy="1686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590"/>
              </a:spcBef>
            </a:pPr>
            <a:r>
              <a:rPr lang="tl" sz="10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Mangyaring makipag-ugnayan sa munisipyo o sa institusyong medikal na tumatanggap ng appointment</a:t>
            </a:r>
            <a:r>
              <a:rPr lang="tl" sz="10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15">
            <a:extLst>
              <a:ext uri="{FF2B5EF4-FFF2-40B4-BE49-F238E27FC236}">
                <a16:creationId xmlns:a16="http://schemas.microsoft.com/office/drawing/2014/main" id="{CAEF4F25-86DB-A741-863E-2D7F2E4644E2}"/>
              </a:ext>
            </a:extLst>
          </p:cNvPr>
          <p:cNvSpPr txBox="1"/>
          <p:nvPr/>
        </p:nvSpPr>
        <p:spPr>
          <a:xfrm>
            <a:off x="5938335" y="178409"/>
            <a:ext cx="1440046" cy="176552"/>
          </a:xfrm>
          <a:prstGeom prst="rect">
            <a:avLst/>
          </a:prstGeom>
          <a:solidFill>
            <a:srgbClr val="FFFFFF"/>
          </a:solidFill>
          <a:ln w="7200">
            <a:solidFill>
              <a:srgbClr val="231F20"/>
            </a:solidFill>
          </a:ln>
        </p:spPr>
        <p:txBody>
          <a:bodyPr vert="horz" wrap="square" lIns="0" tIns="19685" rIns="0" bIns="18000" rtlCol="0">
            <a:spAutoFit/>
          </a:bodyPr>
          <a:lstStyle/>
          <a:p>
            <a:pPr marL="60960" rtl="0">
              <a:lnSpc>
                <a:spcPct val="100000"/>
              </a:lnSpc>
              <a:spcBef>
                <a:spcPts val="155"/>
              </a:spcBef>
            </a:pPr>
            <a:r>
              <a:rPr lang="tl" sz="900" dirty="0">
                <a:solidFill>
                  <a:srgbClr val="231F2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Nobyembre 16, 2021</a:t>
            </a:r>
            <a:endParaRPr sz="900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5" name="object 16">
            <a:extLst>
              <a:ext uri="{FF2B5EF4-FFF2-40B4-BE49-F238E27FC236}">
                <a16:creationId xmlns:a16="http://schemas.microsoft.com/office/drawing/2014/main" id="{34DA75E5-F031-9744-A175-3BA3D7397A10}"/>
              </a:ext>
            </a:extLst>
          </p:cNvPr>
          <p:cNvSpPr txBox="1"/>
          <p:nvPr/>
        </p:nvSpPr>
        <p:spPr>
          <a:xfrm>
            <a:off x="178333" y="178408"/>
            <a:ext cx="2160270" cy="636516"/>
          </a:xfrm>
          <a:prstGeom prst="rect">
            <a:avLst/>
          </a:prstGeom>
          <a:solidFill>
            <a:srgbClr val="FFFFFF"/>
          </a:solidFill>
          <a:ln w="3695">
            <a:solidFill>
              <a:srgbClr val="231F20"/>
            </a:solidFill>
          </a:ln>
        </p:spPr>
        <p:txBody>
          <a:bodyPr vert="horz" wrap="square" lIns="36000" tIns="36000" rIns="36000" bIns="0" rtlCol="0">
            <a:spAutoFit/>
          </a:bodyPr>
          <a:lstStyle/>
          <a:p>
            <a:r>
              <a:rPr lang="ja-JP" altLang="en-US" sz="6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追加接種のお知らせ</a:t>
            </a:r>
            <a:r>
              <a:rPr lang="ja-JP" altLang="en-US" sz="600" dirty="0" smtClean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（</a:t>
            </a:r>
            <a:r>
              <a:rPr lang="ja-JP" altLang="en-US" sz="6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タガログ</a:t>
            </a:r>
            <a:r>
              <a:rPr lang="ja-JP" altLang="en-US" sz="600" dirty="0" smtClean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語</a:t>
            </a:r>
            <a:r>
              <a:rPr lang="ja-JP" altLang="en-US" sz="6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）</a:t>
            </a:r>
            <a:endParaRPr lang="en-US" altLang="ja-JP" sz="600" dirty="0">
              <a:latin typeface="+mn-ea"/>
              <a:cs typeface="Times New Roman"/>
            </a:endParaRPr>
          </a:p>
          <a:p>
            <a:pPr rtl="0">
              <a:lnSpc>
                <a:spcPct val="100000"/>
              </a:lnSpc>
              <a:spcBef>
                <a:spcPts val="25"/>
              </a:spcBef>
            </a:pP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>
              <a:lnSpc>
                <a:spcPct val="100000"/>
              </a:lnSpc>
            </a:pPr>
            <a:r>
              <a:rPr lang="tl" sz="8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Pangalan ng lokal na pamahalaan</a:t>
            </a:r>
          </a:p>
          <a:p>
            <a:pPr algn="ctr" rtl="0">
              <a:lnSpc>
                <a:spcPct val="100000"/>
              </a:lnSpc>
            </a:pPr>
            <a:endParaRPr lang="fil" sz="8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>
              <a:lnSpc>
                <a:spcPct val="100000"/>
              </a:lnSpc>
            </a:pP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2C69CC27-F530-8240-8ECB-AD0DEF95D56A}"/>
              </a:ext>
            </a:extLst>
          </p:cNvPr>
          <p:cNvSpPr txBox="1"/>
          <p:nvPr/>
        </p:nvSpPr>
        <p:spPr>
          <a:xfrm>
            <a:off x="561634" y="3063914"/>
            <a:ext cx="5160644" cy="459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/>
            <a:r>
              <a:rPr lang="tl" sz="900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*Ang oras ng pagsisimula ng pagtanggap ng appointment para sa karagdagang pagbabakuna, atbp. ay maaaring maiba depende sa munisipyo.</a:t>
            </a:r>
          </a:p>
          <a:p>
            <a:pPr marL="12700" rtl="0">
              <a:lnSpc>
                <a:spcPct val="150000"/>
              </a:lnSpc>
            </a:pPr>
            <a:r>
              <a:rPr lang="tl" sz="900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*Ang makakatanggap nito ay ang mga 18 taong gulang o mas matanda pa sa araw ng pagbabakuna.</a:t>
            </a: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608731B1-E391-47E4-AF3E-AE92BE5B45ED}"/>
              </a:ext>
            </a:extLst>
          </p:cNvPr>
          <p:cNvGrpSpPr/>
          <p:nvPr/>
        </p:nvGrpSpPr>
        <p:grpSpPr>
          <a:xfrm>
            <a:off x="568934" y="2282478"/>
            <a:ext cx="6419215" cy="407034"/>
            <a:chOff x="568934" y="2321756"/>
            <a:chExt cx="6419215" cy="407034"/>
          </a:xfrm>
        </p:grpSpPr>
        <p:grpSp>
          <p:nvGrpSpPr>
            <p:cNvPr id="11" name="object 11"/>
            <p:cNvGrpSpPr/>
            <p:nvPr/>
          </p:nvGrpSpPr>
          <p:grpSpPr>
            <a:xfrm>
              <a:off x="568934" y="2321756"/>
              <a:ext cx="6419215" cy="407034"/>
              <a:chOff x="568934" y="2379916"/>
              <a:chExt cx="6419215" cy="407034"/>
            </a:xfrm>
          </p:grpSpPr>
          <p:sp>
            <p:nvSpPr>
              <p:cNvPr id="12" name="object 12"/>
              <p:cNvSpPr/>
              <p:nvPr/>
            </p:nvSpPr>
            <p:spPr>
              <a:xfrm>
                <a:off x="970330" y="2385314"/>
                <a:ext cx="6012180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012180" h="396239">
                    <a:moveTo>
                      <a:pt x="0" y="395998"/>
                    </a:moveTo>
                    <a:lnTo>
                      <a:pt x="6012002" y="395998"/>
                    </a:lnTo>
                    <a:lnTo>
                      <a:pt x="6012002" y="0"/>
                    </a:lnTo>
                    <a:lnTo>
                      <a:pt x="0" y="0"/>
                    </a:lnTo>
                    <a:lnTo>
                      <a:pt x="0" y="395998"/>
                    </a:lnTo>
                    <a:close/>
                  </a:path>
                </a:pathLst>
              </a:custGeom>
              <a:solidFill>
                <a:srgbClr val="FFF1D0"/>
              </a:solidFill>
            </p:spPr>
            <p:txBody>
              <a:bodyPr wrap="square" lIns="0" tIns="0" rIns="0" bIns="0" rtlCol="0"/>
              <a:lstStyle/>
              <a:p>
                <a:pPr rtl="0"/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574332" y="2385314"/>
                <a:ext cx="396240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396240" h="396239">
                    <a:moveTo>
                      <a:pt x="395998" y="0"/>
                    </a:moveTo>
                    <a:lnTo>
                      <a:pt x="0" y="0"/>
                    </a:lnTo>
                    <a:lnTo>
                      <a:pt x="0" y="395998"/>
                    </a:lnTo>
                    <a:lnTo>
                      <a:pt x="395998" y="395998"/>
                    </a:lnTo>
                    <a:lnTo>
                      <a:pt x="395998" y="0"/>
                    </a:lnTo>
                    <a:close/>
                  </a:path>
                </a:pathLst>
              </a:custGeom>
              <a:solidFill>
                <a:srgbClr val="FFCB04"/>
              </a:solidFill>
            </p:spPr>
            <p:txBody>
              <a:bodyPr wrap="square" lIns="0" tIns="0" rIns="0" bIns="0" rtlCol="0"/>
              <a:lstStyle/>
              <a:p>
                <a:pPr rtl="0"/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574332" y="2385314"/>
                <a:ext cx="6408420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408420" h="396239">
                    <a:moveTo>
                      <a:pt x="6408000" y="395998"/>
                    </a:moveTo>
                    <a:lnTo>
                      <a:pt x="0" y="395998"/>
                    </a:lnTo>
                    <a:lnTo>
                      <a:pt x="0" y="0"/>
                    </a:lnTo>
                    <a:lnTo>
                      <a:pt x="6408000" y="0"/>
                    </a:lnTo>
                    <a:lnTo>
                      <a:pt x="6408000" y="395998"/>
                    </a:lnTo>
                    <a:close/>
                  </a:path>
                </a:pathLst>
              </a:custGeom>
              <a:ln w="10795">
                <a:solidFill>
                  <a:srgbClr val="FFCB04"/>
                </a:solidFill>
              </a:ln>
            </p:spPr>
            <p:txBody>
              <a:bodyPr wrap="square" lIns="0" tIns="0" rIns="0" bIns="0" rtlCol="0"/>
              <a:lstStyle/>
              <a:p>
                <a:pPr rtl="0"/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" name="object 13">
              <a:extLst>
                <a:ext uri="{FF2B5EF4-FFF2-40B4-BE49-F238E27FC236}">
                  <a16:creationId xmlns:a16="http://schemas.microsoft.com/office/drawing/2014/main" id="{B6F5E361-3E16-974A-AC4B-C7BD6A319D80}"/>
                </a:ext>
              </a:extLst>
            </p:cNvPr>
            <p:cNvSpPr txBox="1"/>
            <p:nvPr/>
          </p:nvSpPr>
          <p:spPr>
            <a:xfrm>
              <a:off x="985393" y="2380610"/>
              <a:ext cx="5322379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5730" algn="ctr" rtl="0">
                <a:lnSpc>
                  <a:spcPct val="100000"/>
                </a:lnSpc>
                <a:spcBef>
                  <a:spcPts val="100"/>
                </a:spcBef>
                <a:tabLst>
                  <a:tab pos="2467610" algn="l"/>
                  <a:tab pos="2468245" algn="l"/>
                </a:tabLst>
              </a:pPr>
              <a:r>
                <a:rPr lang="tl" sz="1600" b="1" dirty="0">
                  <a:solidFill>
                    <a:srgbClr val="231F20"/>
                  </a:solidFill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Tumanggap ng vaccination voucher</a:t>
              </a:r>
              <a:endParaRPr sz="1600" b="1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3" name="object 13">
              <a:extLst>
                <a:ext uri="{FF2B5EF4-FFF2-40B4-BE49-F238E27FC236}">
                  <a16:creationId xmlns:a16="http://schemas.microsoft.com/office/drawing/2014/main" id="{109CBD8E-30ED-4F46-8942-920A7F32EC10}"/>
                </a:ext>
              </a:extLst>
            </p:cNvPr>
            <p:cNvSpPr txBox="1"/>
            <p:nvPr/>
          </p:nvSpPr>
          <p:spPr>
            <a:xfrm>
              <a:off x="583286" y="2380610"/>
              <a:ext cx="393152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5730" rtl="0">
                <a:lnSpc>
                  <a:spcPct val="100000"/>
                </a:lnSpc>
                <a:spcBef>
                  <a:spcPts val="100"/>
                </a:spcBef>
                <a:tabLst>
                  <a:tab pos="2467610" algn="l"/>
                  <a:tab pos="2468245" algn="l"/>
                </a:tabLst>
              </a:pPr>
              <a:r>
                <a:rPr lang="tl" sz="2000" b="1">
                  <a:solidFill>
                    <a:srgbClr val="231F20"/>
                  </a:solidFill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1</a:t>
              </a:r>
              <a:endParaRPr sz="2000" b="1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4" name="object 13">
            <a:extLst>
              <a:ext uri="{FF2B5EF4-FFF2-40B4-BE49-F238E27FC236}">
                <a16:creationId xmlns:a16="http://schemas.microsoft.com/office/drawing/2014/main" id="{D78259FE-369E-D44A-814A-95D1522D1BB6}"/>
              </a:ext>
            </a:extLst>
          </p:cNvPr>
          <p:cNvSpPr txBox="1"/>
          <p:nvPr/>
        </p:nvSpPr>
        <p:spPr>
          <a:xfrm>
            <a:off x="985393" y="3710749"/>
            <a:ext cx="532237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algn="ctr" rtl="0">
              <a:lnSpc>
                <a:spcPct val="100000"/>
              </a:lnSpc>
              <a:tabLst>
                <a:tab pos="1721485" algn="l"/>
                <a:tab pos="1722120" algn="l"/>
              </a:tabLst>
            </a:pPr>
            <a:r>
              <a:rPr lang="tl" sz="16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Maghanap ng institusyong medikal/vaccination site</a:t>
            </a:r>
            <a:endParaRPr lang="ja-JP" altLang="en-US" sz="16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5" name="object 13">
            <a:extLst>
              <a:ext uri="{FF2B5EF4-FFF2-40B4-BE49-F238E27FC236}">
                <a16:creationId xmlns:a16="http://schemas.microsoft.com/office/drawing/2014/main" id="{EDA3F01B-99A9-E34F-A1D2-C850D00B2A65}"/>
              </a:ext>
            </a:extLst>
          </p:cNvPr>
          <p:cNvSpPr txBox="1"/>
          <p:nvPr/>
        </p:nvSpPr>
        <p:spPr>
          <a:xfrm>
            <a:off x="583286" y="3710749"/>
            <a:ext cx="3931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730" rtl="0">
              <a:lnSpc>
                <a:spcPct val="100000"/>
              </a:lnSpc>
              <a:spcBef>
                <a:spcPts val="100"/>
              </a:spcBef>
              <a:tabLst>
                <a:tab pos="2467610" algn="l"/>
                <a:tab pos="2468245" algn="l"/>
              </a:tabLst>
            </a:pPr>
            <a:r>
              <a:rPr lang="tl" sz="2000" b="1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2</a:t>
            </a:r>
            <a:endParaRPr sz="20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7" name="object 13">
            <a:extLst>
              <a:ext uri="{FF2B5EF4-FFF2-40B4-BE49-F238E27FC236}">
                <a16:creationId xmlns:a16="http://schemas.microsoft.com/office/drawing/2014/main" id="{7D4B7191-BD26-6C49-B405-416B36C4176A}"/>
              </a:ext>
            </a:extLst>
          </p:cNvPr>
          <p:cNvSpPr txBox="1"/>
          <p:nvPr/>
        </p:nvSpPr>
        <p:spPr>
          <a:xfrm>
            <a:off x="555460" y="6642946"/>
            <a:ext cx="532237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algn="ctr" rtl="0">
              <a:lnSpc>
                <a:spcPct val="100000"/>
              </a:lnSpc>
              <a:tabLst>
                <a:tab pos="1721485" algn="l"/>
                <a:tab pos="1722120" algn="l"/>
              </a:tabLst>
            </a:pPr>
            <a:r>
              <a:rPr lang="tl" sz="16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Magpa-appointment at tumanggap ng bakuna</a:t>
            </a:r>
            <a:endParaRPr lang="ja-JP" altLang="en-US" sz="16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8" name="object 13">
            <a:extLst>
              <a:ext uri="{FF2B5EF4-FFF2-40B4-BE49-F238E27FC236}">
                <a16:creationId xmlns:a16="http://schemas.microsoft.com/office/drawing/2014/main" id="{43EE7C34-8E31-5346-871B-9484D09F5E5F}"/>
              </a:ext>
            </a:extLst>
          </p:cNvPr>
          <p:cNvSpPr txBox="1"/>
          <p:nvPr/>
        </p:nvSpPr>
        <p:spPr>
          <a:xfrm>
            <a:off x="558292" y="6585501"/>
            <a:ext cx="3931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730" rtl="0">
              <a:lnSpc>
                <a:spcPct val="100000"/>
              </a:lnSpc>
              <a:spcBef>
                <a:spcPts val="100"/>
              </a:spcBef>
              <a:tabLst>
                <a:tab pos="2467610" algn="l"/>
                <a:tab pos="2468245" algn="l"/>
              </a:tabLst>
            </a:pPr>
            <a:r>
              <a:rPr lang="tl" sz="20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3</a:t>
            </a:r>
            <a:endParaRPr sz="20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6BE16AE-9ABE-3F4A-94E3-F97788D0B89B}"/>
              </a:ext>
            </a:extLst>
          </p:cNvPr>
          <p:cNvSpPr txBox="1"/>
          <p:nvPr/>
        </p:nvSpPr>
        <p:spPr>
          <a:xfrm>
            <a:off x="6230833" y="6540627"/>
            <a:ext cx="74418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algn="ctr" rtl="0">
              <a:lnSpc>
                <a:spcPct val="100000"/>
              </a:lnSpc>
              <a:tabLst>
                <a:tab pos="1721485" algn="l"/>
                <a:tab pos="1722120" algn="l"/>
              </a:tabLst>
            </a:pPr>
            <a:r>
              <a:rPr lang="tl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Libre</a:t>
            </a:r>
            <a:endParaRPr lang="ja-JP" altLang="en-US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672E227-337F-4AF1-9395-EB4DA61D4240}"/>
              </a:ext>
            </a:extLst>
          </p:cNvPr>
          <p:cNvGrpSpPr/>
          <p:nvPr/>
        </p:nvGrpSpPr>
        <p:grpSpPr>
          <a:xfrm>
            <a:off x="563753" y="7319032"/>
            <a:ext cx="5112083" cy="721305"/>
            <a:chOff x="546273" y="7599369"/>
            <a:chExt cx="5112083" cy="721305"/>
          </a:xfrm>
        </p:grpSpPr>
        <p:sp>
          <p:nvSpPr>
            <p:cNvPr id="8" name="object 8"/>
            <p:cNvSpPr/>
            <p:nvPr/>
          </p:nvSpPr>
          <p:spPr>
            <a:xfrm>
              <a:off x="546273" y="7970394"/>
              <a:ext cx="1626870" cy="350280"/>
            </a:xfrm>
            <a:custGeom>
              <a:avLst/>
              <a:gdLst/>
              <a:ahLst/>
              <a:cxnLst/>
              <a:rect l="l" t="t" r="r" b="b"/>
              <a:pathLst>
                <a:path w="1626870" h="245745">
                  <a:moveTo>
                    <a:pt x="1554403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173608"/>
                  </a:lnTo>
                  <a:lnTo>
                    <a:pt x="5680" y="201564"/>
                  </a:lnTo>
                  <a:lnTo>
                    <a:pt x="21148" y="224456"/>
                  </a:lnTo>
                  <a:lnTo>
                    <a:pt x="44041" y="239924"/>
                  </a:lnTo>
                  <a:lnTo>
                    <a:pt x="71996" y="245605"/>
                  </a:lnTo>
                  <a:lnTo>
                    <a:pt x="1554403" y="245605"/>
                  </a:lnTo>
                  <a:lnTo>
                    <a:pt x="1582358" y="239924"/>
                  </a:lnTo>
                  <a:lnTo>
                    <a:pt x="1605251" y="224456"/>
                  </a:lnTo>
                  <a:lnTo>
                    <a:pt x="1620719" y="201564"/>
                  </a:lnTo>
                  <a:lnTo>
                    <a:pt x="1626400" y="173608"/>
                  </a:lnTo>
                  <a:lnTo>
                    <a:pt x="1626400" y="71996"/>
                  </a:lnTo>
                  <a:lnTo>
                    <a:pt x="1620719" y="44041"/>
                  </a:lnTo>
                  <a:lnTo>
                    <a:pt x="1605251" y="21148"/>
                  </a:lnTo>
                  <a:lnTo>
                    <a:pt x="1582358" y="5680"/>
                  </a:lnTo>
                  <a:lnTo>
                    <a:pt x="1554403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52904" y="7599369"/>
              <a:ext cx="1626870" cy="325204"/>
            </a:xfrm>
            <a:custGeom>
              <a:avLst/>
              <a:gdLst/>
              <a:ahLst/>
              <a:cxnLst/>
              <a:rect l="l" t="t" r="r" b="b"/>
              <a:pathLst>
                <a:path w="1626870" h="245745">
                  <a:moveTo>
                    <a:pt x="1554403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173608"/>
                  </a:lnTo>
                  <a:lnTo>
                    <a:pt x="5680" y="201564"/>
                  </a:lnTo>
                  <a:lnTo>
                    <a:pt x="21148" y="224456"/>
                  </a:lnTo>
                  <a:lnTo>
                    <a:pt x="44041" y="239924"/>
                  </a:lnTo>
                  <a:lnTo>
                    <a:pt x="71996" y="245605"/>
                  </a:lnTo>
                  <a:lnTo>
                    <a:pt x="1554403" y="245605"/>
                  </a:lnTo>
                  <a:lnTo>
                    <a:pt x="1582358" y="239924"/>
                  </a:lnTo>
                  <a:lnTo>
                    <a:pt x="1605251" y="224456"/>
                  </a:lnTo>
                  <a:lnTo>
                    <a:pt x="1620719" y="201564"/>
                  </a:lnTo>
                  <a:lnTo>
                    <a:pt x="1626400" y="173608"/>
                  </a:lnTo>
                  <a:lnTo>
                    <a:pt x="1626400" y="71996"/>
                  </a:lnTo>
                  <a:lnTo>
                    <a:pt x="1620719" y="44041"/>
                  </a:lnTo>
                  <a:lnTo>
                    <a:pt x="1605251" y="21148"/>
                  </a:lnTo>
                  <a:lnTo>
                    <a:pt x="1582358" y="5680"/>
                  </a:lnTo>
                  <a:lnTo>
                    <a:pt x="1554403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bject 7">
              <a:extLst>
                <a:ext uri="{FF2B5EF4-FFF2-40B4-BE49-F238E27FC236}">
                  <a16:creationId xmlns:a16="http://schemas.microsoft.com/office/drawing/2014/main" id="{8ACE09A4-706F-9349-AA98-283AEACF55EA}"/>
                </a:ext>
              </a:extLst>
            </p:cNvPr>
            <p:cNvSpPr txBox="1"/>
            <p:nvPr/>
          </p:nvSpPr>
          <p:spPr>
            <a:xfrm>
              <a:off x="2258900" y="7603293"/>
              <a:ext cx="3030855" cy="26161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9370" rtl="0">
                <a:lnSpc>
                  <a:spcPct val="100000"/>
                </a:lnSpc>
                <a:spcBef>
                  <a:spcPts val="100"/>
                </a:spcBef>
              </a:pPr>
              <a:r>
                <a:rPr lang="tl" sz="1500" baseline="13888" dirty="0">
                  <a:solidFill>
                    <a:srgbClr val="231F20"/>
                  </a:solidFill>
                  <a:latin typeface="Arial" panose="020B0604020202020204" pitchFamily="34" charset="0"/>
                  <a:ea typeface="Yu Gothic Medium" panose="020B0400000000000000" pitchFamily="34" charset="-128"/>
                  <a:cs typeface="Arial" panose="020B0604020202020204" pitchFamily="34" charset="0"/>
                </a:rPr>
                <a:t>Call Center: </a:t>
              </a:r>
              <a:r>
                <a:rPr lang="tl" sz="1700" b="1" dirty="0">
                  <a:solidFill>
                    <a:srgbClr val="231F20"/>
                  </a:solidFill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0000-0000-0000</a:t>
              </a:r>
              <a:endParaRPr sz="1700" b="1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7B36E7BE-0A7C-5441-B18A-3D7881E48435}"/>
                </a:ext>
              </a:extLst>
            </p:cNvPr>
            <p:cNvSpPr txBox="1"/>
            <p:nvPr/>
          </p:nvSpPr>
          <p:spPr>
            <a:xfrm>
              <a:off x="707844" y="7636811"/>
              <a:ext cx="1316990" cy="28982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rtl="0">
                <a:lnSpc>
                  <a:spcPct val="100000"/>
                </a:lnSpc>
                <a:spcBef>
                  <a:spcPts val="100"/>
                </a:spcBef>
              </a:pPr>
              <a:r>
                <a:rPr lang="tl" sz="900" b="1" dirty="0">
                  <a:solidFill>
                    <a:srgbClr val="231F20"/>
                  </a:solidFill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Vaccination site</a:t>
              </a:r>
            </a:p>
            <a:p>
              <a:pPr algn="ctr" rtl="0">
                <a:lnSpc>
                  <a:spcPct val="100000"/>
                </a:lnSpc>
                <a:spcBef>
                  <a:spcPts val="100"/>
                </a:spcBef>
              </a:pPr>
              <a:r>
                <a:rPr lang="tl" sz="900" b="1" dirty="0">
                  <a:solidFill>
                    <a:srgbClr val="231F20"/>
                  </a:solidFill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sa munisipyo</a:t>
              </a:r>
              <a:endParaRPr sz="900" b="1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" name="object 8">
              <a:extLst>
                <a:ext uri="{FF2B5EF4-FFF2-40B4-BE49-F238E27FC236}">
                  <a16:creationId xmlns:a16="http://schemas.microsoft.com/office/drawing/2014/main" id="{14B92947-A36D-8E45-AD3D-DD1B1A9103C5}"/>
                </a:ext>
              </a:extLst>
            </p:cNvPr>
            <p:cNvSpPr txBox="1"/>
            <p:nvPr/>
          </p:nvSpPr>
          <p:spPr>
            <a:xfrm>
              <a:off x="635427" y="8004011"/>
              <a:ext cx="1544347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rtl="0">
                <a:lnSpc>
                  <a:spcPct val="100000"/>
                </a:lnSpc>
                <a:spcBef>
                  <a:spcPts val="1300"/>
                </a:spcBef>
              </a:pPr>
              <a:r>
                <a:rPr lang="tl" sz="900" b="1" dirty="0">
                  <a:solidFill>
                    <a:srgbClr val="231F20"/>
                  </a:solidFill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Itinalagang medikal na institusyong malapit sa iyo</a:t>
              </a:r>
              <a:endParaRPr sz="900" b="1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1" name="object 7">
              <a:extLst>
                <a:ext uri="{FF2B5EF4-FFF2-40B4-BE49-F238E27FC236}">
                  <a16:creationId xmlns:a16="http://schemas.microsoft.com/office/drawing/2014/main" id="{5F37876B-A916-8246-9679-D053F6099093}"/>
                </a:ext>
              </a:extLst>
            </p:cNvPr>
            <p:cNvSpPr txBox="1"/>
            <p:nvPr/>
          </p:nvSpPr>
          <p:spPr>
            <a:xfrm>
              <a:off x="2252445" y="7971083"/>
              <a:ext cx="3405911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 rtl="0">
                <a:lnSpc>
                  <a:spcPct val="100000"/>
                </a:lnSpc>
              </a:pPr>
              <a:r>
                <a:rPr lang="ja" sz="900" b="1" dirty="0">
                  <a:solidFill>
                    <a:srgbClr val="231F20"/>
                  </a:solidFill>
                  <a:latin typeface="Arial" panose="020B0604020202020204" pitchFamily="34" charset="0"/>
                  <a:ea typeface="Yu Gothic Medium" panose="020B0400000000000000" pitchFamily="34" charset="-128"/>
                  <a:cs typeface="Arial" panose="020B0604020202020204" pitchFamily="34" charset="0"/>
                </a:rPr>
                <a:t>Direktang magpa-appointment sa institusyong medikal</a:t>
              </a:r>
              <a:r>
                <a:rPr lang="en-US" altLang="ja" sz="900" b="1" dirty="0">
                  <a:solidFill>
                    <a:srgbClr val="231F20"/>
                  </a:solidFill>
                  <a:latin typeface="Arial" panose="020B0604020202020204" pitchFamily="34" charset="0"/>
                  <a:ea typeface="Yu Gothic Medium" panose="020B0400000000000000" pitchFamily="34" charset="-128"/>
                  <a:cs typeface="Arial" panose="020B0604020202020204" pitchFamily="34" charset="0"/>
                </a:rPr>
                <a:t> </a:t>
              </a:r>
            </a:p>
            <a:p>
              <a:pPr marL="38100" rtl="0">
                <a:lnSpc>
                  <a:spcPct val="100000"/>
                </a:lnSpc>
              </a:pPr>
              <a:r>
                <a:rPr lang="ja" sz="900" dirty="0">
                  <a:solidFill>
                    <a:srgbClr val="231F20"/>
                  </a:solidFill>
                  <a:latin typeface="Arial" panose="020B0604020202020204" pitchFamily="34" charset="0"/>
                  <a:ea typeface="Yu Gothic Medium" panose="020B0400000000000000" pitchFamily="34" charset="-128"/>
                  <a:cs typeface="Arial" panose="020B0604020202020204" pitchFamily="34" charset="0"/>
                </a:rPr>
                <a:t>(tawag, online, atbp.)</a:t>
              </a:r>
              <a:endParaRPr sz="900" dirty="0"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52" name="object 11">
            <a:extLst>
              <a:ext uri="{FF2B5EF4-FFF2-40B4-BE49-F238E27FC236}">
                <a16:creationId xmlns:a16="http://schemas.microsoft.com/office/drawing/2014/main" id="{90AF7E14-B2C2-B142-976E-939C5F2AFF47}"/>
              </a:ext>
            </a:extLst>
          </p:cNvPr>
          <p:cNvSpPr txBox="1"/>
          <p:nvPr/>
        </p:nvSpPr>
        <p:spPr>
          <a:xfrm>
            <a:off x="541877" y="9368168"/>
            <a:ext cx="6499860" cy="1175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rtl="0">
              <a:lnSpc>
                <a:spcPct val="100000"/>
              </a:lnSpc>
            </a:pPr>
            <a:r>
              <a:rPr lang="tl" sz="9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*Ang sobre ay naglalaman ng </a:t>
            </a:r>
            <a:r>
              <a:rPr lang="tl" sz="900" b="1" dirty="0">
                <a:solidFill>
                  <a:srgbClr val="FF000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“Paunang medikal na pagsusuri na may print ng vaccination voucher”</a:t>
            </a:r>
            <a:r>
              <a:rPr lang="tl" sz="900" dirty="0">
                <a:solidFill>
                  <a:srgbClr val="FF000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tl" sz="9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at </a:t>
            </a:r>
            <a:r>
              <a:rPr lang="ja" sz="900" b="1" dirty="0">
                <a:solidFill>
                  <a:srgbClr val="FF000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“Vaccination Completion Certificate”</a:t>
            </a:r>
            <a:r>
              <a:rPr lang="ja" sz="900" b="1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.</a:t>
            </a:r>
            <a:r>
              <a:rPr lang="ja" sz="9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 Mangyaring itago ito sa ligtas na lugar upang huwag itong mawala.</a:t>
            </a:r>
            <a:endParaRPr sz="900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  <a:p>
            <a:pPr marL="104139" rtl="0">
              <a:lnSpc>
                <a:spcPct val="100000"/>
              </a:lnSpc>
              <a:spcBef>
                <a:spcPts val="335"/>
              </a:spcBef>
            </a:pPr>
            <a:r>
              <a:rPr lang="tl" sz="9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(Ang vaccination voucher at vaccination completion certificate ay maaaring pinagsama sa isa).</a:t>
            </a:r>
            <a:endParaRPr sz="900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  <a:p>
            <a:pPr marL="140335" marR="137160" indent="-115570" rtl="0">
              <a:lnSpc>
                <a:spcPct val="131200"/>
              </a:lnSpc>
              <a:spcBef>
                <a:spcPts val="5"/>
              </a:spcBef>
            </a:pPr>
            <a:r>
              <a:rPr lang="tl" sz="9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*Sukatin ang temperatura ng iyong katawan sa inyong tahanan, atbp. bago ang pagbabakuna at kung malinaw na mayroong lagnat o masama ang pakiramdam, atbp., mangyaring iwasan ang pagbabakuna at makipag-ugnayan sa tanggapan ng munisipyo institusyong medikal kung saan ka nagpa-appointment.</a:t>
            </a:r>
            <a:endParaRPr sz="900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  <a:p>
            <a:pPr marL="25400" rtl="0">
              <a:lnSpc>
                <a:spcPct val="100000"/>
              </a:lnSpc>
              <a:spcBef>
                <a:spcPts val="285"/>
              </a:spcBef>
            </a:pPr>
            <a:r>
              <a:rPr lang="tl" sz="9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*Mangyaring tandaan na dumating nang nakasuot ng </a:t>
            </a:r>
            <a:r>
              <a:rPr lang="ja" sz="900" b="1" u="sng" dirty="0">
                <a:solidFill>
                  <a:schemeClr val="accent6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damit na madaling mailabas ang iyong braso</a:t>
            </a:r>
            <a:r>
              <a:rPr lang="ja" sz="900" dirty="0">
                <a:solidFill>
                  <a:schemeClr val="accent6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ja" sz="9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kapag magpapabakuna</a:t>
            </a:r>
            <a:endParaRPr sz="900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53" name="object 12">
            <a:extLst>
              <a:ext uri="{FF2B5EF4-FFF2-40B4-BE49-F238E27FC236}">
                <a16:creationId xmlns:a16="http://schemas.microsoft.com/office/drawing/2014/main" id="{131ABDBE-26A3-4E4F-B1BD-8251D1872295}"/>
              </a:ext>
            </a:extLst>
          </p:cNvPr>
          <p:cNvSpPr txBox="1"/>
          <p:nvPr/>
        </p:nvSpPr>
        <p:spPr>
          <a:xfrm>
            <a:off x="5835650" y="9170369"/>
            <a:ext cx="1475053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17804" algn="r" rtl="0">
              <a:lnSpc>
                <a:spcPct val="100000"/>
              </a:lnSpc>
              <a:spcBef>
                <a:spcPts val="1095"/>
              </a:spcBef>
            </a:pPr>
            <a:r>
              <a:rPr lang="en-US" altLang="ja-JP" sz="700" dirty="0" smtClean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Individual</a:t>
            </a:r>
            <a:r>
              <a:rPr lang="tl" sz="700" dirty="0" smtClean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 </a:t>
            </a:r>
            <a:r>
              <a:rPr lang="tl" sz="7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Number card, atbp.</a:t>
            </a:r>
            <a:endParaRPr lang="ja-JP" altLang="en-US" sz="700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54" name="object 11">
            <a:extLst>
              <a:ext uri="{FF2B5EF4-FFF2-40B4-BE49-F238E27FC236}">
                <a16:creationId xmlns:a16="http://schemas.microsoft.com/office/drawing/2014/main" id="{A1D2C849-B615-8047-A06C-85DF73302A57}"/>
              </a:ext>
            </a:extLst>
          </p:cNvPr>
          <p:cNvSpPr txBox="1"/>
          <p:nvPr/>
        </p:nvSpPr>
        <p:spPr>
          <a:xfrm>
            <a:off x="505530" y="8368548"/>
            <a:ext cx="823184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530" rtl="0">
              <a:lnSpc>
                <a:spcPct val="100000"/>
              </a:lnSpc>
              <a:spcBef>
                <a:spcPts val="465"/>
              </a:spcBef>
              <a:tabLst>
                <a:tab pos="746760" algn="l"/>
              </a:tabLst>
            </a:pPr>
            <a:endParaRPr sz="1000" b="1" dirty="0">
              <a:solidFill>
                <a:schemeClr val="bg1"/>
              </a:solidFill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176530" rtl="0">
              <a:lnSpc>
                <a:spcPct val="100000"/>
              </a:lnSpc>
              <a:spcBef>
                <a:spcPts val="365"/>
              </a:spcBef>
              <a:tabLst>
                <a:tab pos="746760" algn="l"/>
              </a:tabLst>
            </a:pPr>
            <a:r>
              <a:rPr lang="tl" sz="1100" b="1" baseline="15432" dirty="0">
                <a:solidFill>
                  <a:schemeClr val="bg1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Mga dadalhin sa araw ng pagbabakuna</a:t>
            </a:r>
            <a:endParaRPr sz="1000" b="1" dirty="0">
              <a:solidFill>
                <a:schemeClr val="bg1"/>
              </a:solidFill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1E65CD50-B0F8-EE46-8E8A-8195640B017A}"/>
              </a:ext>
            </a:extLst>
          </p:cNvPr>
          <p:cNvGrpSpPr/>
          <p:nvPr/>
        </p:nvGrpSpPr>
        <p:grpSpPr>
          <a:xfrm>
            <a:off x="3922344" y="4218288"/>
            <a:ext cx="3060065" cy="1044575"/>
            <a:chOff x="3922344" y="4420273"/>
            <a:chExt cx="3060065" cy="1044575"/>
          </a:xfrm>
        </p:grpSpPr>
        <p:sp>
          <p:nvSpPr>
            <p:cNvPr id="5" name="object 5"/>
            <p:cNvSpPr/>
            <p:nvPr/>
          </p:nvSpPr>
          <p:spPr>
            <a:xfrm>
              <a:off x="3922344" y="4420273"/>
              <a:ext cx="3060065" cy="1044575"/>
            </a:xfrm>
            <a:custGeom>
              <a:avLst/>
              <a:gdLst/>
              <a:ahLst/>
              <a:cxnLst/>
              <a:rect l="l" t="t" r="r" b="b"/>
              <a:pathLst>
                <a:path w="3060065" h="1044575">
                  <a:moveTo>
                    <a:pt x="3059988" y="1044003"/>
                  </a:moveTo>
                  <a:lnTo>
                    <a:pt x="2015985" y="1044003"/>
                  </a:lnTo>
                  <a:lnTo>
                    <a:pt x="2015985" y="0"/>
                  </a:lnTo>
                  <a:lnTo>
                    <a:pt x="3059988" y="0"/>
                  </a:lnTo>
                  <a:lnTo>
                    <a:pt x="3059988" y="1044003"/>
                  </a:lnTo>
                  <a:close/>
                </a:path>
                <a:path w="3060065" h="1044575">
                  <a:moveTo>
                    <a:pt x="3059988" y="1044003"/>
                  </a:moveTo>
                  <a:lnTo>
                    <a:pt x="0" y="1044003"/>
                  </a:lnTo>
                  <a:lnTo>
                    <a:pt x="0" y="0"/>
                  </a:lnTo>
                  <a:lnTo>
                    <a:pt x="3059988" y="0"/>
                  </a:lnTo>
                  <a:lnTo>
                    <a:pt x="3059988" y="1044003"/>
                  </a:lnTo>
                  <a:close/>
                </a:path>
              </a:pathLst>
            </a:custGeom>
            <a:ln w="11620">
              <a:solidFill>
                <a:srgbClr val="05010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970658" y="4498093"/>
              <a:ext cx="1011674" cy="96616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bject 6">
              <a:extLst>
                <a:ext uri="{FF2B5EF4-FFF2-40B4-BE49-F238E27FC236}">
                  <a16:creationId xmlns:a16="http://schemas.microsoft.com/office/drawing/2014/main" id="{9C45F1CA-E425-834B-AA15-DE27F4C4B458}"/>
                </a:ext>
              </a:extLst>
            </p:cNvPr>
            <p:cNvSpPr txBox="1"/>
            <p:nvPr/>
          </p:nvSpPr>
          <p:spPr>
            <a:xfrm>
              <a:off x="4098776" y="4570064"/>
              <a:ext cx="1695450" cy="548868"/>
            </a:xfrm>
            <a:prstGeom prst="rect">
              <a:avLst/>
            </a:prstGeom>
          </p:spPr>
          <p:txBody>
            <a:bodyPr vert="horz" wrap="square" lIns="0" tIns="50800" rIns="0" bIns="0" rtlCol="0">
              <a:spAutoFit/>
            </a:bodyPr>
            <a:lstStyle/>
            <a:p>
              <a:pPr algn="ctr" rtl="0">
                <a:lnSpc>
                  <a:spcPct val="100000"/>
                </a:lnSpc>
                <a:spcBef>
                  <a:spcPts val="400"/>
                </a:spcBef>
              </a:pPr>
              <a:r>
                <a:rPr lang="tl" sz="900" b="1" dirty="0">
                  <a:solidFill>
                    <a:srgbClr val="231F20"/>
                  </a:solidFill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Website ng pangkalahatang impormasyon sa pagbabakuna</a:t>
              </a:r>
              <a:endParaRPr sz="900" b="1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endParaRPr>
            </a:p>
            <a:p>
              <a:pPr marL="23495" algn="ctr" rtl="0">
                <a:lnSpc>
                  <a:spcPct val="100000"/>
                </a:lnSpc>
                <a:spcBef>
                  <a:spcPts val="370"/>
                </a:spcBef>
              </a:pPr>
              <a:r>
                <a:rPr lang="tl" sz="1100" b="1" dirty="0">
                  <a:solidFill>
                    <a:srgbClr val="231F20"/>
                  </a:solidFill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COVID-19 Vaccine Navi</a:t>
              </a:r>
              <a:endParaRPr sz="1100" b="1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5" name="object 6">
              <a:extLst>
                <a:ext uri="{FF2B5EF4-FFF2-40B4-BE49-F238E27FC236}">
                  <a16:creationId xmlns:a16="http://schemas.microsoft.com/office/drawing/2014/main" id="{7C2BDBF5-6960-1A47-9E15-28BEF4084769}"/>
                </a:ext>
              </a:extLst>
            </p:cNvPr>
            <p:cNvSpPr txBox="1"/>
            <p:nvPr/>
          </p:nvSpPr>
          <p:spPr>
            <a:xfrm>
              <a:off x="4098776" y="5069978"/>
              <a:ext cx="1695450" cy="205184"/>
            </a:xfrm>
            <a:prstGeom prst="rect">
              <a:avLst/>
            </a:prstGeom>
          </p:spPr>
          <p:txBody>
            <a:bodyPr vert="horz" wrap="square" lIns="0" tIns="50800" rIns="0" bIns="0" rtlCol="0">
              <a:spAutoFit/>
            </a:bodyPr>
            <a:lstStyle/>
            <a:p>
              <a:pPr algn="ctr" rtl="0">
                <a:lnSpc>
                  <a:spcPct val="100000"/>
                </a:lnSpc>
                <a:spcBef>
                  <a:spcPts val="570"/>
                </a:spcBef>
              </a:pPr>
              <a:r>
                <a:rPr lang="tl" sz="1000" b="1" u="sng">
                  <a:solidFill>
                    <a:srgbClr val="2E3092"/>
                  </a:solidFill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https://v-sys.mhlw.go.jp</a:t>
              </a:r>
              <a:endParaRPr sz="1000" b="1" u="sng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57" name="図 56">
            <a:extLst>
              <a:ext uri="{FF2B5EF4-FFF2-40B4-BE49-F238E27FC236}">
                <a16:creationId xmlns:a16="http://schemas.microsoft.com/office/drawing/2014/main" id="{2933B6CB-C3F6-D344-837B-DA26A5F0E6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711" y="8726350"/>
            <a:ext cx="676978" cy="423799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390C81B3-1CEA-C841-8BB3-77E2F02252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487" y="7257415"/>
            <a:ext cx="960016" cy="1143292"/>
          </a:xfrm>
          <a:prstGeom prst="rect">
            <a:avLst/>
          </a:prstGeom>
        </p:spPr>
      </p:pic>
      <p:sp>
        <p:nvSpPr>
          <p:cNvPr id="60" name="object 13">
            <a:extLst>
              <a:ext uri="{FF2B5EF4-FFF2-40B4-BE49-F238E27FC236}">
                <a16:creationId xmlns:a16="http://schemas.microsoft.com/office/drawing/2014/main" id="{47B7F6B5-F72C-544A-A78B-5A14D06607D3}"/>
              </a:ext>
            </a:extLst>
          </p:cNvPr>
          <p:cNvSpPr txBox="1"/>
          <p:nvPr/>
        </p:nvSpPr>
        <p:spPr>
          <a:xfrm>
            <a:off x="6324913" y="8535106"/>
            <a:ext cx="27586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algn="ctr" rtl="0">
              <a:lnSpc>
                <a:spcPct val="100000"/>
              </a:lnSpc>
              <a:tabLst>
                <a:tab pos="1721485" algn="l"/>
                <a:tab pos="1722120" algn="l"/>
              </a:tabLst>
            </a:pPr>
            <a:r>
              <a:rPr lang="tl" sz="15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＋</a:t>
            </a:r>
            <a:endParaRPr lang="ja-JP" altLang="en-US" sz="15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6A00E028-7FDB-AB48-AD86-4139D5E7D6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44" y="684929"/>
            <a:ext cx="832875" cy="1020944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54FCF94F-1817-2343-A370-251840BD0A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445" y="2297225"/>
            <a:ext cx="1396886" cy="1336589"/>
          </a:xfrm>
          <a:prstGeom prst="rect">
            <a:avLst/>
          </a:prstGeom>
        </p:spPr>
      </p:pic>
      <p:sp>
        <p:nvSpPr>
          <p:cNvPr id="58" name="object 13">
            <a:extLst>
              <a:ext uri="{FF2B5EF4-FFF2-40B4-BE49-F238E27FC236}">
                <a16:creationId xmlns:a16="http://schemas.microsoft.com/office/drawing/2014/main" id="{CAE10004-02D2-D440-8C99-9D14F0033A14}"/>
              </a:ext>
            </a:extLst>
          </p:cNvPr>
          <p:cNvSpPr txBox="1"/>
          <p:nvPr/>
        </p:nvSpPr>
        <p:spPr>
          <a:xfrm>
            <a:off x="561634" y="2763606"/>
            <a:ext cx="6481082" cy="2208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rtl="0">
              <a:lnSpc>
                <a:spcPct val="142800"/>
              </a:lnSpc>
              <a:spcBef>
                <a:spcPts val="1030"/>
              </a:spcBef>
            </a:pPr>
            <a:r>
              <a:rPr lang="tl" sz="1100" b="1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Maaaring tumanggap ng bakuna pagkatapos matanggap ang vaccination voucher.</a:t>
            </a:r>
            <a:endParaRPr sz="11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152233AB-07DE-45F1-8C3B-B147091544FD}"/>
              </a:ext>
            </a:extLst>
          </p:cNvPr>
          <p:cNvGrpSpPr/>
          <p:nvPr/>
        </p:nvGrpSpPr>
        <p:grpSpPr>
          <a:xfrm>
            <a:off x="2374337" y="1585339"/>
            <a:ext cx="2808605" cy="342265"/>
            <a:chOff x="2374337" y="1755316"/>
            <a:chExt cx="2808605" cy="342265"/>
          </a:xfrm>
        </p:grpSpPr>
        <p:sp>
          <p:nvSpPr>
            <p:cNvPr id="20" name="object 20"/>
            <p:cNvSpPr/>
            <p:nvPr/>
          </p:nvSpPr>
          <p:spPr>
            <a:xfrm>
              <a:off x="2374337" y="1755316"/>
              <a:ext cx="2808605" cy="342265"/>
            </a:xfrm>
            <a:custGeom>
              <a:avLst/>
              <a:gdLst/>
              <a:ahLst/>
              <a:cxnLst/>
              <a:rect l="l" t="t" r="r" b="b"/>
              <a:pathLst>
                <a:path w="2808604" h="342264">
                  <a:moveTo>
                    <a:pt x="2664002" y="0"/>
                  </a:moveTo>
                  <a:lnTo>
                    <a:pt x="143992" y="0"/>
                  </a:lnTo>
                  <a:lnTo>
                    <a:pt x="98610" y="7372"/>
                  </a:lnTo>
                  <a:lnTo>
                    <a:pt x="59099" y="27876"/>
                  </a:lnTo>
                  <a:lnTo>
                    <a:pt x="27880" y="59094"/>
                  </a:lnTo>
                  <a:lnTo>
                    <a:pt x="7373" y="98605"/>
                  </a:lnTo>
                  <a:lnTo>
                    <a:pt x="0" y="143992"/>
                  </a:lnTo>
                  <a:lnTo>
                    <a:pt x="0" y="342010"/>
                  </a:lnTo>
                  <a:lnTo>
                    <a:pt x="2807995" y="342010"/>
                  </a:lnTo>
                  <a:lnTo>
                    <a:pt x="2807995" y="143992"/>
                  </a:lnTo>
                  <a:lnTo>
                    <a:pt x="2800621" y="98605"/>
                  </a:lnTo>
                  <a:lnTo>
                    <a:pt x="2780115" y="59094"/>
                  </a:lnTo>
                  <a:lnTo>
                    <a:pt x="2748895" y="27876"/>
                  </a:lnTo>
                  <a:lnTo>
                    <a:pt x="2709384" y="7372"/>
                  </a:lnTo>
                  <a:lnTo>
                    <a:pt x="2664002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bject 3">
              <a:extLst>
                <a:ext uri="{FF2B5EF4-FFF2-40B4-BE49-F238E27FC236}">
                  <a16:creationId xmlns:a16="http://schemas.microsoft.com/office/drawing/2014/main" id="{84773936-E686-3A40-B0C0-E978AB1B8138}"/>
                </a:ext>
              </a:extLst>
            </p:cNvPr>
            <p:cNvSpPr txBox="1"/>
            <p:nvPr/>
          </p:nvSpPr>
          <p:spPr>
            <a:xfrm>
              <a:off x="2521378" y="1837963"/>
              <a:ext cx="2421623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1275" algn="ctr" rtl="0">
                <a:lnSpc>
                  <a:spcPct val="100000"/>
                </a:lnSpc>
                <a:spcBef>
                  <a:spcPts val="1255"/>
                </a:spcBef>
              </a:pPr>
              <a:r>
                <a:rPr lang="tl" sz="1400" b="1">
                  <a:solidFill>
                    <a:srgbClr val="231F20"/>
                  </a:solidFill>
                  <a:latin typeface="Arial" panose="020B0604020202020204" pitchFamily="34" charset="0"/>
                  <a:ea typeface="Yu Gothic" panose="020B0400000000000000" pitchFamily="34" charset="-128"/>
                  <a:cs typeface="Arial" panose="020B0604020202020204" pitchFamily="34" charset="0"/>
                </a:rPr>
                <a:t>Proseso ng pagbabakuna</a:t>
              </a:r>
              <a:endParaRPr sz="1400" b="1" dirty="0"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1524"/>
            <a:ext cx="7558405" cy="6864350"/>
          </a:xfrm>
          <a:custGeom>
            <a:avLst/>
            <a:gdLst/>
            <a:ahLst/>
            <a:cxnLst/>
            <a:rect l="l" t="t" r="r" b="b"/>
            <a:pathLst>
              <a:path w="7558405" h="6864350">
                <a:moveTo>
                  <a:pt x="0" y="6863956"/>
                </a:moveTo>
                <a:lnTo>
                  <a:pt x="7558341" y="6863956"/>
                </a:lnTo>
                <a:lnTo>
                  <a:pt x="7558341" y="0"/>
                </a:lnTo>
                <a:lnTo>
                  <a:pt x="0" y="0"/>
                </a:lnTo>
                <a:lnTo>
                  <a:pt x="0" y="6863956"/>
                </a:lnTo>
                <a:close/>
              </a:path>
            </a:pathLst>
          </a:custGeom>
          <a:solidFill>
            <a:srgbClr val="FFF4DB"/>
          </a:solidFill>
        </p:spPr>
        <p:txBody>
          <a:bodyPr wrap="square" lIns="0" tIns="0" rIns="0" bIns="0" rtlCol="0"/>
          <a:lstStyle/>
          <a:p>
            <a:pPr rtl="0"/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54568" y="5763419"/>
            <a:ext cx="5544185" cy="1179830"/>
          </a:xfrm>
          <a:custGeom>
            <a:avLst/>
            <a:gdLst/>
            <a:ahLst/>
            <a:cxnLst/>
            <a:rect l="l" t="t" r="r" b="b"/>
            <a:pathLst>
              <a:path w="5544184" h="1179829">
                <a:moveTo>
                  <a:pt x="0" y="1179309"/>
                </a:moveTo>
                <a:lnTo>
                  <a:pt x="5543778" y="1179309"/>
                </a:lnTo>
                <a:lnTo>
                  <a:pt x="5543778" y="0"/>
                </a:lnTo>
                <a:lnTo>
                  <a:pt x="0" y="0"/>
                </a:lnTo>
                <a:lnTo>
                  <a:pt x="0" y="11793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667" y="7150366"/>
            <a:ext cx="7560309" cy="3540125"/>
            <a:chOff x="-1667" y="7150366"/>
            <a:chExt cx="7560309" cy="3540125"/>
          </a:xfrm>
        </p:grpSpPr>
        <p:sp>
          <p:nvSpPr>
            <p:cNvPr id="5" name="object 5"/>
            <p:cNvSpPr/>
            <p:nvPr/>
          </p:nvSpPr>
          <p:spPr>
            <a:xfrm>
              <a:off x="0" y="7150366"/>
              <a:ext cx="7558405" cy="3540125"/>
            </a:xfrm>
            <a:custGeom>
              <a:avLst/>
              <a:gdLst/>
              <a:ahLst/>
              <a:cxnLst/>
              <a:rect l="l" t="t" r="r" b="b"/>
              <a:pathLst>
                <a:path w="7558405" h="3540125">
                  <a:moveTo>
                    <a:pt x="7558341" y="0"/>
                  </a:moveTo>
                  <a:lnTo>
                    <a:pt x="0" y="0"/>
                  </a:lnTo>
                  <a:lnTo>
                    <a:pt x="0" y="3540061"/>
                  </a:lnTo>
                  <a:lnTo>
                    <a:pt x="7558341" y="3540061"/>
                  </a:lnTo>
                  <a:lnTo>
                    <a:pt x="75583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-1667" y="8533691"/>
              <a:ext cx="7560309" cy="0"/>
            </a:xfrm>
            <a:custGeom>
              <a:avLst/>
              <a:gdLst/>
              <a:ahLst/>
              <a:cxnLst/>
              <a:rect l="l" t="t" r="r" b="b"/>
              <a:pathLst>
                <a:path w="7560309">
                  <a:moveTo>
                    <a:pt x="7560005" y="0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58327" y="8035625"/>
              <a:ext cx="5932805" cy="0"/>
            </a:xfrm>
            <a:custGeom>
              <a:avLst/>
              <a:gdLst/>
              <a:ahLst/>
              <a:cxnLst/>
              <a:rect l="l" t="t" r="r" b="b"/>
              <a:pathLst>
                <a:path w="5932805">
                  <a:moveTo>
                    <a:pt x="5932538" y="0"/>
                  </a:moveTo>
                  <a:lnTo>
                    <a:pt x="0" y="0"/>
                  </a:lnTo>
                </a:path>
              </a:pathLst>
            </a:custGeom>
            <a:ln w="107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009261" y="7528091"/>
              <a:ext cx="2101215" cy="332740"/>
            </a:xfrm>
            <a:custGeom>
              <a:avLst/>
              <a:gdLst/>
              <a:ahLst/>
              <a:cxnLst/>
              <a:rect l="l" t="t" r="r" b="b"/>
              <a:pathLst>
                <a:path w="2101215" h="332740">
                  <a:moveTo>
                    <a:pt x="2064613" y="0"/>
                  </a:moveTo>
                  <a:lnTo>
                    <a:pt x="36004" y="0"/>
                  </a:lnTo>
                  <a:lnTo>
                    <a:pt x="22020" y="2843"/>
                  </a:lnTo>
                  <a:lnTo>
                    <a:pt x="10572" y="10582"/>
                  </a:lnTo>
                  <a:lnTo>
                    <a:pt x="2839" y="22031"/>
                  </a:lnTo>
                  <a:lnTo>
                    <a:pt x="0" y="36004"/>
                  </a:lnTo>
                  <a:lnTo>
                    <a:pt x="0" y="296557"/>
                  </a:lnTo>
                  <a:lnTo>
                    <a:pt x="2839" y="310534"/>
                  </a:lnTo>
                  <a:lnTo>
                    <a:pt x="10572" y="321978"/>
                  </a:lnTo>
                  <a:lnTo>
                    <a:pt x="22020" y="329710"/>
                  </a:lnTo>
                  <a:lnTo>
                    <a:pt x="36004" y="332549"/>
                  </a:lnTo>
                  <a:lnTo>
                    <a:pt x="2064613" y="332549"/>
                  </a:lnTo>
                  <a:lnTo>
                    <a:pt x="2078592" y="329710"/>
                  </a:lnTo>
                  <a:lnTo>
                    <a:pt x="2090040" y="321978"/>
                  </a:lnTo>
                  <a:lnTo>
                    <a:pt x="2097776" y="310534"/>
                  </a:lnTo>
                  <a:lnTo>
                    <a:pt x="2100618" y="296557"/>
                  </a:lnTo>
                  <a:lnTo>
                    <a:pt x="2100618" y="36004"/>
                  </a:lnTo>
                  <a:lnTo>
                    <a:pt x="2097776" y="22031"/>
                  </a:lnTo>
                  <a:lnTo>
                    <a:pt x="2090040" y="10582"/>
                  </a:lnTo>
                  <a:lnTo>
                    <a:pt x="2078592" y="2843"/>
                  </a:lnTo>
                  <a:lnTo>
                    <a:pt x="2064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573527" y="7528096"/>
              <a:ext cx="536575" cy="332740"/>
            </a:xfrm>
            <a:custGeom>
              <a:avLst/>
              <a:gdLst/>
              <a:ahLst/>
              <a:cxnLst/>
              <a:rect l="l" t="t" r="r" b="b"/>
              <a:pathLst>
                <a:path w="536575" h="332740">
                  <a:moveTo>
                    <a:pt x="500341" y="0"/>
                  </a:moveTo>
                  <a:lnTo>
                    <a:pt x="0" y="0"/>
                  </a:lnTo>
                  <a:lnTo>
                    <a:pt x="0" y="332549"/>
                  </a:lnTo>
                  <a:lnTo>
                    <a:pt x="500341" y="332549"/>
                  </a:lnTo>
                  <a:lnTo>
                    <a:pt x="514320" y="329708"/>
                  </a:lnTo>
                  <a:lnTo>
                    <a:pt x="525768" y="321973"/>
                  </a:lnTo>
                  <a:lnTo>
                    <a:pt x="533504" y="310528"/>
                  </a:lnTo>
                  <a:lnTo>
                    <a:pt x="536346" y="296557"/>
                  </a:lnTo>
                  <a:lnTo>
                    <a:pt x="536346" y="36004"/>
                  </a:lnTo>
                  <a:lnTo>
                    <a:pt x="533504" y="22025"/>
                  </a:lnTo>
                  <a:lnTo>
                    <a:pt x="525768" y="10577"/>
                  </a:lnTo>
                  <a:lnTo>
                    <a:pt x="514320" y="2841"/>
                  </a:lnTo>
                  <a:lnTo>
                    <a:pt x="50034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573527" y="7528096"/>
              <a:ext cx="536575" cy="332740"/>
            </a:xfrm>
            <a:custGeom>
              <a:avLst/>
              <a:gdLst/>
              <a:ahLst/>
              <a:cxnLst/>
              <a:rect l="l" t="t" r="r" b="b"/>
              <a:pathLst>
                <a:path w="536575" h="332740">
                  <a:moveTo>
                    <a:pt x="0" y="0"/>
                  </a:moveTo>
                  <a:lnTo>
                    <a:pt x="500341" y="0"/>
                  </a:lnTo>
                  <a:lnTo>
                    <a:pt x="514320" y="2841"/>
                  </a:lnTo>
                  <a:lnTo>
                    <a:pt x="525768" y="10577"/>
                  </a:lnTo>
                  <a:lnTo>
                    <a:pt x="533504" y="22025"/>
                  </a:lnTo>
                  <a:lnTo>
                    <a:pt x="536346" y="36004"/>
                  </a:lnTo>
                  <a:lnTo>
                    <a:pt x="536346" y="296557"/>
                  </a:lnTo>
                  <a:lnTo>
                    <a:pt x="533504" y="310528"/>
                  </a:lnTo>
                  <a:lnTo>
                    <a:pt x="525768" y="321973"/>
                  </a:lnTo>
                  <a:lnTo>
                    <a:pt x="514320" y="329708"/>
                  </a:lnTo>
                  <a:lnTo>
                    <a:pt x="500341" y="332549"/>
                  </a:lnTo>
                  <a:lnTo>
                    <a:pt x="0" y="332549"/>
                  </a:lnTo>
                </a:path>
              </a:pathLst>
            </a:custGeom>
            <a:ln w="1003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4009261" y="7528091"/>
              <a:ext cx="2101215" cy="332740"/>
            </a:xfrm>
            <a:custGeom>
              <a:avLst/>
              <a:gdLst/>
              <a:ahLst/>
              <a:cxnLst/>
              <a:rect l="l" t="t" r="r" b="b"/>
              <a:pathLst>
                <a:path w="2101215" h="332740">
                  <a:moveTo>
                    <a:pt x="2100618" y="296557"/>
                  </a:moveTo>
                  <a:lnTo>
                    <a:pt x="2097776" y="310534"/>
                  </a:lnTo>
                  <a:lnTo>
                    <a:pt x="2090040" y="321978"/>
                  </a:lnTo>
                  <a:lnTo>
                    <a:pt x="2078592" y="329710"/>
                  </a:lnTo>
                  <a:lnTo>
                    <a:pt x="2064613" y="332549"/>
                  </a:lnTo>
                  <a:lnTo>
                    <a:pt x="36004" y="332549"/>
                  </a:lnTo>
                  <a:lnTo>
                    <a:pt x="22020" y="329710"/>
                  </a:lnTo>
                  <a:lnTo>
                    <a:pt x="10572" y="321978"/>
                  </a:lnTo>
                  <a:lnTo>
                    <a:pt x="2839" y="310534"/>
                  </a:lnTo>
                  <a:lnTo>
                    <a:pt x="0" y="296557"/>
                  </a:lnTo>
                  <a:lnTo>
                    <a:pt x="0" y="36004"/>
                  </a:lnTo>
                  <a:lnTo>
                    <a:pt x="2839" y="22031"/>
                  </a:lnTo>
                  <a:lnTo>
                    <a:pt x="10572" y="10582"/>
                  </a:lnTo>
                  <a:lnTo>
                    <a:pt x="22020" y="2843"/>
                  </a:lnTo>
                  <a:lnTo>
                    <a:pt x="36004" y="0"/>
                  </a:lnTo>
                  <a:lnTo>
                    <a:pt x="2064613" y="0"/>
                  </a:lnTo>
                  <a:lnTo>
                    <a:pt x="2078592" y="2843"/>
                  </a:lnTo>
                  <a:lnTo>
                    <a:pt x="2090040" y="10582"/>
                  </a:lnTo>
                  <a:lnTo>
                    <a:pt x="2097776" y="22031"/>
                  </a:lnTo>
                  <a:lnTo>
                    <a:pt x="2100618" y="36004"/>
                  </a:lnTo>
                  <a:lnTo>
                    <a:pt x="2100618" y="296557"/>
                  </a:lnTo>
                  <a:close/>
                </a:path>
              </a:pathLst>
            </a:custGeom>
            <a:ln w="107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304802" y="7372388"/>
              <a:ext cx="886886" cy="8868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58330" y="7379106"/>
              <a:ext cx="6840220" cy="877569"/>
            </a:xfrm>
            <a:custGeom>
              <a:avLst/>
              <a:gdLst/>
              <a:ahLst/>
              <a:cxnLst/>
              <a:rect l="l" t="t" r="r" b="b"/>
              <a:pathLst>
                <a:path w="6840220" h="877570">
                  <a:moveTo>
                    <a:pt x="6840016" y="877188"/>
                  </a:moveTo>
                  <a:lnTo>
                    <a:pt x="5928537" y="877188"/>
                  </a:lnTo>
                  <a:lnTo>
                    <a:pt x="5928537" y="0"/>
                  </a:lnTo>
                  <a:lnTo>
                    <a:pt x="6840016" y="0"/>
                  </a:lnTo>
                  <a:lnTo>
                    <a:pt x="6840016" y="877188"/>
                  </a:lnTo>
                  <a:close/>
                </a:path>
                <a:path w="6840220" h="877570">
                  <a:moveTo>
                    <a:pt x="6840016" y="877176"/>
                  </a:moveTo>
                  <a:lnTo>
                    <a:pt x="0" y="877176"/>
                  </a:lnTo>
                  <a:lnTo>
                    <a:pt x="0" y="0"/>
                  </a:lnTo>
                  <a:lnTo>
                    <a:pt x="6840016" y="0"/>
                  </a:lnTo>
                  <a:lnTo>
                    <a:pt x="6840016" y="877176"/>
                  </a:lnTo>
                  <a:close/>
                </a:path>
              </a:pathLst>
            </a:custGeom>
            <a:ln w="179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52933" y="5758021"/>
            <a:ext cx="6851015" cy="1190625"/>
            <a:chOff x="352933" y="5660923"/>
            <a:chExt cx="6851015" cy="1190625"/>
          </a:xfrm>
        </p:grpSpPr>
        <p:sp>
          <p:nvSpPr>
            <p:cNvPr id="15" name="object 15"/>
            <p:cNvSpPr/>
            <p:nvPr/>
          </p:nvSpPr>
          <p:spPr>
            <a:xfrm>
              <a:off x="358330" y="5666320"/>
              <a:ext cx="6840220" cy="1179830"/>
            </a:xfrm>
            <a:custGeom>
              <a:avLst/>
              <a:gdLst/>
              <a:ahLst/>
              <a:cxnLst/>
              <a:rect l="l" t="t" r="r" b="b"/>
              <a:pathLst>
                <a:path w="6840220" h="1179829">
                  <a:moveTo>
                    <a:pt x="6840016" y="1179309"/>
                  </a:moveTo>
                  <a:lnTo>
                    <a:pt x="0" y="1179309"/>
                  </a:lnTo>
                  <a:lnTo>
                    <a:pt x="0" y="0"/>
                  </a:lnTo>
                  <a:lnTo>
                    <a:pt x="6840016" y="0"/>
                  </a:lnTo>
                  <a:lnTo>
                    <a:pt x="6840016" y="1179309"/>
                  </a:lnTo>
                  <a:close/>
                </a:path>
              </a:pathLst>
            </a:custGeom>
            <a:ln w="10794">
              <a:solidFill>
                <a:srgbClr val="FFCB04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58330" y="5666320"/>
              <a:ext cx="1296670" cy="1179830"/>
            </a:xfrm>
            <a:custGeom>
              <a:avLst/>
              <a:gdLst/>
              <a:ahLst/>
              <a:cxnLst/>
              <a:rect l="l" t="t" r="r" b="b"/>
              <a:pathLst>
                <a:path w="1296670" h="1179829">
                  <a:moveTo>
                    <a:pt x="1296238" y="0"/>
                  </a:moveTo>
                  <a:lnTo>
                    <a:pt x="0" y="0"/>
                  </a:lnTo>
                  <a:lnTo>
                    <a:pt x="0" y="1179309"/>
                  </a:lnTo>
                  <a:lnTo>
                    <a:pt x="1296238" y="1179309"/>
                  </a:lnTo>
                  <a:lnTo>
                    <a:pt x="1296238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object 17"/>
          <p:cNvSpPr/>
          <p:nvPr/>
        </p:nvSpPr>
        <p:spPr>
          <a:xfrm>
            <a:off x="-1663" y="0"/>
            <a:ext cx="7560309" cy="288290"/>
          </a:xfrm>
          <a:custGeom>
            <a:avLst/>
            <a:gdLst/>
            <a:ahLst/>
            <a:cxnLst/>
            <a:rect l="l" t="t" r="r" b="b"/>
            <a:pathLst>
              <a:path w="7560309" h="288290">
                <a:moveTo>
                  <a:pt x="7560005" y="0"/>
                </a:moveTo>
                <a:lnTo>
                  <a:pt x="0" y="0"/>
                </a:lnTo>
                <a:lnTo>
                  <a:pt x="0" y="287997"/>
                </a:lnTo>
                <a:lnTo>
                  <a:pt x="7560005" y="287997"/>
                </a:lnTo>
                <a:lnTo>
                  <a:pt x="7560005" y="0"/>
                </a:lnTo>
                <a:close/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pPr rtl="0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8E529BA0-4073-FF49-AA33-D1AF53B693AB}"/>
              </a:ext>
            </a:extLst>
          </p:cNvPr>
          <p:cNvSpPr txBox="1"/>
          <p:nvPr/>
        </p:nvSpPr>
        <p:spPr>
          <a:xfrm>
            <a:off x="196850" y="1318444"/>
            <a:ext cx="6858000" cy="1442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869"/>
              </a:spcBef>
            </a:pPr>
            <a:r>
              <a:rPr lang="tl" sz="105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◎Tungkol sa pagbabakuna sa lugar maliban sa lugar kung saan mayroon kang certificate of residence (lugar kung saan ang iyong registered address)</a:t>
            </a:r>
            <a:endParaRPr sz="105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12700" rtl="0">
              <a:lnSpc>
                <a:spcPts val="1100"/>
              </a:lnSpc>
            </a:pPr>
            <a:r>
              <a:rPr lang="tl" sz="9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・Mga tatanggap ng bakuna sa institusyong medikal o pasilidad habang nasa ospital o na-admit sa pasilidad </a:t>
            </a:r>
          </a:p>
          <a:p>
            <a:pPr marL="12700" rtl="0">
              <a:lnSpc>
                <a:spcPts val="1100"/>
              </a:lnSpc>
            </a:pPr>
            <a:r>
              <a:rPr lang="fil" sz="900" b="1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lang="ja-JP" altLang="en-US" sz="900" b="1" dirty="0" smtClean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　</a:t>
            </a:r>
            <a:r>
              <a:rPr lang="tl" sz="900" b="1" dirty="0" smtClean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➡ </a:t>
            </a:r>
            <a:r>
              <a:rPr lang="tl" sz="900" b="1" dirty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Mangyaring kumonsulta sa institusyong medikal o pasilidad.</a:t>
            </a:r>
            <a:endParaRPr sz="900" b="1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  <a:p>
            <a:pPr marL="12700" rtl="0">
              <a:lnSpc>
                <a:spcPts val="1100"/>
              </a:lnSpc>
            </a:pPr>
            <a:r>
              <a:rPr lang="tl" sz="9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・Mga tatanggap ng bakuna sa institusyong medikal habang nagpapagamot para sa underlying na sakit </a:t>
            </a:r>
          </a:p>
          <a:p>
            <a:pPr marL="12700" rtl="0">
              <a:lnSpc>
                <a:spcPts val="1100"/>
              </a:lnSpc>
            </a:pPr>
            <a:r>
              <a:rPr lang="fil" sz="900" b="1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lang="ja-JP" altLang="en-US" sz="900" b="1" dirty="0" smtClean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　</a:t>
            </a:r>
            <a:r>
              <a:rPr lang="tl" sz="900" b="1" dirty="0" smtClean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➡</a:t>
            </a:r>
            <a:r>
              <a:rPr lang="tl" sz="900" b="1" dirty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Mangyaring kumonsulta sa institusyong medikal.</a:t>
            </a:r>
            <a:endParaRPr sz="900" b="1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  <a:p>
            <a:pPr marL="160020" marR="1094740" indent="-147955" rtl="0">
              <a:lnSpc>
                <a:spcPts val="1100"/>
              </a:lnSpc>
            </a:pPr>
            <a:r>
              <a:rPr lang="tl" sz="9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・Mga taong ang registered address ay naiiba sa tinitirhan</a:t>
            </a:r>
          </a:p>
          <a:p>
            <a:pPr marL="160020" marR="1094740" indent="-147955" rtl="0">
              <a:lnSpc>
                <a:spcPts val="1100"/>
              </a:lnSpc>
            </a:pPr>
            <a:r>
              <a:rPr lang="fil" sz="900" b="1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</a:t>
            </a:r>
            <a:r>
              <a:rPr lang="ja-JP" altLang="en-US" sz="900" b="1" dirty="0" smtClean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　</a:t>
            </a:r>
            <a:r>
              <a:rPr lang="tl" sz="900" b="1" dirty="0" smtClean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➡ </a:t>
            </a:r>
            <a:r>
              <a:rPr lang="ja" sz="900" b="1" dirty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Maaaring makatanggap ng bakuna sa lugar na iyong aktwal na tinitirhan. </a:t>
            </a:r>
            <a:endParaRPr lang="en-US" sz="900" b="1" dirty="0">
              <a:solidFill>
                <a:srgbClr val="F7941D"/>
              </a:solidFill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  <a:p>
            <a:pPr marL="160020" marR="1094740" indent="-147955" rtl="0">
              <a:lnSpc>
                <a:spcPts val="1100"/>
              </a:lnSpc>
            </a:pPr>
            <a:r>
              <a:rPr lang="tl" sz="900" b="1" dirty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　</a:t>
            </a:r>
            <a:r>
              <a:rPr lang="tl" sz="9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Mangyaring kumpirmahin ito sa website ng munisipyo na iyong aktwal na tinitirhan o makipag-ugnayan </a:t>
            </a:r>
            <a:r>
              <a:rPr lang="tl" sz="900" dirty="0" smtClean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sa consultation </a:t>
            </a:r>
            <a:r>
              <a:rPr lang="tl" sz="9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desk.</a:t>
            </a:r>
            <a:endParaRPr sz="900" dirty="0"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3C323C8D-A2C3-044C-BEAA-D13190C342B6}"/>
              </a:ext>
            </a:extLst>
          </p:cNvPr>
          <p:cNvSpPr txBox="1"/>
          <p:nvPr/>
        </p:nvSpPr>
        <p:spPr>
          <a:xfrm>
            <a:off x="482563" y="7431605"/>
            <a:ext cx="3448599" cy="5682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985" algn="just" rtl="0">
              <a:lnSpc>
                <a:spcPct val="118100"/>
              </a:lnSpc>
              <a:spcBef>
                <a:spcPts val="100"/>
              </a:spcBef>
            </a:pPr>
            <a:r>
              <a:rPr lang="tl" sz="8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Para sa impormasyon sa pagiging epektibo at kaligtasan ng bakuna para sa COVID-19, mangyaring tingnan ang pahina ng “Tungkol sa bakuna para sa COVID-19” sa website ng Ministry of Health, Labor and Welfare.</a:t>
            </a:r>
            <a:endParaRPr sz="8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E0F178A4-AA4E-7542-8F2A-E8FA81BC6039}"/>
              </a:ext>
            </a:extLst>
          </p:cNvPr>
          <p:cNvSpPr txBox="1"/>
          <p:nvPr/>
        </p:nvSpPr>
        <p:spPr>
          <a:xfrm>
            <a:off x="476044" y="8084728"/>
            <a:ext cx="456755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tl" sz="90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Kung hindi mo ma-access ang website, mangyaring kumonsulta sa iyong munisipyo.</a:t>
            </a:r>
            <a:endParaRPr sz="900" dirty="0"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8426F7C4-20EF-8E43-BB22-2F60338A776A}"/>
              </a:ext>
            </a:extLst>
          </p:cNvPr>
          <p:cNvSpPr txBox="1"/>
          <p:nvPr/>
        </p:nvSpPr>
        <p:spPr>
          <a:xfrm>
            <a:off x="4125488" y="7562780"/>
            <a:ext cx="138279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  <a:tabLst>
                <a:tab pos="1593850" algn="l"/>
              </a:tabLst>
            </a:pPr>
            <a:r>
              <a:rPr lang="tl" sz="7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Ministry of Health, Labor and Welfare COVID-19 Bakuna</a:t>
            </a:r>
            <a:endParaRPr lang="tl" sz="700" b="1" dirty="0">
              <a:solidFill>
                <a:schemeClr val="bg1"/>
              </a:solidFill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2" name="object 7">
            <a:extLst>
              <a:ext uri="{FF2B5EF4-FFF2-40B4-BE49-F238E27FC236}">
                <a16:creationId xmlns:a16="http://schemas.microsoft.com/office/drawing/2014/main" id="{E66E7AC4-A26C-6541-AC78-BC0243E978A8}"/>
              </a:ext>
            </a:extLst>
          </p:cNvPr>
          <p:cNvSpPr txBox="1"/>
          <p:nvPr/>
        </p:nvSpPr>
        <p:spPr>
          <a:xfrm>
            <a:off x="345622" y="8818740"/>
            <a:ext cx="1756228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tl" sz="800" dirty="0">
                <a:solidFill>
                  <a:srgbClr val="231F20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Contact information</a:t>
            </a:r>
            <a:endParaRPr sz="800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3" name="object 8">
            <a:extLst>
              <a:ext uri="{FF2B5EF4-FFF2-40B4-BE49-F238E27FC236}">
                <a16:creationId xmlns:a16="http://schemas.microsoft.com/office/drawing/2014/main" id="{55680AF8-7E3D-1147-A4F3-FC56DAE9D03C}"/>
              </a:ext>
            </a:extLst>
          </p:cNvPr>
          <p:cNvSpPr txBox="1"/>
          <p:nvPr/>
        </p:nvSpPr>
        <p:spPr>
          <a:xfrm>
            <a:off x="386147" y="6007013"/>
            <a:ext cx="1205585" cy="6962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10" rtl="0">
              <a:lnSpc>
                <a:spcPts val="1100"/>
              </a:lnSpc>
            </a:pPr>
            <a:r>
              <a:rPr lang="tl" sz="900" b="1" dirty="0">
                <a:solidFill>
                  <a:schemeClr val="bg1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Mangyaring ipagpatuloy ang pagsasagawa ng mga hakbang sa pag-iwas sa impeksyon.</a:t>
            </a:r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9342C1BE-6BDC-BF43-9610-6973765CF6B7}"/>
              </a:ext>
            </a:extLst>
          </p:cNvPr>
          <p:cNvSpPr txBox="1"/>
          <p:nvPr/>
        </p:nvSpPr>
        <p:spPr>
          <a:xfrm>
            <a:off x="1583096" y="6733964"/>
            <a:ext cx="3287727" cy="173124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01930" rtl="0">
              <a:lnSpc>
                <a:spcPct val="100000"/>
              </a:lnSpc>
              <a:spcBef>
                <a:spcPts val="350"/>
              </a:spcBef>
            </a:pPr>
            <a:r>
              <a:rPr lang="tl" sz="75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Iwasan ang “3Cs (crowded places, close-contact, closed space)”</a:t>
            </a:r>
            <a:endParaRPr sz="75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5" name="object 10">
            <a:extLst>
              <a:ext uri="{FF2B5EF4-FFF2-40B4-BE49-F238E27FC236}">
                <a16:creationId xmlns:a16="http://schemas.microsoft.com/office/drawing/2014/main" id="{8168CB19-0A76-BE46-BDC5-4120D946F441}"/>
              </a:ext>
            </a:extLst>
          </p:cNvPr>
          <p:cNvSpPr txBox="1"/>
          <p:nvPr/>
        </p:nvSpPr>
        <p:spPr>
          <a:xfrm>
            <a:off x="4426660" y="6505914"/>
            <a:ext cx="62166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tl" sz="75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Magsuot ng face mask</a:t>
            </a:r>
            <a:endParaRPr sz="75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23062E70-A748-A544-80BA-086CABFCD695}"/>
              </a:ext>
            </a:extLst>
          </p:cNvPr>
          <p:cNvSpPr txBox="1"/>
          <p:nvPr/>
        </p:nvSpPr>
        <p:spPr>
          <a:xfrm>
            <a:off x="5049988" y="6524509"/>
            <a:ext cx="790771" cy="2180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marR="5080" indent="-144145" rtl="0">
              <a:lnSpc>
                <a:spcPts val="800"/>
              </a:lnSpc>
              <a:spcBef>
                <a:spcPts val="100"/>
              </a:spcBef>
              <a:tabLst>
                <a:tab pos="753110" algn="l"/>
                <a:tab pos="855980" algn="l"/>
              </a:tabLst>
            </a:pPr>
            <a:r>
              <a:rPr lang="tl" sz="75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Maghugas gamit ang sabon</a:t>
            </a:r>
            <a:endParaRPr lang="en-US" altLang="ja-JP" sz="750" b="1" dirty="0">
              <a:solidFill>
                <a:srgbClr val="231F20"/>
              </a:solidFill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27" name="object 3">
            <a:extLst>
              <a:ext uri="{FF2B5EF4-FFF2-40B4-BE49-F238E27FC236}">
                <a16:creationId xmlns:a16="http://schemas.microsoft.com/office/drawing/2014/main" id="{4560EEA9-D560-B54D-9F67-FC37983320C3}"/>
              </a:ext>
            </a:extLst>
          </p:cNvPr>
          <p:cNvSpPr txBox="1"/>
          <p:nvPr/>
        </p:nvSpPr>
        <p:spPr>
          <a:xfrm>
            <a:off x="196850" y="2860119"/>
            <a:ext cx="7162798" cy="874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tl" sz="1050" b="1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◎Kinakailangan ang pagsang-ayon ng mismong tao upang tumanggap ng bakuna.</a:t>
            </a:r>
            <a:endParaRPr lang="ja-JP" altLang="en-US" sz="1050" b="1" dirty="0"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19050" marR="132080" indent="160655" algn="just" rtl="0">
              <a:lnSpc>
                <a:spcPts val="1100"/>
              </a:lnSpc>
            </a:pPr>
            <a:r>
              <a:rPr lang="tl" sz="9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Kapag tatanggap ng bakuna, mangyaring tiyakin na mayroong kang tamang kaalaman tungkol sa parehong epekto ng pag-iwas sa impeksyon at ang panganib ng mga side effects, at pagkatapos ay magpasya sa pagbabakuna batay sa iyong sariling kagustuhan.</a:t>
            </a:r>
          </a:p>
          <a:p>
            <a:pPr marL="19050" marR="132080" indent="160655" algn="just" rtl="0">
              <a:lnSpc>
                <a:spcPts val="1100"/>
              </a:lnSpc>
            </a:pPr>
            <a:r>
              <a:rPr lang="tl" sz="9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Hindi isasagawa ang pagbabakuna nang walang pagsang-ayon ng taong tatanggap nito.</a:t>
            </a:r>
            <a:endParaRPr lang="ja-JP" altLang="en-US" sz="900" dirty="0"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160655" rtl="0">
              <a:lnSpc>
                <a:spcPts val="1100"/>
              </a:lnSpc>
            </a:pPr>
            <a:r>
              <a:rPr lang="tl" sz="9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Hindi dapat pilitin ang mga tao sa lugar ng trabaho o sa mga nakapaligid, atbp. na magpabakuna o diskriminahin ang mga taong hindi nakatanggap ng pagbabakuna.</a:t>
            </a:r>
            <a:endParaRPr sz="900" dirty="0"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8" name="object 3">
            <a:extLst>
              <a:ext uri="{FF2B5EF4-FFF2-40B4-BE49-F238E27FC236}">
                <a16:creationId xmlns:a16="http://schemas.microsoft.com/office/drawing/2014/main" id="{79625D33-6AFA-AF4E-905E-F1F3498C01B1}"/>
              </a:ext>
            </a:extLst>
          </p:cNvPr>
          <p:cNvSpPr txBox="1"/>
          <p:nvPr/>
        </p:nvSpPr>
        <p:spPr>
          <a:xfrm>
            <a:off x="196850" y="3768082"/>
            <a:ext cx="7162798" cy="733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tl" sz="1050" b="1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◎Mayroong relief system para sa pinsala sa kalusugan dulot ng pagbabakuna.</a:t>
            </a:r>
            <a:endParaRPr sz="1050" b="1" dirty="0"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21590" marR="127000" indent="163195" rtl="0">
              <a:lnSpc>
                <a:spcPts val="1100"/>
              </a:lnSpc>
            </a:pPr>
            <a:r>
              <a:rPr lang="tl" sz="9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Maaaring magdulot ng pinsala sa kalusugan dahil sa pagbabakuna (pagkakasakit o pag-iiwan ng kapansanan). Bagama't napakabihira nito, hindi ito maaaring mawala, kaya mayroong itinatag na relief system.</a:t>
            </a:r>
          </a:p>
          <a:p>
            <a:pPr marL="21590" marR="127000" indent="163195" rtl="0">
              <a:lnSpc>
                <a:spcPts val="1100"/>
              </a:lnSpc>
            </a:pPr>
            <a:r>
              <a:rPr lang="tl" sz="9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Mangyaring kumonsulta sa munisipyo kung saan mayroon kang certificate of residence tungkol sa prosesong kinakailangan sa aplikasyon, atbp.</a:t>
            </a:r>
            <a:endParaRPr sz="900" dirty="0"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942164DC-E9C9-A94A-AAAA-D9A78C0EC72E}"/>
              </a:ext>
            </a:extLst>
          </p:cNvPr>
          <p:cNvSpPr txBox="1"/>
          <p:nvPr/>
        </p:nvSpPr>
        <p:spPr>
          <a:xfrm>
            <a:off x="196850" y="4580710"/>
            <a:ext cx="7115718" cy="10194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tl" sz="1050" b="1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◎Kahit pagkatapos tumanggap ng bakuna, mangyaring ipagpatuloy ang pagsasagawa ng mga hakbang sa pag-iwas sa impeksyon tulad pagsusuot ng face mask.</a:t>
            </a:r>
            <a:endParaRPr sz="1050" b="1" dirty="0"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  <a:p>
            <a:pPr marL="24130" marR="121285" indent="161290" rtl="0">
              <a:lnSpc>
                <a:spcPts val="1100"/>
              </a:lnSpc>
            </a:pPr>
            <a:r>
              <a:rPr lang="tl" sz="9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Ang bakuna para sa COVID-19 ay nakumpirma na lubos na epektibo sa pag-iwas sa pagsisimula ng impeksyon ng COVID-19, ngunit ang pagiging epektibo nito ay hindi 100%. Dagdag pa rito, maaaring maapektuhan din dahil sa mutasyon ng virus.</a:t>
            </a:r>
          </a:p>
          <a:p>
            <a:pPr marL="24130" marR="121285" indent="161290" rtl="0">
              <a:lnSpc>
                <a:spcPts val="1100"/>
              </a:lnSpc>
            </a:pPr>
            <a:r>
              <a:rPr lang="tl" sz="9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Dahil dito, hinihiling namin ang lahat na ipagpatuloy ang pagsasagawa ng mga hakbang sa pag-iwas sa impeksyon. Partikular, mangyaring striktong isagawa ang pag-iwas sa “3Cs (crowded places, close-contact, closed space)”, magsuot ng face mask, maghugas ng iyong mga kamay gamit ang sabon at disimpektahin ito gamit ng alcohol para sa pag disimpekta ng mga kamay at daliri.</a:t>
            </a:r>
            <a:endParaRPr sz="900" dirty="0"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F66BEA9A-CE34-8549-98F6-F67E15D6F0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956" y="5885934"/>
            <a:ext cx="641679" cy="566187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C934E219-F984-8D49-8EF4-496553C754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95" y="5923681"/>
            <a:ext cx="597640" cy="52844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7075438F-0E23-BC41-9129-3F9D64F38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028" y="5896598"/>
            <a:ext cx="717171" cy="585060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DDB50E80-AE43-AA48-84C6-5A665CCDB6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060" y="5890730"/>
            <a:ext cx="383748" cy="603932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C98C309F-013A-CA48-AF04-DB98F9F210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909" y="5885204"/>
            <a:ext cx="547313" cy="603932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89E9FF1A-1132-7E4F-8966-CD266FCFFA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222" y="5943651"/>
            <a:ext cx="698297" cy="559895"/>
          </a:xfrm>
          <a:prstGeom prst="rect">
            <a:avLst/>
          </a:prstGeom>
        </p:spPr>
      </p:pic>
      <p:sp>
        <p:nvSpPr>
          <p:cNvPr id="36" name="object 3">
            <a:extLst>
              <a:ext uri="{FF2B5EF4-FFF2-40B4-BE49-F238E27FC236}">
                <a16:creationId xmlns:a16="http://schemas.microsoft.com/office/drawing/2014/main" id="{F16F4D03-10C9-FD44-9947-8D920FFABF6A}"/>
              </a:ext>
            </a:extLst>
          </p:cNvPr>
          <p:cNvSpPr txBox="1"/>
          <p:nvPr/>
        </p:nvSpPr>
        <p:spPr>
          <a:xfrm>
            <a:off x="196850" y="421469"/>
            <a:ext cx="7239000" cy="784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869"/>
              </a:spcBef>
            </a:pPr>
            <a:r>
              <a:rPr lang="tl" sz="11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◎Partikular na nirerekumendahan ng karagdagang pagbabakuna, atbp.</a:t>
            </a:r>
            <a:endParaRPr sz="110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pPr marL="12700" rtl="0">
              <a:lnSpc>
                <a:spcPts val="1200"/>
              </a:lnSpc>
            </a:pPr>
            <a:r>
              <a:rPr lang="tl" sz="10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・</a:t>
            </a:r>
            <a:r>
              <a:rPr lang="tl" sz="1000" b="1" dirty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”Mga may high risk na magkaroon ng malubhang karamdaman”</a:t>
            </a:r>
            <a:r>
              <a:rPr lang="tl" sz="10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tulad ng matatanda, may underlying disease, atbp.</a:t>
            </a:r>
            <a:endParaRPr lang="ja-JP" altLang="en-US" sz="1000" b="1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  <a:p>
            <a:pPr marL="12700" rtl="0">
              <a:lnSpc>
                <a:spcPts val="1200"/>
              </a:lnSpc>
            </a:pPr>
            <a:r>
              <a:rPr lang="tl" sz="10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・</a:t>
            </a:r>
            <a:r>
              <a:rPr lang="tl" sz="1000" b="1" dirty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”Mga may maraming contact sa mga may high risk na magkaroon ng malubhang karamdaman”</a:t>
            </a:r>
            <a:r>
              <a:rPr lang="tl" sz="10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tulad ng mga kasangkot sa mga may high risk na magkaroon ng malubhang karamdaman/caregiver (care workers, atbp.), atbp.</a:t>
            </a:r>
            <a:endParaRPr lang="ja-JP" altLang="en-US" sz="1000" b="1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  <a:p>
            <a:pPr marL="160020" marR="1094740" indent="-147955" rtl="0">
              <a:lnSpc>
                <a:spcPts val="1200"/>
              </a:lnSpc>
            </a:pPr>
            <a:r>
              <a:rPr lang="tl" sz="10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・</a:t>
            </a:r>
            <a:r>
              <a:rPr lang="tl" sz="1000" b="1" dirty="0">
                <a:solidFill>
                  <a:srgbClr val="F7941D"/>
                </a:solidFill>
                <a:latin typeface="Arial" panose="020B0604020202020204" pitchFamily="34" charset="0"/>
                <a:ea typeface="Yu Gothic Medium" panose="020B0400000000000000" pitchFamily="34" charset="-128"/>
                <a:cs typeface="Arial" panose="020B0604020202020204" pitchFamily="34" charset="0"/>
              </a:rPr>
              <a:t>‟Mga may high risk ng exposure sa virus dahil sa trabaho, atbp.”</a:t>
            </a:r>
            <a:r>
              <a:rPr lang="tl" sz="1000" dirty="0">
                <a:solidFill>
                  <a:srgbClr val="231F20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 tulad ng mga medical workers, atbp.</a:t>
            </a:r>
            <a:endParaRPr lang="ja-JP" altLang="en-US" sz="1000" b="1" dirty="0">
              <a:latin typeface="Arial" panose="020B0604020202020204" pitchFamily="34" charset="0"/>
              <a:ea typeface="Yu Gothic Medium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38" name="object 11">
            <a:extLst>
              <a:ext uri="{FF2B5EF4-FFF2-40B4-BE49-F238E27FC236}">
                <a16:creationId xmlns:a16="http://schemas.microsoft.com/office/drawing/2014/main" id="{D1937440-1FD6-46E8-9FCC-C62F57102896}"/>
              </a:ext>
            </a:extLst>
          </p:cNvPr>
          <p:cNvSpPr txBox="1"/>
          <p:nvPr/>
        </p:nvSpPr>
        <p:spPr>
          <a:xfrm>
            <a:off x="5857092" y="6537449"/>
            <a:ext cx="1379312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marR="5080" indent="-144145" rtl="0">
              <a:lnSpc>
                <a:spcPts val="700"/>
              </a:lnSpc>
              <a:spcBef>
                <a:spcPts val="100"/>
              </a:spcBef>
              <a:tabLst>
                <a:tab pos="753110" algn="l"/>
                <a:tab pos="855980" algn="l"/>
              </a:tabLst>
            </a:pPr>
            <a:r>
              <a:rPr lang="tl" sz="70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Striktong isagawa ang pag-disimpekta gamit ng alcohol para sa pag-disimpekta ng mga kamay at daliri</a:t>
            </a:r>
            <a:endParaRPr lang="en-US" altLang="ja-JP" sz="700" b="1" dirty="0">
              <a:solidFill>
                <a:srgbClr val="231F20"/>
              </a:solidFill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0" name="object 9">
            <a:extLst>
              <a:ext uri="{FF2B5EF4-FFF2-40B4-BE49-F238E27FC236}">
                <a16:creationId xmlns:a16="http://schemas.microsoft.com/office/drawing/2014/main" id="{40863214-488E-4E66-B62F-B877B4EE799C}"/>
              </a:ext>
            </a:extLst>
          </p:cNvPr>
          <p:cNvSpPr txBox="1"/>
          <p:nvPr/>
        </p:nvSpPr>
        <p:spPr>
          <a:xfrm>
            <a:off x="1777070" y="6457096"/>
            <a:ext cx="840930" cy="176417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450"/>
              </a:spcBef>
              <a:tabLst>
                <a:tab pos="847725" algn="l"/>
                <a:tab pos="1791335" algn="l"/>
              </a:tabLst>
            </a:pPr>
            <a:r>
              <a:rPr lang="tl" sz="75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Crowded places</a:t>
            </a:r>
            <a:endParaRPr sz="75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1" name="object 9">
            <a:extLst>
              <a:ext uri="{FF2B5EF4-FFF2-40B4-BE49-F238E27FC236}">
                <a16:creationId xmlns:a16="http://schemas.microsoft.com/office/drawing/2014/main" id="{D9B137C2-9AA6-4FF4-8CD5-901B52C7B0D1}"/>
              </a:ext>
            </a:extLst>
          </p:cNvPr>
          <p:cNvSpPr txBox="1"/>
          <p:nvPr/>
        </p:nvSpPr>
        <p:spPr>
          <a:xfrm>
            <a:off x="2675648" y="6448051"/>
            <a:ext cx="717171" cy="173124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450"/>
              </a:spcBef>
              <a:tabLst>
                <a:tab pos="847725" algn="l"/>
                <a:tab pos="1791335" algn="l"/>
              </a:tabLst>
            </a:pPr>
            <a:r>
              <a:rPr lang="tl" sz="75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Close-contact</a:t>
            </a:r>
            <a:endParaRPr sz="75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2" name="object 9">
            <a:extLst>
              <a:ext uri="{FF2B5EF4-FFF2-40B4-BE49-F238E27FC236}">
                <a16:creationId xmlns:a16="http://schemas.microsoft.com/office/drawing/2014/main" id="{CCBAB430-A669-423C-BCAE-14104AF52012}"/>
              </a:ext>
            </a:extLst>
          </p:cNvPr>
          <p:cNvSpPr txBox="1"/>
          <p:nvPr/>
        </p:nvSpPr>
        <p:spPr>
          <a:xfrm>
            <a:off x="3545287" y="6451058"/>
            <a:ext cx="712083" cy="173124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450"/>
              </a:spcBef>
              <a:tabLst>
                <a:tab pos="847725" algn="l"/>
                <a:tab pos="1791335" algn="l"/>
              </a:tabLst>
            </a:pPr>
            <a:r>
              <a:rPr lang="tl" sz="750" b="1" dirty="0">
                <a:solidFill>
                  <a:srgbClr val="231F20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Closed space</a:t>
            </a:r>
            <a:endParaRPr sz="750" b="1" dirty="0">
              <a:latin typeface="Arial" panose="020B0604020202020204" pitchFamily="34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5" name="object 6">
            <a:extLst>
              <a:ext uri="{FF2B5EF4-FFF2-40B4-BE49-F238E27FC236}">
                <a16:creationId xmlns:a16="http://schemas.microsoft.com/office/drawing/2014/main" id="{74C9A313-26FF-4A46-8069-9D725FC97C20}"/>
              </a:ext>
            </a:extLst>
          </p:cNvPr>
          <p:cNvSpPr txBox="1"/>
          <p:nvPr/>
        </p:nvSpPr>
        <p:spPr>
          <a:xfrm>
            <a:off x="5574180" y="7607564"/>
            <a:ext cx="68558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  <a:tabLst>
                <a:tab pos="1593850" algn="l"/>
              </a:tabLst>
            </a:pPr>
            <a:r>
              <a:rPr lang="tl" sz="1000" b="1" dirty="0">
                <a:solidFill>
                  <a:schemeClr val="bg1"/>
                </a:solidFill>
                <a:latin typeface="Arial" panose="020B0604020202020204" pitchFamily="34" charset="0"/>
                <a:ea typeface="Yu Gothic" panose="020B0400000000000000" pitchFamily="34" charset="-128"/>
                <a:cs typeface="Arial" panose="020B0604020202020204" pitchFamily="34" charset="0"/>
              </a:rPr>
              <a:t>Hanapin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1106</Words>
  <Application>Microsoft Office PowerPoint</Application>
  <PresentationFormat>ユーザー設定</PresentationFormat>
  <Paragraphs>81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ＭＳ Ｐゴシック</vt:lpstr>
      <vt:lpstr>ＭＳ Ｐゴシック</vt:lpstr>
      <vt:lpstr>Yu Gothic Medium</vt:lpstr>
      <vt:lpstr>メイリオ</vt:lpstr>
      <vt:lpstr>游ゴシック</vt:lpstr>
      <vt:lpstr>游ゴシック</vt:lpstr>
      <vt:lpstr>Arial</vt:lpstr>
      <vt:lpstr>Calibri</vt:lpstr>
      <vt:lpstr>Times New Roman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2022-03-07T21:48:20Z</dcterms:modified>
</cp:coreProperties>
</file>