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7" r:id="rId2"/>
    <p:sldId id="259" r:id="rId3"/>
  </p:sldIdLst>
  <p:sldSz cx="7556500" cy="10693400"/>
  <p:notesSz cx="7556500" cy="10693400"/>
  <p:defaultTextStyle>
    <a:defPPr rtl="0">
      <a:defRPr lang="zh-CN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11"/>
    <a:srgbClr val="F7941D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006" autoAdjust="0"/>
  </p:normalViewPr>
  <p:slideViewPr>
    <p:cSldViewPr>
      <p:cViewPr>
        <p:scale>
          <a:sx n="100" d="100"/>
          <a:sy n="100" d="100"/>
        </p:scale>
        <p:origin x="11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3/3/2022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3/3/2022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3/3/2022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3/3/2022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3/3/2022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8341" cy="10690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3/3/2022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16479"/>
            <a:ext cx="7558405" cy="9142920"/>
          </a:xfrm>
          <a:custGeom>
            <a:avLst/>
            <a:gdLst/>
            <a:ahLst/>
            <a:cxnLst/>
            <a:rect l="l" t="t" r="r" b="b"/>
            <a:pathLst>
              <a:path w="7558405" h="8844280">
                <a:moveTo>
                  <a:pt x="7558341" y="0"/>
                </a:moveTo>
                <a:lnTo>
                  <a:pt x="0" y="0"/>
                </a:lnTo>
                <a:lnTo>
                  <a:pt x="0" y="8843962"/>
                </a:lnTo>
                <a:lnTo>
                  <a:pt x="7558341" y="8843962"/>
                </a:lnTo>
                <a:lnTo>
                  <a:pt x="7558341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pPr rtl="0"/>
            <a:endParaRPr dirty="0">
              <a:latin typeface="+mn-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334" y="2114570"/>
            <a:ext cx="6984365" cy="8583758"/>
          </a:xfrm>
          <a:custGeom>
            <a:avLst/>
            <a:gdLst/>
            <a:ahLst/>
            <a:cxnLst/>
            <a:rect l="l" t="t" r="r" b="b"/>
            <a:pathLst>
              <a:path w="6984365" h="8304530">
                <a:moveTo>
                  <a:pt x="6984009" y="0"/>
                </a:moveTo>
                <a:lnTo>
                  <a:pt x="0" y="0"/>
                </a:lnTo>
                <a:lnTo>
                  <a:pt x="0" y="8303945"/>
                </a:lnTo>
                <a:lnTo>
                  <a:pt x="6984009" y="8303945"/>
                </a:lnTo>
                <a:lnTo>
                  <a:pt x="6984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dirty="0">
              <a:latin typeface="+mn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344" y="8339158"/>
            <a:ext cx="649605" cy="768350"/>
          </a:xfrm>
          <a:custGeom>
            <a:avLst/>
            <a:gdLst/>
            <a:ahLst/>
            <a:cxnLst/>
            <a:rect l="l" t="t" r="r" b="b"/>
            <a:pathLst>
              <a:path w="649605" h="768350">
                <a:moveTo>
                  <a:pt x="649033" y="0"/>
                </a:moveTo>
                <a:lnTo>
                  <a:pt x="0" y="0"/>
                </a:lnTo>
                <a:lnTo>
                  <a:pt x="0" y="767829"/>
                </a:lnTo>
                <a:lnTo>
                  <a:pt x="649033" y="767829"/>
                </a:lnTo>
                <a:lnTo>
                  <a:pt x="64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rtl="0"/>
            <a:endParaRPr dirty="0">
              <a:latin typeface="+mn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4332" y="8339158"/>
            <a:ext cx="5147945" cy="768350"/>
          </a:xfrm>
          <a:custGeom>
            <a:avLst/>
            <a:gdLst/>
            <a:ahLst/>
            <a:cxnLst/>
            <a:rect l="l" t="t" r="r" b="b"/>
            <a:pathLst>
              <a:path w="5147945" h="768350">
                <a:moveTo>
                  <a:pt x="5147614" y="767829"/>
                </a:moveTo>
                <a:lnTo>
                  <a:pt x="0" y="767829"/>
                </a:lnTo>
                <a:lnTo>
                  <a:pt x="0" y="0"/>
                </a:lnTo>
                <a:lnTo>
                  <a:pt x="5147614" y="0"/>
                </a:lnTo>
                <a:lnTo>
                  <a:pt x="5147614" y="767829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rtl="0"/>
            <a:endParaRPr dirty="0">
              <a:latin typeface="+mn-e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8934" y="3631208"/>
            <a:ext cx="6419215" cy="407034"/>
            <a:chOff x="568934" y="3842436"/>
            <a:chExt cx="6419215" cy="407034"/>
          </a:xfrm>
        </p:grpSpPr>
        <p:sp>
          <p:nvSpPr>
            <p:cNvPr id="16" name="object 16"/>
            <p:cNvSpPr/>
            <p:nvPr/>
          </p:nvSpPr>
          <p:spPr>
            <a:xfrm>
              <a:off x="970330" y="3847833"/>
              <a:ext cx="6012180" cy="396240"/>
            </a:xfrm>
            <a:custGeom>
              <a:avLst/>
              <a:gdLst/>
              <a:ahLst/>
              <a:cxnLst/>
              <a:rect l="l" t="t" r="r" b="b"/>
              <a:pathLst>
                <a:path w="6012180" h="396239">
                  <a:moveTo>
                    <a:pt x="0" y="395998"/>
                  </a:moveTo>
                  <a:lnTo>
                    <a:pt x="6012002" y="395998"/>
                  </a:lnTo>
                  <a:lnTo>
                    <a:pt x="6012002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32" y="384783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32" y="3847833"/>
              <a:ext cx="6408420" cy="396240"/>
            </a:xfrm>
            <a:custGeom>
              <a:avLst/>
              <a:gdLst/>
              <a:ahLst/>
              <a:cxnLst/>
              <a:rect l="l" t="t" r="r" b="b"/>
              <a:pathLst>
                <a:path w="6408420" h="396239">
                  <a:moveTo>
                    <a:pt x="6408000" y="395998"/>
                  </a:moveTo>
                  <a:lnTo>
                    <a:pt x="0" y="395998"/>
                  </a:lnTo>
                  <a:lnTo>
                    <a:pt x="0" y="0"/>
                  </a:lnTo>
                  <a:lnTo>
                    <a:pt x="6408000" y="0"/>
                  </a:lnTo>
                  <a:lnTo>
                    <a:pt x="6408000" y="395998"/>
                  </a:lnTo>
                  <a:close/>
                </a:path>
              </a:pathLst>
            </a:custGeom>
            <a:ln w="10795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88582"/>
              </p:ext>
            </p:extLst>
          </p:nvPr>
        </p:nvGraphicFramePr>
        <p:xfrm>
          <a:off x="554635" y="6580820"/>
          <a:ext cx="6418579" cy="395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9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CB04"/>
                      </a:solidFill>
                      <a:prstDash val="solid"/>
                    </a:lnT>
                    <a:lnB w="12700">
                      <a:solidFill>
                        <a:srgbClr val="FFCB04"/>
                      </a:solidFill>
                      <a:prstDash val="solid"/>
                    </a:lnB>
                    <a:solidFill>
                      <a:srgbClr val="FFF1D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">
            <a:extLst>
              <a:ext uri="{FF2B5EF4-FFF2-40B4-BE49-F238E27FC236}">
                <a16:creationId xmlns:a16="http://schemas.microsoft.com/office/drawing/2014/main" id="{094B7C20-307A-7441-BEA7-DB0880096FA1}"/>
              </a:ext>
            </a:extLst>
          </p:cNvPr>
          <p:cNvSpPr txBox="1"/>
          <p:nvPr/>
        </p:nvSpPr>
        <p:spPr>
          <a:xfrm>
            <a:off x="3190886" y="672105"/>
            <a:ext cx="1044564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1700" b="1" dirty="0">
                <a:solidFill>
                  <a:srgbClr val="231F20"/>
                </a:solidFill>
                <a:latin typeface="+mn-ea"/>
                <a:cs typeface="ShinMGoPr6N-DeBold"/>
              </a:rPr>
              <a:t>新冠疫苗</a:t>
            </a:r>
            <a:endParaRPr sz="1700" b="1" dirty="0">
              <a:latin typeface="+mn-ea"/>
              <a:cs typeface="ShinMGoPr6N-DeBold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5B5B022-FD63-0642-8D91-A388877B187C}"/>
              </a:ext>
            </a:extLst>
          </p:cNvPr>
          <p:cNvSpPr txBox="1"/>
          <p:nvPr/>
        </p:nvSpPr>
        <p:spPr>
          <a:xfrm>
            <a:off x="1717287" y="1019531"/>
            <a:ext cx="411836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20"/>
              </a:spcBef>
            </a:pPr>
            <a:r>
              <a:rPr lang="zh-hans" sz="2200" b="1" dirty="0" smtClean="0">
                <a:cs typeface="ShinMGoPr6N-DeBold"/>
              </a:rPr>
              <a:t>追加</a:t>
            </a:r>
            <a:r>
              <a:rPr lang="ja-JP" altLang="en-US" sz="2200" b="1" dirty="0" smtClean="0">
                <a:cs typeface="ShinMGoPr6N-DeBold"/>
              </a:rPr>
              <a:t>劑</a:t>
            </a:r>
            <a:r>
              <a:rPr lang="zh-hans" sz="2200" b="1" dirty="0" smtClean="0">
                <a:latin typeface="+mn-ea"/>
                <a:cs typeface="ShinMGoPr6N-DeBold"/>
              </a:rPr>
              <a:t>（</a:t>
            </a:r>
            <a:r>
              <a:rPr lang="zh-hans" sz="2200" b="1" dirty="0">
                <a:solidFill>
                  <a:srgbClr val="231F20"/>
                </a:solidFill>
                <a:latin typeface="+mn-ea"/>
                <a:cs typeface="ShinMGoPr6N-DeBold"/>
              </a:rPr>
              <a:t>第三劑）接種通知</a:t>
            </a:r>
            <a:endParaRPr sz="2200" b="1" dirty="0">
              <a:latin typeface="+mn-ea"/>
              <a:cs typeface="ShinMGoPr6N-DeBold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44DA7F9-CAE4-3A49-8974-B92167BAAE39}"/>
              </a:ext>
            </a:extLst>
          </p:cNvPr>
          <p:cNvSpPr txBox="1"/>
          <p:nvPr/>
        </p:nvSpPr>
        <p:spPr>
          <a:xfrm>
            <a:off x="555207" y="4199890"/>
            <a:ext cx="3186430" cy="981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rtl="0">
              <a:lnSpc>
                <a:spcPct val="142800"/>
              </a:lnSpc>
              <a:spcBef>
                <a:spcPts val="100"/>
              </a:spcBef>
            </a:pPr>
            <a:r>
              <a:rPr lang="zh-han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請</a:t>
            </a:r>
            <a:r>
              <a:rPr lang="zh-TW" altLang="en-U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透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過</a:t>
            </a:r>
            <a:r>
              <a:rPr lang="zh-TW" altLang="en-US" sz="1100" b="1" dirty="0" smtClean="0">
                <a:solidFill>
                  <a:srgbClr val="FF931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鄉鎮市</a:t>
            </a:r>
            <a:r>
              <a:rPr lang="zh-hans" sz="1100" b="1" dirty="0" smtClean="0">
                <a:solidFill>
                  <a:srgbClr val="FF931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的</a:t>
            </a:r>
            <a:r>
              <a:rPr lang="zh-hans" sz="11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宣傳資料</a:t>
            </a:r>
            <a:r>
              <a:rPr lang="zh-TW" altLang="en-U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及</a:t>
            </a:r>
            <a:r>
              <a:rPr lang="zh-TW" altLang="en-US" sz="11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網路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，</a:t>
            </a:r>
            <a:r>
              <a:rPr lang="zh-TW" altLang="en-U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尋找可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接種</a:t>
            </a:r>
            <a:r>
              <a:rPr lang="zh-TW" altLang="en-U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疫</a:t>
            </a:r>
            <a:r>
              <a:rPr lang="zh-TW" altLang="en-U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苗</a:t>
            </a:r>
            <a:r>
              <a:rPr lang="zh-han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的醫療機構</a:t>
            </a:r>
            <a:r>
              <a:rPr lang="zh-TW" altLang="en-U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或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接種</a:t>
            </a:r>
            <a:r>
              <a:rPr lang="zh-TW" altLang="en-U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站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。</a:t>
            </a:r>
            <a:r>
              <a:rPr lang="zh-TW" altLang="en-U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另外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，</a:t>
            </a:r>
            <a:r>
              <a:rPr lang="zh-hans" sz="11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醫護人員等</a:t>
            </a:r>
            <a:r>
              <a:rPr lang="zh-TW" altLang="en-U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有可能</a:t>
            </a:r>
            <a:r>
              <a:rPr lang="zh-TW" altLang="en-US" sz="11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也可</a:t>
            </a:r>
            <a:r>
              <a:rPr lang="zh-hans" sz="11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在</a:t>
            </a:r>
            <a:r>
              <a:rPr lang="zh-TW" altLang="en-US" sz="11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您</a:t>
            </a:r>
            <a:r>
              <a:rPr lang="zh-hans" sz="11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工作的醫療機構進行接種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。</a:t>
            </a:r>
            <a:endParaRPr lang="en-US" altLang="ja-JP" sz="1100" b="1" dirty="0">
              <a:solidFill>
                <a:srgbClr val="231F20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  <a:p>
            <a:pPr marL="12700" marR="5080" indent="6350" rtl="0">
              <a:lnSpc>
                <a:spcPct val="142800"/>
              </a:lnSpc>
              <a:spcBef>
                <a:spcPts val="100"/>
              </a:spcBef>
            </a:pP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詳情請向</a:t>
            </a:r>
            <a:r>
              <a:rPr lang="zh-TW" altLang="en-U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您的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工作單位確認。</a:t>
            </a:r>
            <a:endParaRPr sz="1100" b="1" dirty="0"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FCCFCC0-DCF5-5449-9CD3-8CF68A4A54EF}"/>
              </a:ext>
            </a:extLst>
          </p:cNvPr>
          <p:cNvSpPr txBox="1"/>
          <p:nvPr/>
        </p:nvSpPr>
        <p:spPr>
          <a:xfrm>
            <a:off x="561633" y="5651571"/>
            <a:ext cx="6583045" cy="69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spcBef>
                <a:spcPts val="434"/>
              </a:spcBef>
            </a:pPr>
            <a:r>
              <a:rPr lang="zh-hans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※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如果您找不到醫療機構或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接種站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，可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洽詢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您所在地的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市町村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。</a:t>
            </a:r>
            <a:endParaRPr lang="en-US" sz="900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12700" rtl="0">
              <a:spcBef>
                <a:spcPts val="434"/>
              </a:spcBef>
            </a:pP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※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除了住院治療中或居住於安養機構者以外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，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疫苗接種原則上應在您的居民登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記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地(住址所在地)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的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鄉鎮市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進行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。</a:t>
            </a:r>
            <a:endParaRPr lang="en-US" sz="900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12700" rtl="0">
              <a:spcBef>
                <a:spcPts val="434"/>
              </a:spcBef>
            </a:pP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　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關於居住地以外之處的疫苗接種，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請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參閱背面資訊。</a:t>
            </a:r>
            <a:endParaRPr sz="900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12700" rtl="0">
              <a:spcBef>
                <a:spcPts val="340"/>
              </a:spcBef>
            </a:pP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※無法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使用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「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新冠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疫苗導覽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」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直接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預約疫苗接種。</a:t>
            </a:r>
            <a:endParaRPr sz="900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923FDC2E-99F0-5B42-87F5-3D61E0D31F88}"/>
              </a:ext>
            </a:extLst>
          </p:cNvPr>
          <p:cNvSpPr txBox="1"/>
          <p:nvPr/>
        </p:nvSpPr>
        <p:spPr>
          <a:xfrm>
            <a:off x="5750560" y="6642100"/>
            <a:ext cx="5422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900" b="1" dirty="0">
                <a:solidFill>
                  <a:srgbClr val="231F20"/>
                </a:solidFill>
                <a:latin typeface="+mn-ea"/>
                <a:cs typeface="ShinMGoPr6N-DeBold"/>
              </a:rPr>
              <a:t>接種費用</a:t>
            </a:r>
            <a:endParaRPr sz="900" b="1" dirty="0">
              <a:latin typeface="+mn-ea"/>
              <a:cs typeface="ShinMGoPr6N-DeBold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DB112936-E372-D94C-A36B-4C618FD60AA5}"/>
              </a:ext>
            </a:extLst>
          </p:cNvPr>
          <p:cNvSpPr txBox="1"/>
          <p:nvPr/>
        </p:nvSpPr>
        <p:spPr>
          <a:xfrm>
            <a:off x="5585848" y="6794500"/>
            <a:ext cx="874484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700" dirty="0">
                <a:solidFill>
                  <a:srgbClr val="231F20"/>
                </a:solidFill>
                <a:latin typeface="+mn-ea"/>
                <a:cs typeface="A-OTF Shin Maru Go Pr6N"/>
              </a:rPr>
              <a:t>（ 政府全額負擔） </a:t>
            </a:r>
            <a:endParaRPr sz="700" dirty="0">
              <a:latin typeface="+mn-ea"/>
              <a:cs typeface="A-OTF Shin Maru Go Pr6N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023A950-7A31-2D4B-839A-D344C8C3CC32}"/>
              </a:ext>
            </a:extLst>
          </p:cNvPr>
          <p:cNvSpPr txBox="1"/>
          <p:nvPr/>
        </p:nvSpPr>
        <p:spPr>
          <a:xfrm>
            <a:off x="1106795" y="8535450"/>
            <a:ext cx="4634058" cy="38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・</a:t>
            </a:r>
            <a:r>
              <a:rPr lang="zh-TW" altLang="en-U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和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本</a:t>
            </a:r>
            <a:r>
              <a:rPr lang="zh-TW" altLang="en-US" sz="1100" b="1" dirty="0" smtClean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通知</a:t>
            </a:r>
            <a:r>
              <a:rPr lang="zh-TW" altLang="en-US" sz="1100" b="1" dirty="0" smtClean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一同附在</a:t>
            </a:r>
            <a:r>
              <a:rPr lang="zh-hans" sz="1100" b="1" dirty="0" smtClean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信封內</a:t>
            </a:r>
            <a:r>
              <a:rPr lang="zh-TW" altLang="en-US" sz="1100" b="1" dirty="0" smtClean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的</a:t>
            </a:r>
            <a:r>
              <a:rPr lang="zh-hans" sz="1100" b="1" dirty="0" smtClean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文件</a:t>
            </a:r>
            <a:endParaRPr lang="ja-JP" altLang="en-US" sz="1100" b="1" dirty="0">
              <a:solidFill>
                <a:srgbClr val="FF0000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176530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zh-hans" sz="1100" b="1" dirty="0">
                <a:solidFill>
                  <a:srgbClr val="ED1C24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・身份證明（個人編號卡、駕照、</a:t>
            </a:r>
            <a:r>
              <a:rPr lang="zh-TW" altLang="en-US" sz="1100" b="1" dirty="0">
                <a:solidFill>
                  <a:srgbClr val="ED1C24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健康</a:t>
            </a:r>
            <a:r>
              <a:rPr lang="zh-hans" sz="1100" b="1" dirty="0">
                <a:solidFill>
                  <a:srgbClr val="ED1C24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保險</a:t>
            </a:r>
            <a:r>
              <a:rPr lang="zh-TW" altLang="en-US" sz="1100" b="1" dirty="0">
                <a:solidFill>
                  <a:srgbClr val="ED1C24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證</a:t>
            </a:r>
            <a:r>
              <a:rPr lang="zh-hans" sz="1100" b="1" dirty="0">
                <a:solidFill>
                  <a:srgbClr val="ED1C24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 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等）</a:t>
            </a:r>
            <a:endParaRPr lang="ja-JP" altLang="en-US" sz="1100" b="1" dirty="0"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5781A1CA-4D42-E64D-972C-E2ED90A7AD39}"/>
              </a:ext>
            </a:extLst>
          </p:cNvPr>
          <p:cNvSpPr txBox="1"/>
          <p:nvPr/>
        </p:nvSpPr>
        <p:spPr>
          <a:xfrm>
            <a:off x="6017992" y="8289831"/>
            <a:ext cx="69151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700" dirty="0">
                <a:solidFill>
                  <a:srgbClr val="231F20"/>
                </a:solidFill>
                <a:latin typeface="+mn-ea"/>
                <a:cs typeface="A-OTF Shin Maru Go Pr6N"/>
              </a:rPr>
              <a:t>信封內所有</a:t>
            </a:r>
            <a:r>
              <a:rPr lang="zh-TW" altLang="en-US" sz="700" dirty="0">
                <a:solidFill>
                  <a:srgbClr val="231F20"/>
                </a:solidFill>
                <a:latin typeface="+mn-ea"/>
                <a:cs typeface="A-OTF Shin Maru Go Pr6N"/>
              </a:rPr>
              <a:t>文件</a:t>
            </a:r>
            <a:endParaRPr sz="700" dirty="0">
              <a:latin typeface="+mn-ea"/>
              <a:cs typeface="A-OTF Shin Maru Go Pr6N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47F8E4D8-335F-D148-B4FF-D5BDCB06974C}"/>
              </a:ext>
            </a:extLst>
          </p:cNvPr>
          <p:cNvSpPr txBox="1"/>
          <p:nvPr/>
        </p:nvSpPr>
        <p:spPr>
          <a:xfrm>
            <a:off x="561638" y="7349412"/>
            <a:ext cx="502421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590"/>
              </a:spcBef>
            </a:pP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請</a:t>
            </a:r>
            <a:r>
              <a:rPr lang="zh-TW" altLang="en-U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洽詢</a:t>
            </a:r>
            <a:r>
              <a:rPr lang="ja-JP" altLang="en-U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市町村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或</a:t>
            </a:r>
            <a:r>
              <a:rPr lang="zh-han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受理預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約的</a:t>
            </a:r>
            <a:r>
              <a:rPr lang="zh-hans" sz="1100" b="1" dirty="0" smtClean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醫療機構。</a:t>
            </a:r>
            <a:endParaRPr sz="1100" dirty="0"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CAEF4F25-86DB-A741-863E-2D7F2E4644E2}"/>
              </a:ext>
            </a:extLst>
          </p:cNvPr>
          <p:cNvSpPr txBox="1"/>
          <p:nvPr/>
        </p:nvSpPr>
        <p:spPr>
          <a:xfrm>
            <a:off x="6460332" y="178409"/>
            <a:ext cx="918049" cy="176552"/>
          </a:xfrm>
          <a:prstGeom prst="rect">
            <a:avLst/>
          </a:prstGeom>
          <a:solidFill>
            <a:srgbClr val="FFFFFF"/>
          </a:solidFill>
          <a:ln w="7200">
            <a:solidFill>
              <a:srgbClr val="231F20"/>
            </a:solidFill>
          </a:ln>
        </p:spPr>
        <p:txBody>
          <a:bodyPr vert="horz" wrap="square" lIns="0" tIns="19685" rIns="0" bIns="18000" rtlCol="0">
            <a:spAutoFit/>
          </a:bodyPr>
          <a:lstStyle/>
          <a:p>
            <a:pPr marL="60960" rtl="0">
              <a:lnSpc>
                <a:spcPct val="100000"/>
              </a:lnSpc>
              <a:spcBef>
                <a:spcPts val="155"/>
              </a:spcBef>
            </a:pPr>
            <a:r>
              <a:rPr lang="zh-hans" sz="900" dirty="0">
                <a:solidFill>
                  <a:srgbClr val="231F20"/>
                </a:solidFill>
                <a:latin typeface="+mn-ea"/>
                <a:cs typeface="A-OTF Gothic MB101 Pro"/>
              </a:rPr>
              <a:t>2021年11月16日</a:t>
            </a:r>
            <a:endParaRPr sz="900" dirty="0">
              <a:latin typeface="+mn-ea"/>
              <a:cs typeface="A-OTF Gothic MB101 Pro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34DA75E5-F031-9744-A175-3BA3D7397A10}"/>
              </a:ext>
            </a:extLst>
          </p:cNvPr>
          <p:cNvSpPr txBox="1"/>
          <p:nvPr/>
        </p:nvSpPr>
        <p:spPr>
          <a:xfrm>
            <a:off x="178333" y="178408"/>
            <a:ext cx="2160270" cy="651905"/>
          </a:xfrm>
          <a:prstGeom prst="rect">
            <a:avLst/>
          </a:prstGeom>
          <a:solidFill>
            <a:srgbClr val="FFFFFF"/>
          </a:solidFill>
          <a:ln w="3695">
            <a:solidFill>
              <a:srgbClr val="231F20"/>
            </a:solidFill>
          </a:ln>
        </p:spPr>
        <p:txBody>
          <a:bodyPr vert="horz" wrap="square" lIns="36000" tIns="36000" rIns="36000" bIns="0" rtlCol="0">
            <a:spAutoFit/>
          </a:bodyPr>
          <a:lstStyle/>
          <a:p>
            <a:pPr>
              <a:spcBef>
                <a:spcPts val="25"/>
              </a:spcBef>
            </a:pPr>
            <a:r>
              <a:rPr lang="ja-JP" altLang="en-US" sz="7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追加接種のお知らせ</a:t>
            </a:r>
            <a:r>
              <a:rPr lang="ja-JP" altLang="en-US" sz="7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（中国語（繁体字））</a:t>
            </a:r>
            <a:endParaRPr lang="en-US" sz="900" dirty="0">
              <a:latin typeface="+mn-ea"/>
              <a:cs typeface="Times New Roman"/>
            </a:endParaRPr>
          </a:p>
          <a:p>
            <a:pPr rtl="0"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+mn-ea"/>
              <a:cs typeface="Times New Roman"/>
            </a:endParaRPr>
          </a:p>
          <a:p>
            <a:pPr algn="ctr" rtl="0">
              <a:lnSpc>
                <a:spcPct val="100000"/>
              </a:lnSpc>
            </a:pPr>
            <a:r>
              <a:rPr lang="zh-hans" sz="800" dirty="0" smtClean="0">
                <a:latin typeface="+mn-ea"/>
                <a:cs typeface="A-OTF Gothic BBB Pro"/>
              </a:rPr>
              <a:t>當地</a:t>
            </a:r>
            <a:r>
              <a:rPr lang="zh-TW" altLang="en-US" sz="800" dirty="0" smtClean="0">
                <a:latin typeface="+mn-ea"/>
                <a:cs typeface="A-OTF Gothic BBB Pro"/>
              </a:rPr>
              <a:t>縣市</a:t>
            </a:r>
            <a:r>
              <a:rPr lang="zh-hans" sz="800" dirty="0" smtClean="0">
                <a:latin typeface="+mn-ea"/>
                <a:cs typeface="A-OTF Gothic BBB Pro"/>
              </a:rPr>
              <a:t>名稱</a:t>
            </a:r>
            <a:endParaRPr lang="en-US" altLang="zh-Hans" sz="800" dirty="0">
              <a:latin typeface="+mn-ea"/>
              <a:cs typeface="A-OTF Gothic BBB Pro"/>
            </a:endParaRPr>
          </a:p>
          <a:p>
            <a:pPr algn="ctr" rtl="0">
              <a:lnSpc>
                <a:spcPct val="100000"/>
              </a:lnSpc>
            </a:pPr>
            <a:endParaRPr lang="en-US" sz="800" dirty="0">
              <a:solidFill>
                <a:srgbClr val="231F20"/>
              </a:solidFill>
              <a:latin typeface="+mn-ea"/>
              <a:cs typeface="A-OTF Gothic BBB Pro"/>
            </a:endParaRPr>
          </a:p>
          <a:p>
            <a:pPr algn="ctr" rtl="0">
              <a:lnSpc>
                <a:spcPct val="100000"/>
              </a:lnSpc>
            </a:pPr>
            <a:endParaRPr sz="800" dirty="0">
              <a:latin typeface="+mn-ea"/>
              <a:cs typeface="A-OTF Gothic BBB Pro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2C69CC27-F530-8240-8ECB-AD0DEF95D56A}"/>
              </a:ext>
            </a:extLst>
          </p:cNvPr>
          <p:cNvSpPr txBox="1"/>
          <p:nvPr/>
        </p:nvSpPr>
        <p:spPr>
          <a:xfrm>
            <a:off x="561633" y="3063914"/>
            <a:ext cx="658304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/>
            <a:r>
              <a:rPr lang="zh-hans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※關於追加接種的預約受理開始時期等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，各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市町村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不同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。</a:t>
            </a:r>
            <a:endParaRPr lang="zh-hans" sz="900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12700" rtl="0">
              <a:lnSpc>
                <a:spcPct val="150000"/>
              </a:lnSpc>
            </a:pP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※接種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對象為接種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當天滿18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歲</a:t>
            </a:r>
            <a:r>
              <a:rPr lang="en-US" altLang="zh-TW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(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含</a:t>
            </a:r>
            <a:r>
              <a:rPr lang="en-US" altLang="zh-TW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)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以上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的人。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08731B1-E391-47E4-AF3E-AE92BE5B45ED}"/>
              </a:ext>
            </a:extLst>
          </p:cNvPr>
          <p:cNvGrpSpPr/>
          <p:nvPr/>
        </p:nvGrpSpPr>
        <p:grpSpPr>
          <a:xfrm>
            <a:off x="568934" y="2282478"/>
            <a:ext cx="6419215" cy="407034"/>
            <a:chOff x="568934" y="2321756"/>
            <a:chExt cx="6419215" cy="407034"/>
          </a:xfrm>
        </p:grpSpPr>
        <p:grpSp>
          <p:nvGrpSpPr>
            <p:cNvPr id="11" name="object 11"/>
            <p:cNvGrpSpPr/>
            <p:nvPr/>
          </p:nvGrpSpPr>
          <p:grpSpPr>
            <a:xfrm>
              <a:off x="568934" y="2321756"/>
              <a:ext cx="6419215" cy="407034"/>
              <a:chOff x="568934" y="2379916"/>
              <a:chExt cx="6419215" cy="407034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0330" y="2385314"/>
                <a:ext cx="601218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012180" h="396239">
                    <a:moveTo>
                      <a:pt x="0" y="395998"/>
                    </a:moveTo>
                    <a:lnTo>
                      <a:pt x="6012002" y="395998"/>
                    </a:lnTo>
                    <a:lnTo>
                      <a:pt x="6012002" y="0"/>
                    </a:lnTo>
                    <a:lnTo>
                      <a:pt x="0" y="0"/>
                    </a:lnTo>
                    <a:lnTo>
                      <a:pt x="0" y="395998"/>
                    </a:lnTo>
                    <a:close/>
                  </a:path>
                </a:pathLst>
              </a:custGeom>
              <a:solidFill>
                <a:srgbClr val="FFF1D0"/>
              </a:solidFill>
            </p:spPr>
            <p:txBody>
              <a:bodyPr wrap="square" lIns="0" tIns="0" rIns="0" bIns="0" rtlCol="0"/>
              <a:lstStyle/>
              <a:p>
                <a:pPr rtl="0"/>
                <a:endParaRPr dirty="0">
                  <a:latin typeface="+mn-ea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74332" y="2385314"/>
                <a:ext cx="39624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396239">
                    <a:moveTo>
                      <a:pt x="395998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395998" y="395998"/>
                    </a:lnTo>
                    <a:lnTo>
                      <a:pt x="395998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pPr rtl="0"/>
                <a:endParaRPr dirty="0">
                  <a:latin typeface="+mn-ea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74332" y="2385314"/>
                <a:ext cx="640842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408420" h="396239">
                    <a:moveTo>
                      <a:pt x="6408000" y="395998"/>
                    </a:moveTo>
                    <a:lnTo>
                      <a:pt x="0" y="395998"/>
                    </a:lnTo>
                    <a:lnTo>
                      <a:pt x="0" y="0"/>
                    </a:lnTo>
                    <a:lnTo>
                      <a:pt x="6408000" y="0"/>
                    </a:lnTo>
                    <a:lnTo>
                      <a:pt x="6408000" y="395998"/>
                    </a:lnTo>
                    <a:close/>
                  </a:path>
                </a:pathLst>
              </a:custGeom>
              <a:ln w="1079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pPr rtl="0"/>
                <a:endParaRPr dirty="0">
                  <a:latin typeface="+mn-ea"/>
                </a:endParaRPr>
              </a:p>
            </p:txBody>
          </p:sp>
        </p:grp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B6F5E361-3E16-974A-AC4B-C7BD6A319D80}"/>
                </a:ext>
              </a:extLst>
            </p:cNvPr>
            <p:cNvSpPr txBox="1"/>
            <p:nvPr/>
          </p:nvSpPr>
          <p:spPr>
            <a:xfrm>
              <a:off x="985393" y="2380610"/>
              <a:ext cx="5322379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algn="ctr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zh-hans" sz="2000" b="1" dirty="0">
                  <a:latin typeface="+mn-ea"/>
                  <a:cs typeface="ShinMGoPr6N-DeBold"/>
                </a:rPr>
                <a:t>收到接種券</a:t>
              </a:r>
              <a:endParaRPr sz="2000" b="1" dirty="0">
                <a:latin typeface="+mn-ea"/>
                <a:cs typeface="ShinMGoPr6N-DeBold"/>
              </a:endParaRPr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109CBD8E-30ED-4F46-8942-920A7F32EC10}"/>
                </a:ext>
              </a:extLst>
            </p:cNvPr>
            <p:cNvSpPr txBox="1"/>
            <p:nvPr/>
          </p:nvSpPr>
          <p:spPr>
            <a:xfrm>
              <a:off x="583286" y="2380610"/>
              <a:ext cx="39315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zh-hans" sz="2000" b="1" dirty="0">
                  <a:solidFill>
                    <a:srgbClr val="231F20"/>
                  </a:solidFill>
                  <a:latin typeface="+mn-ea"/>
                  <a:cs typeface="ShinMGoPr6N-DeBold"/>
                </a:rPr>
                <a:t>1</a:t>
              </a:r>
              <a:endParaRPr sz="2000" b="1" dirty="0">
                <a:latin typeface="+mn-ea"/>
                <a:cs typeface="ShinMGoPr6N-DeBold"/>
              </a:endParaRPr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:a16="http://schemas.microsoft.com/office/drawing/2014/main" id="{D78259FE-369E-D44A-814A-95D1522D1BB6}"/>
              </a:ext>
            </a:extLst>
          </p:cNvPr>
          <p:cNvSpPr txBox="1"/>
          <p:nvPr/>
        </p:nvSpPr>
        <p:spPr>
          <a:xfrm>
            <a:off x="985393" y="3710749"/>
            <a:ext cx="5322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zh-TW" altLang="en-US" sz="2000" b="1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ShinMGoPr6N-DeBold"/>
              </a:rPr>
              <a:t>尋找</a:t>
            </a:r>
            <a:r>
              <a:rPr lang="zh-hans" sz="2000" b="1" dirty="0">
                <a:latin typeface="Yu Gothic UI Semibold" panose="020B0700000000000000" pitchFamily="50" charset="-128"/>
                <a:ea typeface="Yu Gothic UI Semibold" panose="020B0700000000000000" pitchFamily="50" charset="-128"/>
                <a:cs typeface="ShinMGoPr6N-DeBold"/>
              </a:rPr>
              <a:t>醫療機構</a:t>
            </a:r>
            <a:r>
              <a:rPr lang="en-US" altLang="ja-JP" sz="2000" b="1" spc="100" dirty="0">
                <a:latin typeface="Yu Gothic" panose="020B0400000000000000" pitchFamily="34" charset="-128"/>
                <a:ea typeface="Yu Gothic" panose="020B0400000000000000" pitchFamily="34" charset="-128"/>
                <a:cs typeface="ShinMGoPr6N-DeBold"/>
              </a:rPr>
              <a:t>/</a:t>
            </a:r>
            <a:r>
              <a:rPr lang="zh-TW" altLang="en-US" sz="2000" b="1" dirty="0" smtClean="0">
                <a:latin typeface="Yu Gothic UI Semibold" panose="020B0700000000000000" pitchFamily="50" charset="-128"/>
                <a:ea typeface="Yu Gothic UI Semibold" panose="020B0700000000000000" pitchFamily="50" charset="-128"/>
                <a:cs typeface="ShinMGoPr6N-DeBold"/>
              </a:rPr>
              <a:t>接種站</a:t>
            </a:r>
            <a:endParaRPr lang="ja-JP" altLang="en-US" sz="2000" b="1" dirty="0">
              <a:latin typeface="Yu Gothic UI Semibold" panose="020B0700000000000000" pitchFamily="50" charset="-128"/>
              <a:ea typeface="Yu Gothic UI Semibold" panose="020B0700000000000000" pitchFamily="50" charset="-128"/>
              <a:cs typeface="ShinMGoPr6N-DeBold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EDA3F01B-99A9-E34F-A1D2-C850D00B2A65}"/>
              </a:ext>
            </a:extLst>
          </p:cNvPr>
          <p:cNvSpPr txBox="1"/>
          <p:nvPr/>
        </p:nvSpPr>
        <p:spPr>
          <a:xfrm>
            <a:off x="583286" y="3710749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zh-hans" sz="2000" b="1" dirty="0">
                <a:solidFill>
                  <a:srgbClr val="231F20"/>
                </a:solidFill>
                <a:latin typeface="+mn-ea"/>
                <a:cs typeface="ShinMGoPr6N-DeBold"/>
              </a:rPr>
              <a:t>2</a:t>
            </a:r>
            <a:endParaRPr sz="2000" b="1" dirty="0">
              <a:latin typeface="+mn-ea"/>
              <a:cs typeface="ShinMGoPr6N-DeBold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7D4B7191-BD26-6C49-B405-416B36C4176A}"/>
              </a:ext>
            </a:extLst>
          </p:cNvPr>
          <p:cNvSpPr txBox="1"/>
          <p:nvPr/>
        </p:nvSpPr>
        <p:spPr>
          <a:xfrm>
            <a:off x="886289" y="6634823"/>
            <a:ext cx="5322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zh-hans" sz="2000" b="1" dirty="0" smtClean="0">
                <a:latin typeface="+mn-ea"/>
                <a:cs typeface="ShinMGoPr6N-DeBold"/>
              </a:rPr>
              <a:t>預約</a:t>
            </a:r>
            <a:r>
              <a:rPr lang="zh-TW" altLang="en-US" sz="20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及</a:t>
            </a:r>
            <a:r>
              <a:rPr lang="zh-hans" sz="2000" b="1" dirty="0" smtClean="0">
                <a:latin typeface="+mn-ea"/>
                <a:cs typeface="ShinMGoPr6N-DeBold"/>
              </a:rPr>
              <a:t>接種</a:t>
            </a:r>
            <a:r>
              <a:rPr lang="zh-hans" sz="2000" b="1" dirty="0">
                <a:latin typeface="+mn-ea"/>
                <a:cs typeface="ShinMGoPr6N-DeBold"/>
              </a:rPr>
              <a:t>疫苗</a:t>
            </a:r>
            <a:endParaRPr lang="ja-JP" altLang="en-US" sz="2000" b="1" dirty="0">
              <a:latin typeface="+mn-ea"/>
              <a:cs typeface="ShinMGoPr6N-DeBold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43EE7C34-8E31-5346-871B-9484D09F5E5F}"/>
              </a:ext>
            </a:extLst>
          </p:cNvPr>
          <p:cNvSpPr txBox="1"/>
          <p:nvPr/>
        </p:nvSpPr>
        <p:spPr>
          <a:xfrm>
            <a:off x="583286" y="6671175"/>
            <a:ext cx="347156" cy="31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zh-hans" sz="2000" b="1" dirty="0">
                <a:solidFill>
                  <a:srgbClr val="231F20"/>
                </a:solidFill>
                <a:latin typeface="+mn-ea"/>
                <a:cs typeface="ShinMGoPr6N-DeBold"/>
              </a:rPr>
              <a:t>3</a:t>
            </a:r>
            <a:endParaRPr sz="2000" b="1" dirty="0">
              <a:latin typeface="+mn-ea"/>
              <a:cs typeface="ShinMGoPr6N-DeBold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6BE16AE-9ABE-3F4A-94E3-F97788D0B89B}"/>
              </a:ext>
            </a:extLst>
          </p:cNvPr>
          <p:cNvSpPr txBox="1"/>
          <p:nvPr/>
        </p:nvSpPr>
        <p:spPr>
          <a:xfrm>
            <a:off x="6208668" y="6624930"/>
            <a:ext cx="7441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zh-hans" sz="2000" b="1" dirty="0">
                <a:solidFill>
                  <a:srgbClr val="231F20"/>
                </a:solidFill>
                <a:latin typeface="+mn-ea"/>
                <a:cs typeface="ShinMGoPr6N-DeBold"/>
              </a:rPr>
              <a:t>免費</a:t>
            </a:r>
            <a:endParaRPr lang="ja-JP" altLang="en-US" sz="2000" b="1" dirty="0">
              <a:latin typeface="+mn-ea"/>
              <a:cs typeface="ShinMGoPr6N-DeBold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72E227-337F-4AF1-9395-EB4DA61D4240}"/>
              </a:ext>
            </a:extLst>
          </p:cNvPr>
          <p:cNvGrpSpPr/>
          <p:nvPr/>
        </p:nvGrpSpPr>
        <p:grpSpPr>
          <a:xfrm>
            <a:off x="546273" y="7655750"/>
            <a:ext cx="4743482" cy="563555"/>
            <a:chOff x="546273" y="7598892"/>
            <a:chExt cx="4743482" cy="563555"/>
          </a:xfrm>
        </p:grpSpPr>
        <p:sp>
          <p:nvSpPr>
            <p:cNvPr id="8" name="object 8"/>
            <p:cNvSpPr/>
            <p:nvPr/>
          </p:nvSpPr>
          <p:spPr>
            <a:xfrm>
              <a:off x="546273" y="7916702"/>
              <a:ext cx="1626870" cy="245745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6273" y="7598892"/>
              <a:ext cx="1626870" cy="245745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8ACE09A4-706F-9349-AA98-283AEACF55EA}"/>
                </a:ext>
              </a:extLst>
            </p:cNvPr>
            <p:cNvSpPr txBox="1"/>
            <p:nvPr/>
          </p:nvSpPr>
          <p:spPr>
            <a:xfrm>
              <a:off x="2258900" y="7603293"/>
              <a:ext cx="3030855" cy="2616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70" rtl="0">
                <a:lnSpc>
                  <a:spcPct val="100000"/>
                </a:lnSpc>
                <a:spcBef>
                  <a:spcPts val="100"/>
                </a:spcBef>
              </a:pPr>
              <a:r>
                <a:rPr lang="zh-TW" altLang="en-US" sz="1500" b="1" baseline="13888" dirty="0" smtClean="0">
                  <a:latin typeface="Yu Gothic UI" panose="020B0500000000000000" pitchFamily="50" charset="-128"/>
                  <a:ea typeface="Yu Gothic UI" panose="020B0500000000000000" pitchFamily="50" charset="-128"/>
                  <a:cs typeface="ShinMGoPr6N-Medium"/>
                </a:rPr>
                <a:t>客服電話</a:t>
              </a:r>
              <a:r>
                <a:rPr lang="zh-hans" sz="1500" baseline="13888" dirty="0" smtClean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Medium"/>
                </a:rPr>
                <a:t>：</a:t>
              </a:r>
              <a:r>
                <a:rPr lang="zh-hans" sz="1700" b="1" dirty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DeBold"/>
                </a:rPr>
                <a:t>0000-0000-0000</a:t>
              </a:r>
              <a:endParaRPr sz="17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7B36E7BE-0A7C-5441-B18A-3D7881E48435}"/>
                </a:ext>
              </a:extLst>
            </p:cNvPr>
            <p:cNvSpPr txBox="1"/>
            <p:nvPr/>
          </p:nvSpPr>
          <p:spPr>
            <a:xfrm>
              <a:off x="707844" y="7636811"/>
              <a:ext cx="131699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100"/>
                </a:spcBef>
              </a:pPr>
              <a:r>
                <a:rPr lang="zh-TW" altLang="en-US" sz="1000" b="1" dirty="0" smtClean="0">
                  <a:latin typeface="Yu Gothic UI" panose="020B0500000000000000" pitchFamily="50" charset="-128"/>
                  <a:ea typeface="Yu Gothic UI" panose="020B0500000000000000" pitchFamily="50" charset="-128"/>
                  <a:cs typeface="ShinMGoPr6N-DeBold"/>
                </a:rPr>
                <a:t>鄉鎮市的</a:t>
              </a:r>
              <a:r>
                <a:rPr lang="zh-hans" sz="1000" b="1" dirty="0" smtClean="0">
                  <a:latin typeface="Yu Gothic UI" panose="020B0500000000000000" pitchFamily="50" charset="-128"/>
                  <a:ea typeface="Yu Gothic UI" panose="020B0500000000000000" pitchFamily="50" charset="-128"/>
                  <a:cs typeface="ShinMGoPr6N-DeBold"/>
                </a:rPr>
                <a:t>接種</a:t>
              </a:r>
              <a:r>
                <a:rPr lang="zh-TW" altLang="en-US" sz="1000" b="1" dirty="0" smtClean="0">
                  <a:latin typeface="Yu Gothic UI" panose="020B0500000000000000" pitchFamily="50" charset="-128"/>
                  <a:ea typeface="Yu Gothic UI" panose="020B0500000000000000" pitchFamily="50" charset="-128"/>
                  <a:cs typeface="ShinMGoPr6N-DeBold"/>
                </a:rPr>
                <a:t>站</a:t>
              </a:r>
              <a:endParaRPr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14B92947-A36D-8E45-AD3D-DD1B1A9103C5}"/>
                </a:ext>
              </a:extLst>
            </p:cNvPr>
            <p:cNvSpPr txBox="1"/>
            <p:nvPr/>
          </p:nvSpPr>
          <p:spPr>
            <a:xfrm>
              <a:off x="707844" y="7970394"/>
              <a:ext cx="131699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1300"/>
                </a:spcBef>
              </a:pPr>
              <a:r>
                <a:rPr lang="zh-TW" altLang="en-US" sz="1000" b="1" dirty="0" smtClean="0">
                  <a:latin typeface="Yu Gothic UI" panose="020B0500000000000000" pitchFamily="50" charset="-128"/>
                  <a:ea typeface="Yu Gothic UI" panose="020B0500000000000000" pitchFamily="50" charset="-128"/>
                  <a:cs typeface="ShinMGoPr6N-DeBold"/>
                </a:rPr>
                <a:t>鄰</a:t>
              </a:r>
              <a:r>
                <a:rPr lang="zh-hans" sz="1000" b="1" dirty="0" smtClean="0">
                  <a:latin typeface="Yu Gothic UI" panose="020B0500000000000000" pitchFamily="50" charset="-128"/>
                  <a:ea typeface="Yu Gothic UI" panose="020B0500000000000000" pitchFamily="50" charset="-128"/>
                  <a:cs typeface="ShinMGoPr6N-DeBold"/>
                </a:rPr>
                <a:t>近的指定醫療</a:t>
              </a:r>
              <a:r>
                <a:rPr lang="zh-hans" sz="1000" b="1" dirty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DeBold"/>
                </a:rPr>
                <a:t>機構</a:t>
              </a:r>
              <a:endParaRPr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F37876B-A916-8246-9679-D053F6099093}"/>
                </a:ext>
              </a:extLst>
            </p:cNvPr>
            <p:cNvSpPr txBox="1"/>
            <p:nvPr/>
          </p:nvSpPr>
          <p:spPr>
            <a:xfrm>
              <a:off x="2258900" y="7927716"/>
              <a:ext cx="303085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rtl="0">
                <a:lnSpc>
                  <a:spcPct val="100000"/>
                </a:lnSpc>
                <a:spcBef>
                  <a:spcPts val="885"/>
                </a:spcBef>
              </a:pPr>
              <a:r>
                <a:rPr lang="zh-hans" sz="1800" b="1" baseline="2314" dirty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DeBold"/>
                </a:rPr>
                <a:t>直接向醫療機構預約</a:t>
              </a:r>
              <a:r>
                <a:rPr lang="zh-hans" sz="900" dirty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Medium"/>
                </a:rPr>
                <a:t>（電話、</a:t>
              </a:r>
              <a:r>
                <a:rPr lang="zh-TW" altLang="en-US" sz="900" dirty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Medium"/>
                </a:rPr>
                <a:t>網路</a:t>
              </a:r>
              <a:r>
                <a:rPr lang="zh-hans" sz="900" dirty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Medium"/>
                </a:rPr>
                <a:t>等）</a:t>
              </a:r>
              <a:endParaRPr sz="9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endParaRPr>
            </a:p>
          </p:txBody>
        </p:sp>
      </p:grpSp>
      <p:sp>
        <p:nvSpPr>
          <p:cNvPr id="52" name="object 11">
            <a:extLst>
              <a:ext uri="{FF2B5EF4-FFF2-40B4-BE49-F238E27FC236}">
                <a16:creationId xmlns:a16="http://schemas.microsoft.com/office/drawing/2014/main" id="{90AF7E14-B2C2-B142-976E-939C5F2AFF47}"/>
              </a:ext>
            </a:extLst>
          </p:cNvPr>
          <p:cNvSpPr txBox="1"/>
          <p:nvPr/>
        </p:nvSpPr>
        <p:spPr>
          <a:xfrm>
            <a:off x="548896" y="9276549"/>
            <a:ext cx="6499860" cy="855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rtl="0">
              <a:lnSpc>
                <a:spcPct val="100000"/>
              </a:lnSpc>
            </a:pPr>
            <a:r>
              <a:rPr lang="zh-hans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※信封內</a:t>
            </a:r>
            <a:r>
              <a:rPr lang="zh-TW" altLang="en-US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含</a:t>
            </a:r>
            <a:r>
              <a:rPr lang="zh-hans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有</a:t>
            </a:r>
            <a:r>
              <a:rPr lang="ja-JP" altLang="en-US" sz="900" b="1" dirty="0">
                <a:solidFill>
                  <a:srgbClr val="ED1C24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「</a:t>
            </a:r>
            <a:r>
              <a:rPr lang="zh-hans" sz="900" b="1" dirty="0">
                <a:solidFill>
                  <a:srgbClr val="ED1C24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印有接種券的</a:t>
            </a:r>
            <a:r>
              <a:rPr lang="zh-TW" altLang="en-US" sz="900" b="1" dirty="0">
                <a:solidFill>
                  <a:srgbClr val="ED1C24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問診單</a:t>
            </a:r>
            <a:r>
              <a:rPr lang="ja-JP" altLang="en-US" sz="900" b="1" dirty="0">
                <a:solidFill>
                  <a:srgbClr val="ED1C24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」</a:t>
            </a:r>
            <a:r>
              <a:rPr lang="zh-hans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和</a:t>
            </a:r>
            <a:r>
              <a:rPr lang="ja-JP" altLang="en-US" sz="900" b="1" dirty="0">
                <a:solidFill>
                  <a:srgbClr val="ED1C24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「</a:t>
            </a:r>
            <a:r>
              <a:rPr lang="ja" sz="900" b="1" dirty="0">
                <a:solidFill>
                  <a:srgbClr val="ED1C24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疫苗接種證明</a:t>
            </a:r>
            <a:r>
              <a:rPr lang="ja-JP" altLang="en-US" sz="900" b="1" dirty="0">
                <a:solidFill>
                  <a:srgbClr val="ED1C24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」</a:t>
            </a:r>
            <a:r>
              <a:rPr lang="ja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。請仔細保管</a:t>
            </a:r>
            <a:r>
              <a:rPr lang="ja" sz="900" dirty="0" smtClean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，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避免遺失</a:t>
            </a:r>
            <a:r>
              <a:rPr lang="ja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。</a:t>
            </a:r>
            <a:endParaRPr sz="900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104139" rtl="0">
              <a:lnSpc>
                <a:spcPct val="100000"/>
              </a:lnSpc>
              <a:spcBef>
                <a:spcPts val="335"/>
              </a:spcBef>
            </a:pP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（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亦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有接種券和疫苗接種證明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同在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一張紙上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的情況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。）</a:t>
            </a:r>
            <a:endParaRPr sz="900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140335" marR="137160" indent="-115570" rtl="0">
              <a:lnSpc>
                <a:spcPct val="131200"/>
              </a:lnSpc>
              <a:spcBef>
                <a:spcPts val="5"/>
              </a:spcBef>
            </a:pP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※請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於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接種前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在家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中等地方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量好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體溫。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若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明顯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有發燒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或身體不適</a:t>
            </a:r>
            <a:r>
              <a:rPr lang="zh-TW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等狀況時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，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請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先暫停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接種並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聯繫已預約的鄉鎮市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政府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或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醫療機構。</a:t>
            </a:r>
            <a:endParaRPr sz="900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25400" rtl="0">
              <a:lnSpc>
                <a:spcPct val="100000"/>
              </a:lnSpc>
              <a:spcBef>
                <a:spcPts val="285"/>
              </a:spcBef>
            </a:pPr>
            <a:r>
              <a:rPr lang="zh-hans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※接種</a:t>
            </a:r>
            <a:r>
              <a:rPr lang="zh-TW" altLang="en-US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疫苗</a:t>
            </a:r>
            <a:r>
              <a:rPr lang="zh-hans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時</a:t>
            </a:r>
            <a:r>
              <a:rPr lang="zh-TW" altLang="en-US" sz="900" dirty="0" smtClean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，請</a:t>
            </a:r>
            <a:r>
              <a:rPr lang="zh-hans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儘量</a:t>
            </a:r>
            <a:r>
              <a:rPr lang="ja" sz="900" b="1" u="sng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穿著</a:t>
            </a:r>
            <a:r>
              <a:rPr lang="ja" sz="900" b="1" u="sng" dirty="0" smtClean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可</a:t>
            </a:r>
            <a:r>
              <a:rPr lang="zh-TW" altLang="en-US" sz="900" b="1" u="sng" dirty="0" smtClean="0">
                <a:solidFill>
                  <a:srgbClr val="FF931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方便</a:t>
            </a:r>
            <a:r>
              <a:rPr lang="zh-TW" altLang="en-US" sz="900" b="1" u="sng" dirty="0" smtClean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迅速</a:t>
            </a:r>
            <a:r>
              <a:rPr lang="ja" sz="900" b="1" u="sng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露出肩膀的服</a:t>
            </a:r>
            <a:r>
              <a:rPr lang="zh-TW" altLang="en-US" sz="900" b="1" u="sng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裝</a:t>
            </a:r>
            <a:r>
              <a:rPr lang="zh-TW" altLang="en-US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前往</a:t>
            </a:r>
            <a:r>
              <a:rPr lang="ja" altLang="ja-JP" sz="9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。</a:t>
            </a:r>
            <a:endParaRPr sz="900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131ABDBE-26A3-4E4F-B1BD-8251D1872295}"/>
              </a:ext>
            </a:extLst>
          </p:cNvPr>
          <p:cNvSpPr txBox="1"/>
          <p:nvPr/>
        </p:nvSpPr>
        <p:spPr>
          <a:xfrm>
            <a:off x="5790541" y="9037435"/>
            <a:ext cx="1252174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7804" algn="ctr" rtl="0">
              <a:lnSpc>
                <a:spcPct val="100000"/>
              </a:lnSpc>
              <a:spcBef>
                <a:spcPts val="1095"/>
              </a:spcBef>
            </a:pPr>
            <a:r>
              <a:rPr lang="zh-hans" sz="700" dirty="0">
                <a:solidFill>
                  <a:srgbClr val="231F20"/>
                </a:solidFill>
                <a:latin typeface="+mn-ea"/>
                <a:cs typeface="A-OTF Shin Maru Go Pr6N"/>
              </a:rPr>
              <a:t>個人編號卡等</a:t>
            </a:r>
            <a:endParaRPr lang="ja-JP" altLang="en-US" sz="700" dirty="0">
              <a:latin typeface="+mn-ea"/>
              <a:cs typeface="A-OTF Shin Maru Go Pr6N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A1D2C849-B615-8047-A06C-85DF73302A57}"/>
              </a:ext>
            </a:extLst>
          </p:cNvPr>
          <p:cNvSpPr txBox="1"/>
          <p:nvPr/>
        </p:nvSpPr>
        <p:spPr>
          <a:xfrm>
            <a:off x="481562" y="8542445"/>
            <a:ext cx="675053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algn="ctr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zh-hans" sz="900" b="1" dirty="0">
                <a:solidFill>
                  <a:schemeClr val="bg1"/>
                </a:solidFill>
                <a:latin typeface="+mn-ea"/>
                <a:cs typeface="ShinMGoPr6N-Medium"/>
              </a:rPr>
              <a:t>當天</a:t>
            </a:r>
            <a:endParaRPr sz="1100" b="1" dirty="0">
              <a:solidFill>
                <a:schemeClr val="bg1"/>
              </a:solidFill>
              <a:latin typeface="+mn-ea"/>
              <a:cs typeface="A-OTF Shin Maru Go Pr6N"/>
            </a:endParaRPr>
          </a:p>
          <a:p>
            <a:pPr marL="176530" algn="ctr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zh-hans" sz="1350" b="1" baseline="15432" dirty="0">
                <a:solidFill>
                  <a:schemeClr val="bg1"/>
                </a:solidFill>
                <a:latin typeface="+mn-ea"/>
                <a:cs typeface="ShinMGoPr6N-Medium"/>
              </a:rPr>
              <a:t>攜帶物品</a:t>
            </a:r>
            <a:endParaRPr sz="1100" b="1" dirty="0">
              <a:solidFill>
                <a:schemeClr val="bg1"/>
              </a:solidFill>
              <a:latin typeface="+mn-ea"/>
              <a:cs typeface="ShinMGoPr6N-Medium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E65CD50-B0F8-EE46-8E8A-8195640B017A}"/>
              </a:ext>
            </a:extLst>
          </p:cNvPr>
          <p:cNvGrpSpPr/>
          <p:nvPr/>
        </p:nvGrpSpPr>
        <p:grpSpPr>
          <a:xfrm>
            <a:off x="3922344" y="4218288"/>
            <a:ext cx="3060065" cy="1044575"/>
            <a:chOff x="3922344" y="4420273"/>
            <a:chExt cx="3060065" cy="1044575"/>
          </a:xfrm>
        </p:grpSpPr>
        <p:sp>
          <p:nvSpPr>
            <p:cNvPr id="5" name="object 5"/>
            <p:cNvSpPr/>
            <p:nvPr/>
          </p:nvSpPr>
          <p:spPr>
            <a:xfrm>
              <a:off x="3922344" y="4420273"/>
              <a:ext cx="3060065" cy="1044575"/>
            </a:xfrm>
            <a:custGeom>
              <a:avLst/>
              <a:gdLst/>
              <a:ahLst/>
              <a:cxnLst/>
              <a:rect l="l" t="t" r="r" b="b"/>
              <a:pathLst>
                <a:path w="3060065" h="1044575">
                  <a:moveTo>
                    <a:pt x="3059988" y="1044003"/>
                  </a:moveTo>
                  <a:lnTo>
                    <a:pt x="2015985" y="1044003"/>
                  </a:lnTo>
                  <a:lnTo>
                    <a:pt x="2015985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  <a:path w="3060065" h="1044575">
                  <a:moveTo>
                    <a:pt x="3059988" y="1044003"/>
                  </a:moveTo>
                  <a:lnTo>
                    <a:pt x="0" y="1044003"/>
                  </a:lnTo>
                  <a:lnTo>
                    <a:pt x="0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</a:pathLst>
            </a:custGeom>
            <a:ln w="1162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70658" y="4495881"/>
              <a:ext cx="964340" cy="9313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9C45F1CA-E425-834B-AA15-DE27F4C4B458}"/>
                </a:ext>
              </a:extLst>
            </p:cNvPr>
            <p:cNvSpPr txBox="1"/>
            <p:nvPr/>
          </p:nvSpPr>
          <p:spPr>
            <a:xfrm>
              <a:off x="4098776" y="4570064"/>
              <a:ext cx="1695450" cy="410369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zh-TW" altLang="en-US" sz="900" b="1" dirty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Medium"/>
                </a:rPr>
                <a:t>接種綜合</a:t>
              </a:r>
              <a:r>
                <a:rPr lang="zh-hans" sz="900" b="1" dirty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Medium"/>
                </a:rPr>
                <a:t>資訊網站</a:t>
              </a:r>
              <a:endParaRPr sz="9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endParaRPr>
            </a:p>
            <a:p>
              <a:pPr marL="23495" algn="ctr" rtl="0">
                <a:lnSpc>
                  <a:spcPct val="100000"/>
                </a:lnSpc>
                <a:spcBef>
                  <a:spcPts val="370"/>
                </a:spcBef>
              </a:pPr>
              <a:r>
                <a:rPr lang="ja-JP" altLang="en-US" sz="1100" b="1" dirty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Medium"/>
                </a:rPr>
                <a:t>「</a:t>
              </a:r>
              <a:r>
                <a:rPr lang="zh-hans" sz="1100" b="1" dirty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Medium"/>
                </a:rPr>
                <a:t>新冠疫苗</a:t>
              </a:r>
              <a:r>
                <a:rPr lang="zh-TW" altLang="en-US" sz="1100" b="1" dirty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Medium"/>
                </a:rPr>
                <a:t>導覽</a:t>
              </a:r>
              <a:r>
                <a:rPr lang="ja-JP" altLang="en-US" sz="1100" b="1" dirty="0">
                  <a:solidFill>
                    <a:srgbClr val="231F2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  <a:cs typeface="ShinMGoPr6N-Medium"/>
                </a:rPr>
                <a:t>」</a:t>
              </a:r>
              <a:endParaRPr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7C2BDBF5-6960-1A47-9E15-28BEF4084769}"/>
                </a:ext>
              </a:extLst>
            </p:cNvPr>
            <p:cNvSpPr txBox="1"/>
            <p:nvPr/>
          </p:nvSpPr>
          <p:spPr>
            <a:xfrm>
              <a:off x="4098776" y="5069978"/>
              <a:ext cx="1695450" cy="2051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570"/>
                </a:spcBef>
              </a:pPr>
              <a:r>
                <a:rPr lang="zh-hans" sz="1000" b="1" u="sng" dirty="0">
                  <a:solidFill>
                    <a:srgbClr val="2E3092"/>
                  </a:solidFill>
                  <a:latin typeface="+mn-ea"/>
                  <a:cs typeface="ShinMGoPr6N-Medium"/>
                </a:rPr>
                <a:t>https://v-sys.mhlw.go.jp</a:t>
              </a:r>
              <a:endParaRPr sz="1000" b="1" u="sng" dirty="0">
                <a:latin typeface="+mn-ea"/>
                <a:cs typeface="ShinMGoPr6N-Medium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2933B6CB-C3F6-D344-837B-DA26A5F0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83" y="8566594"/>
            <a:ext cx="676978" cy="4237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90C81B3-1CEA-C841-8BB3-77E2F022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54" y="7116941"/>
            <a:ext cx="960016" cy="1143292"/>
          </a:xfrm>
          <a:prstGeom prst="rect">
            <a:avLst/>
          </a:prstGeom>
        </p:spPr>
      </p:pic>
      <p:sp>
        <p:nvSpPr>
          <p:cNvPr id="60" name="object 13">
            <a:extLst>
              <a:ext uri="{FF2B5EF4-FFF2-40B4-BE49-F238E27FC236}">
                <a16:creationId xmlns:a16="http://schemas.microsoft.com/office/drawing/2014/main" id="{47B7F6B5-F72C-544A-A78B-5A14D06607D3}"/>
              </a:ext>
            </a:extLst>
          </p:cNvPr>
          <p:cNvSpPr txBox="1"/>
          <p:nvPr/>
        </p:nvSpPr>
        <p:spPr>
          <a:xfrm>
            <a:off x="6184472" y="8379649"/>
            <a:ext cx="27586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zh-hans" sz="1500" b="1" dirty="0">
                <a:solidFill>
                  <a:srgbClr val="231F20"/>
                </a:solidFill>
                <a:latin typeface="+mn-ea"/>
                <a:cs typeface="ShinMGoPr6N-DeBold"/>
              </a:rPr>
              <a:t>＋</a:t>
            </a:r>
            <a:endParaRPr lang="ja-JP" altLang="en-US" sz="1500" b="1" dirty="0">
              <a:latin typeface="+mn-ea"/>
              <a:cs typeface="ShinMGoPr6N-DeBold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00E028-7FDB-AB48-AD86-4139D5E7D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94" y="675520"/>
            <a:ext cx="832875" cy="102094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4FCF94F-1817-2343-A370-251840BD0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3" y="2498467"/>
            <a:ext cx="1396886" cy="1336589"/>
          </a:xfrm>
          <a:prstGeom prst="rect">
            <a:avLst/>
          </a:prstGeom>
        </p:spPr>
      </p:pic>
      <p:sp>
        <p:nvSpPr>
          <p:cNvPr id="58" name="object 13">
            <a:extLst>
              <a:ext uri="{FF2B5EF4-FFF2-40B4-BE49-F238E27FC236}">
                <a16:creationId xmlns:a16="http://schemas.microsoft.com/office/drawing/2014/main" id="{CAE10004-02D2-D440-8C99-9D14F0033A14}"/>
              </a:ext>
            </a:extLst>
          </p:cNvPr>
          <p:cNvSpPr txBox="1"/>
          <p:nvPr/>
        </p:nvSpPr>
        <p:spPr>
          <a:xfrm>
            <a:off x="561634" y="2763606"/>
            <a:ext cx="6481082" cy="21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ct val="142800"/>
              </a:lnSpc>
              <a:spcBef>
                <a:spcPts val="1030"/>
              </a:spcBef>
            </a:pP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收到</a:t>
            </a:r>
            <a:r>
              <a:rPr lang="zh-han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接種券的人</a:t>
            </a:r>
            <a:r>
              <a:rPr lang="zh-hans" altLang="ja-JP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可以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開始接種</a:t>
            </a:r>
            <a:r>
              <a:rPr lang="zh-han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。</a:t>
            </a:r>
            <a:endParaRPr sz="1100" b="1" dirty="0"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52233AB-07DE-45F1-8C3B-B147091544FD}"/>
              </a:ext>
            </a:extLst>
          </p:cNvPr>
          <p:cNvGrpSpPr/>
          <p:nvPr/>
        </p:nvGrpSpPr>
        <p:grpSpPr>
          <a:xfrm>
            <a:off x="2374337" y="1585339"/>
            <a:ext cx="2808605" cy="342265"/>
            <a:chOff x="2374337" y="1755316"/>
            <a:chExt cx="2808605" cy="342265"/>
          </a:xfrm>
        </p:grpSpPr>
        <p:sp>
          <p:nvSpPr>
            <p:cNvPr id="20" name="object 20"/>
            <p:cNvSpPr/>
            <p:nvPr/>
          </p:nvSpPr>
          <p:spPr>
            <a:xfrm>
              <a:off x="2374337" y="1755316"/>
              <a:ext cx="2808605" cy="342265"/>
            </a:xfrm>
            <a:custGeom>
              <a:avLst/>
              <a:gdLst/>
              <a:ahLst/>
              <a:cxnLst/>
              <a:rect l="l" t="t" r="r" b="b"/>
              <a:pathLst>
                <a:path w="2808604" h="342264">
                  <a:moveTo>
                    <a:pt x="2664002" y="0"/>
                  </a:moveTo>
                  <a:lnTo>
                    <a:pt x="143992" y="0"/>
                  </a:lnTo>
                  <a:lnTo>
                    <a:pt x="98610" y="7372"/>
                  </a:lnTo>
                  <a:lnTo>
                    <a:pt x="59099" y="27876"/>
                  </a:lnTo>
                  <a:lnTo>
                    <a:pt x="27880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342010"/>
                  </a:lnTo>
                  <a:lnTo>
                    <a:pt x="2807995" y="342010"/>
                  </a:lnTo>
                  <a:lnTo>
                    <a:pt x="2807995" y="143992"/>
                  </a:lnTo>
                  <a:lnTo>
                    <a:pt x="2800621" y="98605"/>
                  </a:lnTo>
                  <a:lnTo>
                    <a:pt x="2780115" y="59094"/>
                  </a:lnTo>
                  <a:lnTo>
                    <a:pt x="2748895" y="27876"/>
                  </a:lnTo>
                  <a:lnTo>
                    <a:pt x="2709384" y="7372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84773936-E686-3A40-B0C0-E978AB1B8138}"/>
                </a:ext>
              </a:extLst>
            </p:cNvPr>
            <p:cNvSpPr txBox="1"/>
            <p:nvPr/>
          </p:nvSpPr>
          <p:spPr>
            <a:xfrm>
              <a:off x="2521378" y="1837963"/>
              <a:ext cx="2421623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algn="ctr" rtl="0">
                <a:lnSpc>
                  <a:spcPct val="100000"/>
                </a:lnSpc>
                <a:spcBef>
                  <a:spcPts val="1255"/>
                </a:spcBef>
              </a:pPr>
              <a:r>
                <a:rPr lang="zh-hans" sz="1400" b="1" dirty="0">
                  <a:solidFill>
                    <a:srgbClr val="231F20"/>
                  </a:solidFill>
                  <a:latin typeface="+mn-ea"/>
                  <a:cs typeface="ShinMGoPr6N-Medium"/>
                </a:rPr>
                <a:t>接種流程</a:t>
              </a:r>
              <a:endParaRPr sz="1400" b="1" dirty="0">
                <a:latin typeface="+mn-ea"/>
                <a:cs typeface="ShinMGoPr6N-Mediu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410"/>
            <a:ext cx="7558405" cy="6864350"/>
          </a:xfrm>
          <a:custGeom>
            <a:avLst/>
            <a:gdLst/>
            <a:ahLst/>
            <a:cxnLst/>
            <a:rect l="l" t="t" r="r" b="b"/>
            <a:pathLst>
              <a:path w="7558405" h="6864350">
                <a:moveTo>
                  <a:pt x="0" y="6863956"/>
                </a:moveTo>
                <a:lnTo>
                  <a:pt x="7558341" y="6863956"/>
                </a:lnTo>
                <a:lnTo>
                  <a:pt x="7558341" y="0"/>
                </a:lnTo>
                <a:lnTo>
                  <a:pt x="0" y="0"/>
                </a:lnTo>
                <a:lnTo>
                  <a:pt x="0" y="6863956"/>
                </a:lnTo>
                <a:close/>
              </a:path>
            </a:pathLst>
          </a:custGeom>
          <a:solidFill>
            <a:srgbClr val="FFF4DB"/>
          </a:solidFill>
        </p:spPr>
        <p:txBody>
          <a:bodyPr wrap="square" lIns="0" tIns="0" rIns="0" bIns="0" rtlCol="0"/>
          <a:lstStyle/>
          <a:p>
            <a:pPr rtl="0"/>
            <a:endParaRPr dirty="0">
              <a:latin typeface="+mn-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4568" y="5763419"/>
            <a:ext cx="5544185" cy="1179830"/>
          </a:xfrm>
          <a:custGeom>
            <a:avLst/>
            <a:gdLst/>
            <a:ahLst/>
            <a:cxnLst/>
            <a:rect l="l" t="t" r="r" b="b"/>
            <a:pathLst>
              <a:path w="5544184" h="1179829">
                <a:moveTo>
                  <a:pt x="0" y="1179309"/>
                </a:moveTo>
                <a:lnTo>
                  <a:pt x="5543778" y="1179309"/>
                </a:lnTo>
                <a:lnTo>
                  <a:pt x="5543778" y="0"/>
                </a:lnTo>
                <a:lnTo>
                  <a:pt x="0" y="0"/>
                </a:lnTo>
                <a:lnTo>
                  <a:pt x="0" y="117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dirty="0">
              <a:latin typeface="+mn-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667" y="7150366"/>
            <a:ext cx="7560309" cy="3540125"/>
            <a:chOff x="-1667" y="7150366"/>
            <a:chExt cx="7560309" cy="3540125"/>
          </a:xfrm>
        </p:grpSpPr>
        <p:sp>
          <p:nvSpPr>
            <p:cNvPr id="5" name="object 5"/>
            <p:cNvSpPr/>
            <p:nvPr/>
          </p:nvSpPr>
          <p:spPr>
            <a:xfrm>
              <a:off x="0" y="7150366"/>
              <a:ext cx="7558405" cy="3540125"/>
            </a:xfrm>
            <a:custGeom>
              <a:avLst/>
              <a:gdLst/>
              <a:ahLst/>
              <a:cxnLst/>
              <a:rect l="l" t="t" r="r" b="b"/>
              <a:pathLst>
                <a:path w="7558405" h="3540125">
                  <a:moveTo>
                    <a:pt x="7558341" y="0"/>
                  </a:moveTo>
                  <a:lnTo>
                    <a:pt x="0" y="0"/>
                  </a:lnTo>
                  <a:lnTo>
                    <a:pt x="0" y="3540061"/>
                  </a:lnTo>
                  <a:lnTo>
                    <a:pt x="7558341" y="3540061"/>
                  </a:lnTo>
                  <a:lnTo>
                    <a:pt x="755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-1667" y="85336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0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8327" y="8035625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5932538" y="0"/>
                  </a:moveTo>
                  <a:lnTo>
                    <a:pt x="0" y="0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064613" y="0"/>
                  </a:moveTo>
                  <a:lnTo>
                    <a:pt x="36004" y="0"/>
                  </a:lnTo>
                  <a:lnTo>
                    <a:pt x="22020" y="2843"/>
                  </a:lnTo>
                  <a:lnTo>
                    <a:pt x="10572" y="10582"/>
                  </a:lnTo>
                  <a:lnTo>
                    <a:pt x="2839" y="22031"/>
                  </a:lnTo>
                  <a:lnTo>
                    <a:pt x="0" y="36004"/>
                  </a:lnTo>
                  <a:lnTo>
                    <a:pt x="0" y="296557"/>
                  </a:lnTo>
                  <a:lnTo>
                    <a:pt x="2839" y="310534"/>
                  </a:lnTo>
                  <a:lnTo>
                    <a:pt x="10572" y="321978"/>
                  </a:lnTo>
                  <a:lnTo>
                    <a:pt x="22020" y="329710"/>
                  </a:lnTo>
                  <a:lnTo>
                    <a:pt x="36004" y="332549"/>
                  </a:lnTo>
                  <a:lnTo>
                    <a:pt x="2064613" y="332549"/>
                  </a:lnTo>
                  <a:lnTo>
                    <a:pt x="2078592" y="329710"/>
                  </a:lnTo>
                  <a:lnTo>
                    <a:pt x="2090040" y="321978"/>
                  </a:lnTo>
                  <a:lnTo>
                    <a:pt x="2097776" y="310534"/>
                  </a:lnTo>
                  <a:lnTo>
                    <a:pt x="2100618" y="296557"/>
                  </a:lnTo>
                  <a:lnTo>
                    <a:pt x="2100618" y="36004"/>
                  </a:lnTo>
                  <a:lnTo>
                    <a:pt x="2097776" y="22031"/>
                  </a:lnTo>
                  <a:lnTo>
                    <a:pt x="2090040" y="10582"/>
                  </a:lnTo>
                  <a:lnTo>
                    <a:pt x="2078592" y="2843"/>
                  </a:lnTo>
                  <a:lnTo>
                    <a:pt x="206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500341" y="0"/>
                  </a:moveTo>
                  <a:lnTo>
                    <a:pt x="0" y="0"/>
                  </a:lnTo>
                  <a:lnTo>
                    <a:pt x="0" y="332549"/>
                  </a:lnTo>
                  <a:lnTo>
                    <a:pt x="500341" y="332549"/>
                  </a:lnTo>
                  <a:lnTo>
                    <a:pt x="514320" y="329708"/>
                  </a:lnTo>
                  <a:lnTo>
                    <a:pt x="525768" y="321973"/>
                  </a:lnTo>
                  <a:lnTo>
                    <a:pt x="533504" y="310528"/>
                  </a:lnTo>
                  <a:lnTo>
                    <a:pt x="536346" y="296557"/>
                  </a:lnTo>
                  <a:lnTo>
                    <a:pt x="536346" y="36004"/>
                  </a:lnTo>
                  <a:lnTo>
                    <a:pt x="533504" y="22025"/>
                  </a:lnTo>
                  <a:lnTo>
                    <a:pt x="525768" y="10577"/>
                  </a:lnTo>
                  <a:lnTo>
                    <a:pt x="514320" y="2841"/>
                  </a:lnTo>
                  <a:lnTo>
                    <a:pt x="5003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0" y="0"/>
                  </a:moveTo>
                  <a:lnTo>
                    <a:pt x="500341" y="0"/>
                  </a:lnTo>
                  <a:lnTo>
                    <a:pt x="514320" y="2841"/>
                  </a:lnTo>
                  <a:lnTo>
                    <a:pt x="525768" y="10577"/>
                  </a:lnTo>
                  <a:lnTo>
                    <a:pt x="533504" y="22025"/>
                  </a:lnTo>
                  <a:lnTo>
                    <a:pt x="536346" y="36004"/>
                  </a:lnTo>
                  <a:lnTo>
                    <a:pt x="536346" y="296557"/>
                  </a:lnTo>
                  <a:lnTo>
                    <a:pt x="533504" y="310528"/>
                  </a:lnTo>
                  <a:lnTo>
                    <a:pt x="525768" y="321973"/>
                  </a:lnTo>
                  <a:lnTo>
                    <a:pt x="514320" y="329708"/>
                  </a:lnTo>
                  <a:lnTo>
                    <a:pt x="500341" y="332549"/>
                  </a:lnTo>
                  <a:lnTo>
                    <a:pt x="0" y="332549"/>
                  </a:lnTo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100618" y="296557"/>
                  </a:moveTo>
                  <a:lnTo>
                    <a:pt x="2097776" y="310534"/>
                  </a:lnTo>
                  <a:lnTo>
                    <a:pt x="2090040" y="321978"/>
                  </a:lnTo>
                  <a:lnTo>
                    <a:pt x="2078592" y="329710"/>
                  </a:lnTo>
                  <a:lnTo>
                    <a:pt x="2064613" y="332549"/>
                  </a:lnTo>
                  <a:lnTo>
                    <a:pt x="36004" y="332549"/>
                  </a:lnTo>
                  <a:lnTo>
                    <a:pt x="22020" y="329710"/>
                  </a:lnTo>
                  <a:lnTo>
                    <a:pt x="10572" y="321978"/>
                  </a:lnTo>
                  <a:lnTo>
                    <a:pt x="2839" y="310534"/>
                  </a:lnTo>
                  <a:lnTo>
                    <a:pt x="0" y="296557"/>
                  </a:lnTo>
                  <a:lnTo>
                    <a:pt x="0" y="36004"/>
                  </a:lnTo>
                  <a:lnTo>
                    <a:pt x="2839" y="22031"/>
                  </a:lnTo>
                  <a:lnTo>
                    <a:pt x="10572" y="10582"/>
                  </a:lnTo>
                  <a:lnTo>
                    <a:pt x="22020" y="2843"/>
                  </a:lnTo>
                  <a:lnTo>
                    <a:pt x="36004" y="0"/>
                  </a:lnTo>
                  <a:lnTo>
                    <a:pt x="2064613" y="0"/>
                  </a:lnTo>
                  <a:lnTo>
                    <a:pt x="2078592" y="2843"/>
                  </a:lnTo>
                  <a:lnTo>
                    <a:pt x="2090040" y="10582"/>
                  </a:lnTo>
                  <a:lnTo>
                    <a:pt x="2097776" y="22031"/>
                  </a:lnTo>
                  <a:lnTo>
                    <a:pt x="2100618" y="36004"/>
                  </a:lnTo>
                  <a:lnTo>
                    <a:pt x="2100618" y="296557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304802" y="7372388"/>
              <a:ext cx="886886" cy="88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8330" y="7379106"/>
              <a:ext cx="6840220" cy="877569"/>
            </a:xfrm>
            <a:custGeom>
              <a:avLst/>
              <a:gdLst/>
              <a:ahLst/>
              <a:cxnLst/>
              <a:rect l="l" t="t" r="r" b="b"/>
              <a:pathLst>
                <a:path w="6840220" h="877570">
                  <a:moveTo>
                    <a:pt x="6840016" y="877188"/>
                  </a:moveTo>
                  <a:lnTo>
                    <a:pt x="5928537" y="877188"/>
                  </a:lnTo>
                  <a:lnTo>
                    <a:pt x="5928537" y="0"/>
                  </a:lnTo>
                  <a:lnTo>
                    <a:pt x="6840016" y="0"/>
                  </a:lnTo>
                  <a:lnTo>
                    <a:pt x="6840016" y="877188"/>
                  </a:lnTo>
                  <a:close/>
                </a:path>
                <a:path w="6840220" h="877570">
                  <a:moveTo>
                    <a:pt x="6840016" y="877176"/>
                  </a:moveTo>
                  <a:lnTo>
                    <a:pt x="0" y="877176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877176"/>
                  </a:lnTo>
                  <a:close/>
                </a:path>
              </a:pathLst>
            </a:custGeom>
            <a:ln w="179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2933" y="5758021"/>
            <a:ext cx="6851015" cy="1190625"/>
            <a:chOff x="352933" y="5660923"/>
            <a:chExt cx="6851015" cy="1190625"/>
          </a:xfrm>
        </p:grpSpPr>
        <p:sp>
          <p:nvSpPr>
            <p:cNvPr id="15" name="object 15"/>
            <p:cNvSpPr/>
            <p:nvPr/>
          </p:nvSpPr>
          <p:spPr>
            <a:xfrm>
              <a:off x="358330" y="5666320"/>
              <a:ext cx="6840220" cy="1179830"/>
            </a:xfrm>
            <a:custGeom>
              <a:avLst/>
              <a:gdLst/>
              <a:ahLst/>
              <a:cxnLst/>
              <a:rect l="l" t="t" r="r" b="b"/>
              <a:pathLst>
                <a:path w="6840220" h="1179829">
                  <a:moveTo>
                    <a:pt x="6840016" y="1179309"/>
                  </a:moveTo>
                  <a:lnTo>
                    <a:pt x="0" y="1179309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1179309"/>
                  </a:lnTo>
                  <a:close/>
                </a:path>
              </a:pathLst>
            </a:custGeom>
            <a:ln w="10794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30" y="5666320"/>
              <a:ext cx="1296670" cy="1179830"/>
            </a:xfrm>
            <a:custGeom>
              <a:avLst/>
              <a:gdLst/>
              <a:ahLst/>
              <a:cxnLst/>
              <a:rect l="l" t="t" r="r" b="b"/>
              <a:pathLst>
                <a:path w="1296670" h="1179829">
                  <a:moveTo>
                    <a:pt x="1296238" y="0"/>
                  </a:moveTo>
                  <a:lnTo>
                    <a:pt x="0" y="0"/>
                  </a:lnTo>
                  <a:lnTo>
                    <a:pt x="0" y="1179309"/>
                  </a:lnTo>
                  <a:lnTo>
                    <a:pt x="1296238" y="1179309"/>
                  </a:lnTo>
                  <a:lnTo>
                    <a:pt x="129623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 dirty="0">
                <a:latin typeface="+mn-ea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-1663" y="0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90">
                <a:moveTo>
                  <a:pt x="7560005" y="0"/>
                </a:moveTo>
                <a:lnTo>
                  <a:pt x="0" y="0"/>
                </a:lnTo>
                <a:lnTo>
                  <a:pt x="0" y="287997"/>
                </a:lnTo>
                <a:lnTo>
                  <a:pt x="7560005" y="287997"/>
                </a:lnTo>
                <a:lnTo>
                  <a:pt x="756000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rtl="0"/>
            <a:endParaRPr dirty="0">
              <a:latin typeface="+mn-ea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E529BA0-4073-FF49-AA33-D1AF53B693AB}"/>
              </a:ext>
            </a:extLst>
          </p:cNvPr>
          <p:cNvSpPr txBox="1"/>
          <p:nvPr/>
        </p:nvSpPr>
        <p:spPr>
          <a:xfrm>
            <a:off x="293278" y="1558321"/>
            <a:ext cx="7019290" cy="1018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zh-hans" sz="1100" b="1" dirty="0" smtClean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◎</a:t>
            </a:r>
            <a:r>
              <a:rPr lang="zh-TW" altLang="en-U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非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在</a:t>
            </a:r>
            <a:r>
              <a:rPr lang="zh-han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居民</a:t>
            </a:r>
            <a:r>
              <a:rPr lang="zh-TW" altLang="en-U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登記</a:t>
            </a:r>
            <a:r>
              <a:rPr lang="zh-han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地（住址所在地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）</a:t>
            </a:r>
            <a:r>
              <a:rPr lang="zh-TW" altLang="en-U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的</a:t>
            </a:r>
            <a:r>
              <a:rPr lang="zh-han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接種</a:t>
            </a:r>
            <a:endParaRPr sz="1100" b="1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12700" rtl="0">
              <a:lnSpc>
                <a:spcPct val="100000"/>
              </a:lnSpc>
              <a:spcBef>
                <a:spcPts val="705"/>
              </a:spcBef>
            </a:pP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・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要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在住院治療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中的醫療機構或安養機構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接種</a:t>
            </a:r>
            <a:r>
              <a:rPr lang="en-US" alt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 </a:t>
            </a:r>
            <a:r>
              <a:rPr lang="ja-JP" altLang="en-U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➡ </a:t>
            </a:r>
            <a:r>
              <a:rPr lang="zh-hans" sz="1000" b="1" dirty="0" smtClean="0">
                <a:solidFill>
                  <a:srgbClr val="FF931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請</a:t>
            </a:r>
            <a:r>
              <a:rPr lang="zh-TW" altLang="en-US" sz="1000" b="1" dirty="0" smtClean="0">
                <a:solidFill>
                  <a:srgbClr val="FF931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洽詢</a:t>
            </a:r>
            <a:r>
              <a:rPr lang="zh-hans" sz="1000" b="1" dirty="0" smtClean="0">
                <a:solidFill>
                  <a:srgbClr val="FF931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醫療機構</a:t>
            </a:r>
            <a:r>
              <a:rPr lang="zh-TW" altLang="en-US" sz="1000" b="1" dirty="0" smtClean="0">
                <a:solidFill>
                  <a:srgbClr val="FF931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或安養機構</a:t>
            </a:r>
            <a:r>
              <a:rPr lang="zh-hans" sz="1000" b="1" dirty="0" smtClean="0">
                <a:solidFill>
                  <a:srgbClr val="FF931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。</a:t>
            </a:r>
            <a:endParaRPr sz="1000" b="1" dirty="0">
              <a:solidFill>
                <a:srgbClr val="FF9311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  <a:p>
            <a:pPr marL="12700" rtl="0">
              <a:lnSpc>
                <a:spcPct val="100000"/>
              </a:lnSpc>
              <a:spcBef>
                <a:spcPts val="360"/>
              </a:spcBef>
            </a:pPr>
            <a:r>
              <a:rPr lang="zh-hans" sz="1000" dirty="0" smtClean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・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基礎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疾病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患者要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在治療中的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醫療機構接種 </a:t>
            </a:r>
            <a:r>
              <a:rPr lang="ja-JP" altLang="en-U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➡</a:t>
            </a:r>
            <a:r>
              <a:rPr lang="zh-hans" altLang="ja-JP" sz="1000" b="1" dirty="0" smtClean="0">
                <a:solidFill>
                  <a:srgbClr val="FF931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請</a:t>
            </a:r>
            <a:r>
              <a:rPr lang="zh-TW" altLang="en-US" sz="1000" b="1" dirty="0" smtClean="0">
                <a:solidFill>
                  <a:srgbClr val="FF931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洽詢</a:t>
            </a:r>
            <a:r>
              <a:rPr lang="zh-hans" altLang="ja-JP" sz="1000" b="1" dirty="0" smtClean="0">
                <a:solidFill>
                  <a:srgbClr val="FF931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醫療機構。</a:t>
            </a:r>
            <a:endParaRPr sz="1000" b="1" dirty="0">
              <a:solidFill>
                <a:srgbClr val="FF9311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  <a:p>
            <a:pPr marL="160020" marR="1094740" indent="-147955" rtl="0">
              <a:lnSpc>
                <a:spcPct val="129900"/>
              </a:lnSpc>
            </a:pPr>
            <a:r>
              <a:rPr lang="zh-hans" sz="1000" dirty="0" smtClean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・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居住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之處和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住址所在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地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不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同的</a:t>
            </a:r>
            <a:r>
              <a:rPr lang="zh-TW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情況</a:t>
            </a:r>
            <a:r>
              <a:rPr lang="en-US" alt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 </a:t>
            </a:r>
            <a:r>
              <a:rPr lang="ja-JP" altLang="en-U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➡ </a:t>
            </a:r>
            <a:r>
              <a:rPr lang="zh-TW" altLang="en-U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有可能可在</a:t>
            </a:r>
            <a:r>
              <a:rPr lang="zh-han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實際</a:t>
            </a:r>
            <a:r>
              <a:rPr lang="zh-TW" altLang="en-U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居住之處</a:t>
            </a:r>
            <a:r>
              <a:rPr lang="zh-han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接種疫苗。 </a:t>
            </a:r>
            <a:endParaRPr lang="en-US" sz="1000" b="1" dirty="0">
              <a:solidFill>
                <a:srgbClr val="F7941D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  <a:p>
            <a:pPr marL="160020" marR="1094740" indent="-147955" rtl="0">
              <a:lnSpc>
                <a:spcPct val="129900"/>
              </a:lnSpc>
            </a:pPr>
            <a:r>
              <a:rPr lang="zh-TW" altLang="en-U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  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請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上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實際居住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處的鄉鎮市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網站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確認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或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洽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諮詢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窗口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。</a:t>
            </a:r>
            <a:endParaRPr sz="1000" dirty="0"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C323C8D-A2C3-044C-BEAA-D13190C342B6}"/>
              </a:ext>
            </a:extLst>
          </p:cNvPr>
          <p:cNvSpPr txBox="1"/>
          <p:nvPr/>
        </p:nvSpPr>
        <p:spPr>
          <a:xfrm>
            <a:off x="482563" y="7556500"/>
            <a:ext cx="3448599" cy="37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just" rtl="0">
              <a:lnSpc>
                <a:spcPct val="118100"/>
              </a:lnSpc>
              <a:spcBef>
                <a:spcPts val="100"/>
              </a:spcBef>
            </a:pPr>
            <a:r>
              <a:rPr lang="zh-hans" sz="10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關於新冠疫</a:t>
            </a:r>
            <a:r>
              <a:rPr lang="zh-hans"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苗的</a:t>
            </a:r>
            <a:r>
              <a:rPr lang="zh-hans" sz="10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有效性</a:t>
            </a:r>
            <a:r>
              <a:rPr lang="zh-TW" altLang="en-US" sz="10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及</a:t>
            </a:r>
            <a:r>
              <a:rPr lang="zh-hans" sz="10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安全</a:t>
            </a:r>
            <a:r>
              <a:rPr lang="zh-hans"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性等詳細資訊，</a:t>
            </a:r>
            <a:r>
              <a:rPr lang="zh-hans" sz="10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請</a:t>
            </a:r>
            <a:r>
              <a:rPr lang="zh-TW" altLang="en-US" sz="10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瀏覽</a:t>
            </a:r>
            <a:r>
              <a:rPr lang="zh-hans" sz="10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厚</a:t>
            </a:r>
            <a:r>
              <a:rPr lang="zh-hans"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生</a:t>
            </a:r>
            <a:endParaRPr lang="en-US" altLang="zh-Hans" sz="1000" b="1" dirty="0">
              <a:latin typeface="Yu Gothic UI" panose="020B0500000000000000" pitchFamily="50" charset="-128"/>
              <a:ea typeface="Yu Gothic UI" panose="020B0500000000000000" pitchFamily="50" charset="-128"/>
              <a:cs typeface="ShinMGoPr6N-DeBold"/>
            </a:endParaRPr>
          </a:p>
          <a:p>
            <a:pPr marL="12700" marR="5080" indent="6985" algn="just" rtl="0">
              <a:lnSpc>
                <a:spcPct val="118100"/>
              </a:lnSpc>
              <a:spcBef>
                <a:spcPts val="100"/>
              </a:spcBef>
            </a:pPr>
            <a:r>
              <a:rPr lang="zh-hans"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勞動省網</a:t>
            </a:r>
            <a:r>
              <a:rPr lang="zh-TW" altLang="en-US"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站</a:t>
            </a:r>
            <a:r>
              <a:rPr lang="zh-hans"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的</a:t>
            </a:r>
            <a:r>
              <a:rPr lang="ja-JP" altLang="en-US"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「</a:t>
            </a:r>
            <a:r>
              <a:rPr lang="zh-hans"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關於新冠疫苗</a:t>
            </a:r>
            <a:r>
              <a:rPr lang="ja-JP" altLang="en-US"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」</a:t>
            </a:r>
            <a:r>
              <a:rPr lang="zh-hans"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頁</a:t>
            </a:r>
            <a:r>
              <a:rPr lang="zh-TW" altLang="en-US"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面</a:t>
            </a:r>
            <a:r>
              <a:rPr lang="zh-hans" sz="1000" b="1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DeBold"/>
              </a:rPr>
              <a:t>。</a:t>
            </a:r>
            <a:endParaRPr sz="1000" b="1" dirty="0">
              <a:latin typeface="Yu Gothic UI" panose="020B0500000000000000" pitchFamily="50" charset="-128"/>
              <a:ea typeface="Yu Gothic UI" panose="020B0500000000000000" pitchFamily="50" charset="-128"/>
              <a:cs typeface="ShinMGoPr6N-DeBold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E0F178A4-AA4E-7542-8F2A-E8FA81BC6039}"/>
              </a:ext>
            </a:extLst>
          </p:cNvPr>
          <p:cNvSpPr txBox="1"/>
          <p:nvPr/>
        </p:nvSpPr>
        <p:spPr>
          <a:xfrm>
            <a:off x="476044" y="8084728"/>
            <a:ext cx="45675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如果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無法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瀏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覽</a:t>
            </a:r>
            <a:r>
              <a:rPr lang="zh-hans" sz="9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該網站，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請</a:t>
            </a:r>
            <a:r>
              <a:rPr lang="zh-TW" altLang="en-U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洽詢居住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地的</a:t>
            </a:r>
            <a:r>
              <a:rPr lang="ja-JP" altLang="en-US" sz="9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市町村</a:t>
            </a:r>
            <a:r>
              <a:rPr lang="zh-hans" sz="9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政府。</a:t>
            </a:r>
            <a:endParaRPr sz="900" dirty="0"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426F7C4-20EF-8E43-BB22-2F60338A776A}"/>
              </a:ext>
            </a:extLst>
          </p:cNvPr>
          <p:cNvSpPr txBox="1"/>
          <p:nvPr/>
        </p:nvSpPr>
        <p:spPr>
          <a:xfrm>
            <a:off x="4055395" y="7629426"/>
            <a:ext cx="151775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zh-hans" sz="800" b="1" dirty="0">
                <a:solidFill>
                  <a:srgbClr val="231F20"/>
                </a:solidFill>
                <a:latin typeface="+mn-ea"/>
                <a:cs typeface="ShinMGoPr6N-Medium"/>
              </a:rPr>
              <a:t>厚生勞動省  新型冠狀病毒  疫苗</a:t>
            </a:r>
            <a:endParaRPr lang="zh-hans" sz="800" b="1" dirty="0">
              <a:solidFill>
                <a:schemeClr val="bg1"/>
              </a:solidFill>
              <a:latin typeface="+mn-ea"/>
              <a:cs typeface="GothicMB101Pro-Medium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E66E7AC4-A26C-6541-AC78-BC0243E978A8}"/>
              </a:ext>
            </a:extLst>
          </p:cNvPr>
          <p:cNvSpPr txBox="1"/>
          <p:nvPr/>
        </p:nvSpPr>
        <p:spPr>
          <a:xfrm>
            <a:off x="345622" y="8818740"/>
            <a:ext cx="168002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TW" altLang="en-US" sz="800" dirty="0" smtClean="0">
                <a:latin typeface="+mn-ea"/>
                <a:cs typeface="GothicMB101Pro-Medium"/>
              </a:rPr>
              <a:t>洽詢</a:t>
            </a:r>
            <a:r>
              <a:rPr lang="zh-TW" altLang="en-US" sz="800" dirty="0">
                <a:solidFill>
                  <a:srgbClr val="231F20"/>
                </a:solidFill>
                <a:latin typeface="+mn-ea"/>
                <a:cs typeface="GothicMB101Pro-Medium"/>
              </a:rPr>
              <a:t>方式</a:t>
            </a:r>
            <a:endParaRPr sz="800" dirty="0">
              <a:latin typeface="+mn-ea"/>
              <a:cs typeface="GothicMB101Pro-Medium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55680AF8-7E3D-1147-A4F3-FC56DAE9D03C}"/>
              </a:ext>
            </a:extLst>
          </p:cNvPr>
          <p:cNvSpPr txBox="1"/>
          <p:nvPr/>
        </p:nvSpPr>
        <p:spPr>
          <a:xfrm>
            <a:off x="527097" y="6110413"/>
            <a:ext cx="1127230" cy="529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just" rtl="0">
              <a:lnSpc>
                <a:spcPct val="140400"/>
              </a:lnSpc>
              <a:spcBef>
                <a:spcPts val="100"/>
              </a:spcBef>
            </a:pPr>
            <a:r>
              <a:rPr lang="zh-hans" sz="1200" b="1" dirty="0" smtClean="0">
                <a:solidFill>
                  <a:schemeClr val="bg1"/>
                </a:solidFill>
                <a:latin typeface="+mn-ea"/>
                <a:cs typeface="A-OTF Shin Maru Go Pr6N"/>
              </a:rPr>
              <a:t>請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  <a:cs typeface="A-OTF Shin Maru Go Pr6N"/>
              </a:rPr>
              <a:t>持</a:t>
            </a:r>
            <a:r>
              <a:rPr lang="zh-hans" sz="1200" b="1" dirty="0" smtClean="0">
                <a:solidFill>
                  <a:schemeClr val="bg1"/>
                </a:solidFill>
                <a:cs typeface="A-OTF Shin Maru Go Pr6N"/>
              </a:rPr>
              <a:t>續</a:t>
            </a:r>
            <a:r>
              <a:rPr lang="zh-hans" sz="1200" b="1" dirty="0">
                <a:solidFill>
                  <a:schemeClr val="bg1"/>
                </a:solidFill>
                <a:latin typeface="+mn-ea"/>
                <a:cs typeface="A-OTF Shin Maru Go Pr6N"/>
              </a:rPr>
              <a:t>採取</a:t>
            </a:r>
            <a:endParaRPr lang="en-US" altLang="zh-Hans" sz="1200" b="1" dirty="0">
              <a:solidFill>
                <a:schemeClr val="bg1"/>
              </a:solidFill>
              <a:latin typeface="+mn-ea"/>
              <a:cs typeface="A-OTF Shin Maru Go Pr6N"/>
            </a:endParaRPr>
          </a:p>
          <a:p>
            <a:pPr marL="12700" marR="5080" indent="3810" algn="just" rtl="0">
              <a:lnSpc>
                <a:spcPct val="140400"/>
              </a:lnSpc>
              <a:spcBef>
                <a:spcPts val="100"/>
              </a:spcBef>
            </a:pPr>
            <a:r>
              <a:rPr lang="zh-hans" sz="1200" b="1" dirty="0">
                <a:solidFill>
                  <a:schemeClr val="bg1"/>
                </a:solidFill>
                <a:latin typeface="+mn-ea"/>
                <a:cs typeface="A-OTF Shin Maru Go Pr6N"/>
              </a:rPr>
              <a:t>預</a:t>
            </a:r>
            <a:r>
              <a:rPr lang="zh-hans" sz="1200" b="1" dirty="0" smtClean="0">
                <a:solidFill>
                  <a:schemeClr val="bg1"/>
                </a:solidFill>
                <a:latin typeface="+mn-ea"/>
                <a:cs typeface="A-OTF Shin Maru Go Pr6N"/>
              </a:rPr>
              <a:t>防感染</a:t>
            </a:r>
            <a:r>
              <a:rPr lang="ja-JP" altLang="en-US" sz="1200" b="1" dirty="0" smtClean="0">
                <a:solidFill>
                  <a:schemeClr val="bg1"/>
                </a:solidFill>
                <a:latin typeface="+mn-ea"/>
                <a:cs typeface="A-OTF Shin Maru Go Pr6N"/>
              </a:rPr>
              <a:t>措</a:t>
            </a:r>
            <a:r>
              <a:rPr lang="zh-hans" sz="1200" b="1" dirty="0" smtClean="0">
                <a:solidFill>
                  <a:schemeClr val="bg1"/>
                </a:solidFill>
                <a:latin typeface="+mn-ea"/>
                <a:cs typeface="A-OTF Shin Maru Go Pr6N"/>
              </a:rPr>
              <a:t>施</a:t>
            </a:r>
            <a:r>
              <a:rPr lang="zh-hans" sz="1200" b="1" dirty="0">
                <a:solidFill>
                  <a:schemeClr val="bg1"/>
                </a:solidFill>
                <a:latin typeface="+mn-ea"/>
                <a:cs typeface="A-OTF Shin Maru Go Pr6N"/>
              </a:rPr>
              <a:t>。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1944859" y="6527432"/>
            <a:ext cx="2212340" cy="3552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zh-hans" sz="800" b="1" dirty="0" smtClean="0">
                <a:solidFill>
                  <a:srgbClr val="231F20"/>
                </a:solidFill>
                <a:latin typeface="+mn-ea"/>
                <a:cs typeface="ShinMGoPr6N-Medium"/>
              </a:rPr>
              <a:t>密集場所</a:t>
            </a:r>
            <a:r>
              <a:rPr lang="ja-JP" altLang="en-US" sz="800" b="1" dirty="0" smtClean="0">
                <a:solidFill>
                  <a:srgbClr val="231F20"/>
                </a:solidFill>
                <a:latin typeface="+mn-ea"/>
                <a:cs typeface="ShinMGoPr6N-Medium"/>
              </a:rPr>
              <a:t>　　　　　</a:t>
            </a:r>
            <a:r>
              <a:rPr lang="ja-JP" altLang="en-US" sz="800" b="1" dirty="0" smtClean="0">
                <a:solidFill>
                  <a:srgbClr val="231F20"/>
                </a:solidFill>
                <a:latin typeface="+mn-ea"/>
                <a:cs typeface="ShinMGoPr6N-Medium"/>
              </a:rPr>
              <a:t>密切接觸</a:t>
            </a:r>
            <a:r>
              <a:rPr lang="zh-hans" sz="800" b="1" dirty="0" smtClean="0">
                <a:solidFill>
                  <a:srgbClr val="231F20"/>
                </a:solidFill>
                <a:latin typeface="+mn-ea"/>
                <a:cs typeface="ShinMGoPr6N-Medium"/>
              </a:rPr>
              <a:t>場合</a:t>
            </a:r>
            <a:r>
              <a:rPr lang="zh-hans" sz="800" b="1" dirty="0">
                <a:solidFill>
                  <a:srgbClr val="231F20"/>
                </a:solidFill>
                <a:latin typeface="+mn-ea"/>
                <a:cs typeface="ShinMGoPr6N-Medium"/>
              </a:rPr>
              <a:t>　　</a:t>
            </a:r>
            <a:r>
              <a:rPr lang="zh-TW" altLang="en-US" sz="800" b="1" dirty="0" smtClean="0">
                <a:solidFill>
                  <a:srgbClr val="231F20"/>
                </a:solidFill>
                <a:latin typeface="+mn-ea"/>
                <a:cs typeface="ShinMGoPr6N-Medium"/>
              </a:rPr>
              <a:t> </a:t>
            </a:r>
            <a:r>
              <a:rPr lang="zh-hans" sz="800" b="1" dirty="0">
                <a:solidFill>
                  <a:srgbClr val="231F20"/>
                </a:solidFill>
                <a:latin typeface="+mn-ea"/>
                <a:cs typeface="ShinMGoPr6N-Medium"/>
              </a:rPr>
              <a:t>　密閉空間</a:t>
            </a:r>
            <a:endParaRPr sz="800" b="1" dirty="0">
              <a:latin typeface="+mn-ea"/>
              <a:cs typeface="ShinMGoPr6N-Medium"/>
            </a:endParaRPr>
          </a:p>
          <a:p>
            <a:pPr marL="201930">
              <a:spcBef>
                <a:spcPts val="350"/>
              </a:spcBef>
            </a:pPr>
            <a:r>
              <a:rPr lang="zh-hans" sz="800" b="1" dirty="0">
                <a:solidFill>
                  <a:srgbClr val="231F20"/>
                </a:solidFill>
                <a:latin typeface="+mn-ea"/>
                <a:cs typeface="ShinMGoPr6N-Medium"/>
              </a:rPr>
              <a:t>避免</a:t>
            </a:r>
            <a:r>
              <a:rPr lang="ja-JP" altLang="en-US" sz="800" b="1" dirty="0">
                <a:solidFill>
                  <a:srgbClr val="231F20"/>
                </a:solidFill>
                <a:latin typeface="+mn-ea"/>
                <a:cs typeface="ShinMGoPr6N-Medium"/>
              </a:rPr>
              <a:t>「</a:t>
            </a:r>
            <a:r>
              <a:rPr lang="zh-hans" sz="800" b="1" dirty="0">
                <a:solidFill>
                  <a:srgbClr val="231F20"/>
                </a:solidFill>
                <a:latin typeface="+mn-ea"/>
                <a:cs typeface="ShinMGoPr6N-Medium"/>
              </a:rPr>
              <a:t>3密（密集</a:t>
            </a:r>
            <a:r>
              <a:rPr lang="zh-hans" sz="800" b="1" dirty="0" smtClean="0">
                <a:latin typeface="+mn-ea"/>
                <a:cs typeface="ShinMGoPr6N-Medium"/>
              </a:rPr>
              <a:t>、</a:t>
            </a:r>
            <a:r>
              <a:rPr lang="ja-JP" altLang="en-US" sz="800" b="1" dirty="0">
                <a:solidFill>
                  <a:srgbClr val="231F20"/>
                </a:solidFill>
                <a:latin typeface="+mn-ea"/>
                <a:cs typeface="ShinMGoPr6N-Medium"/>
              </a:rPr>
              <a:t>密切接觸</a:t>
            </a:r>
            <a:r>
              <a:rPr lang="zh-hans" sz="800" b="1" dirty="0" smtClean="0">
                <a:latin typeface="+mn-ea"/>
                <a:cs typeface="ShinMGoPr6N-Medium"/>
              </a:rPr>
              <a:t>、</a:t>
            </a:r>
            <a:r>
              <a:rPr lang="zh-hans" sz="800" b="1" dirty="0">
                <a:latin typeface="+mn-ea"/>
                <a:cs typeface="ShinMGoPr6N-Medium"/>
              </a:rPr>
              <a:t>密閉</a:t>
            </a:r>
            <a:r>
              <a:rPr lang="zh-hans" sz="800" b="1" dirty="0">
                <a:solidFill>
                  <a:srgbClr val="231F20"/>
                </a:solidFill>
                <a:latin typeface="+mn-ea"/>
                <a:cs typeface="ShinMGoPr6N-Medium"/>
              </a:rPr>
              <a:t>）</a:t>
            </a:r>
            <a:r>
              <a:rPr lang="ja-JP" altLang="en-US" sz="800" b="1" dirty="0">
                <a:solidFill>
                  <a:srgbClr val="231F20"/>
                </a:solidFill>
                <a:latin typeface="+mn-ea"/>
                <a:cs typeface="ShinMGoPr6N-Medium"/>
              </a:rPr>
              <a:t>」</a:t>
            </a:r>
            <a:endParaRPr sz="800" b="1" dirty="0">
              <a:latin typeface="+mn-ea"/>
              <a:cs typeface="ShinMGoPr6N-Medium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8168CB19-0A76-BE46-BDC5-4120D946F441}"/>
              </a:ext>
            </a:extLst>
          </p:cNvPr>
          <p:cNvSpPr txBox="1"/>
          <p:nvPr/>
        </p:nvSpPr>
        <p:spPr>
          <a:xfrm>
            <a:off x="4540250" y="6570959"/>
            <a:ext cx="62166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750" b="1" dirty="0">
                <a:solidFill>
                  <a:srgbClr val="231F20"/>
                </a:solidFill>
                <a:latin typeface="+mn-ea"/>
                <a:cs typeface="ShinMGoPr6N-Medium"/>
              </a:rPr>
              <a:t>戴口罩</a:t>
            </a:r>
            <a:endParaRPr sz="750" b="1" dirty="0">
              <a:latin typeface="+mn-ea"/>
              <a:cs typeface="ShinMGoPr6N-Medium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3062E70-A748-A544-80BA-086CABFCD695}"/>
              </a:ext>
            </a:extLst>
          </p:cNvPr>
          <p:cNvSpPr txBox="1"/>
          <p:nvPr/>
        </p:nvSpPr>
        <p:spPr>
          <a:xfrm>
            <a:off x="5243938" y="6542291"/>
            <a:ext cx="657994" cy="13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zh-hans" sz="750" b="1" dirty="0">
                <a:solidFill>
                  <a:srgbClr val="231F20"/>
                </a:solidFill>
                <a:latin typeface="+mn-ea"/>
                <a:cs typeface="ShinMGoPr6N-Medium"/>
              </a:rPr>
              <a:t>用肥皂洗手</a:t>
            </a:r>
            <a:endParaRPr lang="en-US" altLang="ja-JP" sz="750" b="1" dirty="0">
              <a:solidFill>
                <a:srgbClr val="231F20"/>
              </a:solidFill>
              <a:latin typeface="+mn-ea"/>
              <a:cs typeface="ShinMGoPr6N-Medium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560EEA9-D560-B54D-9F67-FC37983320C3}"/>
              </a:ext>
            </a:extLst>
          </p:cNvPr>
          <p:cNvSpPr txBox="1"/>
          <p:nvPr/>
        </p:nvSpPr>
        <p:spPr>
          <a:xfrm>
            <a:off x="293278" y="2673324"/>
            <a:ext cx="7066372" cy="813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zh-hans" altLang="ja-JP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◎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接種疫苗</a:t>
            </a:r>
            <a:r>
              <a:rPr lang="zh-TW" altLang="en-U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需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本人同意。</a:t>
            </a:r>
            <a:endParaRPr lang="ja-JP" altLang="en-US" sz="1100" b="1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19050" marR="132080" indent="160655" algn="just" rtl="0">
              <a:lnSpc>
                <a:spcPct val="129900"/>
              </a:lnSpc>
              <a:spcBef>
                <a:spcPts val="345"/>
              </a:spcBef>
            </a:pP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接種疫苗時</a:t>
            </a:r>
            <a:r>
              <a:rPr lang="zh-hans" sz="1000" dirty="0" smtClean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，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請本人針對預防感染症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效果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及不良反應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風險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兩者皆有正確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理解之後，依照自身的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意願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決定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是否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接種。不會在未經本人同意的情況下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進行</a:t>
            </a:r>
            <a:r>
              <a:rPr lang="zh-hans" altLang="ja-JP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接種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。</a:t>
            </a:r>
            <a:endParaRPr lang="ja-JP" altLang="en-US" sz="1000" dirty="0"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  <a:p>
            <a:pPr marL="160655" rtl="0">
              <a:lnSpc>
                <a:spcPct val="100000"/>
              </a:lnSpc>
              <a:spcBef>
                <a:spcPts val="360"/>
              </a:spcBef>
            </a:pP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不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可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強迫工作單位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或周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遭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的人等接種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疫苗</a:t>
            </a:r>
            <a:r>
              <a:rPr lang="ja-JP" altLang="en-US" sz="1000" dirty="0" err="1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、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對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未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接種疫苗的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人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有歧視性待遇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。</a:t>
            </a:r>
            <a:endParaRPr sz="1000" dirty="0"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79625D33-6AFA-AF4E-905E-F1F3498C01B1}"/>
              </a:ext>
            </a:extLst>
          </p:cNvPr>
          <p:cNvSpPr txBox="1"/>
          <p:nvPr/>
        </p:nvSpPr>
        <p:spPr>
          <a:xfrm>
            <a:off x="293278" y="3634422"/>
            <a:ext cx="7066372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zh-hans" altLang="ja-JP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◎</a:t>
            </a:r>
            <a:r>
              <a:rPr lang="zh-TW" altLang="en-U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設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有</a:t>
            </a:r>
            <a:r>
              <a:rPr lang="zh-TW" altLang="en-U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預防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接種</a:t>
            </a:r>
            <a:r>
              <a:rPr lang="zh-TW" altLang="en-U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健康損害保障制度</a:t>
            </a:r>
            <a:r>
              <a:rPr lang="ja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。 </a:t>
            </a:r>
            <a:endParaRPr sz="1100" b="1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21590" marR="127000" indent="163195" rtl="0">
              <a:lnSpc>
                <a:spcPct val="129900"/>
              </a:lnSpc>
              <a:spcBef>
                <a:spcPts val="345"/>
              </a:spcBef>
            </a:pPr>
            <a:r>
              <a:rPr lang="zh-TW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預防</a:t>
            </a: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接種</a:t>
            </a:r>
            <a:r>
              <a:rPr lang="zh-TW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有</a:t>
            </a: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可能會</a:t>
            </a:r>
            <a:r>
              <a:rPr lang="zh-TW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引起</a:t>
            </a: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健康</a:t>
            </a:r>
            <a:r>
              <a:rPr lang="zh-TW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損害</a:t>
            </a: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（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造成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疾病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或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留下後遺症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）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。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雖然發生機率極低</a:t>
            </a: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，但</a:t>
            </a:r>
            <a:r>
              <a:rPr lang="zh-TW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仍有</a:t>
            </a: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其潛在風險，</a:t>
            </a:r>
            <a:r>
              <a:rPr lang="zh-TW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因此設有</a:t>
            </a: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一</a:t>
            </a:r>
            <a:r>
              <a:rPr lang="zh-TW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保障制度。</a:t>
            </a:r>
            <a:endParaRPr lang="zh-hans" sz="1000" dirty="0">
              <a:solidFill>
                <a:srgbClr val="231F20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  <a:p>
            <a:pPr marL="21590" marR="127000" indent="163195" rtl="0">
              <a:lnSpc>
                <a:spcPct val="129900"/>
              </a:lnSpc>
              <a:spcBef>
                <a:spcPts val="345"/>
              </a:spcBef>
            </a:pPr>
            <a:r>
              <a:rPr lang="zh-TW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有關申請時所需的手續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等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，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請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洽詢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居民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登記地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的鄉鎮市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。</a:t>
            </a:r>
            <a:endParaRPr sz="1000" dirty="0"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42164DC-E9C9-A94A-AAAA-D9A78C0EC72E}"/>
              </a:ext>
            </a:extLst>
          </p:cNvPr>
          <p:cNvSpPr txBox="1"/>
          <p:nvPr/>
        </p:nvSpPr>
        <p:spPr>
          <a:xfrm>
            <a:off x="293278" y="4584700"/>
            <a:ext cx="701929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zh-hans" altLang="ja-JP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◎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接種疫苗後，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請</a:t>
            </a:r>
            <a:r>
              <a:rPr lang="zh-TW" altLang="en-U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持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續</a:t>
            </a:r>
            <a:r>
              <a:rPr lang="zh-TW" altLang="en-U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配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戴</a:t>
            </a:r>
            <a:r>
              <a:rPr lang="zh-han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口罩等，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採取防</a:t>
            </a:r>
            <a:r>
              <a:rPr lang="zh-TW" altLang="en-U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疫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措施</a:t>
            </a:r>
            <a:r>
              <a:rPr lang="zh-hans" sz="1100" b="1" dirty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。</a:t>
            </a:r>
            <a:endParaRPr sz="1100" b="1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24130" marR="121285" indent="161290" rtl="0">
              <a:lnSpc>
                <a:spcPct val="129900"/>
              </a:lnSpc>
              <a:spcBef>
                <a:spcPts val="345"/>
              </a:spcBef>
            </a:pP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新冠疫苗對於預防新型冠狀病毒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感染症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的發病具有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良好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效果，但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無法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100％預防。另外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，病毒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變異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亦會有所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影響。</a:t>
            </a:r>
          </a:p>
          <a:p>
            <a:pPr marL="24130" marR="121285" indent="161290" rtl="0">
              <a:lnSpc>
                <a:spcPct val="129900"/>
              </a:lnSpc>
              <a:spcBef>
                <a:spcPts val="345"/>
              </a:spcBef>
            </a:pP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因此，請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大家持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續採取防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疫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措施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。具體來說，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請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確實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避免</a:t>
            </a:r>
            <a:r>
              <a:rPr lang="ja-JP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「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3密（密集</a:t>
            </a:r>
            <a:r>
              <a:rPr lang="ja-JP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・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密切接觸</a:t>
            </a:r>
            <a:r>
              <a:rPr lang="ja-JP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・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密閉）</a:t>
            </a:r>
            <a:r>
              <a:rPr lang="ja-JP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」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、戴口罩、用肥皂洗手及用手</a:t>
            </a:r>
            <a:r>
              <a:rPr lang="zh-TW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指</a:t>
            </a:r>
            <a:r>
              <a:rPr lang="zh-han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專用消毒酒精進行消毒等。</a:t>
            </a:r>
            <a:endParaRPr sz="1000" dirty="0"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66BEA9A-CE34-8549-98F6-F67E15D6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56" y="5885934"/>
            <a:ext cx="641679" cy="5661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934E219-F984-8D49-8EF4-496553C7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95" y="5923681"/>
            <a:ext cx="597640" cy="5284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075438F-0E23-BC41-9129-3F9D64F3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28" y="5896598"/>
            <a:ext cx="717171" cy="5850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DB50E80-AE43-AA48-84C6-5A665CCDB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60" y="5890730"/>
            <a:ext cx="383748" cy="603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98C309F-013A-CA48-AF04-DB98F9F21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09" y="5885204"/>
            <a:ext cx="547313" cy="60393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9E9FF1A-1132-7E4F-8966-CD266FCFF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52" y="5917677"/>
            <a:ext cx="698297" cy="559895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F16F4D03-10C9-FD44-9947-8D920FFABF6A}"/>
              </a:ext>
            </a:extLst>
          </p:cNvPr>
          <p:cNvSpPr txBox="1"/>
          <p:nvPr/>
        </p:nvSpPr>
        <p:spPr>
          <a:xfrm>
            <a:off x="293278" y="622338"/>
            <a:ext cx="7019290" cy="818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◎</a:t>
            </a:r>
            <a:r>
              <a:rPr lang="zh-TW" altLang="en-U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特別</a:t>
            </a:r>
            <a:r>
              <a:rPr lang="zh-hans" sz="11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建議以下人士進行</a:t>
            </a:r>
            <a:r>
              <a:rPr lang="zh-hans" sz="1100" b="1" dirty="0" smtClean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追</a:t>
            </a:r>
            <a:r>
              <a:rPr lang="zh-han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加</a:t>
            </a:r>
            <a:r>
              <a:rPr lang="zh-TW" altLang="en-US" sz="1100" b="1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劑</a:t>
            </a:r>
            <a:r>
              <a:rPr lang="zh-hans" sz="1100" b="1" dirty="0" smtClean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A-OTF Shin Maru Go Pr6N"/>
              </a:rPr>
              <a:t>接種</a:t>
            </a:r>
            <a:endParaRPr sz="1100" b="1" dirty="0">
              <a:latin typeface="Yu Gothic UI" panose="020B0500000000000000" pitchFamily="50" charset="-128"/>
              <a:ea typeface="Yu Gothic UI" panose="020B0500000000000000" pitchFamily="50" charset="-128"/>
              <a:cs typeface="A-OTF Shin Maru Go Pr6N"/>
            </a:endParaRPr>
          </a:p>
          <a:p>
            <a:pPr marL="12700" rtl="0">
              <a:lnSpc>
                <a:spcPct val="100000"/>
              </a:lnSpc>
              <a:spcBef>
                <a:spcPts val="705"/>
              </a:spcBef>
            </a:pP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・</a:t>
            </a:r>
            <a:r>
              <a:rPr lang="zh-TW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高齡者</a:t>
            </a: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、基礎疾病患者等</a:t>
            </a:r>
            <a:r>
              <a:rPr lang="ja-JP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「</a:t>
            </a:r>
            <a:r>
              <a:rPr lang="zh-han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重症化風險較高者</a:t>
            </a:r>
            <a:r>
              <a:rPr lang="ja-JP" altLang="en-US" sz="1000" dirty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」</a:t>
            </a:r>
          </a:p>
          <a:p>
            <a:pPr marL="12700" rtl="0">
              <a:spcBef>
                <a:spcPts val="360"/>
              </a:spcBef>
            </a:pP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・重症化風險較</a:t>
            </a:r>
            <a:r>
              <a:rPr lang="zh-hans" sz="1000" dirty="0" smtClean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高者的相關人員</a:t>
            </a:r>
            <a:r>
              <a:rPr lang="zh-TW" altLang="en-US" sz="1000" dirty="0" smtClean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及</a:t>
            </a:r>
            <a:r>
              <a:rPr lang="zh-TW" altLang="en-U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照護</a:t>
            </a:r>
            <a:r>
              <a:rPr lang="zh-hans" sz="1000" dirty="0" smtClean="0"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人員</a:t>
            </a: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（從事</a:t>
            </a:r>
            <a:r>
              <a:rPr lang="zh-TW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看護</a:t>
            </a: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業等）等</a:t>
            </a:r>
            <a:r>
              <a:rPr lang="ja-JP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「</a:t>
            </a:r>
            <a:r>
              <a:rPr lang="zh-TW" altLang="en-U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和</a:t>
            </a:r>
            <a:r>
              <a:rPr lang="zh-han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重症化風險較高者</a:t>
            </a:r>
            <a:r>
              <a:rPr lang="zh-TW" altLang="en-U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有頻繁接觸的人</a:t>
            </a:r>
            <a:r>
              <a:rPr lang="ja-JP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」</a:t>
            </a:r>
            <a:endParaRPr lang="ja-JP" altLang="en-US" sz="1000" b="1" dirty="0"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  <a:p>
            <a:pPr marL="160020" marR="1094740" indent="-147955" rtl="0">
              <a:lnSpc>
                <a:spcPct val="129900"/>
              </a:lnSpc>
            </a:pPr>
            <a:r>
              <a:rPr lang="zh-han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・醫護人員等</a:t>
            </a:r>
            <a:r>
              <a:rPr lang="ja-JP" altLang="en-US" sz="1000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「</a:t>
            </a:r>
            <a:r>
              <a:rPr lang="zh-TW" altLang="en-U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基於職業上的</a:t>
            </a:r>
            <a:r>
              <a:rPr lang="zh-han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原因等，</a:t>
            </a:r>
            <a:r>
              <a:rPr lang="zh-TW" altLang="en-U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暴露在</a:t>
            </a:r>
            <a:r>
              <a:rPr lang="zh-han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病毒</a:t>
            </a:r>
            <a:r>
              <a:rPr lang="zh-TW" altLang="en-U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環境</a:t>
            </a:r>
            <a:r>
              <a:rPr lang="zh-hans" sz="1000" b="1" dirty="0">
                <a:solidFill>
                  <a:srgbClr val="F7941D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風險較高的人</a:t>
            </a:r>
            <a:r>
              <a:rPr lang="ja-JP" altLang="en-US" sz="1000" b="1" dirty="0">
                <a:solidFill>
                  <a:srgbClr val="231F20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hinMGoPr6N-Medium"/>
              </a:rPr>
              <a:t>」</a:t>
            </a:r>
            <a:endParaRPr lang="ja-JP" altLang="en-US" sz="1000" b="1" dirty="0">
              <a:latin typeface="Yu Gothic UI" panose="020B0500000000000000" pitchFamily="50" charset="-128"/>
              <a:ea typeface="Yu Gothic UI" panose="020B0500000000000000" pitchFamily="50" charset="-128"/>
              <a:cs typeface="ShinMGoPr6N-Medium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D1937440-1FD6-46E8-9FCC-C62F57102896}"/>
              </a:ext>
            </a:extLst>
          </p:cNvPr>
          <p:cNvSpPr txBox="1"/>
          <p:nvPr/>
        </p:nvSpPr>
        <p:spPr>
          <a:xfrm>
            <a:off x="6048576" y="6537629"/>
            <a:ext cx="1006274" cy="294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algn="ctr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zh-hans" sz="750" b="1" dirty="0">
                <a:solidFill>
                  <a:srgbClr val="231F20"/>
                </a:solidFill>
                <a:latin typeface="+mn-ea"/>
                <a:cs typeface="ShinMGoPr6N-Medium"/>
              </a:rPr>
              <a:t>用手</a:t>
            </a:r>
            <a:r>
              <a:rPr lang="zh-TW" altLang="en-US" sz="750" b="1" dirty="0">
                <a:solidFill>
                  <a:srgbClr val="231F20"/>
                </a:solidFill>
                <a:latin typeface="+mn-ea"/>
                <a:cs typeface="ShinMGoPr6N-Medium"/>
              </a:rPr>
              <a:t>指</a:t>
            </a:r>
            <a:r>
              <a:rPr lang="zh-hans" sz="750" b="1" dirty="0">
                <a:solidFill>
                  <a:srgbClr val="231F20"/>
                </a:solidFill>
                <a:latin typeface="+mn-ea"/>
                <a:cs typeface="ShinMGoPr6N-Medium"/>
              </a:rPr>
              <a:t>專用消毒酒精</a:t>
            </a:r>
            <a:endParaRPr lang="en-US" altLang="zh-Hans" sz="750" b="1" dirty="0">
              <a:solidFill>
                <a:srgbClr val="231F20"/>
              </a:solidFill>
              <a:latin typeface="+mn-ea"/>
              <a:cs typeface="ShinMGoPr6N-Medium"/>
            </a:endParaRPr>
          </a:p>
          <a:p>
            <a:pPr marL="156210" marR="5080" indent="-144145" algn="ctr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zh-hans" sz="750" b="1" dirty="0">
                <a:solidFill>
                  <a:srgbClr val="231F20"/>
                </a:solidFill>
                <a:latin typeface="+mn-ea"/>
                <a:cs typeface="ShinMGoPr6N-Medium"/>
              </a:rPr>
              <a:t>進行消毒</a:t>
            </a:r>
            <a:endParaRPr lang="en-US" altLang="ja-JP" sz="750" b="1" dirty="0">
              <a:solidFill>
                <a:srgbClr val="231F20"/>
              </a:solidFill>
              <a:latin typeface="+mn-ea"/>
              <a:cs typeface="ShinMGoPr6N-Medium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63F4E2D-97EF-4AE9-9BC8-226E21C6DD2B}"/>
              </a:ext>
            </a:extLst>
          </p:cNvPr>
          <p:cNvSpPr txBox="1"/>
          <p:nvPr/>
        </p:nvSpPr>
        <p:spPr>
          <a:xfrm>
            <a:off x="5619287" y="7597830"/>
            <a:ext cx="5856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ja-JP" sz="8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GothicMB101Pro-Medium"/>
              </a:rPr>
              <a:t>搜  </a:t>
            </a:r>
            <a:r>
              <a:rPr lang="zh-TW" altLang="en-US" sz="8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GothicMB101Pro-Medium"/>
              </a:rPr>
              <a:t>尋</a:t>
            </a:r>
            <a:endParaRPr kumimoji="1" lang="ja-JP" altLang="en-US" sz="8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ユーザー設定</PresentationFormat>
  <Paragraphs>76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8" baseType="lpstr">
      <vt:lpstr>A-OTF Gothic BBB Pro</vt:lpstr>
      <vt:lpstr>A-OTF Gothic MB101 Pro</vt:lpstr>
      <vt:lpstr>A-OTF Shin Maru Go Pr6N</vt:lpstr>
      <vt:lpstr>GothicMB101Pro-Medium</vt:lpstr>
      <vt:lpstr>ＭＳ Ｐゴシック</vt:lpstr>
      <vt:lpstr>新細明體</vt:lpstr>
      <vt:lpstr>ShinMGoPr6N-DeBold</vt:lpstr>
      <vt:lpstr>ShinMGoPr6N-Medium</vt:lpstr>
      <vt:lpstr>Yu Gothic UI</vt:lpstr>
      <vt:lpstr>Yu Gothic UI Semibold</vt:lpstr>
      <vt:lpstr>メイリオ</vt:lpstr>
      <vt:lpstr>Yu Gothic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2022-03-03T10:22:24Z</dcterms:modified>
</cp:coreProperties>
</file>