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sldIdLst>
    <p:sldId id="257" r:id="rId2"/>
    <p:sldId id="259" r:id="rId3"/>
  </p:sldIdLst>
  <p:sldSz cx="7556500" cy="10693400"/>
  <p:notesSz cx="7556500" cy="10693400"/>
  <p:defaultTextStyle>
    <a:defPPr rtl="0">
      <a:defRPr lang="id-ID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作成者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59"/>
    <p:restoredTop sz="94648"/>
  </p:normalViewPr>
  <p:slideViewPr>
    <p:cSldViewPr>
      <p:cViewPr>
        <p:scale>
          <a:sx n="125" d="100"/>
          <a:sy n="125" d="100"/>
        </p:scale>
        <p:origin x="594" y="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>
              <a:defRPr/>
            </a:lvl1pPr>
          </a:lstStyle>
          <a:p>
            <a:pPr rtl="0"/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>
              <a:defRPr/>
            </a:lvl1pPr>
          </a:lstStyle>
          <a:p>
            <a:pPr rtl="0"/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 rtlCol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 rtlCol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1D8BD707-D9CF-40AE-B4C6-C98DA3205C09}" type="datetimeFigureOut">
              <a:rPr lang="en-US"/>
              <a:t>3/8/2022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 rtlCol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 rtlCol="0"/>
          <a:lstStyle>
            <a:lvl1pPr>
              <a:defRPr/>
            </a:lvl1pPr>
          </a:lstStyle>
          <a:p>
            <a:pPr rtl="0"/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 rtlCol="0"/>
          <a:lstStyle>
            <a:lvl1pPr>
              <a:defRPr/>
            </a:lvl1pPr>
          </a:lstStyle>
          <a:p>
            <a:pPr rtl="0"/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 rtlCol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 rtlCol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1D8BD707-D9CF-40AE-B4C6-C98DA3205C09}" type="datetimeFigureOut">
              <a:rPr lang="en-US"/>
              <a:t>3/8/2022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 rtlCol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 rtlCol="0"/>
          <a:lstStyle>
            <a:lvl1pPr>
              <a:defRPr/>
            </a:lvl1pPr>
          </a:lstStyle>
          <a:p>
            <a:pPr rtl="0"/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>
              <a:defRPr/>
            </a:lvl1pPr>
          </a:lstStyle>
          <a:p>
            <a:pPr rtl="0"/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>
              <a:defRPr/>
            </a:lvl1pPr>
          </a:lstStyle>
          <a:p>
            <a:pPr rtl="0"/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 rtlCol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 rtlCol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1D8BD707-D9CF-40AE-B4C6-C98DA3205C09}" type="datetimeFigureOut">
              <a:rPr lang="en-US"/>
              <a:t>3/8/2022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 rtlCol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 rtlCol="0"/>
          <a:lstStyle>
            <a:lvl1pPr>
              <a:defRPr/>
            </a:lvl1pPr>
          </a:lstStyle>
          <a:p>
            <a:pPr rtl="0"/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 rtlCol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 rtlCol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1D8BD707-D9CF-40AE-B4C6-C98DA3205C09}" type="datetimeFigureOut">
              <a:rPr lang="en-US"/>
              <a:t>3/8/2022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 rtlCol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 rtlCol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 rtlCol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1D8BD707-D9CF-40AE-B4C6-C98DA3205C09}" type="datetimeFigureOut">
              <a:rPr lang="en-US"/>
              <a:t>3/8/2022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 rtlCol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7558341" cy="1069042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rtl="0"/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142" y="427736"/>
            <a:ext cx="6806565" cy="171094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>
              <a:defRPr/>
            </a:lvl1pPr>
          </a:lstStyle>
          <a:p>
            <a:pPr rtl="0"/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>
              <a:defRPr/>
            </a:lvl1pPr>
          </a:lstStyle>
          <a:p>
            <a:pPr rtl="0"/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1D8BD707-D9CF-40AE-B4C6-C98DA3205C09}" type="datetimeFigureOut">
              <a:rPr lang="en-US"/>
              <a:t>3/8/2022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1816479"/>
            <a:ext cx="7558405" cy="9142920"/>
          </a:xfrm>
          <a:custGeom>
            <a:avLst/>
            <a:gdLst/>
            <a:ahLst/>
            <a:cxnLst/>
            <a:rect l="l" t="t" r="r" b="b"/>
            <a:pathLst>
              <a:path w="7558405" h="8844280">
                <a:moveTo>
                  <a:pt x="7558341" y="0"/>
                </a:moveTo>
                <a:lnTo>
                  <a:pt x="0" y="0"/>
                </a:lnTo>
                <a:lnTo>
                  <a:pt x="0" y="8843962"/>
                </a:lnTo>
                <a:lnTo>
                  <a:pt x="7558341" y="8843962"/>
                </a:lnTo>
                <a:lnTo>
                  <a:pt x="7558341" y="0"/>
                </a:lnTo>
                <a:close/>
              </a:path>
            </a:pathLst>
          </a:custGeom>
          <a:solidFill>
            <a:srgbClr val="FFEFC6"/>
          </a:solidFill>
        </p:spPr>
        <p:txBody>
          <a:bodyPr wrap="square" lIns="0" tIns="0" rIns="0" bIns="0" rtlCol="0"/>
          <a:lstStyle/>
          <a:p>
            <a:pPr rtl="0"/>
            <a:endParaRPr lang="id-ID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60972" y="2096060"/>
            <a:ext cx="6984365" cy="8583758"/>
          </a:xfrm>
          <a:custGeom>
            <a:avLst/>
            <a:gdLst/>
            <a:ahLst/>
            <a:cxnLst/>
            <a:rect l="l" t="t" r="r" b="b"/>
            <a:pathLst>
              <a:path w="6984365" h="8304530">
                <a:moveTo>
                  <a:pt x="6984009" y="0"/>
                </a:moveTo>
                <a:lnTo>
                  <a:pt x="0" y="0"/>
                </a:lnTo>
                <a:lnTo>
                  <a:pt x="0" y="8303945"/>
                </a:lnTo>
                <a:lnTo>
                  <a:pt x="6984009" y="8303945"/>
                </a:lnTo>
                <a:lnTo>
                  <a:pt x="698400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rtl="0"/>
            <a:endParaRPr lang="id-ID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74344" y="8339158"/>
            <a:ext cx="765506" cy="768350"/>
          </a:xfrm>
          <a:custGeom>
            <a:avLst/>
            <a:gdLst/>
            <a:ahLst/>
            <a:cxnLst/>
            <a:rect l="l" t="t" r="r" b="b"/>
            <a:pathLst>
              <a:path w="649605" h="768350">
                <a:moveTo>
                  <a:pt x="649033" y="0"/>
                </a:moveTo>
                <a:lnTo>
                  <a:pt x="0" y="0"/>
                </a:lnTo>
                <a:lnTo>
                  <a:pt x="0" y="767829"/>
                </a:lnTo>
                <a:lnTo>
                  <a:pt x="649033" y="767829"/>
                </a:lnTo>
                <a:lnTo>
                  <a:pt x="64903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pPr rtl="0"/>
            <a:endParaRPr lang="id-ID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74332" y="8339158"/>
            <a:ext cx="5147945" cy="768350"/>
          </a:xfrm>
          <a:custGeom>
            <a:avLst/>
            <a:gdLst/>
            <a:ahLst/>
            <a:cxnLst/>
            <a:rect l="l" t="t" r="r" b="b"/>
            <a:pathLst>
              <a:path w="5147945" h="768350">
                <a:moveTo>
                  <a:pt x="5147614" y="767829"/>
                </a:moveTo>
                <a:lnTo>
                  <a:pt x="0" y="767829"/>
                </a:lnTo>
                <a:lnTo>
                  <a:pt x="0" y="0"/>
                </a:lnTo>
                <a:lnTo>
                  <a:pt x="5147614" y="0"/>
                </a:lnTo>
                <a:lnTo>
                  <a:pt x="5147614" y="767829"/>
                </a:lnTo>
                <a:close/>
              </a:path>
            </a:pathLst>
          </a:custGeom>
          <a:ln w="11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rtl="0"/>
            <a:endParaRPr lang="id-ID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568934" y="3631208"/>
            <a:ext cx="6419215" cy="407034"/>
            <a:chOff x="568934" y="3842436"/>
            <a:chExt cx="6419215" cy="407034"/>
          </a:xfrm>
        </p:grpSpPr>
        <p:sp>
          <p:nvSpPr>
            <p:cNvPr id="16" name="object 16"/>
            <p:cNvSpPr/>
            <p:nvPr/>
          </p:nvSpPr>
          <p:spPr>
            <a:xfrm>
              <a:off x="970330" y="3847833"/>
              <a:ext cx="6012180" cy="396240"/>
            </a:xfrm>
            <a:custGeom>
              <a:avLst/>
              <a:gdLst/>
              <a:ahLst/>
              <a:cxnLst/>
              <a:rect l="l" t="t" r="r" b="b"/>
              <a:pathLst>
                <a:path w="6012180" h="396239">
                  <a:moveTo>
                    <a:pt x="0" y="395998"/>
                  </a:moveTo>
                  <a:lnTo>
                    <a:pt x="6012002" y="395998"/>
                  </a:lnTo>
                  <a:lnTo>
                    <a:pt x="6012002" y="0"/>
                  </a:lnTo>
                  <a:lnTo>
                    <a:pt x="0" y="0"/>
                  </a:lnTo>
                  <a:lnTo>
                    <a:pt x="0" y="395998"/>
                  </a:lnTo>
                  <a:close/>
                </a:path>
              </a:pathLst>
            </a:custGeom>
            <a:solidFill>
              <a:srgbClr val="FFF1D0"/>
            </a:solidFill>
          </p:spPr>
          <p:txBody>
            <a:bodyPr wrap="square" lIns="0" tIns="0" rIns="0" bIns="0" rtlCol="0"/>
            <a:lstStyle/>
            <a:p>
              <a:pPr rtl="0"/>
              <a:endParaRPr lang="id-ID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574332" y="3847833"/>
              <a:ext cx="396240" cy="396240"/>
            </a:xfrm>
            <a:custGeom>
              <a:avLst/>
              <a:gdLst/>
              <a:ahLst/>
              <a:cxnLst/>
              <a:rect l="l" t="t" r="r" b="b"/>
              <a:pathLst>
                <a:path w="396240" h="396239">
                  <a:moveTo>
                    <a:pt x="395998" y="0"/>
                  </a:moveTo>
                  <a:lnTo>
                    <a:pt x="0" y="0"/>
                  </a:lnTo>
                  <a:lnTo>
                    <a:pt x="0" y="395998"/>
                  </a:lnTo>
                  <a:lnTo>
                    <a:pt x="395998" y="395998"/>
                  </a:lnTo>
                  <a:lnTo>
                    <a:pt x="395998" y="0"/>
                  </a:lnTo>
                  <a:close/>
                </a:path>
              </a:pathLst>
            </a:custGeom>
            <a:solidFill>
              <a:srgbClr val="FFCB04"/>
            </a:solidFill>
          </p:spPr>
          <p:txBody>
            <a:bodyPr wrap="square" lIns="0" tIns="0" rIns="0" bIns="0" rtlCol="0"/>
            <a:lstStyle/>
            <a:p>
              <a:pPr rtl="0"/>
              <a:endParaRPr lang="id-ID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574332" y="3847833"/>
              <a:ext cx="6408420" cy="396240"/>
            </a:xfrm>
            <a:custGeom>
              <a:avLst/>
              <a:gdLst/>
              <a:ahLst/>
              <a:cxnLst/>
              <a:rect l="l" t="t" r="r" b="b"/>
              <a:pathLst>
                <a:path w="6408420" h="396239">
                  <a:moveTo>
                    <a:pt x="6408000" y="395998"/>
                  </a:moveTo>
                  <a:lnTo>
                    <a:pt x="0" y="395998"/>
                  </a:lnTo>
                  <a:lnTo>
                    <a:pt x="0" y="0"/>
                  </a:lnTo>
                  <a:lnTo>
                    <a:pt x="6408000" y="0"/>
                  </a:lnTo>
                  <a:lnTo>
                    <a:pt x="6408000" y="395998"/>
                  </a:lnTo>
                  <a:close/>
                </a:path>
              </a:pathLst>
            </a:custGeom>
            <a:ln w="10795">
              <a:solidFill>
                <a:srgbClr val="FFCB04"/>
              </a:solidFill>
            </a:ln>
          </p:spPr>
          <p:txBody>
            <a:bodyPr wrap="square" lIns="0" tIns="0" rIns="0" bIns="0" rtlCol="0"/>
            <a:lstStyle/>
            <a:p>
              <a:pPr rtl="0"/>
              <a:endParaRPr lang="id-ID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19" name="object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1411452"/>
              </p:ext>
            </p:extLst>
          </p:nvPr>
        </p:nvGraphicFramePr>
        <p:xfrm>
          <a:off x="561633" y="6568274"/>
          <a:ext cx="6418579" cy="39599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1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56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15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5998"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CB04"/>
                    </a:solidFill>
                  </a:tcPr>
                </a:tc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FFCB04"/>
                      </a:solidFill>
                      <a:prstDash val="solid"/>
                    </a:lnT>
                    <a:lnB w="12700">
                      <a:solidFill>
                        <a:srgbClr val="FFCB04"/>
                      </a:solidFill>
                      <a:prstDash val="solid"/>
                    </a:lnB>
                    <a:solidFill>
                      <a:srgbClr val="FFF1D0"/>
                    </a:solidFill>
                  </a:tcPr>
                </a:tc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endParaRPr sz="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CB0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1" name="object 2">
            <a:extLst>
              <a:ext uri="{FF2B5EF4-FFF2-40B4-BE49-F238E27FC236}">
                <a16:creationId xmlns:a16="http://schemas.microsoft.com/office/drawing/2014/main" id="{094B7C20-307A-7441-BEA7-DB0880096FA1}"/>
              </a:ext>
            </a:extLst>
          </p:cNvPr>
          <p:cNvSpPr txBox="1"/>
          <p:nvPr/>
        </p:nvSpPr>
        <p:spPr>
          <a:xfrm>
            <a:off x="2831763" y="936041"/>
            <a:ext cx="2042784" cy="261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0"/>
              </a:spcBef>
            </a:pPr>
            <a:r>
              <a:rPr lang="id-ID" sz="1700" b="1">
                <a:solidFill>
                  <a:srgbClr val="231F20"/>
                </a:solidFill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Pemberitahuan</a:t>
            </a:r>
            <a:endParaRPr lang="id-ID" sz="1700" b="1">
              <a:latin typeface="Arial" panose="020B0604020202020204" pitchFamily="34" charset="0"/>
              <a:ea typeface="Yu Gothic" panose="020B04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22" name="object 3">
            <a:extLst>
              <a:ext uri="{FF2B5EF4-FFF2-40B4-BE49-F238E27FC236}">
                <a16:creationId xmlns:a16="http://schemas.microsoft.com/office/drawing/2014/main" id="{15B5B022-FD63-0642-8D91-A388877B187C}"/>
              </a:ext>
            </a:extLst>
          </p:cNvPr>
          <p:cNvSpPr txBox="1"/>
          <p:nvPr/>
        </p:nvSpPr>
        <p:spPr>
          <a:xfrm>
            <a:off x="959803" y="1152468"/>
            <a:ext cx="4975357" cy="338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 rtl="0">
              <a:lnSpc>
                <a:spcPct val="100000"/>
              </a:lnSpc>
              <a:spcBef>
                <a:spcPts val="1020"/>
              </a:spcBef>
            </a:pPr>
            <a:r>
              <a:rPr lang="id-ID" sz="2200" b="1" dirty="0">
                <a:solidFill>
                  <a:srgbClr val="231F20"/>
                </a:solidFill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Vaksinasi </a:t>
            </a:r>
            <a:r>
              <a:rPr lang="id-ID" sz="2200" b="1" dirty="0" err="1">
                <a:solidFill>
                  <a:srgbClr val="231F20"/>
                </a:solidFill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Booster</a:t>
            </a:r>
            <a:r>
              <a:rPr lang="id-ID" sz="2200" b="1" dirty="0">
                <a:solidFill>
                  <a:srgbClr val="231F20"/>
                </a:solidFill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 (Ketiga) COVID-19</a:t>
            </a:r>
            <a:endParaRPr lang="id-ID" sz="2200" b="1" dirty="0">
              <a:latin typeface="Arial" panose="020B0604020202020204" pitchFamily="34" charset="0"/>
              <a:ea typeface="Yu Gothic" panose="020B04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23" name="object 4">
            <a:extLst>
              <a:ext uri="{FF2B5EF4-FFF2-40B4-BE49-F238E27FC236}">
                <a16:creationId xmlns:a16="http://schemas.microsoft.com/office/drawing/2014/main" id="{C44DA7F9-CAE4-3A49-8974-B92167BAAE39}"/>
              </a:ext>
            </a:extLst>
          </p:cNvPr>
          <p:cNvSpPr txBox="1"/>
          <p:nvPr/>
        </p:nvSpPr>
        <p:spPr>
          <a:xfrm>
            <a:off x="555207" y="4199890"/>
            <a:ext cx="3186430" cy="1000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6350" rtl="0">
              <a:lnSpc>
                <a:spcPts val="1300"/>
              </a:lnSpc>
              <a:spcBef>
                <a:spcPts val="100"/>
              </a:spcBef>
            </a:pPr>
            <a:r>
              <a:rPr lang="id-ID" sz="1000" b="1" dirty="0">
                <a:latin typeface="Arial" panose="020B0604020202020204" pitchFamily="34" charset="0"/>
                <a:cs typeface="Arial" panose="020B0604020202020204" pitchFamily="34" charset="0"/>
              </a:rPr>
              <a:t>Silakan cari fasilitas kesehatan yang melayani vaksinasi atau tempat vaksinasi di </a:t>
            </a:r>
            <a:r>
              <a:rPr lang="id-ID" sz="1000" b="1" dirty="0">
                <a:solidFill>
                  <a:srgbClr val="F7941D"/>
                </a:solidFill>
                <a:latin typeface="Arial" panose="020B0604020202020204" pitchFamily="34" charset="0"/>
                <a:ea typeface="Yu Gothic Medium" panose="020B0400000000000000" pitchFamily="34" charset="-128"/>
                <a:cs typeface="Arial" panose="020B0604020202020204" pitchFamily="34" charset="0"/>
              </a:rPr>
              <a:t>buletin pemerintah daerah</a:t>
            </a:r>
            <a:r>
              <a:rPr lang="id-ID" sz="1000" b="1" dirty="0">
                <a:latin typeface="Arial" panose="020B0604020202020204" pitchFamily="34" charset="0"/>
                <a:cs typeface="Arial" panose="020B0604020202020204" pitchFamily="34" charset="0"/>
              </a:rPr>
              <a:t> atau </a:t>
            </a:r>
            <a:r>
              <a:rPr lang="id-ID" sz="1000" b="1" dirty="0">
                <a:solidFill>
                  <a:srgbClr val="F7941D"/>
                </a:solidFill>
                <a:latin typeface="Arial" panose="020B0604020202020204" pitchFamily="34" charset="0"/>
                <a:ea typeface="Yu Gothic Medium" panose="020B0400000000000000" pitchFamily="34" charset="-128"/>
                <a:cs typeface="Arial" panose="020B0604020202020204" pitchFamily="34" charset="0"/>
              </a:rPr>
              <a:t>internet</a:t>
            </a:r>
            <a:r>
              <a:rPr lang="id-ID" sz="1000" b="1" dirty="0">
                <a:solidFill>
                  <a:srgbClr val="231F20"/>
                </a:solidFill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. </a:t>
            </a:r>
            <a:r>
              <a:rPr lang="id-ID" sz="1000" b="1" dirty="0">
                <a:latin typeface="Arial" panose="020B0604020202020204" pitchFamily="34" charset="0"/>
                <a:cs typeface="Arial" panose="020B0604020202020204" pitchFamily="34" charset="0"/>
              </a:rPr>
              <a:t>Jika Anda </a:t>
            </a:r>
            <a:r>
              <a:rPr lang="id-ID" sz="1000" b="1" dirty="0">
                <a:solidFill>
                  <a:srgbClr val="F7941D"/>
                </a:solidFill>
                <a:latin typeface="Arial" panose="020B0604020202020204" pitchFamily="34" charset="0"/>
                <a:ea typeface="Yu Gothic Medium" panose="020B0400000000000000" pitchFamily="34" charset="-128"/>
                <a:cs typeface="Arial" panose="020B0604020202020204" pitchFamily="34" charset="0"/>
              </a:rPr>
              <a:t>tenaga kesehatan atau sejenisnya</a:t>
            </a:r>
            <a:r>
              <a:rPr lang="id-ID" sz="1000" b="1" dirty="0">
                <a:latin typeface="Arial" panose="020B0604020202020204" pitchFamily="34" charset="0"/>
                <a:ea typeface="Yu Gothic Medium" panose="020B0400000000000000" pitchFamily="34" charset="-128"/>
                <a:cs typeface="Arial" panose="020B0604020202020204" pitchFamily="34" charset="0"/>
              </a:rPr>
              <a:t>, Anda dapat </a:t>
            </a:r>
            <a:r>
              <a:rPr lang="id-ID" sz="1000" b="1" dirty="0">
                <a:solidFill>
                  <a:srgbClr val="F7941D"/>
                </a:solidFill>
                <a:latin typeface="Arial" panose="020B0604020202020204" pitchFamily="34" charset="0"/>
                <a:ea typeface="Yu Gothic Medium" panose="020B0400000000000000" pitchFamily="34" charset="-128"/>
                <a:cs typeface="Arial" panose="020B0604020202020204" pitchFamily="34" charset="0"/>
              </a:rPr>
              <a:t>divaksinasi di fasilitas kesehatan tempat Anda bekerja</a:t>
            </a:r>
            <a:r>
              <a:rPr lang="id-ID" sz="1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id-ID" altLang="ja-JP" sz="1000" b="1" dirty="0">
              <a:solidFill>
                <a:srgbClr val="231F20"/>
              </a:solidFill>
              <a:latin typeface="Arial" panose="020B0604020202020204" pitchFamily="34" charset="0"/>
              <a:ea typeface="Yu Gothic" panose="020B0400000000000000" pitchFamily="34" charset="-128"/>
              <a:cs typeface="Arial" panose="020B0604020202020204" pitchFamily="34" charset="0"/>
            </a:endParaRPr>
          </a:p>
          <a:p>
            <a:pPr marL="12700" marR="5080" indent="6350" rtl="0">
              <a:lnSpc>
                <a:spcPts val="1300"/>
              </a:lnSpc>
              <a:spcBef>
                <a:spcPts val="100"/>
              </a:spcBef>
            </a:pPr>
            <a:r>
              <a:rPr lang="id-ID" sz="1000" b="1" dirty="0">
                <a:solidFill>
                  <a:srgbClr val="231F20"/>
                </a:solidFill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Tanyakan tempat kerja Anda untuk detailnya.</a:t>
            </a:r>
            <a:endParaRPr lang="id-ID" sz="1000" b="1" dirty="0">
              <a:latin typeface="Arial" panose="020B0604020202020204" pitchFamily="34" charset="0"/>
              <a:ea typeface="Yu Gothic" panose="020B04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24" name="object 5">
            <a:extLst>
              <a:ext uri="{FF2B5EF4-FFF2-40B4-BE49-F238E27FC236}">
                <a16:creationId xmlns:a16="http://schemas.microsoft.com/office/drawing/2014/main" id="{DFCCFCC0-DCF5-5449-9CD3-8CF68A4A54EF}"/>
              </a:ext>
            </a:extLst>
          </p:cNvPr>
          <p:cNvSpPr txBox="1"/>
          <p:nvPr/>
        </p:nvSpPr>
        <p:spPr>
          <a:xfrm>
            <a:off x="546273" y="5460614"/>
            <a:ext cx="6147874" cy="9720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150" indent="-171450" rtl="0">
              <a:spcBef>
                <a:spcPts val="434"/>
              </a:spcBef>
              <a:buFont typeface="System Font Regular"/>
              <a:buChar char="*"/>
            </a:pPr>
            <a:r>
              <a:rPr lang="id-ID" sz="900" dirty="0">
                <a:solidFill>
                  <a:srgbClr val="231F20"/>
                </a:solidFill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Jika Anda tidak dapat menemukan fasilitas kesehatan atau tempat vaksinasi, tanyakan kepada pemerintah daerah tempat tinggal Anda.</a:t>
            </a:r>
            <a:endParaRPr lang="id-ID" sz="900" dirty="0">
              <a:latin typeface="Arial" panose="020B0604020202020204" pitchFamily="34" charset="0"/>
              <a:ea typeface="Yu Gothic" panose="020B0400000000000000" pitchFamily="34" charset="-128"/>
              <a:cs typeface="Arial" panose="020B0604020202020204" pitchFamily="34" charset="0"/>
            </a:endParaRPr>
          </a:p>
          <a:p>
            <a:pPr marL="184150" indent="-171450" rtl="0">
              <a:spcBef>
                <a:spcPts val="434"/>
              </a:spcBef>
              <a:buFont typeface="System Font Regular"/>
              <a:buChar char="*"/>
            </a:pPr>
            <a:r>
              <a:rPr lang="id-ID" sz="900" dirty="0">
                <a:solidFill>
                  <a:srgbClr val="231F20"/>
                </a:solidFill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Pada prinsipnya, vaksin diberikan di alamat kartu penduduk (domisili), kecuali bagi mereka yang dirawat inap, berada di panti jompo, dll.</a:t>
            </a:r>
          </a:p>
          <a:p>
            <a:pPr marL="12700" rtl="0">
              <a:spcBef>
                <a:spcPts val="434"/>
              </a:spcBef>
              <a:tabLst>
                <a:tab pos="176213" algn="l"/>
              </a:tabLst>
            </a:pPr>
            <a:r>
              <a:rPr lang="id-ID" sz="900" dirty="0">
                <a:solidFill>
                  <a:srgbClr val="231F20"/>
                </a:solidFill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	Silakan lihat bagian belakang lembar ini untuk vaksinasi di luar domisili Anda.</a:t>
            </a:r>
            <a:endParaRPr lang="id-ID" sz="900" dirty="0">
              <a:latin typeface="Arial" panose="020B0604020202020204" pitchFamily="34" charset="0"/>
              <a:ea typeface="Yu Gothic" panose="020B0400000000000000" pitchFamily="34" charset="-128"/>
              <a:cs typeface="Arial" panose="020B0604020202020204" pitchFamily="34" charset="0"/>
            </a:endParaRPr>
          </a:p>
          <a:p>
            <a:pPr marL="184150" indent="-171450" rtl="0">
              <a:spcBef>
                <a:spcPts val="340"/>
              </a:spcBef>
              <a:buFont typeface="System Font Regular"/>
              <a:buChar char="*"/>
            </a:pPr>
            <a:r>
              <a:rPr lang="id-ID" sz="900" dirty="0">
                <a:solidFill>
                  <a:srgbClr val="231F20"/>
                </a:solidFill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Situs COVID-19 </a:t>
            </a:r>
            <a:r>
              <a:rPr lang="id-ID" sz="900" dirty="0" err="1">
                <a:solidFill>
                  <a:srgbClr val="231F20"/>
                </a:solidFill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Vaccine</a:t>
            </a:r>
            <a:r>
              <a:rPr lang="id-ID" sz="900" dirty="0">
                <a:solidFill>
                  <a:srgbClr val="231F20"/>
                </a:solidFill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 Navi tidak dapat digunakan untuk reservasi.</a:t>
            </a:r>
            <a:endParaRPr lang="id-ID" sz="900" dirty="0">
              <a:latin typeface="Arial" panose="020B0604020202020204" pitchFamily="34" charset="0"/>
              <a:ea typeface="Yu Gothic" panose="020B04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28" name="object 9">
            <a:extLst>
              <a:ext uri="{FF2B5EF4-FFF2-40B4-BE49-F238E27FC236}">
                <a16:creationId xmlns:a16="http://schemas.microsoft.com/office/drawing/2014/main" id="{923FDC2E-99F0-5B42-87F5-3D61E0D31F88}"/>
              </a:ext>
            </a:extLst>
          </p:cNvPr>
          <p:cNvSpPr txBox="1"/>
          <p:nvPr/>
        </p:nvSpPr>
        <p:spPr>
          <a:xfrm>
            <a:off x="5787283" y="6560933"/>
            <a:ext cx="54229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0"/>
              </a:spcBef>
            </a:pPr>
            <a:r>
              <a:rPr lang="id-ID" sz="900" b="1" dirty="0">
                <a:solidFill>
                  <a:srgbClr val="231F20"/>
                </a:solidFill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Biaya</a:t>
            </a:r>
            <a:endParaRPr lang="id-ID" sz="900" b="1" dirty="0">
              <a:latin typeface="Arial" panose="020B0604020202020204" pitchFamily="34" charset="0"/>
              <a:ea typeface="Yu Gothic" panose="020B04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29" name="object 10">
            <a:extLst>
              <a:ext uri="{FF2B5EF4-FFF2-40B4-BE49-F238E27FC236}">
                <a16:creationId xmlns:a16="http://schemas.microsoft.com/office/drawing/2014/main" id="{DB112936-E372-D94C-A36B-4C618FD60AA5}"/>
              </a:ext>
            </a:extLst>
          </p:cNvPr>
          <p:cNvSpPr txBox="1"/>
          <p:nvPr/>
        </p:nvSpPr>
        <p:spPr>
          <a:xfrm>
            <a:off x="5611795" y="6692804"/>
            <a:ext cx="766577" cy="256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 rtl="0">
              <a:lnSpc>
                <a:spcPts val="600"/>
              </a:lnSpc>
              <a:spcBef>
                <a:spcPts val="100"/>
              </a:spcBef>
            </a:pPr>
            <a:r>
              <a:rPr lang="id-ID" sz="600" dirty="0">
                <a:solidFill>
                  <a:srgbClr val="231F20"/>
                </a:solidFill>
                <a:latin typeface="Arial" panose="020B0604020202020204" pitchFamily="34" charset="0"/>
                <a:ea typeface="Yu Gothic Medium" panose="020B0400000000000000" pitchFamily="34" charset="-128"/>
                <a:cs typeface="Arial" panose="020B0604020202020204" pitchFamily="34" charset="0"/>
              </a:rPr>
              <a:t>(ditanggung</a:t>
            </a:r>
          </a:p>
          <a:p>
            <a:pPr marL="12700" algn="ctr" rtl="0">
              <a:lnSpc>
                <a:spcPts val="600"/>
              </a:lnSpc>
              <a:spcBef>
                <a:spcPts val="100"/>
              </a:spcBef>
            </a:pPr>
            <a:r>
              <a:rPr lang="id-ID" sz="600" dirty="0">
                <a:solidFill>
                  <a:srgbClr val="231F20"/>
                </a:solidFill>
                <a:latin typeface="Arial" panose="020B0604020202020204" pitchFamily="34" charset="0"/>
                <a:ea typeface="Yu Gothic Medium" panose="020B0400000000000000" pitchFamily="34" charset="-128"/>
                <a:cs typeface="Arial" panose="020B0604020202020204" pitchFamily="34" charset="0"/>
              </a:rPr>
              <a:t>Pemerintah Jepang sepenuhnya) </a:t>
            </a:r>
            <a:endParaRPr lang="id-ID" sz="600" dirty="0">
              <a:latin typeface="Arial" panose="020B0604020202020204" pitchFamily="34" charset="0"/>
              <a:ea typeface="Yu Gothic Medium" panose="020B04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30" name="object 11">
            <a:extLst>
              <a:ext uri="{FF2B5EF4-FFF2-40B4-BE49-F238E27FC236}">
                <a16:creationId xmlns:a16="http://schemas.microsoft.com/office/drawing/2014/main" id="{4023A950-7A31-2D4B-839A-D344C8C3CC32}"/>
              </a:ext>
            </a:extLst>
          </p:cNvPr>
          <p:cNvSpPr txBox="1"/>
          <p:nvPr/>
        </p:nvSpPr>
        <p:spPr>
          <a:xfrm>
            <a:off x="1170866" y="8528045"/>
            <a:ext cx="4634058" cy="389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6530" rtl="0">
              <a:lnSpc>
                <a:spcPct val="100000"/>
              </a:lnSpc>
              <a:spcBef>
                <a:spcPts val="465"/>
              </a:spcBef>
              <a:tabLst>
                <a:tab pos="746760" algn="l"/>
              </a:tabLst>
            </a:pPr>
            <a:r>
              <a:rPr lang="id-ID" sz="1100" b="1" dirty="0">
                <a:solidFill>
                  <a:srgbClr val="231F20"/>
                </a:solidFill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・</a:t>
            </a:r>
            <a:r>
              <a:rPr lang="id-ID" sz="1100" b="1" dirty="0">
                <a:solidFill>
                  <a:srgbClr val="ED1C24"/>
                </a:solidFill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Berkas dokumen dalam amplop</a:t>
            </a:r>
            <a:r>
              <a:rPr lang="id-ID" sz="1100" b="1" dirty="0">
                <a:solidFill>
                  <a:srgbClr val="231F20"/>
                </a:solidFill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 yang berisi pemberitahuan ini</a:t>
            </a:r>
            <a:endParaRPr lang="id-ID" altLang="ja-JP" sz="1100" b="1" dirty="0">
              <a:latin typeface="Arial" panose="020B0604020202020204" pitchFamily="34" charset="0"/>
              <a:ea typeface="Yu Gothic" panose="020B0400000000000000" pitchFamily="34" charset="-128"/>
              <a:cs typeface="Arial" panose="020B0604020202020204" pitchFamily="34" charset="0"/>
            </a:endParaRPr>
          </a:p>
          <a:p>
            <a:pPr marL="176530" rtl="0">
              <a:lnSpc>
                <a:spcPct val="100000"/>
              </a:lnSpc>
              <a:spcBef>
                <a:spcPts val="365"/>
              </a:spcBef>
              <a:tabLst>
                <a:tab pos="746760" algn="l"/>
              </a:tabLst>
            </a:pPr>
            <a:r>
              <a:rPr lang="id-ID" sz="1100" b="1" dirty="0">
                <a:solidFill>
                  <a:srgbClr val="231F20"/>
                </a:solidFill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・</a:t>
            </a:r>
            <a:r>
              <a:rPr lang="id-ID" sz="1100" b="1" dirty="0">
                <a:solidFill>
                  <a:srgbClr val="ED1C24"/>
                </a:solidFill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Dokumen identitas </a:t>
            </a:r>
            <a:r>
              <a:rPr lang="id-ID" sz="1100" b="1" dirty="0"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(</a:t>
            </a:r>
            <a:r>
              <a:rPr lang="id-ID" sz="1100" b="1" dirty="0">
                <a:solidFill>
                  <a:srgbClr val="ED1C24"/>
                </a:solidFill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kartu My </a:t>
            </a:r>
            <a:r>
              <a:rPr lang="id-ID" sz="1100" b="1" dirty="0" err="1">
                <a:solidFill>
                  <a:srgbClr val="ED1C24"/>
                </a:solidFill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Number</a:t>
            </a:r>
            <a:r>
              <a:rPr lang="id-ID" sz="1100" b="1" dirty="0">
                <a:solidFill>
                  <a:srgbClr val="ED1C24"/>
                </a:solidFill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, SIM, kartu asuransi,</a:t>
            </a:r>
            <a:r>
              <a:rPr lang="id-ID" sz="1100" b="1" dirty="0">
                <a:solidFill>
                  <a:srgbClr val="231F20"/>
                </a:solidFill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 dll.)</a:t>
            </a:r>
            <a:endParaRPr lang="id-ID" altLang="ja-JP" sz="1100" b="1" dirty="0">
              <a:latin typeface="Arial" panose="020B0604020202020204" pitchFamily="34" charset="0"/>
              <a:ea typeface="Yu Gothic" panose="020B04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31" name="object 12">
            <a:extLst>
              <a:ext uri="{FF2B5EF4-FFF2-40B4-BE49-F238E27FC236}">
                <a16:creationId xmlns:a16="http://schemas.microsoft.com/office/drawing/2014/main" id="{5781A1CA-4D42-E64D-972C-E2ED90A7AD39}"/>
              </a:ext>
            </a:extLst>
          </p:cNvPr>
          <p:cNvSpPr txBox="1"/>
          <p:nvPr/>
        </p:nvSpPr>
        <p:spPr>
          <a:xfrm>
            <a:off x="5759450" y="8242300"/>
            <a:ext cx="1396886" cy="1077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0"/>
              </a:spcBef>
            </a:pPr>
            <a:r>
              <a:rPr lang="id-ID" sz="700" dirty="0">
                <a:solidFill>
                  <a:srgbClr val="231F20"/>
                </a:solidFill>
                <a:latin typeface="Arial" panose="020B0604020202020204" pitchFamily="34" charset="0"/>
                <a:ea typeface="Yu Gothic Medium" panose="020B0400000000000000" pitchFamily="34" charset="-128"/>
                <a:cs typeface="Arial" panose="020B0604020202020204" pitchFamily="34" charset="0"/>
              </a:rPr>
              <a:t>Berkas dokumen dalam amplop</a:t>
            </a:r>
            <a:endParaRPr lang="id-ID" sz="700" dirty="0">
              <a:latin typeface="Arial" panose="020B0604020202020204" pitchFamily="34" charset="0"/>
              <a:ea typeface="Yu Gothic Medium" panose="020B04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33" name="object 14">
            <a:extLst>
              <a:ext uri="{FF2B5EF4-FFF2-40B4-BE49-F238E27FC236}">
                <a16:creationId xmlns:a16="http://schemas.microsoft.com/office/drawing/2014/main" id="{47F8E4D8-335F-D148-B4FF-D5BDCB06974C}"/>
              </a:ext>
            </a:extLst>
          </p:cNvPr>
          <p:cNvSpPr txBox="1"/>
          <p:nvPr/>
        </p:nvSpPr>
        <p:spPr>
          <a:xfrm>
            <a:off x="580682" y="7044874"/>
            <a:ext cx="5024210" cy="44563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590"/>
              </a:spcBef>
            </a:pPr>
            <a:r>
              <a:rPr lang="id-ID" sz="1400">
                <a:latin typeface="Arial" panose="020B0604020202020204" pitchFamily="34" charset="0"/>
                <a:cs typeface="Arial" panose="020B0604020202020204" pitchFamily="34" charset="0"/>
              </a:rPr>
              <a:t>Silakan hubungi pemerintah daerah atau fasilitas kesehatan yang menerima reservasi.</a:t>
            </a:r>
            <a:endParaRPr lang="id-ID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object 15">
            <a:extLst>
              <a:ext uri="{FF2B5EF4-FFF2-40B4-BE49-F238E27FC236}">
                <a16:creationId xmlns:a16="http://schemas.microsoft.com/office/drawing/2014/main" id="{CAEF4F25-86DB-A741-863E-2D7F2E4644E2}"/>
              </a:ext>
            </a:extLst>
          </p:cNvPr>
          <p:cNvSpPr txBox="1"/>
          <p:nvPr/>
        </p:nvSpPr>
        <p:spPr>
          <a:xfrm>
            <a:off x="6184472" y="178409"/>
            <a:ext cx="1193909" cy="176552"/>
          </a:xfrm>
          <a:prstGeom prst="rect">
            <a:avLst/>
          </a:prstGeom>
          <a:solidFill>
            <a:srgbClr val="FFFFFF"/>
          </a:solidFill>
          <a:ln w="7200">
            <a:solidFill>
              <a:srgbClr val="231F20"/>
            </a:solidFill>
          </a:ln>
        </p:spPr>
        <p:txBody>
          <a:bodyPr vert="horz" wrap="square" lIns="0" tIns="19685" rIns="0" bIns="18000" rtlCol="0">
            <a:spAutoFit/>
          </a:bodyPr>
          <a:lstStyle/>
          <a:p>
            <a:pPr marL="60960" rtl="0">
              <a:lnSpc>
                <a:spcPct val="100000"/>
              </a:lnSpc>
              <a:spcBef>
                <a:spcPts val="155"/>
              </a:spcBef>
            </a:pPr>
            <a:r>
              <a:rPr lang="id-ID" sz="900">
                <a:solidFill>
                  <a:srgbClr val="231F2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16 November 2021</a:t>
            </a:r>
            <a:endParaRPr lang="id-ID" sz="900"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35" name="object 16">
            <a:extLst>
              <a:ext uri="{FF2B5EF4-FFF2-40B4-BE49-F238E27FC236}">
                <a16:creationId xmlns:a16="http://schemas.microsoft.com/office/drawing/2014/main" id="{34DA75E5-F031-9744-A175-3BA3D7397A10}"/>
              </a:ext>
            </a:extLst>
          </p:cNvPr>
          <p:cNvSpPr txBox="1"/>
          <p:nvPr/>
        </p:nvSpPr>
        <p:spPr>
          <a:xfrm>
            <a:off x="178333" y="178408"/>
            <a:ext cx="2160270" cy="636516"/>
          </a:xfrm>
          <a:prstGeom prst="rect">
            <a:avLst/>
          </a:prstGeom>
          <a:solidFill>
            <a:srgbClr val="FFFFFF"/>
          </a:solidFill>
          <a:ln w="3695">
            <a:solidFill>
              <a:srgbClr val="231F20"/>
            </a:solidFill>
          </a:ln>
        </p:spPr>
        <p:txBody>
          <a:bodyPr vert="horz" wrap="square" lIns="36000" tIns="36000" rIns="36000" bIns="0" rtlCol="0">
            <a:spAutoFit/>
          </a:bodyPr>
          <a:lstStyle/>
          <a:p>
            <a:r>
              <a:rPr lang="ja-JP" altLang="en-US" sz="6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追加接種のお知らせ</a:t>
            </a:r>
            <a:r>
              <a:rPr lang="ja-JP" altLang="en-US" sz="600" dirty="0" smtClean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（インドネシア語）</a:t>
            </a:r>
            <a:endParaRPr lang="id-ID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>
              <a:lnSpc>
                <a:spcPct val="100000"/>
              </a:lnSpc>
              <a:spcBef>
                <a:spcPts val="25"/>
              </a:spcBef>
            </a:pPr>
            <a:endParaRPr lang="id-ID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0">
              <a:lnSpc>
                <a:spcPct val="100000"/>
              </a:lnSpc>
            </a:pPr>
            <a:r>
              <a:rPr lang="id-ID"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Nama pemerintah daerah</a:t>
            </a:r>
          </a:p>
          <a:p>
            <a:pPr algn="ctr" rtl="0">
              <a:lnSpc>
                <a:spcPct val="100000"/>
              </a:lnSpc>
            </a:pPr>
            <a:endParaRPr lang="id-ID" sz="800" dirty="0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0">
              <a:lnSpc>
                <a:spcPct val="100000"/>
              </a:lnSpc>
            </a:pPr>
            <a:endParaRPr lang="id-ID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object 13">
            <a:extLst>
              <a:ext uri="{FF2B5EF4-FFF2-40B4-BE49-F238E27FC236}">
                <a16:creationId xmlns:a16="http://schemas.microsoft.com/office/drawing/2014/main" id="{2C69CC27-F530-8240-8ECB-AD0DEF95D56A}"/>
              </a:ext>
            </a:extLst>
          </p:cNvPr>
          <p:cNvSpPr txBox="1"/>
          <p:nvPr/>
        </p:nvSpPr>
        <p:spPr>
          <a:xfrm>
            <a:off x="561633" y="3063914"/>
            <a:ext cx="5311921" cy="4590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150" indent="-171450" rtl="0">
              <a:buFont typeface="System Font Regular"/>
              <a:buChar char="*"/>
            </a:pPr>
            <a:r>
              <a:rPr lang="id-ID" sz="900" dirty="0">
                <a:solidFill>
                  <a:srgbClr val="231F20"/>
                </a:solidFill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Periode reservasi dan ketentuan lain tentang vaksinasi </a:t>
            </a:r>
            <a:r>
              <a:rPr lang="id-ID" sz="900" dirty="0" err="1">
                <a:solidFill>
                  <a:srgbClr val="231F20"/>
                </a:solidFill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booster</a:t>
            </a:r>
            <a:r>
              <a:rPr lang="id-ID" sz="900" dirty="0">
                <a:solidFill>
                  <a:srgbClr val="231F20"/>
                </a:solidFill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 mungkin bervariasi, tergantung pemerintah daerah.</a:t>
            </a:r>
          </a:p>
          <a:p>
            <a:pPr marL="184150" indent="-171450" rtl="0">
              <a:lnSpc>
                <a:spcPct val="150000"/>
              </a:lnSpc>
              <a:buFont typeface="System Font Regular"/>
              <a:buChar char="*"/>
            </a:pPr>
            <a:r>
              <a:rPr lang="id-ID" sz="900" dirty="0"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Diperuntukkan bagi warga berusia 18 tahun ke atas pada tanggal vaksinasi.</a:t>
            </a:r>
          </a:p>
        </p:txBody>
      </p:sp>
      <p:grpSp>
        <p:nvGrpSpPr>
          <p:cNvPr id="40" name="グループ化 39">
            <a:extLst>
              <a:ext uri="{FF2B5EF4-FFF2-40B4-BE49-F238E27FC236}">
                <a16:creationId xmlns:a16="http://schemas.microsoft.com/office/drawing/2014/main" id="{608731B1-E391-47E4-AF3E-AE92BE5B45ED}"/>
              </a:ext>
            </a:extLst>
          </p:cNvPr>
          <p:cNvGrpSpPr/>
          <p:nvPr/>
        </p:nvGrpSpPr>
        <p:grpSpPr>
          <a:xfrm>
            <a:off x="568934" y="2282478"/>
            <a:ext cx="6419215" cy="407034"/>
            <a:chOff x="568934" y="2321756"/>
            <a:chExt cx="6419215" cy="407034"/>
          </a:xfrm>
        </p:grpSpPr>
        <p:grpSp>
          <p:nvGrpSpPr>
            <p:cNvPr id="11" name="object 11"/>
            <p:cNvGrpSpPr/>
            <p:nvPr/>
          </p:nvGrpSpPr>
          <p:grpSpPr>
            <a:xfrm>
              <a:off x="568934" y="2321756"/>
              <a:ext cx="6419215" cy="407034"/>
              <a:chOff x="568934" y="2379916"/>
              <a:chExt cx="6419215" cy="407034"/>
            </a:xfrm>
          </p:grpSpPr>
          <p:sp>
            <p:nvSpPr>
              <p:cNvPr id="12" name="object 12"/>
              <p:cNvSpPr/>
              <p:nvPr/>
            </p:nvSpPr>
            <p:spPr>
              <a:xfrm>
                <a:off x="970330" y="2385314"/>
                <a:ext cx="6012180" cy="396240"/>
              </a:xfrm>
              <a:custGeom>
                <a:avLst/>
                <a:gdLst/>
                <a:ahLst/>
                <a:cxnLst/>
                <a:rect l="l" t="t" r="r" b="b"/>
                <a:pathLst>
                  <a:path w="6012180" h="396239">
                    <a:moveTo>
                      <a:pt x="0" y="395998"/>
                    </a:moveTo>
                    <a:lnTo>
                      <a:pt x="6012002" y="395998"/>
                    </a:lnTo>
                    <a:lnTo>
                      <a:pt x="6012002" y="0"/>
                    </a:lnTo>
                    <a:lnTo>
                      <a:pt x="0" y="0"/>
                    </a:lnTo>
                    <a:lnTo>
                      <a:pt x="0" y="395998"/>
                    </a:lnTo>
                    <a:close/>
                  </a:path>
                </a:pathLst>
              </a:custGeom>
              <a:solidFill>
                <a:srgbClr val="FFF1D0"/>
              </a:solidFill>
            </p:spPr>
            <p:txBody>
              <a:bodyPr wrap="square" lIns="0" tIns="0" rIns="0" bIns="0" rtlCol="0"/>
              <a:lstStyle/>
              <a:p>
                <a:pPr rtl="0"/>
                <a:endParaRPr lang="id-ID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" name="object 13"/>
              <p:cNvSpPr/>
              <p:nvPr/>
            </p:nvSpPr>
            <p:spPr>
              <a:xfrm>
                <a:off x="574332" y="2385314"/>
                <a:ext cx="396240" cy="396240"/>
              </a:xfrm>
              <a:custGeom>
                <a:avLst/>
                <a:gdLst/>
                <a:ahLst/>
                <a:cxnLst/>
                <a:rect l="l" t="t" r="r" b="b"/>
                <a:pathLst>
                  <a:path w="396240" h="396239">
                    <a:moveTo>
                      <a:pt x="395998" y="0"/>
                    </a:moveTo>
                    <a:lnTo>
                      <a:pt x="0" y="0"/>
                    </a:lnTo>
                    <a:lnTo>
                      <a:pt x="0" y="395998"/>
                    </a:lnTo>
                    <a:lnTo>
                      <a:pt x="395998" y="395998"/>
                    </a:lnTo>
                    <a:lnTo>
                      <a:pt x="395998" y="0"/>
                    </a:lnTo>
                    <a:close/>
                  </a:path>
                </a:pathLst>
              </a:custGeom>
              <a:solidFill>
                <a:srgbClr val="FFCB04"/>
              </a:solidFill>
            </p:spPr>
            <p:txBody>
              <a:bodyPr wrap="square" lIns="0" tIns="0" rIns="0" bIns="0" rtlCol="0"/>
              <a:lstStyle/>
              <a:p>
                <a:pPr rtl="0"/>
                <a:endParaRPr lang="id-ID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" name="object 14"/>
              <p:cNvSpPr/>
              <p:nvPr/>
            </p:nvSpPr>
            <p:spPr>
              <a:xfrm>
                <a:off x="574332" y="2385314"/>
                <a:ext cx="6408420" cy="396240"/>
              </a:xfrm>
              <a:custGeom>
                <a:avLst/>
                <a:gdLst/>
                <a:ahLst/>
                <a:cxnLst/>
                <a:rect l="l" t="t" r="r" b="b"/>
                <a:pathLst>
                  <a:path w="6408420" h="396239">
                    <a:moveTo>
                      <a:pt x="6408000" y="395998"/>
                    </a:moveTo>
                    <a:lnTo>
                      <a:pt x="0" y="395998"/>
                    </a:lnTo>
                    <a:lnTo>
                      <a:pt x="0" y="0"/>
                    </a:lnTo>
                    <a:lnTo>
                      <a:pt x="6408000" y="0"/>
                    </a:lnTo>
                    <a:lnTo>
                      <a:pt x="6408000" y="395998"/>
                    </a:lnTo>
                    <a:close/>
                  </a:path>
                </a:pathLst>
              </a:custGeom>
              <a:ln w="10795">
                <a:solidFill>
                  <a:srgbClr val="FFCB04"/>
                </a:solidFill>
              </a:ln>
            </p:spPr>
            <p:txBody>
              <a:bodyPr wrap="square" lIns="0" tIns="0" rIns="0" bIns="0" rtlCol="0"/>
              <a:lstStyle/>
              <a:p>
                <a:pPr rtl="0"/>
                <a:endParaRPr lang="id-ID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2" name="object 13">
              <a:extLst>
                <a:ext uri="{FF2B5EF4-FFF2-40B4-BE49-F238E27FC236}">
                  <a16:creationId xmlns:a16="http://schemas.microsoft.com/office/drawing/2014/main" id="{B6F5E361-3E16-974A-AC4B-C7BD6A319D80}"/>
                </a:ext>
              </a:extLst>
            </p:cNvPr>
            <p:cNvSpPr txBox="1"/>
            <p:nvPr/>
          </p:nvSpPr>
          <p:spPr>
            <a:xfrm>
              <a:off x="985393" y="2380610"/>
              <a:ext cx="5322379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5730" algn="ctr" rtl="0">
                <a:lnSpc>
                  <a:spcPct val="100000"/>
                </a:lnSpc>
                <a:spcBef>
                  <a:spcPts val="100"/>
                </a:spcBef>
                <a:tabLst>
                  <a:tab pos="2467610" algn="l"/>
                  <a:tab pos="2468245" algn="l"/>
                </a:tabLst>
              </a:pPr>
              <a:r>
                <a:rPr lang="id-ID" b="1">
                  <a:solidFill>
                    <a:srgbClr val="231F20"/>
                  </a:solidFill>
                  <a:latin typeface="Arial" panose="020B0604020202020204" pitchFamily="34" charset="0"/>
                  <a:ea typeface="Yu Gothic" panose="020B0400000000000000" pitchFamily="34" charset="-128"/>
                  <a:cs typeface="Arial" panose="020B0604020202020204" pitchFamily="34" charset="0"/>
                </a:rPr>
                <a:t>Kupon vaksinasi tiba</a:t>
              </a:r>
              <a:endParaRPr lang="id-ID" b="1"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43" name="object 13">
              <a:extLst>
                <a:ext uri="{FF2B5EF4-FFF2-40B4-BE49-F238E27FC236}">
                  <a16:creationId xmlns:a16="http://schemas.microsoft.com/office/drawing/2014/main" id="{109CBD8E-30ED-4F46-8942-920A7F32EC10}"/>
                </a:ext>
              </a:extLst>
            </p:cNvPr>
            <p:cNvSpPr txBox="1"/>
            <p:nvPr/>
          </p:nvSpPr>
          <p:spPr>
            <a:xfrm>
              <a:off x="583286" y="2380610"/>
              <a:ext cx="393152" cy="30777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5730" rtl="0">
                <a:lnSpc>
                  <a:spcPct val="100000"/>
                </a:lnSpc>
                <a:spcBef>
                  <a:spcPts val="100"/>
                </a:spcBef>
                <a:tabLst>
                  <a:tab pos="2467610" algn="l"/>
                  <a:tab pos="2468245" algn="l"/>
                </a:tabLst>
              </a:pPr>
              <a:r>
                <a:rPr lang="id-ID" sz="2000" b="1">
                  <a:solidFill>
                    <a:srgbClr val="231F20"/>
                  </a:solidFill>
                  <a:latin typeface="Arial" panose="020B0604020202020204" pitchFamily="34" charset="0"/>
                  <a:ea typeface="Yu Gothic" panose="020B0400000000000000" pitchFamily="34" charset="-128"/>
                  <a:cs typeface="Arial" panose="020B0604020202020204" pitchFamily="34" charset="0"/>
                </a:rPr>
                <a:t>1</a:t>
              </a:r>
              <a:endParaRPr lang="id-ID" sz="2000" b="1"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endParaRPr>
            </a:p>
          </p:txBody>
        </p:sp>
      </p:grpSp>
      <p:sp>
        <p:nvSpPr>
          <p:cNvPr id="44" name="object 13">
            <a:extLst>
              <a:ext uri="{FF2B5EF4-FFF2-40B4-BE49-F238E27FC236}">
                <a16:creationId xmlns:a16="http://schemas.microsoft.com/office/drawing/2014/main" id="{D78259FE-369E-D44A-814A-95D1522D1BB6}"/>
              </a:ext>
            </a:extLst>
          </p:cNvPr>
          <p:cNvSpPr txBox="1"/>
          <p:nvPr/>
        </p:nvSpPr>
        <p:spPr>
          <a:xfrm>
            <a:off x="985393" y="3710749"/>
            <a:ext cx="5322379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5095" algn="ctr" rtl="0">
              <a:lnSpc>
                <a:spcPct val="100000"/>
              </a:lnSpc>
              <a:tabLst>
                <a:tab pos="1721485" algn="l"/>
                <a:tab pos="1722120" algn="l"/>
              </a:tabLst>
            </a:pPr>
            <a:r>
              <a:rPr lang="id-ID" b="1">
                <a:solidFill>
                  <a:srgbClr val="231F20"/>
                </a:solidFill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Mencari fasilitas kesehatan/tempat vaksinasi</a:t>
            </a:r>
            <a:endParaRPr lang="id-ID" altLang="ja-JP" b="1">
              <a:latin typeface="Arial" panose="020B0604020202020204" pitchFamily="34" charset="0"/>
              <a:ea typeface="Yu Gothic" panose="020B04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45" name="object 13">
            <a:extLst>
              <a:ext uri="{FF2B5EF4-FFF2-40B4-BE49-F238E27FC236}">
                <a16:creationId xmlns:a16="http://schemas.microsoft.com/office/drawing/2014/main" id="{EDA3F01B-99A9-E34F-A1D2-C850D00B2A65}"/>
              </a:ext>
            </a:extLst>
          </p:cNvPr>
          <p:cNvSpPr txBox="1"/>
          <p:nvPr/>
        </p:nvSpPr>
        <p:spPr>
          <a:xfrm>
            <a:off x="583286" y="3710749"/>
            <a:ext cx="393152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5730" rtl="0">
              <a:lnSpc>
                <a:spcPct val="100000"/>
              </a:lnSpc>
              <a:spcBef>
                <a:spcPts val="100"/>
              </a:spcBef>
              <a:tabLst>
                <a:tab pos="2467610" algn="l"/>
                <a:tab pos="2468245" algn="l"/>
              </a:tabLst>
            </a:pPr>
            <a:r>
              <a:rPr lang="id-ID" sz="2000" b="1">
                <a:solidFill>
                  <a:srgbClr val="231F20"/>
                </a:solidFill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2</a:t>
            </a:r>
            <a:endParaRPr lang="id-ID" sz="2000" b="1">
              <a:latin typeface="Arial" panose="020B0604020202020204" pitchFamily="34" charset="0"/>
              <a:ea typeface="Yu Gothic" panose="020B04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47" name="object 13">
            <a:extLst>
              <a:ext uri="{FF2B5EF4-FFF2-40B4-BE49-F238E27FC236}">
                <a16:creationId xmlns:a16="http://schemas.microsoft.com/office/drawing/2014/main" id="{7D4B7191-BD26-6C49-B405-416B36C4176A}"/>
              </a:ext>
            </a:extLst>
          </p:cNvPr>
          <p:cNvSpPr txBox="1"/>
          <p:nvPr/>
        </p:nvSpPr>
        <p:spPr>
          <a:xfrm>
            <a:off x="631438" y="6608760"/>
            <a:ext cx="5322379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5095" algn="ctr" rtl="0">
              <a:lnSpc>
                <a:spcPct val="100000"/>
              </a:lnSpc>
              <a:tabLst>
                <a:tab pos="1721485" algn="l"/>
                <a:tab pos="1722120" algn="l"/>
              </a:tabLst>
            </a:pPr>
            <a:r>
              <a:rPr lang="id-ID" b="1">
                <a:solidFill>
                  <a:srgbClr val="231F20"/>
                </a:solidFill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Melakukan reservasi, divaksinasi</a:t>
            </a:r>
            <a:endParaRPr lang="id-ID" altLang="ja-JP" b="1">
              <a:latin typeface="Arial" panose="020B0604020202020204" pitchFamily="34" charset="0"/>
              <a:ea typeface="Yu Gothic" panose="020B04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48" name="object 13">
            <a:extLst>
              <a:ext uri="{FF2B5EF4-FFF2-40B4-BE49-F238E27FC236}">
                <a16:creationId xmlns:a16="http://schemas.microsoft.com/office/drawing/2014/main" id="{43EE7C34-8E31-5346-871B-9484D09F5E5F}"/>
              </a:ext>
            </a:extLst>
          </p:cNvPr>
          <p:cNvSpPr txBox="1"/>
          <p:nvPr/>
        </p:nvSpPr>
        <p:spPr>
          <a:xfrm>
            <a:off x="591923" y="6611620"/>
            <a:ext cx="393152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5730" rtl="0">
              <a:lnSpc>
                <a:spcPct val="100000"/>
              </a:lnSpc>
              <a:spcBef>
                <a:spcPts val="100"/>
              </a:spcBef>
              <a:tabLst>
                <a:tab pos="2467610" algn="l"/>
                <a:tab pos="2468245" algn="l"/>
              </a:tabLst>
            </a:pPr>
            <a:r>
              <a:rPr lang="id-ID" sz="2000" b="1" dirty="0">
                <a:solidFill>
                  <a:srgbClr val="231F20"/>
                </a:solidFill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3</a:t>
            </a:r>
            <a:endParaRPr lang="id-ID" sz="2000" b="1" dirty="0">
              <a:latin typeface="Arial" panose="020B0604020202020204" pitchFamily="34" charset="0"/>
              <a:ea typeface="Yu Gothic" panose="020B04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49" name="object 13">
            <a:extLst>
              <a:ext uri="{FF2B5EF4-FFF2-40B4-BE49-F238E27FC236}">
                <a16:creationId xmlns:a16="http://schemas.microsoft.com/office/drawing/2014/main" id="{B6BE16AE-9ABE-3F4A-94E3-F97788D0B89B}"/>
              </a:ext>
            </a:extLst>
          </p:cNvPr>
          <p:cNvSpPr txBox="1"/>
          <p:nvPr/>
        </p:nvSpPr>
        <p:spPr>
          <a:xfrm>
            <a:off x="6064250" y="6632045"/>
            <a:ext cx="1040872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5095" algn="ctr" rtl="0">
              <a:lnSpc>
                <a:spcPct val="100000"/>
              </a:lnSpc>
              <a:tabLst>
                <a:tab pos="1721485" algn="l"/>
                <a:tab pos="1722120" algn="l"/>
              </a:tabLst>
            </a:pPr>
            <a:r>
              <a:rPr lang="id-ID" sz="1600" b="1" dirty="0">
                <a:solidFill>
                  <a:srgbClr val="231F20"/>
                </a:solidFill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Gratis</a:t>
            </a:r>
            <a:endParaRPr lang="id-ID" altLang="ja-JP" sz="1600" b="1" dirty="0">
              <a:latin typeface="Arial" panose="020B0604020202020204" pitchFamily="34" charset="0"/>
              <a:ea typeface="Yu Gothic" panose="020B0400000000000000" pitchFamily="34" charset="-128"/>
              <a:cs typeface="Arial" panose="020B0604020202020204" pitchFamily="34" charset="0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1672E227-337F-4AF1-9395-EB4DA61D4240}"/>
              </a:ext>
            </a:extLst>
          </p:cNvPr>
          <p:cNvGrpSpPr/>
          <p:nvPr/>
        </p:nvGrpSpPr>
        <p:grpSpPr>
          <a:xfrm>
            <a:off x="555207" y="7527849"/>
            <a:ext cx="5232076" cy="726789"/>
            <a:chOff x="546273" y="7566421"/>
            <a:chExt cx="5232076" cy="726789"/>
          </a:xfrm>
        </p:grpSpPr>
        <p:sp>
          <p:nvSpPr>
            <p:cNvPr id="8" name="object 8"/>
            <p:cNvSpPr/>
            <p:nvPr/>
          </p:nvSpPr>
          <p:spPr>
            <a:xfrm>
              <a:off x="577049" y="8002448"/>
              <a:ext cx="1626870" cy="290762"/>
            </a:xfrm>
            <a:custGeom>
              <a:avLst/>
              <a:gdLst/>
              <a:ahLst/>
              <a:cxnLst/>
              <a:rect l="l" t="t" r="r" b="b"/>
              <a:pathLst>
                <a:path w="1626870" h="245745">
                  <a:moveTo>
                    <a:pt x="1554403" y="0"/>
                  </a:moveTo>
                  <a:lnTo>
                    <a:pt x="71996" y="0"/>
                  </a:lnTo>
                  <a:lnTo>
                    <a:pt x="44041" y="5680"/>
                  </a:lnTo>
                  <a:lnTo>
                    <a:pt x="21148" y="21148"/>
                  </a:lnTo>
                  <a:lnTo>
                    <a:pt x="5680" y="44041"/>
                  </a:lnTo>
                  <a:lnTo>
                    <a:pt x="0" y="71996"/>
                  </a:lnTo>
                  <a:lnTo>
                    <a:pt x="0" y="173608"/>
                  </a:lnTo>
                  <a:lnTo>
                    <a:pt x="5680" y="201564"/>
                  </a:lnTo>
                  <a:lnTo>
                    <a:pt x="21148" y="224456"/>
                  </a:lnTo>
                  <a:lnTo>
                    <a:pt x="44041" y="239924"/>
                  </a:lnTo>
                  <a:lnTo>
                    <a:pt x="71996" y="245605"/>
                  </a:lnTo>
                  <a:lnTo>
                    <a:pt x="1554403" y="245605"/>
                  </a:lnTo>
                  <a:lnTo>
                    <a:pt x="1582358" y="239924"/>
                  </a:lnTo>
                  <a:lnTo>
                    <a:pt x="1605251" y="224456"/>
                  </a:lnTo>
                  <a:lnTo>
                    <a:pt x="1620719" y="201564"/>
                  </a:lnTo>
                  <a:lnTo>
                    <a:pt x="1626400" y="173608"/>
                  </a:lnTo>
                  <a:lnTo>
                    <a:pt x="1626400" y="71996"/>
                  </a:lnTo>
                  <a:lnTo>
                    <a:pt x="1620719" y="44041"/>
                  </a:lnTo>
                  <a:lnTo>
                    <a:pt x="1605251" y="21148"/>
                  </a:lnTo>
                  <a:lnTo>
                    <a:pt x="1582358" y="5680"/>
                  </a:lnTo>
                  <a:lnTo>
                    <a:pt x="1554403" y="0"/>
                  </a:lnTo>
                  <a:close/>
                </a:path>
              </a:pathLst>
            </a:custGeom>
            <a:solidFill>
              <a:srgbClr val="FFCB04"/>
            </a:solidFill>
          </p:spPr>
          <p:txBody>
            <a:bodyPr wrap="square" lIns="0" tIns="0" rIns="0" bIns="0" rtlCol="0"/>
            <a:lstStyle/>
            <a:p>
              <a:pPr rtl="0"/>
              <a:endParaRPr lang="id-ID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546273" y="7598892"/>
              <a:ext cx="1626870" cy="300124"/>
            </a:xfrm>
            <a:custGeom>
              <a:avLst/>
              <a:gdLst/>
              <a:ahLst/>
              <a:cxnLst/>
              <a:rect l="l" t="t" r="r" b="b"/>
              <a:pathLst>
                <a:path w="1626870" h="245745">
                  <a:moveTo>
                    <a:pt x="1554403" y="0"/>
                  </a:moveTo>
                  <a:lnTo>
                    <a:pt x="71996" y="0"/>
                  </a:lnTo>
                  <a:lnTo>
                    <a:pt x="44041" y="5680"/>
                  </a:lnTo>
                  <a:lnTo>
                    <a:pt x="21148" y="21148"/>
                  </a:lnTo>
                  <a:lnTo>
                    <a:pt x="5680" y="44041"/>
                  </a:lnTo>
                  <a:lnTo>
                    <a:pt x="0" y="71996"/>
                  </a:lnTo>
                  <a:lnTo>
                    <a:pt x="0" y="173608"/>
                  </a:lnTo>
                  <a:lnTo>
                    <a:pt x="5680" y="201564"/>
                  </a:lnTo>
                  <a:lnTo>
                    <a:pt x="21148" y="224456"/>
                  </a:lnTo>
                  <a:lnTo>
                    <a:pt x="44041" y="239924"/>
                  </a:lnTo>
                  <a:lnTo>
                    <a:pt x="71996" y="245605"/>
                  </a:lnTo>
                  <a:lnTo>
                    <a:pt x="1554403" y="245605"/>
                  </a:lnTo>
                  <a:lnTo>
                    <a:pt x="1582358" y="239924"/>
                  </a:lnTo>
                  <a:lnTo>
                    <a:pt x="1605251" y="224456"/>
                  </a:lnTo>
                  <a:lnTo>
                    <a:pt x="1620719" y="201564"/>
                  </a:lnTo>
                  <a:lnTo>
                    <a:pt x="1626400" y="173608"/>
                  </a:lnTo>
                  <a:lnTo>
                    <a:pt x="1626400" y="71996"/>
                  </a:lnTo>
                  <a:lnTo>
                    <a:pt x="1620719" y="44041"/>
                  </a:lnTo>
                  <a:lnTo>
                    <a:pt x="1605251" y="21148"/>
                  </a:lnTo>
                  <a:lnTo>
                    <a:pt x="1582358" y="5680"/>
                  </a:lnTo>
                  <a:lnTo>
                    <a:pt x="1554403" y="0"/>
                  </a:lnTo>
                  <a:close/>
                </a:path>
              </a:pathLst>
            </a:custGeom>
            <a:solidFill>
              <a:srgbClr val="FFCB04"/>
            </a:solidFill>
          </p:spPr>
          <p:txBody>
            <a:bodyPr wrap="square" lIns="0" tIns="0" rIns="0" bIns="0" rtlCol="0"/>
            <a:lstStyle/>
            <a:p>
              <a:pPr rtl="0"/>
              <a:endParaRPr lang="id-ID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object 7">
              <a:extLst>
                <a:ext uri="{FF2B5EF4-FFF2-40B4-BE49-F238E27FC236}">
                  <a16:creationId xmlns:a16="http://schemas.microsoft.com/office/drawing/2014/main" id="{8ACE09A4-706F-9349-AA98-283AEACF55EA}"/>
                </a:ext>
              </a:extLst>
            </p:cNvPr>
            <p:cNvSpPr txBox="1"/>
            <p:nvPr/>
          </p:nvSpPr>
          <p:spPr>
            <a:xfrm>
              <a:off x="2231409" y="7566421"/>
              <a:ext cx="3030855" cy="26161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39370" rtl="0">
                <a:lnSpc>
                  <a:spcPct val="100000"/>
                </a:lnSpc>
                <a:spcBef>
                  <a:spcPts val="100"/>
                </a:spcBef>
              </a:pPr>
              <a:r>
                <a:rPr lang="id-ID" sz="1500" baseline="13888">
                  <a:solidFill>
                    <a:srgbClr val="231F20"/>
                  </a:solidFill>
                  <a:latin typeface="Arial" panose="020B0604020202020204" pitchFamily="34" charset="0"/>
                  <a:ea typeface="Yu Gothic Medium" panose="020B0400000000000000" pitchFamily="34" charset="-128"/>
                  <a:cs typeface="Arial" panose="020B0604020202020204" pitchFamily="34" charset="0"/>
                </a:rPr>
                <a:t>Call Center: </a:t>
              </a:r>
              <a:r>
                <a:rPr lang="id-ID" sz="1700" b="1">
                  <a:solidFill>
                    <a:srgbClr val="231F20"/>
                  </a:solidFill>
                  <a:latin typeface="Arial" panose="020B0604020202020204" pitchFamily="34" charset="0"/>
                  <a:ea typeface="Yu Gothic" panose="020B0400000000000000" pitchFamily="34" charset="-128"/>
                  <a:cs typeface="Arial" panose="020B0604020202020204" pitchFamily="34" charset="0"/>
                </a:rPr>
                <a:t>0000-0000-0000</a:t>
              </a:r>
              <a:endParaRPr lang="id-ID" sz="1700" b="1"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27" name="object 8">
              <a:extLst>
                <a:ext uri="{FF2B5EF4-FFF2-40B4-BE49-F238E27FC236}">
                  <a16:creationId xmlns:a16="http://schemas.microsoft.com/office/drawing/2014/main" id="{7B36E7BE-0A7C-5441-B18A-3D7881E48435}"/>
                </a:ext>
              </a:extLst>
            </p:cNvPr>
            <p:cNvSpPr txBox="1"/>
            <p:nvPr/>
          </p:nvSpPr>
          <p:spPr>
            <a:xfrm>
              <a:off x="701213" y="7630568"/>
              <a:ext cx="1316990" cy="28212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algn="ctr" rtl="0">
                <a:lnSpc>
                  <a:spcPts val="1000"/>
                </a:lnSpc>
                <a:spcBef>
                  <a:spcPts val="100"/>
                </a:spcBef>
              </a:pPr>
              <a:r>
                <a:rPr lang="id-ID" sz="1000" b="1" dirty="0">
                  <a:solidFill>
                    <a:srgbClr val="231F20"/>
                  </a:solidFill>
                  <a:latin typeface="Arial" panose="020B0604020202020204" pitchFamily="34" charset="0"/>
                  <a:ea typeface="Yu Gothic" panose="020B0400000000000000" pitchFamily="34" charset="-128"/>
                  <a:cs typeface="Arial" panose="020B0604020202020204" pitchFamily="34" charset="0"/>
                </a:rPr>
                <a:t>Tempat vaksinasi pemerintah daerah</a:t>
              </a:r>
              <a:endParaRPr lang="id-ID" sz="1000" b="1" dirty="0"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50" name="object 8">
              <a:extLst>
                <a:ext uri="{FF2B5EF4-FFF2-40B4-BE49-F238E27FC236}">
                  <a16:creationId xmlns:a16="http://schemas.microsoft.com/office/drawing/2014/main" id="{14B92947-A36D-8E45-AD3D-DD1B1A9103C5}"/>
                </a:ext>
              </a:extLst>
            </p:cNvPr>
            <p:cNvSpPr txBox="1"/>
            <p:nvPr/>
          </p:nvSpPr>
          <p:spPr>
            <a:xfrm>
              <a:off x="573850" y="8026917"/>
              <a:ext cx="1657559" cy="25648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algn="ctr" rtl="0">
                <a:lnSpc>
                  <a:spcPts val="1000"/>
                </a:lnSpc>
                <a:spcBef>
                  <a:spcPts val="1300"/>
                </a:spcBef>
              </a:pPr>
              <a:r>
                <a:rPr lang="id-ID" sz="1000" b="1">
                  <a:solidFill>
                    <a:srgbClr val="231F20"/>
                  </a:solidFill>
                  <a:latin typeface="Arial" panose="020B0604020202020204" pitchFamily="34" charset="0"/>
                  <a:ea typeface="Yu Gothic" panose="020B0400000000000000" pitchFamily="34" charset="-128"/>
                  <a:cs typeface="Arial" panose="020B0604020202020204" pitchFamily="34" charset="0"/>
                </a:rPr>
                <a:t>Fasilitas kesehatan yang ditunjuk di dekat Anda</a:t>
              </a:r>
              <a:endParaRPr lang="id-ID" sz="1000" b="1"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51" name="object 7">
              <a:extLst>
                <a:ext uri="{FF2B5EF4-FFF2-40B4-BE49-F238E27FC236}">
                  <a16:creationId xmlns:a16="http://schemas.microsoft.com/office/drawing/2014/main" id="{5F37876B-A916-8246-9679-D053F6099093}"/>
                </a:ext>
              </a:extLst>
            </p:cNvPr>
            <p:cNvSpPr txBox="1"/>
            <p:nvPr/>
          </p:nvSpPr>
          <p:spPr>
            <a:xfrm>
              <a:off x="2258900" y="7927716"/>
              <a:ext cx="3519449" cy="335989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38100" rtl="0">
                <a:lnSpc>
                  <a:spcPct val="100000"/>
                </a:lnSpc>
                <a:spcBef>
                  <a:spcPts val="885"/>
                </a:spcBef>
              </a:pPr>
              <a:r>
                <a:rPr lang="id-ID" sz="1800" b="1" baseline="2314" dirty="0">
                  <a:solidFill>
                    <a:srgbClr val="231F20"/>
                  </a:solidFill>
                  <a:latin typeface="Arial" panose="020B0604020202020204" pitchFamily="34" charset="0"/>
                  <a:ea typeface="Yu Gothic" panose="020B0400000000000000" pitchFamily="34" charset="-128"/>
                  <a:cs typeface="Arial" panose="020B0604020202020204" pitchFamily="34" charset="0"/>
                </a:rPr>
                <a:t>Reservasi langsung di fasilitas kesehatan </a:t>
              </a:r>
              <a:r>
                <a:rPr lang="id-ID" sz="900" dirty="0">
                  <a:solidFill>
                    <a:srgbClr val="231F20"/>
                  </a:solidFill>
                  <a:latin typeface="Arial" panose="020B0604020202020204" pitchFamily="34" charset="0"/>
                  <a:ea typeface="Yu Gothic Medium" panose="020B0400000000000000" pitchFamily="34" charset="-128"/>
                  <a:cs typeface="Arial" panose="020B0604020202020204" pitchFamily="34" charset="0"/>
                </a:rPr>
                <a:t>(telepon, internet, dll.)</a:t>
              </a:r>
              <a:endParaRPr lang="id-ID" sz="900" dirty="0">
                <a:latin typeface="Arial" panose="020B0604020202020204" pitchFamily="34" charset="0"/>
                <a:ea typeface="Yu Gothic Medium" panose="020B0400000000000000" pitchFamily="34" charset="-128"/>
                <a:cs typeface="Arial" panose="020B0604020202020204" pitchFamily="34" charset="0"/>
              </a:endParaRPr>
            </a:p>
          </p:txBody>
        </p:sp>
      </p:grpSp>
      <p:sp>
        <p:nvSpPr>
          <p:cNvPr id="52" name="object 11">
            <a:extLst>
              <a:ext uri="{FF2B5EF4-FFF2-40B4-BE49-F238E27FC236}">
                <a16:creationId xmlns:a16="http://schemas.microsoft.com/office/drawing/2014/main" id="{90AF7E14-B2C2-B142-976E-939C5F2AFF47}"/>
              </a:ext>
            </a:extLst>
          </p:cNvPr>
          <p:cNvSpPr txBox="1"/>
          <p:nvPr/>
        </p:nvSpPr>
        <p:spPr>
          <a:xfrm>
            <a:off x="548896" y="9276549"/>
            <a:ext cx="6499860" cy="9563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6850" indent="-171450" rtl="0">
              <a:lnSpc>
                <a:spcPct val="110000"/>
              </a:lnSpc>
              <a:buFont typeface="System Font Regular"/>
              <a:buChar char="*"/>
            </a:pPr>
            <a:r>
              <a:rPr lang="id-ID" sz="900" dirty="0">
                <a:solidFill>
                  <a:srgbClr val="231F20"/>
                </a:solidFill>
                <a:latin typeface="Arial" panose="020B0604020202020204" pitchFamily="34" charset="0"/>
                <a:ea typeface="Yu Gothic Medium" panose="020B0400000000000000" pitchFamily="34" charset="-128"/>
                <a:cs typeface="Arial" panose="020B0604020202020204" pitchFamily="34" charset="0"/>
              </a:rPr>
              <a:t>Amplop tersebut berisi </a:t>
            </a:r>
            <a:r>
              <a:rPr lang="id-ID" sz="900" b="1" dirty="0">
                <a:solidFill>
                  <a:srgbClr val="FF0000"/>
                </a:solidFill>
                <a:latin typeface="Arial" panose="020B0604020202020204" pitchFamily="34" charset="0"/>
                <a:ea typeface="Yu Gothic Medium" panose="020B0400000000000000" pitchFamily="34" charset="-128"/>
                <a:cs typeface="Arial" panose="020B0604020202020204" pitchFamily="34" charset="0"/>
              </a:rPr>
              <a:t>Kuesioner Skrining dengan Kupon Vaksinasi</a:t>
            </a:r>
            <a:r>
              <a:rPr lang="id-ID" sz="900" dirty="0">
                <a:solidFill>
                  <a:srgbClr val="FF0000"/>
                </a:solidFill>
                <a:latin typeface="Arial" panose="020B0604020202020204" pitchFamily="34" charset="0"/>
                <a:ea typeface="Yu Gothic Medium" panose="020B0400000000000000" pitchFamily="34" charset="-128"/>
                <a:cs typeface="Arial" panose="020B0604020202020204" pitchFamily="34" charset="0"/>
              </a:rPr>
              <a:t> </a:t>
            </a:r>
            <a:r>
              <a:rPr lang="id-ID" sz="900" dirty="0">
                <a:solidFill>
                  <a:srgbClr val="231F20"/>
                </a:solidFill>
                <a:latin typeface="Arial" panose="020B0604020202020204" pitchFamily="34" charset="0"/>
                <a:ea typeface="Yu Gothic Medium" panose="020B0400000000000000" pitchFamily="34" charset="-128"/>
                <a:cs typeface="Arial" panose="020B0604020202020204" pitchFamily="34" charset="0"/>
              </a:rPr>
              <a:t>dan </a:t>
            </a:r>
            <a:r>
              <a:rPr lang="id-ID" altLang="ja" sz="900" b="1" dirty="0">
                <a:solidFill>
                  <a:srgbClr val="FF0000"/>
                </a:solidFill>
                <a:latin typeface="Arial" panose="020B0604020202020204" pitchFamily="34" charset="0"/>
                <a:ea typeface="Yu Gothic Medium" panose="020B0400000000000000" pitchFamily="34" charset="-128"/>
                <a:cs typeface="Arial" panose="020B0604020202020204" pitchFamily="34" charset="0"/>
              </a:rPr>
              <a:t>Sertifikat Vaksin</a:t>
            </a:r>
            <a:r>
              <a:rPr lang="id-ID" altLang="ja" sz="900" dirty="0">
                <a:solidFill>
                  <a:srgbClr val="231F20"/>
                </a:solidFill>
                <a:latin typeface="Arial" panose="020B0604020202020204" pitchFamily="34" charset="0"/>
                <a:ea typeface="Yu Gothic Medium" panose="020B0400000000000000" pitchFamily="34" charset="-128"/>
                <a:cs typeface="Arial" panose="020B0604020202020204" pitchFamily="34" charset="0"/>
              </a:rPr>
              <a:t>. Simpan baik-baik, jangan sampai hilang</a:t>
            </a:r>
            <a:r>
              <a:rPr lang="id-ID" altLang="ja" sz="900" dirty="0">
                <a:latin typeface="Arial" panose="020B0604020202020204" pitchFamily="34" charset="0"/>
                <a:ea typeface="Yu Gothic Medium" panose="020B0400000000000000" pitchFamily="34" charset="-128"/>
                <a:cs typeface="Arial" panose="020B0604020202020204" pitchFamily="34" charset="0"/>
              </a:rPr>
              <a:t> </a:t>
            </a:r>
            <a:r>
              <a:rPr lang="id-ID" sz="900" dirty="0">
                <a:solidFill>
                  <a:srgbClr val="231F20"/>
                </a:solidFill>
                <a:latin typeface="Arial" panose="020B0604020202020204" pitchFamily="34" charset="0"/>
                <a:ea typeface="Yu Gothic Medium" panose="020B0400000000000000" pitchFamily="34" charset="-128"/>
                <a:cs typeface="Arial" panose="020B0604020202020204" pitchFamily="34" charset="0"/>
              </a:rPr>
              <a:t>(ada juga Kupon Vaksinasi dan Sertifikat Vaksin yang digabungkan menjadi satu).</a:t>
            </a:r>
            <a:endParaRPr lang="id-ID" sz="900" dirty="0">
              <a:latin typeface="Arial" panose="020B0604020202020204" pitchFamily="34" charset="0"/>
              <a:ea typeface="Yu Gothic Medium" panose="020B0400000000000000" pitchFamily="34" charset="-128"/>
              <a:cs typeface="Arial" panose="020B0604020202020204" pitchFamily="34" charset="0"/>
            </a:endParaRPr>
          </a:p>
          <a:p>
            <a:pPr marL="196215" marR="137160" indent="-171450" rtl="0">
              <a:lnSpc>
                <a:spcPct val="110000"/>
              </a:lnSpc>
              <a:spcBef>
                <a:spcPts val="5"/>
              </a:spcBef>
              <a:buFont typeface="System Font Regular"/>
              <a:buChar char="*"/>
            </a:pPr>
            <a:r>
              <a:rPr lang="id-ID" sz="900" dirty="0">
                <a:solidFill>
                  <a:srgbClr val="231F20"/>
                </a:solidFill>
                <a:latin typeface="Arial" panose="020B0604020202020204" pitchFamily="34" charset="0"/>
                <a:ea typeface="Yu Gothic Medium" panose="020B0400000000000000" pitchFamily="34" charset="-128"/>
                <a:cs typeface="Arial" panose="020B0604020202020204" pitchFamily="34" charset="0"/>
              </a:rPr>
              <a:t>Silakan ukur suhu tubuh Anda di rumah, dll. sebelum vaksinasi. Jika Anda jelas-jelas mengalami demam atau merasa tidak enak badan, silakan tunda vaksinasi dan hubungi pemerintah daerah atau fasilitas kesehatan tempat Anda membuat reservasi.</a:t>
            </a:r>
            <a:endParaRPr lang="id-ID" sz="900" dirty="0">
              <a:latin typeface="Arial" panose="020B0604020202020204" pitchFamily="34" charset="0"/>
              <a:ea typeface="Yu Gothic Medium" panose="020B0400000000000000" pitchFamily="34" charset="-128"/>
              <a:cs typeface="Arial" panose="020B0604020202020204" pitchFamily="34" charset="0"/>
            </a:endParaRPr>
          </a:p>
          <a:p>
            <a:pPr marL="196850" indent="-171450" rtl="0">
              <a:lnSpc>
                <a:spcPct val="110000"/>
              </a:lnSpc>
              <a:spcBef>
                <a:spcPts val="285"/>
              </a:spcBef>
              <a:buFont typeface="System Font Regular"/>
              <a:buChar char="*"/>
            </a:pPr>
            <a:r>
              <a:rPr lang="id-ID" sz="900" dirty="0">
                <a:solidFill>
                  <a:srgbClr val="231F20"/>
                </a:solidFill>
                <a:latin typeface="Arial" panose="020B0604020202020204" pitchFamily="34" charset="0"/>
                <a:ea typeface="Yu Gothic Medium" panose="020B0400000000000000" pitchFamily="34" charset="-128"/>
                <a:cs typeface="Arial" panose="020B0604020202020204" pitchFamily="34" charset="0"/>
              </a:rPr>
              <a:t>Usahakan untuk mengenakan </a:t>
            </a:r>
            <a:r>
              <a:rPr lang="id-ID" altLang="ja" sz="900" b="1" u="sng" dirty="0">
                <a:solidFill>
                  <a:srgbClr val="F7941D"/>
                </a:solidFill>
                <a:latin typeface="Arial" panose="020B0604020202020204" pitchFamily="34" charset="0"/>
                <a:ea typeface="Yu Gothic Medium" panose="020B0400000000000000" pitchFamily="34" charset="-128"/>
                <a:cs typeface="Arial" panose="020B0604020202020204" pitchFamily="34" charset="0"/>
              </a:rPr>
              <a:t>pakaian yang bagian bahunya bisa segera dibuka</a:t>
            </a:r>
            <a:r>
              <a:rPr lang="id-ID" altLang="ja" sz="1000" b="1" dirty="0">
                <a:solidFill>
                  <a:srgbClr val="F7941D"/>
                </a:solidFill>
                <a:latin typeface="Arial" panose="020B0604020202020204" pitchFamily="34" charset="0"/>
                <a:ea typeface="Yu Gothic Medium" panose="020B0400000000000000" pitchFamily="34" charset="-128"/>
                <a:cs typeface="Arial" panose="020B0604020202020204" pitchFamily="34" charset="0"/>
              </a:rPr>
              <a:t> </a:t>
            </a:r>
            <a:r>
              <a:rPr lang="id-ID" altLang="ja" sz="900" dirty="0">
                <a:solidFill>
                  <a:srgbClr val="231F20"/>
                </a:solidFill>
                <a:latin typeface="Arial" panose="020B0604020202020204" pitchFamily="34" charset="0"/>
                <a:ea typeface="Yu Gothic Medium" panose="020B0400000000000000" pitchFamily="34" charset="-128"/>
                <a:cs typeface="Arial" panose="020B0604020202020204" pitchFamily="34" charset="0"/>
              </a:rPr>
              <a:t>ketika Anda divaksinasi.</a:t>
            </a:r>
            <a:endParaRPr lang="id-ID" sz="900" dirty="0">
              <a:latin typeface="Arial" panose="020B0604020202020204" pitchFamily="34" charset="0"/>
              <a:ea typeface="Yu Gothic Medium" panose="020B04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53" name="object 12">
            <a:extLst>
              <a:ext uri="{FF2B5EF4-FFF2-40B4-BE49-F238E27FC236}">
                <a16:creationId xmlns:a16="http://schemas.microsoft.com/office/drawing/2014/main" id="{131ABDBE-26A3-4E4F-B1BD-8251D1872295}"/>
              </a:ext>
            </a:extLst>
          </p:cNvPr>
          <p:cNvSpPr txBox="1"/>
          <p:nvPr/>
        </p:nvSpPr>
        <p:spPr>
          <a:xfrm>
            <a:off x="5835650" y="9066204"/>
            <a:ext cx="1252174" cy="1077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217804" algn="r" rtl="0">
              <a:lnSpc>
                <a:spcPct val="100000"/>
              </a:lnSpc>
              <a:spcBef>
                <a:spcPts val="1095"/>
              </a:spcBef>
            </a:pPr>
            <a:r>
              <a:rPr lang="id-ID" sz="700" dirty="0">
                <a:solidFill>
                  <a:srgbClr val="231F20"/>
                </a:solidFill>
                <a:latin typeface="Arial" panose="020B0604020202020204" pitchFamily="34" charset="0"/>
                <a:ea typeface="Yu Gothic Medium" panose="020B0400000000000000" pitchFamily="34" charset="-128"/>
                <a:cs typeface="Arial" panose="020B0604020202020204" pitchFamily="34" charset="0"/>
              </a:rPr>
              <a:t>Kartu My </a:t>
            </a:r>
            <a:r>
              <a:rPr lang="id-ID" sz="700" dirty="0" err="1">
                <a:solidFill>
                  <a:srgbClr val="231F20"/>
                </a:solidFill>
                <a:latin typeface="Arial" panose="020B0604020202020204" pitchFamily="34" charset="0"/>
                <a:ea typeface="Yu Gothic Medium" panose="020B0400000000000000" pitchFamily="34" charset="-128"/>
                <a:cs typeface="Arial" panose="020B0604020202020204" pitchFamily="34" charset="0"/>
              </a:rPr>
              <a:t>Number</a:t>
            </a:r>
            <a:r>
              <a:rPr lang="id-ID" sz="700" dirty="0">
                <a:solidFill>
                  <a:srgbClr val="231F20"/>
                </a:solidFill>
                <a:latin typeface="Arial" panose="020B0604020202020204" pitchFamily="34" charset="0"/>
                <a:ea typeface="Yu Gothic Medium" panose="020B0400000000000000" pitchFamily="34" charset="-128"/>
                <a:cs typeface="Arial" panose="020B0604020202020204" pitchFamily="34" charset="0"/>
              </a:rPr>
              <a:t>, dll.</a:t>
            </a:r>
            <a:endParaRPr lang="id-ID" altLang="ja-JP" sz="700" dirty="0">
              <a:latin typeface="Arial" panose="020B0604020202020204" pitchFamily="34" charset="0"/>
              <a:ea typeface="Yu Gothic Medium" panose="020B04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54" name="object 11">
            <a:extLst>
              <a:ext uri="{FF2B5EF4-FFF2-40B4-BE49-F238E27FC236}">
                <a16:creationId xmlns:a16="http://schemas.microsoft.com/office/drawing/2014/main" id="{A1D2C849-B615-8047-A06C-85DF73302A57}"/>
              </a:ext>
            </a:extLst>
          </p:cNvPr>
          <p:cNvSpPr txBox="1"/>
          <p:nvPr/>
        </p:nvSpPr>
        <p:spPr>
          <a:xfrm>
            <a:off x="425450" y="8498597"/>
            <a:ext cx="890424" cy="346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6530" algn="ctr" rtl="0">
              <a:lnSpc>
                <a:spcPts val="900"/>
              </a:lnSpc>
              <a:spcBef>
                <a:spcPts val="465"/>
              </a:spcBef>
              <a:tabLst>
                <a:tab pos="746760" algn="l"/>
              </a:tabLst>
            </a:pPr>
            <a:r>
              <a:rPr lang="id-ID" sz="800" b="1" dirty="0">
                <a:solidFill>
                  <a:schemeClr val="bg1"/>
                </a:solidFill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Barang yang dibawa saat vaksinasi</a:t>
            </a:r>
          </a:p>
        </p:txBody>
      </p:sp>
      <p:grpSp>
        <p:nvGrpSpPr>
          <p:cNvPr id="42" name="グループ化 41">
            <a:extLst>
              <a:ext uri="{FF2B5EF4-FFF2-40B4-BE49-F238E27FC236}">
                <a16:creationId xmlns:a16="http://schemas.microsoft.com/office/drawing/2014/main" id="{1E65CD50-B0F8-EE46-8E8A-8195640B017A}"/>
              </a:ext>
            </a:extLst>
          </p:cNvPr>
          <p:cNvGrpSpPr/>
          <p:nvPr/>
        </p:nvGrpSpPr>
        <p:grpSpPr>
          <a:xfrm>
            <a:off x="3922344" y="4218288"/>
            <a:ext cx="3060065" cy="1044575"/>
            <a:chOff x="3922344" y="4420273"/>
            <a:chExt cx="3060065" cy="1044575"/>
          </a:xfrm>
        </p:grpSpPr>
        <p:sp>
          <p:nvSpPr>
            <p:cNvPr id="5" name="object 5"/>
            <p:cNvSpPr/>
            <p:nvPr/>
          </p:nvSpPr>
          <p:spPr>
            <a:xfrm>
              <a:off x="3922344" y="4420273"/>
              <a:ext cx="3060065" cy="1044575"/>
            </a:xfrm>
            <a:custGeom>
              <a:avLst/>
              <a:gdLst/>
              <a:ahLst/>
              <a:cxnLst/>
              <a:rect l="l" t="t" r="r" b="b"/>
              <a:pathLst>
                <a:path w="3060065" h="1044575">
                  <a:moveTo>
                    <a:pt x="3059988" y="1044003"/>
                  </a:moveTo>
                  <a:lnTo>
                    <a:pt x="2015985" y="1044003"/>
                  </a:lnTo>
                  <a:lnTo>
                    <a:pt x="2015985" y="0"/>
                  </a:lnTo>
                  <a:lnTo>
                    <a:pt x="3059988" y="0"/>
                  </a:lnTo>
                  <a:lnTo>
                    <a:pt x="3059988" y="1044003"/>
                  </a:lnTo>
                  <a:close/>
                </a:path>
                <a:path w="3060065" h="1044575">
                  <a:moveTo>
                    <a:pt x="3059988" y="1044003"/>
                  </a:moveTo>
                  <a:lnTo>
                    <a:pt x="0" y="1044003"/>
                  </a:lnTo>
                  <a:lnTo>
                    <a:pt x="0" y="0"/>
                  </a:lnTo>
                  <a:lnTo>
                    <a:pt x="3059988" y="0"/>
                  </a:lnTo>
                  <a:lnTo>
                    <a:pt x="3059988" y="1044003"/>
                  </a:lnTo>
                  <a:close/>
                </a:path>
              </a:pathLst>
            </a:custGeom>
            <a:ln w="11620">
              <a:solidFill>
                <a:srgbClr val="050100"/>
              </a:solidFill>
            </a:ln>
          </p:spPr>
          <p:txBody>
            <a:bodyPr wrap="square" lIns="0" tIns="0" rIns="0" bIns="0" rtlCol="0"/>
            <a:lstStyle/>
            <a:p>
              <a:pPr rtl="0"/>
              <a:endParaRPr lang="id-ID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5941537" y="4439243"/>
              <a:ext cx="1040872" cy="97642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rtl="0"/>
              <a:endParaRPr lang="id-ID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object 6">
              <a:extLst>
                <a:ext uri="{FF2B5EF4-FFF2-40B4-BE49-F238E27FC236}">
                  <a16:creationId xmlns:a16="http://schemas.microsoft.com/office/drawing/2014/main" id="{9C45F1CA-E425-834B-AA15-DE27F4C4B458}"/>
                </a:ext>
              </a:extLst>
            </p:cNvPr>
            <p:cNvSpPr txBox="1"/>
            <p:nvPr/>
          </p:nvSpPr>
          <p:spPr>
            <a:xfrm>
              <a:off x="4036259" y="4681575"/>
              <a:ext cx="1905278" cy="410369"/>
            </a:xfrm>
            <a:prstGeom prst="rect">
              <a:avLst/>
            </a:prstGeom>
          </p:spPr>
          <p:txBody>
            <a:bodyPr vert="horz" wrap="square" lIns="0" tIns="50800" rIns="0" bIns="0" rtlCol="0">
              <a:spAutoFit/>
            </a:bodyPr>
            <a:lstStyle/>
            <a:p>
              <a:pPr algn="ctr" rtl="0">
                <a:lnSpc>
                  <a:spcPct val="100000"/>
                </a:lnSpc>
                <a:spcBef>
                  <a:spcPts val="400"/>
                </a:spcBef>
              </a:pPr>
              <a:r>
                <a:rPr lang="id-ID" sz="900" b="1">
                  <a:solidFill>
                    <a:srgbClr val="231F20"/>
                  </a:solidFill>
                  <a:latin typeface="Arial" panose="020B0604020202020204" pitchFamily="34" charset="0"/>
                  <a:ea typeface="Yu Gothic" panose="020B0400000000000000" pitchFamily="34" charset="-128"/>
                  <a:cs typeface="Arial" panose="020B0604020202020204" pitchFamily="34" charset="0"/>
                </a:rPr>
                <a:t>Situs Terpadu Informasi Vaksinasi</a:t>
              </a:r>
              <a:endParaRPr lang="id-ID" sz="900" b="1"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endParaRPr>
            </a:p>
            <a:p>
              <a:pPr marL="23495" algn="ctr" rtl="0">
                <a:lnSpc>
                  <a:spcPct val="100000"/>
                </a:lnSpc>
                <a:spcBef>
                  <a:spcPts val="370"/>
                </a:spcBef>
              </a:pPr>
              <a:r>
                <a:rPr lang="id-ID" sz="1100" b="1">
                  <a:solidFill>
                    <a:srgbClr val="231F20"/>
                  </a:solidFill>
                  <a:latin typeface="Arial" panose="020B0604020202020204" pitchFamily="34" charset="0"/>
                  <a:ea typeface="Yu Gothic" panose="020B0400000000000000" pitchFamily="34" charset="-128"/>
                  <a:cs typeface="Arial" panose="020B0604020202020204" pitchFamily="34" charset="0"/>
                </a:rPr>
                <a:t>COVID-19 Vaccine Navi</a:t>
              </a:r>
              <a:endParaRPr lang="id-ID" sz="1100" b="1"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55" name="object 6">
              <a:extLst>
                <a:ext uri="{FF2B5EF4-FFF2-40B4-BE49-F238E27FC236}">
                  <a16:creationId xmlns:a16="http://schemas.microsoft.com/office/drawing/2014/main" id="{7C2BDBF5-6960-1A47-9E15-28BEF4084769}"/>
                </a:ext>
              </a:extLst>
            </p:cNvPr>
            <p:cNvSpPr txBox="1"/>
            <p:nvPr/>
          </p:nvSpPr>
          <p:spPr>
            <a:xfrm>
              <a:off x="4098776" y="5069978"/>
              <a:ext cx="1695450" cy="205184"/>
            </a:xfrm>
            <a:prstGeom prst="rect">
              <a:avLst/>
            </a:prstGeom>
          </p:spPr>
          <p:txBody>
            <a:bodyPr vert="horz" wrap="square" lIns="0" tIns="50800" rIns="0" bIns="0" rtlCol="0">
              <a:spAutoFit/>
            </a:bodyPr>
            <a:lstStyle/>
            <a:p>
              <a:pPr algn="ctr" rtl="0">
                <a:lnSpc>
                  <a:spcPct val="100000"/>
                </a:lnSpc>
                <a:spcBef>
                  <a:spcPts val="570"/>
                </a:spcBef>
              </a:pPr>
              <a:r>
                <a:rPr lang="id-ID" sz="1000" b="1" u="sng">
                  <a:solidFill>
                    <a:srgbClr val="2E3092"/>
                  </a:solidFill>
                  <a:latin typeface="Arial" panose="020B0604020202020204" pitchFamily="34" charset="0"/>
                  <a:ea typeface="Yu Gothic" panose="020B0400000000000000" pitchFamily="34" charset="-128"/>
                  <a:cs typeface="Arial" panose="020B0604020202020204" pitchFamily="34" charset="0"/>
                </a:rPr>
                <a:t>https://v-sys.mhlw.go.jp</a:t>
              </a:r>
              <a:endParaRPr lang="id-ID" sz="1000" b="1" u="sng"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endParaRPr>
            </a:p>
          </p:txBody>
        </p:sp>
      </p:grpSp>
      <p:pic>
        <p:nvPicPr>
          <p:cNvPr id="57" name="図 56">
            <a:extLst>
              <a:ext uri="{FF2B5EF4-FFF2-40B4-BE49-F238E27FC236}">
                <a16:creationId xmlns:a16="http://schemas.microsoft.com/office/drawing/2014/main" id="{2933B6CB-C3F6-D344-837B-DA26A5F0E6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1825" y="8594051"/>
            <a:ext cx="676978" cy="423799"/>
          </a:xfrm>
          <a:prstGeom prst="rect">
            <a:avLst/>
          </a:prstGeom>
        </p:spPr>
      </p:pic>
      <p:pic>
        <p:nvPicPr>
          <p:cNvPr id="59" name="図 58">
            <a:extLst>
              <a:ext uri="{FF2B5EF4-FFF2-40B4-BE49-F238E27FC236}">
                <a16:creationId xmlns:a16="http://schemas.microsoft.com/office/drawing/2014/main" id="{390C81B3-1CEA-C841-8BB3-77E2F02252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160" y="7070040"/>
            <a:ext cx="960016" cy="1143292"/>
          </a:xfrm>
          <a:prstGeom prst="rect">
            <a:avLst/>
          </a:prstGeom>
        </p:spPr>
      </p:pic>
      <p:sp>
        <p:nvSpPr>
          <p:cNvPr id="60" name="object 13">
            <a:extLst>
              <a:ext uri="{FF2B5EF4-FFF2-40B4-BE49-F238E27FC236}">
                <a16:creationId xmlns:a16="http://schemas.microsoft.com/office/drawing/2014/main" id="{47B7F6B5-F72C-544A-A78B-5A14D06607D3}"/>
              </a:ext>
            </a:extLst>
          </p:cNvPr>
          <p:cNvSpPr txBox="1"/>
          <p:nvPr/>
        </p:nvSpPr>
        <p:spPr>
          <a:xfrm>
            <a:off x="6184472" y="8379649"/>
            <a:ext cx="275861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5095" algn="ctr" rtl="0">
              <a:lnSpc>
                <a:spcPct val="100000"/>
              </a:lnSpc>
              <a:tabLst>
                <a:tab pos="1721485" algn="l"/>
                <a:tab pos="1722120" algn="l"/>
              </a:tabLst>
            </a:pPr>
            <a:r>
              <a:rPr lang="id-ID" sz="1500" b="1">
                <a:solidFill>
                  <a:srgbClr val="231F20"/>
                </a:solidFill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＋</a:t>
            </a:r>
            <a:endParaRPr lang="id-ID" altLang="ja-JP" sz="1500" b="1">
              <a:latin typeface="Arial" panose="020B0604020202020204" pitchFamily="34" charset="0"/>
              <a:ea typeface="Yu Gothic" panose="020B0400000000000000" pitchFamily="34" charset="-128"/>
              <a:cs typeface="Arial" panose="020B0604020202020204" pitchFamily="34" charset="0"/>
            </a:endParaRPr>
          </a:p>
        </p:txBody>
      </p:sp>
      <p:pic>
        <p:nvPicPr>
          <p:cNvPr id="62" name="図 61">
            <a:extLst>
              <a:ext uri="{FF2B5EF4-FFF2-40B4-BE49-F238E27FC236}">
                <a16:creationId xmlns:a16="http://schemas.microsoft.com/office/drawing/2014/main" id="{6A00E028-7FDB-AB48-AD86-4139D5E7D65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594" y="675520"/>
            <a:ext cx="832875" cy="1020944"/>
          </a:xfrm>
          <a:prstGeom prst="rect">
            <a:avLst/>
          </a:prstGeom>
        </p:spPr>
      </p:pic>
      <p:pic>
        <p:nvPicPr>
          <p:cNvPr id="64" name="図 63">
            <a:extLst>
              <a:ext uri="{FF2B5EF4-FFF2-40B4-BE49-F238E27FC236}">
                <a16:creationId xmlns:a16="http://schemas.microsoft.com/office/drawing/2014/main" id="{54FCF94F-1817-2343-A370-251840BD0A1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350" y="2291103"/>
            <a:ext cx="1396886" cy="1336589"/>
          </a:xfrm>
          <a:prstGeom prst="rect">
            <a:avLst/>
          </a:prstGeom>
        </p:spPr>
      </p:pic>
      <p:sp>
        <p:nvSpPr>
          <p:cNvPr id="58" name="object 13">
            <a:extLst>
              <a:ext uri="{FF2B5EF4-FFF2-40B4-BE49-F238E27FC236}">
                <a16:creationId xmlns:a16="http://schemas.microsoft.com/office/drawing/2014/main" id="{CAE10004-02D2-D440-8C99-9D14F0033A14}"/>
              </a:ext>
            </a:extLst>
          </p:cNvPr>
          <p:cNvSpPr txBox="1"/>
          <p:nvPr/>
        </p:nvSpPr>
        <p:spPr>
          <a:xfrm>
            <a:off x="561634" y="2763606"/>
            <a:ext cx="6481082" cy="2208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rtl="0">
              <a:lnSpc>
                <a:spcPct val="142800"/>
              </a:lnSpc>
              <a:spcBef>
                <a:spcPts val="1030"/>
              </a:spcBef>
            </a:pPr>
            <a:r>
              <a:rPr lang="id-ID" sz="1100" b="1">
                <a:solidFill>
                  <a:srgbClr val="231F20"/>
                </a:solidFill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Anda dapat divaksinasi setelah menerima kupon vaksinasi.</a:t>
            </a:r>
            <a:endParaRPr lang="id-ID" sz="1100" b="1">
              <a:latin typeface="Arial" panose="020B0604020202020204" pitchFamily="34" charset="0"/>
              <a:ea typeface="Yu Gothic" panose="020B0400000000000000" pitchFamily="34" charset="-128"/>
              <a:cs typeface="Arial" panose="020B0604020202020204" pitchFamily="34" charset="0"/>
            </a:endParaRPr>
          </a:p>
        </p:txBody>
      </p:sp>
      <p:grpSp>
        <p:nvGrpSpPr>
          <p:cNvPr id="38" name="グループ化 37">
            <a:extLst>
              <a:ext uri="{FF2B5EF4-FFF2-40B4-BE49-F238E27FC236}">
                <a16:creationId xmlns:a16="http://schemas.microsoft.com/office/drawing/2014/main" id="{152233AB-07DE-45F1-8C3B-B147091544FD}"/>
              </a:ext>
            </a:extLst>
          </p:cNvPr>
          <p:cNvGrpSpPr/>
          <p:nvPr/>
        </p:nvGrpSpPr>
        <p:grpSpPr>
          <a:xfrm>
            <a:off x="2374337" y="1585339"/>
            <a:ext cx="2808605" cy="342265"/>
            <a:chOff x="2374337" y="1755316"/>
            <a:chExt cx="2808605" cy="342265"/>
          </a:xfrm>
        </p:grpSpPr>
        <p:sp>
          <p:nvSpPr>
            <p:cNvPr id="20" name="object 20"/>
            <p:cNvSpPr/>
            <p:nvPr/>
          </p:nvSpPr>
          <p:spPr>
            <a:xfrm>
              <a:off x="2374337" y="1755316"/>
              <a:ext cx="2808605" cy="342265"/>
            </a:xfrm>
            <a:custGeom>
              <a:avLst/>
              <a:gdLst/>
              <a:ahLst/>
              <a:cxnLst/>
              <a:rect l="l" t="t" r="r" b="b"/>
              <a:pathLst>
                <a:path w="2808604" h="342264">
                  <a:moveTo>
                    <a:pt x="2664002" y="0"/>
                  </a:moveTo>
                  <a:lnTo>
                    <a:pt x="143992" y="0"/>
                  </a:lnTo>
                  <a:lnTo>
                    <a:pt x="98610" y="7372"/>
                  </a:lnTo>
                  <a:lnTo>
                    <a:pt x="59099" y="27876"/>
                  </a:lnTo>
                  <a:lnTo>
                    <a:pt x="27880" y="59094"/>
                  </a:lnTo>
                  <a:lnTo>
                    <a:pt x="7373" y="98605"/>
                  </a:lnTo>
                  <a:lnTo>
                    <a:pt x="0" y="143992"/>
                  </a:lnTo>
                  <a:lnTo>
                    <a:pt x="0" y="342010"/>
                  </a:lnTo>
                  <a:lnTo>
                    <a:pt x="2807995" y="342010"/>
                  </a:lnTo>
                  <a:lnTo>
                    <a:pt x="2807995" y="143992"/>
                  </a:lnTo>
                  <a:lnTo>
                    <a:pt x="2800621" y="98605"/>
                  </a:lnTo>
                  <a:lnTo>
                    <a:pt x="2780115" y="59094"/>
                  </a:lnTo>
                  <a:lnTo>
                    <a:pt x="2748895" y="27876"/>
                  </a:lnTo>
                  <a:lnTo>
                    <a:pt x="2709384" y="7372"/>
                  </a:lnTo>
                  <a:lnTo>
                    <a:pt x="2664002" y="0"/>
                  </a:lnTo>
                  <a:close/>
                </a:path>
              </a:pathLst>
            </a:custGeom>
            <a:solidFill>
              <a:srgbClr val="FFCB04"/>
            </a:solidFill>
          </p:spPr>
          <p:txBody>
            <a:bodyPr wrap="square" lIns="0" tIns="0" rIns="0" bIns="0" rtlCol="0"/>
            <a:lstStyle/>
            <a:p>
              <a:pPr rtl="0"/>
              <a:endParaRPr lang="id-ID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object 3">
              <a:extLst>
                <a:ext uri="{FF2B5EF4-FFF2-40B4-BE49-F238E27FC236}">
                  <a16:creationId xmlns:a16="http://schemas.microsoft.com/office/drawing/2014/main" id="{84773936-E686-3A40-B0C0-E978AB1B8138}"/>
                </a:ext>
              </a:extLst>
            </p:cNvPr>
            <p:cNvSpPr txBox="1"/>
            <p:nvPr/>
          </p:nvSpPr>
          <p:spPr>
            <a:xfrm>
              <a:off x="2521378" y="1837963"/>
              <a:ext cx="2421623" cy="21544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41275" algn="ctr" rtl="0">
                <a:lnSpc>
                  <a:spcPct val="100000"/>
                </a:lnSpc>
                <a:spcBef>
                  <a:spcPts val="1255"/>
                </a:spcBef>
              </a:pPr>
              <a:r>
                <a:rPr lang="id-ID" sz="1400" b="1" dirty="0">
                  <a:solidFill>
                    <a:srgbClr val="231F20"/>
                  </a:solidFill>
                  <a:latin typeface="Arial" panose="020B0604020202020204" pitchFamily="34" charset="0"/>
                  <a:ea typeface="Yu Gothic" panose="020B0400000000000000" pitchFamily="34" charset="-128"/>
                  <a:cs typeface="Arial" panose="020B0604020202020204" pitchFamily="34" charset="0"/>
                </a:rPr>
                <a:t>Alur Vaksinasi</a:t>
              </a:r>
              <a:endParaRPr lang="id-ID" sz="1400" b="1" dirty="0"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86410"/>
            <a:ext cx="7558405" cy="6864350"/>
          </a:xfrm>
          <a:custGeom>
            <a:avLst/>
            <a:gdLst/>
            <a:ahLst/>
            <a:cxnLst/>
            <a:rect l="l" t="t" r="r" b="b"/>
            <a:pathLst>
              <a:path w="7558405" h="6864350">
                <a:moveTo>
                  <a:pt x="0" y="6863956"/>
                </a:moveTo>
                <a:lnTo>
                  <a:pt x="7558341" y="6863956"/>
                </a:lnTo>
                <a:lnTo>
                  <a:pt x="7558341" y="0"/>
                </a:lnTo>
                <a:lnTo>
                  <a:pt x="0" y="0"/>
                </a:lnTo>
                <a:lnTo>
                  <a:pt x="0" y="6863956"/>
                </a:lnTo>
                <a:close/>
              </a:path>
            </a:pathLst>
          </a:custGeom>
          <a:solidFill>
            <a:srgbClr val="FFF4DB"/>
          </a:solidFill>
        </p:spPr>
        <p:txBody>
          <a:bodyPr wrap="square" lIns="0" tIns="0" rIns="0" bIns="0" rtlCol="0"/>
          <a:lstStyle/>
          <a:p>
            <a:pPr rtl="0"/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654568" y="5763419"/>
            <a:ext cx="5544185" cy="1179830"/>
          </a:xfrm>
          <a:custGeom>
            <a:avLst/>
            <a:gdLst/>
            <a:ahLst/>
            <a:cxnLst/>
            <a:rect l="l" t="t" r="r" b="b"/>
            <a:pathLst>
              <a:path w="5544184" h="1179829">
                <a:moveTo>
                  <a:pt x="0" y="1179309"/>
                </a:moveTo>
                <a:lnTo>
                  <a:pt x="5543778" y="1179309"/>
                </a:lnTo>
                <a:lnTo>
                  <a:pt x="5543778" y="0"/>
                </a:lnTo>
                <a:lnTo>
                  <a:pt x="0" y="0"/>
                </a:lnTo>
                <a:lnTo>
                  <a:pt x="0" y="117930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rtl="0"/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-1667" y="7150366"/>
            <a:ext cx="7560309" cy="3540125"/>
            <a:chOff x="-1667" y="7150366"/>
            <a:chExt cx="7560309" cy="3540125"/>
          </a:xfrm>
        </p:grpSpPr>
        <p:sp>
          <p:nvSpPr>
            <p:cNvPr id="5" name="object 5"/>
            <p:cNvSpPr/>
            <p:nvPr/>
          </p:nvSpPr>
          <p:spPr>
            <a:xfrm>
              <a:off x="0" y="7150366"/>
              <a:ext cx="7558405" cy="3540125"/>
            </a:xfrm>
            <a:custGeom>
              <a:avLst/>
              <a:gdLst/>
              <a:ahLst/>
              <a:cxnLst/>
              <a:rect l="l" t="t" r="r" b="b"/>
              <a:pathLst>
                <a:path w="7558405" h="3540125">
                  <a:moveTo>
                    <a:pt x="7558341" y="0"/>
                  </a:moveTo>
                  <a:lnTo>
                    <a:pt x="0" y="0"/>
                  </a:lnTo>
                  <a:lnTo>
                    <a:pt x="0" y="3540061"/>
                  </a:lnTo>
                  <a:lnTo>
                    <a:pt x="7558341" y="3540061"/>
                  </a:lnTo>
                  <a:lnTo>
                    <a:pt x="755834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rtl="0"/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-1667" y="8533691"/>
              <a:ext cx="7560309" cy="0"/>
            </a:xfrm>
            <a:custGeom>
              <a:avLst/>
              <a:gdLst/>
              <a:ahLst/>
              <a:cxnLst/>
              <a:rect l="l" t="t" r="r" b="b"/>
              <a:pathLst>
                <a:path w="7560309">
                  <a:moveTo>
                    <a:pt x="7560005" y="0"/>
                  </a:moveTo>
                  <a:lnTo>
                    <a:pt x="0" y="0"/>
                  </a:lnTo>
                </a:path>
              </a:pathLst>
            </a:custGeom>
            <a:ln w="3594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pPr rtl="0"/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358327" y="8035625"/>
              <a:ext cx="5932805" cy="0"/>
            </a:xfrm>
            <a:custGeom>
              <a:avLst/>
              <a:gdLst/>
              <a:ahLst/>
              <a:cxnLst/>
              <a:rect l="l" t="t" r="r" b="b"/>
              <a:pathLst>
                <a:path w="5932805">
                  <a:moveTo>
                    <a:pt x="5932538" y="0"/>
                  </a:moveTo>
                  <a:lnTo>
                    <a:pt x="0" y="0"/>
                  </a:lnTo>
                </a:path>
              </a:pathLst>
            </a:custGeom>
            <a:ln w="1079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pPr rtl="0"/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4009261" y="7528091"/>
              <a:ext cx="2101215" cy="332740"/>
            </a:xfrm>
            <a:custGeom>
              <a:avLst/>
              <a:gdLst/>
              <a:ahLst/>
              <a:cxnLst/>
              <a:rect l="l" t="t" r="r" b="b"/>
              <a:pathLst>
                <a:path w="2101215" h="332740">
                  <a:moveTo>
                    <a:pt x="2064613" y="0"/>
                  </a:moveTo>
                  <a:lnTo>
                    <a:pt x="36004" y="0"/>
                  </a:lnTo>
                  <a:lnTo>
                    <a:pt x="22020" y="2843"/>
                  </a:lnTo>
                  <a:lnTo>
                    <a:pt x="10572" y="10582"/>
                  </a:lnTo>
                  <a:lnTo>
                    <a:pt x="2839" y="22031"/>
                  </a:lnTo>
                  <a:lnTo>
                    <a:pt x="0" y="36004"/>
                  </a:lnTo>
                  <a:lnTo>
                    <a:pt x="0" y="296557"/>
                  </a:lnTo>
                  <a:lnTo>
                    <a:pt x="2839" y="310534"/>
                  </a:lnTo>
                  <a:lnTo>
                    <a:pt x="10572" y="321978"/>
                  </a:lnTo>
                  <a:lnTo>
                    <a:pt x="22020" y="329710"/>
                  </a:lnTo>
                  <a:lnTo>
                    <a:pt x="36004" y="332549"/>
                  </a:lnTo>
                  <a:lnTo>
                    <a:pt x="2064613" y="332549"/>
                  </a:lnTo>
                  <a:lnTo>
                    <a:pt x="2078592" y="329710"/>
                  </a:lnTo>
                  <a:lnTo>
                    <a:pt x="2090040" y="321978"/>
                  </a:lnTo>
                  <a:lnTo>
                    <a:pt x="2097776" y="310534"/>
                  </a:lnTo>
                  <a:lnTo>
                    <a:pt x="2100618" y="296557"/>
                  </a:lnTo>
                  <a:lnTo>
                    <a:pt x="2100618" y="36004"/>
                  </a:lnTo>
                  <a:lnTo>
                    <a:pt x="2097776" y="22031"/>
                  </a:lnTo>
                  <a:lnTo>
                    <a:pt x="2090040" y="10582"/>
                  </a:lnTo>
                  <a:lnTo>
                    <a:pt x="2078592" y="2843"/>
                  </a:lnTo>
                  <a:lnTo>
                    <a:pt x="206461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rtl="0"/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5573527" y="7528096"/>
              <a:ext cx="536575" cy="332740"/>
            </a:xfrm>
            <a:custGeom>
              <a:avLst/>
              <a:gdLst/>
              <a:ahLst/>
              <a:cxnLst/>
              <a:rect l="l" t="t" r="r" b="b"/>
              <a:pathLst>
                <a:path w="536575" h="332740">
                  <a:moveTo>
                    <a:pt x="500341" y="0"/>
                  </a:moveTo>
                  <a:lnTo>
                    <a:pt x="0" y="0"/>
                  </a:lnTo>
                  <a:lnTo>
                    <a:pt x="0" y="332549"/>
                  </a:lnTo>
                  <a:lnTo>
                    <a:pt x="500341" y="332549"/>
                  </a:lnTo>
                  <a:lnTo>
                    <a:pt x="514320" y="329708"/>
                  </a:lnTo>
                  <a:lnTo>
                    <a:pt x="525768" y="321973"/>
                  </a:lnTo>
                  <a:lnTo>
                    <a:pt x="533504" y="310528"/>
                  </a:lnTo>
                  <a:lnTo>
                    <a:pt x="536346" y="296557"/>
                  </a:lnTo>
                  <a:lnTo>
                    <a:pt x="536346" y="36004"/>
                  </a:lnTo>
                  <a:lnTo>
                    <a:pt x="533504" y="22025"/>
                  </a:lnTo>
                  <a:lnTo>
                    <a:pt x="525768" y="10577"/>
                  </a:lnTo>
                  <a:lnTo>
                    <a:pt x="514320" y="2841"/>
                  </a:lnTo>
                  <a:lnTo>
                    <a:pt x="500341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pPr rtl="0"/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5573527" y="7528096"/>
              <a:ext cx="536575" cy="332740"/>
            </a:xfrm>
            <a:custGeom>
              <a:avLst/>
              <a:gdLst/>
              <a:ahLst/>
              <a:cxnLst/>
              <a:rect l="l" t="t" r="r" b="b"/>
              <a:pathLst>
                <a:path w="536575" h="332740">
                  <a:moveTo>
                    <a:pt x="0" y="0"/>
                  </a:moveTo>
                  <a:lnTo>
                    <a:pt x="500341" y="0"/>
                  </a:lnTo>
                  <a:lnTo>
                    <a:pt x="514320" y="2841"/>
                  </a:lnTo>
                  <a:lnTo>
                    <a:pt x="525768" y="10577"/>
                  </a:lnTo>
                  <a:lnTo>
                    <a:pt x="533504" y="22025"/>
                  </a:lnTo>
                  <a:lnTo>
                    <a:pt x="536346" y="36004"/>
                  </a:lnTo>
                  <a:lnTo>
                    <a:pt x="536346" y="296557"/>
                  </a:lnTo>
                  <a:lnTo>
                    <a:pt x="533504" y="310528"/>
                  </a:lnTo>
                  <a:lnTo>
                    <a:pt x="525768" y="321973"/>
                  </a:lnTo>
                  <a:lnTo>
                    <a:pt x="514320" y="329708"/>
                  </a:lnTo>
                  <a:lnTo>
                    <a:pt x="500341" y="332549"/>
                  </a:lnTo>
                  <a:lnTo>
                    <a:pt x="0" y="332549"/>
                  </a:lnTo>
                </a:path>
              </a:pathLst>
            </a:custGeom>
            <a:ln w="10033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pPr rtl="0"/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4009261" y="7528091"/>
              <a:ext cx="2101215" cy="332740"/>
            </a:xfrm>
            <a:custGeom>
              <a:avLst/>
              <a:gdLst/>
              <a:ahLst/>
              <a:cxnLst/>
              <a:rect l="l" t="t" r="r" b="b"/>
              <a:pathLst>
                <a:path w="2101215" h="332740">
                  <a:moveTo>
                    <a:pt x="2100618" y="296557"/>
                  </a:moveTo>
                  <a:lnTo>
                    <a:pt x="2097776" y="310534"/>
                  </a:lnTo>
                  <a:lnTo>
                    <a:pt x="2090040" y="321978"/>
                  </a:lnTo>
                  <a:lnTo>
                    <a:pt x="2078592" y="329710"/>
                  </a:lnTo>
                  <a:lnTo>
                    <a:pt x="2064613" y="332549"/>
                  </a:lnTo>
                  <a:lnTo>
                    <a:pt x="36004" y="332549"/>
                  </a:lnTo>
                  <a:lnTo>
                    <a:pt x="22020" y="329710"/>
                  </a:lnTo>
                  <a:lnTo>
                    <a:pt x="10572" y="321978"/>
                  </a:lnTo>
                  <a:lnTo>
                    <a:pt x="2839" y="310534"/>
                  </a:lnTo>
                  <a:lnTo>
                    <a:pt x="0" y="296557"/>
                  </a:lnTo>
                  <a:lnTo>
                    <a:pt x="0" y="36004"/>
                  </a:lnTo>
                  <a:lnTo>
                    <a:pt x="2839" y="22031"/>
                  </a:lnTo>
                  <a:lnTo>
                    <a:pt x="10572" y="10582"/>
                  </a:lnTo>
                  <a:lnTo>
                    <a:pt x="22020" y="2843"/>
                  </a:lnTo>
                  <a:lnTo>
                    <a:pt x="36004" y="0"/>
                  </a:lnTo>
                  <a:lnTo>
                    <a:pt x="2064613" y="0"/>
                  </a:lnTo>
                  <a:lnTo>
                    <a:pt x="2078592" y="2843"/>
                  </a:lnTo>
                  <a:lnTo>
                    <a:pt x="2090040" y="10582"/>
                  </a:lnTo>
                  <a:lnTo>
                    <a:pt x="2097776" y="22031"/>
                  </a:lnTo>
                  <a:lnTo>
                    <a:pt x="2100618" y="36004"/>
                  </a:lnTo>
                  <a:lnTo>
                    <a:pt x="2100618" y="296557"/>
                  </a:lnTo>
                  <a:close/>
                </a:path>
              </a:pathLst>
            </a:custGeom>
            <a:ln w="1079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pPr rtl="0"/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6304802" y="7372388"/>
              <a:ext cx="886886" cy="88687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rtl="0"/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358330" y="7379106"/>
              <a:ext cx="6840220" cy="877569"/>
            </a:xfrm>
            <a:custGeom>
              <a:avLst/>
              <a:gdLst/>
              <a:ahLst/>
              <a:cxnLst/>
              <a:rect l="l" t="t" r="r" b="b"/>
              <a:pathLst>
                <a:path w="6840220" h="877570">
                  <a:moveTo>
                    <a:pt x="6840016" y="877188"/>
                  </a:moveTo>
                  <a:lnTo>
                    <a:pt x="5928537" y="877188"/>
                  </a:lnTo>
                  <a:lnTo>
                    <a:pt x="5928537" y="0"/>
                  </a:lnTo>
                  <a:lnTo>
                    <a:pt x="6840016" y="0"/>
                  </a:lnTo>
                  <a:lnTo>
                    <a:pt x="6840016" y="877188"/>
                  </a:lnTo>
                  <a:close/>
                </a:path>
                <a:path w="6840220" h="877570">
                  <a:moveTo>
                    <a:pt x="6840016" y="877176"/>
                  </a:moveTo>
                  <a:lnTo>
                    <a:pt x="0" y="877176"/>
                  </a:lnTo>
                  <a:lnTo>
                    <a:pt x="0" y="0"/>
                  </a:lnTo>
                  <a:lnTo>
                    <a:pt x="6840016" y="0"/>
                  </a:lnTo>
                  <a:lnTo>
                    <a:pt x="6840016" y="877176"/>
                  </a:lnTo>
                  <a:close/>
                </a:path>
              </a:pathLst>
            </a:custGeom>
            <a:ln w="1799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pPr rtl="0"/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352933" y="5758021"/>
            <a:ext cx="6851015" cy="1190625"/>
            <a:chOff x="352933" y="5660923"/>
            <a:chExt cx="6851015" cy="1190625"/>
          </a:xfrm>
        </p:grpSpPr>
        <p:sp>
          <p:nvSpPr>
            <p:cNvPr id="15" name="object 15"/>
            <p:cNvSpPr/>
            <p:nvPr/>
          </p:nvSpPr>
          <p:spPr>
            <a:xfrm>
              <a:off x="358330" y="5666320"/>
              <a:ext cx="6840220" cy="1179830"/>
            </a:xfrm>
            <a:custGeom>
              <a:avLst/>
              <a:gdLst/>
              <a:ahLst/>
              <a:cxnLst/>
              <a:rect l="l" t="t" r="r" b="b"/>
              <a:pathLst>
                <a:path w="6840220" h="1179829">
                  <a:moveTo>
                    <a:pt x="6840016" y="1179309"/>
                  </a:moveTo>
                  <a:lnTo>
                    <a:pt x="0" y="1179309"/>
                  </a:lnTo>
                  <a:lnTo>
                    <a:pt x="0" y="0"/>
                  </a:lnTo>
                  <a:lnTo>
                    <a:pt x="6840016" y="0"/>
                  </a:lnTo>
                  <a:lnTo>
                    <a:pt x="6840016" y="1179309"/>
                  </a:lnTo>
                  <a:close/>
                </a:path>
              </a:pathLst>
            </a:custGeom>
            <a:ln w="10794">
              <a:solidFill>
                <a:srgbClr val="FFCB04"/>
              </a:solidFill>
            </a:ln>
          </p:spPr>
          <p:txBody>
            <a:bodyPr wrap="square" lIns="0" tIns="0" rIns="0" bIns="0" rtlCol="0"/>
            <a:lstStyle/>
            <a:p>
              <a:pPr rtl="0"/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358330" y="5666320"/>
              <a:ext cx="1296670" cy="1179830"/>
            </a:xfrm>
            <a:custGeom>
              <a:avLst/>
              <a:gdLst/>
              <a:ahLst/>
              <a:cxnLst/>
              <a:rect l="l" t="t" r="r" b="b"/>
              <a:pathLst>
                <a:path w="1296670" h="1179829">
                  <a:moveTo>
                    <a:pt x="1296238" y="0"/>
                  </a:moveTo>
                  <a:lnTo>
                    <a:pt x="0" y="0"/>
                  </a:lnTo>
                  <a:lnTo>
                    <a:pt x="0" y="1179309"/>
                  </a:lnTo>
                  <a:lnTo>
                    <a:pt x="1296238" y="1179309"/>
                  </a:lnTo>
                  <a:lnTo>
                    <a:pt x="1296238" y="0"/>
                  </a:lnTo>
                  <a:close/>
                </a:path>
              </a:pathLst>
            </a:custGeom>
            <a:solidFill>
              <a:srgbClr val="FFCB04"/>
            </a:solidFill>
          </p:spPr>
          <p:txBody>
            <a:bodyPr wrap="square" lIns="0" tIns="0" rIns="0" bIns="0" rtlCol="0"/>
            <a:lstStyle/>
            <a:p>
              <a:pPr rtl="0"/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7" name="object 17"/>
          <p:cNvSpPr/>
          <p:nvPr/>
        </p:nvSpPr>
        <p:spPr>
          <a:xfrm>
            <a:off x="-1663" y="0"/>
            <a:ext cx="7560309" cy="288290"/>
          </a:xfrm>
          <a:custGeom>
            <a:avLst/>
            <a:gdLst/>
            <a:ahLst/>
            <a:cxnLst/>
            <a:rect l="l" t="t" r="r" b="b"/>
            <a:pathLst>
              <a:path w="7560309" h="288290">
                <a:moveTo>
                  <a:pt x="7560005" y="0"/>
                </a:moveTo>
                <a:lnTo>
                  <a:pt x="0" y="0"/>
                </a:lnTo>
                <a:lnTo>
                  <a:pt x="0" y="287997"/>
                </a:lnTo>
                <a:lnTo>
                  <a:pt x="7560005" y="287997"/>
                </a:lnTo>
                <a:lnTo>
                  <a:pt x="7560005" y="0"/>
                </a:lnTo>
                <a:close/>
              </a:path>
            </a:pathLst>
          </a:custGeom>
          <a:solidFill>
            <a:srgbClr val="FFCB04"/>
          </a:solidFill>
        </p:spPr>
        <p:txBody>
          <a:bodyPr wrap="square" lIns="0" tIns="0" rIns="0" bIns="0" rtlCol="0"/>
          <a:lstStyle/>
          <a:p>
            <a:pPr rtl="0"/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bject 3">
            <a:extLst>
              <a:ext uri="{FF2B5EF4-FFF2-40B4-BE49-F238E27FC236}">
                <a16:creationId xmlns:a16="http://schemas.microsoft.com/office/drawing/2014/main" id="{8E529BA0-4073-FF49-AA33-D1AF53B693AB}"/>
              </a:ext>
            </a:extLst>
          </p:cNvPr>
          <p:cNvSpPr txBox="1"/>
          <p:nvPr/>
        </p:nvSpPr>
        <p:spPr>
          <a:xfrm>
            <a:off x="167929" y="1468526"/>
            <a:ext cx="7019290" cy="12336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rtl="0">
              <a:lnSpc>
                <a:spcPct val="100000"/>
              </a:lnSpc>
              <a:spcAft>
                <a:spcPts val="300"/>
              </a:spcAft>
            </a:pPr>
            <a:r>
              <a:rPr lang="id" sz="1100" b="1" dirty="0">
                <a:solidFill>
                  <a:srgbClr val="231F20"/>
                </a:solidFill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◎ Tentang vaksinasi selain alamat kartu penduduk (domisili)</a:t>
            </a:r>
            <a:endParaRPr sz="1100" b="1" dirty="0">
              <a:latin typeface="Arial" panose="020B0604020202020204" pitchFamily="34" charset="0"/>
              <a:ea typeface="Yu Gothic" panose="020B0400000000000000" pitchFamily="34" charset="-128"/>
              <a:cs typeface="Arial" panose="020B0604020202020204" pitchFamily="34" charset="0"/>
            </a:endParaRPr>
          </a:p>
          <a:p>
            <a:pPr marL="12700" rtl="0">
              <a:lnSpc>
                <a:spcPts val="1100"/>
              </a:lnSpc>
            </a:pPr>
            <a:r>
              <a:rPr lang="id" sz="1000" dirty="0">
                <a:solidFill>
                  <a:srgbClr val="231F20"/>
                </a:solidFill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・Mereka yang divaksinasi di fasilitas kesehatan yang ada di rumah sakit, panti jompo, dll. </a:t>
            </a:r>
            <a:endParaRPr lang="en-US" sz="1000" dirty="0">
              <a:solidFill>
                <a:srgbClr val="231F20"/>
              </a:solidFill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  <a:p>
            <a:pPr marL="12700" rtl="0">
              <a:lnSpc>
                <a:spcPts val="1100"/>
              </a:lnSpc>
            </a:pPr>
            <a:r>
              <a:rPr lang="ja-JP" altLang="en-US" sz="1000" b="1" dirty="0">
                <a:solidFill>
                  <a:srgbClr val="231F20"/>
                </a:solidFill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　</a:t>
            </a:r>
            <a:r>
              <a:rPr lang="id" sz="1000" b="1" dirty="0">
                <a:solidFill>
                  <a:srgbClr val="F7941D"/>
                </a:solidFill>
                <a:latin typeface="Arial" panose="020B0604020202020204" pitchFamily="34" charset="0"/>
                <a:ea typeface="Yu Gothic Medium" panose="020B0400000000000000" pitchFamily="34" charset="-128"/>
                <a:cs typeface="Arial" panose="020B0604020202020204" pitchFamily="34" charset="0"/>
              </a:rPr>
              <a:t>➡ Silakan berkonsultasi dengan fasilitas kesehatan atau panti jompo tersebut.</a:t>
            </a:r>
            <a:endParaRPr sz="1000" b="1" dirty="0">
              <a:latin typeface="Arial" panose="020B0604020202020204" pitchFamily="34" charset="0"/>
              <a:ea typeface="Yu Gothic Medium" panose="020B0400000000000000" pitchFamily="34" charset="-128"/>
              <a:cs typeface="Arial" panose="020B0604020202020204" pitchFamily="34" charset="0"/>
            </a:endParaRPr>
          </a:p>
          <a:p>
            <a:pPr marL="12700" rtl="0">
              <a:lnSpc>
                <a:spcPts val="1100"/>
              </a:lnSpc>
            </a:pPr>
            <a:r>
              <a:rPr lang="id" sz="1000" dirty="0">
                <a:solidFill>
                  <a:srgbClr val="231F20"/>
                </a:solidFill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・Mereka yang divaksinasi di fasilitas kesehatan tempat dirawat karena komorbid </a:t>
            </a:r>
            <a:endParaRPr lang="en-US" sz="1000" dirty="0">
              <a:solidFill>
                <a:srgbClr val="231F20"/>
              </a:solidFill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  <a:p>
            <a:pPr marL="12700" rtl="0">
              <a:lnSpc>
                <a:spcPts val="1100"/>
              </a:lnSpc>
            </a:pPr>
            <a:r>
              <a:rPr lang="ja-JP" altLang="en-US" sz="1000" b="1" dirty="0">
                <a:solidFill>
                  <a:srgbClr val="231F20"/>
                </a:solidFill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　</a:t>
            </a:r>
            <a:r>
              <a:rPr lang="id" sz="1000" b="1" dirty="0">
                <a:solidFill>
                  <a:srgbClr val="F7941D"/>
                </a:solidFill>
                <a:latin typeface="Arial" panose="020B0604020202020204" pitchFamily="34" charset="0"/>
                <a:ea typeface="Yu Gothic Medium" panose="020B0400000000000000" pitchFamily="34" charset="-128"/>
                <a:cs typeface="Arial" panose="020B0604020202020204" pitchFamily="34" charset="0"/>
              </a:rPr>
              <a:t>➡ Silakan berkonsultasi dengan fasilitas kesehatan tersebut.</a:t>
            </a:r>
            <a:endParaRPr sz="1000" b="1" dirty="0">
              <a:latin typeface="Arial" panose="020B0604020202020204" pitchFamily="34" charset="0"/>
              <a:ea typeface="Yu Gothic Medium" panose="020B0400000000000000" pitchFamily="34" charset="-128"/>
              <a:cs typeface="Arial" panose="020B0604020202020204" pitchFamily="34" charset="0"/>
            </a:endParaRPr>
          </a:p>
          <a:p>
            <a:pPr marL="160020" marR="1094740" indent="-147955" rtl="0">
              <a:lnSpc>
                <a:spcPts val="1100"/>
              </a:lnSpc>
            </a:pPr>
            <a:r>
              <a:rPr lang="id" sz="1000" dirty="0">
                <a:solidFill>
                  <a:srgbClr val="231F20"/>
                </a:solidFill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・Mereka yang tinggal di tempat yang berbeda dengan domisili</a:t>
            </a:r>
            <a:r>
              <a:rPr lang="id" sz="1000" b="1" dirty="0">
                <a:solidFill>
                  <a:srgbClr val="F7941D"/>
                </a:solidFill>
                <a:latin typeface="Arial" panose="020B0604020202020204" pitchFamily="34" charset="0"/>
                <a:ea typeface="Yu Gothic Medium" panose="020B0400000000000000" pitchFamily="34" charset="-128"/>
                <a:cs typeface="Arial" panose="020B0604020202020204" pitchFamily="34" charset="0"/>
              </a:rPr>
              <a:t> </a:t>
            </a:r>
            <a:endParaRPr lang="en-US" sz="1000" b="1" dirty="0">
              <a:solidFill>
                <a:srgbClr val="F7941D"/>
              </a:solidFill>
              <a:latin typeface="Arial" panose="020B0604020202020204" pitchFamily="34" charset="0"/>
              <a:ea typeface="Yu Gothic Medium" panose="020B0400000000000000" pitchFamily="34" charset="-128"/>
              <a:cs typeface="Arial" panose="020B0604020202020204" pitchFamily="34" charset="0"/>
            </a:endParaRPr>
          </a:p>
          <a:p>
            <a:pPr marL="160020" marR="1094740" indent="-147955" rtl="0">
              <a:lnSpc>
                <a:spcPts val="1100"/>
              </a:lnSpc>
            </a:pPr>
            <a:r>
              <a:rPr lang="ja-JP" altLang="en-US" sz="1000" b="1" dirty="0">
                <a:solidFill>
                  <a:srgbClr val="F7941D"/>
                </a:solidFill>
                <a:latin typeface="Arial" panose="020B0604020202020204" pitchFamily="34" charset="0"/>
                <a:ea typeface="Yu Gothic Medium" panose="020B0400000000000000" pitchFamily="34" charset="-128"/>
                <a:cs typeface="Arial" panose="020B0604020202020204" pitchFamily="34" charset="0"/>
              </a:rPr>
              <a:t>　</a:t>
            </a:r>
            <a:r>
              <a:rPr lang="id" sz="1000" b="1" dirty="0">
                <a:solidFill>
                  <a:srgbClr val="F7941D"/>
                </a:solidFill>
                <a:latin typeface="Arial" panose="020B0604020202020204" pitchFamily="34" charset="0"/>
                <a:ea typeface="Yu Gothic Medium" panose="020B0400000000000000" pitchFamily="34" charset="-128"/>
                <a:cs typeface="Arial" panose="020B0604020202020204" pitchFamily="34" charset="0"/>
              </a:rPr>
              <a:t>➡ Anda mungkin bisa divaksinasi di tempat tinggal Anda. </a:t>
            </a:r>
            <a:endParaRPr lang="en-US" sz="1000" b="1" dirty="0">
              <a:solidFill>
                <a:srgbClr val="F7941D"/>
              </a:solidFill>
              <a:latin typeface="Arial" panose="020B0604020202020204" pitchFamily="34" charset="0"/>
              <a:ea typeface="Yu Gothic Medium" panose="020B0400000000000000" pitchFamily="34" charset="-128"/>
              <a:cs typeface="Arial" panose="020B0604020202020204" pitchFamily="34" charset="0"/>
            </a:endParaRPr>
          </a:p>
          <a:p>
            <a:pPr marL="160020" marR="1094740" indent="-147955" rtl="0">
              <a:lnSpc>
                <a:spcPts val="1100"/>
              </a:lnSpc>
              <a:spcBef>
                <a:spcPts val="300"/>
              </a:spcBef>
            </a:pPr>
            <a:r>
              <a:rPr lang="id" sz="1000" b="1" dirty="0">
                <a:solidFill>
                  <a:srgbClr val="F7941D"/>
                </a:solidFill>
                <a:latin typeface="Arial" panose="020B0604020202020204" pitchFamily="34" charset="0"/>
                <a:ea typeface="Yu Gothic Medium" panose="020B0400000000000000" pitchFamily="34" charset="-128"/>
                <a:cs typeface="Arial" panose="020B0604020202020204" pitchFamily="34" charset="0"/>
              </a:rPr>
              <a:t>　</a:t>
            </a:r>
            <a:r>
              <a:rPr lang="id" sz="1000" dirty="0">
                <a:solidFill>
                  <a:srgbClr val="231F20"/>
                </a:solidFill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Silakan periksa situs web pemerintah daerah tempat tinggal Anda atau hubungi pusat konsultasi.</a:t>
            </a:r>
            <a:endParaRPr sz="1000" dirty="0"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9" name="object 4">
            <a:extLst>
              <a:ext uri="{FF2B5EF4-FFF2-40B4-BE49-F238E27FC236}">
                <a16:creationId xmlns:a16="http://schemas.microsoft.com/office/drawing/2014/main" id="{3C323C8D-A2C3-044C-BEAA-D13190C342B6}"/>
              </a:ext>
            </a:extLst>
          </p:cNvPr>
          <p:cNvSpPr txBox="1"/>
          <p:nvPr/>
        </p:nvSpPr>
        <p:spPr>
          <a:xfrm>
            <a:off x="482563" y="7431605"/>
            <a:ext cx="3448599" cy="613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6985" algn="just" rtl="0">
              <a:lnSpc>
                <a:spcPts val="1200"/>
              </a:lnSpc>
            </a:pPr>
            <a:r>
              <a:rPr lang="id" sz="800" b="1" dirty="0">
                <a:solidFill>
                  <a:srgbClr val="231F20"/>
                </a:solidFill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Untuk informasi lebih lanjut mengenai efektivitas dan keamanan vaksin COVID-19, silakan akses situs web Kementerian Kesehatan,
Ketenagakerjaan, dan Kesejahteraan (MHLW) di bagian “Tentang Vaksin COVID-19”.</a:t>
            </a:r>
            <a:endParaRPr sz="800" b="1" dirty="0">
              <a:latin typeface="Arial" panose="020B0604020202020204" pitchFamily="34" charset="0"/>
              <a:ea typeface="Yu Gothic" panose="020B04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20" name="object 5">
            <a:extLst>
              <a:ext uri="{FF2B5EF4-FFF2-40B4-BE49-F238E27FC236}">
                <a16:creationId xmlns:a16="http://schemas.microsoft.com/office/drawing/2014/main" id="{E0F178A4-AA4E-7542-8F2A-E8FA81BC6039}"/>
              </a:ext>
            </a:extLst>
          </p:cNvPr>
          <p:cNvSpPr txBox="1"/>
          <p:nvPr/>
        </p:nvSpPr>
        <p:spPr>
          <a:xfrm>
            <a:off x="476044" y="8084728"/>
            <a:ext cx="5570445" cy="1256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0"/>
              </a:spcBef>
            </a:pPr>
            <a:r>
              <a:rPr lang="id" sz="800" dirty="0">
                <a:solidFill>
                  <a:srgbClr val="231F20"/>
                </a:solidFill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Jika Anda tidak dapat mengakses situs web tersebut, silakan berkonsultasi dengan pemerintah daerah setempat Anda.</a:t>
            </a:r>
            <a:endParaRPr sz="800" dirty="0"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21" name="object 6">
            <a:extLst>
              <a:ext uri="{FF2B5EF4-FFF2-40B4-BE49-F238E27FC236}">
                <a16:creationId xmlns:a16="http://schemas.microsoft.com/office/drawing/2014/main" id="{8426F7C4-20EF-8E43-BB22-2F60338A776A}"/>
              </a:ext>
            </a:extLst>
          </p:cNvPr>
          <p:cNvSpPr txBox="1"/>
          <p:nvPr/>
        </p:nvSpPr>
        <p:spPr>
          <a:xfrm>
            <a:off x="4060427" y="7614635"/>
            <a:ext cx="1493943" cy="18829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0"/>
              </a:spcBef>
              <a:tabLst>
                <a:tab pos="1593850" algn="l"/>
              </a:tabLst>
            </a:pPr>
            <a:r>
              <a:rPr lang="id" sz="1100" b="1" dirty="0">
                <a:solidFill>
                  <a:srgbClr val="231F20"/>
                </a:solidFill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MHLW   covid   vaksin</a:t>
            </a:r>
            <a:endParaRPr lang="id" sz="1100" b="1" dirty="0">
              <a:solidFill>
                <a:schemeClr val="bg1"/>
              </a:solidFill>
              <a:latin typeface="Arial" panose="020B0604020202020204" pitchFamily="34" charset="0"/>
              <a:ea typeface="Yu Gothic" panose="020B04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22" name="object 7">
            <a:extLst>
              <a:ext uri="{FF2B5EF4-FFF2-40B4-BE49-F238E27FC236}">
                <a16:creationId xmlns:a16="http://schemas.microsoft.com/office/drawing/2014/main" id="{E66E7AC4-A26C-6541-AC78-BC0243E978A8}"/>
              </a:ext>
            </a:extLst>
          </p:cNvPr>
          <p:cNvSpPr txBox="1"/>
          <p:nvPr/>
        </p:nvSpPr>
        <p:spPr>
          <a:xfrm>
            <a:off x="345622" y="8818740"/>
            <a:ext cx="2317573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0"/>
              </a:spcBef>
            </a:pPr>
            <a:r>
              <a:rPr lang="id" sz="800" dirty="0">
                <a:solidFill>
                  <a:srgbClr val="231F20"/>
                </a:solidFill>
                <a:latin typeface="Arial" panose="020B0604020202020204" pitchFamily="34" charset="0"/>
                <a:ea typeface="Yu Gothic Medium" panose="020B0400000000000000" pitchFamily="34" charset="-128"/>
                <a:cs typeface="Arial" panose="020B0604020202020204" pitchFamily="34" charset="0"/>
              </a:rPr>
              <a:t>Informasi kontak</a:t>
            </a:r>
            <a:endParaRPr sz="800" dirty="0">
              <a:latin typeface="Arial" panose="020B0604020202020204" pitchFamily="34" charset="0"/>
              <a:ea typeface="Yu Gothic Medium" panose="020B04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23" name="object 8">
            <a:extLst>
              <a:ext uri="{FF2B5EF4-FFF2-40B4-BE49-F238E27FC236}">
                <a16:creationId xmlns:a16="http://schemas.microsoft.com/office/drawing/2014/main" id="{55680AF8-7E3D-1147-A4F3-FC56DAE9D03C}"/>
              </a:ext>
            </a:extLst>
          </p:cNvPr>
          <p:cNvSpPr txBox="1"/>
          <p:nvPr/>
        </p:nvSpPr>
        <p:spPr>
          <a:xfrm>
            <a:off x="439055" y="6016660"/>
            <a:ext cx="1135219" cy="6527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3810" rtl="0">
              <a:lnSpc>
                <a:spcPct val="140400"/>
              </a:lnSpc>
              <a:spcBef>
                <a:spcPts val="100"/>
              </a:spcBef>
            </a:pPr>
            <a:r>
              <a:rPr lang="id" sz="1050" b="1" dirty="0">
                <a:solidFill>
                  <a:schemeClr val="bg1"/>
                </a:solidFill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Terus terapkan protokol kesehatan.</a:t>
            </a:r>
          </a:p>
        </p:txBody>
      </p:sp>
      <p:sp>
        <p:nvSpPr>
          <p:cNvPr id="24" name="object 9">
            <a:extLst>
              <a:ext uri="{FF2B5EF4-FFF2-40B4-BE49-F238E27FC236}">
                <a16:creationId xmlns:a16="http://schemas.microsoft.com/office/drawing/2014/main" id="{9342C1BE-6BDC-BF43-9610-6973765CF6B7}"/>
              </a:ext>
            </a:extLst>
          </p:cNvPr>
          <p:cNvSpPr txBox="1"/>
          <p:nvPr/>
        </p:nvSpPr>
        <p:spPr>
          <a:xfrm>
            <a:off x="1554600" y="6718505"/>
            <a:ext cx="3589167" cy="173124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201930" rtl="0">
              <a:lnSpc>
                <a:spcPct val="100000"/>
              </a:lnSpc>
              <a:spcBef>
                <a:spcPts val="350"/>
              </a:spcBef>
            </a:pPr>
            <a:r>
              <a:rPr lang="id" sz="750" b="1" dirty="0">
                <a:solidFill>
                  <a:srgbClr val="231F20"/>
                </a:solidFill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Menghindari 3C (tempat ramai, kontak dekat, tempat tertutup)</a:t>
            </a:r>
            <a:endParaRPr sz="750" b="1" dirty="0">
              <a:latin typeface="Arial" panose="020B0604020202020204" pitchFamily="34" charset="0"/>
              <a:ea typeface="Yu Gothic" panose="020B04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25" name="object 10">
            <a:extLst>
              <a:ext uri="{FF2B5EF4-FFF2-40B4-BE49-F238E27FC236}">
                <a16:creationId xmlns:a16="http://schemas.microsoft.com/office/drawing/2014/main" id="{8168CB19-0A76-BE46-BDC5-4120D946F441}"/>
              </a:ext>
            </a:extLst>
          </p:cNvPr>
          <p:cNvSpPr txBox="1"/>
          <p:nvPr/>
        </p:nvSpPr>
        <p:spPr>
          <a:xfrm>
            <a:off x="4387850" y="6487564"/>
            <a:ext cx="657155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 rtl="0">
              <a:lnSpc>
                <a:spcPct val="100000"/>
              </a:lnSpc>
              <a:spcBef>
                <a:spcPts val="100"/>
              </a:spcBef>
            </a:pPr>
            <a:r>
              <a:rPr lang="id" sz="750" b="1" dirty="0">
                <a:solidFill>
                  <a:srgbClr val="231F20"/>
                </a:solidFill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Mengenakan masker</a:t>
            </a:r>
            <a:endParaRPr sz="750" b="1" dirty="0">
              <a:latin typeface="Arial" panose="020B0604020202020204" pitchFamily="34" charset="0"/>
              <a:ea typeface="Yu Gothic" panose="020B04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26" name="object 11">
            <a:extLst>
              <a:ext uri="{FF2B5EF4-FFF2-40B4-BE49-F238E27FC236}">
                <a16:creationId xmlns:a16="http://schemas.microsoft.com/office/drawing/2014/main" id="{23062E70-A748-A544-80BA-086CABFCD695}"/>
              </a:ext>
            </a:extLst>
          </p:cNvPr>
          <p:cNvSpPr txBox="1"/>
          <p:nvPr/>
        </p:nvSpPr>
        <p:spPr>
          <a:xfrm>
            <a:off x="5188152" y="6494305"/>
            <a:ext cx="858337" cy="21800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indent="12700" algn="ctr" rtl="0">
              <a:lnSpc>
                <a:spcPts val="800"/>
              </a:lnSpc>
            </a:pPr>
            <a:r>
              <a:rPr lang="id" sz="750" b="1" dirty="0">
                <a:solidFill>
                  <a:srgbClr val="231F20"/>
                </a:solidFill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Mencuci tangan dengan sabun</a:t>
            </a:r>
            <a:endParaRPr lang="en-US" altLang="ja-JP" sz="750" b="1" dirty="0">
              <a:solidFill>
                <a:srgbClr val="231F20"/>
              </a:solidFill>
              <a:latin typeface="Arial" panose="020B0604020202020204" pitchFamily="34" charset="0"/>
              <a:ea typeface="Yu Gothic" panose="020B04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27" name="object 3">
            <a:extLst>
              <a:ext uri="{FF2B5EF4-FFF2-40B4-BE49-F238E27FC236}">
                <a16:creationId xmlns:a16="http://schemas.microsoft.com/office/drawing/2014/main" id="{4560EEA9-D560-B54D-9F67-FC37983320C3}"/>
              </a:ext>
            </a:extLst>
          </p:cNvPr>
          <p:cNvSpPr txBox="1"/>
          <p:nvPr/>
        </p:nvSpPr>
        <p:spPr>
          <a:xfrm>
            <a:off x="190819" y="2807997"/>
            <a:ext cx="7066372" cy="9515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rtl="0">
              <a:lnSpc>
                <a:spcPct val="100000"/>
              </a:lnSpc>
            </a:pPr>
            <a:r>
              <a:rPr lang="id" sz="1100" b="1" dirty="0">
                <a:solidFill>
                  <a:srgbClr val="231F20"/>
                </a:solidFill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◎ Pemberian vaksinasi perlu persetujuan orang yang bersangkutan</a:t>
            </a:r>
            <a:endParaRPr lang="ja-JP" altLang="en-US" sz="1100" b="1" dirty="0"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  <a:p>
            <a:pPr marL="19050" marR="132080" indent="160655" algn="just" rtl="0">
              <a:lnSpc>
                <a:spcPts val="1100"/>
              </a:lnSpc>
              <a:spcBef>
                <a:spcPts val="300"/>
              </a:spcBef>
            </a:pPr>
            <a:r>
              <a:rPr lang="id" sz="1000" dirty="0">
                <a:solidFill>
                  <a:srgbClr val="231F20"/>
                </a:solidFill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Sebelum divaksinasi, pastikan Anda memiliki pengetahuan yang benar tentang khasiat pencegahan penularan dan risiko efek sampingnya, kemudian putuskan vaksinasi berdasarkan keinginan Anda sendiri. Vaksinasi tidak akan diberikan tanpa persetujuan penerima.</a:t>
            </a:r>
            <a:endParaRPr lang="ja-JP" altLang="en-US" sz="1000" dirty="0"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  <a:p>
            <a:pPr indent="160338" rtl="0">
              <a:lnSpc>
                <a:spcPts val="1100"/>
              </a:lnSpc>
              <a:spcBef>
                <a:spcPts val="300"/>
              </a:spcBef>
            </a:pPr>
            <a:r>
              <a:rPr lang="id" sz="1000" dirty="0">
                <a:solidFill>
                  <a:srgbClr val="231F20"/>
                </a:solidFill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Pemaksaan vaksinasi terhadap orang di tempat kerja atau orang di sekitar kita serta perlakuan diskriminatif terhadap orang yang belum divaksinasi tidak boleh dilakukan.</a:t>
            </a:r>
            <a:endParaRPr sz="1000" dirty="0"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28" name="object 3">
            <a:extLst>
              <a:ext uri="{FF2B5EF4-FFF2-40B4-BE49-F238E27FC236}">
                <a16:creationId xmlns:a16="http://schemas.microsoft.com/office/drawing/2014/main" id="{79625D33-6AFA-AF4E-905E-F1F3498C01B1}"/>
              </a:ext>
            </a:extLst>
          </p:cNvPr>
          <p:cNvSpPr txBox="1"/>
          <p:nvPr/>
        </p:nvSpPr>
        <p:spPr>
          <a:xfrm>
            <a:off x="190819" y="3887844"/>
            <a:ext cx="7066372" cy="8104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rtl="0">
              <a:lnSpc>
                <a:spcPct val="100000"/>
              </a:lnSpc>
            </a:pPr>
            <a:r>
              <a:rPr lang="id" sz="1100" b="1" dirty="0">
                <a:solidFill>
                  <a:srgbClr val="231F20"/>
                </a:solidFill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◎ Tersedia Sistem Bantuan untuk Gangguan Kesehatan karena Vaksinasi</a:t>
            </a:r>
            <a:endParaRPr sz="1100" b="1" dirty="0"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  <a:p>
            <a:pPr marL="21590" marR="127000" indent="163195" rtl="0">
              <a:lnSpc>
                <a:spcPts val="1100"/>
              </a:lnSpc>
              <a:spcBef>
                <a:spcPts val="300"/>
              </a:spcBef>
            </a:pPr>
            <a:r>
              <a:rPr lang="id" sz="1000" dirty="0">
                <a:solidFill>
                  <a:srgbClr val="231F20"/>
                </a:solidFill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Vaksinasi dapat menyebabkan gangguan kesehatan, yakni sakit atau cacat. Meskipun sangat jarang terjadi, risiko ini tidak dapat dihilangkan sepenuhnya. Pemerintah telah menetapkan sistem bantuan untuk alasan ini.</a:t>
            </a:r>
          </a:p>
          <a:p>
            <a:pPr marL="21590" marR="127000" indent="163195" rtl="0">
              <a:lnSpc>
                <a:spcPts val="1100"/>
              </a:lnSpc>
              <a:spcBef>
                <a:spcPts val="300"/>
              </a:spcBef>
            </a:pPr>
            <a:r>
              <a:rPr lang="id" sz="1000" dirty="0">
                <a:solidFill>
                  <a:srgbClr val="231F20"/>
                </a:solidFill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Silakan berkonsultasi dengan pemerintah daerah tempat tinggal Anda mengenai prosedur yang diperlukan untuk pengajuan sistem bantuan ini.</a:t>
            </a:r>
            <a:endParaRPr sz="1000" dirty="0"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29" name="object 3">
            <a:extLst>
              <a:ext uri="{FF2B5EF4-FFF2-40B4-BE49-F238E27FC236}">
                <a16:creationId xmlns:a16="http://schemas.microsoft.com/office/drawing/2014/main" id="{942164DC-E9C9-A94A-AAAA-D9A78C0EC72E}"/>
              </a:ext>
            </a:extLst>
          </p:cNvPr>
          <p:cNvSpPr txBox="1"/>
          <p:nvPr/>
        </p:nvSpPr>
        <p:spPr>
          <a:xfrm>
            <a:off x="225744" y="4781846"/>
            <a:ext cx="7019290" cy="9515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rtl="0">
              <a:lnSpc>
                <a:spcPct val="100000"/>
              </a:lnSpc>
            </a:pPr>
            <a:r>
              <a:rPr lang="id" sz="1100" b="1" dirty="0">
                <a:solidFill>
                  <a:srgbClr val="231F20"/>
                </a:solidFill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◎ Setelah divaksinasi, terus terapkan protokol kesehatan, seperti mengenakan masker</a:t>
            </a:r>
            <a:endParaRPr sz="1100" b="1" dirty="0"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  <a:p>
            <a:pPr marL="24130" marR="121285" indent="161290" rtl="0">
              <a:lnSpc>
                <a:spcPts val="1100"/>
              </a:lnSpc>
              <a:spcBef>
                <a:spcPts val="300"/>
              </a:spcBef>
            </a:pPr>
            <a:r>
              <a:rPr lang="id" sz="1000" dirty="0">
                <a:solidFill>
                  <a:srgbClr val="231F20"/>
                </a:solidFill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Vaksin COVID-19 terbukti sangat efektif dalam mencegah kejadian penyakit COVID-19, tetapi efikasinya tidak sampai 100%. Mutasi virus juga berpengaruh terhadap efikasinya.</a:t>
            </a:r>
          </a:p>
          <a:p>
            <a:pPr marL="24130" marR="121285" indent="161290" rtl="0">
              <a:lnSpc>
                <a:spcPts val="1100"/>
              </a:lnSpc>
              <a:spcBef>
                <a:spcPts val="300"/>
              </a:spcBef>
            </a:pPr>
            <a:r>
              <a:rPr lang="id" sz="1000" dirty="0">
                <a:solidFill>
                  <a:srgbClr val="231F20"/>
                </a:solidFill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Untuk itu, Anda diminta untuk terus menerapkan protokol kesehatan. Secara khusus, hindari 3C (</a:t>
            </a:r>
            <a:r>
              <a:rPr lang="ja" sz="1000" i="1" dirty="0">
                <a:solidFill>
                  <a:srgbClr val="231F20"/>
                </a:solidFill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Crowded places</a:t>
            </a:r>
            <a:r>
              <a:rPr lang="ja" sz="1000" dirty="0">
                <a:solidFill>
                  <a:srgbClr val="231F20"/>
                </a:solidFill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/tempat ramai, </a:t>
            </a:r>
            <a:r>
              <a:rPr lang="ja" sz="1000" i="1" dirty="0">
                <a:solidFill>
                  <a:srgbClr val="231F20"/>
                </a:solidFill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Close-contact settings</a:t>
            </a:r>
            <a:r>
              <a:rPr lang="ja" sz="1000" dirty="0">
                <a:solidFill>
                  <a:srgbClr val="231F20"/>
                </a:solidFill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/kontak dekat, dan </a:t>
            </a:r>
            <a:r>
              <a:rPr lang="ja" sz="1000" i="1" dirty="0">
                <a:solidFill>
                  <a:srgbClr val="231F20"/>
                </a:solidFill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Closed spaces</a:t>
            </a:r>
            <a:r>
              <a:rPr lang="ja" sz="1000" dirty="0">
                <a:solidFill>
                  <a:srgbClr val="231F20"/>
                </a:solidFill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/ruang tertutup), kenakan masker, cuci tangan dengan sabun, dan disinfeksi tangan dengan </a:t>
            </a:r>
            <a:r>
              <a:rPr lang="ja" sz="1000" i="1" dirty="0">
                <a:solidFill>
                  <a:srgbClr val="231F20"/>
                </a:solidFill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hand sanitizer</a:t>
            </a:r>
            <a:r>
              <a:rPr lang="ja" sz="1000" dirty="0">
                <a:solidFill>
                  <a:srgbClr val="231F20"/>
                </a:solidFill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.</a:t>
            </a:r>
            <a:endParaRPr sz="1000" dirty="0"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pic>
        <p:nvPicPr>
          <p:cNvPr id="31" name="図 30">
            <a:extLst>
              <a:ext uri="{FF2B5EF4-FFF2-40B4-BE49-F238E27FC236}">
                <a16:creationId xmlns:a16="http://schemas.microsoft.com/office/drawing/2014/main" id="{F66BEA9A-CE34-8549-98F6-F67E15D6F0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956" y="5885934"/>
            <a:ext cx="641679" cy="566187"/>
          </a:xfrm>
          <a:prstGeom prst="rect">
            <a:avLst/>
          </a:prstGeom>
        </p:spPr>
      </p:pic>
      <p:pic>
        <p:nvPicPr>
          <p:cNvPr id="33" name="図 32">
            <a:extLst>
              <a:ext uri="{FF2B5EF4-FFF2-40B4-BE49-F238E27FC236}">
                <a16:creationId xmlns:a16="http://schemas.microsoft.com/office/drawing/2014/main" id="{C934E219-F984-8D49-8EF4-496553C754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195" y="5923681"/>
            <a:ext cx="597640" cy="528440"/>
          </a:xfrm>
          <a:prstGeom prst="rect">
            <a:avLst/>
          </a:prstGeom>
        </p:spPr>
      </p:pic>
      <p:pic>
        <p:nvPicPr>
          <p:cNvPr id="35" name="図 34">
            <a:extLst>
              <a:ext uri="{FF2B5EF4-FFF2-40B4-BE49-F238E27FC236}">
                <a16:creationId xmlns:a16="http://schemas.microsoft.com/office/drawing/2014/main" id="{7075438F-0E23-BC41-9129-3F9D64F3855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028" y="5896598"/>
            <a:ext cx="717171" cy="585060"/>
          </a:xfrm>
          <a:prstGeom prst="rect">
            <a:avLst/>
          </a:prstGeom>
        </p:spPr>
      </p:pic>
      <p:pic>
        <p:nvPicPr>
          <p:cNvPr id="37" name="図 36">
            <a:extLst>
              <a:ext uri="{FF2B5EF4-FFF2-40B4-BE49-F238E27FC236}">
                <a16:creationId xmlns:a16="http://schemas.microsoft.com/office/drawing/2014/main" id="{DDB50E80-AE43-AA48-84C6-5A665CCDB6D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060" y="5890730"/>
            <a:ext cx="383748" cy="603932"/>
          </a:xfrm>
          <a:prstGeom prst="rect">
            <a:avLst/>
          </a:prstGeom>
        </p:spPr>
      </p:pic>
      <p:pic>
        <p:nvPicPr>
          <p:cNvPr id="39" name="図 38">
            <a:extLst>
              <a:ext uri="{FF2B5EF4-FFF2-40B4-BE49-F238E27FC236}">
                <a16:creationId xmlns:a16="http://schemas.microsoft.com/office/drawing/2014/main" id="{C98C309F-013A-CA48-AF04-DB98F9F210A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909" y="5885204"/>
            <a:ext cx="547313" cy="603932"/>
          </a:xfrm>
          <a:prstGeom prst="rect">
            <a:avLst/>
          </a:prstGeom>
        </p:spPr>
      </p:pic>
      <p:pic>
        <p:nvPicPr>
          <p:cNvPr id="43" name="図 42">
            <a:extLst>
              <a:ext uri="{FF2B5EF4-FFF2-40B4-BE49-F238E27FC236}">
                <a16:creationId xmlns:a16="http://schemas.microsoft.com/office/drawing/2014/main" id="{89E9FF1A-1132-7E4F-8966-CD266FCFFA6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650" y="5917677"/>
            <a:ext cx="698297" cy="559895"/>
          </a:xfrm>
          <a:prstGeom prst="rect">
            <a:avLst/>
          </a:prstGeom>
        </p:spPr>
      </p:pic>
      <p:sp>
        <p:nvSpPr>
          <p:cNvPr id="36" name="object 3">
            <a:extLst>
              <a:ext uri="{FF2B5EF4-FFF2-40B4-BE49-F238E27FC236}">
                <a16:creationId xmlns:a16="http://schemas.microsoft.com/office/drawing/2014/main" id="{F16F4D03-10C9-FD44-9947-8D920FFABF6A}"/>
              </a:ext>
            </a:extLst>
          </p:cNvPr>
          <p:cNvSpPr txBox="1"/>
          <p:nvPr/>
        </p:nvSpPr>
        <p:spPr>
          <a:xfrm>
            <a:off x="206599" y="375347"/>
            <a:ext cx="7184027" cy="9900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869"/>
              </a:spcBef>
            </a:pPr>
            <a:r>
              <a:rPr lang="id" sz="1100" b="1" dirty="0">
                <a:solidFill>
                  <a:srgbClr val="231F20"/>
                </a:solidFill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◎ Pihak yang sangat disarankan mendapat vaksinasi booster</a:t>
            </a:r>
            <a:endParaRPr sz="1100" b="1" dirty="0">
              <a:latin typeface="Arial" panose="020B0604020202020204" pitchFamily="34" charset="0"/>
              <a:ea typeface="Yu Gothic" panose="020B0400000000000000" pitchFamily="34" charset="-128"/>
              <a:cs typeface="Arial" panose="020B0604020202020204" pitchFamily="34" charset="0"/>
            </a:endParaRPr>
          </a:p>
          <a:p>
            <a:pPr marL="12700" rtl="0">
              <a:lnSpc>
                <a:spcPts val="1100"/>
              </a:lnSpc>
              <a:spcBef>
                <a:spcPts val="300"/>
              </a:spcBef>
            </a:pPr>
            <a:r>
              <a:rPr lang="id" sz="1000" dirty="0">
                <a:solidFill>
                  <a:srgbClr val="231F20"/>
                </a:solidFill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・</a:t>
            </a:r>
            <a:r>
              <a:rPr lang="id" sz="1000" b="1" dirty="0">
                <a:solidFill>
                  <a:srgbClr val="F7941D"/>
                </a:solidFill>
                <a:latin typeface="Arial" panose="020B0604020202020204" pitchFamily="34" charset="0"/>
                <a:ea typeface="Yu Gothic Medium" panose="020B0400000000000000" pitchFamily="34" charset="-128"/>
                <a:cs typeface="Arial" panose="020B0604020202020204" pitchFamily="34" charset="0"/>
              </a:rPr>
              <a:t>Orang dengan risiko tinggi COVID-19 parah </a:t>
            </a:r>
            <a:r>
              <a:rPr lang="id" sz="1000" dirty="0">
                <a:solidFill>
                  <a:srgbClr val="231F20"/>
                </a:solidFill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seperti lansia dan orang dengan komorbid.</a:t>
            </a:r>
            <a:endParaRPr lang="ja-JP" altLang="en-US" sz="1000" b="1" dirty="0">
              <a:latin typeface="Arial" panose="020B0604020202020204" pitchFamily="34" charset="0"/>
              <a:ea typeface="Yu Gothic Medium" panose="020B0400000000000000" pitchFamily="34" charset="-128"/>
              <a:cs typeface="Arial" panose="020B0604020202020204" pitchFamily="34" charset="0"/>
            </a:endParaRPr>
          </a:p>
          <a:p>
            <a:pPr marL="133350" indent="-120650" rtl="0">
              <a:lnSpc>
                <a:spcPts val="1100"/>
              </a:lnSpc>
              <a:spcBef>
                <a:spcPts val="300"/>
              </a:spcBef>
            </a:pPr>
            <a:r>
              <a:rPr lang="id" sz="1000" dirty="0">
                <a:solidFill>
                  <a:srgbClr val="231F20"/>
                </a:solidFill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・</a:t>
            </a:r>
            <a:r>
              <a:rPr lang="id" sz="1000" b="1" dirty="0">
                <a:solidFill>
                  <a:srgbClr val="F7941D"/>
                </a:solidFill>
                <a:latin typeface="Arial" panose="020B0604020202020204" pitchFamily="34" charset="0"/>
                <a:ea typeface="Yu Gothic Medium" panose="020B0400000000000000" pitchFamily="34" charset="-128"/>
                <a:cs typeface="Arial" panose="020B0604020202020204" pitchFamily="34" charset="0"/>
              </a:rPr>
              <a:t>Orang yang sering melakukan kontak dengan orang dengan risiko tinggi COVID-19 parah</a:t>
            </a:r>
            <a:r>
              <a:rPr lang="id" sz="1000" dirty="0">
                <a:solidFill>
                  <a:srgbClr val="231F20"/>
                </a:solidFill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, seperti orang dengan hubungan dekat atau pengasuh (staf perawat lansia, dll.) orang dengan risiko tinggi COVID-19 parah.</a:t>
            </a:r>
            <a:endParaRPr lang="ja-JP" altLang="en-US" sz="1000" b="1" dirty="0">
              <a:latin typeface="Arial" panose="020B0604020202020204" pitchFamily="34" charset="0"/>
              <a:ea typeface="Yu Gothic Medium" panose="020B0400000000000000" pitchFamily="34" charset="-128"/>
              <a:cs typeface="Arial" panose="020B0604020202020204" pitchFamily="34" charset="0"/>
            </a:endParaRPr>
          </a:p>
          <a:p>
            <a:pPr marL="160020" marR="1094740" indent="-147955" rtl="0">
              <a:lnSpc>
                <a:spcPts val="1100"/>
              </a:lnSpc>
              <a:spcBef>
                <a:spcPts val="300"/>
              </a:spcBef>
            </a:pPr>
            <a:r>
              <a:rPr lang="id" sz="1000" dirty="0">
                <a:solidFill>
                  <a:srgbClr val="231F20"/>
                </a:solidFill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・</a:t>
            </a:r>
            <a:r>
              <a:rPr lang="id" sz="1000" b="1" dirty="0">
                <a:solidFill>
                  <a:srgbClr val="F7941D"/>
                </a:solidFill>
                <a:latin typeface="Arial" panose="020B0604020202020204" pitchFamily="34" charset="0"/>
                <a:ea typeface="Yu Gothic Medium" panose="020B0400000000000000" pitchFamily="34" charset="-128"/>
                <a:cs typeface="Arial" panose="020B0604020202020204" pitchFamily="34" charset="0"/>
              </a:rPr>
              <a:t>Orang dengan risiko tinggi terpapar virus karena pekerjaan atau alasan lainnya</a:t>
            </a:r>
            <a:r>
              <a:rPr lang="id" sz="1000" dirty="0">
                <a:solidFill>
                  <a:srgbClr val="231F20"/>
                </a:solidFill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, seperti tenaga kesehatan.</a:t>
            </a:r>
            <a:endParaRPr lang="ja-JP" altLang="en-US" sz="1000" b="1" dirty="0">
              <a:latin typeface="Arial" panose="020B0604020202020204" pitchFamily="34" charset="0"/>
              <a:ea typeface="Yu Gothic Medium" panose="020B04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38" name="object 11">
            <a:extLst>
              <a:ext uri="{FF2B5EF4-FFF2-40B4-BE49-F238E27FC236}">
                <a16:creationId xmlns:a16="http://schemas.microsoft.com/office/drawing/2014/main" id="{D1937440-1FD6-46E8-9FCC-C62F57102896}"/>
              </a:ext>
            </a:extLst>
          </p:cNvPr>
          <p:cNvSpPr txBox="1"/>
          <p:nvPr/>
        </p:nvSpPr>
        <p:spPr>
          <a:xfrm>
            <a:off x="6005456" y="6489700"/>
            <a:ext cx="1201794" cy="21800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ctr" rtl="0">
              <a:lnSpc>
                <a:spcPts val="800"/>
              </a:lnSpc>
            </a:pPr>
            <a:r>
              <a:rPr lang="id" sz="750" b="1" dirty="0">
                <a:solidFill>
                  <a:srgbClr val="231F20"/>
                </a:solidFill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Mendisinfeksi tangan dengan </a:t>
            </a:r>
            <a:r>
              <a:rPr lang="ja" sz="750" b="1" i="1" dirty="0">
                <a:solidFill>
                  <a:srgbClr val="231F20"/>
                </a:solidFill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hand sanitizer</a:t>
            </a:r>
            <a:endParaRPr lang="en-US" altLang="ja-JP" sz="750" b="1" dirty="0">
              <a:solidFill>
                <a:srgbClr val="231F20"/>
              </a:solidFill>
              <a:latin typeface="Arial" panose="020B0604020202020204" pitchFamily="34" charset="0"/>
              <a:ea typeface="Yu Gothic" panose="020B04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40" name="object 9">
            <a:extLst>
              <a:ext uri="{FF2B5EF4-FFF2-40B4-BE49-F238E27FC236}">
                <a16:creationId xmlns:a16="http://schemas.microsoft.com/office/drawing/2014/main" id="{B80B8D75-C18D-40BE-A409-53F38F232AAF}"/>
              </a:ext>
            </a:extLst>
          </p:cNvPr>
          <p:cNvSpPr txBox="1"/>
          <p:nvPr/>
        </p:nvSpPr>
        <p:spPr>
          <a:xfrm>
            <a:off x="1753467" y="6433931"/>
            <a:ext cx="754745" cy="173124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12700" algn="ctr" rtl="0">
              <a:lnSpc>
                <a:spcPct val="100000"/>
              </a:lnSpc>
              <a:spcBef>
                <a:spcPts val="450"/>
              </a:spcBef>
              <a:tabLst>
                <a:tab pos="847725" algn="l"/>
                <a:tab pos="1791335" algn="l"/>
              </a:tabLst>
            </a:pPr>
            <a:r>
              <a:rPr lang="id" sz="750" b="1" dirty="0">
                <a:solidFill>
                  <a:srgbClr val="231F20"/>
                </a:solidFill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Tempat ramai</a:t>
            </a:r>
            <a:endParaRPr sz="750" b="1" dirty="0">
              <a:latin typeface="Arial" panose="020B0604020202020204" pitchFamily="34" charset="0"/>
              <a:ea typeface="Yu Gothic" panose="020B04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41" name="object 9">
            <a:extLst>
              <a:ext uri="{FF2B5EF4-FFF2-40B4-BE49-F238E27FC236}">
                <a16:creationId xmlns:a16="http://schemas.microsoft.com/office/drawing/2014/main" id="{172E7018-FCE5-4959-A8B2-AC8C8AD1A5D1}"/>
              </a:ext>
            </a:extLst>
          </p:cNvPr>
          <p:cNvSpPr txBox="1"/>
          <p:nvPr/>
        </p:nvSpPr>
        <p:spPr>
          <a:xfrm>
            <a:off x="2580582" y="6453786"/>
            <a:ext cx="816668" cy="173124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12700" algn="ctr" rtl="0">
              <a:lnSpc>
                <a:spcPct val="100000"/>
              </a:lnSpc>
              <a:spcBef>
                <a:spcPts val="450"/>
              </a:spcBef>
              <a:tabLst>
                <a:tab pos="847725" algn="l"/>
                <a:tab pos="1791335" algn="l"/>
              </a:tabLst>
            </a:pPr>
            <a:r>
              <a:rPr lang="id" sz="750" b="1" dirty="0">
                <a:solidFill>
                  <a:srgbClr val="231F20"/>
                </a:solidFill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Kontak dekat</a:t>
            </a:r>
            <a:endParaRPr sz="750" b="1" dirty="0">
              <a:latin typeface="Arial" panose="020B0604020202020204" pitchFamily="34" charset="0"/>
              <a:ea typeface="Yu Gothic" panose="020B04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44" name="object 9">
            <a:extLst>
              <a:ext uri="{FF2B5EF4-FFF2-40B4-BE49-F238E27FC236}">
                <a16:creationId xmlns:a16="http://schemas.microsoft.com/office/drawing/2014/main" id="{8CBD47AC-4535-4458-A6AE-19EA5547344D}"/>
              </a:ext>
            </a:extLst>
          </p:cNvPr>
          <p:cNvSpPr txBox="1"/>
          <p:nvPr/>
        </p:nvSpPr>
        <p:spPr>
          <a:xfrm>
            <a:off x="3495223" y="6454621"/>
            <a:ext cx="740227" cy="173124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12700" algn="ctr" rtl="0">
              <a:lnSpc>
                <a:spcPct val="100000"/>
              </a:lnSpc>
              <a:spcBef>
                <a:spcPts val="450"/>
              </a:spcBef>
              <a:tabLst>
                <a:tab pos="847725" algn="l"/>
                <a:tab pos="1791335" algn="l"/>
              </a:tabLst>
            </a:pPr>
            <a:r>
              <a:rPr lang="id" sz="750" b="1" dirty="0">
                <a:solidFill>
                  <a:srgbClr val="231F20"/>
                </a:solidFill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Ruang tertutup</a:t>
            </a:r>
            <a:endParaRPr sz="750" b="1" dirty="0">
              <a:latin typeface="Arial" panose="020B0604020202020204" pitchFamily="34" charset="0"/>
              <a:ea typeface="Yu Gothic" panose="020B04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45" name="object 6">
            <a:extLst>
              <a:ext uri="{FF2B5EF4-FFF2-40B4-BE49-F238E27FC236}">
                <a16:creationId xmlns:a16="http://schemas.microsoft.com/office/drawing/2014/main" id="{821C3F84-8655-40BF-B6C1-1DA41CB407BA}"/>
              </a:ext>
            </a:extLst>
          </p:cNvPr>
          <p:cNvSpPr txBox="1"/>
          <p:nvPr/>
        </p:nvSpPr>
        <p:spPr>
          <a:xfrm>
            <a:off x="5723431" y="7598926"/>
            <a:ext cx="484021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0"/>
              </a:spcBef>
              <a:tabLst>
                <a:tab pos="1593850" algn="l"/>
              </a:tabLst>
            </a:pPr>
            <a:r>
              <a:rPr lang="id" sz="1100" b="1" dirty="0">
                <a:solidFill>
                  <a:schemeClr val="bg1"/>
                </a:solidFill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Cari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836</Words>
  <Application>Microsoft Office PowerPoint</Application>
  <PresentationFormat>ユーザー設定</PresentationFormat>
  <Paragraphs>77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2" baseType="lpstr">
      <vt:lpstr>MS PGothic</vt:lpstr>
      <vt:lpstr>System Font Regular</vt:lpstr>
      <vt:lpstr>Yu Gothic Medium</vt:lpstr>
      <vt:lpstr>メイリオ</vt:lpstr>
      <vt:lpstr>游ゴシック</vt:lpstr>
      <vt:lpstr>游ゴシック</vt:lpstr>
      <vt:lpstr>Arial</vt:lpstr>
      <vt:lpstr>Calibri</vt:lpstr>
      <vt:lpstr>Times New Roman</vt:lpstr>
      <vt:lpstr>Office Theme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modified xsi:type="dcterms:W3CDTF">2022-03-08T04:04:00Z</dcterms:modified>
</cp:coreProperties>
</file>