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7" r:id="rId2"/>
    <p:sldId id="259" r:id="rId3"/>
  </p:sldIdLst>
  <p:sldSz cx="7556500" cy="10693400"/>
  <p:notesSz cx="7556500" cy="10693400"/>
  <p:defaultTextStyle>
    <a:defPPr rtl="0">
      <a:defRPr lang="mn-M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p:restoredTop sz="94674"/>
  </p:normalViewPr>
  <p:slideViewPr>
    <p:cSldViewPr>
      <p:cViewPr>
        <p:scale>
          <a:sx n="106" d="100"/>
          <a:sy n="106" d="100"/>
        </p:scale>
        <p:origin x="106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3/8/2022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58341" cy="10690428"/>
          </a:xfrm>
          <a:prstGeom prst="rect">
            <a:avLst/>
          </a:prstGeom>
          <a:blipFill>
            <a:blip r:embed="rId7" cstate="print"/>
            <a:stretch>
              <a:fillRect/>
            </a:stretch>
          </a:blipFill>
        </p:spPr>
        <p:txBody>
          <a:bodyPr wrap="square" lIns="0" tIns="0" rIns="0" bIns="0" rtlCol="0"/>
          <a:lstStyle/>
          <a:p>
            <a:pPr rtl="0"/>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3/8/2022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16479"/>
            <a:ext cx="7558405" cy="9142920"/>
          </a:xfrm>
          <a:custGeom>
            <a:avLst/>
            <a:gdLst/>
            <a:ahLst/>
            <a:cxnLst/>
            <a:rect l="l" t="t" r="r" b="b"/>
            <a:pathLst>
              <a:path w="7558405" h="8844280">
                <a:moveTo>
                  <a:pt x="7558341" y="0"/>
                </a:moveTo>
                <a:lnTo>
                  <a:pt x="0" y="0"/>
                </a:lnTo>
                <a:lnTo>
                  <a:pt x="0" y="8843962"/>
                </a:lnTo>
                <a:lnTo>
                  <a:pt x="7558341" y="8843962"/>
                </a:lnTo>
                <a:lnTo>
                  <a:pt x="7558341" y="0"/>
                </a:lnTo>
                <a:close/>
              </a:path>
            </a:pathLst>
          </a:custGeom>
          <a:solidFill>
            <a:srgbClr val="FFEFC6"/>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4" name="object 4"/>
          <p:cNvSpPr/>
          <p:nvPr/>
        </p:nvSpPr>
        <p:spPr>
          <a:xfrm>
            <a:off x="286334" y="2114570"/>
            <a:ext cx="6984365" cy="8583758"/>
          </a:xfrm>
          <a:custGeom>
            <a:avLst/>
            <a:gdLst/>
            <a:ahLst/>
            <a:cxnLst/>
            <a:rect l="l" t="t" r="r" b="b"/>
            <a:pathLst>
              <a:path w="6984365" h="8304530">
                <a:moveTo>
                  <a:pt x="6984009" y="0"/>
                </a:moveTo>
                <a:lnTo>
                  <a:pt x="0" y="0"/>
                </a:lnTo>
                <a:lnTo>
                  <a:pt x="0" y="8303945"/>
                </a:lnTo>
                <a:lnTo>
                  <a:pt x="6984009" y="8303945"/>
                </a:lnTo>
                <a:lnTo>
                  <a:pt x="6984009" y="0"/>
                </a:lnTo>
                <a:close/>
              </a:path>
            </a:pathLst>
          </a:custGeom>
          <a:solidFill>
            <a:srgbClr val="FFFFFF"/>
          </a:solidFill>
        </p:spPr>
        <p:txBody>
          <a:bodyPr wrap="square" lIns="0" tIns="0" rIns="0" bIns="0" rtlCol="0"/>
          <a:lstStyle/>
          <a:p>
            <a:pPr rtl="0"/>
            <a:endParaRPr dirty="0">
              <a:latin typeface="Times New Roman" panose="02020603050405020304" pitchFamily="18" charset="0"/>
              <a:cs typeface="Times New Roman" panose="02020603050405020304" pitchFamily="18" charset="0"/>
            </a:endParaRPr>
          </a:p>
        </p:txBody>
      </p:sp>
      <p:sp>
        <p:nvSpPr>
          <p:cNvPr id="6" name="object 6"/>
          <p:cNvSpPr/>
          <p:nvPr/>
        </p:nvSpPr>
        <p:spPr>
          <a:xfrm>
            <a:off x="598683" y="8079803"/>
            <a:ext cx="649605" cy="768350"/>
          </a:xfrm>
          <a:custGeom>
            <a:avLst/>
            <a:gdLst/>
            <a:ahLst/>
            <a:cxnLst/>
            <a:rect l="l" t="t" r="r" b="b"/>
            <a:pathLst>
              <a:path w="649605" h="768350">
                <a:moveTo>
                  <a:pt x="649033" y="0"/>
                </a:moveTo>
                <a:lnTo>
                  <a:pt x="0" y="0"/>
                </a:lnTo>
                <a:lnTo>
                  <a:pt x="0" y="767829"/>
                </a:lnTo>
                <a:lnTo>
                  <a:pt x="649033" y="767829"/>
                </a:lnTo>
                <a:lnTo>
                  <a:pt x="649033" y="0"/>
                </a:lnTo>
                <a:close/>
              </a:path>
            </a:pathLst>
          </a:custGeom>
          <a:solidFill>
            <a:srgbClr val="231F20"/>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0" name="object 10"/>
          <p:cNvSpPr/>
          <p:nvPr/>
        </p:nvSpPr>
        <p:spPr>
          <a:xfrm>
            <a:off x="592200" y="8061476"/>
            <a:ext cx="5147945" cy="768350"/>
          </a:xfrm>
          <a:custGeom>
            <a:avLst/>
            <a:gdLst/>
            <a:ahLst/>
            <a:cxnLst/>
            <a:rect l="l" t="t" r="r" b="b"/>
            <a:pathLst>
              <a:path w="5147945" h="768350">
                <a:moveTo>
                  <a:pt x="5147614" y="767829"/>
                </a:moveTo>
                <a:lnTo>
                  <a:pt x="0" y="767829"/>
                </a:lnTo>
                <a:lnTo>
                  <a:pt x="0" y="0"/>
                </a:lnTo>
                <a:lnTo>
                  <a:pt x="5147614" y="0"/>
                </a:lnTo>
                <a:lnTo>
                  <a:pt x="5147614" y="767829"/>
                </a:lnTo>
                <a:close/>
              </a:path>
            </a:pathLst>
          </a:custGeom>
          <a:ln w="11620">
            <a:solidFill>
              <a:srgbClr val="231F2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nvGrpSpPr>
          <p:cNvPr id="15" name="object 15"/>
          <p:cNvGrpSpPr/>
          <p:nvPr/>
        </p:nvGrpSpPr>
        <p:grpSpPr>
          <a:xfrm>
            <a:off x="568934" y="3631208"/>
            <a:ext cx="6419215" cy="407034"/>
            <a:chOff x="568934" y="3842436"/>
            <a:chExt cx="6419215" cy="407034"/>
          </a:xfrm>
        </p:grpSpPr>
        <p:sp>
          <p:nvSpPr>
            <p:cNvPr id="16" name="object 16"/>
            <p:cNvSpPr/>
            <p:nvPr/>
          </p:nvSpPr>
          <p:spPr>
            <a:xfrm>
              <a:off x="970330" y="3847833"/>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7" name="object 17"/>
            <p:cNvSpPr/>
            <p:nvPr/>
          </p:nvSpPr>
          <p:spPr>
            <a:xfrm>
              <a:off x="574332" y="3847833"/>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8" name="object 18"/>
            <p:cNvSpPr/>
            <p:nvPr/>
          </p:nvSpPr>
          <p:spPr>
            <a:xfrm>
              <a:off x="574332" y="3847833"/>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graphicFrame>
        <p:nvGraphicFramePr>
          <p:cNvPr id="19" name="object 19"/>
          <p:cNvGraphicFramePr>
            <a:graphicFrameLocks noGrp="1"/>
          </p:cNvGraphicFramePr>
          <p:nvPr>
            <p:extLst>
              <p:ext uri="{D42A27DB-BD31-4B8C-83A1-F6EECF244321}">
                <p14:modId xmlns:p14="http://schemas.microsoft.com/office/powerpoint/2010/main" val="1959293721"/>
              </p:ext>
            </p:extLst>
          </p:nvPr>
        </p:nvGraphicFramePr>
        <p:xfrm>
          <a:off x="533108" y="6380529"/>
          <a:ext cx="6418579" cy="395998"/>
        </p:xfrm>
        <a:graphic>
          <a:graphicData uri="http://schemas.openxmlformats.org/drawingml/2006/table">
            <a:tbl>
              <a:tblPr firstRow="1" bandRow="1">
                <a:tableStyleId>{2D5ABB26-0587-4C30-8999-92F81FD0307C}</a:tableStyleId>
              </a:tblPr>
              <a:tblGrid>
                <a:gridCol w="401320">
                  <a:extLst>
                    <a:ext uri="{9D8B030D-6E8A-4147-A177-3AD203B41FA5}">
                      <a16:colId xmlns:a16="http://schemas.microsoft.com/office/drawing/2014/main" val="20000"/>
                    </a:ext>
                  </a:extLst>
                </a:gridCol>
                <a:gridCol w="4685665">
                  <a:extLst>
                    <a:ext uri="{9D8B030D-6E8A-4147-A177-3AD203B41FA5}">
                      <a16:colId xmlns:a16="http://schemas.microsoft.com/office/drawing/2014/main" val="20001"/>
                    </a:ext>
                  </a:extLst>
                </a:gridCol>
                <a:gridCol w="1331594">
                  <a:extLst>
                    <a:ext uri="{9D8B030D-6E8A-4147-A177-3AD203B41FA5}">
                      <a16:colId xmlns:a16="http://schemas.microsoft.com/office/drawing/2014/main" val="20002"/>
                    </a:ext>
                  </a:extLst>
                </a:gridCol>
              </a:tblGrid>
              <a:tr h="395998">
                <a:tc>
                  <a:txBody>
                    <a:bodyPr/>
                    <a:lstStyle/>
                    <a:p>
                      <a:pPr rtl="0">
                        <a:lnSpc>
                          <a:spcPct val="100000"/>
                        </a:lnSpc>
                      </a:pPr>
                      <a:endParaRPr sz="100">
                        <a:latin typeface="Times New Roman"/>
                        <a:cs typeface="Times New Roman"/>
                      </a:endParaRPr>
                    </a:p>
                  </a:txBody>
                  <a:tcPr marL="0" marR="0" marT="0" marB="0">
                    <a:solidFill>
                      <a:srgbClr val="FFCB04"/>
                    </a:solidFill>
                  </a:tcPr>
                </a:tc>
                <a:tc>
                  <a:txBody>
                    <a:bodyPr/>
                    <a:lstStyle/>
                    <a:p>
                      <a:pPr rtl="0">
                        <a:lnSpc>
                          <a:spcPct val="100000"/>
                        </a:lnSpc>
                      </a:pPr>
                      <a:endParaRPr sz="100" dirty="0">
                        <a:latin typeface="Times New Roman"/>
                        <a:cs typeface="Times New Roman"/>
                      </a:endParaRPr>
                    </a:p>
                  </a:txBody>
                  <a:tcPr marL="0" marR="0" marT="0" marB="0">
                    <a:lnT w="12700">
                      <a:solidFill>
                        <a:srgbClr val="FFCB04"/>
                      </a:solidFill>
                      <a:prstDash val="solid"/>
                    </a:lnT>
                    <a:lnB w="12700">
                      <a:solidFill>
                        <a:srgbClr val="FFCB04"/>
                      </a:solidFill>
                      <a:prstDash val="solid"/>
                    </a:lnB>
                    <a:solidFill>
                      <a:srgbClr val="FFF1D0"/>
                    </a:solidFill>
                  </a:tcPr>
                </a:tc>
                <a:tc>
                  <a:txBody>
                    <a:bodyPr/>
                    <a:lstStyle/>
                    <a:p>
                      <a:pPr rtl="0">
                        <a:lnSpc>
                          <a:spcPct val="100000"/>
                        </a:lnSpc>
                      </a:pPr>
                      <a:endParaRPr sz="100" dirty="0">
                        <a:latin typeface="Times New Roman"/>
                        <a:cs typeface="Times New Roman"/>
                      </a:endParaRPr>
                    </a:p>
                  </a:txBody>
                  <a:tcPr marL="0" marR="0" marT="0" marB="0">
                    <a:solidFill>
                      <a:srgbClr val="FFCB04"/>
                    </a:solidFill>
                  </a:tcPr>
                </a:tc>
                <a:extLst>
                  <a:ext uri="{0D108BD9-81ED-4DB2-BD59-A6C34878D82A}">
                    <a16:rowId xmlns:a16="http://schemas.microsoft.com/office/drawing/2014/main" val="10000"/>
                  </a:ext>
                </a:extLst>
              </a:tr>
            </a:tbl>
          </a:graphicData>
        </a:graphic>
      </p:graphicFrame>
      <p:sp>
        <p:nvSpPr>
          <p:cNvPr id="21" name="object 2">
            <a:extLst>
              <a:ext uri="{FF2B5EF4-FFF2-40B4-BE49-F238E27FC236}">
                <a16:creationId xmlns:a16="http://schemas.microsoft.com/office/drawing/2014/main" id="{094B7C20-307A-7441-BEA7-DB0880096FA1}"/>
              </a:ext>
            </a:extLst>
          </p:cNvPr>
          <p:cNvSpPr txBox="1"/>
          <p:nvPr/>
        </p:nvSpPr>
        <p:spPr>
          <a:xfrm>
            <a:off x="2053318" y="723010"/>
            <a:ext cx="3846204" cy="261610"/>
          </a:xfrm>
          <a:prstGeom prst="rect">
            <a:avLst/>
          </a:prstGeom>
        </p:spPr>
        <p:txBody>
          <a:bodyPr vert="horz" wrap="square" lIns="0" tIns="0" rIns="0" bIns="0" rtlCol="0">
            <a:spAutoFit/>
          </a:bodyPr>
          <a:lstStyle/>
          <a:p>
            <a:pPr marL="12700" rtl="0">
              <a:lnSpc>
                <a:spcPct val="100000"/>
              </a:lnSpc>
              <a:spcBef>
                <a:spcPts val="100"/>
              </a:spcBef>
            </a:pPr>
            <a:r>
              <a:rPr lang="ja-JP" altLang="en-US" sz="1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mn" sz="1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Коронавирусын вакцины</a:t>
            </a:r>
            <a:endParaRPr sz="1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2" name="object 3">
            <a:extLst>
              <a:ext uri="{FF2B5EF4-FFF2-40B4-BE49-F238E27FC236}">
                <a16:creationId xmlns:a16="http://schemas.microsoft.com/office/drawing/2014/main" id="{15B5B022-FD63-0642-8D91-A388877B187C}"/>
              </a:ext>
            </a:extLst>
          </p:cNvPr>
          <p:cNvSpPr txBox="1"/>
          <p:nvPr/>
        </p:nvSpPr>
        <p:spPr>
          <a:xfrm>
            <a:off x="1739644" y="1018422"/>
            <a:ext cx="4118363" cy="338554"/>
          </a:xfrm>
          <a:prstGeom prst="rect">
            <a:avLst/>
          </a:prstGeom>
        </p:spPr>
        <p:txBody>
          <a:bodyPr vert="horz" wrap="square" lIns="0" tIns="0" rIns="0" bIns="0" rtlCol="0">
            <a:spAutoFit/>
          </a:bodyPr>
          <a:lstStyle/>
          <a:p>
            <a:pPr algn="ctr" rtl="0">
              <a:lnSpc>
                <a:spcPct val="100000"/>
              </a:lnSpc>
              <a:spcBef>
                <a:spcPts val="1020"/>
              </a:spcBef>
            </a:pPr>
            <a:endParaRPr sz="22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3" name="object 4">
            <a:extLst>
              <a:ext uri="{FF2B5EF4-FFF2-40B4-BE49-F238E27FC236}">
                <a16:creationId xmlns:a16="http://schemas.microsoft.com/office/drawing/2014/main" id="{C44DA7F9-CAE4-3A49-8974-B92167BAAE39}"/>
              </a:ext>
            </a:extLst>
          </p:cNvPr>
          <p:cNvSpPr txBox="1"/>
          <p:nvPr/>
        </p:nvSpPr>
        <p:spPr>
          <a:xfrm>
            <a:off x="478163" y="4181925"/>
            <a:ext cx="3319038" cy="1141338"/>
          </a:xfrm>
          <a:prstGeom prst="rect">
            <a:avLst/>
          </a:prstGeom>
        </p:spPr>
        <p:txBody>
          <a:bodyPr vert="horz" wrap="square" lIns="0" tIns="0" rIns="0" bIns="0" rtlCol="0">
            <a:spAutoFit/>
          </a:bodyPr>
          <a:lstStyle/>
          <a:p>
            <a:pPr marL="12700" marR="5080" indent="6350" rtl="0">
              <a:lnSpc>
                <a:spcPts val="1100"/>
              </a:lnSpc>
              <a:spcBef>
                <a:spcPts val="100"/>
              </a:spcBef>
            </a:pPr>
            <a:r>
              <a:rPr lang="mn" sz="1000" b="1" dirty="0">
                <a:latin typeface="Times New Roman" panose="02020603050405020304" pitchFamily="18" charset="0"/>
                <a:ea typeface="Yu Gothic" panose="020B0400000000000000" pitchFamily="34" charset="-128"/>
                <a:cs typeface="Times New Roman" panose="02020603050405020304" pitchFamily="18" charset="0"/>
              </a:rPr>
              <a:t>Та вакцинаа хийлгэх боломжтой эмнэлгийн байгууллага эсвэл вакцин хийлгэх газрыг </a:t>
            </a:r>
            <a:r>
              <a:rPr lang="mn" sz="1000" b="1" dirty="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хотын захиргаанаас олон нийтэд зориулсан сэтгүүлээс</a:t>
            </a:r>
            <a:r>
              <a:rPr lang="mn" sz="1000" b="1" dirty="0">
                <a:latin typeface="Times New Roman" panose="02020603050405020304" pitchFamily="18" charset="0"/>
                <a:ea typeface="Yu Gothic" panose="020B0400000000000000" pitchFamily="34" charset="-128"/>
                <a:cs typeface="Times New Roman" panose="02020603050405020304" pitchFamily="18" charset="0"/>
              </a:rPr>
              <a:t> эсвэл </a:t>
            </a:r>
            <a:r>
              <a:rPr lang="mn" sz="1000" b="1" dirty="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интернет</a:t>
            </a:r>
            <a:r>
              <a:rPr lang="mn" sz="1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ээс олж болно. Мөн </a:t>
            </a:r>
            <a:r>
              <a:rPr lang="mn" sz="1000" b="1" dirty="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эмнэлгийн ажилчид зэрэг хүмүүс </a:t>
            </a:r>
            <a:r>
              <a:rPr lang="mn" sz="1000" b="1" dirty="0" smtClean="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ажиллаж </a:t>
            </a:r>
            <a:r>
              <a:rPr lang="mn" sz="1000" b="1" dirty="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байгаа эрүүл мэндийн байгууллагад вакцин </a:t>
            </a:r>
            <a:r>
              <a:rPr lang="mn" sz="1000" b="1" dirty="0" smtClean="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хийлгэ</a:t>
            </a:r>
            <a:r>
              <a:rPr lang="mn-MN" sz="1000" b="1" dirty="0" smtClean="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х</a:t>
            </a:r>
            <a:r>
              <a:rPr lang="mn" sz="1000" b="1" dirty="0" smtClean="0">
                <a:solidFill>
                  <a:srgbClr val="F7941D"/>
                </a:solidFill>
                <a:latin typeface="Times New Roman" panose="02020603050405020304" pitchFamily="18" charset="0"/>
                <a:ea typeface="Yu Gothic" panose="020B0400000000000000" pitchFamily="34" charset="-128"/>
                <a:cs typeface="Times New Roman" panose="02020603050405020304" pitchFamily="18" charset="0"/>
              </a:rPr>
              <a:t> тохиолдол </a:t>
            </a:r>
            <a:r>
              <a:rPr lang="mn" sz="1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ч байна</a:t>
            </a:r>
            <a:r>
              <a:rPr lang="mn" sz="1000" b="1" dirty="0">
                <a:latin typeface="Times New Roman" panose="02020603050405020304" pitchFamily="18" charset="0"/>
                <a:ea typeface="Yu Gothic" panose="020B0400000000000000" pitchFamily="34" charset="-128"/>
                <a:cs typeface="Times New Roman" panose="02020603050405020304" pitchFamily="18" charset="0"/>
              </a:rPr>
              <a:t>.</a:t>
            </a:r>
            <a:endParaRPr lang="en-US" altLang="ja-JP" sz="1000" b="1" dirty="0">
              <a:latin typeface="Times New Roman" panose="02020603050405020304" pitchFamily="18" charset="0"/>
              <a:ea typeface="Yu Gothic" panose="020B0400000000000000" pitchFamily="34" charset="-128"/>
              <a:cs typeface="Times New Roman" panose="02020603050405020304" pitchFamily="18" charset="0"/>
            </a:endParaRPr>
          </a:p>
          <a:p>
            <a:pPr marL="12700" marR="5080" indent="6350" rtl="0">
              <a:lnSpc>
                <a:spcPts val="1100"/>
              </a:lnSpc>
              <a:spcBef>
                <a:spcPts val="100"/>
              </a:spcBef>
            </a:pPr>
            <a:r>
              <a:rPr lang="mn" sz="1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Илүү дэлгэрэнгүй мэдээллийг байгууллагаасаа тодруулаарай.</a:t>
            </a:r>
            <a:endParaRPr sz="1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4" name="object 5">
            <a:extLst>
              <a:ext uri="{FF2B5EF4-FFF2-40B4-BE49-F238E27FC236}">
                <a16:creationId xmlns:a16="http://schemas.microsoft.com/office/drawing/2014/main" id="{DFCCFCC0-DCF5-5449-9CD3-8CF68A4A54EF}"/>
              </a:ext>
            </a:extLst>
          </p:cNvPr>
          <p:cNvSpPr txBox="1"/>
          <p:nvPr/>
        </p:nvSpPr>
        <p:spPr>
          <a:xfrm>
            <a:off x="482804" y="5432284"/>
            <a:ext cx="6583045" cy="833562"/>
          </a:xfrm>
          <a:prstGeom prst="rect">
            <a:avLst/>
          </a:prstGeom>
        </p:spPr>
        <p:txBody>
          <a:bodyPr vert="horz" wrap="square" lIns="0" tIns="0" rIns="0" bIns="0" rtlCol="0">
            <a:spAutoFit/>
          </a:bodyPr>
          <a:lstStyle/>
          <a:p>
            <a:pPr marL="12700" rtl="0">
              <a:spcBef>
                <a:spcPts val="434"/>
              </a:spcBef>
            </a:pPr>
            <a:r>
              <a:rPr lang="mn" sz="900" dirty="0">
                <a:latin typeface="Times New Roman" panose="02020603050405020304" pitchFamily="18" charset="0"/>
                <a:ea typeface="Yu Gothic" panose="020B0400000000000000" pitchFamily="34" charset="-128"/>
                <a:cs typeface="Times New Roman" panose="02020603050405020304" pitchFamily="18" charset="0"/>
              </a:rPr>
              <a:t>*Хэрэв та </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э</a:t>
            </a:r>
            <a:r>
              <a:rPr lang="mn-MN" sz="900" dirty="0" smtClean="0">
                <a:latin typeface="Times New Roman" panose="02020603050405020304" pitchFamily="18" charset="0"/>
                <a:ea typeface="Yu Gothic" panose="020B0400000000000000" pitchFamily="34" charset="-128"/>
                <a:cs typeface="Times New Roman" panose="02020603050405020304" pitchFamily="18" charset="0"/>
              </a:rPr>
              <a:t>рүүл мэнд</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ийн </a:t>
            </a:r>
            <a:r>
              <a:rPr lang="mn" sz="900" dirty="0">
                <a:latin typeface="Times New Roman" panose="02020603050405020304" pitchFamily="18" charset="0"/>
                <a:ea typeface="Yu Gothic" panose="020B0400000000000000" pitchFamily="34" charset="-128"/>
                <a:cs typeface="Times New Roman" panose="02020603050405020304" pitchFamily="18" charset="0"/>
              </a:rPr>
              <a:t>байгууллага эсвэл вакцин хийлгэх газар олж чадахгүй бол харьяа хотын захиргаанд хандаж болно.</a:t>
            </a:r>
            <a:endParaRPr lang="en-US" sz="900"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spcBef>
                <a:spcPts val="434"/>
              </a:spcBef>
            </a:pPr>
            <a:r>
              <a:rPr lang="mn" sz="900" dirty="0">
                <a:latin typeface="Times New Roman" panose="02020603050405020304" pitchFamily="18" charset="0"/>
                <a:ea typeface="Yu Gothic" panose="020B0400000000000000" pitchFamily="34" charset="-128"/>
                <a:cs typeface="Times New Roman" panose="02020603050405020304" pitchFamily="18" charset="0"/>
              </a:rPr>
              <a:t>*Вакциныг эмнэлэгт </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хэвтэ</a:t>
            </a:r>
            <a:r>
              <a:rPr lang="mn-MN" sz="900" dirty="0" smtClean="0">
                <a:latin typeface="Times New Roman" panose="02020603050405020304" pitchFamily="18" charset="0"/>
                <a:ea typeface="Yu Gothic" panose="020B0400000000000000" pitchFamily="34" charset="-128"/>
                <a:cs typeface="Times New Roman" panose="02020603050405020304" pitchFamily="18" charset="0"/>
              </a:rPr>
              <a:t>н</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 </a:t>
            </a:r>
            <a:r>
              <a:rPr lang="mn" sz="900" dirty="0">
                <a:latin typeface="Times New Roman" panose="02020603050405020304" pitchFamily="18" charset="0"/>
                <a:ea typeface="Yu Gothic" panose="020B0400000000000000" pitchFamily="34" charset="-128"/>
                <a:cs typeface="Times New Roman" panose="02020603050405020304" pitchFamily="18" charset="0"/>
              </a:rPr>
              <a:t>эмчлүүлж буй, халамжийн байгууламжид </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б</a:t>
            </a:r>
            <a:r>
              <a:rPr lang="mn-MN" sz="900" dirty="0" smtClean="0">
                <a:latin typeface="Times New Roman" panose="02020603050405020304" pitchFamily="18" charset="0"/>
                <a:ea typeface="Yu Gothic" panose="020B0400000000000000" pitchFamily="34" charset="-128"/>
                <a:cs typeface="Times New Roman" panose="02020603050405020304" pitchFamily="18" charset="0"/>
              </a:rPr>
              <a:t>айгаа</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 </a:t>
            </a:r>
            <a:r>
              <a:rPr lang="mn" sz="900" dirty="0">
                <a:latin typeface="Times New Roman" panose="02020603050405020304" pitchFamily="18" charset="0"/>
                <a:ea typeface="Yu Gothic" panose="020B0400000000000000" pitchFamily="34" charset="-128"/>
                <a:cs typeface="Times New Roman" panose="02020603050405020304" pitchFamily="18" charset="0"/>
              </a:rPr>
              <a:t>зэрэг биш бол зарчмын хувьд оршин суугчийн бүртгэлтэй хотын захиргаанд хийлгэх ёстой.</a:t>
            </a:r>
            <a:endParaRPr lang="en-US" sz="900"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spcBef>
                <a:spcPts val="434"/>
              </a:spcBef>
            </a:pPr>
            <a:r>
              <a:rPr lang="mn" sz="900" dirty="0">
                <a:latin typeface="Times New Roman" panose="02020603050405020304" pitchFamily="18" charset="0"/>
                <a:ea typeface="Yu Gothic" panose="020B0400000000000000" pitchFamily="34" charset="-128"/>
                <a:cs typeface="Times New Roman" panose="02020603050405020304" pitchFamily="18" charset="0"/>
              </a:rPr>
              <a:t>　Бүртгэгдсэн хаягаас гадна вакцин хийлгэх талаар хуудасны арын хэсгээс үзнэ үү.</a:t>
            </a:r>
            <a:endParaRPr sz="900"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spcBef>
                <a:spcPts val="340"/>
              </a:spcBef>
            </a:pPr>
            <a:r>
              <a:rPr lang="mn" sz="900" dirty="0">
                <a:latin typeface="Times New Roman" panose="02020603050405020304" pitchFamily="18" charset="0"/>
                <a:ea typeface="Yu Gothic" panose="020B0400000000000000" pitchFamily="34" charset="-128"/>
                <a:cs typeface="Times New Roman" panose="02020603050405020304" pitchFamily="18" charset="0"/>
              </a:rPr>
              <a:t>*Коронавирусын </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вакцины </a:t>
            </a:r>
            <a:r>
              <a:rPr lang="mn" sz="900" dirty="0">
                <a:latin typeface="Times New Roman" panose="02020603050405020304" pitchFamily="18" charset="0"/>
                <a:ea typeface="Yu Gothic" panose="020B0400000000000000" pitchFamily="34" charset="-128"/>
                <a:cs typeface="Times New Roman" panose="02020603050405020304" pitchFamily="18" charset="0"/>
              </a:rPr>
              <a:t>вэбсайтаар дамжуулан шууд захиалах боломжгүй юм.</a:t>
            </a:r>
            <a:endParaRPr sz="900"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8" name="object 9">
            <a:extLst>
              <a:ext uri="{FF2B5EF4-FFF2-40B4-BE49-F238E27FC236}">
                <a16:creationId xmlns:a16="http://schemas.microsoft.com/office/drawing/2014/main" id="{923FDC2E-99F0-5B42-87F5-3D61E0D31F88}"/>
              </a:ext>
            </a:extLst>
          </p:cNvPr>
          <p:cNvSpPr txBox="1"/>
          <p:nvPr/>
        </p:nvSpPr>
        <p:spPr>
          <a:xfrm>
            <a:off x="5600478" y="6360866"/>
            <a:ext cx="721924" cy="192360"/>
          </a:xfrm>
          <a:prstGeom prst="rect">
            <a:avLst/>
          </a:prstGeom>
        </p:spPr>
        <p:txBody>
          <a:bodyPr vert="horz" wrap="square" lIns="0" tIns="12700" rIns="0" bIns="0" rtlCol="0">
            <a:spAutoFit/>
          </a:bodyPr>
          <a:lstStyle/>
          <a:p>
            <a:pPr marL="12700" rtl="0">
              <a:lnSpc>
                <a:spcPts val="700"/>
              </a:lnSpc>
              <a:spcBef>
                <a:spcPts val="100"/>
              </a:spcBef>
            </a:pPr>
            <a:r>
              <a:rPr lang="mn"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Вакцин хийлгэх төлбөр</a:t>
            </a:r>
            <a:endParaRPr sz="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9" name="object 10">
            <a:extLst>
              <a:ext uri="{FF2B5EF4-FFF2-40B4-BE49-F238E27FC236}">
                <a16:creationId xmlns:a16="http://schemas.microsoft.com/office/drawing/2014/main" id="{DB112936-E372-D94C-A36B-4C618FD60AA5}"/>
              </a:ext>
            </a:extLst>
          </p:cNvPr>
          <p:cNvSpPr txBox="1"/>
          <p:nvPr/>
        </p:nvSpPr>
        <p:spPr>
          <a:xfrm>
            <a:off x="5607968" y="6551733"/>
            <a:ext cx="852365" cy="192360"/>
          </a:xfrm>
          <a:prstGeom prst="rect">
            <a:avLst/>
          </a:prstGeom>
        </p:spPr>
        <p:txBody>
          <a:bodyPr vert="horz" wrap="square" lIns="0" tIns="12700" rIns="0" bIns="0" rtlCol="0">
            <a:spAutoFit/>
          </a:bodyPr>
          <a:lstStyle/>
          <a:p>
            <a:pPr marL="12700" rtl="0">
              <a:lnSpc>
                <a:spcPts val="700"/>
              </a:lnSpc>
              <a:spcBef>
                <a:spcPts val="100"/>
              </a:spcBef>
            </a:pPr>
            <a:r>
              <a:rPr lang="mn" sz="7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(Засгийн газраас бүрэн санхүүжүүлнэ) </a:t>
            </a:r>
            <a:endParaRPr sz="7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30" name="object 11">
            <a:extLst>
              <a:ext uri="{FF2B5EF4-FFF2-40B4-BE49-F238E27FC236}">
                <a16:creationId xmlns:a16="http://schemas.microsoft.com/office/drawing/2014/main" id="{4023A950-7A31-2D4B-839A-D344C8C3CC32}"/>
              </a:ext>
            </a:extLst>
          </p:cNvPr>
          <p:cNvSpPr txBox="1"/>
          <p:nvPr/>
        </p:nvSpPr>
        <p:spPr>
          <a:xfrm>
            <a:off x="1140189" y="8177313"/>
            <a:ext cx="4634058" cy="559127"/>
          </a:xfrm>
          <a:prstGeom prst="rect">
            <a:avLst/>
          </a:prstGeom>
        </p:spPr>
        <p:txBody>
          <a:bodyPr vert="horz" wrap="square" lIns="0" tIns="0" rIns="0" bIns="0" rtlCol="0">
            <a:spAutoFit/>
          </a:bodyPr>
          <a:lstStyle/>
          <a:p>
            <a:pPr marL="176530" rtl="0">
              <a:lnSpc>
                <a:spcPct val="100000"/>
              </a:lnSpc>
              <a:spcBef>
                <a:spcPts val="465"/>
              </a:spcBef>
              <a:tabLst>
                <a:tab pos="746760" algn="l"/>
              </a:tabLst>
            </a:pPr>
            <a:r>
              <a:rPr lang="mn"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・Тус мэдэгдэл хийсэн </a:t>
            </a:r>
            <a:r>
              <a:rPr lang="mn" sz="1100" b="1" dirty="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t>дугтуйн </a:t>
            </a:r>
            <a:r>
              <a:rPr lang="mn" sz="1100" b="1"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доторх </a:t>
            </a:r>
            <a:r>
              <a:rPr lang="mn-MN" sz="1100" b="1" dirty="0" smtClean="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бичиг</a:t>
            </a:r>
            <a:endParaRPr lang="ja-JP" altLang="en-US" sz="1100" b="1"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endParaRPr>
          </a:p>
          <a:p>
            <a:pPr marL="176530" rtl="0">
              <a:lnSpc>
                <a:spcPct val="100000"/>
              </a:lnSpc>
              <a:spcBef>
                <a:spcPts val="365"/>
              </a:spcBef>
              <a:tabLst>
                <a:tab pos="746760" algn="l"/>
              </a:tabLst>
            </a:pPr>
            <a:r>
              <a:rPr lang="mn"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a:t>
            </a:r>
            <a:r>
              <a:rPr lang="mn" sz="1100" b="1" dirty="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t>Биеийн байцаалт (иргэний үнэмлэх, жолооны үнэмлэх, </a:t>
            </a:r>
            <a:r>
              <a:rPr lang="en-US" sz="1100" b="1" dirty="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t/>
            </a:r>
            <a:br>
              <a:rPr lang="en-US" sz="1100" b="1" dirty="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br>
            <a:r>
              <a:rPr lang="ja-JP" altLang="en-US" sz="1100" b="1" dirty="0" smtClean="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t>　　　　　　　　　　　　</a:t>
            </a:r>
            <a:r>
              <a:rPr lang="mn" sz="1100" b="1" dirty="0" smtClean="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t>эрүүл </a:t>
            </a:r>
            <a:r>
              <a:rPr lang="mn" sz="1100" b="1" dirty="0">
                <a:solidFill>
                  <a:srgbClr val="ED1C24"/>
                </a:solidFill>
                <a:latin typeface="Times New Roman" panose="02020603050405020304" pitchFamily="18" charset="0"/>
                <a:ea typeface="Yu Gothic" panose="020B0400000000000000" pitchFamily="34" charset="-128"/>
                <a:cs typeface="Times New Roman" panose="02020603050405020304" pitchFamily="18" charset="0"/>
              </a:rPr>
              <a:t>мэндийн даатгалын дэвтэр</a:t>
            </a:r>
            <a:r>
              <a:rPr lang="mn"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гэх мэт)</a:t>
            </a:r>
            <a:endParaRPr lang="ja-JP" altLang="en-US" sz="11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31" name="object 12">
            <a:extLst>
              <a:ext uri="{FF2B5EF4-FFF2-40B4-BE49-F238E27FC236}">
                <a16:creationId xmlns:a16="http://schemas.microsoft.com/office/drawing/2014/main" id="{5781A1CA-4D42-E64D-972C-E2ED90A7AD39}"/>
              </a:ext>
            </a:extLst>
          </p:cNvPr>
          <p:cNvSpPr txBox="1"/>
          <p:nvPr/>
        </p:nvSpPr>
        <p:spPr>
          <a:xfrm>
            <a:off x="5974528" y="8115400"/>
            <a:ext cx="960016" cy="107722"/>
          </a:xfrm>
          <a:prstGeom prst="rect">
            <a:avLst/>
          </a:prstGeom>
        </p:spPr>
        <p:txBody>
          <a:bodyPr vert="horz" wrap="square" lIns="0" tIns="0" rIns="0" bIns="0" rtlCol="0">
            <a:spAutoFit/>
          </a:bodyPr>
          <a:lstStyle/>
          <a:p>
            <a:pPr marL="12700" rtl="0">
              <a:lnSpc>
                <a:spcPct val="100000"/>
              </a:lnSpc>
              <a:spcBef>
                <a:spcPts val="100"/>
              </a:spcBef>
            </a:pPr>
            <a:r>
              <a:rPr lang="mn" sz="7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Дугтуйн доторх агуулга</a:t>
            </a:r>
            <a:endParaRPr sz="7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33" name="object 14">
            <a:extLst>
              <a:ext uri="{FF2B5EF4-FFF2-40B4-BE49-F238E27FC236}">
                <a16:creationId xmlns:a16="http://schemas.microsoft.com/office/drawing/2014/main" id="{47F8E4D8-335F-D148-B4FF-D5BDCB06974C}"/>
              </a:ext>
            </a:extLst>
          </p:cNvPr>
          <p:cNvSpPr txBox="1"/>
          <p:nvPr/>
        </p:nvSpPr>
        <p:spPr>
          <a:xfrm>
            <a:off x="479787" y="6929381"/>
            <a:ext cx="5024210" cy="199413"/>
          </a:xfrm>
          <a:prstGeom prst="rect">
            <a:avLst/>
          </a:prstGeom>
        </p:spPr>
        <p:txBody>
          <a:bodyPr vert="horz" wrap="square" lIns="0" tIns="14604" rIns="0" bIns="0" rtlCol="0">
            <a:spAutoFit/>
          </a:bodyPr>
          <a:lstStyle/>
          <a:p>
            <a:pPr marL="12700" rtl="0">
              <a:lnSpc>
                <a:spcPct val="100000"/>
              </a:lnSpc>
              <a:spcBef>
                <a:spcPts val="1590"/>
              </a:spcBef>
            </a:pPr>
            <a:r>
              <a:rPr sz="1200" dirty="0" err="1">
                <a:latin typeface="Times New Roman" panose="02020603050405020304" pitchFamily="18" charset="0"/>
                <a:cs typeface="Times New Roman" panose="02020603050405020304" pitchFamily="18" charset="0"/>
              </a:rPr>
              <a:t>Хотын</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захиргаа</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эсвэл</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эрүүл</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мэндийн</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байгууллагатай</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холбоо</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барина</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уу</a:t>
            </a:r>
            <a:r>
              <a:rPr sz="1200" dirty="0">
                <a:latin typeface="Times New Roman" panose="02020603050405020304" pitchFamily="18" charset="0"/>
                <a:cs typeface="Times New Roman" panose="02020603050405020304" pitchFamily="18" charset="0"/>
              </a:rPr>
              <a:t>.</a:t>
            </a:r>
            <a:endParaRPr sz="900" dirty="0">
              <a:latin typeface="Times New Roman" panose="02020603050405020304" pitchFamily="18" charset="0"/>
              <a:cs typeface="Times New Roman" panose="02020603050405020304" pitchFamily="18" charset="0"/>
            </a:endParaRPr>
          </a:p>
        </p:txBody>
      </p:sp>
      <p:sp>
        <p:nvSpPr>
          <p:cNvPr id="34" name="object 15">
            <a:extLst>
              <a:ext uri="{FF2B5EF4-FFF2-40B4-BE49-F238E27FC236}">
                <a16:creationId xmlns:a16="http://schemas.microsoft.com/office/drawing/2014/main" id="{CAEF4F25-86DB-A741-863E-2D7F2E4644E2}"/>
              </a:ext>
            </a:extLst>
          </p:cNvPr>
          <p:cNvSpPr txBox="1"/>
          <p:nvPr/>
        </p:nvSpPr>
        <p:spPr>
          <a:xfrm>
            <a:off x="6184472" y="178409"/>
            <a:ext cx="1193909" cy="176552"/>
          </a:xfrm>
          <a:prstGeom prst="rect">
            <a:avLst/>
          </a:prstGeom>
          <a:solidFill>
            <a:srgbClr val="FFFFFF"/>
          </a:solidFill>
          <a:ln w="7200">
            <a:solidFill>
              <a:srgbClr val="231F20"/>
            </a:solidFill>
          </a:ln>
        </p:spPr>
        <p:txBody>
          <a:bodyPr vert="horz" wrap="square" lIns="0" tIns="19685" rIns="0" bIns="18000" rtlCol="0">
            <a:spAutoFit/>
          </a:bodyPr>
          <a:lstStyle/>
          <a:p>
            <a:pPr marL="60960" rtl="0">
              <a:lnSpc>
                <a:spcPct val="100000"/>
              </a:lnSpc>
              <a:spcBef>
                <a:spcPts val="155"/>
              </a:spcBef>
            </a:pPr>
            <a:r>
              <a:rPr lang="mn" sz="900" dirty="0">
                <a:solidFill>
                  <a:srgbClr val="231F20"/>
                </a:solidFill>
                <a:latin typeface="Times New Roman" panose="02020603050405020304" pitchFamily="18" charset="0"/>
                <a:ea typeface="MS PGothic" panose="020B0600070205080204" pitchFamily="34" charset="-128"/>
                <a:cs typeface="Times New Roman" panose="02020603050405020304" pitchFamily="18" charset="0"/>
              </a:rPr>
              <a:t>2021 оны 11 сарын 16</a:t>
            </a:r>
            <a:endParaRPr sz="90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35" name="object 16">
            <a:extLst>
              <a:ext uri="{FF2B5EF4-FFF2-40B4-BE49-F238E27FC236}">
                <a16:creationId xmlns:a16="http://schemas.microsoft.com/office/drawing/2014/main" id="{34DA75E5-F031-9744-A175-3BA3D7397A10}"/>
              </a:ext>
            </a:extLst>
          </p:cNvPr>
          <p:cNvSpPr txBox="1"/>
          <p:nvPr/>
        </p:nvSpPr>
        <p:spPr>
          <a:xfrm>
            <a:off x="178333" y="206428"/>
            <a:ext cx="1806296" cy="698071"/>
          </a:xfrm>
          <a:prstGeom prst="rect">
            <a:avLst/>
          </a:prstGeom>
          <a:solidFill>
            <a:srgbClr val="FFFFFF"/>
          </a:solidFill>
          <a:ln w="3695">
            <a:solidFill>
              <a:srgbClr val="231F20"/>
            </a:solidFill>
          </a:ln>
        </p:spPr>
        <p:txBody>
          <a:bodyPr vert="horz" wrap="square" lIns="36000" tIns="36000" rIns="36000" bIns="0" rtlCol="0">
            <a:spAutoFit/>
          </a:bodyPr>
          <a:lstStyle/>
          <a:p>
            <a:r>
              <a:rPr lang="ja-JP" altLang="en-US" sz="60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追加接種のお知らせ</a:t>
            </a:r>
            <a:r>
              <a:rPr lang="ja-JP" altLang="en-US" sz="60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（モンゴル語）</a:t>
            </a:r>
            <a:endParaRPr sz="1100" dirty="0">
              <a:latin typeface="Times New Roman" panose="02020603050405020304" pitchFamily="18" charset="0"/>
              <a:cs typeface="Times New Roman" panose="02020603050405020304" pitchFamily="18" charset="0"/>
            </a:endParaRPr>
          </a:p>
          <a:p>
            <a:pPr rtl="0">
              <a:lnSpc>
                <a:spcPct val="100000"/>
              </a:lnSpc>
              <a:spcBef>
                <a:spcPts val="25"/>
              </a:spcBef>
            </a:pPr>
            <a:endParaRPr sz="900" dirty="0">
              <a:latin typeface="Times New Roman" panose="02020603050405020304" pitchFamily="18" charset="0"/>
              <a:cs typeface="Times New Roman" panose="02020603050405020304" pitchFamily="18" charset="0"/>
            </a:endParaRPr>
          </a:p>
          <a:p>
            <a:pPr algn="ctr" rtl="0">
              <a:lnSpc>
                <a:spcPct val="100000"/>
              </a:lnSpc>
            </a:pPr>
            <a:r>
              <a:rPr lang="mn" sz="1000" dirty="0">
                <a:solidFill>
                  <a:srgbClr val="231F20"/>
                </a:solidFill>
                <a:latin typeface="Times New Roman" panose="02020603050405020304" pitchFamily="18" charset="0"/>
                <a:cs typeface="Times New Roman" panose="02020603050405020304" pitchFamily="18" charset="0"/>
              </a:rPr>
              <a:t>Хотын захиргааны нэр</a:t>
            </a:r>
            <a:endParaRPr lang="en-US" sz="1000" dirty="0">
              <a:solidFill>
                <a:srgbClr val="231F20"/>
              </a:solidFill>
              <a:latin typeface="Times New Roman" panose="02020603050405020304" pitchFamily="18" charset="0"/>
              <a:cs typeface="Times New Roman" panose="02020603050405020304" pitchFamily="18" charset="0"/>
            </a:endParaRPr>
          </a:p>
          <a:p>
            <a:pPr algn="ctr" rtl="0">
              <a:lnSpc>
                <a:spcPct val="100000"/>
              </a:lnSpc>
            </a:pPr>
            <a:endParaRPr lang="en-US" sz="1000" dirty="0">
              <a:solidFill>
                <a:srgbClr val="231F20"/>
              </a:solidFill>
              <a:latin typeface="Times New Roman" panose="02020603050405020304" pitchFamily="18" charset="0"/>
              <a:cs typeface="Times New Roman" panose="02020603050405020304" pitchFamily="18" charset="0"/>
            </a:endParaRPr>
          </a:p>
          <a:p>
            <a:pPr algn="ctr" rtl="0">
              <a:lnSpc>
                <a:spcPct val="100000"/>
              </a:lnSpc>
            </a:pPr>
            <a:endParaRPr sz="800" dirty="0">
              <a:latin typeface="Times New Roman" panose="02020603050405020304" pitchFamily="18" charset="0"/>
              <a:cs typeface="Times New Roman" panose="02020603050405020304" pitchFamily="18" charset="0"/>
            </a:endParaRPr>
          </a:p>
        </p:txBody>
      </p:sp>
      <p:sp>
        <p:nvSpPr>
          <p:cNvPr id="41" name="object 13">
            <a:extLst>
              <a:ext uri="{FF2B5EF4-FFF2-40B4-BE49-F238E27FC236}">
                <a16:creationId xmlns:a16="http://schemas.microsoft.com/office/drawing/2014/main" id="{2C69CC27-F530-8240-8ECB-AD0DEF95D56A}"/>
              </a:ext>
            </a:extLst>
          </p:cNvPr>
          <p:cNvSpPr txBox="1"/>
          <p:nvPr/>
        </p:nvSpPr>
        <p:spPr>
          <a:xfrm>
            <a:off x="561633" y="3063914"/>
            <a:ext cx="6583045" cy="346249"/>
          </a:xfrm>
          <a:prstGeom prst="rect">
            <a:avLst/>
          </a:prstGeom>
        </p:spPr>
        <p:txBody>
          <a:bodyPr vert="horz" wrap="square" lIns="0" tIns="0" rIns="0" bIns="0" rtlCol="0">
            <a:spAutoFit/>
          </a:bodyPr>
          <a:lstStyle/>
          <a:p>
            <a:pPr marL="12700" rtl="0"/>
            <a:r>
              <a:rPr lang="mn" sz="900" dirty="0">
                <a:latin typeface="Times New Roman" panose="02020603050405020304" pitchFamily="18" charset="0"/>
                <a:ea typeface="Yu Gothic" panose="020B0400000000000000" pitchFamily="34" charset="-128"/>
                <a:cs typeface="Times New Roman" panose="02020603050405020304" pitchFamily="18" charset="0"/>
              </a:rPr>
              <a:t>* Нэмэлт тун хийлгэх захиалгыг хүлээн авч эхлэх хугацаа зэрэг нь хотын захиргаанаас хамаарч өөр байна.</a:t>
            </a:r>
          </a:p>
          <a:p>
            <a:pPr marL="12700" rtl="0">
              <a:lnSpc>
                <a:spcPct val="150000"/>
              </a:lnSpc>
            </a:pPr>
            <a:r>
              <a:rPr lang="mn" sz="900" dirty="0">
                <a:latin typeface="Times New Roman" panose="02020603050405020304" pitchFamily="18" charset="0"/>
                <a:ea typeface="Yu Gothic" panose="020B0400000000000000" pitchFamily="34" charset="-128"/>
                <a:cs typeface="Times New Roman" panose="02020603050405020304" pitchFamily="18" charset="0"/>
              </a:rPr>
              <a:t>* Вакцин хийлгэх өдөр 18 ба түүнээс дээш </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нас</a:t>
            </a:r>
            <a:r>
              <a:rPr lang="mn-MN" sz="900" dirty="0" smtClean="0">
                <a:latin typeface="Times New Roman" panose="02020603050405020304" pitchFamily="18" charset="0"/>
                <a:ea typeface="Yu Gothic" panose="020B0400000000000000" pitchFamily="34" charset="-128"/>
                <a:cs typeface="Times New Roman" panose="02020603050405020304" pitchFamily="18" charset="0"/>
              </a:rPr>
              <a:t>ныхан</a:t>
            </a:r>
            <a:r>
              <a:rPr lang="mn" sz="900" dirty="0" smtClean="0">
                <a:latin typeface="Times New Roman" panose="02020603050405020304" pitchFamily="18" charset="0"/>
                <a:ea typeface="Yu Gothic" panose="020B0400000000000000" pitchFamily="34" charset="-128"/>
                <a:cs typeface="Times New Roman" panose="02020603050405020304" pitchFamily="18" charset="0"/>
              </a:rPr>
              <a:t> </a:t>
            </a:r>
            <a:r>
              <a:rPr lang="mn" sz="900" dirty="0">
                <a:latin typeface="Times New Roman" panose="02020603050405020304" pitchFamily="18" charset="0"/>
                <a:ea typeface="Yu Gothic" panose="020B0400000000000000" pitchFamily="34" charset="-128"/>
                <a:cs typeface="Times New Roman" panose="02020603050405020304" pitchFamily="18" charset="0"/>
              </a:rPr>
              <a:t>хамрагдах боломжтой.</a:t>
            </a:r>
          </a:p>
        </p:txBody>
      </p:sp>
      <p:grpSp>
        <p:nvGrpSpPr>
          <p:cNvPr id="40" name="グループ化 39">
            <a:extLst>
              <a:ext uri="{FF2B5EF4-FFF2-40B4-BE49-F238E27FC236}">
                <a16:creationId xmlns:a16="http://schemas.microsoft.com/office/drawing/2014/main" id="{608731B1-E391-47E4-AF3E-AE92BE5B45ED}"/>
              </a:ext>
            </a:extLst>
          </p:cNvPr>
          <p:cNvGrpSpPr/>
          <p:nvPr/>
        </p:nvGrpSpPr>
        <p:grpSpPr>
          <a:xfrm>
            <a:off x="568934" y="2282478"/>
            <a:ext cx="6419215" cy="407034"/>
            <a:chOff x="568934" y="2321756"/>
            <a:chExt cx="6419215" cy="407034"/>
          </a:xfrm>
        </p:grpSpPr>
        <p:grpSp>
          <p:nvGrpSpPr>
            <p:cNvPr id="11" name="object 11"/>
            <p:cNvGrpSpPr/>
            <p:nvPr/>
          </p:nvGrpSpPr>
          <p:grpSpPr>
            <a:xfrm>
              <a:off x="568934" y="2321756"/>
              <a:ext cx="6419215" cy="407034"/>
              <a:chOff x="568934" y="2379916"/>
              <a:chExt cx="6419215" cy="407034"/>
            </a:xfrm>
          </p:grpSpPr>
          <p:sp>
            <p:nvSpPr>
              <p:cNvPr id="12" name="object 12"/>
              <p:cNvSpPr/>
              <p:nvPr/>
            </p:nvSpPr>
            <p:spPr>
              <a:xfrm>
                <a:off x="970330" y="2385314"/>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3" name="object 13"/>
              <p:cNvSpPr/>
              <p:nvPr/>
            </p:nvSpPr>
            <p:spPr>
              <a:xfrm>
                <a:off x="574332" y="2385314"/>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14" name="object 14"/>
              <p:cNvSpPr/>
              <p:nvPr/>
            </p:nvSpPr>
            <p:spPr>
              <a:xfrm>
                <a:off x="574332" y="2385314"/>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grpSp>
        <p:sp>
          <p:nvSpPr>
            <p:cNvPr id="32" name="object 13">
              <a:extLst>
                <a:ext uri="{FF2B5EF4-FFF2-40B4-BE49-F238E27FC236}">
                  <a16:creationId xmlns:a16="http://schemas.microsoft.com/office/drawing/2014/main" id="{B6F5E361-3E16-974A-AC4B-C7BD6A319D80}"/>
                </a:ext>
              </a:extLst>
            </p:cNvPr>
            <p:cNvSpPr txBox="1"/>
            <p:nvPr/>
          </p:nvSpPr>
          <p:spPr>
            <a:xfrm>
              <a:off x="985393" y="2380610"/>
              <a:ext cx="5322379" cy="246221"/>
            </a:xfrm>
            <a:prstGeom prst="rect">
              <a:avLst/>
            </a:prstGeom>
          </p:spPr>
          <p:txBody>
            <a:bodyPr vert="horz" wrap="square" lIns="0" tIns="0" rIns="0" bIns="0" rtlCol="0">
              <a:spAutoFit/>
            </a:bodyPr>
            <a:lstStyle/>
            <a:p>
              <a:pPr marL="125730" algn="ctr" rtl="0">
                <a:lnSpc>
                  <a:spcPct val="100000"/>
                </a:lnSpc>
                <a:spcBef>
                  <a:spcPts val="100"/>
                </a:spcBef>
                <a:tabLst>
                  <a:tab pos="2467610" algn="l"/>
                  <a:tab pos="2468245" algn="l"/>
                </a:tabLst>
              </a:pPr>
              <a:r>
                <a:rPr lang="mn" sz="16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Купон хүлээн авах</a:t>
              </a:r>
              <a:endParaRPr sz="16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3" name="object 13">
              <a:extLst>
                <a:ext uri="{FF2B5EF4-FFF2-40B4-BE49-F238E27FC236}">
                  <a16:creationId xmlns:a16="http://schemas.microsoft.com/office/drawing/2014/main" id="{109CBD8E-30ED-4F46-8942-920A7F32EC10}"/>
                </a:ext>
              </a:extLst>
            </p:cNvPr>
            <p:cNvSpPr txBox="1"/>
            <p:nvPr/>
          </p:nvSpPr>
          <p:spPr>
            <a:xfrm>
              <a:off x="583286" y="2380610"/>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mn" sz="2000" b="1">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1</a:t>
              </a:r>
              <a:endParaRPr sz="2000" b="1" dirty="0">
                <a:latin typeface="Times New Roman" panose="02020603050405020304" pitchFamily="18" charset="0"/>
                <a:ea typeface="Yu Gothic" panose="020B0400000000000000" pitchFamily="34" charset="-128"/>
                <a:cs typeface="Times New Roman" panose="02020603050405020304" pitchFamily="18" charset="0"/>
              </a:endParaRPr>
            </a:p>
          </p:txBody>
        </p:sp>
      </p:grpSp>
      <p:sp>
        <p:nvSpPr>
          <p:cNvPr id="44" name="object 13">
            <a:extLst>
              <a:ext uri="{FF2B5EF4-FFF2-40B4-BE49-F238E27FC236}">
                <a16:creationId xmlns:a16="http://schemas.microsoft.com/office/drawing/2014/main" id="{D78259FE-369E-D44A-814A-95D1522D1BB6}"/>
              </a:ext>
            </a:extLst>
          </p:cNvPr>
          <p:cNvSpPr txBox="1"/>
          <p:nvPr/>
        </p:nvSpPr>
        <p:spPr>
          <a:xfrm>
            <a:off x="985393" y="3663162"/>
            <a:ext cx="5848177" cy="246221"/>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mn" sz="16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Эрүүл мэндийн байгууллага / вакцин хийлгэх газрыг олох</a:t>
            </a:r>
            <a:endParaRPr lang="ja-JP" altLang="en-US" sz="16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5" name="object 13">
            <a:extLst>
              <a:ext uri="{FF2B5EF4-FFF2-40B4-BE49-F238E27FC236}">
                <a16:creationId xmlns:a16="http://schemas.microsoft.com/office/drawing/2014/main" id="{EDA3F01B-99A9-E34F-A1D2-C850D00B2A65}"/>
              </a:ext>
            </a:extLst>
          </p:cNvPr>
          <p:cNvSpPr txBox="1"/>
          <p:nvPr/>
        </p:nvSpPr>
        <p:spPr>
          <a:xfrm>
            <a:off x="583286" y="3710749"/>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mn" sz="2000" b="1">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2</a:t>
            </a:r>
            <a:endParaRPr sz="2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7" name="object 13">
            <a:extLst>
              <a:ext uri="{FF2B5EF4-FFF2-40B4-BE49-F238E27FC236}">
                <a16:creationId xmlns:a16="http://schemas.microsoft.com/office/drawing/2014/main" id="{7D4B7191-BD26-6C49-B405-416B36C4176A}"/>
              </a:ext>
            </a:extLst>
          </p:cNvPr>
          <p:cNvSpPr txBox="1"/>
          <p:nvPr/>
        </p:nvSpPr>
        <p:spPr>
          <a:xfrm>
            <a:off x="561633" y="6390464"/>
            <a:ext cx="5322379" cy="307777"/>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mn" sz="2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Захиалга өгөөд вакцинаа хийлгэнэ.</a:t>
            </a:r>
            <a:endParaRPr lang="ja-JP" altLang="en-US" sz="2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8" name="object 13">
            <a:extLst>
              <a:ext uri="{FF2B5EF4-FFF2-40B4-BE49-F238E27FC236}">
                <a16:creationId xmlns:a16="http://schemas.microsoft.com/office/drawing/2014/main" id="{43EE7C34-8E31-5346-871B-9484D09F5E5F}"/>
              </a:ext>
            </a:extLst>
          </p:cNvPr>
          <p:cNvSpPr txBox="1"/>
          <p:nvPr/>
        </p:nvSpPr>
        <p:spPr>
          <a:xfrm>
            <a:off x="574332" y="6418795"/>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mn" sz="2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3</a:t>
            </a:r>
            <a:endParaRPr sz="2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9" name="object 13">
            <a:extLst>
              <a:ext uri="{FF2B5EF4-FFF2-40B4-BE49-F238E27FC236}">
                <a16:creationId xmlns:a16="http://schemas.microsoft.com/office/drawing/2014/main" id="{B6BE16AE-9ABE-3F4A-94E3-F97788D0B89B}"/>
              </a:ext>
            </a:extLst>
          </p:cNvPr>
          <p:cNvSpPr txBox="1"/>
          <p:nvPr/>
        </p:nvSpPr>
        <p:spPr>
          <a:xfrm>
            <a:off x="6159361" y="6356433"/>
            <a:ext cx="815846" cy="307777"/>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mn" sz="1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Үнэ төлбөргүй</a:t>
            </a:r>
            <a:endParaRPr lang="ja-JP" altLang="en-US" sz="1000" b="1" dirty="0">
              <a:latin typeface="Times New Roman" panose="02020603050405020304" pitchFamily="18" charset="0"/>
              <a:ea typeface="Yu Gothic" panose="020B0400000000000000" pitchFamily="34"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1672E227-337F-4AF1-9395-EB4DA61D4240}"/>
              </a:ext>
            </a:extLst>
          </p:cNvPr>
          <p:cNvGrpSpPr/>
          <p:nvPr/>
        </p:nvGrpSpPr>
        <p:grpSpPr>
          <a:xfrm>
            <a:off x="506068" y="7203501"/>
            <a:ext cx="4928052" cy="727585"/>
            <a:chOff x="546273" y="7525106"/>
            <a:chExt cx="4928052" cy="727585"/>
          </a:xfrm>
        </p:grpSpPr>
        <p:sp>
          <p:nvSpPr>
            <p:cNvPr id="8" name="object 8"/>
            <p:cNvSpPr/>
            <p:nvPr/>
          </p:nvSpPr>
          <p:spPr>
            <a:xfrm>
              <a:off x="546273" y="7916702"/>
              <a:ext cx="1626870" cy="335989"/>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9" name="object 9"/>
            <p:cNvSpPr/>
            <p:nvPr/>
          </p:nvSpPr>
          <p:spPr>
            <a:xfrm>
              <a:off x="546273" y="7525106"/>
              <a:ext cx="1626870" cy="319531"/>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26" name="object 7">
              <a:extLst>
                <a:ext uri="{FF2B5EF4-FFF2-40B4-BE49-F238E27FC236}">
                  <a16:creationId xmlns:a16="http://schemas.microsoft.com/office/drawing/2014/main" id="{8ACE09A4-706F-9349-AA98-283AEACF55EA}"/>
                </a:ext>
              </a:extLst>
            </p:cNvPr>
            <p:cNvSpPr txBox="1"/>
            <p:nvPr/>
          </p:nvSpPr>
          <p:spPr>
            <a:xfrm>
              <a:off x="2251582" y="7539099"/>
              <a:ext cx="3030855" cy="261610"/>
            </a:xfrm>
            <a:prstGeom prst="rect">
              <a:avLst/>
            </a:prstGeom>
          </p:spPr>
          <p:txBody>
            <a:bodyPr vert="horz" wrap="square" lIns="0" tIns="0" rIns="0" bIns="0" rtlCol="0">
              <a:spAutoFit/>
            </a:bodyPr>
            <a:lstStyle/>
            <a:p>
              <a:pPr marL="39370" rtl="0">
                <a:lnSpc>
                  <a:spcPct val="100000"/>
                </a:lnSpc>
                <a:spcBef>
                  <a:spcPts val="100"/>
                </a:spcBef>
              </a:pPr>
              <a:r>
                <a:rPr lang="mn" sz="1500" baseline="13888"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Дуудлагын төв: </a:t>
              </a:r>
              <a:r>
                <a:rPr lang="mn" sz="1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0000-0000-0000</a:t>
              </a:r>
              <a:endParaRPr sz="1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7" name="object 8">
              <a:extLst>
                <a:ext uri="{FF2B5EF4-FFF2-40B4-BE49-F238E27FC236}">
                  <a16:creationId xmlns:a16="http://schemas.microsoft.com/office/drawing/2014/main" id="{7B36E7BE-0A7C-5441-B18A-3D7881E48435}"/>
                </a:ext>
              </a:extLst>
            </p:cNvPr>
            <p:cNvSpPr txBox="1"/>
            <p:nvPr/>
          </p:nvSpPr>
          <p:spPr>
            <a:xfrm>
              <a:off x="732495" y="7600294"/>
              <a:ext cx="1316990" cy="205184"/>
            </a:xfrm>
            <a:prstGeom prst="rect">
              <a:avLst/>
            </a:prstGeom>
          </p:spPr>
          <p:txBody>
            <a:bodyPr vert="horz" wrap="square" lIns="0" tIns="0" rIns="0" bIns="0" rtlCol="0">
              <a:spAutoFit/>
            </a:bodyPr>
            <a:lstStyle/>
            <a:p>
              <a:pPr algn="ctr" rtl="0">
                <a:lnSpc>
                  <a:spcPts val="800"/>
                </a:lnSpc>
                <a:spcBef>
                  <a:spcPts val="100"/>
                </a:spcBef>
              </a:pPr>
              <a:r>
                <a:rPr lang="mn" sz="8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Хотын захиргааны вакцин хийлгэх газар</a:t>
              </a:r>
              <a:endParaRPr sz="8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50" name="object 8">
              <a:extLst>
                <a:ext uri="{FF2B5EF4-FFF2-40B4-BE49-F238E27FC236}">
                  <a16:creationId xmlns:a16="http://schemas.microsoft.com/office/drawing/2014/main" id="{14B92947-A36D-8E45-AD3D-DD1B1A9103C5}"/>
                </a:ext>
              </a:extLst>
            </p:cNvPr>
            <p:cNvSpPr txBox="1"/>
            <p:nvPr/>
          </p:nvSpPr>
          <p:spPr>
            <a:xfrm>
              <a:off x="707844" y="7908649"/>
              <a:ext cx="1316990" cy="307777"/>
            </a:xfrm>
            <a:prstGeom prst="rect">
              <a:avLst/>
            </a:prstGeom>
          </p:spPr>
          <p:txBody>
            <a:bodyPr vert="horz" wrap="square" lIns="0" tIns="0" rIns="0" bIns="0" rtlCol="0">
              <a:spAutoFit/>
            </a:bodyPr>
            <a:lstStyle/>
            <a:p>
              <a:pPr algn="ctr" rtl="0">
                <a:lnSpc>
                  <a:spcPts val="800"/>
                </a:lnSpc>
                <a:spcBef>
                  <a:spcPts val="1300"/>
                </a:spcBef>
              </a:pPr>
              <a:r>
                <a:rPr lang="mn" sz="8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Танай бүсэд эрүүл мэндийн чиглэлээр үйл ажиллагаа явуулдаг байгууллагууд</a:t>
              </a:r>
              <a:endParaRPr sz="8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51" name="object 7">
              <a:extLst>
                <a:ext uri="{FF2B5EF4-FFF2-40B4-BE49-F238E27FC236}">
                  <a16:creationId xmlns:a16="http://schemas.microsoft.com/office/drawing/2014/main" id="{5F37876B-A916-8246-9679-D053F6099093}"/>
                </a:ext>
              </a:extLst>
            </p:cNvPr>
            <p:cNvSpPr txBox="1"/>
            <p:nvPr/>
          </p:nvSpPr>
          <p:spPr>
            <a:xfrm>
              <a:off x="2269456" y="7898219"/>
              <a:ext cx="3204869" cy="335989"/>
            </a:xfrm>
            <a:prstGeom prst="rect">
              <a:avLst/>
            </a:prstGeom>
          </p:spPr>
          <p:txBody>
            <a:bodyPr vert="horz" wrap="square" lIns="0" tIns="12700" rIns="0" bIns="0" rtlCol="0">
              <a:spAutoFit/>
            </a:bodyPr>
            <a:lstStyle/>
            <a:p>
              <a:pPr marL="38100" rtl="0">
                <a:lnSpc>
                  <a:spcPct val="100000"/>
                </a:lnSpc>
                <a:spcBef>
                  <a:spcPts val="885"/>
                </a:spcBef>
              </a:pPr>
              <a:r>
                <a:rPr lang="mn" sz="1800" b="1" baseline="2314"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Эмнэлгийн байгууллагад шууд цаг авах</a:t>
              </a:r>
              <a:r>
                <a:rPr lang="ja-JP" altLang="en-US" sz="1800" b="1" baseline="2314"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mn" sz="9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(утас, интернет гэм мэтээр дамжуулан)</a:t>
              </a:r>
              <a:endParaRPr sz="900" dirty="0">
                <a:latin typeface="Times New Roman" panose="02020603050405020304" pitchFamily="18" charset="0"/>
                <a:ea typeface="Yu Gothic Medium" panose="020B0400000000000000" pitchFamily="34" charset="-128"/>
                <a:cs typeface="Times New Roman" panose="02020603050405020304" pitchFamily="18" charset="0"/>
              </a:endParaRPr>
            </a:p>
          </p:txBody>
        </p:sp>
      </p:grpSp>
      <p:sp>
        <p:nvSpPr>
          <p:cNvPr id="52" name="object 11">
            <a:extLst>
              <a:ext uri="{FF2B5EF4-FFF2-40B4-BE49-F238E27FC236}">
                <a16:creationId xmlns:a16="http://schemas.microsoft.com/office/drawing/2014/main" id="{90AF7E14-B2C2-B142-976E-939C5F2AFF47}"/>
              </a:ext>
            </a:extLst>
          </p:cNvPr>
          <p:cNvSpPr txBox="1"/>
          <p:nvPr/>
        </p:nvSpPr>
        <p:spPr>
          <a:xfrm>
            <a:off x="574332" y="9238467"/>
            <a:ext cx="6499860" cy="1234312"/>
          </a:xfrm>
          <a:prstGeom prst="rect">
            <a:avLst/>
          </a:prstGeom>
        </p:spPr>
        <p:txBody>
          <a:bodyPr vert="horz" wrap="square" lIns="0" tIns="0" rIns="0" bIns="0" rtlCol="0">
            <a:spAutoFit/>
          </a:bodyPr>
          <a:lstStyle/>
          <a:p>
            <a:pPr marL="25400" rtl="0">
              <a:lnSpc>
                <a:spcPts val="1300"/>
              </a:lnSpc>
            </a:pPr>
            <a:r>
              <a:rPr lang="mn" sz="10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Дугтуйнд</a:t>
            </a:r>
            <a:r>
              <a:rPr lang="ja" sz="1000" baseline="300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a:t>
            </a:r>
            <a:r>
              <a:rPr lang="mn" sz="1400" b="1" baseline="6172" dirty="0">
                <a:solidFill>
                  <a:srgbClr val="ED1C24"/>
                </a:solidFill>
                <a:latin typeface="Times New Roman" panose="02020603050405020304" pitchFamily="18" charset="0"/>
                <a:ea typeface="Yu Gothic Medium" panose="020B0400000000000000" pitchFamily="34" charset="-128"/>
                <a:cs typeface="Times New Roman" panose="02020603050405020304" pitchFamily="18" charset="0"/>
              </a:rPr>
              <a:t>“Купон хэвлэсэн урьдчилсан үзлэгийн хуудас”</a:t>
            </a:r>
            <a:r>
              <a:rPr lang="mn" sz="10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болон </a:t>
            </a:r>
            <a:r>
              <a:rPr lang="mn" sz="1400" b="1" baseline="6172" dirty="0">
                <a:solidFill>
                  <a:srgbClr val="ED1C24"/>
                </a:solidFill>
                <a:latin typeface="Times New Roman" panose="02020603050405020304" pitchFamily="18" charset="0"/>
                <a:ea typeface="Yu Gothic Medium" panose="020B0400000000000000" pitchFamily="34" charset="-128"/>
                <a:cs typeface="Times New Roman" panose="02020603050405020304" pitchFamily="18" charset="0"/>
              </a:rPr>
              <a:t>“Вакцинжуулалтын гэрчилгээ”</a:t>
            </a:r>
            <a:r>
              <a:rPr lang="mn" sz="10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-г хавсаргасан байна. </a:t>
            </a:r>
            <a:r>
              <a:rPr lang="mn-MN" sz="1000" dirty="0" smtClean="0">
                <a:latin typeface="Times New Roman" panose="02020603050405020304" pitchFamily="18" charset="0"/>
                <a:ea typeface="Yu Gothic Medium" panose="020B0400000000000000" pitchFamily="34" charset="-128"/>
                <a:cs typeface="Times New Roman" panose="02020603050405020304" pitchFamily="18" charset="0"/>
              </a:rPr>
              <a:t>Гээгдүүлэлгүй</a:t>
            </a:r>
            <a:r>
              <a:rPr lang="mn" sz="1000" dirty="0" smtClean="0">
                <a:latin typeface="Times New Roman" panose="02020603050405020304" pitchFamily="18" charset="0"/>
                <a:ea typeface="Yu Gothic Medium" panose="020B0400000000000000" pitchFamily="34" charset="-128"/>
                <a:cs typeface="Times New Roman" panose="02020603050405020304" pitchFamily="18" charset="0"/>
              </a:rPr>
              <a:t> </a:t>
            </a:r>
            <a:r>
              <a:rPr lang="mn" sz="1000" dirty="0">
                <a:latin typeface="Times New Roman" panose="02020603050405020304" pitchFamily="18" charset="0"/>
                <a:ea typeface="Yu Gothic Medium" panose="020B0400000000000000" pitchFamily="34" charset="-128"/>
                <a:cs typeface="Times New Roman" panose="02020603050405020304" pitchFamily="18" charset="0"/>
              </a:rPr>
              <a:t>сайтар </a:t>
            </a:r>
            <a:r>
              <a:rPr lang="mn" sz="10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хадгална уу.</a:t>
            </a:r>
            <a:endParaRPr sz="1000" dirty="0">
              <a:latin typeface="Times New Roman" panose="02020603050405020304" pitchFamily="18" charset="0"/>
              <a:ea typeface="Yu Gothic Medium" panose="020B0400000000000000" pitchFamily="34" charset="-128"/>
              <a:cs typeface="Times New Roman" panose="02020603050405020304" pitchFamily="18" charset="0"/>
            </a:endParaRPr>
          </a:p>
          <a:p>
            <a:pPr marL="104139" rtl="0">
              <a:lnSpc>
                <a:spcPts val="1300"/>
              </a:lnSpc>
              <a:spcBef>
                <a:spcPts val="335"/>
              </a:spcBef>
            </a:pPr>
            <a:r>
              <a:rPr lang="mn" sz="10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(Купон болон вакцинжуулалтын гэрчилгээг </a:t>
            </a:r>
            <a:r>
              <a:rPr lang="mn" sz="1000" dirty="0">
                <a:latin typeface="Times New Roman" panose="02020603050405020304" pitchFamily="18" charset="0"/>
                <a:ea typeface="Yu Gothic Medium" panose="020B0400000000000000" pitchFamily="34" charset="-128"/>
                <a:cs typeface="Times New Roman" panose="02020603050405020304" pitchFamily="18" charset="0"/>
              </a:rPr>
              <a:t>нэгтгэсэн </a:t>
            </a:r>
            <a:r>
              <a:rPr lang="mn-MN" sz="1000" dirty="0" smtClean="0">
                <a:latin typeface="Times New Roman" panose="02020603050405020304" pitchFamily="18" charset="0"/>
                <a:ea typeface="Yu Gothic Medium" panose="020B0400000000000000" pitchFamily="34" charset="-128"/>
                <a:cs typeface="Times New Roman" panose="02020603050405020304" pitchFamily="18" charset="0"/>
              </a:rPr>
              <a:t>байх тохиолдол </a:t>
            </a:r>
            <a:r>
              <a:rPr lang="mn" sz="1000" dirty="0" smtClean="0">
                <a:latin typeface="Times New Roman" panose="02020603050405020304" pitchFamily="18" charset="0"/>
                <a:ea typeface="Yu Gothic Medium" panose="020B0400000000000000" pitchFamily="34" charset="-128"/>
                <a:cs typeface="Times New Roman" panose="02020603050405020304" pitchFamily="18" charset="0"/>
              </a:rPr>
              <a:t>ч б</a:t>
            </a:r>
            <a:r>
              <a:rPr lang="mn-MN" sz="1000" dirty="0" smtClean="0">
                <a:latin typeface="Times New Roman" panose="02020603050405020304" pitchFamily="18" charset="0"/>
                <a:ea typeface="Yu Gothic Medium" panose="020B0400000000000000" pitchFamily="34" charset="-128"/>
                <a:cs typeface="Times New Roman" panose="02020603050405020304" pitchFamily="18" charset="0"/>
              </a:rPr>
              <a:t>ий</a:t>
            </a:r>
            <a:r>
              <a:rPr lang="mn" sz="1000" dirty="0" smtClean="0">
                <a:latin typeface="Times New Roman" panose="02020603050405020304" pitchFamily="18" charset="0"/>
                <a:ea typeface="Yu Gothic Medium" panose="020B0400000000000000" pitchFamily="34" charset="-128"/>
                <a:cs typeface="Times New Roman" panose="02020603050405020304" pitchFamily="18" charset="0"/>
              </a:rPr>
              <a:t>)</a:t>
            </a:r>
            <a:endParaRPr sz="1000" dirty="0">
              <a:latin typeface="Times New Roman" panose="02020603050405020304" pitchFamily="18" charset="0"/>
              <a:ea typeface="Yu Gothic Medium" panose="020B0400000000000000" pitchFamily="34" charset="-128"/>
              <a:cs typeface="Times New Roman" panose="02020603050405020304" pitchFamily="18" charset="0"/>
            </a:endParaRPr>
          </a:p>
          <a:p>
            <a:pPr marL="140335" marR="137160" indent="-115570" rtl="0">
              <a:lnSpc>
                <a:spcPts val="1300"/>
              </a:lnSpc>
              <a:spcBef>
                <a:spcPts val="5"/>
              </a:spcBef>
            </a:pPr>
            <a:r>
              <a:rPr lang="mn" sz="1000" dirty="0">
                <a:latin typeface="Times New Roman" panose="02020603050405020304" pitchFamily="18" charset="0"/>
                <a:ea typeface="Yu Gothic Medium" panose="020B0400000000000000" pitchFamily="34" charset="-128"/>
                <a:cs typeface="Times New Roman" panose="02020603050405020304" pitchFamily="18" charset="0"/>
              </a:rPr>
              <a:t>* Вакцин хийлгэхийн өмнө гэртээ биеийн халуунаа хэмжиж, илт халуунтай болон биеийн байдал муу байх зэрэг тохиолдолд вакцин хийлгэхээс татгалзаж, захиалга өгсөн хотын захиргааны хэрэглэгчдэд үйлчлэх цонх болон эрүүл мэндийн байгууллагад </a:t>
            </a:r>
            <a:r>
              <a:rPr lang="mn" sz="1000" dirty="0" smtClean="0">
                <a:latin typeface="Times New Roman" panose="02020603050405020304" pitchFamily="18" charset="0"/>
                <a:ea typeface="Yu Gothic Medium" panose="020B0400000000000000" pitchFamily="34" charset="-128"/>
                <a:cs typeface="Times New Roman" panose="02020603050405020304" pitchFamily="18" charset="0"/>
              </a:rPr>
              <a:t>мэдэгдэ</a:t>
            </a:r>
            <a:r>
              <a:rPr lang="mn-MN" sz="1000" dirty="0" smtClean="0">
                <a:latin typeface="Times New Roman" panose="02020603050405020304" pitchFamily="18" charset="0"/>
                <a:ea typeface="Yu Gothic Medium" panose="020B0400000000000000" pitchFamily="34" charset="-128"/>
                <a:cs typeface="Times New Roman" panose="02020603050405020304" pitchFamily="18" charset="0"/>
              </a:rPr>
              <a:t>нэ үү</a:t>
            </a:r>
            <a:r>
              <a:rPr lang="mn" sz="1000" dirty="0" smtClean="0">
                <a:latin typeface="Times New Roman" panose="02020603050405020304" pitchFamily="18" charset="0"/>
                <a:ea typeface="Yu Gothic Medium" panose="020B0400000000000000" pitchFamily="34" charset="-128"/>
                <a:cs typeface="Times New Roman" panose="02020603050405020304" pitchFamily="18" charset="0"/>
              </a:rPr>
              <a:t>.</a:t>
            </a:r>
            <a:endParaRPr sz="1000" dirty="0">
              <a:latin typeface="Times New Roman" panose="02020603050405020304" pitchFamily="18" charset="0"/>
              <a:ea typeface="Yu Gothic Medium" panose="020B0400000000000000" pitchFamily="34" charset="-128"/>
              <a:cs typeface="Times New Roman" panose="02020603050405020304" pitchFamily="18" charset="0"/>
            </a:endParaRPr>
          </a:p>
          <a:p>
            <a:pPr marL="25400" rtl="0">
              <a:lnSpc>
                <a:spcPts val="1300"/>
              </a:lnSpc>
              <a:spcBef>
                <a:spcPts val="285"/>
              </a:spcBef>
            </a:pPr>
            <a:r>
              <a:rPr lang="mn" sz="10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 Вакцин хийлгэх үедээ </a:t>
            </a:r>
            <a:r>
              <a:rPr lang="mn" sz="1600" b="1" u="sng" baseline="2777" dirty="0" smtClean="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мөр </a:t>
            </a:r>
            <a:r>
              <a:rPr lang="mn" sz="1600" b="1" u="sng" baseline="2777"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ил гаргах боломжтой хувцас өмсөх</a:t>
            </a:r>
            <a:r>
              <a:rPr lang="mn" sz="10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ийг анхаарна уу.</a:t>
            </a:r>
            <a:endParaRPr sz="10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53" name="object 12">
            <a:extLst>
              <a:ext uri="{FF2B5EF4-FFF2-40B4-BE49-F238E27FC236}">
                <a16:creationId xmlns:a16="http://schemas.microsoft.com/office/drawing/2014/main" id="{131ABDBE-26A3-4E4F-B1BD-8251D1872295}"/>
              </a:ext>
            </a:extLst>
          </p:cNvPr>
          <p:cNvSpPr txBox="1"/>
          <p:nvPr/>
        </p:nvSpPr>
        <p:spPr>
          <a:xfrm>
            <a:off x="5794777" y="8908985"/>
            <a:ext cx="1252174" cy="107722"/>
          </a:xfrm>
          <a:prstGeom prst="rect">
            <a:avLst/>
          </a:prstGeom>
        </p:spPr>
        <p:txBody>
          <a:bodyPr vert="horz" wrap="square" lIns="0" tIns="0" rIns="0" bIns="0" rtlCol="0">
            <a:spAutoFit/>
          </a:bodyPr>
          <a:lstStyle/>
          <a:p>
            <a:pPr marR="217804" algn="r" rtl="0">
              <a:lnSpc>
                <a:spcPct val="100000"/>
              </a:lnSpc>
              <a:spcBef>
                <a:spcPts val="1095"/>
              </a:spcBef>
            </a:pPr>
            <a:r>
              <a:rPr lang="mn" sz="7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Иргэний үнэмлэх гэх мэт</a:t>
            </a:r>
            <a:endParaRPr lang="ja-JP" altLang="en-US" sz="7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54" name="object 11">
            <a:extLst>
              <a:ext uri="{FF2B5EF4-FFF2-40B4-BE49-F238E27FC236}">
                <a16:creationId xmlns:a16="http://schemas.microsoft.com/office/drawing/2014/main" id="{A1D2C849-B615-8047-A06C-85DF73302A57}"/>
              </a:ext>
            </a:extLst>
          </p:cNvPr>
          <p:cNvSpPr txBox="1"/>
          <p:nvPr/>
        </p:nvSpPr>
        <p:spPr>
          <a:xfrm>
            <a:off x="541183" y="8218354"/>
            <a:ext cx="686655" cy="581313"/>
          </a:xfrm>
          <a:prstGeom prst="rect">
            <a:avLst/>
          </a:prstGeom>
        </p:spPr>
        <p:txBody>
          <a:bodyPr vert="horz" wrap="square" lIns="0" tIns="0" rIns="0" bIns="0" rtlCol="0">
            <a:spAutoFit/>
          </a:bodyPr>
          <a:lstStyle/>
          <a:p>
            <a:pPr marL="176530" rtl="0">
              <a:lnSpc>
                <a:spcPts val="900"/>
              </a:lnSpc>
              <a:tabLst>
                <a:tab pos="746760" algn="l"/>
              </a:tabLst>
            </a:pPr>
            <a:r>
              <a:rPr lang="mn" sz="900" b="1" dirty="0">
                <a:solidFill>
                  <a:schemeClr val="bg1"/>
                </a:solidFill>
                <a:latin typeface="Times New Roman" panose="02020603050405020304" pitchFamily="18" charset="0"/>
                <a:ea typeface="游ゴシック" panose="020B0400000000000000" pitchFamily="50" charset="-128"/>
                <a:cs typeface="Times New Roman" panose="02020603050405020304" pitchFamily="18" charset="0"/>
              </a:rPr>
              <a:t>Тухайн өдөр авч очих зүйлс</a:t>
            </a:r>
            <a:endParaRPr sz="1100" b="1" dirty="0">
              <a:solidFill>
                <a:schemeClr val="bg1"/>
              </a:solidFill>
              <a:latin typeface="Times New Roman" panose="02020603050405020304" pitchFamily="18" charset="0"/>
              <a:ea typeface="游ゴシック" panose="020B0400000000000000" pitchFamily="50" charset="-128"/>
              <a:cs typeface="Times New Roman" panose="02020603050405020304" pitchFamily="18" charset="0"/>
            </a:endParaRPr>
          </a:p>
          <a:p>
            <a:pPr marL="176530" rtl="0">
              <a:lnSpc>
                <a:spcPts val="900"/>
              </a:lnSpc>
              <a:tabLst>
                <a:tab pos="746760" algn="l"/>
              </a:tabLst>
            </a:pPr>
            <a:endParaRPr sz="1100" b="1" dirty="0">
              <a:solidFill>
                <a:schemeClr val="bg1"/>
              </a:solidFill>
              <a:latin typeface="Times New Roman" panose="02020603050405020304" pitchFamily="18" charset="0"/>
              <a:ea typeface="游ゴシック" panose="020B0400000000000000" pitchFamily="50" charset="-128"/>
              <a:cs typeface="Times New Roman" panose="02020603050405020304" pitchFamily="18" charset="0"/>
            </a:endParaRPr>
          </a:p>
        </p:txBody>
      </p:sp>
      <p:grpSp>
        <p:nvGrpSpPr>
          <p:cNvPr id="42" name="グループ化 41">
            <a:extLst>
              <a:ext uri="{FF2B5EF4-FFF2-40B4-BE49-F238E27FC236}">
                <a16:creationId xmlns:a16="http://schemas.microsoft.com/office/drawing/2014/main" id="{1E65CD50-B0F8-EE46-8E8A-8195640B017A}"/>
              </a:ext>
            </a:extLst>
          </p:cNvPr>
          <p:cNvGrpSpPr/>
          <p:nvPr/>
        </p:nvGrpSpPr>
        <p:grpSpPr>
          <a:xfrm>
            <a:off x="3922344" y="4218288"/>
            <a:ext cx="3060065" cy="1044575"/>
            <a:chOff x="3922344" y="4420273"/>
            <a:chExt cx="3060065" cy="1044575"/>
          </a:xfrm>
        </p:grpSpPr>
        <p:sp>
          <p:nvSpPr>
            <p:cNvPr id="5" name="object 5"/>
            <p:cNvSpPr/>
            <p:nvPr/>
          </p:nvSpPr>
          <p:spPr>
            <a:xfrm>
              <a:off x="3922344" y="4420273"/>
              <a:ext cx="3060065" cy="1044575"/>
            </a:xfrm>
            <a:custGeom>
              <a:avLst/>
              <a:gdLst/>
              <a:ahLst/>
              <a:cxnLst/>
              <a:rect l="l" t="t" r="r" b="b"/>
              <a:pathLst>
                <a:path w="3060065" h="1044575">
                  <a:moveTo>
                    <a:pt x="3059988" y="1044003"/>
                  </a:moveTo>
                  <a:lnTo>
                    <a:pt x="2015985" y="1044003"/>
                  </a:lnTo>
                  <a:lnTo>
                    <a:pt x="2015985" y="0"/>
                  </a:lnTo>
                  <a:lnTo>
                    <a:pt x="3059988" y="0"/>
                  </a:lnTo>
                  <a:lnTo>
                    <a:pt x="3059988" y="1044003"/>
                  </a:lnTo>
                  <a:close/>
                </a:path>
                <a:path w="3060065" h="1044575">
                  <a:moveTo>
                    <a:pt x="3059988" y="1044003"/>
                  </a:moveTo>
                  <a:lnTo>
                    <a:pt x="0" y="1044003"/>
                  </a:lnTo>
                  <a:lnTo>
                    <a:pt x="0" y="0"/>
                  </a:lnTo>
                  <a:lnTo>
                    <a:pt x="3059988" y="0"/>
                  </a:lnTo>
                  <a:lnTo>
                    <a:pt x="3059988" y="1044003"/>
                  </a:lnTo>
                  <a:close/>
                </a:path>
              </a:pathLst>
            </a:custGeom>
            <a:ln w="11620">
              <a:solidFill>
                <a:srgbClr val="050100"/>
              </a:solidFill>
            </a:ln>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7" name="object 7"/>
            <p:cNvSpPr/>
            <p:nvPr/>
          </p:nvSpPr>
          <p:spPr>
            <a:xfrm>
              <a:off x="6017992" y="4532921"/>
              <a:ext cx="964340" cy="931342"/>
            </a:xfrm>
            <a:prstGeom prst="rect">
              <a:avLst/>
            </a:prstGeom>
            <a:blipFill>
              <a:blip r:embed="rId2" cstate="print"/>
              <a:stretch>
                <a:fillRect/>
              </a:stretch>
            </a:blip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25" name="object 6">
              <a:extLst>
                <a:ext uri="{FF2B5EF4-FFF2-40B4-BE49-F238E27FC236}">
                  <a16:creationId xmlns:a16="http://schemas.microsoft.com/office/drawing/2014/main" id="{9C45F1CA-E425-834B-AA15-DE27F4C4B458}"/>
                </a:ext>
              </a:extLst>
            </p:cNvPr>
            <p:cNvSpPr txBox="1"/>
            <p:nvPr/>
          </p:nvSpPr>
          <p:spPr>
            <a:xfrm>
              <a:off x="3992278" y="4458706"/>
              <a:ext cx="1881276" cy="533479"/>
            </a:xfrm>
            <a:prstGeom prst="rect">
              <a:avLst/>
            </a:prstGeom>
          </p:spPr>
          <p:txBody>
            <a:bodyPr vert="horz" wrap="square" lIns="0" tIns="50800" rIns="0" bIns="0" rtlCol="0">
              <a:spAutoFit/>
            </a:bodyPr>
            <a:lstStyle/>
            <a:p>
              <a:pPr algn="ctr" rtl="0">
                <a:lnSpc>
                  <a:spcPct val="100000"/>
                </a:lnSpc>
                <a:spcBef>
                  <a:spcPts val="400"/>
                </a:spcBef>
              </a:pPr>
              <a:r>
                <a:rPr lang="mn" sz="9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Вакцин хийлгэх талаарх ерөнхий мэдээллийн вэбсайт</a:t>
              </a:r>
              <a:endParaRPr sz="900" b="1" dirty="0">
                <a:latin typeface="Times New Roman" panose="02020603050405020304" pitchFamily="18" charset="0"/>
                <a:ea typeface="Yu Gothic" panose="020B0400000000000000" pitchFamily="34" charset="-128"/>
                <a:cs typeface="Times New Roman" panose="02020603050405020304" pitchFamily="18" charset="0"/>
              </a:endParaRPr>
            </a:p>
            <a:p>
              <a:pPr marL="23495" algn="ctr" rtl="0">
                <a:lnSpc>
                  <a:spcPct val="100000"/>
                </a:lnSpc>
                <a:spcBef>
                  <a:spcPts val="370"/>
                </a:spcBef>
              </a:pPr>
              <a:r>
                <a:rPr lang="mn" sz="1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a:t>
              </a:r>
              <a:r>
                <a:rPr lang="mn" sz="1000" b="1" dirty="0" smtClean="0">
                  <a:latin typeface="Times New Roman" panose="02020603050405020304" pitchFamily="18" charset="0"/>
                  <a:ea typeface="Yu Gothic" panose="020B0400000000000000" pitchFamily="34" charset="-128"/>
                  <a:cs typeface="Times New Roman" panose="02020603050405020304" pitchFamily="18" charset="0"/>
                </a:rPr>
                <a:t>Коронавирусын </a:t>
              </a:r>
              <a:r>
                <a:rPr lang="mn" sz="1000" b="1" dirty="0">
                  <a:latin typeface="Times New Roman" panose="02020603050405020304" pitchFamily="18" charset="0"/>
                  <a:ea typeface="Yu Gothic" panose="020B0400000000000000" pitchFamily="34" charset="-128"/>
                  <a:cs typeface="Times New Roman" panose="02020603050405020304" pitchFamily="18" charset="0"/>
                </a:rPr>
                <a:t>вакцин</a:t>
              </a:r>
              <a:r>
                <a:rPr lang="mn" sz="10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a:t>
              </a:r>
              <a:endParaRPr sz="10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55" name="object 6">
              <a:extLst>
                <a:ext uri="{FF2B5EF4-FFF2-40B4-BE49-F238E27FC236}">
                  <a16:creationId xmlns:a16="http://schemas.microsoft.com/office/drawing/2014/main" id="{7C2BDBF5-6960-1A47-9E15-28BEF4084769}"/>
                </a:ext>
              </a:extLst>
            </p:cNvPr>
            <p:cNvSpPr txBox="1"/>
            <p:nvPr/>
          </p:nvSpPr>
          <p:spPr>
            <a:xfrm>
              <a:off x="4098776" y="5069978"/>
              <a:ext cx="1695450" cy="205184"/>
            </a:xfrm>
            <a:prstGeom prst="rect">
              <a:avLst/>
            </a:prstGeom>
          </p:spPr>
          <p:txBody>
            <a:bodyPr vert="horz" wrap="square" lIns="0" tIns="50800" rIns="0" bIns="0" rtlCol="0">
              <a:spAutoFit/>
            </a:bodyPr>
            <a:lstStyle/>
            <a:p>
              <a:pPr algn="ctr" rtl="0">
                <a:lnSpc>
                  <a:spcPct val="100000"/>
                </a:lnSpc>
                <a:spcBef>
                  <a:spcPts val="570"/>
                </a:spcBef>
              </a:pPr>
              <a:r>
                <a:rPr lang="mn" sz="1000" b="1" u="sng" dirty="0">
                  <a:solidFill>
                    <a:srgbClr val="2E3092"/>
                  </a:solidFill>
                  <a:latin typeface="Times New Roman" panose="02020603050405020304" pitchFamily="18" charset="0"/>
                  <a:ea typeface="Yu Gothic" panose="020B0400000000000000" pitchFamily="34" charset="-128"/>
                  <a:cs typeface="Times New Roman" panose="02020603050405020304" pitchFamily="18" charset="0"/>
                </a:rPr>
                <a:t>https://v-sys.mhlw.go.jp</a:t>
              </a:r>
              <a:endParaRPr sz="1000" b="1" u="sng" dirty="0">
                <a:latin typeface="Times New Roman" panose="02020603050405020304" pitchFamily="18" charset="0"/>
                <a:ea typeface="Yu Gothic" panose="020B0400000000000000" pitchFamily="34" charset="-128"/>
                <a:cs typeface="Times New Roman" panose="02020603050405020304" pitchFamily="18" charset="0"/>
              </a:endParaRPr>
            </a:p>
          </p:txBody>
        </p:sp>
      </p:grpSp>
      <p:pic>
        <p:nvPicPr>
          <p:cNvPr id="57" name="図 56">
            <a:extLst>
              <a:ext uri="{FF2B5EF4-FFF2-40B4-BE49-F238E27FC236}">
                <a16:creationId xmlns:a16="http://schemas.microsoft.com/office/drawing/2014/main" id="{2933B6CB-C3F6-D344-837B-DA26A5F0E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83" y="8438245"/>
            <a:ext cx="676978" cy="423799"/>
          </a:xfrm>
          <a:prstGeom prst="rect">
            <a:avLst/>
          </a:prstGeom>
        </p:spPr>
      </p:pic>
      <p:pic>
        <p:nvPicPr>
          <p:cNvPr id="59" name="図 58">
            <a:extLst>
              <a:ext uri="{FF2B5EF4-FFF2-40B4-BE49-F238E27FC236}">
                <a16:creationId xmlns:a16="http://schemas.microsoft.com/office/drawing/2014/main" id="{390C81B3-1CEA-C841-8BB3-77E2F0225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2394" y="6880899"/>
            <a:ext cx="960016" cy="1143292"/>
          </a:xfrm>
          <a:prstGeom prst="rect">
            <a:avLst/>
          </a:prstGeom>
        </p:spPr>
      </p:pic>
      <p:sp>
        <p:nvSpPr>
          <p:cNvPr id="60" name="object 13">
            <a:extLst>
              <a:ext uri="{FF2B5EF4-FFF2-40B4-BE49-F238E27FC236}">
                <a16:creationId xmlns:a16="http://schemas.microsoft.com/office/drawing/2014/main" id="{47B7F6B5-F72C-544A-A78B-5A14D06607D3}"/>
              </a:ext>
            </a:extLst>
          </p:cNvPr>
          <p:cNvSpPr txBox="1"/>
          <p:nvPr/>
        </p:nvSpPr>
        <p:spPr>
          <a:xfrm>
            <a:off x="6140450" y="8218354"/>
            <a:ext cx="275861" cy="230832"/>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mn" sz="15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a:t>
            </a:r>
            <a:endParaRPr lang="ja-JP" altLang="en-US" sz="1500" b="1" dirty="0">
              <a:latin typeface="Times New Roman" panose="02020603050405020304" pitchFamily="18" charset="0"/>
              <a:ea typeface="Yu Gothic" panose="020B0400000000000000" pitchFamily="34" charset="-128"/>
              <a:cs typeface="Times New Roman" panose="02020603050405020304" pitchFamily="18" charset="0"/>
            </a:endParaRPr>
          </a:p>
        </p:txBody>
      </p:sp>
      <p:pic>
        <p:nvPicPr>
          <p:cNvPr id="62" name="図 61">
            <a:extLst>
              <a:ext uri="{FF2B5EF4-FFF2-40B4-BE49-F238E27FC236}">
                <a16:creationId xmlns:a16="http://schemas.microsoft.com/office/drawing/2014/main" id="{6A00E028-7FDB-AB48-AD86-4139D5E7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0194" y="583520"/>
            <a:ext cx="832875" cy="1020944"/>
          </a:xfrm>
          <a:prstGeom prst="rect">
            <a:avLst/>
          </a:prstGeom>
        </p:spPr>
      </p:pic>
      <p:pic>
        <p:nvPicPr>
          <p:cNvPr id="64" name="図 63">
            <a:extLst>
              <a:ext uri="{FF2B5EF4-FFF2-40B4-BE49-F238E27FC236}">
                <a16:creationId xmlns:a16="http://schemas.microsoft.com/office/drawing/2014/main" id="{54FCF94F-1817-2343-A370-251840BD0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0853" y="2281738"/>
            <a:ext cx="1396886" cy="1336589"/>
          </a:xfrm>
          <a:prstGeom prst="rect">
            <a:avLst/>
          </a:prstGeom>
        </p:spPr>
      </p:pic>
      <p:sp>
        <p:nvSpPr>
          <p:cNvPr id="58" name="object 13">
            <a:extLst>
              <a:ext uri="{FF2B5EF4-FFF2-40B4-BE49-F238E27FC236}">
                <a16:creationId xmlns:a16="http://schemas.microsoft.com/office/drawing/2014/main" id="{CAE10004-02D2-D440-8C99-9D14F0033A14}"/>
              </a:ext>
            </a:extLst>
          </p:cNvPr>
          <p:cNvSpPr txBox="1"/>
          <p:nvPr/>
        </p:nvSpPr>
        <p:spPr>
          <a:xfrm>
            <a:off x="561634" y="2763606"/>
            <a:ext cx="6481082" cy="242054"/>
          </a:xfrm>
          <a:prstGeom prst="rect">
            <a:avLst/>
          </a:prstGeom>
        </p:spPr>
        <p:txBody>
          <a:bodyPr vert="horz" wrap="square" lIns="0" tIns="0" rIns="0" bIns="0" rtlCol="0">
            <a:spAutoFit/>
          </a:bodyPr>
          <a:lstStyle/>
          <a:p>
            <a:pPr marL="12700" marR="5080" rtl="0">
              <a:lnSpc>
                <a:spcPct val="142800"/>
              </a:lnSpc>
              <a:spcBef>
                <a:spcPts val="1030"/>
              </a:spcBef>
            </a:pPr>
            <a:r>
              <a:rPr lang="mn" sz="11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Купон хүлээн авсан хүн вакцин хийлгэх боломжтой.</a:t>
            </a:r>
            <a:endParaRPr sz="1100" b="1" dirty="0">
              <a:latin typeface="Times New Roman" panose="02020603050405020304" pitchFamily="18" charset="0"/>
              <a:ea typeface="Yu Gothic" panose="020B0400000000000000" pitchFamily="34" charset="-128"/>
              <a:cs typeface="Times New Roman" panose="02020603050405020304" pitchFamily="18" charset="0"/>
            </a:endParaRPr>
          </a:p>
        </p:txBody>
      </p:sp>
      <p:grpSp>
        <p:nvGrpSpPr>
          <p:cNvPr id="38" name="グループ化 37">
            <a:extLst>
              <a:ext uri="{FF2B5EF4-FFF2-40B4-BE49-F238E27FC236}">
                <a16:creationId xmlns:a16="http://schemas.microsoft.com/office/drawing/2014/main" id="{152233AB-07DE-45F1-8C3B-B147091544FD}"/>
              </a:ext>
            </a:extLst>
          </p:cNvPr>
          <p:cNvGrpSpPr/>
          <p:nvPr/>
        </p:nvGrpSpPr>
        <p:grpSpPr>
          <a:xfrm>
            <a:off x="2374337" y="1585339"/>
            <a:ext cx="2808605" cy="342265"/>
            <a:chOff x="2374337" y="1755316"/>
            <a:chExt cx="2808605" cy="342265"/>
          </a:xfrm>
        </p:grpSpPr>
        <p:sp>
          <p:nvSpPr>
            <p:cNvPr id="20" name="object 20"/>
            <p:cNvSpPr/>
            <p:nvPr/>
          </p:nvSpPr>
          <p:spPr>
            <a:xfrm>
              <a:off x="2374337" y="1755316"/>
              <a:ext cx="2808605" cy="342265"/>
            </a:xfrm>
            <a:custGeom>
              <a:avLst/>
              <a:gdLst/>
              <a:ahLst/>
              <a:cxnLst/>
              <a:rect l="l" t="t" r="r" b="b"/>
              <a:pathLst>
                <a:path w="2808604" h="342264">
                  <a:moveTo>
                    <a:pt x="2664002" y="0"/>
                  </a:moveTo>
                  <a:lnTo>
                    <a:pt x="143992" y="0"/>
                  </a:lnTo>
                  <a:lnTo>
                    <a:pt x="98610" y="7372"/>
                  </a:lnTo>
                  <a:lnTo>
                    <a:pt x="59099" y="27876"/>
                  </a:lnTo>
                  <a:lnTo>
                    <a:pt x="27880" y="59094"/>
                  </a:lnTo>
                  <a:lnTo>
                    <a:pt x="7373" y="98605"/>
                  </a:lnTo>
                  <a:lnTo>
                    <a:pt x="0" y="143992"/>
                  </a:lnTo>
                  <a:lnTo>
                    <a:pt x="0" y="342010"/>
                  </a:lnTo>
                  <a:lnTo>
                    <a:pt x="2807995" y="342010"/>
                  </a:lnTo>
                  <a:lnTo>
                    <a:pt x="2807995" y="143992"/>
                  </a:lnTo>
                  <a:lnTo>
                    <a:pt x="2800621" y="98605"/>
                  </a:lnTo>
                  <a:lnTo>
                    <a:pt x="2780115" y="59094"/>
                  </a:lnTo>
                  <a:lnTo>
                    <a:pt x="2748895" y="27876"/>
                  </a:lnTo>
                  <a:lnTo>
                    <a:pt x="2709384" y="7372"/>
                  </a:lnTo>
                  <a:lnTo>
                    <a:pt x="2664002" y="0"/>
                  </a:lnTo>
                  <a:close/>
                </a:path>
              </a:pathLst>
            </a:custGeom>
            <a:solidFill>
              <a:srgbClr val="FFCB04"/>
            </a:solidFill>
          </p:spPr>
          <p:txBody>
            <a:bodyPr wrap="square" lIns="0" tIns="0" rIns="0" bIns="0" rtlCol="0"/>
            <a:lstStyle/>
            <a:p>
              <a:pPr rtl="0"/>
              <a:endParaRPr>
                <a:latin typeface="Times New Roman" panose="02020603050405020304" pitchFamily="18" charset="0"/>
                <a:cs typeface="Times New Roman" panose="02020603050405020304" pitchFamily="18" charset="0"/>
              </a:endParaRPr>
            </a:p>
          </p:txBody>
        </p:sp>
        <p:sp>
          <p:nvSpPr>
            <p:cNvPr id="36" name="object 3">
              <a:extLst>
                <a:ext uri="{FF2B5EF4-FFF2-40B4-BE49-F238E27FC236}">
                  <a16:creationId xmlns:a16="http://schemas.microsoft.com/office/drawing/2014/main" id="{84773936-E686-3A40-B0C0-E978AB1B8138}"/>
                </a:ext>
              </a:extLst>
            </p:cNvPr>
            <p:cNvSpPr txBox="1"/>
            <p:nvPr/>
          </p:nvSpPr>
          <p:spPr>
            <a:xfrm>
              <a:off x="2521378" y="1837963"/>
              <a:ext cx="2421623" cy="215444"/>
            </a:xfrm>
            <a:prstGeom prst="rect">
              <a:avLst/>
            </a:prstGeom>
          </p:spPr>
          <p:txBody>
            <a:bodyPr vert="horz" wrap="square" lIns="0" tIns="0" rIns="0" bIns="0" rtlCol="0">
              <a:spAutoFit/>
            </a:bodyPr>
            <a:lstStyle/>
            <a:p>
              <a:pPr marL="41275" algn="ctr" rtl="0">
                <a:lnSpc>
                  <a:spcPct val="100000"/>
                </a:lnSpc>
                <a:spcBef>
                  <a:spcPts val="1255"/>
                </a:spcBef>
              </a:pPr>
              <a:r>
                <a:rPr lang="mn" sz="14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Вакцин хийлгэх үйл явц</a:t>
              </a:r>
              <a:endParaRPr sz="1400" b="1" dirty="0">
                <a:latin typeface="Times New Roman" panose="02020603050405020304" pitchFamily="18" charset="0"/>
                <a:ea typeface="Yu Gothic" panose="020B0400000000000000" pitchFamily="34" charset="-128"/>
                <a:cs typeface="Times New Roman" panose="02020603050405020304" pitchFamily="18" charset="0"/>
              </a:endParaRPr>
            </a:p>
          </p:txBody>
        </p:sp>
      </p:grpSp>
      <p:sp>
        <p:nvSpPr>
          <p:cNvPr id="37" name="Rectangle 36"/>
          <p:cNvSpPr/>
          <p:nvPr/>
        </p:nvSpPr>
        <p:spPr>
          <a:xfrm>
            <a:off x="501650" y="622300"/>
            <a:ext cx="6849366" cy="782265"/>
          </a:xfrm>
          <a:prstGeom prst="rect">
            <a:avLst/>
          </a:prstGeom>
        </p:spPr>
        <p:txBody>
          <a:bodyPr wrap="square">
            <a:spAutoFit/>
          </a:bodyPr>
          <a:lstStyle/>
          <a:p>
            <a:pPr marL="12700">
              <a:spcBef>
                <a:spcPts val="100"/>
              </a:spcBef>
            </a:pPr>
            <a:endParaRPr lang="mn-MN" sz="22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a:p>
            <a:pPr marL="12700">
              <a:spcBef>
                <a:spcPts val="100"/>
              </a:spcBef>
            </a:pPr>
            <a:r>
              <a:rPr lang="mn-MN" sz="22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нэмэлт тунд (3 дахь) хамрагдах тухай мэдэгдэл</a:t>
            </a:r>
            <a:endParaRPr lang="mn-MN" sz="2200" b="1" dirty="0">
              <a:latin typeface="Times New Roman" panose="02020603050405020304" pitchFamily="18" charset="0"/>
              <a:ea typeface="Yu Gothic" panose="020B0400000000000000" pitchFamily="34" charset="-128"/>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602" y="261619"/>
            <a:ext cx="7558405" cy="6864350"/>
          </a:xfrm>
          <a:custGeom>
            <a:avLst/>
            <a:gdLst/>
            <a:ahLst/>
            <a:cxnLst/>
            <a:rect l="l" t="t" r="r" b="b"/>
            <a:pathLst>
              <a:path w="7558405" h="6864350">
                <a:moveTo>
                  <a:pt x="0" y="6863956"/>
                </a:moveTo>
                <a:lnTo>
                  <a:pt x="7558341" y="6863956"/>
                </a:lnTo>
                <a:lnTo>
                  <a:pt x="7558341" y="0"/>
                </a:lnTo>
                <a:lnTo>
                  <a:pt x="0" y="0"/>
                </a:lnTo>
                <a:lnTo>
                  <a:pt x="0" y="6863956"/>
                </a:lnTo>
                <a:close/>
              </a:path>
            </a:pathLst>
          </a:custGeom>
          <a:solidFill>
            <a:srgbClr val="FFF4DB"/>
          </a:solidFill>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3" name="object 3"/>
          <p:cNvSpPr/>
          <p:nvPr/>
        </p:nvSpPr>
        <p:spPr>
          <a:xfrm>
            <a:off x="1654568" y="5763419"/>
            <a:ext cx="5544185" cy="1179830"/>
          </a:xfrm>
          <a:custGeom>
            <a:avLst/>
            <a:gdLst/>
            <a:ahLst/>
            <a:cxnLst/>
            <a:rect l="l" t="t" r="r" b="b"/>
            <a:pathLst>
              <a:path w="5544184" h="1179829">
                <a:moveTo>
                  <a:pt x="0" y="1179309"/>
                </a:moveTo>
                <a:lnTo>
                  <a:pt x="5543778" y="1179309"/>
                </a:lnTo>
                <a:lnTo>
                  <a:pt x="5543778" y="0"/>
                </a:lnTo>
                <a:lnTo>
                  <a:pt x="0" y="0"/>
                </a:lnTo>
                <a:lnTo>
                  <a:pt x="0" y="1179309"/>
                </a:lnTo>
                <a:close/>
              </a:path>
            </a:pathLst>
          </a:custGeom>
          <a:solidFill>
            <a:srgbClr val="FFFFFF"/>
          </a:solidFill>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grpSp>
        <p:nvGrpSpPr>
          <p:cNvPr id="4" name="object 4"/>
          <p:cNvGrpSpPr/>
          <p:nvPr/>
        </p:nvGrpSpPr>
        <p:grpSpPr>
          <a:xfrm>
            <a:off x="12935" y="7153275"/>
            <a:ext cx="7560309" cy="3540125"/>
            <a:chOff x="-1667" y="7150366"/>
            <a:chExt cx="7560309" cy="3540125"/>
          </a:xfrm>
        </p:grpSpPr>
        <p:sp>
          <p:nvSpPr>
            <p:cNvPr id="5" name="object 5"/>
            <p:cNvSpPr/>
            <p:nvPr/>
          </p:nvSpPr>
          <p:spPr>
            <a:xfrm>
              <a:off x="0" y="7150366"/>
              <a:ext cx="7558405" cy="3540125"/>
            </a:xfrm>
            <a:custGeom>
              <a:avLst/>
              <a:gdLst/>
              <a:ahLst/>
              <a:cxnLst/>
              <a:rect l="l" t="t" r="r" b="b"/>
              <a:pathLst>
                <a:path w="7558405" h="3540125">
                  <a:moveTo>
                    <a:pt x="7558341" y="0"/>
                  </a:moveTo>
                  <a:lnTo>
                    <a:pt x="0" y="0"/>
                  </a:lnTo>
                  <a:lnTo>
                    <a:pt x="0" y="3540061"/>
                  </a:lnTo>
                  <a:lnTo>
                    <a:pt x="7558341" y="3540061"/>
                  </a:lnTo>
                  <a:lnTo>
                    <a:pt x="7558341" y="0"/>
                  </a:lnTo>
                  <a:close/>
                </a:path>
              </a:pathLst>
            </a:custGeom>
            <a:solidFill>
              <a:srgbClr val="FFFFFF"/>
            </a:solidFill>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6" name="object 6"/>
            <p:cNvSpPr/>
            <p:nvPr/>
          </p:nvSpPr>
          <p:spPr>
            <a:xfrm>
              <a:off x="-1667" y="8533691"/>
              <a:ext cx="7560309" cy="0"/>
            </a:xfrm>
            <a:custGeom>
              <a:avLst/>
              <a:gdLst/>
              <a:ahLst/>
              <a:cxnLst/>
              <a:rect l="l" t="t" r="r" b="b"/>
              <a:pathLst>
                <a:path w="7560309">
                  <a:moveTo>
                    <a:pt x="7560005" y="0"/>
                  </a:moveTo>
                  <a:lnTo>
                    <a:pt x="0" y="0"/>
                  </a:lnTo>
                </a:path>
              </a:pathLst>
            </a:custGeom>
            <a:ln w="3594">
              <a:solidFill>
                <a:srgbClr val="231F20"/>
              </a:solidFill>
            </a:ln>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7" name="object 7"/>
            <p:cNvSpPr/>
            <p:nvPr/>
          </p:nvSpPr>
          <p:spPr>
            <a:xfrm>
              <a:off x="358327" y="8035625"/>
              <a:ext cx="5932805" cy="0"/>
            </a:xfrm>
            <a:custGeom>
              <a:avLst/>
              <a:gdLst/>
              <a:ahLst/>
              <a:cxnLst/>
              <a:rect l="l" t="t" r="r" b="b"/>
              <a:pathLst>
                <a:path w="5932805">
                  <a:moveTo>
                    <a:pt x="5932538" y="0"/>
                  </a:moveTo>
                  <a:lnTo>
                    <a:pt x="0" y="0"/>
                  </a:lnTo>
                </a:path>
              </a:pathLst>
            </a:custGeom>
            <a:ln w="10795">
              <a:solidFill>
                <a:srgbClr val="231F20"/>
              </a:solidFill>
            </a:ln>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8" name="object 8"/>
            <p:cNvSpPr/>
            <p:nvPr/>
          </p:nvSpPr>
          <p:spPr>
            <a:xfrm>
              <a:off x="4009261" y="7528091"/>
              <a:ext cx="2101215" cy="332740"/>
            </a:xfrm>
            <a:custGeom>
              <a:avLst/>
              <a:gdLst/>
              <a:ahLst/>
              <a:cxnLst/>
              <a:rect l="l" t="t" r="r" b="b"/>
              <a:pathLst>
                <a:path w="2101215" h="332740">
                  <a:moveTo>
                    <a:pt x="2064613" y="0"/>
                  </a:moveTo>
                  <a:lnTo>
                    <a:pt x="36004" y="0"/>
                  </a:lnTo>
                  <a:lnTo>
                    <a:pt x="22020" y="2843"/>
                  </a:lnTo>
                  <a:lnTo>
                    <a:pt x="10572" y="10582"/>
                  </a:lnTo>
                  <a:lnTo>
                    <a:pt x="2839" y="22031"/>
                  </a:lnTo>
                  <a:lnTo>
                    <a:pt x="0" y="36004"/>
                  </a:lnTo>
                  <a:lnTo>
                    <a:pt x="0" y="296557"/>
                  </a:lnTo>
                  <a:lnTo>
                    <a:pt x="2839" y="310534"/>
                  </a:lnTo>
                  <a:lnTo>
                    <a:pt x="10572" y="321978"/>
                  </a:lnTo>
                  <a:lnTo>
                    <a:pt x="22020" y="329710"/>
                  </a:lnTo>
                  <a:lnTo>
                    <a:pt x="36004" y="332549"/>
                  </a:lnTo>
                  <a:lnTo>
                    <a:pt x="2064613" y="332549"/>
                  </a:lnTo>
                  <a:lnTo>
                    <a:pt x="2078592" y="329710"/>
                  </a:lnTo>
                  <a:lnTo>
                    <a:pt x="2090040" y="321978"/>
                  </a:lnTo>
                  <a:lnTo>
                    <a:pt x="2097776" y="310534"/>
                  </a:lnTo>
                  <a:lnTo>
                    <a:pt x="2100618" y="296557"/>
                  </a:lnTo>
                  <a:lnTo>
                    <a:pt x="2100618" y="36004"/>
                  </a:lnTo>
                  <a:lnTo>
                    <a:pt x="2097776" y="22031"/>
                  </a:lnTo>
                  <a:lnTo>
                    <a:pt x="2090040" y="10582"/>
                  </a:lnTo>
                  <a:lnTo>
                    <a:pt x="2078592" y="2843"/>
                  </a:lnTo>
                  <a:lnTo>
                    <a:pt x="2064613" y="0"/>
                  </a:lnTo>
                  <a:close/>
                </a:path>
              </a:pathLst>
            </a:custGeom>
            <a:solidFill>
              <a:srgbClr val="FFFFFF"/>
            </a:solidFill>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9" name="object 9"/>
            <p:cNvSpPr/>
            <p:nvPr/>
          </p:nvSpPr>
          <p:spPr>
            <a:xfrm>
              <a:off x="5573527" y="7528096"/>
              <a:ext cx="536575" cy="332740"/>
            </a:xfrm>
            <a:custGeom>
              <a:avLst/>
              <a:gdLst/>
              <a:ahLst/>
              <a:cxnLst/>
              <a:rect l="l" t="t" r="r" b="b"/>
              <a:pathLst>
                <a:path w="536575" h="332740">
                  <a:moveTo>
                    <a:pt x="500341" y="0"/>
                  </a:moveTo>
                  <a:lnTo>
                    <a:pt x="0" y="0"/>
                  </a:lnTo>
                  <a:lnTo>
                    <a:pt x="0" y="332549"/>
                  </a:lnTo>
                  <a:lnTo>
                    <a:pt x="500341" y="332549"/>
                  </a:lnTo>
                  <a:lnTo>
                    <a:pt x="514320" y="329708"/>
                  </a:lnTo>
                  <a:lnTo>
                    <a:pt x="525768" y="321973"/>
                  </a:lnTo>
                  <a:lnTo>
                    <a:pt x="533504" y="310528"/>
                  </a:lnTo>
                  <a:lnTo>
                    <a:pt x="536346" y="296557"/>
                  </a:lnTo>
                  <a:lnTo>
                    <a:pt x="536346" y="36004"/>
                  </a:lnTo>
                  <a:lnTo>
                    <a:pt x="533504" y="22025"/>
                  </a:lnTo>
                  <a:lnTo>
                    <a:pt x="525768" y="10577"/>
                  </a:lnTo>
                  <a:lnTo>
                    <a:pt x="514320" y="2841"/>
                  </a:lnTo>
                  <a:lnTo>
                    <a:pt x="500341" y="0"/>
                  </a:lnTo>
                  <a:close/>
                </a:path>
              </a:pathLst>
            </a:custGeom>
            <a:solidFill>
              <a:srgbClr val="231F20"/>
            </a:solidFill>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10" name="object 10"/>
            <p:cNvSpPr/>
            <p:nvPr/>
          </p:nvSpPr>
          <p:spPr>
            <a:xfrm>
              <a:off x="5573527" y="7528096"/>
              <a:ext cx="536575" cy="332740"/>
            </a:xfrm>
            <a:custGeom>
              <a:avLst/>
              <a:gdLst/>
              <a:ahLst/>
              <a:cxnLst/>
              <a:rect l="l" t="t" r="r" b="b"/>
              <a:pathLst>
                <a:path w="536575" h="332740">
                  <a:moveTo>
                    <a:pt x="0" y="0"/>
                  </a:moveTo>
                  <a:lnTo>
                    <a:pt x="500341" y="0"/>
                  </a:lnTo>
                  <a:lnTo>
                    <a:pt x="514320" y="2841"/>
                  </a:lnTo>
                  <a:lnTo>
                    <a:pt x="525768" y="10577"/>
                  </a:lnTo>
                  <a:lnTo>
                    <a:pt x="533504" y="22025"/>
                  </a:lnTo>
                  <a:lnTo>
                    <a:pt x="536346" y="36004"/>
                  </a:lnTo>
                  <a:lnTo>
                    <a:pt x="536346" y="296557"/>
                  </a:lnTo>
                  <a:lnTo>
                    <a:pt x="533504" y="310528"/>
                  </a:lnTo>
                  <a:lnTo>
                    <a:pt x="525768" y="321973"/>
                  </a:lnTo>
                  <a:lnTo>
                    <a:pt x="514320" y="329708"/>
                  </a:lnTo>
                  <a:lnTo>
                    <a:pt x="500341" y="332549"/>
                  </a:lnTo>
                  <a:lnTo>
                    <a:pt x="0" y="332549"/>
                  </a:lnTo>
                </a:path>
              </a:pathLst>
            </a:custGeom>
            <a:ln w="10033">
              <a:solidFill>
                <a:srgbClr val="231F20"/>
              </a:solidFill>
            </a:ln>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11" name="object 11"/>
            <p:cNvSpPr/>
            <p:nvPr/>
          </p:nvSpPr>
          <p:spPr>
            <a:xfrm>
              <a:off x="4009261" y="7528091"/>
              <a:ext cx="2101215" cy="332740"/>
            </a:xfrm>
            <a:custGeom>
              <a:avLst/>
              <a:gdLst/>
              <a:ahLst/>
              <a:cxnLst/>
              <a:rect l="l" t="t" r="r" b="b"/>
              <a:pathLst>
                <a:path w="2101215" h="332740">
                  <a:moveTo>
                    <a:pt x="2100618" y="296557"/>
                  </a:moveTo>
                  <a:lnTo>
                    <a:pt x="2097776" y="310534"/>
                  </a:lnTo>
                  <a:lnTo>
                    <a:pt x="2090040" y="321978"/>
                  </a:lnTo>
                  <a:lnTo>
                    <a:pt x="2078592" y="329710"/>
                  </a:lnTo>
                  <a:lnTo>
                    <a:pt x="2064613" y="332549"/>
                  </a:lnTo>
                  <a:lnTo>
                    <a:pt x="36004" y="332549"/>
                  </a:lnTo>
                  <a:lnTo>
                    <a:pt x="22020" y="329710"/>
                  </a:lnTo>
                  <a:lnTo>
                    <a:pt x="10572" y="321978"/>
                  </a:lnTo>
                  <a:lnTo>
                    <a:pt x="2839" y="310534"/>
                  </a:lnTo>
                  <a:lnTo>
                    <a:pt x="0" y="296557"/>
                  </a:lnTo>
                  <a:lnTo>
                    <a:pt x="0" y="36004"/>
                  </a:lnTo>
                  <a:lnTo>
                    <a:pt x="2839" y="22031"/>
                  </a:lnTo>
                  <a:lnTo>
                    <a:pt x="10572" y="10582"/>
                  </a:lnTo>
                  <a:lnTo>
                    <a:pt x="22020" y="2843"/>
                  </a:lnTo>
                  <a:lnTo>
                    <a:pt x="36004" y="0"/>
                  </a:lnTo>
                  <a:lnTo>
                    <a:pt x="2064613" y="0"/>
                  </a:lnTo>
                  <a:lnTo>
                    <a:pt x="2078592" y="2843"/>
                  </a:lnTo>
                  <a:lnTo>
                    <a:pt x="2090040" y="10582"/>
                  </a:lnTo>
                  <a:lnTo>
                    <a:pt x="2097776" y="22031"/>
                  </a:lnTo>
                  <a:lnTo>
                    <a:pt x="2100618" y="36004"/>
                  </a:lnTo>
                  <a:lnTo>
                    <a:pt x="2100618" y="296557"/>
                  </a:lnTo>
                  <a:close/>
                </a:path>
              </a:pathLst>
            </a:custGeom>
            <a:ln w="10795">
              <a:solidFill>
                <a:srgbClr val="231F20"/>
              </a:solidFill>
            </a:ln>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12" name="object 12"/>
            <p:cNvSpPr/>
            <p:nvPr/>
          </p:nvSpPr>
          <p:spPr>
            <a:xfrm>
              <a:off x="6304802" y="7372388"/>
              <a:ext cx="886886" cy="886879"/>
            </a:xfrm>
            <a:prstGeom prst="rect">
              <a:avLst/>
            </a:prstGeom>
            <a:blipFill>
              <a:blip r:embed="rId2" cstate="print"/>
              <a:stretch>
                <a:fillRect/>
              </a:stretch>
            </a:blipFill>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13" name="object 13"/>
            <p:cNvSpPr/>
            <p:nvPr/>
          </p:nvSpPr>
          <p:spPr>
            <a:xfrm>
              <a:off x="358330" y="7379106"/>
              <a:ext cx="6840220" cy="877569"/>
            </a:xfrm>
            <a:custGeom>
              <a:avLst/>
              <a:gdLst/>
              <a:ahLst/>
              <a:cxnLst/>
              <a:rect l="l" t="t" r="r" b="b"/>
              <a:pathLst>
                <a:path w="6840220" h="877570">
                  <a:moveTo>
                    <a:pt x="6840016" y="877188"/>
                  </a:moveTo>
                  <a:lnTo>
                    <a:pt x="5928537" y="877188"/>
                  </a:lnTo>
                  <a:lnTo>
                    <a:pt x="5928537" y="0"/>
                  </a:lnTo>
                  <a:lnTo>
                    <a:pt x="6840016" y="0"/>
                  </a:lnTo>
                  <a:lnTo>
                    <a:pt x="6840016" y="877188"/>
                  </a:lnTo>
                  <a:close/>
                </a:path>
                <a:path w="6840220" h="877570">
                  <a:moveTo>
                    <a:pt x="6840016" y="877176"/>
                  </a:moveTo>
                  <a:lnTo>
                    <a:pt x="0" y="877176"/>
                  </a:lnTo>
                  <a:lnTo>
                    <a:pt x="0" y="0"/>
                  </a:lnTo>
                  <a:lnTo>
                    <a:pt x="6840016" y="0"/>
                  </a:lnTo>
                  <a:lnTo>
                    <a:pt x="6840016" y="877176"/>
                  </a:lnTo>
                  <a:close/>
                </a:path>
              </a:pathLst>
            </a:custGeom>
            <a:ln w="17995">
              <a:solidFill>
                <a:srgbClr val="231F20"/>
              </a:solidFill>
            </a:ln>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grpSp>
      <p:grpSp>
        <p:nvGrpSpPr>
          <p:cNvPr id="14" name="object 14"/>
          <p:cNvGrpSpPr/>
          <p:nvPr/>
        </p:nvGrpSpPr>
        <p:grpSpPr>
          <a:xfrm>
            <a:off x="352933" y="5758021"/>
            <a:ext cx="6851015" cy="1190625"/>
            <a:chOff x="352933" y="5660923"/>
            <a:chExt cx="6851015" cy="1190625"/>
          </a:xfrm>
        </p:grpSpPr>
        <p:sp>
          <p:nvSpPr>
            <p:cNvPr id="15" name="object 15"/>
            <p:cNvSpPr/>
            <p:nvPr/>
          </p:nvSpPr>
          <p:spPr>
            <a:xfrm>
              <a:off x="358330" y="5666320"/>
              <a:ext cx="6840220" cy="1179830"/>
            </a:xfrm>
            <a:custGeom>
              <a:avLst/>
              <a:gdLst/>
              <a:ahLst/>
              <a:cxnLst/>
              <a:rect l="l" t="t" r="r" b="b"/>
              <a:pathLst>
                <a:path w="6840220" h="1179829">
                  <a:moveTo>
                    <a:pt x="6840016" y="1179309"/>
                  </a:moveTo>
                  <a:lnTo>
                    <a:pt x="0" y="1179309"/>
                  </a:lnTo>
                  <a:lnTo>
                    <a:pt x="0" y="0"/>
                  </a:lnTo>
                  <a:lnTo>
                    <a:pt x="6840016" y="0"/>
                  </a:lnTo>
                  <a:lnTo>
                    <a:pt x="6840016" y="1179309"/>
                  </a:lnTo>
                  <a:close/>
                </a:path>
              </a:pathLst>
            </a:custGeom>
            <a:ln w="10794">
              <a:solidFill>
                <a:srgbClr val="FFCB04"/>
              </a:solidFill>
            </a:ln>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16" name="object 16"/>
            <p:cNvSpPr/>
            <p:nvPr/>
          </p:nvSpPr>
          <p:spPr>
            <a:xfrm>
              <a:off x="358330" y="5666320"/>
              <a:ext cx="1296670" cy="1179830"/>
            </a:xfrm>
            <a:custGeom>
              <a:avLst/>
              <a:gdLst/>
              <a:ahLst/>
              <a:cxnLst/>
              <a:rect l="l" t="t" r="r" b="b"/>
              <a:pathLst>
                <a:path w="1296670" h="1179829">
                  <a:moveTo>
                    <a:pt x="1296238" y="0"/>
                  </a:moveTo>
                  <a:lnTo>
                    <a:pt x="0" y="0"/>
                  </a:lnTo>
                  <a:lnTo>
                    <a:pt x="0" y="1179309"/>
                  </a:lnTo>
                  <a:lnTo>
                    <a:pt x="1296238" y="1179309"/>
                  </a:lnTo>
                  <a:lnTo>
                    <a:pt x="1296238" y="0"/>
                  </a:lnTo>
                  <a:close/>
                </a:path>
              </a:pathLst>
            </a:custGeom>
            <a:solidFill>
              <a:srgbClr val="FFCB04"/>
            </a:solidFill>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grpSp>
      <p:sp>
        <p:nvSpPr>
          <p:cNvPr id="17" name="object 17"/>
          <p:cNvSpPr/>
          <p:nvPr/>
        </p:nvSpPr>
        <p:spPr>
          <a:xfrm>
            <a:off x="-1663" y="0"/>
            <a:ext cx="7560309" cy="28829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FCB04"/>
          </a:solidFill>
        </p:spPr>
        <p:txBody>
          <a:bodyPr wrap="square" lIns="0" tIns="0" rIns="0" bIns="0" rtlCol="0"/>
          <a:lstStyle/>
          <a:p>
            <a:pPr rtl="0"/>
            <a:endParaRPr sz="1600">
              <a:latin typeface="Times New Roman" panose="02020603050405020304" pitchFamily="18" charset="0"/>
              <a:cs typeface="Times New Roman" panose="02020603050405020304" pitchFamily="18" charset="0"/>
            </a:endParaRPr>
          </a:p>
        </p:txBody>
      </p:sp>
      <p:sp>
        <p:nvSpPr>
          <p:cNvPr id="18" name="object 3">
            <a:extLst>
              <a:ext uri="{FF2B5EF4-FFF2-40B4-BE49-F238E27FC236}">
                <a16:creationId xmlns:a16="http://schemas.microsoft.com/office/drawing/2014/main" id="{8E529BA0-4073-FF49-AA33-D1AF53B693AB}"/>
              </a:ext>
            </a:extLst>
          </p:cNvPr>
          <p:cNvSpPr txBox="1"/>
          <p:nvPr/>
        </p:nvSpPr>
        <p:spPr>
          <a:xfrm>
            <a:off x="170904" y="1380443"/>
            <a:ext cx="7141664" cy="1328569"/>
          </a:xfrm>
          <a:prstGeom prst="rect">
            <a:avLst/>
          </a:prstGeom>
        </p:spPr>
        <p:txBody>
          <a:bodyPr vert="horz" wrap="square" lIns="0" tIns="0" rIns="0" bIns="0" rtlCol="0">
            <a:spAutoFit/>
          </a:bodyPr>
          <a:lstStyle/>
          <a:p>
            <a:pPr marL="12700" rtl="0">
              <a:lnSpc>
                <a:spcPct val="100000"/>
              </a:lnSpc>
              <a:spcBef>
                <a:spcPts val="869"/>
              </a:spcBef>
              <a:spcAft>
                <a:spcPts val="300"/>
              </a:spcAft>
            </a:pPr>
            <a:r>
              <a:rPr lang="mn" sz="10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Оршин суугчийн бүртгэл (оршин сууж буй газар) -ын дагуу бүртгэлтэй газраас бусад газарт вакцин хийлгэх</a:t>
            </a:r>
            <a:endParaRPr sz="1050" b="1"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lnSpc>
                <a:spcPts val="1100"/>
              </a:lnSpc>
            </a:pP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・Хэрэв та вакцинаа эрүүл мэндийн байгууллага эсвэл халамжийн байгууламжид хийлгэвэл </a:t>
            </a:r>
            <a:endParaRPr lang="en-US"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endParaRPr>
          </a:p>
          <a:p>
            <a:pPr marL="12700" rtl="0">
              <a:lnSpc>
                <a:spcPts val="1100"/>
              </a:lnSpc>
            </a:pPr>
            <a:r>
              <a:rPr lang="ja-JP" altLang="en-US" sz="900" b="1"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t>
            </a:r>
            <a:r>
              <a:rPr lang="mn"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➡тухайн эрүүл мэндийн байгууллага эсвэл халамжийн байгууламжаас зөвлөгөө аваарай.</a:t>
            </a:r>
            <a:endParaRPr sz="900" b="1" dirty="0">
              <a:latin typeface="Times New Roman" panose="02020603050405020304" pitchFamily="18" charset="0"/>
              <a:ea typeface="Yu Gothic Medium" panose="020B0400000000000000" pitchFamily="34" charset="-128"/>
              <a:cs typeface="Times New Roman" panose="02020603050405020304" pitchFamily="18" charset="0"/>
            </a:endParaRPr>
          </a:p>
          <a:p>
            <a:pPr marL="12700" rtl="0">
              <a:lnSpc>
                <a:spcPts val="1100"/>
              </a:lnSpc>
            </a:pP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・Хэрэв та суурь өвчний улмаас эмчлүүлж байгаа эрүүл мэндийн байгууллагад вакцин хийлгэвэл </a:t>
            </a:r>
            <a:endParaRPr lang="en-US"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endParaRPr>
          </a:p>
          <a:p>
            <a:pPr marL="12700" rtl="0">
              <a:lnSpc>
                <a:spcPts val="1100"/>
              </a:lnSpc>
            </a:pPr>
            <a:r>
              <a:rPr lang="en-US" sz="900" b="1"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a:t>
            </a:r>
            <a:r>
              <a:rPr lang="mn"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➡тухайн эрүүл мэндийн байгууллагаас зөвлөгөө аваарай.</a:t>
            </a:r>
            <a:endParaRPr sz="900" b="1" dirty="0">
              <a:latin typeface="Times New Roman" panose="02020603050405020304" pitchFamily="18" charset="0"/>
              <a:ea typeface="Yu Gothic Medium" panose="020B0400000000000000" pitchFamily="34" charset="-128"/>
              <a:cs typeface="Times New Roman" panose="02020603050405020304" pitchFamily="18" charset="0"/>
            </a:endParaRPr>
          </a:p>
          <a:p>
            <a:pPr marL="160020" marR="1094740" indent="-147955" rtl="0">
              <a:lnSpc>
                <a:spcPts val="1100"/>
              </a:lnSpc>
            </a:pP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・Хэрэв таны оршин сууж буй газар таны үндсэн хаягаас өөр бол</a:t>
            </a:r>
            <a:r>
              <a:rPr lang="mn"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 </a:t>
            </a:r>
            <a:endParaRPr lang="en-US"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endParaRPr>
          </a:p>
          <a:p>
            <a:pPr marL="160020" marR="1094740" indent="-147955" rtl="0">
              <a:lnSpc>
                <a:spcPts val="1100"/>
              </a:lnSpc>
            </a:pPr>
            <a:r>
              <a:rPr lang="en-US" altLang="ja"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 </a:t>
            </a:r>
            <a:r>
              <a:rPr lang="ja"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➡та вакцинаа амьдардаг газартаа хийлгэж болно. </a:t>
            </a:r>
            <a:endParaRPr lang="en-US"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endParaRPr>
          </a:p>
          <a:p>
            <a:pPr marL="160020" marR="1094740" indent="-147955" rtl="0">
              <a:lnSpc>
                <a:spcPts val="1100"/>
              </a:lnSpc>
            </a:pPr>
            <a:r>
              <a:rPr lang="mn"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　</a:t>
            </a:r>
            <a:r>
              <a:rPr lang="mn-MN" sz="900" dirty="0" smtClean="0">
                <a:latin typeface="Times New Roman" panose="02020603050405020304" pitchFamily="18" charset="0"/>
                <a:ea typeface="游ゴシック" panose="020B0400000000000000" pitchFamily="50" charset="-128"/>
                <a:cs typeface="Times New Roman" panose="02020603050405020304" pitchFamily="18" charset="0"/>
              </a:rPr>
              <a:t>Оршин суугаа хот, дүүргийнхээ </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вэбсайтыг </a:t>
            </a: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шалгах эсвэл таны амьдардаг хотын захиргааны зөвлөх албатай холбоо </a:t>
            </a:r>
            <a:r>
              <a:rPr lang="mn" sz="900" dirty="0" smtClean="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бариарай</a:t>
            </a: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a:t>
            </a:r>
            <a:endParaRPr sz="900" dirty="0">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9" name="object 4">
            <a:extLst>
              <a:ext uri="{FF2B5EF4-FFF2-40B4-BE49-F238E27FC236}">
                <a16:creationId xmlns:a16="http://schemas.microsoft.com/office/drawing/2014/main" id="{3C323C8D-A2C3-044C-BEAA-D13190C342B6}"/>
              </a:ext>
            </a:extLst>
          </p:cNvPr>
          <p:cNvSpPr txBox="1"/>
          <p:nvPr/>
        </p:nvSpPr>
        <p:spPr>
          <a:xfrm>
            <a:off x="482563" y="7431605"/>
            <a:ext cx="3448599" cy="581185"/>
          </a:xfrm>
          <a:prstGeom prst="rect">
            <a:avLst/>
          </a:prstGeom>
        </p:spPr>
        <p:txBody>
          <a:bodyPr vert="horz" wrap="square" lIns="0" tIns="0" rIns="0" bIns="0" rtlCol="0">
            <a:spAutoFit/>
          </a:bodyPr>
          <a:lstStyle/>
          <a:p>
            <a:pPr marL="12700" marR="5080" indent="6985" rtl="0">
              <a:lnSpc>
                <a:spcPct val="118100"/>
              </a:lnSpc>
              <a:spcBef>
                <a:spcPts val="100"/>
              </a:spcBef>
            </a:pPr>
            <a:r>
              <a:rPr lang="mn" sz="800" b="1" dirty="0" smtClean="0">
                <a:latin typeface="Times New Roman" panose="02020603050405020304" pitchFamily="18" charset="0"/>
                <a:ea typeface="Yu Gothic" panose="020B0400000000000000" pitchFamily="34" charset="-128"/>
                <a:cs typeface="Times New Roman" panose="02020603050405020304" pitchFamily="18" charset="0"/>
              </a:rPr>
              <a:t>Коронавирусын </a:t>
            </a:r>
            <a:r>
              <a:rPr lang="mn" sz="800" b="1" dirty="0">
                <a:latin typeface="Times New Roman" panose="02020603050405020304" pitchFamily="18" charset="0"/>
                <a:ea typeface="Yu Gothic" panose="020B0400000000000000" pitchFamily="34" charset="-128"/>
                <a:cs typeface="Times New Roman" panose="02020603050405020304" pitchFamily="18" charset="0"/>
              </a:rPr>
              <a:t>вакцины үр </a:t>
            </a:r>
            <a:r>
              <a:rPr lang="mn" sz="8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нөлөө, аюулгүй байдлын талаарх дэлгэрэнгүй мэдээллийг Эрүүл мэнд, хөдөлмөр, нийгмийн хамгааллын яамны вэбсайт дахь “Шинэ төрлийн коронавирусын вакцин” хуудаснаас үзнэ үү.</a:t>
            </a:r>
            <a:endParaRPr sz="8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0" name="object 5">
            <a:extLst>
              <a:ext uri="{FF2B5EF4-FFF2-40B4-BE49-F238E27FC236}">
                <a16:creationId xmlns:a16="http://schemas.microsoft.com/office/drawing/2014/main" id="{E0F178A4-AA4E-7542-8F2A-E8FA81BC6039}"/>
              </a:ext>
            </a:extLst>
          </p:cNvPr>
          <p:cNvSpPr txBox="1"/>
          <p:nvPr/>
        </p:nvSpPr>
        <p:spPr>
          <a:xfrm>
            <a:off x="476044" y="8084728"/>
            <a:ext cx="4567551" cy="123111"/>
          </a:xfrm>
          <a:prstGeom prst="rect">
            <a:avLst/>
          </a:prstGeom>
        </p:spPr>
        <p:txBody>
          <a:bodyPr vert="horz" wrap="square" lIns="0" tIns="0" rIns="0" bIns="0" rtlCol="0">
            <a:spAutoFit/>
          </a:bodyPr>
          <a:lstStyle/>
          <a:p>
            <a:pPr marL="12700" rtl="0">
              <a:lnSpc>
                <a:spcPct val="100000"/>
              </a:lnSpc>
              <a:spcBef>
                <a:spcPts val="100"/>
              </a:spcBef>
            </a:pPr>
            <a:r>
              <a:rPr lang="mn" sz="8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Хэрэв та вэбсайт үзэх боломжгүй бол оршин суугаа хотын захиргаа руу хандана уу.</a:t>
            </a:r>
            <a:endParaRPr sz="800" dirty="0">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21" name="object 6">
            <a:extLst>
              <a:ext uri="{FF2B5EF4-FFF2-40B4-BE49-F238E27FC236}">
                <a16:creationId xmlns:a16="http://schemas.microsoft.com/office/drawing/2014/main" id="{8426F7C4-20EF-8E43-BB22-2F60338A776A}"/>
              </a:ext>
            </a:extLst>
          </p:cNvPr>
          <p:cNvSpPr txBox="1"/>
          <p:nvPr/>
        </p:nvSpPr>
        <p:spPr>
          <a:xfrm>
            <a:off x="4082889" y="7568598"/>
            <a:ext cx="1606541" cy="218008"/>
          </a:xfrm>
          <a:prstGeom prst="rect">
            <a:avLst/>
          </a:prstGeom>
        </p:spPr>
        <p:txBody>
          <a:bodyPr vert="horz" wrap="square" lIns="0" tIns="12700" rIns="0" bIns="0" rtlCol="0">
            <a:spAutoFit/>
          </a:bodyPr>
          <a:lstStyle/>
          <a:p>
            <a:pPr algn="l">
              <a:lnSpc>
                <a:spcPts val="800"/>
              </a:lnSpc>
            </a:pPr>
            <a:r>
              <a:rPr lang="en-US" altLang="ja-JP" sz="700" kern="100" dirty="0" err="1">
                <a:effectLst/>
                <a:latin typeface="Times New Roman" panose="02020603050405020304" pitchFamily="18" charset="0"/>
                <a:ea typeface="游明朝" panose="02020400000000000000" pitchFamily="18" charset="-128"/>
                <a:cs typeface="Times New Roman" panose="02020603050405020304" pitchFamily="18" charset="0"/>
              </a:rPr>
              <a:t>Эрүүл</a:t>
            </a:r>
            <a:r>
              <a:rPr lang="en-US" altLang="ja-JP" sz="7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700" kern="100" dirty="0" err="1">
                <a:effectLst/>
                <a:latin typeface="Times New Roman" panose="02020603050405020304" pitchFamily="18" charset="0"/>
                <a:ea typeface="游明朝" panose="02020400000000000000" pitchFamily="18" charset="-128"/>
                <a:cs typeface="Times New Roman" panose="02020603050405020304" pitchFamily="18" charset="0"/>
              </a:rPr>
              <a:t>мэнд</a:t>
            </a:r>
            <a:r>
              <a:rPr lang="en-US" altLang="ja-JP" sz="7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700" kern="100" dirty="0" err="1">
                <a:effectLst/>
                <a:latin typeface="Times New Roman" panose="02020603050405020304" pitchFamily="18" charset="0"/>
                <a:ea typeface="游明朝" panose="02020400000000000000" pitchFamily="18" charset="-128"/>
                <a:cs typeface="Times New Roman" panose="02020603050405020304" pitchFamily="18" charset="0"/>
              </a:rPr>
              <a:t>хөдөлмөр</a:t>
            </a:r>
            <a:r>
              <a:rPr lang="en-US" altLang="ja-JP" sz="7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700" kern="100" dirty="0" err="1">
                <a:effectLst/>
                <a:latin typeface="Times New Roman" panose="02020603050405020304" pitchFamily="18" charset="0"/>
                <a:ea typeface="游明朝" panose="02020400000000000000" pitchFamily="18" charset="-128"/>
                <a:cs typeface="Times New Roman" panose="02020603050405020304" pitchFamily="18" charset="0"/>
              </a:rPr>
              <a:t>нийгмийн</a:t>
            </a:r>
            <a:r>
              <a:rPr lang="en-US" altLang="ja-JP" sz="7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700" kern="100" dirty="0" err="1">
                <a:effectLst/>
                <a:latin typeface="Times New Roman" panose="02020603050405020304" pitchFamily="18" charset="0"/>
                <a:ea typeface="游明朝" panose="02020400000000000000" pitchFamily="18" charset="-128"/>
                <a:cs typeface="Times New Roman" panose="02020603050405020304" pitchFamily="18" charset="0"/>
              </a:rPr>
              <a:t>хамгааллын</a:t>
            </a:r>
            <a:r>
              <a:rPr lang="en-US" altLang="ja-JP" sz="7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700" kern="100" dirty="0" err="1">
                <a:effectLst/>
                <a:latin typeface="Times New Roman" panose="02020603050405020304" pitchFamily="18" charset="0"/>
                <a:ea typeface="游明朝" panose="02020400000000000000" pitchFamily="18" charset="-128"/>
                <a:cs typeface="Times New Roman" panose="02020603050405020304" pitchFamily="18" charset="0"/>
              </a:rPr>
              <a:t>яам</a:t>
            </a:r>
            <a:r>
              <a:rPr lang="ja-JP" altLang="ja-JP" sz="7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700" kern="100" dirty="0" err="1">
                <a:effectLst/>
                <a:latin typeface="Times New Roman" panose="02020603050405020304" pitchFamily="18" charset="0"/>
                <a:ea typeface="游明朝" panose="02020400000000000000" pitchFamily="18" charset="-128"/>
                <a:cs typeface="Times New Roman" panose="02020603050405020304" pitchFamily="18" charset="0"/>
              </a:rPr>
              <a:t>Корона</a:t>
            </a:r>
            <a:r>
              <a:rPr lang="ja-JP" altLang="ja-JP" sz="7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700" kern="100" dirty="0" err="1">
                <a:effectLst/>
                <a:latin typeface="Times New Roman" panose="02020603050405020304" pitchFamily="18" charset="0"/>
                <a:ea typeface="游明朝" panose="02020400000000000000" pitchFamily="18" charset="-128"/>
                <a:cs typeface="Times New Roman" panose="02020603050405020304" pitchFamily="18" charset="0"/>
              </a:rPr>
              <a:t>Вакцин</a:t>
            </a:r>
            <a:endParaRPr lang="ja-JP" altLang="ja-JP" sz="700" kern="1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2" name="object 7">
            <a:extLst>
              <a:ext uri="{FF2B5EF4-FFF2-40B4-BE49-F238E27FC236}">
                <a16:creationId xmlns:a16="http://schemas.microsoft.com/office/drawing/2014/main" id="{E66E7AC4-A26C-6541-AC78-BC0243E978A8}"/>
              </a:ext>
            </a:extLst>
          </p:cNvPr>
          <p:cNvSpPr txBox="1"/>
          <p:nvPr/>
        </p:nvSpPr>
        <p:spPr>
          <a:xfrm>
            <a:off x="345622" y="8818740"/>
            <a:ext cx="1460334" cy="120546"/>
          </a:xfrm>
          <a:prstGeom prst="rect">
            <a:avLst/>
          </a:prstGeom>
        </p:spPr>
        <p:txBody>
          <a:bodyPr vert="horz" wrap="square" lIns="0" tIns="12700" rIns="0" bIns="0" rtlCol="0">
            <a:spAutoFit/>
          </a:bodyPr>
          <a:lstStyle/>
          <a:p>
            <a:pPr marL="12700" rtl="0">
              <a:lnSpc>
                <a:spcPct val="100000"/>
              </a:lnSpc>
              <a:spcBef>
                <a:spcPts val="100"/>
              </a:spcBef>
            </a:pPr>
            <a:r>
              <a:rPr lang="mn" sz="700" dirty="0">
                <a:solidFill>
                  <a:srgbClr val="231F20"/>
                </a:solidFill>
                <a:latin typeface="Times New Roman" panose="02020603050405020304" pitchFamily="18" charset="0"/>
                <a:ea typeface="Yu Gothic Medium" panose="020B0400000000000000" pitchFamily="34" charset="-128"/>
                <a:cs typeface="Times New Roman" panose="02020603050405020304" pitchFamily="18" charset="0"/>
              </a:rPr>
              <a:t>Мэдээлэл авах</a:t>
            </a:r>
            <a:endParaRPr sz="700"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23" name="object 8">
            <a:extLst>
              <a:ext uri="{FF2B5EF4-FFF2-40B4-BE49-F238E27FC236}">
                <a16:creationId xmlns:a16="http://schemas.microsoft.com/office/drawing/2014/main" id="{55680AF8-7E3D-1147-A4F3-FC56DAE9D03C}"/>
              </a:ext>
            </a:extLst>
          </p:cNvPr>
          <p:cNvSpPr txBox="1"/>
          <p:nvPr/>
        </p:nvSpPr>
        <p:spPr>
          <a:xfrm>
            <a:off x="390210" y="5950675"/>
            <a:ext cx="1296670" cy="846386"/>
          </a:xfrm>
          <a:prstGeom prst="rect">
            <a:avLst/>
          </a:prstGeom>
        </p:spPr>
        <p:txBody>
          <a:bodyPr vert="horz" wrap="square" lIns="0" tIns="0" rIns="0" bIns="0" rtlCol="0">
            <a:spAutoFit/>
          </a:bodyPr>
          <a:lstStyle/>
          <a:p>
            <a:pPr marL="12700" marR="5080" indent="3810" rtl="0">
              <a:lnSpc>
                <a:spcPts val="1100"/>
              </a:lnSpc>
              <a:spcBef>
                <a:spcPts val="100"/>
              </a:spcBef>
            </a:pPr>
            <a:r>
              <a:rPr lang="mn" sz="1000" b="1" dirty="0">
                <a:solidFill>
                  <a:schemeClr val="bg1"/>
                </a:solidFill>
                <a:latin typeface="Times New Roman" panose="02020603050405020304" pitchFamily="18" charset="0"/>
                <a:ea typeface="Yu Gothic" panose="020B0400000000000000" pitchFamily="34" charset="-128"/>
                <a:cs typeface="Times New Roman" panose="02020603050405020304" pitchFamily="18" charset="0"/>
              </a:rPr>
              <a:t>Халдвараас урьдчилан сэргийлэх арга хэмжээгээ үргэлжлүүлэн хэрэгжүүлэхийг зөвлөж байна.</a:t>
            </a:r>
          </a:p>
        </p:txBody>
      </p:sp>
      <p:sp>
        <p:nvSpPr>
          <p:cNvPr id="24" name="object 9">
            <a:extLst>
              <a:ext uri="{FF2B5EF4-FFF2-40B4-BE49-F238E27FC236}">
                <a16:creationId xmlns:a16="http://schemas.microsoft.com/office/drawing/2014/main" id="{9342C1BE-6BDC-BF43-9610-6973765CF6B7}"/>
              </a:ext>
            </a:extLst>
          </p:cNvPr>
          <p:cNvSpPr txBox="1"/>
          <p:nvPr/>
        </p:nvSpPr>
        <p:spPr>
          <a:xfrm>
            <a:off x="1725110" y="6736224"/>
            <a:ext cx="2714452" cy="165430"/>
          </a:xfrm>
          <a:prstGeom prst="rect">
            <a:avLst/>
          </a:prstGeom>
        </p:spPr>
        <p:txBody>
          <a:bodyPr vert="horz" wrap="square" lIns="0" tIns="57150" rIns="0" bIns="0" rtlCol="0">
            <a:spAutoFit/>
          </a:bodyPr>
          <a:lstStyle/>
          <a:p>
            <a:pPr marL="201930" rtl="0">
              <a:lnSpc>
                <a:spcPct val="100000"/>
              </a:lnSpc>
              <a:spcBef>
                <a:spcPts val="350"/>
              </a:spcBef>
            </a:pPr>
            <a:r>
              <a:rPr lang="mn"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“3 нягт (бөөгнөрөх, ойр байх, битүү орчин)”-аас зайлсхийх</a:t>
            </a:r>
            <a:endParaRPr sz="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5" name="object 10">
            <a:extLst>
              <a:ext uri="{FF2B5EF4-FFF2-40B4-BE49-F238E27FC236}">
                <a16:creationId xmlns:a16="http://schemas.microsoft.com/office/drawing/2014/main" id="{8168CB19-0A76-BE46-BDC5-4120D946F441}"/>
              </a:ext>
            </a:extLst>
          </p:cNvPr>
          <p:cNvSpPr txBox="1"/>
          <p:nvPr/>
        </p:nvSpPr>
        <p:spPr>
          <a:xfrm>
            <a:off x="4421930" y="6559701"/>
            <a:ext cx="621665" cy="228268"/>
          </a:xfrm>
          <a:prstGeom prst="rect">
            <a:avLst/>
          </a:prstGeom>
        </p:spPr>
        <p:txBody>
          <a:bodyPr vert="horz" wrap="square" lIns="0" tIns="12700" rIns="0" bIns="0" rtlCol="0">
            <a:spAutoFit/>
          </a:bodyPr>
          <a:lstStyle/>
          <a:p>
            <a:pPr marL="12700" algn="ctr" rtl="0">
              <a:lnSpc>
                <a:spcPct val="100000"/>
              </a:lnSpc>
              <a:spcBef>
                <a:spcPts val="100"/>
              </a:spcBef>
            </a:pPr>
            <a:r>
              <a:rPr lang="mn-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Амны хаалт</a:t>
            </a:r>
            <a:r>
              <a:rPr lang="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аа </a:t>
            </a:r>
            <a:r>
              <a:rPr lang="mn-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зүүх</a:t>
            </a:r>
            <a:endParaRPr sz="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6" name="object 11">
            <a:extLst>
              <a:ext uri="{FF2B5EF4-FFF2-40B4-BE49-F238E27FC236}">
                <a16:creationId xmlns:a16="http://schemas.microsoft.com/office/drawing/2014/main" id="{23062E70-A748-A544-80BA-086CABFCD695}"/>
              </a:ext>
            </a:extLst>
          </p:cNvPr>
          <p:cNvSpPr txBox="1"/>
          <p:nvPr/>
        </p:nvSpPr>
        <p:spPr>
          <a:xfrm>
            <a:off x="5203812" y="6563079"/>
            <a:ext cx="698120" cy="235834"/>
          </a:xfrm>
          <a:prstGeom prst="rect">
            <a:avLst/>
          </a:prstGeom>
        </p:spPr>
        <p:txBody>
          <a:bodyPr vert="horz" wrap="square" lIns="0" tIns="12700" rIns="0" bIns="0" rtlCol="0">
            <a:spAutoFit/>
          </a:bodyPr>
          <a:lstStyle/>
          <a:p>
            <a:pPr marL="156210" marR="5080" indent="-144145" rtl="0">
              <a:lnSpc>
                <a:spcPts val="900"/>
              </a:lnSpc>
              <a:spcBef>
                <a:spcPts val="100"/>
              </a:spcBef>
              <a:tabLst>
                <a:tab pos="753110" algn="l"/>
                <a:tab pos="855980" algn="l"/>
              </a:tabLst>
            </a:pPr>
            <a:r>
              <a:rPr lang="mn"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Гараа савандаж угаах</a:t>
            </a:r>
            <a:endParaRPr lang="en-US" altLang="ja-JP"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27" name="object 3">
            <a:extLst>
              <a:ext uri="{FF2B5EF4-FFF2-40B4-BE49-F238E27FC236}">
                <a16:creationId xmlns:a16="http://schemas.microsoft.com/office/drawing/2014/main" id="{4560EEA9-D560-B54D-9F67-FC37983320C3}"/>
              </a:ext>
            </a:extLst>
          </p:cNvPr>
          <p:cNvSpPr txBox="1"/>
          <p:nvPr/>
        </p:nvSpPr>
        <p:spPr>
          <a:xfrm>
            <a:off x="180950" y="2810881"/>
            <a:ext cx="7206088" cy="807401"/>
          </a:xfrm>
          <a:prstGeom prst="rect">
            <a:avLst/>
          </a:prstGeom>
        </p:spPr>
        <p:txBody>
          <a:bodyPr vert="horz" wrap="square" lIns="0" tIns="0" rIns="0" bIns="0" rtlCol="0">
            <a:spAutoFit/>
          </a:bodyPr>
          <a:lstStyle/>
          <a:p>
            <a:pPr marL="12700" rtl="0">
              <a:lnSpc>
                <a:spcPct val="100000"/>
              </a:lnSpc>
            </a:pPr>
            <a:r>
              <a:rPr lang="mn" sz="1050" b="1"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 Вакцинжуулалтад хамрагдахын тулд таны зөвшөөрөл шаардлагатай.</a:t>
            </a:r>
            <a:endParaRPr lang="ja-JP" altLang="en-US" sz="1050" b="1" dirty="0">
              <a:latin typeface="Times New Roman" panose="02020603050405020304" pitchFamily="18" charset="0"/>
              <a:ea typeface="游ゴシック" panose="020B0400000000000000" pitchFamily="50" charset="-128"/>
              <a:cs typeface="Times New Roman" panose="02020603050405020304" pitchFamily="18" charset="0"/>
            </a:endParaRPr>
          </a:p>
          <a:p>
            <a:pPr marL="19050" marR="132080" indent="160655" algn="just" rtl="0">
              <a:lnSpc>
                <a:spcPts val="1100"/>
              </a:lnSpc>
              <a:spcBef>
                <a:spcPts val="345"/>
              </a:spcBef>
            </a:pP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Вакцин хийлгэхдээ халдварт өвчнөөс урьдчилан сэргийлэх үр нөлөө болон гаж нөлөөний эрсдэлийн талаар зөв мэдлэгтэй байж, тухайн хүний хүсэлд тулгуурлан вакцин хийлгэх шийдвэрийг гаргахыг зөвлөж байна. Вакцин хийлгэх хүний зөвшөөрөлгүйгээр вакцин хийх боломжгүй.</a:t>
            </a:r>
            <a:endParaRPr lang="ja-JP" altLang="en-US" sz="900" dirty="0">
              <a:latin typeface="Times New Roman" panose="02020603050405020304" pitchFamily="18" charset="0"/>
              <a:ea typeface="游ゴシック" panose="020B0400000000000000" pitchFamily="50" charset="-128"/>
              <a:cs typeface="Times New Roman" panose="02020603050405020304" pitchFamily="18" charset="0"/>
            </a:endParaRPr>
          </a:p>
          <a:p>
            <a:pPr marL="160655" rtl="0">
              <a:lnSpc>
                <a:spcPts val="1100"/>
              </a:lnSpc>
              <a:spcBef>
                <a:spcPts val="360"/>
              </a:spcBef>
            </a:pP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Ажлын байрны эргэн тойрны хүмүүс зэрэгт албадан вакцин хийж мөн вакцин хийлгээгүй хүмүүсийг гадуурхаж огт болохгүй.</a:t>
            </a:r>
            <a:endParaRPr sz="900" dirty="0">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28" name="object 3">
            <a:extLst>
              <a:ext uri="{FF2B5EF4-FFF2-40B4-BE49-F238E27FC236}">
                <a16:creationId xmlns:a16="http://schemas.microsoft.com/office/drawing/2014/main" id="{79625D33-6AFA-AF4E-905E-F1F3498C01B1}"/>
              </a:ext>
            </a:extLst>
          </p:cNvPr>
          <p:cNvSpPr txBox="1"/>
          <p:nvPr/>
        </p:nvSpPr>
        <p:spPr>
          <a:xfrm>
            <a:off x="180950" y="3735119"/>
            <a:ext cx="7206088" cy="661720"/>
          </a:xfrm>
          <a:prstGeom prst="rect">
            <a:avLst/>
          </a:prstGeom>
        </p:spPr>
        <p:txBody>
          <a:bodyPr vert="horz" wrap="square" lIns="0" tIns="0" rIns="0" bIns="0" rtlCol="0">
            <a:spAutoFit/>
          </a:bodyPr>
          <a:lstStyle/>
          <a:p>
            <a:pPr marL="12700" rtl="0">
              <a:lnSpc>
                <a:spcPct val="100000"/>
              </a:lnSpc>
            </a:pPr>
            <a:r>
              <a:rPr lang="mn" sz="1050" b="1" dirty="0">
                <a:latin typeface="Times New Roman" panose="02020603050405020304" pitchFamily="18" charset="0"/>
                <a:ea typeface="游ゴシック" panose="020B0400000000000000" pitchFamily="50" charset="-128"/>
                <a:cs typeface="Times New Roman" panose="02020603050405020304" pitchFamily="18" charset="0"/>
              </a:rPr>
              <a:t>◎Вакцинаас үүдэх эрүүл мэндийн хохиролд үзүүлэх тусламжийн тогтолцоо байдаг.</a:t>
            </a:r>
            <a:endParaRPr sz="1050" b="1" dirty="0">
              <a:latin typeface="Times New Roman" panose="02020603050405020304" pitchFamily="18" charset="0"/>
              <a:ea typeface="游ゴシック" panose="020B0400000000000000" pitchFamily="50" charset="-128"/>
              <a:cs typeface="Times New Roman" panose="02020603050405020304" pitchFamily="18" charset="0"/>
            </a:endParaRPr>
          </a:p>
          <a:p>
            <a:pPr marL="21590" marR="127000" indent="163195">
              <a:lnSpc>
                <a:spcPts val="1100"/>
              </a:lnSpc>
              <a:spcBef>
                <a:spcPts val="345"/>
              </a:spcBef>
            </a:pPr>
            <a:r>
              <a:rPr lang="mn" sz="900" dirty="0">
                <a:latin typeface="Times New Roman" panose="02020603050405020304" pitchFamily="18" charset="0"/>
                <a:ea typeface="游ゴシック" panose="020B0400000000000000" pitchFamily="50" charset="-128"/>
                <a:cs typeface="Times New Roman" panose="02020603050405020304" pitchFamily="18" charset="0"/>
              </a:rPr>
              <a:t>Вакцин нь эрүүл мэндэд хохирол (</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өв</a:t>
            </a:r>
            <a:r>
              <a:rPr lang="mn-MN" sz="900" dirty="0" smtClean="0">
                <a:latin typeface="Times New Roman" panose="02020603050405020304" pitchFamily="18" charset="0"/>
                <a:ea typeface="游ゴシック" panose="020B0400000000000000" pitchFamily="50" charset="-128"/>
                <a:cs typeface="Times New Roman" panose="02020603050405020304" pitchFamily="18" charset="0"/>
              </a:rPr>
              <a:t>дөх</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mn" sz="900" dirty="0">
                <a:latin typeface="Times New Roman" panose="02020603050405020304" pitchFamily="18" charset="0"/>
                <a:ea typeface="游ゴシック" panose="020B0400000000000000" pitchFamily="50" charset="-128"/>
                <a:cs typeface="Times New Roman" panose="02020603050405020304" pitchFamily="18" charset="0"/>
              </a:rPr>
              <a:t>хөгжлийн </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бэрхшээл</a:t>
            </a:r>
            <a:r>
              <a:rPr lang="mn-MN" sz="900" dirty="0" smtClean="0">
                <a:latin typeface="Times New Roman" panose="02020603050405020304" pitchFamily="18" charset="0"/>
                <a:ea typeface="游ゴシック" panose="020B0400000000000000" pitchFamily="50" charset="-128"/>
                <a:cs typeface="Times New Roman" panose="02020603050405020304" pitchFamily="18" charset="0"/>
              </a:rPr>
              <a:t>тэй болох</a:t>
            </a:r>
            <a:r>
              <a:rPr lang="ja-JP" altLang="en-US" sz="900" dirty="0">
                <a:latin typeface="Times New Roman" panose="02020603050405020304" pitchFamily="18" charset="0"/>
                <a:ea typeface="游ゴシック" panose="020B0400000000000000" pitchFamily="50" charset="-128"/>
                <a:cs typeface="Times New Roman" panose="02020603050405020304" pitchFamily="18" charset="0"/>
              </a:rPr>
              <a:t> </a:t>
            </a:r>
            <a:r>
              <a:rPr lang="mn-MN" altLang="ja-JP" sz="900" dirty="0" smtClean="0">
                <a:latin typeface="Times New Roman" panose="02020603050405020304" pitchFamily="18" charset="0"/>
                <a:ea typeface="游ゴシック" panose="020B0400000000000000" pitchFamily="50" charset="-128"/>
                <a:cs typeface="Times New Roman" panose="02020603050405020304" pitchFamily="18" charset="0"/>
              </a:rPr>
              <a:t>г</a:t>
            </a:r>
            <a:r>
              <a:rPr lang="en-US" altLang="ja-JP" sz="900" dirty="0" smtClean="0">
                <a:latin typeface="Times New Roman" panose="02020603050405020304" pitchFamily="18" charset="0"/>
                <a:ea typeface="游ゴシック" panose="020B0400000000000000" pitchFamily="50" charset="-128"/>
                <a:cs typeface="Times New Roman" panose="02020603050405020304" pitchFamily="18" charset="0"/>
              </a:rPr>
              <a:t>.</a:t>
            </a:r>
            <a:r>
              <a:rPr lang="mn" altLang="ja-JP" sz="900" dirty="0" smtClean="0">
                <a:latin typeface="Times New Roman" panose="02020603050405020304" pitchFamily="18" charset="0"/>
                <a:ea typeface="Yu Gothic Medium" panose="020B0400000000000000" pitchFamily="34" charset="-128"/>
                <a:cs typeface="Times New Roman" panose="02020603050405020304" pitchFamily="18" charset="0"/>
              </a:rPr>
              <a:t>м</a:t>
            </a:r>
            <a:r>
              <a:rPr lang="en-US" altLang="ja-JP" sz="900" dirty="0" smtClean="0">
                <a:latin typeface="Times New Roman" panose="02020603050405020304" pitchFamily="18" charset="0"/>
                <a:ea typeface="Yu Gothic Medium" panose="020B0400000000000000" pitchFamily="34" charset="-128"/>
                <a:cs typeface="Times New Roman" panose="02020603050405020304" pitchFamily="18" charset="0"/>
              </a:rPr>
              <a:t>.</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 учруул</a:t>
            </a:r>
            <a:r>
              <a:rPr lang="mn" altLang="ja-JP" sz="900" dirty="0" smtClean="0">
                <a:latin typeface="Times New Roman" panose="02020603050405020304" pitchFamily="18" charset="0"/>
                <a:ea typeface="游ゴシック" panose="020B0400000000000000" pitchFamily="50" charset="-128"/>
                <a:cs typeface="Times New Roman" panose="02020603050405020304" pitchFamily="18" charset="0"/>
              </a:rPr>
              <a:t>а</a:t>
            </a:r>
            <a:r>
              <a:rPr lang="mn" altLang="ja-JP" sz="900" dirty="0">
                <a:latin typeface="Times New Roman" panose="02020603050405020304" pitchFamily="18" charset="0"/>
                <a:ea typeface="游ゴシック" panose="020B0400000000000000" pitchFamily="50" charset="-128"/>
                <a:cs typeface="Times New Roman" panose="02020603050405020304" pitchFamily="18" charset="0"/>
              </a:rPr>
              <a:t>х</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ru-RU" sz="900" dirty="0" smtClean="0">
                <a:latin typeface="Times New Roman" panose="02020603050405020304" pitchFamily="18" charset="0"/>
                <a:ea typeface="游ゴシック" panose="020B0400000000000000" pitchFamily="50" charset="-128"/>
                <a:cs typeface="Times New Roman" panose="02020603050405020304" pitchFamily="18" charset="0"/>
              </a:rPr>
              <a:t>магадлалтай</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mn" sz="900" dirty="0">
                <a:latin typeface="Times New Roman" panose="02020603050405020304" pitchFamily="18" charset="0"/>
                <a:ea typeface="游ゴシック" panose="020B0400000000000000" pitchFamily="50" charset="-128"/>
                <a:cs typeface="Times New Roman" panose="02020603050405020304" pitchFamily="18" charset="0"/>
              </a:rPr>
              <a:t>Нэн ховор тохиох боловч үүнийг бүрэн арилгах боломжгүй учир тусламжийн тогтолцоо байдаг.</a:t>
            </a:r>
          </a:p>
          <a:p>
            <a:pPr marL="21590" marR="127000" indent="163195" rtl="0">
              <a:lnSpc>
                <a:spcPts val="1100"/>
              </a:lnSpc>
              <a:spcBef>
                <a:spcPts val="345"/>
              </a:spcBef>
            </a:pPr>
            <a:r>
              <a:rPr lang="mn" sz="900" dirty="0">
                <a:latin typeface="Times New Roman" panose="02020603050405020304" pitchFamily="18" charset="0"/>
                <a:ea typeface="游ゴシック" panose="020B0400000000000000" pitchFamily="50" charset="-128"/>
                <a:cs typeface="Times New Roman" panose="02020603050405020304" pitchFamily="18" charset="0"/>
              </a:rPr>
              <a:t>Өргөдөлд шаардлагатай процедурын талаар оршин суугчийн бүртгэлтэй хотын захиргаанаас лавлана уу.</a:t>
            </a:r>
            <a:endParaRPr sz="900" dirty="0">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29" name="object 3">
            <a:extLst>
              <a:ext uri="{FF2B5EF4-FFF2-40B4-BE49-F238E27FC236}">
                <a16:creationId xmlns:a16="http://schemas.microsoft.com/office/drawing/2014/main" id="{942164DC-E9C9-A94A-AAAA-D9A78C0EC72E}"/>
              </a:ext>
            </a:extLst>
          </p:cNvPr>
          <p:cNvSpPr txBox="1"/>
          <p:nvPr/>
        </p:nvSpPr>
        <p:spPr>
          <a:xfrm>
            <a:off x="190998" y="4550342"/>
            <a:ext cx="7121570" cy="1097223"/>
          </a:xfrm>
          <a:prstGeom prst="rect">
            <a:avLst/>
          </a:prstGeom>
        </p:spPr>
        <p:txBody>
          <a:bodyPr vert="horz" wrap="square" lIns="0" tIns="0" rIns="0" bIns="0" rtlCol="0">
            <a:spAutoFit/>
          </a:bodyPr>
          <a:lstStyle/>
          <a:p>
            <a:pPr marL="12700" rtl="0">
              <a:lnSpc>
                <a:spcPct val="100000"/>
              </a:lnSpc>
            </a:pPr>
            <a:r>
              <a:rPr lang="mn" sz="1050" b="1" dirty="0">
                <a:latin typeface="Times New Roman" panose="02020603050405020304" pitchFamily="18" charset="0"/>
                <a:ea typeface="游ゴシック" panose="020B0400000000000000" pitchFamily="50" charset="-128"/>
                <a:cs typeface="Times New Roman" panose="02020603050405020304" pitchFamily="18" charset="0"/>
              </a:rPr>
              <a:t>◎ Вакцин хийлгэсний дараа ч мөн маскаа зүүж, халдвараас урьдчилан сэргийлэх арга хэмжээг авсаар байхыг зөвлөж байна.</a:t>
            </a:r>
            <a:endParaRPr sz="1050" b="1" dirty="0">
              <a:latin typeface="Times New Roman" panose="02020603050405020304" pitchFamily="18" charset="0"/>
              <a:ea typeface="游ゴシック" panose="020B0400000000000000" pitchFamily="50" charset="-128"/>
              <a:cs typeface="Times New Roman" panose="02020603050405020304" pitchFamily="18" charset="0"/>
            </a:endParaRPr>
          </a:p>
          <a:p>
            <a:pPr marL="24130" marR="121285" indent="161290" rtl="0">
              <a:lnSpc>
                <a:spcPts val="1100"/>
              </a:lnSpc>
              <a:spcBef>
                <a:spcPts val="345"/>
              </a:spcBef>
            </a:pPr>
            <a:r>
              <a:rPr lang="mn" sz="900" dirty="0">
                <a:latin typeface="Times New Roman" panose="02020603050405020304" pitchFamily="18" charset="0"/>
                <a:ea typeface="游ゴシック" panose="020B0400000000000000" pitchFamily="50" charset="-128"/>
                <a:cs typeface="Times New Roman" panose="02020603050405020304" pitchFamily="18" charset="0"/>
              </a:rPr>
              <a:t>Коронавирусын </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вакцин </a:t>
            </a:r>
            <a:r>
              <a:rPr lang="mn" sz="900" dirty="0">
                <a:latin typeface="Times New Roman" panose="02020603050405020304" pitchFamily="18" charset="0"/>
                <a:ea typeface="游ゴシック" panose="020B0400000000000000" pitchFamily="50" charset="-128"/>
                <a:cs typeface="Times New Roman" panose="02020603050405020304" pitchFamily="18" charset="0"/>
              </a:rPr>
              <a:t>нь коронавирусын халдвар үүсэхээс урьдчилан сэргийлэх өндөр үр дүнтэй болох нь батлагдсан ч үр дүн нь 100 хувь биш юм. Мөн вирусын өөрчлөлтөөс хамаарах нөлөө ч байна.</a:t>
            </a:r>
          </a:p>
          <a:p>
            <a:pPr marL="24130" marR="121285" indent="161290" rtl="0">
              <a:lnSpc>
                <a:spcPts val="1100"/>
              </a:lnSpc>
              <a:spcBef>
                <a:spcPts val="345"/>
              </a:spcBef>
            </a:pPr>
            <a:r>
              <a:rPr lang="mn" sz="900" dirty="0">
                <a:latin typeface="Times New Roman" panose="02020603050405020304" pitchFamily="18" charset="0"/>
                <a:ea typeface="游ゴシック" panose="020B0400000000000000" pitchFamily="50" charset="-128"/>
                <a:cs typeface="Times New Roman" panose="02020603050405020304" pitchFamily="18" charset="0"/>
              </a:rPr>
              <a:t>Иймээс та бүхнээс халдвараас урьдчилан сэргийлэх арга хэмжээгээ үргэлжлүүлэн хэрэгжүүлэхийг зөвлөж байна. </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Үндсэндээ </a:t>
            </a:r>
            <a:r>
              <a:rPr lang="mn" sz="900" dirty="0">
                <a:latin typeface="Times New Roman" panose="02020603050405020304" pitchFamily="18" charset="0"/>
                <a:ea typeface="游ゴシック" panose="020B0400000000000000" pitchFamily="50" charset="-128"/>
                <a:cs typeface="Times New Roman" panose="02020603050405020304" pitchFamily="18" charset="0"/>
              </a:rPr>
              <a:t>“3 нягт (бөөгнөрөх, ойр байх, битүү орчин)”-аас зайлсхийх, </a:t>
            </a:r>
            <a:r>
              <a:rPr lang="mn-MN" sz="900" dirty="0" smtClean="0">
                <a:latin typeface="Times New Roman" panose="02020603050405020304" pitchFamily="18" charset="0"/>
                <a:ea typeface="游ゴシック" panose="020B0400000000000000" pitchFamily="50" charset="-128"/>
                <a:cs typeface="Times New Roman" panose="02020603050405020304" pitchFamily="18" charset="0"/>
              </a:rPr>
              <a:t>амны хаалтаа</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mn" sz="900" dirty="0">
                <a:latin typeface="Times New Roman" panose="02020603050405020304" pitchFamily="18" charset="0"/>
                <a:ea typeface="游ゴシック" panose="020B0400000000000000" pitchFamily="50" charset="-128"/>
                <a:cs typeface="Times New Roman" panose="02020603050405020304" pitchFamily="18" charset="0"/>
              </a:rPr>
              <a:t>зүүх, гараа савандаж угаах болон </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спиртэн </a:t>
            </a:r>
            <a:r>
              <a:rPr lang="mn" sz="900" dirty="0">
                <a:latin typeface="Times New Roman" panose="02020603050405020304" pitchFamily="18" charset="0"/>
                <a:ea typeface="游ゴシック" panose="020B0400000000000000" pitchFamily="50" charset="-128"/>
                <a:cs typeface="Times New Roman" panose="02020603050405020304" pitchFamily="18" charset="0"/>
              </a:rPr>
              <a:t>суурьтай гар </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халдваргүйжүүлэгчээр</a:t>
            </a:r>
            <a:r>
              <a:rPr lang="mn-MN" sz="900" dirty="0" smtClean="0">
                <a:latin typeface="Times New Roman" panose="02020603050405020304" pitchFamily="18" charset="0"/>
                <a:ea typeface="游ゴシック" panose="020B0400000000000000" pitchFamily="50" charset="-128"/>
                <a:cs typeface="Times New Roman" panose="02020603050405020304" pitchFamily="18" charset="0"/>
              </a:rPr>
              <a:t> гараа</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mn" sz="900" dirty="0">
                <a:latin typeface="Times New Roman" panose="02020603050405020304" pitchFamily="18" charset="0"/>
                <a:ea typeface="游ゴシック" panose="020B0400000000000000" pitchFamily="50" charset="-128"/>
                <a:cs typeface="Times New Roman" panose="02020603050405020304" pitchFamily="18" charset="0"/>
              </a:rPr>
              <a:t>ариутгах зэрэг дадлыг хэрэгжүүлэхийг зөвлөж байна.</a:t>
            </a:r>
            <a:endParaRPr sz="900" dirty="0">
              <a:latin typeface="Times New Roman" panose="02020603050405020304" pitchFamily="18" charset="0"/>
              <a:ea typeface="游ゴシック" panose="020B0400000000000000" pitchFamily="50" charset="-128"/>
              <a:cs typeface="Times New Roman" panose="02020603050405020304" pitchFamily="18" charset="0"/>
            </a:endParaRPr>
          </a:p>
        </p:txBody>
      </p:sp>
      <p:pic>
        <p:nvPicPr>
          <p:cNvPr id="31" name="図 30">
            <a:extLst>
              <a:ext uri="{FF2B5EF4-FFF2-40B4-BE49-F238E27FC236}">
                <a16:creationId xmlns:a16="http://schemas.microsoft.com/office/drawing/2014/main" id="{F66BEA9A-CE34-8549-98F6-F67E15D6F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6" y="5885934"/>
            <a:ext cx="641679" cy="566187"/>
          </a:xfrm>
          <a:prstGeom prst="rect">
            <a:avLst/>
          </a:prstGeom>
        </p:spPr>
      </p:pic>
      <p:pic>
        <p:nvPicPr>
          <p:cNvPr id="33" name="図 32">
            <a:extLst>
              <a:ext uri="{FF2B5EF4-FFF2-40B4-BE49-F238E27FC236}">
                <a16:creationId xmlns:a16="http://schemas.microsoft.com/office/drawing/2014/main" id="{C934E219-F984-8D49-8EF4-496553C75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195" y="5923681"/>
            <a:ext cx="597640" cy="528440"/>
          </a:xfrm>
          <a:prstGeom prst="rect">
            <a:avLst/>
          </a:prstGeom>
        </p:spPr>
      </p:pic>
      <p:pic>
        <p:nvPicPr>
          <p:cNvPr id="35" name="図 34">
            <a:extLst>
              <a:ext uri="{FF2B5EF4-FFF2-40B4-BE49-F238E27FC236}">
                <a16:creationId xmlns:a16="http://schemas.microsoft.com/office/drawing/2014/main" id="{7075438F-0E23-BC41-9129-3F9D64F38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0028" y="5896598"/>
            <a:ext cx="717171" cy="585060"/>
          </a:xfrm>
          <a:prstGeom prst="rect">
            <a:avLst/>
          </a:prstGeom>
        </p:spPr>
      </p:pic>
      <p:pic>
        <p:nvPicPr>
          <p:cNvPr id="37" name="図 36">
            <a:extLst>
              <a:ext uri="{FF2B5EF4-FFF2-40B4-BE49-F238E27FC236}">
                <a16:creationId xmlns:a16="http://schemas.microsoft.com/office/drawing/2014/main" id="{DDB50E80-AE43-AA48-84C6-5A665CCDB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060" y="5890730"/>
            <a:ext cx="383748" cy="603932"/>
          </a:xfrm>
          <a:prstGeom prst="rect">
            <a:avLst/>
          </a:prstGeom>
        </p:spPr>
      </p:pic>
      <p:pic>
        <p:nvPicPr>
          <p:cNvPr id="39" name="図 38">
            <a:extLst>
              <a:ext uri="{FF2B5EF4-FFF2-40B4-BE49-F238E27FC236}">
                <a16:creationId xmlns:a16="http://schemas.microsoft.com/office/drawing/2014/main" id="{C98C309F-013A-CA48-AF04-DB98F9F210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2909" y="5885204"/>
            <a:ext cx="547313" cy="603932"/>
          </a:xfrm>
          <a:prstGeom prst="rect">
            <a:avLst/>
          </a:prstGeom>
        </p:spPr>
      </p:pic>
      <p:pic>
        <p:nvPicPr>
          <p:cNvPr id="43" name="図 42">
            <a:extLst>
              <a:ext uri="{FF2B5EF4-FFF2-40B4-BE49-F238E27FC236}">
                <a16:creationId xmlns:a16="http://schemas.microsoft.com/office/drawing/2014/main" id="{89E9FF1A-1132-7E4F-8966-CD266FCFFA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8552" y="5917677"/>
            <a:ext cx="698297" cy="559895"/>
          </a:xfrm>
          <a:prstGeom prst="rect">
            <a:avLst/>
          </a:prstGeom>
        </p:spPr>
      </p:pic>
      <p:sp>
        <p:nvSpPr>
          <p:cNvPr id="36" name="object 3">
            <a:extLst>
              <a:ext uri="{FF2B5EF4-FFF2-40B4-BE49-F238E27FC236}">
                <a16:creationId xmlns:a16="http://schemas.microsoft.com/office/drawing/2014/main" id="{F16F4D03-10C9-FD44-9947-8D920FFABF6A}"/>
              </a:ext>
            </a:extLst>
          </p:cNvPr>
          <p:cNvSpPr txBox="1"/>
          <p:nvPr/>
        </p:nvSpPr>
        <p:spPr>
          <a:xfrm>
            <a:off x="170903" y="368335"/>
            <a:ext cx="7141665" cy="866904"/>
          </a:xfrm>
          <a:prstGeom prst="rect">
            <a:avLst/>
          </a:prstGeom>
        </p:spPr>
        <p:txBody>
          <a:bodyPr vert="horz" wrap="square" lIns="0" tIns="0" rIns="0" bIns="0" rtlCol="0">
            <a:spAutoFit/>
          </a:bodyPr>
          <a:lstStyle/>
          <a:p>
            <a:pPr marL="12700" rtl="0">
              <a:lnSpc>
                <a:spcPct val="100000"/>
              </a:lnSpc>
              <a:spcBef>
                <a:spcPts val="869"/>
              </a:spcBef>
            </a:pPr>
            <a:r>
              <a:rPr lang="mn" sz="105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◎Ялангуяа нэмэлт тунд хамрагдахыг зөвлөж байгаа хүмүүс</a:t>
            </a:r>
            <a:endParaRPr sz="1050" b="1" dirty="0">
              <a:latin typeface="Times New Roman" panose="02020603050405020304" pitchFamily="18" charset="0"/>
              <a:ea typeface="Yu Gothic" panose="020B0400000000000000" pitchFamily="34" charset="-128"/>
              <a:cs typeface="Times New Roman" panose="02020603050405020304" pitchFamily="18" charset="0"/>
            </a:endParaRPr>
          </a:p>
          <a:p>
            <a:pPr marL="12700" rtl="0">
              <a:lnSpc>
                <a:spcPts val="1100"/>
              </a:lnSpc>
              <a:spcBef>
                <a:spcPts val="705"/>
              </a:spcBef>
            </a:pP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・Өндөр настан, суурь өвчтэй хүмүүс зэрэг </a:t>
            </a:r>
            <a:r>
              <a:rPr lang="mn"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"Хүндрэх эрсдэл өндөртэй хүмүүс"</a:t>
            </a:r>
            <a:endParaRPr lang="ja-JP" altLang="en-US" sz="900" b="1" dirty="0">
              <a:latin typeface="Times New Roman" panose="02020603050405020304" pitchFamily="18" charset="0"/>
              <a:ea typeface="Yu Gothic Medium" panose="020B0400000000000000" pitchFamily="34" charset="-128"/>
              <a:cs typeface="Times New Roman" panose="02020603050405020304" pitchFamily="18" charset="0"/>
            </a:endParaRPr>
          </a:p>
          <a:p>
            <a:pPr marL="12700" rtl="0">
              <a:lnSpc>
                <a:spcPts val="1100"/>
              </a:lnSpc>
              <a:spcBef>
                <a:spcPts val="360"/>
              </a:spcBef>
            </a:pP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・Хүндрэх эрсдэл өндөртэй хүмүүстэй холбоотой хүмүүс・Асран хамгаалагч (асаргааны ажилтан гэх мэт) зэрэг </a:t>
            </a:r>
            <a:r>
              <a:rPr lang="mn"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“хүндрэх эрсдэлтэй хүмүүстэй байнга харьцдаг хүмүүс”</a:t>
            </a:r>
            <a:endParaRPr lang="ja-JP" altLang="en-US" sz="900" b="1" dirty="0">
              <a:latin typeface="Times New Roman" panose="02020603050405020304" pitchFamily="18" charset="0"/>
              <a:ea typeface="Yu Gothic Medium" panose="020B0400000000000000" pitchFamily="34" charset="-128"/>
              <a:cs typeface="Times New Roman" panose="02020603050405020304" pitchFamily="18" charset="0"/>
            </a:endParaRPr>
          </a:p>
          <a:p>
            <a:pPr marL="160020" marR="1094740" indent="-147955" rtl="0">
              <a:lnSpc>
                <a:spcPts val="1100"/>
              </a:lnSpc>
            </a:pP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Э</a:t>
            </a:r>
            <a:r>
              <a:rPr lang="mn-MN" sz="900" dirty="0" smtClean="0">
                <a:latin typeface="Times New Roman" panose="02020603050405020304" pitchFamily="18" charset="0"/>
                <a:ea typeface="游ゴシック" panose="020B0400000000000000" pitchFamily="50" charset="-128"/>
                <a:cs typeface="Times New Roman" panose="02020603050405020304" pitchFamily="18" charset="0"/>
              </a:rPr>
              <a:t>рүүл мэндийн ажилтнууд</a:t>
            </a:r>
            <a:r>
              <a:rPr lang="mn" sz="900" dirty="0" smtClean="0">
                <a:latin typeface="Times New Roman" panose="02020603050405020304" pitchFamily="18" charset="0"/>
                <a:ea typeface="游ゴシック" panose="020B0400000000000000" pitchFamily="50" charset="-128"/>
                <a:cs typeface="Times New Roman" panose="02020603050405020304" pitchFamily="18" charset="0"/>
              </a:rPr>
              <a:t> </a:t>
            </a:r>
            <a:r>
              <a:rPr lang="mn" sz="900" dirty="0">
                <a:solidFill>
                  <a:srgbClr val="231F20"/>
                </a:solidFill>
                <a:latin typeface="Times New Roman" panose="02020603050405020304" pitchFamily="18" charset="0"/>
                <a:ea typeface="游ゴシック" panose="020B0400000000000000" pitchFamily="50" charset="-128"/>
                <a:cs typeface="Times New Roman" panose="02020603050405020304" pitchFamily="18" charset="0"/>
              </a:rPr>
              <a:t>зэрэг </a:t>
            </a:r>
            <a:r>
              <a:rPr lang="mn" sz="900" b="1" dirty="0">
                <a:solidFill>
                  <a:srgbClr val="F7941D"/>
                </a:solidFill>
                <a:latin typeface="Times New Roman" panose="02020603050405020304" pitchFamily="18" charset="0"/>
                <a:ea typeface="Yu Gothic Medium" panose="020B0400000000000000" pitchFamily="34" charset="-128"/>
                <a:cs typeface="Times New Roman" panose="02020603050405020304" pitchFamily="18" charset="0"/>
              </a:rPr>
              <a:t>“Ажлын байрны онцлогоос шалтгаалан халдвар авах өндөр эрсдэлтэй хүмүүс”</a:t>
            </a:r>
            <a:endParaRPr lang="ja-JP" altLang="en-US" sz="900" b="1" dirty="0">
              <a:latin typeface="Times New Roman" panose="02020603050405020304" pitchFamily="18" charset="0"/>
              <a:ea typeface="Yu Gothic Medium" panose="020B0400000000000000" pitchFamily="34" charset="-128"/>
              <a:cs typeface="Times New Roman" panose="02020603050405020304" pitchFamily="18" charset="0"/>
            </a:endParaRPr>
          </a:p>
        </p:txBody>
      </p:sp>
      <p:sp>
        <p:nvSpPr>
          <p:cNvPr id="38" name="object 11">
            <a:extLst>
              <a:ext uri="{FF2B5EF4-FFF2-40B4-BE49-F238E27FC236}">
                <a16:creationId xmlns:a16="http://schemas.microsoft.com/office/drawing/2014/main" id="{D1937440-1FD6-46E8-9FCC-C62F57102896}"/>
              </a:ext>
            </a:extLst>
          </p:cNvPr>
          <p:cNvSpPr txBox="1"/>
          <p:nvPr/>
        </p:nvSpPr>
        <p:spPr>
          <a:xfrm>
            <a:off x="5898815" y="6550300"/>
            <a:ext cx="1081586" cy="359073"/>
          </a:xfrm>
          <a:prstGeom prst="rect">
            <a:avLst/>
          </a:prstGeom>
        </p:spPr>
        <p:txBody>
          <a:bodyPr vert="horz" wrap="square" lIns="0" tIns="12700" rIns="0" bIns="0" rtlCol="0">
            <a:spAutoFit/>
          </a:bodyPr>
          <a:lstStyle/>
          <a:p>
            <a:pPr marL="156210" marR="5080" indent="-144145" algn="ctr" rtl="0">
              <a:lnSpc>
                <a:spcPts val="900"/>
              </a:lnSpc>
              <a:spcBef>
                <a:spcPts val="100"/>
              </a:spcBef>
              <a:tabLst>
                <a:tab pos="753110" algn="l"/>
                <a:tab pos="855980" algn="l"/>
              </a:tabLst>
            </a:pPr>
            <a:r>
              <a:rPr lang="mn-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С</a:t>
            </a:r>
            <a:r>
              <a:rPr lang="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пиртэн </a:t>
            </a:r>
            <a:r>
              <a:rPr lang="mn"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суурьтай </a:t>
            </a:r>
            <a:r>
              <a:rPr lang="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гар</a:t>
            </a:r>
            <a:r>
              <a:rPr lang="mn-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халдваргүйжүүлэгчээр </a:t>
            </a:r>
            <a:r>
              <a:rPr lang="mn-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гараа </a:t>
            </a:r>
            <a:r>
              <a:rPr lang="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ариутгах</a:t>
            </a:r>
            <a:endParaRPr lang="en-US" altLang="ja-JP"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0" name="object 9">
            <a:extLst>
              <a:ext uri="{FF2B5EF4-FFF2-40B4-BE49-F238E27FC236}">
                <a16:creationId xmlns:a16="http://schemas.microsoft.com/office/drawing/2014/main" id="{025409C0-DBDE-41D1-ACB4-4FCF9C570C84}"/>
              </a:ext>
            </a:extLst>
          </p:cNvPr>
          <p:cNvSpPr txBox="1"/>
          <p:nvPr/>
        </p:nvSpPr>
        <p:spPr>
          <a:xfrm>
            <a:off x="1731575" y="6458839"/>
            <a:ext cx="876906" cy="165430"/>
          </a:xfrm>
          <a:prstGeom prst="rect">
            <a:avLst/>
          </a:prstGeom>
        </p:spPr>
        <p:txBody>
          <a:bodyPr vert="horz" wrap="square" lIns="0" tIns="57150" rIns="0" bIns="0" rtlCol="0">
            <a:spAutoFit/>
          </a:bodyPr>
          <a:lstStyle/>
          <a:p>
            <a:pPr marL="12700" rtl="0">
              <a:lnSpc>
                <a:spcPct val="100000"/>
              </a:lnSpc>
              <a:spcBef>
                <a:spcPts val="450"/>
              </a:spcBef>
              <a:tabLst>
                <a:tab pos="847725" algn="l"/>
                <a:tab pos="1791335" algn="l"/>
              </a:tabLst>
            </a:pPr>
            <a:r>
              <a:rPr lang="mn"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Бөөгнөрсөн байрлал</a:t>
            </a:r>
            <a:endParaRPr sz="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1" name="object 9">
            <a:extLst>
              <a:ext uri="{FF2B5EF4-FFF2-40B4-BE49-F238E27FC236}">
                <a16:creationId xmlns:a16="http://schemas.microsoft.com/office/drawing/2014/main" id="{96C18121-1851-4F31-BE62-F3DBC02E732D}"/>
              </a:ext>
            </a:extLst>
          </p:cNvPr>
          <p:cNvSpPr txBox="1"/>
          <p:nvPr/>
        </p:nvSpPr>
        <p:spPr>
          <a:xfrm>
            <a:off x="2655255" y="6467585"/>
            <a:ext cx="686193" cy="165430"/>
          </a:xfrm>
          <a:prstGeom prst="rect">
            <a:avLst/>
          </a:prstGeom>
        </p:spPr>
        <p:txBody>
          <a:bodyPr vert="horz" wrap="square" lIns="0" tIns="57150" rIns="0" bIns="0" rtlCol="0">
            <a:spAutoFit/>
          </a:bodyPr>
          <a:lstStyle/>
          <a:p>
            <a:pPr marL="12700" rtl="0">
              <a:lnSpc>
                <a:spcPct val="100000"/>
              </a:lnSpc>
              <a:spcBef>
                <a:spcPts val="450"/>
              </a:spcBef>
              <a:tabLst>
                <a:tab pos="847725" algn="l"/>
                <a:tab pos="1791335" algn="l"/>
              </a:tabLst>
            </a:pPr>
            <a:r>
              <a:rPr lang="mn-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        </a:t>
            </a:r>
            <a:r>
              <a:rPr lang="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Ойр</a:t>
            </a:r>
            <a:r>
              <a:rPr lang="mn-MN" sz="700" b="1" dirty="0" smtClean="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тох</a:t>
            </a:r>
            <a:endParaRPr sz="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2" name="object 9">
            <a:extLst>
              <a:ext uri="{FF2B5EF4-FFF2-40B4-BE49-F238E27FC236}">
                <a16:creationId xmlns:a16="http://schemas.microsoft.com/office/drawing/2014/main" id="{63879E42-FA5E-4774-88A8-EF89549A31E3}"/>
              </a:ext>
            </a:extLst>
          </p:cNvPr>
          <p:cNvSpPr txBox="1"/>
          <p:nvPr/>
        </p:nvSpPr>
        <p:spPr>
          <a:xfrm>
            <a:off x="3517400" y="6466791"/>
            <a:ext cx="698121" cy="273152"/>
          </a:xfrm>
          <a:prstGeom prst="rect">
            <a:avLst/>
          </a:prstGeom>
        </p:spPr>
        <p:txBody>
          <a:bodyPr vert="horz" wrap="square" lIns="0" tIns="57150" rIns="0" bIns="0" rtlCol="0">
            <a:spAutoFit/>
          </a:bodyPr>
          <a:lstStyle/>
          <a:p>
            <a:pPr marL="12700" rtl="0">
              <a:lnSpc>
                <a:spcPct val="100000"/>
              </a:lnSpc>
              <a:spcBef>
                <a:spcPts val="450"/>
              </a:spcBef>
              <a:tabLst>
                <a:tab pos="847725" algn="l"/>
                <a:tab pos="1791335" algn="l"/>
              </a:tabLst>
            </a:pPr>
            <a:r>
              <a:rPr lang="mn" sz="700" b="1" dirty="0">
                <a:solidFill>
                  <a:srgbClr val="231F20"/>
                </a:solidFill>
                <a:latin typeface="Times New Roman" panose="02020603050405020304" pitchFamily="18" charset="0"/>
                <a:ea typeface="Yu Gothic" panose="020B0400000000000000" pitchFamily="34" charset="-128"/>
                <a:cs typeface="Times New Roman" panose="02020603050405020304" pitchFamily="18" charset="0"/>
              </a:rPr>
              <a:t>Агааргүй битүү орчин</a:t>
            </a:r>
            <a:endParaRPr sz="700" b="1" dirty="0">
              <a:latin typeface="Times New Roman" panose="02020603050405020304" pitchFamily="18" charset="0"/>
              <a:ea typeface="Yu Gothic" panose="020B0400000000000000" pitchFamily="34" charset="-128"/>
              <a:cs typeface="Times New Roman" panose="02020603050405020304" pitchFamily="18" charset="0"/>
            </a:endParaRPr>
          </a:p>
        </p:txBody>
      </p:sp>
      <p:sp>
        <p:nvSpPr>
          <p:cNvPr id="44" name="object 6">
            <a:extLst>
              <a:ext uri="{FF2B5EF4-FFF2-40B4-BE49-F238E27FC236}">
                <a16:creationId xmlns:a16="http://schemas.microsoft.com/office/drawing/2014/main" id="{8718F86D-B1F7-43EF-93E3-F5E75831531F}"/>
              </a:ext>
            </a:extLst>
          </p:cNvPr>
          <p:cNvSpPr txBox="1"/>
          <p:nvPr/>
        </p:nvSpPr>
        <p:spPr>
          <a:xfrm>
            <a:off x="5689805" y="7597975"/>
            <a:ext cx="420297" cy="174407"/>
          </a:xfrm>
          <a:prstGeom prst="rect">
            <a:avLst/>
          </a:prstGeom>
        </p:spPr>
        <p:txBody>
          <a:bodyPr vert="horz" wrap="square" lIns="0" tIns="12700" rIns="0" bIns="0" rtlCol="0">
            <a:spAutoFit/>
          </a:bodyPr>
          <a:lstStyle/>
          <a:p>
            <a:pPr marL="12700" rtl="0">
              <a:lnSpc>
                <a:spcPct val="100000"/>
              </a:lnSpc>
              <a:spcBef>
                <a:spcPts val="100"/>
              </a:spcBef>
              <a:tabLst>
                <a:tab pos="1593850" algn="l"/>
              </a:tabLst>
            </a:pPr>
            <a:r>
              <a:rPr lang="mn" sz="1050" b="1" dirty="0">
                <a:solidFill>
                  <a:schemeClr val="bg1"/>
                </a:solidFill>
                <a:latin typeface="Times New Roman" panose="02020603050405020304" pitchFamily="18" charset="0"/>
                <a:ea typeface="Yu Gothic" panose="020B0400000000000000" pitchFamily="34" charset="-128"/>
                <a:cs typeface="Times New Roman" panose="02020603050405020304" pitchFamily="18" charset="0"/>
              </a:rPr>
              <a:t>Хайх</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ユーザー設定</PresentationFormat>
  <Paragraphs>78</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MS PGothic</vt:lpstr>
      <vt:lpstr>Yu Gothic Medium</vt:lpstr>
      <vt:lpstr>メイリオ</vt:lpstr>
      <vt:lpstr>游ゴシック</vt:lpstr>
      <vt:lpstr>游ゴシック</vt:lpstr>
      <vt:lpstr>游明朝</vt:lpstr>
      <vt:lpstr>Arial</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2022-03-08T07:26:53Z</dcterms:modified>
</cp:coreProperties>
</file>