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sldIdLst>
    <p:sldId id="257" r:id="rId2"/>
    <p:sldId id="259" r:id="rId3"/>
  </p:sldIdLst>
  <p:sldSz cx="7556500" cy="10693400"/>
  <p:notesSz cx="7556500" cy="10693400"/>
  <p:defaultTextStyle>
    <a:defPPr rtl="0">
      <a:defRPr lang="ru-RU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作成者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4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65"/>
    <p:restoredTop sz="94599"/>
  </p:normalViewPr>
  <p:slideViewPr>
    <p:cSldViewPr>
      <p:cViewPr>
        <p:scale>
          <a:sx n="75" d="100"/>
          <a:sy n="75" d="100"/>
        </p:scale>
        <p:origin x="1584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27990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F8FC40-837F-41B4-8053-AA994BE62022}" type="datetimeFigureOut">
              <a:rPr kumimoji="1" lang="ja-JP" altLang="en-US" smtClean="0"/>
              <a:t>2022/3/7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503488" y="1336675"/>
            <a:ext cx="25495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55650" y="5146675"/>
            <a:ext cx="6045200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27990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1097AA-CC8B-47A8-B146-A16E48D332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4794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1097AA-CC8B-47A8-B146-A16E48D3326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0080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 rtlCol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 rtlCol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/>
              <a:t>3/7/2022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 rtlCol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 rtlCol="0"/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 rtlCol="0"/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 rtlCol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 rtlCol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/>
              <a:t>3/7/2022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 rtlCol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 rtlCol="0"/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 rtlCol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 rtlCol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/>
              <a:t>3/7/2022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 rtlCol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 rtlCol="0"/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 rtlCol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 rtlCol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/>
              <a:t>3/7/2022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 rtlCol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 rtlCol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 rtlCol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/>
              <a:t>3/7/2022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 rtlCol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558341" cy="106904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/>
              <a:t>3/7/2022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1816479"/>
            <a:ext cx="7558405" cy="9142920"/>
          </a:xfrm>
          <a:custGeom>
            <a:avLst/>
            <a:gdLst/>
            <a:ahLst/>
            <a:cxnLst/>
            <a:rect l="l" t="t" r="r" b="b"/>
            <a:pathLst>
              <a:path w="7558405" h="8844280">
                <a:moveTo>
                  <a:pt x="7558341" y="0"/>
                </a:moveTo>
                <a:lnTo>
                  <a:pt x="0" y="0"/>
                </a:lnTo>
                <a:lnTo>
                  <a:pt x="0" y="8843962"/>
                </a:lnTo>
                <a:lnTo>
                  <a:pt x="7558341" y="8843962"/>
                </a:lnTo>
                <a:lnTo>
                  <a:pt x="7558341" y="0"/>
                </a:lnTo>
                <a:close/>
              </a:path>
            </a:pathLst>
          </a:custGeom>
          <a:solidFill>
            <a:srgbClr val="FFEFC6"/>
          </a:solidFill>
        </p:spPr>
        <p:txBody>
          <a:bodyPr wrap="square" lIns="0" tIns="0" rIns="0" bIns="0" rtlCol="0"/>
          <a:lstStyle/>
          <a:p>
            <a:pPr rtl="0"/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6334" y="2114570"/>
            <a:ext cx="6984365" cy="8583758"/>
          </a:xfrm>
          <a:custGeom>
            <a:avLst/>
            <a:gdLst/>
            <a:ahLst/>
            <a:cxnLst/>
            <a:rect l="l" t="t" r="r" b="b"/>
            <a:pathLst>
              <a:path w="6984365" h="8304530">
                <a:moveTo>
                  <a:pt x="6984009" y="0"/>
                </a:moveTo>
                <a:lnTo>
                  <a:pt x="0" y="0"/>
                </a:lnTo>
                <a:lnTo>
                  <a:pt x="0" y="8303945"/>
                </a:lnTo>
                <a:lnTo>
                  <a:pt x="6984009" y="8303945"/>
                </a:lnTo>
                <a:lnTo>
                  <a:pt x="69840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rtl="0"/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74344" y="8540750"/>
            <a:ext cx="649605" cy="768350"/>
          </a:xfrm>
          <a:custGeom>
            <a:avLst/>
            <a:gdLst/>
            <a:ahLst/>
            <a:cxnLst/>
            <a:rect l="l" t="t" r="r" b="b"/>
            <a:pathLst>
              <a:path w="649605" h="768350">
                <a:moveTo>
                  <a:pt x="649033" y="0"/>
                </a:moveTo>
                <a:lnTo>
                  <a:pt x="0" y="0"/>
                </a:lnTo>
                <a:lnTo>
                  <a:pt x="0" y="767829"/>
                </a:lnTo>
                <a:lnTo>
                  <a:pt x="649033" y="767829"/>
                </a:lnTo>
                <a:lnTo>
                  <a:pt x="64903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pPr rtl="0"/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74096" y="8520875"/>
            <a:ext cx="5147945" cy="768350"/>
          </a:xfrm>
          <a:custGeom>
            <a:avLst/>
            <a:gdLst/>
            <a:ahLst/>
            <a:cxnLst/>
            <a:rect l="l" t="t" r="r" b="b"/>
            <a:pathLst>
              <a:path w="5147945" h="768350">
                <a:moveTo>
                  <a:pt x="5147614" y="767829"/>
                </a:moveTo>
                <a:lnTo>
                  <a:pt x="0" y="767829"/>
                </a:lnTo>
                <a:lnTo>
                  <a:pt x="0" y="0"/>
                </a:lnTo>
                <a:lnTo>
                  <a:pt x="5147614" y="0"/>
                </a:lnTo>
                <a:lnTo>
                  <a:pt x="5147614" y="767829"/>
                </a:lnTo>
                <a:close/>
              </a:path>
            </a:pathLst>
          </a:custGeom>
          <a:ln w="11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rtl="0"/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68934" y="3631208"/>
            <a:ext cx="6419215" cy="407034"/>
            <a:chOff x="568934" y="3842436"/>
            <a:chExt cx="6419215" cy="407034"/>
          </a:xfrm>
        </p:grpSpPr>
        <p:sp>
          <p:nvSpPr>
            <p:cNvPr id="16" name="object 16"/>
            <p:cNvSpPr/>
            <p:nvPr/>
          </p:nvSpPr>
          <p:spPr>
            <a:xfrm>
              <a:off x="970330" y="3847833"/>
              <a:ext cx="6012180" cy="396240"/>
            </a:xfrm>
            <a:custGeom>
              <a:avLst/>
              <a:gdLst/>
              <a:ahLst/>
              <a:cxnLst/>
              <a:rect l="l" t="t" r="r" b="b"/>
              <a:pathLst>
                <a:path w="6012180" h="396239">
                  <a:moveTo>
                    <a:pt x="0" y="395998"/>
                  </a:moveTo>
                  <a:lnTo>
                    <a:pt x="6012002" y="395998"/>
                  </a:lnTo>
                  <a:lnTo>
                    <a:pt x="6012002" y="0"/>
                  </a:lnTo>
                  <a:lnTo>
                    <a:pt x="0" y="0"/>
                  </a:lnTo>
                  <a:lnTo>
                    <a:pt x="0" y="395998"/>
                  </a:lnTo>
                  <a:close/>
                </a:path>
              </a:pathLst>
            </a:custGeom>
            <a:solidFill>
              <a:srgbClr val="FFF1D0"/>
            </a:solidFill>
          </p:spPr>
          <p:txBody>
            <a:bodyPr wrap="square" lIns="0" tIns="0" rIns="0" bIns="0" rtlCol="0"/>
            <a:lstStyle/>
            <a:p>
              <a:pPr rtl="0"/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574332" y="3847833"/>
              <a:ext cx="396240" cy="396240"/>
            </a:xfrm>
            <a:custGeom>
              <a:avLst/>
              <a:gdLst/>
              <a:ahLst/>
              <a:cxnLst/>
              <a:rect l="l" t="t" r="r" b="b"/>
              <a:pathLst>
                <a:path w="396240" h="396239">
                  <a:moveTo>
                    <a:pt x="395998" y="0"/>
                  </a:moveTo>
                  <a:lnTo>
                    <a:pt x="0" y="0"/>
                  </a:lnTo>
                  <a:lnTo>
                    <a:pt x="0" y="395998"/>
                  </a:lnTo>
                  <a:lnTo>
                    <a:pt x="395998" y="395998"/>
                  </a:lnTo>
                  <a:lnTo>
                    <a:pt x="395998" y="0"/>
                  </a:lnTo>
                  <a:close/>
                </a:path>
              </a:pathLst>
            </a:custGeom>
            <a:solidFill>
              <a:srgbClr val="FFCB04"/>
            </a:solidFill>
          </p:spPr>
          <p:txBody>
            <a:bodyPr wrap="square" lIns="0" tIns="0" rIns="0" bIns="0" rtlCol="0"/>
            <a:lstStyle/>
            <a:p>
              <a:pPr rtl="0"/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574332" y="3847833"/>
              <a:ext cx="6408420" cy="396240"/>
            </a:xfrm>
            <a:custGeom>
              <a:avLst/>
              <a:gdLst/>
              <a:ahLst/>
              <a:cxnLst/>
              <a:rect l="l" t="t" r="r" b="b"/>
              <a:pathLst>
                <a:path w="6408420" h="396239">
                  <a:moveTo>
                    <a:pt x="6408000" y="395998"/>
                  </a:moveTo>
                  <a:lnTo>
                    <a:pt x="0" y="395998"/>
                  </a:lnTo>
                  <a:lnTo>
                    <a:pt x="0" y="0"/>
                  </a:lnTo>
                  <a:lnTo>
                    <a:pt x="6408000" y="0"/>
                  </a:lnTo>
                  <a:lnTo>
                    <a:pt x="6408000" y="395998"/>
                  </a:lnTo>
                  <a:close/>
                </a:path>
              </a:pathLst>
            </a:custGeom>
            <a:ln w="10795">
              <a:solidFill>
                <a:srgbClr val="FFCB04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9" name="object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1917317"/>
              </p:ext>
            </p:extLst>
          </p:nvPr>
        </p:nvGraphicFramePr>
        <p:xfrm>
          <a:off x="554578" y="6798841"/>
          <a:ext cx="6420698" cy="46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14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7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2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CB04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FFCB04"/>
                      </a:solidFill>
                      <a:prstDash val="solid"/>
                    </a:lnT>
                    <a:lnB w="12700">
                      <a:solidFill>
                        <a:srgbClr val="FFCB04"/>
                      </a:solidFill>
                      <a:prstDash val="solid"/>
                    </a:lnB>
                    <a:solidFill>
                      <a:srgbClr val="FFF1D0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CB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object 2">
            <a:extLst>
              <a:ext uri="{FF2B5EF4-FFF2-40B4-BE49-F238E27FC236}">
                <a16:creationId xmlns:a16="http://schemas.microsoft.com/office/drawing/2014/main" id="{094B7C20-307A-7441-BEA7-DB0880096FA1}"/>
              </a:ext>
            </a:extLst>
          </p:cNvPr>
          <p:cNvSpPr txBox="1"/>
          <p:nvPr/>
        </p:nvSpPr>
        <p:spPr>
          <a:xfrm>
            <a:off x="785695" y="904871"/>
            <a:ext cx="5290268" cy="26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ru" sz="1700" b="1" dirty="0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Уведомление о дополнительной вакцинации от</a:t>
            </a:r>
            <a:endParaRPr sz="1700" b="1" dirty="0">
              <a:latin typeface="Arial" panose="020B0604020202020204" pitchFamily="34" charset="0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22" name="object 3">
            <a:extLst>
              <a:ext uri="{FF2B5EF4-FFF2-40B4-BE49-F238E27FC236}">
                <a16:creationId xmlns:a16="http://schemas.microsoft.com/office/drawing/2014/main" id="{15B5B022-FD63-0642-8D91-A388877B187C}"/>
              </a:ext>
            </a:extLst>
          </p:cNvPr>
          <p:cNvSpPr txBox="1"/>
          <p:nvPr/>
        </p:nvSpPr>
        <p:spPr>
          <a:xfrm>
            <a:off x="707844" y="1145802"/>
            <a:ext cx="5537856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rtl="0">
              <a:lnSpc>
                <a:spcPct val="100000"/>
              </a:lnSpc>
              <a:spcBef>
                <a:spcPts val="1020"/>
              </a:spcBef>
            </a:pPr>
            <a:r>
              <a:rPr lang="ru" sz="2200" b="1" dirty="0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 коронавируса нового типа (3-я доза)</a:t>
            </a:r>
            <a:endParaRPr sz="2200" b="1" dirty="0">
              <a:latin typeface="Arial" panose="020B0604020202020204" pitchFamily="34" charset="0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23" name="object 4">
            <a:extLst>
              <a:ext uri="{FF2B5EF4-FFF2-40B4-BE49-F238E27FC236}">
                <a16:creationId xmlns:a16="http://schemas.microsoft.com/office/drawing/2014/main" id="{C44DA7F9-CAE4-3A49-8974-B92167BAAE39}"/>
              </a:ext>
            </a:extLst>
          </p:cNvPr>
          <p:cNvSpPr txBox="1"/>
          <p:nvPr/>
        </p:nvSpPr>
        <p:spPr>
          <a:xfrm>
            <a:off x="555207" y="4199890"/>
            <a:ext cx="3186430" cy="12733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350" rtl="0">
              <a:lnSpc>
                <a:spcPts val="1100"/>
              </a:lnSpc>
              <a:spcBef>
                <a:spcPts val="100"/>
              </a:spcBef>
            </a:pPr>
            <a:r>
              <a:rPr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Информацию</a:t>
            </a:r>
            <a:r>
              <a:rPr sz="900" b="1" dirty="0">
                <a:latin typeface="Arial" panose="020B0604020202020204" pitchFamily="34" charset="0"/>
                <a:cs typeface="Arial" panose="020B0604020202020204" pitchFamily="34" charset="0"/>
              </a:rPr>
              <a:t> о </a:t>
            </a:r>
            <a:r>
              <a:rPr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медицинских</a:t>
            </a:r>
            <a:r>
              <a:rPr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учреждениях</a:t>
            </a:r>
            <a:r>
              <a:rPr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или</a:t>
            </a:r>
            <a:r>
              <a:rPr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пунктах</a:t>
            </a:r>
            <a:r>
              <a:rPr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вакцинации</a:t>
            </a:r>
            <a:r>
              <a:rPr sz="9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где</a:t>
            </a:r>
            <a:r>
              <a:rPr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возможно</a:t>
            </a:r>
            <a:r>
              <a:rPr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получить</a:t>
            </a:r>
            <a:r>
              <a:rPr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вакцину</a:t>
            </a:r>
            <a:r>
              <a:rPr sz="9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Вы</a:t>
            </a:r>
            <a:r>
              <a:rPr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можете</a:t>
            </a:r>
            <a:r>
              <a:rPr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найти</a:t>
            </a:r>
            <a:r>
              <a:rPr sz="900" b="1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sz="900" b="1" dirty="0" err="1">
                <a:solidFill>
                  <a:srgbClr val="F794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информационных</a:t>
            </a:r>
            <a:r>
              <a:rPr sz="900" b="1" dirty="0">
                <a:solidFill>
                  <a:srgbClr val="F794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b="1" dirty="0" err="1">
                <a:solidFill>
                  <a:srgbClr val="F794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материалах</a:t>
            </a:r>
            <a:r>
              <a:rPr sz="900" b="1" dirty="0">
                <a:solidFill>
                  <a:srgbClr val="F794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b="1" dirty="0" err="1">
                <a:solidFill>
                  <a:srgbClr val="F794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своего</a:t>
            </a:r>
            <a:r>
              <a:rPr sz="900" b="1" dirty="0">
                <a:solidFill>
                  <a:srgbClr val="F794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b="1" dirty="0" err="1">
                <a:solidFill>
                  <a:srgbClr val="F794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населенного</a:t>
            </a:r>
            <a:r>
              <a:rPr sz="900" b="1" dirty="0">
                <a:solidFill>
                  <a:srgbClr val="F794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b="1" dirty="0" err="1">
                <a:solidFill>
                  <a:srgbClr val="F794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пункта</a:t>
            </a:r>
            <a:r>
              <a:rPr sz="9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" sz="900" b="1" dirty="0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либо</a:t>
            </a:r>
            <a:r>
              <a:rPr sz="900" b="1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sz="900" b="1" dirty="0" err="1">
                <a:solidFill>
                  <a:srgbClr val="F794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Интернете</a:t>
            </a:r>
            <a:r>
              <a:rPr sz="9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" sz="900" b="1" dirty="0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 Также, в некоторых случаях </a:t>
            </a:r>
            <a:r>
              <a:rPr sz="900" b="1" dirty="0" err="1">
                <a:solidFill>
                  <a:srgbClr val="F794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медработники</a:t>
            </a:r>
            <a:r>
              <a:rPr sz="900" b="1" dirty="0">
                <a:solidFill>
                  <a:srgbClr val="F794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sz="900" b="1" dirty="0" err="1">
                <a:solidFill>
                  <a:srgbClr val="F794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</a:t>
            </a:r>
            <a:r>
              <a:rPr sz="900" b="1" dirty="0">
                <a:solidFill>
                  <a:srgbClr val="F794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sz="900" b="1" dirty="0" err="1">
                <a:solidFill>
                  <a:srgbClr val="F794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могут</a:t>
            </a:r>
            <a:r>
              <a:rPr sz="900" b="1" dirty="0">
                <a:solidFill>
                  <a:srgbClr val="F794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b="1" dirty="0" err="1">
                <a:solidFill>
                  <a:srgbClr val="F794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получить</a:t>
            </a:r>
            <a:r>
              <a:rPr sz="900" b="1" dirty="0">
                <a:solidFill>
                  <a:srgbClr val="F794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b="1" dirty="0" err="1">
                <a:solidFill>
                  <a:srgbClr val="F794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вакцину</a:t>
            </a:r>
            <a:r>
              <a:rPr sz="900" b="1" dirty="0">
                <a:solidFill>
                  <a:srgbClr val="F794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sz="900" b="1" dirty="0" err="1">
                <a:solidFill>
                  <a:srgbClr val="F794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медицинском</a:t>
            </a:r>
            <a:r>
              <a:rPr sz="900" b="1" dirty="0">
                <a:solidFill>
                  <a:srgbClr val="F794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b="1" dirty="0" err="1">
                <a:solidFill>
                  <a:srgbClr val="F794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учреждении</a:t>
            </a:r>
            <a:r>
              <a:rPr sz="900" b="1" dirty="0">
                <a:solidFill>
                  <a:srgbClr val="F794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b="1" dirty="0" err="1">
                <a:solidFill>
                  <a:srgbClr val="F794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sz="900" b="1" dirty="0">
                <a:solidFill>
                  <a:srgbClr val="F794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b="1" dirty="0" err="1">
                <a:solidFill>
                  <a:srgbClr val="F794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месту</a:t>
            </a:r>
            <a:r>
              <a:rPr sz="900" b="1" dirty="0">
                <a:solidFill>
                  <a:srgbClr val="F794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b="1" dirty="0" err="1">
                <a:solidFill>
                  <a:srgbClr val="F794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</a:t>
            </a:r>
            <a:r>
              <a:rPr sz="9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ja-JP" sz="900" b="1" dirty="0">
              <a:solidFill>
                <a:srgbClr val="231F20"/>
              </a:solidFill>
              <a:latin typeface="Arial" panose="020B0604020202020204" pitchFamily="34" charset="0"/>
              <a:ea typeface="Yu Gothic" panose="020B0400000000000000" pitchFamily="34" charset="-128"/>
              <a:cs typeface="Arial" panose="020B0604020202020204" pitchFamily="34" charset="0"/>
            </a:endParaRPr>
          </a:p>
          <a:p>
            <a:pPr marL="12700" marR="5080" indent="6350" rtl="0">
              <a:lnSpc>
                <a:spcPts val="1100"/>
              </a:lnSpc>
              <a:spcBef>
                <a:spcPts val="100"/>
              </a:spcBef>
            </a:pPr>
            <a:r>
              <a:rPr lang="ru" sz="900" b="1" dirty="0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За подробной информацией обращайтесь по месту работы.</a:t>
            </a:r>
            <a:endParaRPr sz="900" b="1" dirty="0">
              <a:latin typeface="Arial" panose="020B0604020202020204" pitchFamily="34" charset="0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24" name="object 5">
            <a:extLst>
              <a:ext uri="{FF2B5EF4-FFF2-40B4-BE49-F238E27FC236}">
                <a16:creationId xmlns:a16="http://schemas.microsoft.com/office/drawing/2014/main" id="{DFCCFCC0-DCF5-5449-9CD3-8CF68A4A54EF}"/>
              </a:ext>
            </a:extLst>
          </p:cNvPr>
          <p:cNvSpPr txBox="1"/>
          <p:nvPr/>
        </p:nvSpPr>
        <p:spPr>
          <a:xfrm>
            <a:off x="482804" y="5585946"/>
            <a:ext cx="6583045" cy="859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ts val="1000"/>
              </a:lnSpc>
              <a:spcBef>
                <a:spcPts val="434"/>
              </a:spcBef>
            </a:pPr>
            <a:r>
              <a:rPr lang="ru" sz="1000" dirty="0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*Если Вы не можете найти медицинское учреждение или место вакцинации, Вы можете связаться с местным муниципалитетом.</a:t>
            </a:r>
            <a:r>
              <a:rPr lang="en-US" sz="1000" dirty="0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ru" sz="1000" dirty="0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Вакцина должна вводиться в населенном пункте, в котором Вы зарегистрировали место своего проживания, за исключением случаев госпитализации или пребывания в специальном учреждении.</a:t>
            </a:r>
            <a:endParaRPr lang="en-US" sz="1000" dirty="0">
              <a:solidFill>
                <a:srgbClr val="231F20"/>
              </a:solidFill>
              <a:latin typeface="Arial" panose="020B0604020202020204" pitchFamily="34" charset="0"/>
              <a:ea typeface="Yu Gothic" panose="020B0400000000000000" pitchFamily="34" charset="-128"/>
              <a:cs typeface="Arial" panose="020B0604020202020204" pitchFamily="34" charset="0"/>
            </a:endParaRPr>
          </a:p>
          <a:p>
            <a:pPr marL="12700" rtl="0">
              <a:lnSpc>
                <a:spcPts val="1000"/>
              </a:lnSpc>
              <a:spcBef>
                <a:spcPts val="434"/>
              </a:spcBef>
            </a:pPr>
            <a:r>
              <a:rPr lang="ru" sz="1000" dirty="0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　Информация о вакцинах, вводимых за пределами зарегистрированного адреса Вашего проживания, указана на обратной стороне.</a:t>
            </a:r>
            <a:endParaRPr sz="1000" dirty="0">
              <a:latin typeface="Arial" panose="020B0604020202020204" pitchFamily="34" charset="0"/>
              <a:ea typeface="Yu Gothic" panose="020B0400000000000000" pitchFamily="34" charset="-128"/>
              <a:cs typeface="Arial" panose="020B0604020202020204" pitchFamily="34" charset="0"/>
            </a:endParaRPr>
          </a:p>
          <a:p>
            <a:pPr marL="12700" rtl="0">
              <a:lnSpc>
                <a:spcPts val="1000"/>
              </a:lnSpc>
              <a:spcBef>
                <a:spcPts val="340"/>
              </a:spcBef>
            </a:pPr>
            <a:r>
              <a:rPr lang="ru" sz="1000" dirty="0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*Записаться на приём на вакцинацию непосредственно на сайте «COVID-19 Vaccine Navi» невозможно.</a:t>
            </a:r>
            <a:endParaRPr sz="1000" dirty="0">
              <a:latin typeface="Arial" panose="020B0604020202020204" pitchFamily="34" charset="0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28" name="object 9">
            <a:extLst>
              <a:ext uri="{FF2B5EF4-FFF2-40B4-BE49-F238E27FC236}">
                <a16:creationId xmlns:a16="http://schemas.microsoft.com/office/drawing/2014/main" id="{923FDC2E-99F0-5B42-87F5-3D61E0D31F88}"/>
              </a:ext>
            </a:extLst>
          </p:cNvPr>
          <p:cNvSpPr txBox="1"/>
          <p:nvPr/>
        </p:nvSpPr>
        <p:spPr>
          <a:xfrm>
            <a:off x="5642941" y="6798348"/>
            <a:ext cx="750101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ru" sz="900" b="1" dirty="0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Вакцинация</a:t>
            </a:r>
            <a:endParaRPr sz="900" b="1" dirty="0">
              <a:latin typeface="Arial" panose="020B0604020202020204" pitchFamily="34" charset="0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29" name="object 10">
            <a:extLst>
              <a:ext uri="{FF2B5EF4-FFF2-40B4-BE49-F238E27FC236}">
                <a16:creationId xmlns:a16="http://schemas.microsoft.com/office/drawing/2014/main" id="{DB112936-E372-D94C-A36B-4C618FD60AA5}"/>
              </a:ext>
            </a:extLst>
          </p:cNvPr>
          <p:cNvSpPr txBox="1"/>
          <p:nvPr/>
        </p:nvSpPr>
        <p:spPr>
          <a:xfrm>
            <a:off x="5642941" y="6945179"/>
            <a:ext cx="781964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ts val="800"/>
              </a:lnSpc>
              <a:spcBef>
                <a:spcPts val="100"/>
              </a:spcBef>
            </a:pPr>
            <a:r>
              <a:rPr lang="ru" sz="600" dirty="0">
                <a:solidFill>
                  <a:srgbClr val="231F20"/>
                </a:solidFill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(полностью финансируется правительством) </a:t>
            </a:r>
            <a:endParaRPr sz="600" dirty="0">
              <a:latin typeface="Arial" panose="020B0604020202020204" pitchFamily="34" charset="0"/>
              <a:ea typeface="Yu Gothic Medium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30" name="object 11">
            <a:extLst>
              <a:ext uri="{FF2B5EF4-FFF2-40B4-BE49-F238E27FC236}">
                <a16:creationId xmlns:a16="http://schemas.microsoft.com/office/drawing/2014/main" id="{4023A950-7A31-2D4B-839A-D344C8C3CC32}"/>
              </a:ext>
            </a:extLst>
          </p:cNvPr>
          <p:cNvSpPr txBox="1"/>
          <p:nvPr/>
        </p:nvSpPr>
        <p:spPr>
          <a:xfrm>
            <a:off x="1147257" y="8578830"/>
            <a:ext cx="4634058" cy="6052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6530" rtl="0">
              <a:lnSpc>
                <a:spcPct val="100000"/>
              </a:lnSpc>
              <a:spcBef>
                <a:spcPts val="465"/>
              </a:spcBef>
              <a:tabLst>
                <a:tab pos="746760" algn="l"/>
              </a:tabLst>
            </a:pPr>
            <a:r>
              <a:rPr lang="ru" sz="900" b="1" dirty="0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・</a:t>
            </a:r>
            <a:r>
              <a:rPr lang="ru" sz="900" b="1" dirty="0">
                <a:solidFill>
                  <a:srgbClr val="ED1C24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Полный комплект документации в конверте</a:t>
            </a:r>
            <a:r>
              <a:rPr lang="ru" sz="900" b="1" dirty="0">
                <a:solidFill>
                  <a:srgbClr val="FF000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,</a:t>
            </a:r>
            <a:r>
              <a:rPr lang="ru" sz="900" b="1" dirty="0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 где находилось данное извещение</a:t>
            </a:r>
            <a:endParaRPr lang="ja-JP" altLang="en-US" sz="900" b="1" dirty="0">
              <a:latin typeface="Arial" panose="020B0604020202020204" pitchFamily="34" charset="0"/>
              <a:ea typeface="Yu Gothic" panose="020B0400000000000000" pitchFamily="34" charset="-128"/>
              <a:cs typeface="Arial" panose="020B0604020202020204" pitchFamily="34" charset="0"/>
            </a:endParaRPr>
          </a:p>
          <a:p>
            <a:pPr marL="176530" rtl="0">
              <a:lnSpc>
                <a:spcPct val="100000"/>
              </a:lnSpc>
              <a:spcBef>
                <a:spcPts val="365"/>
              </a:spcBef>
              <a:tabLst>
                <a:tab pos="746760" algn="l"/>
              </a:tabLst>
            </a:pPr>
            <a:r>
              <a:rPr lang="ru" sz="900" b="1" dirty="0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・</a:t>
            </a:r>
            <a:r>
              <a:rPr lang="ru" sz="900" b="1" dirty="0">
                <a:solidFill>
                  <a:srgbClr val="ED1C24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Документы, удостоверяющие личность (карточка с ИНН, водительское удостоверение, карточка медицинского страхования </a:t>
            </a:r>
            <a:r>
              <a:rPr lang="ru" sz="900" b="1" dirty="0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и т. д.</a:t>
            </a:r>
            <a:r>
              <a:rPr lang="ru" sz="900" b="1" dirty="0"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)</a:t>
            </a:r>
            <a:endParaRPr lang="ja-JP" altLang="en-US" sz="900" b="1" dirty="0">
              <a:latin typeface="Arial" panose="020B0604020202020204" pitchFamily="34" charset="0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31" name="object 12">
            <a:extLst>
              <a:ext uri="{FF2B5EF4-FFF2-40B4-BE49-F238E27FC236}">
                <a16:creationId xmlns:a16="http://schemas.microsoft.com/office/drawing/2014/main" id="{5781A1CA-4D42-E64D-972C-E2ED90A7AD39}"/>
              </a:ext>
            </a:extLst>
          </p:cNvPr>
          <p:cNvSpPr txBox="1"/>
          <p:nvPr/>
        </p:nvSpPr>
        <p:spPr>
          <a:xfrm>
            <a:off x="5949647" y="8259628"/>
            <a:ext cx="1189273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ru" sz="700" dirty="0">
                <a:solidFill>
                  <a:srgbClr val="231F20"/>
                </a:solidFill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Полный комплект документации в конверте</a:t>
            </a:r>
            <a:endParaRPr sz="700" dirty="0">
              <a:latin typeface="Arial" panose="020B0604020202020204" pitchFamily="34" charset="0"/>
              <a:ea typeface="Yu Gothic Medium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33" name="object 14">
            <a:extLst>
              <a:ext uri="{FF2B5EF4-FFF2-40B4-BE49-F238E27FC236}">
                <a16:creationId xmlns:a16="http://schemas.microsoft.com/office/drawing/2014/main" id="{47F8E4D8-335F-D148-B4FF-D5BDCB06974C}"/>
              </a:ext>
            </a:extLst>
          </p:cNvPr>
          <p:cNvSpPr txBox="1"/>
          <p:nvPr/>
        </p:nvSpPr>
        <p:spPr>
          <a:xfrm>
            <a:off x="652025" y="7279399"/>
            <a:ext cx="5024210" cy="353301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590"/>
              </a:spcBef>
            </a:pP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Свяжитесь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с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муниципалитетом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или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медицинским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учреждением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, в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котором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можно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записаться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вакцинацию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bject 15">
            <a:extLst>
              <a:ext uri="{FF2B5EF4-FFF2-40B4-BE49-F238E27FC236}">
                <a16:creationId xmlns:a16="http://schemas.microsoft.com/office/drawing/2014/main" id="{CAEF4F25-86DB-A741-863E-2D7F2E4644E2}"/>
              </a:ext>
            </a:extLst>
          </p:cNvPr>
          <p:cNvSpPr txBox="1"/>
          <p:nvPr/>
        </p:nvSpPr>
        <p:spPr>
          <a:xfrm>
            <a:off x="6171885" y="171886"/>
            <a:ext cx="1098814" cy="180189"/>
          </a:xfrm>
          <a:prstGeom prst="rect">
            <a:avLst/>
          </a:prstGeom>
          <a:solidFill>
            <a:srgbClr val="FFFFFF"/>
          </a:solidFill>
          <a:ln w="7200">
            <a:solidFill>
              <a:srgbClr val="231F20"/>
            </a:solidFill>
          </a:ln>
        </p:spPr>
        <p:txBody>
          <a:bodyPr vert="horz" wrap="square" lIns="0" tIns="19685" rIns="0" bIns="18000" rtlCol="0">
            <a:spAutoFit/>
          </a:bodyPr>
          <a:lstStyle/>
          <a:p>
            <a:pPr marL="60960" rtl="0">
              <a:lnSpc>
                <a:spcPct val="100000"/>
              </a:lnSpc>
              <a:spcBef>
                <a:spcPts val="155"/>
              </a:spcBef>
            </a:pPr>
            <a:r>
              <a:rPr lang="ru" sz="900" dirty="0">
                <a:solidFill>
                  <a:srgbClr val="231F2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16 ноября 2021 г.</a:t>
            </a:r>
            <a:endParaRPr sz="900" dirty="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5" name="object 16">
            <a:extLst>
              <a:ext uri="{FF2B5EF4-FFF2-40B4-BE49-F238E27FC236}">
                <a16:creationId xmlns:a16="http://schemas.microsoft.com/office/drawing/2014/main" id="{34DA75E5-F031-9744-A175-3BA3D7397A10}"/>
              </a:ext>
            </a:extLst>
          </p:cNvPr>
          <p:cNvSpPr txBox="1"/>
          <p:nvPr/>
        </p:nvSpPr>
        <p:spPr>
          <a:xfrm>
            <a:off x="320151" y="70508"/>
            <a:ext cx="2160270" cy="605738"/>
          </a:xfrm>
          <a:prstGeom prst="rect">
            <a:avLst/>
          </a:prstGeom>
          <a:solidFill>
            <a:srgbClr val="FFFFFF"/>
          </a:solidFill>
          <a:ln w="3695">
            <a:solidFill>
              <a:srgbClr val="231F20"/>
            </a:solidFill>
          </a:ln>
        </p:spPr>
        <p:txBody>
          <a:bodyPr vert="horz" wrap="square" lIns="36000" tIns="36000" rIns="36000" bIns="0" rtlCol="0">
            <a:spAutoFit/>
          </a:bodyPr>
          <a:lstStyle/>
          <a:p>
            <a:pPr>
              <a:spcBef>
                <a:spcPts val="25"/>
              </a:spcBef>
            </a:pPr>
            <a:r>
              <a:rPr lang="ja-JP" altLang="en-US" sz="800" dirty="0" smtClean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追加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接種のお知らせ</a:t>
            </a:r>
            <a:r>
              <a:rPr lang="ja-JP" altLang="en-US" sz="800" dirty="0" smtClean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（ロシア語）</a:t>
            </a:r>
            <a:endParaRPr lang="en-US" altLang="ja-JP" sz="1000" dirty="0">
              <a:latin typeface="+mn-ea"/>
              <a:cs typeface="Times New Roman"/>
            </a:endParaRPr>
          </a:p>
          <a:p>
            <a:pPr rtl="0">
              <a:lnSpc>
                <a:spcPct val="100000"/>
              </a:lnSpc>
              <a:spcBef>
                <a:spcPts val="25"/>
              </a:spcBef>
            </a:pPr>
            <a:endParaRPr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0">
              <a:lnSpc>
                <a:spcPct val="100000"/>
              </a:lnSpc>
            </a:pPr>
            <a:r>
              <a:rPr lang="ru" sz="10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Название муниципалитета</a:t>
            </a:r>
            <a:endParaRPr lang="en-US" sz="1000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0">
              <a:lnSpc>
                <a:spcPct val="100000"/>
              </a:lnSpc>
            </a:pP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object 13">
            <a:extLst>
              <a:ext uri="{FF2B5EF4-FFF2-40B4-BE49-F238E27FC236}">
                <a16:creationId xmlns:a16="http://schemas.microsoft.com/office/drawing/2014/main" id="{2C69CC27-F530-8240-8ECB-AD0DEF95D56A}"/>
              </a:ext>
            </a:extLst>
          </p:cNvPr>
          <p:cNvSpPr txBox="1"/>
          <p:nvPr/>
        </p:nvSpPr>
        <p:spPr>
          <a:xfrm>
            <a:off x="561634" y="3063914"/>
            <a:ext cx="5228908" cy="4590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/>
            <a:r>
              <a:rPr lang="ru" sz="900" dirty="0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*Период начала записи на дополнительную вакцинацию может отличаться в зависимости от населенного пункта.</a:t>
            </a:r>
          </a:p>
          <a:p>
            <a:pPr marL="12700" rtl="0">
              <a:lnSpc>
                <a:spcPct val="150000"/>
              </a:lnSpc>
            </a:pPr>
            <a:r>
              <a:rPr lang="ru" sz="900" dirty="0"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*На день получения вакцины вакцинируемому должно быть не менее 18 лет.</a:t>
            </a:r>
          </a:p>
        </p:txBody>
      </p: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608731B1-E391-47E4-AF3E-AE92BE5B45ED}"/>
              </a:ext>
            </a:extLst>
          </p:cNvPr>
          <p:cNvGrpSpPr/>
          <p:nvPr/>
        </p:nvGrpSpPr>
        <p:grpSpPr>
          <a:xfrm>
            <a:off x="568934" y="2282478"/>
            <a:ext cx="6419215" cy="407034"/>
            <a:chOff x="568934" y="2321756"/>
            <a:chExt cx="6419215" cy="407034"/>
          </a:xfrm>
        </p:grpSpPr>
        <p:grpSp>
          <p:nvGrpSpPr>
            <p:cNvPr id="11" name="object 11"/>
            <p:cNvGrpSpPr/>
            <p:nvPr/>
          </p:nvGrpSpPr>
          <p:grpSpPr>
            <a:xfrm>
              <a:off x="568934" y="2321756"/>
              <a:ext cx="6419215" cy="407034"/>
              <a:chOff x="568934" y="2379916"/>
              <a:chExt cx="6419215" cy="407034"/>
            </a:xfrm>
          </p:grpSpPr>
          <p:sp>
            <p:nvSpPr>
              <p:cNvPr id="12" name="object 12"/>
              <p:cNvSpPr/>
              <p:nvPr/>
            </p:nvSpPr>
            <p:spPr>
              <a:xfrm>
                <a:off x="970330" y="2385314"/>
                <a:ext cx="6012180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012180" h="396239">
                    <a:moveTo>
                      <a:pt x="0" y="395998"/>
                    </a:moveTo>
                    <a:lnTo>
                      <a:pt x="6012002" y="395998"/>
                    </a:lnTo>
                    <a:lnTo>
                      <a:pt x="6012002" y="0"/>
                    </a:lnTo>
                    <a:lnTo>
                      <a:pt x="0" y="0"/>
                    </a:lnTo>
                    <a:lnTo>
                      <a:pt x="0" y="395998"/>
                    </a:lnTo>
                    <a:close/>
                  </a:path>
                </a:pathLst>
              </a:custGeom>
              <a:solidFill>
                <a:srgbClr val="FFF1D0"/>
              </a:solidFill>
            </p:spPr>
            <p:txBody>
              <a:bodyPr wrap="square" lIns="0" tIns="0" rIns="0" bIns="0" rtlCol="0"/>
              <a:lstStyle/>
              <a:p>
                <a:pPr rtl="0"/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object 13"/>
              <p:cNvSpPr/>
              <p:nvPr/>
            </p:nvSpPr>
            <p:spPr>
              <a:xfrm>
                <a:off x="574332" y="2385314"/>
                <a:ext cx="396240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396240" h="396239">
                    <a:moveTo>
                      <a:pt x="395998" y="0"/>
                    </a:moveTo>
                    <a:lnTo>
                      <a:pt x="0" y="0"/>
                    </a:lnTo>
                    <a:lnTo>
                      <a:pt x="0" y="395998"/>
                    </a:lnTo>
                    <a:lnTo>
                      <a:pt x="395998" y="395998"/>
                    </a:lnTo>
                    <a:lnTo>
                      <a:pt x="395998" y="0"/>
                    </a:lnTo>
                    <a:close/>
                  </a:path>
                </a:pathLst>
              </a:custGeom>
              <a:solidFill>
                <a:srgbClr val="FFCB04"/>
              </a:solidFill>
            </p:spPr>
            <p:txBody>
              <a:bodyPr wrap="square" lIns="0" tIns="0" rIns="0" bIns="0" rtlCol="0"/>
              <a:lstStyle/>
              <a:p>
                <a:pPr rtl="0"/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object 14"/>
              <p:cNvSpPr/>
              <p:nvPr/>
            </p:nvSpPr>
            <p:spPr>
              <a:xfrm>
                <a:off x="574332" y="2385314"/>
                <a:ext cx="6408420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408420" h="396239">
                    <a:moveTo>
                      <a:pt x="6408000" y="395998"/>
                    </a:moveTo>
                    <a:lnTo>
                      <a:pt x="0" y="395998"/>
                    </a:lnTo>
                    <a:lnTo>
                      <a:pt x="0" y="0"/>
                    </a:lnTo>
                    <a:lnTo>
                      <a:pt x="6408000" y="0"/>
                    </a:lnTo>
                    <a:lnTo>
                      <a:pt x="6408000" y="395998"/>
                    </a:lnTo>
                    <a:close/>
                  </a:path>
                </a:pathLst>
              </a:custGeom>
              <a:ln w="10795">
                <a:solidFill>
                  <a:srgbClr val="FFCB04"/>
                </a:solidFill>
              </a:ln>
            </p:spPr>
            <p:txBody>
              <a:bodyPr wrap="square" lIns="0" tIns="0" rIns="0" bIns="0" rtlCol="0"/>
              <a:lstStyle/>
              <a:p>
                <a:pPr rtl="0"/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2" name="object 13">
              <a:extLst>
                <a:ext uri="{FF2B5EF4-FFF2-40B4-BE49-F238E27FC236}">
                  <a16:creationId xmlns:a16="http://schemas.microsoft.com/office/drawing/2014/main" id="{B6F5E361-3E16-974A-AC4B-C7BD6A319D80}"/>
                </a:ext>
              </a:extLst>
            </p:cNvPr>
            <p:cNvSpPr txBox="1"/>
            <p:nvPr/>
          </p:nvSpPr>
          <p:spPr>
            <a:xfrm>
              <a:off x="985393" y="2421306"/>
              <a:ext cx="5322379" cy="23083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5730" algn="ctr" rtl="0">
                <a:lnSpc>
                  <a:spcPct val="100000"/>
                </a:lnSpc>
                <a:spcBef>
                  <a:spcPts val="100"/>
                </a:spcBef>
                <a:tabLst>
                  <a:tab pos="2467610" algn="l"/>
                  <a:tab pos="2468245" algn="l"/>
                </a:tabLst>
              </a:pPr>
              <a:r>
                <a:rPr lang="ru" sz="1500" b="1" dirty="0">
                  <a:solidFill>
                    <a:srgbClr val="231F20"/>
                  </a:solidFill>
                  <a:latin typeface="Arial" panose="020B0604020202020204" pitchFamily="34" charset="0"/>
                  <a:ea typeface="Yu Gothic" panose="020B0400000000000000" pitchFamily="34" charset="-128"/>
                  <a:cs typeface="Arial" panose="020B0604020202020204" pitchFamily="34" charset="0"/>
                </a:rPr>
                <a:t>Доставка купона на получение вакцины</a:t>
              </a:r>
              <a:endParaRPr sz="1500" b="1" dirty="0"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3" name="object 13">
              <a:extLst>
                <a:ext uri="{FF2B5EF4-FFF2-40B4-BE49-F238E27FC236}">
                  <a16:creationId xmlns:a16="http://schemas.microsoft.com/office/drawing/2014/main" id="{109CBD8E-30ED-4F46-8942-920A7F32EC10}"/>
                </a:ext>
              </a:extLst>
            </p:cNvPr>
            <p:cNvSpPr txBox="1"/>
            <p:nvPr/>
          </p:nvSpPr>
          <p:spPr>
            <a:xfrm>
              <a:off x="583286" y="2380610"/>
              <a:ext cx="393152" cy="30777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5730" rtl="0">
                <a:lnSpc>
                  <a:spcPct val="100000"/>
                </a:lnSpc>
                <a:spcBef>
                  <a:spcPts val="100"/>
                </a:spcBef>
                <a:tabLst>
                  <a:tab pos="2467610" algn="l"/>
                  <a:tab pos="2468245" algn="l"/>
                </a:tabLst>
              </a:pPr>
              <a:r>
                <a:rPr lang="ru" sz="2000" b="1">
                  <a:solidFill>
                    <a:srgbClr val="231F20"/>
                  </a:solidFill>
                  <a:latin typeface="Arial" panose="020B0604020202020204" pitchFamily="34" charset="0"/>
                  <a:ea typeface="Yu Gothic" panose="020B0400000000000000" pitchFamily="34" charset="-128"/>
                  <a:cs typeface="Arial" panose="020B0604020202020204" pitchFamily="34" charset="0"/>
                </a:rPr>
                <a:t>1</a:t>
              </a:r>
              <a:endParaRPr sz="2000" b="1" dirty="0"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44" name="object 13">
            <a:extLst>
              <a:ext uri="{FF2B5EF4-FFF2-40B4-BE49-F238E27FC236}">
                <a16:creationId xmlns:a16="http://schemas.microsoft.com/office/drawing/2014/main" id="{D78259FE-369E-D44A-814A-95D1522D1BB6}"/>
              </a:ext>
            </a:extLst>
          </p:cNvPr>
          <p:cNvSpPr txBox="1"/>
          <p:nvPr/>
        </p:nvSpPr>
        <p:spPr>
          <a:xfrm>
            <a:off x="985393" y="3710749"/>
            <a:ext cx="5848177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5095" algn="ctr" rtl="0">
              <a:lnSpc>
                <a:spcPct val="100000"/>
              </a:lnSpc>
              <a:tabLst>
                <a:tab pos="1721485" algn="l"/>
                <a:tab pos="1722120" algn="l"/>
              </a:tabLst>
            </a:pPr>
            <a:r>
              <a:rPr lang="ru" sz="1500" b="1" dirty="0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Найдите медицинское учреждение или пункт вакцинации</a:t>
            </a:r>
            <a:endParaRPr lang="ja-JP" altLang="en-US" sz="1500" b="1" dirty="0">
              <a:latin typeface="Arial" panose="020B0604020202020204" pitchFamily="34" charset="0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45" name="object 13">
            <a:extLst>
              <a:ext uri="{FF2B5EF4-FFF2-40B4-BE49-F238E27FC236}">
                <a16:creationId xmlns:a16="http://schemas.microsoft.com/office/drawing/2014/main" id="{EDA3F01B-99A9-E34F-A1D2-C850D00B2A65}"/>
              </a:ext>
            </a:extLst>
          </p:cNvPr>
          <p:cNvSpPr txBox="1"/>
          <p:nvPr/>
        </p:nvSpPr>
        <p:spPr>
          <a:xfrm>
            <a:off x="583286" y="3710749"/>
            <a:ext cx="39315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5730" rtl="0">
              <a:lnSpc>
                <a:spcPct val="100000"/>
              </a:lnSpc>
              <a:spcBef>
                <a:spcPts val="100"/>
              </a:spcBef>
              <a:tabLst>
                <a:tab pos="2467610" algn="l"/>
                <a:tab pos="2468245" algn="l"/>
              </a:tabLst>
            </a:pPr>
            <a:r>
              <a:rPr lang="ru" sz="2000" b="1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2</a:t>
            </a:r>
            <a:endParaRPr sz="2000" b="1" dirty="0">
              <a:latin typeface="Arial" panose="020B0604020202020204" pitchFamily="34" charset="0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47" name="object 13">
            <a:extLst>
              <a:ext uri="{FF2B5EF4-FFF2-40B4-BE49-F238E27FC236}">
                <a16:creationId xmlns:a16="http://schemas.microsoft.com/office/drawing/2014/main" id="{7D4B7191-BD26-6C49-B405-416B36C4176A}"/>
              </a:ext>
            </a:extLst>
          </p:cNvPr>
          <p:cNvSpPr txBox="1"/>
          <p:nvPr/>
        </p:nvSpPr>
        <p:spPr>
          <a:xfrm>
            <a:off x="1071271" y="6902458"/>
            <a:ext cx="4271264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5095" algn="ctr" rtl="0">
              <a:lnSpc>
                <a:spcPct val="100000"/>
              </a:lnSpc>
              <a:tabLst>
                <a:tab pos="1721485" algn="l"/>
                <a:tab pos="1722120" algn="l"/>
              </a:tabLst>
            </a:pPr>
            <a:r>
              <a:rPr lang="ru" sz="1500" b="1" dirty="0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Запишитесь на прием и получите вакцину</a:t>
            </a:r>
            <a:endParaRPr lang="ja-JP" altLang="en-US" sz="1500" b="1" dirty="0">
              <a:latin typeface="Arial" panose="020B0604020202020204" pitchFamily="34" charset="0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48" name="object 13">
            <a:extLst>
              <a:ext uri="{FF2B5EF4-FFF2-40B4-BE49-F238E27FC236}">
                <a16:creationId xmlns:a16="http://schemas.microsoft.com/office/drawing/2014/main" id="{43EE7C34-8E31-5346-871B-9484D09F5E5F}"/>
              </a:ext>
            </a:extLst>
          </p:cNvPr>
          <p:cNvSpPr txBox="1"/>
          <p:nvPr/>
        </p:nvSpPr>
        <p:spPr>
          <a:xfrm>
            <a:off x="583286" y="6870700"/>
            <a:ext cx="39315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5730" rtl="0">
              <a:lnSpc>
                <a:spcPct val="100000"/>
              </a:lnSpc>
              <a:spcBef>
                <a:spcPts val="100"/>
              </a:spcBef>
              <a:tabLst>
                <a:tab pos="2467610" algn="l"/>
                <a:tab pos="2468245" algn="l"/>
              </a:tabLst>
            </a:pPr>
            <a:r>
              <a:rPr lang="ru" sz="2000" b="1" dirty="0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3</a:t>
            </a:r>
            <a:endParaRPr sz="2000" b="1" dirty="0">
              <a:latin typeface="Arial" panose="020B0604020202020204" pitchFamily="34" charset="0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id="{B6BE16AE-9ABE-3F4A-94E3-F97788D0B89B}"/>
              </a:ext>
            </a:extLst>
          </p:cNvPr>
          <p:cNvSpPr txBox="1"/>
          <p:nvPr/>
        </p:nvSpPr>
        <p:spPr>
          <a:xfrm>
            <a:off x="6203929" y="6915499"/>
            <a:ext cx="744182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5095" algn="ctr" rtl="0">
              <a:lnSpc>
                <a:spcPct val="100000"/>
              </a:lnSpc>
              <a:tabLst>
                <a:tab pos="1721485" algn="l"/>
                <a:tab pos="1722120" algn="l"/>
              </a:tabLst>
            </a:pPr>
            <a:r>
              <a:rPr lang="ru" sz="900" b="1" dirty="0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бесплатно</a:t>
            </a:r>
            <a:endParaRPr lang="ja-JP" altLang="en-US" sz="900" b="1" dirty="0">
              <a:latin typeface="Arial" panose="020B0604020202020204" pitchFamily="34" charset="0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1672E227-337F-4AF1-9395-EB4DA61D4240}"/>
              </a:ext>
            </a:extLst>
          </p:cNvPr>
          <p:cNvGrpSpPr/>
          <p:nvPr/>
        </p:nvGrpSpPr>
        <p:grpSpPr>
          <a:xfrm>
            <a:off x="482804" y="7755896"/>
            <a:ext cx="5274853" cy="662750"/>
            <a:chOff x="482804" y="7598892"/>
            <a:chExt cx="5274853" cy="662750"/>
          </a:xfrm>
        </p:grpSpPr>
        <p:sp>
          <p:nvSpPr>
            <p:cNvPr id="8" name="object 8"/>
            <p:cNvSpPr/>
            <p:nvPr/>
          </p:nvSpPr>
          <p:spPr>
            <a:xfrm>
              <a:off x="546273" y="7916702"/>
              <a:ext cx="1626870" cy="325954"/>
            </a:xfrm>
            <a:custGeom>
              <a:avLst/>
              <a:gdLst/>
              <a:ahLst/>
              <a:cxnLst/>
              <a:rect l="l" t="t" r="r" b="b"/>
              <a:pathLst>
                <a:path w="1626870" h="245745">
                  <a:moveTo>
                    <a:pt x="1554403" y="0"/>
                  </a:moveTo>
                  <a:lnTo>
                    <a:pt x="71996" y="0"/>
                  </a:lnTo>
                  <a:lnTo>
                    <a:pt x="44041" y="5680"/>
                  </a:lnTo>
                  <a:lnTo>
                    <a:pt x="21148" y="21148"/>
                  </a:lnTo>
                  <a:lnTo>
                    <a:pt x="5680" y="44041"/>
                  </a:lnTo>
                  <a:lnTo>
                    <a:pt x="0" y="71996"/>
                  </a:lnTo>
                  <a:lnTo>
                    <a:pt x="0" y="173608"/>
                  </a:lnTo>
                  <a:lnTo>
                    <a:pt x="5680" y="201564"/>
                  </a:lnTo>
                  <a:lnTo>
                    <a:pt x="21148" y="224456"/>
                  </a:lnTo>
                  <a:lnTo>
                    <a:pt x="44041" y="239924"/>
                  </a:lnTo>
                  <a:lnTo>
                    <a:pt x="71996" y="245605"/>
                  </a:lnTo>
                  <a:lnTo>
                    <a:pt x="1554403" y="245605"/>
                  </a:lnTo>
                  <a:lnTo>
                    <a:pt x="1582358" y="239924"/>
                  </a:lnTo>
                  <a:lnTo>
                    <a:pt x="1605251" y="224456"/>
                  </a:lnTo>
                  <a:lnTo>
                    <a:pt x="1620719" y="201564"/>
                  </a:lnTo>
                  <a:lnTo>
                    <a:pt x="1626400" y="173608"/>
                  </a:lnTo>
                  <a:lnTo>
                    <a:pt x="1626400" y="71996"/>
                  </a:lnTo>
                  <a:lnTo>
                    <a:pt x="1620719" y="44041"/>
                  </a:lnTo>
                  <a:lnTo>
                    <a:pt x="1605251" y="21148"/>
                  </a:lnTo>
                  <a:lnTo>
                    <a:pt x="1582358" y="5680"/>
                  </a:lnTo>
                  <a:lnTo>
                    <a:pt x="1554403" y="0"/>
                  </a:lnTo>
                  <a:close/>
                </a:path>
              </a:pathLst>
            </a:custGeom>
            <a:solidFill>
              <a:srgbClr val="FFCB04"/>
            </a:solidFill>
          </p:spPr>
          <p:txBody>
            <a:bodyPr wrap="square" lIns="0" tIns="0" rIns="0" bIns="0" rtlCol="0"/>
            <a:lstStyle/>
            <a:p>
              <a:pPr rtl="0"/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546273" y="7598892"/>
              <a:ext cx="1626870" cy="268751"/>
            </a:xfrm>
            <a:custGeom>
              <a:avLst/>
              <a:gdLst/>
              <a:ahLst/>
              <a:cxnLst/>
              <a:rect l="l" t="t" r="r" b="b"/>
              <a:pathLst>
                <a:path w="1626870" h="245745">
                  <a:moveTo>
                    <a:pt x="1554403" y="0"/>
                  </a:moveTo>
                  <a:lnTo>
                    <a:pt x="71996" y="0"/>
                  </a:lnTo>
                  <a:lnTo>
                    <a:pt x="44041" y="5680"/>
                  </a:lnTo>
                  <a:lnTo>
                    <a:pt x="21148" y="21148"/>
                  </a:lnTo>
                  <a:lnTo>
                    <a:pt x="5680" y="44041"/>
                  </a:lnTo>
                  <a:lnTo>
                    <a:pt x="0" y="71996"/>
                  </a:lnTo>
                  <a:lnTo>
                    <a:pt x="0" y="173608"/>
                  </a:lnTo>
                  <a:lnTo>
                    <a:pt x="5680" y="201564"/>
                  </a:lnTo>
                  <a:lnTo>
                    <a:pt x="21148" y="224456"/>
                  </a:lnTo>
                  <a:lnTo>
                    <a:pt x="44041" y="239924"/>
                  </a:lnTo>
                  <a:lnTo>
                    <a:pt x="71996" y="245605"/>
                  </a:lnTo>
                  <a:lnTo>
                    <a:pt x="1554403" y="245605"/>
                  </a:lnTo>
                  <a:lnTo>
                    <a:pt x="1582358" y="239924"/>
                  </a:lnTo>
                  <a:lnTo>
                    <a:pt x="1605251" y="224456"/>
                  </a:lnTo>
                  <a:lnTo>
                    <a:pt x="1620719" y="201564"/>
                  </a:lnTo>
                  <a:lnTo>
                    <a:pt x="1626400" y="173608"/>
                  </a:lnTo>
                  <a:lnTo>
                    <a:pt x="1626400" y="71996"/>
                  </a:lnTo>
                  <a:lnTo>
                    <a:pt x="1620719" y="44041"/>
                  </a:lnTo>
                  <a:lnTo>
                    <a:pt x="1605251" y="21148"/>
                  </a:lnTo>
                  <a:lnTo>
                    <a:pt x="1582358" y="5680"/>
                  </a:lnTo>
                  <a:lnTo>
                    <a:pt x="1554403" y="0"/>
                  </a:lnTo>
                  <a:close/>
                </a:path>
              </a:pathLst>
            </a:custGeom>
            <a:solidFill>
              <a:srgbClr val="FFCB04"/>
            </a:solidFill>
          </p:spPr>
          <p:txBody>
            <a:bodyPr wrap="square" lIns="0" tIns="0" rIns="0" bIns="0" rtlCol="0"/>
            <a:lstStyle/>
            <a:p>
              <a:pPr rtl="0"/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object 7">
              <a:extLst>
                <a:ext uri="{FF2B5EF4-FFF2-40B4-BE49-F238E27FC236}">
                  <a16:creationId xmlns:a16="http://schemas.microsoft.com/office/drawing/2014/main" id="{8ACE09A4-706F-9349-AA98-283AEACF55EA}"/>
                </a:ext>
              </a:extLst>
            </p:cNvPr>
            <p:cNvSpPr txBox="1"/>
            <p:nvPr/>
          </p:nvSpPr>
          <p:spPr>
            <a:xfrm>
              <a:off x="2325138" y="7604278"/>
              <a:ext cx="3030855" cy="24622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39370" rtl="0">
                <a:lnSpc>
                  <a:spcPct val="100000"/>
                </a:lnSpc>
                <a:spcBef>
                  <a:spcPts val="100"/>
                </a:spcBef>
              </a:pPr>
              <a:r>
                <a:rPr lang="ru" sz="1400" baseline="13888" dirty="0">
                  <a:solidFill>
                    <a:srgbClr val="231F20"/>
                  </a:solidFill>
                  <a:latin typeface="Arial" panose="020B0604020202020204" pitchFamily="34" charset="0"/>
                  <a:ea typeface="Yu Gothic Medium" panose="020B0400000000000000" pitchFamily="34" charset="-128"/>
                  <a:cs typeface="Arial" panose="020B0604020202020204" pitchFamily="34" charset="0"/>
                </a:rPr>
                <a:t>Колл-центр: </a:t>
              </a:r>
              <a:r>
                <a:rPr lang="ru" sz="1600" b="1" dirty="0">
                  <a:solidFill>
                    <a:srgbClr val="231F20"/>
                  </a:solidFill>
                  <a:latin typeface="Arial" panose="020B0604020202020204" pitchFamily="34" charset="0"/>
                  <a:ea typeface="Yu Gothic" panose="020B0400000000000000" pitchFamily="34" charset="-128"/>
                  <a:cs typeface="Arial" panose="020B0604020202020204" pitchFamily="34" charset="0"/>
                </a:rPr>
                <a:t>0000-0000-0000</a:t>
              </a:r>
              <a:endParaRPr sz="1600" b="1" dirty="0"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7" name="object 8">
              <a:extLst>
                <a:ext uri="{FF2B5EF4-FFF2-40B4-BE49-F238E27FC236}">
                  <a16:creationId xmlns:a16="http://schemas.microsoft.com/office/drawing/2014/main" id="{7B36E7BE-0A7C-5441-B18A-3D7881E48435}"/>
                </a:ext>
              </a:extLst>
            </p:cNvPr>
            <p:cNvSpPr txBox="1"/>
            <p:nvPr/>
          </p:nvSpPr>
          <p:spPr>
            <a:xfrm>
              <a:off x="707844" y="7636811"/>
              <a:ext cx="1316990" cy="23083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 rtl="0">
                <a:lnSpc>
                  <a:spcPts val="900"/>
                </a:lnSpc>
                <a:spcBef>
                  <a:spcPts val="100"/>
                </a:spcBef>
              </a:pPr>
              <a:r>
                <a:rPr lang="ru" sz="900" b="1" dirty="0">
                  <a:solidFill>
                    <a:srgbClr val="231F20"/>
                  </a:solidFill>
                  <a:latin typeface="Arial" panose="020B0604020202020204" pitchFamily="34" charset="0"/>
                  <a:ea typeface="Yu Gothic" panose="020B0400000000000000" pitchFamily="34" charset="-128"/>
                  <a:cs typeface="Arial" panose="020B0604020202020204" pitchFamily="34" charset="0"/>
                </a:rPr>
                <a:t>Места вакцинации в населенных пунктах</a:t>
              </a:r>
              <a:endParaRPr sz="900" b="1" dirty="0"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50" name="object 8">
              <a:extLst>
                <a:ext uri="{FF2B5EF4-FFF2-40B4-BE49-F238E27FC236}">
                  <a16:creationId xmlns:a16="http://schemas.microsoft.com/office/drawing/2014/main" id="{14B92947-A36D-8E45-AD3D-DD1B1A9103C5}"/>
                </a:ext>
              </a:extLst>
            </p:cNvPr>
            <p:cNvSpPr txBox="1"/>
            <p:nvPr/>
          </p:nvSpPr>
          <p:spPr>
            <a:xfrm>
              <a:off x="482804" y="7915393"/>
              <a:ext cx="1690339" cy="34624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 rtl="0">
                <a:lnSpc>
                  <a:spcPts val="900"/>
                </a:lnSpc>
              </a:pPr>
              <a:r>
                <a:rPr lang="ru" sz="900" b="1" dirty="0">
                  <a:solidFill>
                    <a:srgbClr val="231F20"/>
                  </a:solidFill>
                  <a:latin typeface="Arial" panose="020B0604020202020204" pitchFamily="34" charset="0"/>
                  <a:ea typeface="Yu Gothic" panose="020B0400000000000000" pitchFamily="34" charset="-128"/>
                  <a:cs typeface="Arial" panose="020B0604020202020204" pitchFamily="34" charset="0"/>
                </a:rPr>
                <a:t>Назначенные медицинские
учреждения в Вашем регионе</a:t>
              </a:r>
              <a:endParaRPr sz="900" b="1" dirty="0"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51" name="object 7">
              <a:extLst>
                <a:ext uri="{FF2B5EF4-FFF2-40B4-BE49-F238E27FC236}">
                  <a16:creationId xmlns:a16="http://schemas.microsoft.com/office/drawing/2014/main" id="{5F37876B-A916-8246-9679-D053F6099093}"/>
                </a:ext>
              </a:extLst>
            </p:cNvPr>
            <p:cNvSpPr txBox="1"/>
            <p:nvPr/>
          </p:nvSpPr>
          <p:spPr>
            <a:xfrm>
              <a:off x="2325138" y="7873187"/>
              <a:ext cx="3432519" cy="34111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38100" rtl="0">
                <a:lnSpc>
                  <a:spcPct val="100000"/>
                </a:lnSpc>
                <a:spcBef>
                  <a:spcPts val="885"/>
                </a:spcBef>
              </a:pPr>
              <a:r>
                <a:rPr lang="ru" sz="1600" b="1" baseline="2314" dirty="0">
                  <a:solidFill>
                    <a:srgbClr val="231F20"/>
                  </a:solidFill>
                  <a:latin typeface="Arial" panose="020B0604020202020204" pitchFamily="34" charset="0"/>
                  <a:ea typeface="Yu Gothic" panose="020B0400000000000000" pitchFamily="34" charset="-128"/>
                  <a:cs typeface="Arial" panose="020B0604020202020204" pitchFamily="34" charset="0"/>
                </a:rPr>
                <a:t>Записаться на прием непосредственно в медицинское учреждение</a:t>
              </a:r>
              <a:r>
                <a:rPr lang="en-US" sz="1600" b="1" baseline="2314" dirty="0">
                  <a:solidFill>
                    <a:srgbClr val="231F20"/>
                  </a:solidFill>
                  <a:latin typeface="Arial" panose="020B0604020202020204" pitchFamily="34" charset="0"/>
                  <a:ea typeface="Yu Gothic" panose="020B0400000000000000" pitchFamily="34" charset="-128"/>
                  <a:cs typeface="Arial" panose="020B0604020202020204" pitchFamily="34" charset="0"/>
                </a:rPr>
                <a:t> </a:t>
              </a:r>
              <a:r>
                <a:rPr lang="ru" sz="800" dirty="0">
                  <a:solidFill>
                    <a:srgbClr val="231F20"/>
                  </a:solidFill>
                  <a:latin typeface="Arial" panose="020B0604020202020204" pitchFamily="34" charset="0"/>
                  <a:ea typeface="Yu Gothic Medium" panose="020B0400000000000000" pitchFamily="34" charset="-128"/>
                  <a:cs typeface="Arial" panose="020B0604020202020204" pitchFamily="34" charset="0"/>
                </a:rPr>
                <a:t>(по телефону, Интернету и т. д.)</a:t>
              </a:r>
              <a:endParaRPr sz="800" dirty="0"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52" name="object 11">
            <a:extLst>
              <a:ext uri="{FF2B5EF4-FFF2-40B4-BE49-F238E27FC236}">
                <a16:creationId xmlns:a16="http://schemas.microsoft.com/office/drawing/2014/main" id="{90AF7E14-B2C2-B142-976E-939C5F2AFF47}"/>
              </a:ext>
            </a:extLst>
          </p:cNvPr>
          <p:cNvSpPr txBox="1"/>
          <p:nvPr/>
        </p:nvSpPr>
        <p:spPr>
          <a:xfrm>
            <a:off x="524396" y="9378408"/>
            <a:ext cx="6499860" cy="10736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/>
            <a:r>
              <a:rPr lang="ru" altLang="ja-JP" sz="800" dirty="0">
                <a:solidFill>
                  <a:srgbClr val="231F20"/>
                </a:solidFill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* </a:t>
            </a:r>
            <a:r>
              <a:rPr lang="ru" sz="800" dirty="0">
                <a:solidFill>
                  <a:srgbClr val="231F20"/>
                </a:solidFill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В конверт вложены </a:t>
            </a:r>
            <a:r>
              <a:rPr lang="ru" sz="1200" b="1" baseline="6172" dirty="0">
                <a:solidFill>
                  <a:srgbClr val="ED1C24"/>
                </a:solidFill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«Форма предварительного медицинского обследования с купоном для прививки»</a:t>
            </a:r>
            <a:r>
              <a:rPr lang="ru" sz="800" dirty="0">
                <a:solidFill>
                  <a:srgbClr val="231F20"/>
                </a:solidFill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 и </a:t>
            </a:r>
            <a:r>
              <a:rPr lang="ru" sz="1200" b="1" baseline="6172" dirty="0">
                <a:solidFill>
                  <a:srgbClr val="ED1C24"/>
                </a:solidFill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«Купон для подтверждения вакцинации»</a:t>
            </a:r>
            <a:r>
              <a:rPr lang="ru" sz="800" dirty="0">
                <a:solidFill>
                  <a:srgbClr val="231F20"/>
                </a:solidFill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. Храните их в надежном месте, чтобы не потерять.</a:t>
            </a:r>
            <a:endParaRPr sz="800" dirty="0">
              <a:latin typeface="Arial" panose="020B0604020202020204" pitchFamily="34" charset="0"/>
              <a:ea typeface="Yu Gothic Medium" panose="020B0400000000000000" pitchFamily="34" charset="-128"/>
              <a:cs typeface="Arial" panose="020B0604020202020204" pitchFamily="34" charset="0"/>
            </a:endParaRPr>
          </a:p>
          <a:p>
            <a:pPr marL="104139" rtl="0">
              <a:lnSpc>
                <a:spcPct val="100000"/>
              </a:lnSpc>
              <a:spcBef>
                <a:spcPts val="335"/>
              </a:spcBef>
            </a:pPr>
            <a:r>
              <a:rPr lang="ru" sz="800" dirty="0">
                <a:solidFill>
                  <a:srgbClr val="231F20"/>
                </a:solidFill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(Бывает также, что купон для прививки и купон для подтверждения вакцинации соединены вместе.)</a:t>
            </a:r>
            <a:endParaRPr sz="800" dirty="0">
              <a:latin typeface="Arial" panose="020B0604020202020204" pitchFamily="34" charset="0"/>
              <a:ea typeface="Yu Gothic Medium" panose="020B0400000000000000" pitchFamily="34" charset="-128"/>
              <a:cs typeface="Arial" panose="020B0604020202020204" pitchFamily="34" charset="0"/>
            </a:endParaRPr>
          </a:p>
          <a:p>
            <a:pPr marL="140335" marR="137160" indent="-115570" rtl="0">
              <a:lnSpc>
                <a:spcPct val="131200"/>
              </a:lnSpc>
              <a:spcBef>
                <a:spcPts val="5"/>
              </a:spcBef>
            </a:pPr>
            <a:r>
              <a:rPr lang="ru" sz="800" dirty="0">
                <a:solidFill>
                  <a:srgbClr val="231F20"/>
                </a:solidFill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*Измерьте температуру тела дома перед вакцинацией. Воздержитесь от вакцинации и обратитесь в муниципалитет или медицинское учреждение, в котором Вы записались на прием, если у Вас присутствуют явные симптомы лихорадки или если Вы плохо себя чувствуете.</a:t>
            </a:r>
            <a:endParaRPr sz="800" dirty="0">
              <a:latin typeface="Arial" panose="020B0604020202020204" pitchFamily="34" charset="0"/>
              <a:ea typeface="Yu Gothic Medium" panose="020B0400000000000000" pitchFamily="34" charset="-128"/>
              <a:cs typeface="Arial" panose="020B0604020202020204" pitchFamily="34" charset="0"/>
            </a:endParaRPr>
          </a:p>
          <a:p>
            <a:pPr marL="25400" rtl="0">
              <a:lnSpc>
                <a:spcPct val="100000"/>
              </a:lnSpc>
              <a:spcBef>
                <a:spcPts val="285"/>
              </a:spcBef>
            </a:pPr>
            <a:r>
              <a:rPr lang="ru" sz="800" dirty="0">
                <a:solidFill>
                  <a:srgbClr val="231F20"/>
                </a:solidFill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*Просим надеть </a:t>
            </a:r>
            <a:r>
              <a:rPr lang="ru" sz="1400" b="1" u="sng" baseline="2777" dirty="0">
                <a:solidFill>
                  <a:srgbClr val="F7941D"/>
                </a:solidFill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одежду, которая облегчает доступ к Вашим плечам </a:t>
            </a:r>
            <a:r>
              <a:rPr lang="ru" sz="800" dirty="0">
                <a:solidFill>
                  <a:srgbClr val="231F20"/>
                </a:solidFill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при вакцинации.</a:t>
            </a:r>
            <a:endParaRPr sz="800" dirty="0">
              <a:latin typeface="Arial" panose="020B0604020202020204" pitchFamily="34" charset="0"/>
              <a:ea typeface="Yu Gothic Medium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53" name="object 12">
            <a:extLst>
              <a:ext uri="{FF2B5EF4-FFF2-40B4-BE49-F238E27FC236}">
                <a16:creationId xmlns:a16="http://schemas.microsoft.com/office/drawing/2014/main" id="{131ABDBE-26A3-4E4F-B1BD-8251D1872295}"/>
              </a:ext>
            </a:extLst>
          </p:cNvPr>
          <p:cNvSpPr txBox="1"/>
          <p:nvPr/>
        </p:nvSpPr>
        <p:spPr>
          <a:xfrm>
            <a:off x="5894510" y="9105302"/>
            <a:ext cx="1252174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17804" algn="r" rtl="0">
              <a:lnSpc>
                <a:spcPct val="100000"/>
              </a:lnSpc>
              <a:spcBef>
                <a:spcPts val="1095"/>
              </a:spcBef>
            </a:pPr>
            <a:r>
              <a:rPr lang="ru" sz="700" dirty="0">
                <a:solidFill>
                  <a:srgbClr val="231F20"/>
                </a:solidFill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Карточку с ИНН и т. д.</a:t>
            </a:r>
            <a:endParaRPr lang="ja-JP" altLang="en-US" sz="700" dirty="0">
              <a:latin typeface="Arial" panose="020B0604020202020204" pitchFamily="34" charset="0"/>
              <a:ea typeface="Yu Gothic Medium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54" name="object 11">
            <a:extLst>
              <a:ext uri="{FF2B5EF4-FFF2-40B4-BE49-F238E27FC236}">
                <a16:creationId xmlns:a16="http://schemas.microsoft.com/office/drawing/2014/main" id="{A1D2C849-B615-8047-A06C-85DF73302A57}"/>
              </a:ext>
            </a:extLst>
          </p:cNvPr>
          <p:cNvSpPr txBox="1"/>
          <p:nvPr/>
        </p:nvSpPr>
        <p:spPr>
          <a:xfrm>
            <a:off x="424160" y="8597605"/>
            <a:ext cx="779673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6530" rtl="0">
              <a:lnSpc>
                <a:spcPct val="100000"/>
              </a:lnSpc>
              <a:spcBef>
                <a:spcPts val="465"/>
              </a:spcBef>
              <a:tabLst>
                <a:tab pos="746760" algn="l"/>
              </a:tabLst>
            </a:pPr>
            <a:r>
              <a:rPr lang="ru" sz="800" b="1" dirty="0">
                <a:solidFill>
                  <a:schemeClr val="bg1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Что взять с собой в день вакцинации</a:t>
            </a:r>
            <a:endParaRPr sz="1050" b="1" dirty="0">
              <a:solidFill>
                <a:schemeClr val="bg1"/>
              </a:solidFill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1E65CD50-B0F8-EE46-8E8A-8195640B017A}"/>
              </a:ext>
            </a:extLst>
          </p:cNvPr>
          <p:cNvGrpSpPr/>
          <p:nvPr/>
        </p:nvGrpSpPr>
        <p:grpSpPr>
          <a:xfrm>
            <a:off x="3922344" y="4218288"/>
            <a:ext cx="3060065" cy="1044575"/>
            <a:chOff x="3922344" y="4420273"/>
            <a:chExt cx="3060065" cy="1044575"/>
          </a:xfrm>
        </p:grpSpPr>
        <p:sp>
          <p:nvSpPr>
            <p:cNvPr id="5" name="object 5"/>
            <p:cNvSpPr/>
            <p:nvPr/>
          </p:nvSpPr>
          <p:spPr>
            <a:xfrm>
              <a:off x="3922344" y="4420273"/>
              <a:ext cx="3060065" cy="1044575"/>
            </a:xfrm>
            <a:custGeom>
              <a:avLst/>
              <a:gdLst/>
              <a:ahLst/>
              <a:cxnLst/>
              <a:rect l="l" t="t" r="r" b="b"/>
              <a:pathLst>
                <a:path w="3060065" h="1044575">
                  <a:moveTo>
                    <a:pt x="3059988" y="1044003"/>
                  </a:moveTo>
                  <a:lnTo>
                    <a:pt x="2015985" y="1044003"/>
                  </a:lnTo>
                  <a:lnTo>
                    <a:pt x="2015985" y="0"/>
                  </a:lnTo>
                  <a:lnTo>
                    <a:pt x="3059988" y="0"/>
                  </a:lnTo>
                  <a:lnTo>
                    <a:pt x="3059988" y="1044003"/>
                  </a:lnTo>
                  <a:close/>
                </a:path>
                <a:path w="3060065" h="1044575">
                  <a:moveTo>
                    <a:pt x="3059988" y="1044003"/>
                  </a:moveTo>
                  <a:lnTo>
                    <a:pt x="0" y="1044003"/>
                  </a:lnTo>
                  <a:lnTo>
                    <a:pt x="0" y="0"/>
                  </a:lnTo>
                  <a:lnTo>
                    <a:pt x="3059988" y="0"/>
                  </a:lnTo>
                  <a:lnTo>
                    <a:pt x="3059988" y="1044003"/>
                  </a:lnTo>
                  <a:close/>
                </a:path>
              </a:pathLst>
            </a:custGeom>
            <a:ln w="11620">
              <a:solidFill>
                <a:srgbClr val="050100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5938335" y="4420273"/>
              <a:ext cx="1043997" cy="104399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rtl="0"/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object 6">
              <a:extLst>
                <a:ext uri="{FF2B5EF4-FFF2-40B4-BE49-F238E27FC236}">
                  <a16:creationId xmlns:a16="http://schemas.microsoft.com/office/drawing/2014/main" id="{9C45F1CA-E425-834B-AA15-DE27F4C4B458}"/>
                </a:ext>
              </a:extLst>
            </p:cNvPr>
            <p:cNvSpPr txBox="1"/>
            <p:nvPr/>
          </p:nvSpPr>
          <p:spPr>
            <a:xfrm>
              <a:off x="3985405" y="4548720"/>
              <a:ext cx="1839482" cy="548868"/>
            </a:xfrm>
            <a:prstGeom prst="rect">
              <a:avLst/>
            </a:prstGeom>
          </p:spPr>
          <p:txBody>
            <a:bodyPr vert="horz" wrap="square" lIns="0" tIns="50800" rIns="0" bIns="0" rtlCol="0">
              <a:spAutoFit/>
            </a:bodyPr>
            <a:lstStyle/>
            <a:p>
              <a:pPr algn="ctr" rtl="0">
                <a:lnSpc>
                  <a:spcPct val="100000"/>
                </a:lnSpc>
                <a:spcBef>
                  <a:spcPts val="400"/>
                </a:spcBef>
              </a:pPr>
              <a:r>
                <a:rPr lang="ru" sz="900" b="1" dirty="0">
                  <a:solidFill>
                    <a:srgbClr val="231F20"/>
                  </a:solidFill>
                  <a:latin typeface="Arial" panose="020B0604020202020204" pitchFamily="34" charset="0"/>
                  <a:ea typeface="Yu Gothic" panose="020B0400000000000000" pitchFamily="34" charset="-128"/>
                  <a:cs typeface="Arial" panose="020B0604020202020204" pitchFamily="34" charset="0"/>
                </a:rPr>
                <a:t>Вебсайт с общей информацией о вакцинации от коронавируса</a:t>
              </a:r>
              <a:endParaRPr sz="900" b="1" dirty="0"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endParaRPr>
            </a:p>
            <a:p>
              <a:pPr marL="23495" algn="ctr" rtl="0">
                <a:lnSpc>
                  <a:spcPct val="100000"/>
                </a:lnSpc>
                <a:spcBef>
                  <a:spcPts val="370"/>
                </a:spcBef>
              </a:pPr>
              <a:r>
                <a:rPr lang="ru" sz="1100" b="1" dirty="0">
                  <a:solidFill>
                    <a:srgbClr val="231F20"/>
                  </a:solidFill>
                  <a:latin typeface="Arial" panose="020B0604020202020204" pitchFamily="34" charset="0"/>
                  <a:ea typeface="Yu Gothic" panose="020B0400000000000000" pitchFamily="34" charset="-128"/>
                  <a:cs typeface="Arial" panose="020B0604020202020204" pitchFamily="34" charset="0"/>
                </a:rPr>
                <a:t>«COVID-19 Vaccine Navi»</a:t>
              </a:r>
              <a:endParaRPr sz="1100" b="1" dirty="0"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55" name="object 6">
              <a:extLst>
                <a:ext uri="{FF2B5EF4-FFF2-40B4-BE49-F238E27FC236}">
                  <a16:creationId xmlns:a16="http://schemas.microsoft.com/office/drawing/2014/main" id="{7C2BDBF5-6960-1A47-9E15-28BEF4084769}"/>
                </a:ext>
              </a:extLst>
            </p:cNvPr>
            <p:cNvSpPr txBox="1"/>
            <p:nvPr/>
          </p:nvSpPr>
          <p:spPr>
            <a:xfrm>
              <a:off x="4098776" y="5069978"/>
              <a:ext cx="1695450" cy="205184"/>
            </a:xfrm>
            <a:prstGeom prst="rect">
              <a:avLst/>
            </a:prstGeom>
          </p:spPr>
          <p:txBody>
            <a:bodyPr vert="horz" wrap="square" lIns="0" tIns="50800" rIns="0" bIns="0" rtlCol="0">
              <a:spAutoFit/>
            </a:bodyPr>
            <a:lstStyle/>
            <a:p>
              <a:pPr algn="ctr" rtl="0">
                <a:lnSpc>
                  <a:spcPct val="100000"/>
                </a:lnSpc>
                <a:spcBef>
                  <a:spcPts val="570"/>
                </a:spcBef>
              </a:pPr>
              <a:r>
                <a:rPr lang="ru" sz="1000" b="1" u="sng">
                  <a:solidFill>
                    <a:srgbClr val="2E3092"/>
                  </a:solidFill>
                  <a:latin typeface="Arial" panose="020B0604020202020204" pitchFamily="34" charset="0"/>
                  <a:ea typeface="Yu Gothic" panose="020B0400000000000000" pitchFamily="34" charset="-128"/>
                  <a:cs typeface="Arial" panose="020B0604020202020204" pitchFamily="34" charset="0"/>
                </a:rPr>
                <a:t>https://v-sys.mhlw.go.jp</a:t>
              </a:r>
              <a:endParaRPr sz="1000" b="1" u="sng" dirty="0"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endParaRPr>
            </a:p>
          </p:txBody>
        </p:sp>
      </p:grpSp>
      <p:pic>
        <p:nvPicPr>
          <p:cNvPr id="57" name="図 56">
            <a:extLst>
              <a:ext uri="{FF2B5EF4-FFF2-40B4-BE49-F238E27FC236}">
                <a16:creationId xmlns:a16="http://schemas.microsoft.com/office/drawing/2014/main" id="{2933B6CB-C3F6-D344-837B-DA26A5F0E6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885" y="8673691"/>
            <a:ext cx="676978" cy="423799"/>
          </a:xfrm>
          <a:prstGeom prst="rect">
            <a:avLst/>
          </a:prstGeom>
        </p:spPr>
      </p:pic>
      <p:pic>
        <p:nvPicPr>
          <p:cNvPr id="59" name="図 58">
            <a:extLst>
              <a:ext uri="{FF2B5EF4-FFF2-40B4-BE49-F238E27FC236}">
                <a16:creationId xmlns:a16="http://schemas.microsoft.com/office/drawing/2014/main" id="{390C81B3-1CEA-C841-8BB3-77E2F02252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963" y="7289529"/>
            <a:ext cx="787104" cy="937370"/>
          </a:xfrm>
          <a:prstGeom prst="rect">
            <a:avLst/>
          </a:prstGeom>
        </p:spPr>
      </p:pic>
      <p:sp>
        <p:nvSpPr>
          <p:cNvPr id="60" name="object 13">
            <a:extLst>
              <a:ext uri="{FF2B5EF4-FFF2-40B4-BE49-F238E27FC236}">
                <a16:creationId xmlns:a16="http://schemas.microsoft.com/office/drawing/2014/main" id="{47B7F6B5-F72C-544A-A78B-5A14D06607D3}"/>
              </a:ext>
            </a:extLst>
          </p:cNvPr>
          <p:cNvSpPr txBox="1"/>
          <p:nvPr/>
        </p:nvSpPr>
        <p:spPr>
          <a:xfrm>
            <a:off x="6286974" y="8491425"/>
            <a:ext cx="275861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5095" algn="ctr" rtl="0">
              <a:lnSpc>
                <a:spcPct val="100000"/>
              </a:lnSpc>
              <a:tabLst>
                <a:tab pos="1721485" algn="l"/>
                <a:tab pos="1722120" algn="l"/>
              </a:tabLst>
            </a:pPr>
            <a:r>
              <a:rPr lang="ru" sz="1500" b="1" dirty="0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＋</a:t>
            </a:r>
            <a:endParaRPr lang="ja-JP" altLang="en-US" sz="1500" b="1" dirty="0">
              <a:latin typeface="Arial" panose="020B0604020202020204" pitchFamily="34" charset="0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  <p:pic>
        <p:nvPicPr>
          <p:cNvPr id="62" name="図 61">
            <a:extLst>
              <a:ext uri="{FF2B5EF4-FFF2-40B4-BE49-F238E27FC236}">
                <a16:creationId xmlns:a16="http://schemas.microsoft.com/office/drawing/2014/main" id="{6A00E028-7FDB-AB48-AD86-4139D5E7D65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594" y="675520"/>
            <a:ext cx="832875" cy="1020944"/>
          </a:xfrm>
          <a:prstGeom prst="rect">
            <a:avLst/>
          </a:prstGeom>
        </p:spPr>
      </p:pic>
      <p:pic>
        <p:nvPicPr>
          <p:cNvPr id="64" name="図 63">
            <a:extLst>
              <a:ext uri="{FF2B5EF4-FFF2-40B4-BE49-F238E27FC236}">
                <a16:creationId xmlns:a16="http://schemas.microsoft.com/office/drawing/2014/main" id="{54FCF94F-1817-2343-A370-251840BD0A1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235" y="2306673"/>
            <a:ext cx="1396886" cy="1336589"/>
          </a:xfrm>
          <a:prstGeom prst="rect">
            <a:avLst/>
          </a:prstGeom>
        </p:spPr>
      </p:pic>
      <p:sp>
        <p:nvSpPr>
          <p:cNvPr id="58" name="object 13">
            <a:extLst>
              <a:ext uri="{FF2B5EF4-FFF2-40B4-BE49-F238E27FC236}">
                <a16:creationId xmlns:a16="http://schemas.microsoft.com/office/drawing/2014/main" id="{CAE10004-02D2-D440-8C99-9D14F0033A14}"/>
              </a:ext>
            </a:extLst>
          </p:cNvPr>
          <p:cNvSpPr txBox="1"/>
          <p:nvPr/>
        </p:nvSpPr>
        <p:spPr>
          <a:xfrm>
            <a:off x="592039" y="2773934"/>
            <a:ext cx="6481082" cy="2208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rtl="0">
              <a:lnSpc>
                <a:spcPct val="142800"/>
              </a:lnSpc>
              <a:spcBef>
                <a:spcPts val="1030"/>
              </a:spcBef>
            </a:pPr>
            <a:r>
              <a:rPr lang="ru" sz="1100" b="1" dirty="0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Вакцинацию можно проходить в порядке получения купона.</a:t>
            </a:r>
            <a:endParaRPr sz="1100" b="1" dirty="0">
              <a:latin typeface="Arial" panose="020B0604020202020204" pitchFamily="34" charset="0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152233AB-07DE-45F1-8C3B-B147091544FD}"/>
              </a:ext>
            </a:extLst>
          </p:cNvPr>
          <p:cNvGrpSpPr/>
          <p:nvPr/>
        </p:nvGrpSpPr>
        <p:grpSpPr>
          <a:xfrm>
            <a:off x="2373947" y="1620758"/>
            <a:ext cx="2808605" cy="342265"/>
            <a:chOff x="2374337" y="1755316"/>
            <a:chExt cx="2808605" cy="342265"/>
          </a:xfrm>
        </p:grpSpPr>
        <p:sp>
          <p:nvSpPr>
            <p:cNvPr id="20" name="object 20"/>
            <p:cNvSpPr/>
            <p:nvPr/>
          </p:nvSpPr>
          <p:spPr>
            <a:xfrm>
              <a:off x="2374337" y="1755316"/>
              <a:ext cx="2808605" cy="342265"/>
            </a:xfrm>
            <a:custGeom>
              <a:avLst/>
              <a:gdLst/>
              <a:ahLst/>
              <a:cxnLst/>
              <a:rect l="l" t="t" r="r" b="b"/>
              <a:pathLst>
                <a:path w="2808604" h="342264">
                  <a:moveTo>
                    <a:pt x="2664002" y="0"/>
                  </a:moveTo>
                  <a:lnTo>
                    <a:pt x="143992" y="0"/>
                  </a:lnTo>
                  <a:lnTo>
                    <a:pt x="98610" y="7372"/>
                  </a:lnTo>
                  <a:lnTo>
                    <a:pt x="59099" y="27876"/>
                  </a:lnTo>
                  <a:lnTo>
                    <a:pt x="27880" y="59094"/>
                  </a:lnTo>
                  <a:lnTo>
                    <a:pt x="7373" y="98605"/>
                  </a:lnTo>
                  <a:lnTo>
                    <a:pt x="0" y="143992"/>
                  </a:lnTo>
                  <a:lnTo>
                    <a:pt x="0" y="342010"/>
                  </a:lnTo>
                  <a:lnTo>
                    <a:pt x="2807995" y="342010"/>
                  </a:lnTo>
                  <a:lnTo>
                    <a:pt x="2807995" y="143992"/>
                  </a:lnTo>
                  <a:lnTo>
                    <a:pt x="2800621" y="98605"/>
                  </a:lnTo>
                  <a:lnTo>
                    <a:pt x="2780115" y="59094"/>
                  </a:lnTo>
                  <a:lnTo>
                    <a:pt x="2748895" y="27876"/>
                  </a:lnTo>
                  <a:lnTo>
                    <a:pt x="2709384" y="7372"/>
                  </a:lnTo>
                  <a:lnTo>
                    <a:pt x="2664002" y="0"/>
                  </a:lnTo>
                  <a:close/>
                </a:path>
              </a:pathLst>
            </a:custGeom>
            <a:solidFill>
              <a:srgbClr val="FFCB04"/>
            </a:solidFill>
          </p:spPr>
          <p:txBody>
            <a:bodyPr wrap="square" lIns="0" tIns="0" rIns="0" bIns="0" rtlCol="0"/>
            <a:lstStyle/>
            <a:p>
              <a:pPr rtl="0"/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object 3">
              <a:extLst>
                <a:ext uri="{FF2B5EF4-FFF2-40B4-BE49-F238E27FC236}">
                  <a16:creationId xmlns:a16="http://schemas.microsoft.com/office/drawing/2014/main" id="{84773936-E686-3A40-B0C0-E978AB1B8138}"/>
                </a:ext>
              </a:extLst>
            </p:cNvPr>
            <p:cNvSpPr txBox="1"/>
            <p:nvPr/>
          </p:nvSpPr>
          <p:spPr>
            <a:xfrm>
              <a:off x="2521378" y="1837963"/>
              <a:ext cx="2421623" cy="21544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41275" algn="ctr" rtl="0">
                <a:lnSpc>
                  <a:spcPct val="100000"/>
                </a:lnSpc>
                <a:spcBef>
                  <a:spcPts val="1255"/>
                </a:spcBef>
              </a:pPr>
              <a:r>
                <a:rPr lang="ru" sz="1400" b="1" dirty="0">
                  <a:solidFill>
                    <a:srgbClr val="231F20"/>
                  </a:solidFill>
                  <a:latin typeface="Arial" panose="020B0604020202020204" pitchFamily="34" charset="0"/>
                  <a:ea typeface="Yu Gothic" panose="020B0400000000000000" pitchFamily="34" charset="-128"/>
                  <a:cs typeface="Arial" panose="020B0604020202020204" pitchFamily="34" charset="0"/>
                </a:rPr>
                <a:t>Процесс до вакцинации</a:t>
              </a:r>
              <a:endParaRPr sz="1400" b="1" dirty="0"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1037" y="307819"/>
            <a:ext cx="7558405" cy="6864350"/>
          </a:xfrm>
          <a:custGeom>
            <a:avLst/>
            <a:gdLst/>
            <a:ahLst/>
            <a:cxnLst/>
            <a:rect l="l" t="t" r="r" b="b"/>
            <a:pathLst>
              <a:path w="7558405" h="6864350">
                <a:moveTo>
                  <a:pt x="0" y="6863956"/>
                </a:moveTo>
                <a:lnTo>
                  <a:pt x="7558341" y="6863956"/>
                </a:lnTo>
                <a:lnTo>
                  <a:pt x="7558341" y="0"/>
                </a:lnTo>
                <a:lnTo>
                  <a:pt x="0" y="0"/>
                </a:lnTo>
                <a:lnTo>
                  <a:pt x="0" y="6863956"/>
                </a:lnTo>
                <a:close/>
              </a:path>
            </a:pathLst>
          </a:custGeom>
          <a:solidFill>
            <a:srgbClr val="FFF4DB"/>
          </a:solidFill>
        </p:spPr>
        <p:txBody>
          <a:bodyPr wrap="square" lIns="0" tIns="0" rIns="0" bIns="0" rtlCol="0"/>
          <a:lstStyle/>
          <a:p>
            <a:pPr rtl="0"/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85986" y="5784828"/>
            <a:ext cx="5544185" cy="1179830"/>
          </a:xfrm>
          <a:custGeom>
            <a:avLst/>
            <a:gdLst/>
            <a:ahLst/>
            <a:cxnLst/>
            <a:rect l="l" t="t" r="r" b="b"/>
            <a:pathLst>
              <a:path w="5544184" h="1179829">
                <a:moveTo>
                  <a:pt x="0" y="1179309"/>
                </a:moveTo>
                <a:lnTo>
                  <a:pt x="5543778" y="1179309"/>
                </a:lnTo>
                <a:lnTo>
                  <a:pt x="5543778" y="0"/>
                </a:lnTo>
                <a:lnTo>
                  <a:pt x="0" y="0"/>
                </a:lnTo>
                <a:lnTo>
                  <a:pt x="0" y="11793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rtl="0"/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9751" y="7171775"/>
            <a:ext cx="7560309" cy="3540125"/>
            <a:chOff x="-1667" y="7150366"/>
            <a:chExt cx="7560309" cy="3540125"/>
          </a:xfrm>
        </p:grpSpPr>
        <p:sp>
          <p:nvSpPr>
            <p:cNvPr id="5" name="object 5"/>
            <p:cNvSpPr/>
            <p:nvPr/>
          </p:nvSpPr>
          <p:spPr>
            <a:xfrm>
              <a:off x="0" y="7150366"/>
              <a:ext cx="7558405" cy="3540125"/>
            </a:xfrm>
            <a:custGeom>
              <a:avLst/>
              <a:gdLst/>
              <a:ahLst/>
              <a:cxnLst/>
              <a:rect l="l" t="t" r="r" b="b"/>
              <a:pathLst>
                <a:path w="7558405" h="3540125">
                  <a:moveTo>
                    <a:pt x="7558341" y="0"/>
                  </a:moveTo>
                  <a:lnTo>
                    <a:pt x="0" y="0"/>
                  </a:lnTo>
                  <a:lnTo>
                    <a:pt x="0" y="3540061"/>
                  </a:lnTo>
                  <a:lnTo>
                    <a:pt x="7558341" y="3540061"/>
                  </a:lnTo>
                  <a:lnTo>
                    <a:pt x="75583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rtl="0"/>
              <a:endParaRPr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-1667" y="8533691"/>
              <a:ext cx="7560309" cy="0"/>
            </a:xfrm>
            <a:custGeom>
              <a:avLst/>
              <a:gdLst/>
              <a:ahLst/>
              <a:cxnLst/>
              <a:rect l="l" t="t" r="r" b="b"/>
              <a:pathLst>
                <a:path w="7560309">
                  <a:moveTo>
                    <a:pt x="7560005" y="0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358327" y="8035625"/>
              <a:ext cx="5932805" cy="0"/>
            </a:xfrm>
            <a:custGeom>
              <a:avLst/>
              <a:gdLst/>
              <a:ahLst/>
              <a:cxnLst/>
              <a:rect l="l" t="t" r="r" b="b"/>
              <a:pathLst>
                <a:path w="5932805">
                  <a:moveTo>
                    <a:pt x="5932538" y="0"/>
                  </a:moveTo>
                  <a:lnTo>
                    <a:pt x="0" y="0"/>
                  </a:lnTo>
                </a:path>
              </a:pathLst>
            </a:custGeom>
            <a:ln w="1079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4009261" y="7528091"/>
              <a:ext cx="2101215" cy="332740"/>
            </a:xfrm>
            <a:custGeom>
              <a:avLst/>
              <a:gdLst/>
              <a:ahLst/>
              <a:cxnLst/>
              <a:rect l="l" t="t" r="r" b="b"/>
              <a:pathLst>
                <a:path w="2101215" h="332740">
                  <a:moveTo>
                    <a:pt x="2064613" y="0"/>
                  </a:moveTo>
                  <a:lnTo>
                    <a:pt x="36004" y="0"/>
                  </a:lnTo>
                  <a:lnTo>
                    <a:pt x="22020" y="2843"/>
                  </a:lnTo>
                  <a:lnTo>
                    <a:pt x="10572" y="10582"/>
                  </a:lnTo>
                  <a:lnTo>
                    <a:pt x="2839" y="22031"/>
                  </a:lnTo>
                  <a:lnTo>
                    <a:pt x="0" y="36004"/>
                  </a:lnTo>
                  <a:lnTo>
                    <a:pt x="0" y="296557"/>
                  </a:lnTo>
                  <a:lnTo>
                    <a:pt x="2839" y="310534"/>
                  </a:lnTo>
                  <a:lnTo>
                    <a:pt x="10572" y="321978"/>
                  </a:lnTo>
                  <a:lnTo>
                    <a:pt x="22020" y="329710"/>
                  </a:lnTo>
                  <a:lnTo>
                    <a:pt x="36004" y="332549"/>
                  </a:lnTo>
                  <a:lnTo>
                    <a:pt x="2064613" y="332549"/>
                  </a:lnTo>
                  <a:lnTo>
                    <a:pt x="2078592" y="329710"/>
                  </a:lnTo>
                  <a:lnTo>
                    <a:pt x="2090040" y="321978"/>
                  </a:lnTo>
                  <a:lnTo>
                    <a:pt x="2097776" y="310534"/>
                  </a:lnTo>
                  <a:lnTo>
                    <a:pt x="2100618" y="296557"/>
                  </a:lnTo>
                  <a:lnTo>
                    <a:pt x="2100618" y="36004"/>
                  </a:lnTo>
                  <a:lnTo>
                    <a:pt x="2097776" y="22031"/>
                  </a:lnTo>
                  <a:lnTo>
                    <a:pt x="2090040" y="10582"/>
                  </a:lnTo>
                  <a:lnTo>
                    <a:pt x="2078592" y="2843"/>
                  </a:lnTo>
                  <a:lnTo>
                    <a:pt x="20646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rtl="0"/>
              <a:endParaRPr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5573527" y="7528096"/>
              <a:ext cx="536575" cy="332740"/>
            </a:xfrm>
            <a:custGeom>
              <a:avLst/>
              <a:gdLst/>
              <a:ahLst/>
              <a:cxnLst/>
              <a:rect l="l" t="t" r="r" b="b"/>
              <a:pathLst>
                <a:path w="536575" h="332740">
                  <a:moveTo>
                    <a:pt x="500341" y="0"/>
                  </a:moveTo>
                  <a:lnTo>
                    <a:pt x="0" y="0"/>
                  </a:lnTo>
                  <a:lnTo>
                    <a:pt x="0" y="332549"/>
                  </a:lnTo>
                  <a:lnTo>
                    <a:pt x="500341" y="332549"/>
                  </a:lnTo>
                  <a:lnTo>
                    <a:pt x="514320" y="329708"/>
                  </a:lnTo>
                  <a:lnTo>
                    <a:pt x="525768" y="321973"/>
                  </a:lnTo>
                  <a:lnTo>
                    <a:pt x="533504" y="310528"/>
                  </a:lnTo>
                  <a:lnTo>
                    <a:pt x="536346" y="296557"/>
                  </a:lnTo>
                  <a:lnTo>
                    <a:pt x="536346" y="36004"/>
                  </a:lnTo>
                  <a:lnTo>
                    <a:pt x="533504" y="22025"/>
                  </a:lnTo>
                  <a:lnTo>
                    <a:pt x="525768" y="10577"/>
                  </a:lnTo>
                  <a:lnTo>
                    <a:pt x="514320" y="2841"/>
                  </a:lnTo>
                  <a:lnTo>
                    <a:pt x="50034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pPr rtl="0"/>
              <a:endParaRPr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5573527" y="7528096"/>
              <a:ext cx="536575" cy="332740"/>
            </a:xfrm>
            <a:custGeom>
              <a:avLst/>
              <a:gdLst/>
              <a:ahLst/>
              <a:cxnLst/>
              <a:rect l="l" t="t" r="r" b="b"/>
              <a:pathLst>
                <a:path w="536575" h="332740">
                  <a:moveTo>
                    <a:pt x="0" y="0"/>
                  </a:moveTo>
                  <a:lnTo>
                    <a:pt x="500341" y="0"/>
                  </a:lnTo>
                  <a:lnTo>
                    <a:pt x="514320" y="2841"/>
                  </a:lnTo>
                  <a:lnTo>
                    <a:pt x="525768" y="10577"/>
                  </a:lnTo>
                  <a:lnTo>
                    <a:pt x="533504" y="22025"/>
                  </a:lnTo>
                  <a:lnTo>
                    <a:pt x="536346" y="36004"/>
                  </a:lnTo>
                  <a:lnTo>
                    <a:pt x="536346" y="296557"/>
                  </a:lnTo>
                  <a:lnTo>
                    <a:pt x="533504" y="310528"/>
                  </a:lnTo>
                  <a:lnTo>
                    <a:pt x="525768" y="321973"/>
                  </a:lnTo>
                  <a:lnTo>
                    <a:pt x="514320" y="329708"/>
                  </a:lnTo>
                  <a:lnTo>
                    <a:pt x="500341" y="332549"/>
                  </a:lnTo>
                  <a:lnTo>
                    <a:pt x="0" y="332549"/>
                  </a:lnTo>
                </a:path>
              </a:pathLst>
            </a:custGeom>
            <a:ln w="1003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4009261" y="7528091"/>
              <a:ext cx="2101215" cy="332740"/>
            </a:xfrm>
            <a:custGeom>
              <a:avLst/>
              <a:gdLst/>
              <a:ahLst/>
              <a:cxnLst/>
              <a:rect l="l" t="t" r="r" b="b"/>
              <a:pathLst>
                <a:path w="2101215" h="332740">
                  <a:moveTo>
                    <a:pt x="2100618" y="296557"/>
                  </a:moveTo>
                  <a:lnTo>
                    <a:pt x="2097776" y="310534"/>
                  </a:lnTo>
                  <a:lnTo>
                    <a:pt x="2090040" y="321978"/>
                  </a:lnTo>
                  <a:lnTo>
                    <a:pt x="2078592" y="329710"/>
                  </a:lnTo>
                  <a:lnTo>
                    <a:pt x="2064613" y="332549"/>
                  </a:lnTo>
                  <a:lnTo>
                    <a:pt x="36004" y="332549"/>
                  </a:lnTo>
                  <a:lnTo>
                    <a:pt x="22020" y="329710"/>
                  </a:lnTo>
                  <a:lnTo>
                    <a:pt x="10572" y="321978"/>
                  </a:lnTo>
                  <a:lnTo>
                    <a:pt x="2839" y="310534"/>
                  </a:lnTo>
                  <a:lnTo>
                    <a:pt x="0" y="296557"/>
                  </a:lnTo>
                  <a:lnTo>
                    <a:pt x="0" y="36004"/>
                  </a:lnTo>
                  <a:lnTo>
                    <a:pt x="2839" y="22031"/>
                  </a:lnTo>
                  <a:lnTo>
                    <a:pt x="10572" y="10582"/>
                  </a:lnTo>
                  <a:lnTo>
                    <a:pt x="22020" y="2843"/>
                  </a:lnTo>
                  <a:lnTo>
                    <a:pt x="36004" y="0"/>
                  </a:lnTo>
                  <a:lnTo>
                    <a:pt x="2064613" y="0"/>
                  </a:lnTo>
                  <a:lnTo>
                    <a:pt x="2078592" y="2843"/>
                  </a:lnTo>
                  <a:lnTo>
                    <a:pt x="2090040" y="10582"/>
                  </a:lnTo>
                  <a:lnTo>
                    <a:pt x="2097776" y="22031"/>
                  </a:lnTo>
                  <a:lnTo>
                    <a:pt x="2100618" y="36004"/>
                  </a:lnTo>
                  <a:lnTo>
                    <a:pt x="2100618" y="296557"/>
                  </a:lnTo>
                  <a:close/>
                </a:path>
              </a:pathLst>
            </a:custGeom>
            <a:ln w="1079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6304802" y="7372388"/>
              <a:ext cx="886886" cy="88687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rtl="0"/>
              <a:endParaRPr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358330" y="7379106"/>
              <a:ext cx="6840220" cy="877569"/>
            </a:xfrm>
            <a:custGeom>
              <a:avLst/>
              <a:gdLst/>
              <a:ahLst/>
              <a:cxnLst/>
              <a:rect l="l" t="t" r="r" b="b"/>
              <a:pathLst>
                <a:path w="6840220" h="877570">
                  <a:moveTo>
                    <a:pt x="6840016" y="877188"/>
                  </a:moveTo>
                  <a:lnTo>
                    <a:pt x="5928537" y="877188"/>
                  </a:lnTo>
                  <a:lnTo>
                    <a:pt x="5928537" y="0"/>
                  </a:lnTo>
                  <a:lnTo>
                    <a:pt x="6840016" y="0"/>
                  </a:lnTo>
                  <a:lnTo>
                    <a:pt x="6840016" y="877188"/>
                  </a:lnTo>
                  <a:close/>
                </a:path>
                <a:path w="6840220" h="877570">
                  <a:moveTo>
                    <a:pt x="6840016" y="877176"/>
                  </a:moveTo>
                  <a:lnTo>
                    <a:pt x="0" y="877176"/>
                  </a:lnTo>
                  <a:lnTo>
                    <a:pt x="0" y="0"/>
                  </a:lnTo>
                  <a:lnTo>
                    <a:pt x="6840016" y="0"/>
                  </a:lnTo>
                  <a:lnTo>
                    <a:pt x="6840016" y="877176"/>
                  </a:lnTo>
                  <a:close/>
                </a:path>
              </a:pathLst>
            </a:custGeom>
            <a:ln w="1799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384351" y="5779430"/>
            <a:ext cx="6851015" cy="1190625"/>
            <a:chOff x="352933" y="5660923"/>
            <a:chExt cx="6851015" cy="1190625"/>
          </a:xfrm>
        </p:grpSpPr>
        <p:sp>
          <p:nvSpPr>
            <p:cNvPr id="15" name="object 15"/>
            <p:cNvSpPr/>
            <p:nvPr/>
          </p:nvSpPr>
          <p:spPr>
            <a:xfrm>
              <a:off x="358330" y="5666320"/>
              <a:ext cx="6840220" cy="1179830"/>
            </a:xfrm>
            <a:custGeom>
              <a:avLst/>
              <a:gdLst/>
              <a:ahLst/>
              <a:cxnLst/>
              <a:rect l="l" t="t" r="r" b="b"/>
              <a:pathLst>
                <a:path w="6840220" h="1179829">
                  <a:moveTo>
                    <a:pt x="6840016" y="1179309"/>
                  </a:moveTo>
                  <a:lnTo>
                    <a:pt x="0" y="1179309"/>
                  </a:lnTo>
                  <a:lnTo>
                    <a:pt x="0" y="0"/>
                  </a:lnTo>
                  <a:lnTo>
                    <a:pt x="6840016" y="0"/>
                  </a:lnTo>
                  <a:lnTo>
                    <a:pt x="6840016" y="1179309"/>
                  </a:lnTo>
                  <a:close/>
                </a:path>
              </a:pathLst>
            </a:custGeom>
            <a:ln w="10794">
              <a:solidFill>
                <a:srgbClr val="FFCB04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358330" y="5666320"/>
              <a:ext cx="1296670" cy="1179830"/>
            </a:xfrm>
            <a:custGeom>
              <a:avLst/>
              <a:gdLst/>
              <a:ahLst/>
              <a:cxnLst/>
              <a:rect l="l" t="t" r="r" b="b"/>
              <a:pathLst>
                <a:path w="1296670" h="1179829">
                  <a:moveTo>
                    <a:pt x="1296238" y="0"/>
                  </a:moveTo>
                  <a:lnTo>
                    <a:pt x="0" y="0"/>
                  </a:lnTo>
                  <a:lnTo>
                    <a:pt x="0" y="1179309"/>
                  </a:lnTo>
                  <a:lnTo>
                    <a:pt x="1296238" y="1179309"/>
                  </a:lnTo>
                  <a:lnTo>
                    <a:pt x="1296238" y="0"/>
                  </a:lnTo>
                  <a:close/>
                </a:path>
              </a:pathLst>
            </a:custGeom>
            <a:solidFill>
              <a:srgbClr val="FFCB04"/>
            </a:solidFill>
          </p:spPr>
          <p:txBody>
            <a:bodyPr wrap="square" lIns="0" tIns="0" rIns="0" bIns="0" rtlCol="0"/>
            <a:lstStyle/>
            <a:p>
              <a:pPr rtl="0"/>
              <a:endParaRPr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object 17"/>
          <p:cNvSpPr/>
          <p:nvPr/>
        </p:nvSpPr>
        <p:spPr>
          <a:xfrm>
            <a:off x="-12700" y="21409"/>
            <a:ext cx="7560309" cy="288290"/>
          </a:xfrm>
          <a:custGeom>
            <a:avLst/>
            <a:gdLst/>
            <a:ahLst/>
            <a:cxnLst/>
            <a:rect l="l" t="t" r="r" b="b"/>
            <a:pathLst>
              <a:path w="7560309" h="288290">
                <a:moveTo>
                  <a:pt x="7560005" y="0"/>
                </a:moveTo>
                <a:lnTo>
                  <a:pt x="0" y="0"/>
                </a:lnTo>
                <a:lnTo>
                  <a:pt x="0" y="287997"/>
                </a:lnTo>
                <a:lnTo>
                  <a:pt x="7560005" y="287997"/>
                </a:lnTo>
                <a:lnTo>
                  <a:pt x="7560005" y="0"/>
                </a:lnTo>
                <a:close/>
              </a:path>
            </a:pathLst>
          </a:custGeom>
          <a:solidFill>
            <a:srgbClr val="FFCB04"/>
          </a:solidFill>
        </p:spPr>
        <p:txBody>
          <a:bodyPr wrap="square" lIns="0" tIns="0" rIns="0" bIns="0" rtlCol="0"/>
          <a:lstStyle/>
          <a:p>
            <a:pPr rtl="0"/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bject 3">
            <a:extLst>
              <a:ext uri="{FF2B5EF4-FFF2-40B4-BE49-F238E27FC236}">
                <a16:creationId xmlns:a16="http://schemas.microsoft.com/office/drawing/2014/main" id="{8E529BA0-4073-FF49-AA33-D1AF53B693AB}"/>
              </a:ext>
            </a:extLst>
          </p:cNvPr>
          <p:cNvSpPr txBox="1"/>
          <p:nvPr/>
        </p:nvSpPr>
        <p:spPr>
          <a:xfrm>
            <a:off x="335203" y="1231900"/>
            <a:ext cx="7019290" cy="12223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869"/>
              </a:spcBef>
            </a:pPr>
            <a:r>
              <a:rPr lang="ru" sz="1000" b="1" dirty="0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◎ Вакцинация в местах, отличных от мест регистрации (места жительства)</a:t>
            </a:r>
            <a:endParaRPr sz="1000" b="1" dirty="0">
              <a:latin typeface="Arial" panose="020B0604020202020204" pitchFamily="34" charset="0"/>
              <a:ea typeface="Yu Gothic" panose="020B0400000000000000" pitchFamily="34" charset="-128"/>
              <a:cs typeface="Arial" panose="020B0604020202020204" pitchFamily="34" charset="0"/>
            </a:endParaRPr>
          </a:p>
          <a:p>
            <a:pPr marL="12700" rtl="0">
              <a:lnSpc>
                <a:spcPts val="960"/>
              </a:lnSpc>
            </a:pPr>
            <a:r>
              <a:rPr lang="ru" sz="800" dirty="0">
                <a:solidFill>
                  <a:srgbClr val="231F2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・Если Вы вакцинируетесь в медицинском учреждении по месту госпитализации или в учреждении, в котором Вы находитесь, </a:t>
            </a:r>
            <a:r>
              <a:rPr lang="ru" sz="800" b="1" dirty="0">
                <a:solidFill>
                  <a:srgbClr val="F7941D"/>
                </a:solidFill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проконсультируйтесь с данным учреждением</a:t>
            </a:r>
            <a:r>
              <a:rPr lang="ru" sz="800" dirty="0">
                <a:solidFill>
                  <a:srgbClr val="231F2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.</a:t>
            </a:r>
            <a:endParaRPr sz="800" b="1" dirty="0">
              <a:latin typeface="Arial" panose="020B0604020202020204" pitchFamily="34" charset="0"/>
              <a:ea typeface="Yu Gothic Medium" panose="020B0400000000000000" pitchFamily="34" charset="-128"/>
              <a:cs typeface="Arial" panose="020B0604020202020204" pitchFamily="34" charset="0"/>
            </a:endParaRPr>
          </a:p>
          <a:p>
            <a:pPr marL="12700" rtl="0">
              <a:lnSpc>
                <a:spcPts val="960"/>
              </a:lnSpc>
              <a:spcBef>
                <a:spcPts val="360"/>
              </a:spcBef>
            </a:pPr>
            <a:r>
              <a:rPr lang="ru" sz="800" dirty="0">
                <a:solidFill>
                  <a:srgbClr val="231F2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・Если Вы вакцинируетесь в медицинском учреждении, в котором лечитесь от сопутствующего заболевания, </a:t>
            </a:r>
            <a:r>
              <a:rPr lang="ru" sz="800" b="1" dirty="0">
                <a:solidFill>
                  <a:srgbClr val="F7941D"/>
                </a:solidFill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проконсультируйтесь с данным медицинским учреждением</a:t>
            </a:r>
            <a:r>
              <a:rPr lang="ru" sz="800" dirty="0">
                <a:solidFill>
                  <a:srgbClr val="231F2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.</a:t>
            </a:r>
            <a:endParaRPr sz="800" b="1" dirty="0">
              <a:latin typeface="Arial" panose="020B0604020202020204" pitchFamily="34" charset="0"/>
              <a:ea typeface="Yu Gothic Medium" panose="020B0400000000000000" pitchFamily="34" charset="-128"/>
              <a:cs typeface="Arial" panose="020B0604020202020204" pitchFamily="34" charset="0"/>
            </a:endParaRPr>
          </a:p>
          <a:p>
            <a:pPr marL="160020" marR="1094740" indent="-147955" rtl="0">
              <a:lnSpc>
                <a:spcPts val="960"/>
              </a:lnSpc>
            </a:pPr>
            <a:r>
              <a:rPr lang="ru" sz="800" dirty="0">
                <a:solidFill>
                  <a:srgbClr val="231F2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・Если Ваше место жительства отличается от зарегистрированного адреса</a:t>
            </a:r>
            <a:r>
              <a:rPr lang="ru" sz="800" b="1" dirty="0">
                <a:solidFill>
                  <a:srgbClr val="F7941D"/>
                </a:solidFill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, возможно, Вы сможете получить вакцину в том районе, в котором на самом деле живете. </a:t>
            </a:r>
            <a:endParaRPr lang="en-US" sz="800" b="1" dirty="0">
              <a:solidFill>
                <a:srgbClr val="F7941D"/>
              </a:solidFill>
              <a:latin typeface="Arial" panose="020B0604020202020204" pitchFamily="34" charset="0"/>
              <a:ea typeface="Yu Gothic Medium" panose="020B0400000000000000" pitchFamily="34" charset="-128"/>
              <a:cs typeface="Arial" panose="020B0604020202020204" pitchFamily="34" charset="0"/>
            </a:endParaRPr>
          </a:p>
          <a:p>
            <a:pPr marL="160020" marR="1094740" indent="-147955" rtl="0">
              <a:lnSpc>
                <a:spcPts val="960"/>
              </a:lnSpc>
            </a:pPr>
            <a:r>
              <a:rPr lang="ru" sz="800" b="1" dirty="0">
                <a:solidFill>
                  <a:srgbClr val="F7941D"/>
                </a:solidFill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　</a:t>
            </a:r>
            <a:r>
              <a:rPr lang="ru" sz="800" dirty="0">
                <a:solidFill>
                  <a:srgbClr val="231F2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Проверьте информацию на вебсайте населенного пункта или обратитесь в консультационный пункт муниципалитета, в котором Вы на самом деле живете.</a:t>
            </a:r>
            <a:endParaRPr sz="800" dirty="0"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9" name="object 4">
            <a:extLst>
              <a:ext uri="{FF2B5EF4-FFF2-40B4-BE49-F238E27FC236}">
                <a16:creationId xmlns:a16="http://schemas.microsoft.com/office/drawing/2014/main" id="{3C323C8D-A2C3-044C-BEAA-D13190C342B6}"/>
              </a:ext>
            </a:extLst>
          </p:cNvPr>
          <p:cNvSpPr txBox="1"/>
          <p:nvPr/>
        </p:nvSpPr>
        <p:spPr>
          <a:xfrm>
            <a:off x="513981" y="7453014"/>
            <a:ext cx="3448599" cy="5682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985" algn="just" rtl="0">
              <a:lnSpc>
                <a:spcPct val="118100"/>
              </a:lnSpc>
              <a:spcBef>
                <a:spcPts val="100"/>
              </a:spcBef>
            </a:pPr>
            <a:r>
              <a:rPr lang="ru" sz="800" b="1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Дополнительную информацию об эффективности и безопасности коронавирусной вакцины Вы найдете на странице "О вакцинах от коронавируса нового типа" на официальном сайте Министерства здравоохранения, труда и благосостояния Японии.</a:t>
            </a:r>
            <a:endParaRPr sz="800" b="1" dirty="0">
              <a:latin typeface="Arial" panose="020B0604020202020204" pitchFamily="34" charset="0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20" name="object 5">
            <a:extLst>
              <a:ext uri="{FF2B5EF4-FFF2-40B4-BE49-F238E27FC236}">
                <a16:creationId xmlns:a16="http://schemas.microsoft.com/office/drawing/2014/main" id="{E0F178A4-AA4E-7542-8F2A-E8FA81BC6039}"/>
              </a:ext>
            </a:extLst>
          </p:cNvPr>
          <p:cNvSpPr txBox="1"/>
          <p:nvPr/>
        </p:nvSpPr>
        <p:spPr>
          <a:xfrm>
            <a:off x="507462" y="8106137"/>
            <a:ext cx="5437990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ru" sz="700" dirty="0">
                <a:solidFill>
                  <a:srgbClr val="231F2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Если у Вас нет возможности посмотреть вебсайт, обращайтесь в муниципальные органы по месту Вашего проживания.</a:t>
            </a:r>
            <a:endParaRPr sz="700" dirty="0"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1" name="object 6">
            <a:extLst>
              <a:ext uri="{FF2B5EF4-FFF2-40B4-BE49-F238E27FC236}">
                <a16:creationId xmlns:a16="http://schemas.microsoft.com/office/drawing/2014/main" id="{8426F7C4-20EF-8E43-BB22-2F60338A776A}"/>
              </a:ext>
            </a:extLst>
          </p:cNvPr>
          <p:cNvSpPr txBox="1"/>
          <p:nvPr/>
        </p:nvSpPr>
        <p:spPr>
          <a:xfrm>
            <a:off x="4052324" y="7532842"/>
            <a:ext cx="1545759" cy="45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  <a:tabLst>
                <a:tab pos="1593850" algn="l"/>
              </a:tabLst>
            </a:pPr>
            <a:r>
              <a:rPr lang="ru" sz="700" b="1" dirty="0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Министерство здравоохранения Японии  Коронавирус  
Вакцина</a:t>
            </a:r>
            <a:r>
              <a:rPr lang="ru" sz="7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" sz="700" b="1" dirty="0">
              <a:solidFill>
                <a:schemeClr val="bg1"/>
              </a:solidFill>
              <a:latin typeface="Arial" panose="020B0604020202020204" pitchFamily="34" charset="0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22" name="object 7">
            <a:extLst>
              <a:ext uri="{FF2B5EF4-FFF2-40B4-BE49-F238E27FC236}">
                <a16:creationId xmlns:a16="http://schemas.microsoft.com/office/drawing/2014/main" id="{E66E7AC4-A26C-6541-AC78-BC0243E978A8}"/>
              </a:ext>
            </a:extLst>
          </p:cNvPr>
          <p:cNvSpPr txBox="1"/>
          <p:nvPr/>
        </p:nvSpPr>
        <p:spPr>
          <a:xfrm>
            <a:off x="377040" y="8840149"/>
            <a:ext cx="2182010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ru" sz="600" dirty="0">
                <a:solidFill>
                  <a:srgbClr val="231F20"/>
                </a:solidFill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Контактная информация для справок</a:t>
            </a:r>
            <a:endParaRPr sz="600" dirty="0">
              <a:latin typeface="Arial" panose="020B0604020202020204" pitchFamily="34" charset="0"/>
              <a:ea typeface="Yu Gothic Medium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23" name="object 8">
            <a:extLst>
              <a:ext uri="{FF2B5EF4-FFF2-40B4-BE49-F238E27FC236}">
                <a16:creationId xmlns:a16="http://schemas.microsoft.com/office/drawing/2014/main" id="{55680AF8-7E3D-1147-A4F3-FC56DAE9D03C}"/>
              </a:ext>
            </a:extLst>
          </p:cNvPr>
          <p:cNvSpPr txBox="1"/>
          <p:nvPr/>
        </p:nvSpPr>
        <p:spPr>
          <a:xfrm>
            <a:off x="501519" y="5941877"/>
            <a:ext cx="1099107" cy="8463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810" rtl="0">
              <a:lnSpc>
                <a:spcPts val="1080"/>
              </a:lnSpc>
              <a:spcBef>
                <a:spcPts val="100"/>
              </a:spcBef>
            </a:pPr>
            <a:r>
              <a:rPr lang="ru" sz="900" b="1" dirty="0">
                <a:solidFill>
                  <a:schemeClr val="bg1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Просим Вас продолжать соблюдать меры по предотвращению заражения.</a:t>
            </a:r>
          </a:p>
        </p:txBody>
      </p:sp>
      <p:sp>
        <p:nvSpPr>
          <p:cNvPr id="24" name="object 9">
            <a:extLst>
              <a:ext uri="{FF2B5EF4-FFF2-40B4-BE49-F238E27FC236}">
                <a16:creationId xmlns:a16="http://schemas.microsoft.com/office/drawing/2014/main" id="{9342C1BE-6BDC-BF43-9610-6973765CF6B7}"/>
              </a:ext>
            </a:extLst>
          </p:cNvPr>
          <p:cNvSpPr txBox="1"/>
          <p:nvPr/>
        </p:nvSpPr>
        <p:spPr>
          <a:xfrm>
            <a:off x="1672751" y="6700655"/>
            <a:ext cx="2599755" cy="25475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201930" rtl="0">
              <a:lnSpc>
                <a:spcPts val="800"/>
              </a:lnSpc>
            </a:pPr>
            <a:r>
              <a:rPr lang="ru" sz="600" b="1" dirty="0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Избежание «3 Т (тесных скоплений людей, тесных контактов и тесных помещений с плохой вентиляцией)</a:t>
            </a:r>
            <a:endParaRPr sz="600" b="1" dirty="0">
              <a:latin typeface="Arial" panose="020B0604020202020204" pitchFamily="34" charset="0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25" name="object 10">
            <a:extLst>
              <a:ext uri="{FF2B5EF4-FFF2-40B4-BE49-F238E27FC236}">
                <a16:creationId xmlns:a16="http://schemas.microsoft.com/office/drawing/2014/main" id="{8168CB19-0A76-BE46-BDC5-4120D946F441}"/>
              </a:ext>
            </a:extLst>
          </p:cNvPr>
          <p:cNvSpPr txBox="1"/>
          <p:nvPr/>
        </p:nvSpPr>
        <p:spPr>
          <a:xfrm>
            <a:off x="4491657" y="6513252"/>
            <a:ext cx="59811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ru" sz="600" b="1" dirty="0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Применение маски</a:t>
            </a:r>
            <a:endParaRPr sz="600" b="1" dirty="0">
              <a:latin typeface="Arial" panose="020B0604020202020204" pitchFamily="34" charset="0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26" name="object 11">
            <a:extLst>
              <a:ext uri="{FF2B5EF4-FFF2-40B4-BE49-F238E27FC236}">
                <a16:creationId xmlns:a16="http://schemas.microsoft.com/office/drawing/2014/main" id="{23062E70-A748-A544-80BA-086CABFCD695}"/>
              </a:ext>
            </a:extLst>
          </p:cNvPr>
          <p:cNvSpPr txBox="1"/>
          <p:nvPr/>
        </p:nvSpPr>
        <p:spPr>
          <a:xfrm>
            <a:off x="5292201" y="6525667"/>
            <a:ext cx="653251" cy="233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6210" marR="5080" indent="-144145" rtl="0">
              <a:lnSpc>
                <a:spcPct val="126000"/>
              </a:lnSpc>
              <a:spcBef>
                <a:spcPts val="100"/>
              </a:spcBef>
              <a:tabLst>
                <a:tab pos="753110" algn="l"/>
                <a:tab pos="855980" algn="l"/>
              </a:tabLst>
            </a:pPr>
            <a:r>
              <a:rPr lang="ru" sz="600" b="1" dirty="0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Мытье рук с мылом</a:t>
            </a:r>
            <a:endParaRPr lang="en-US" altLang="ja-JP" sz="600" b="1" dirty="0">
              <a:solidFill>
                <a:srgbClr val="231F20"/>
              </a:solidFill>
              <a:latin typeface="Arial" panose="020B0604020202020204" pitchFamily="34" charset="0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27" name="object 3">
            <a:extLst>
              <a:ext uri="{FF2B5EF4-FFF2-40B4-BE49-F238E27FC236}">
                <a16:creationId xmlns:a16="http://schemas.microsoft.com/office/drawing/2014/main" id="{4560EEA9-D560-B54D-9F67-FC37983320C3}"/>
              </a:ext>
            </a:extLst>
          </p:cNvPr>
          <p:cNvSpPr txBox="1"/>
          <p:nvPr/>
        </p:nvSpPr>
        <p:spPr>
          <a:xfrm>
            <a:off x="335203" y="2538738"/>
            <a:ext cx="7066372" cy="9315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</a:pPr>
            <a:r>
              <a:rPr lang="ru" sz="1000" b="1" dirty="0">
                <a:solidFill>
                  <a:srgbClr val="231F2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◎ Для проведения процедуры вакцинации требуется Ваше согласие.</a:t>
            </a:r>
            <a:endParaRPr lang="ja-JP" altLang="en-US" sz="1000" b="1" dirty="0"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  <a:p>
            <a:pPr marL="19050" marR="132080" indent="160655" algn="just" rtl="0">
              <a:lnSpc>
                <a:spcPct val="129900"/>
              </a:lnSpc>
            </a:pPr>
            <a:r>
              <a:rPr lang="ru" sz="800" dirty="0">
                <a:solidFill>
                  <a:srgbClr val="231F2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В случае получения вакцины просим Вас принимать решение об этом самостоятельно на основании правильных знаний касательно эффекта предотвращения заражения и риска возникновения побочных эффектов. Вакцинация не может быть проведена без согласия вакцинируемого.</a:t>
            </a:r>
            <a:endParaRPr lang="ja-JP" altLang="en-US" sz="800" dirty="0"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  <a:p>
            <a:pPr marL="160655" rtl="0">
              <a:lnSpc>
                <a:spcPct val="100000"/>
              </a:lnSpc>
              <a:spcBef>
                <a:spcPts val="360"/>
              </a:spcBef>
            </a:pPr>
            <a:r>
              <a:rPr lang="ru" sz="800" dirty="0">
                <a:solidFill>
                  <a:srgbClr val="231F2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Не допускается принуждение к вакцинации со стороны места работы и окружающих, а также дискриминационное отношение к тем, кто не прошел вакцинацию.</a:t>
            </a:r>
            <a:endParaRPr sz="800" dirty="0"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8" name="object 3">
            <a:extLst>
              <a:ext uri="{FF2B5EF4-FFF2-40B4-BE49-F238E27FC236}">
                <a16:creationId xmlns:a16="http://schemas.microsoft.com/office/drawing/2014/main" id="{79625D33-6AFA-AF4E-905E-F1F3498C01B1}"/>
              </a:ext>
            </a:extLst>
          </p:cNvPr>
          <p:cNvSpPr txBox="1"/>
          <p:nvPr/>
        </p:nvSpPr>
        <p:spPr>
          <a:xfrm>
            <a:off x="335203" y="3551767"/>
            <a:ext cx="7066372" cy="87100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</a:pPr>
            <a:r>
              <a:rPr lang="ru" sz="1000" b="1" dirty="0">
                <a:solidFill>
                  <a:srgbClr val="231F2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◎ Существует система помощи </a:t>
            </a:r>
            <a:r>
              <a:rPr lang="ru" sz="1000" b="1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в случаях нанесения вреда здоровью при вакцинации.</a:t>
            </a:r>
            <a:endParaRPr sz="1000" b="1" dirty="0"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  <a:p>
            <a:pPr marL="21590" marR="127000" indent="163195" rtl="0">
              <a:lnSpc>
                <a:spcPct val="129900"/>
              </a:lnSpc>
              <a:spcBef>
                <a:spcPts val="345"/>
              </a:spcBef>
            </a:pPr>
            <a:r>
              <a:rPr lang="ru" sz="8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Прививки могут вызвать проблемы со здоровьем (болезнь или инвалидность). Несмотря на то, что это </a:t>
            </a:r>
            <a:r>
              <a:rPr lang="ru-RU" sz="800" b="1" u="sng" dirty="0" smtClean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случается</a:t>
            </a:r>
            <a:r>
              <a:rPr lang="ru-RU" sz="800" dirty="0" smtClean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 </a:t>
            </a:r>
            <a:r>
              <a:rPr lang="ru" sz="800" dirty="0" smtClean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крайне </a:t>
            </a:r>
            <a:r>
              <a:rPr lang="ru" sz="8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редко, риск </a:t>
            </a:r>
            <a:r>
              <a:rPr lang="ru" sz="800" b="1" u="sng" dirty="0" smtClean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невозможно</a:t>
            </a:r>
            <a:r>
              <a:rPr lang="ru" sz="800" dirty="0" smtClean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 </a:t>
            </a:r>
            <a:r>
              <a:rPr lang="ru" sz="8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устранить. Поэтому была создана система по оказанию помощи в таких случаях.</a:t>
            </a:r>
          </a:p>
          <a:p>
            <a:pPr marL="21590" marR="127000" indent="163195" rtl="0">
              <a:lnSpc>
                <a:spcPct val="129900"/>
              </a:lnSpc>
              <a:spcBef>
                <a:spcPts val="345"/>
              </a:spcBef>
            </a:pPr>
            <a:r>
              <a:rPr lang="ru" sz="8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Проконсультируйтесь в муниципальных органах </a:t>
            </a:r>
            <a:r>
              <a:rPr lang="ru" sz="800" dirty="0">
                <a:solidFill>
                  <a:srgbClr val="231F2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населенного пункта, в котором Вы зарегистрированы, относительно процедур, необходимых для подачи заявления.</a:t>
            </a:r>
            <a:endParaRPr sz="800" dirty="0"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9" name="object 3">
            <a:extLst>
              <a:ext uri="{FF2B5EF4-FFF2-40B4-BE49-F238E27FC236}">
                <a16:creationId xmlns:a16="http://schemas.microsoft.com/office/drawing/2014/main" id="{942164DC-E9C9-A94A-AAAA-D9A78C0EC72E}"/>
              </a:ext>
            </a:extLst>
          </p:cNvPr>
          <p:cNvSpPr txBox="1"/>
          <p:nvPr/>
        </p:nvSpPr>
        <p:spPr>
          <a:xfrm>
            <a:off x="324696" y="4508500"/>
            <a:ext cx="7019290" cy="1191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</a:pPr>
            <a:r>
              <a:rPr lang="ru" sz="1000" b="1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◎ После вакцинации продолжайте носить маску и принимать меры по предотвращению заражения.</a:t>
            </a:r>
            <a:endParaRPr sz="1000" b="1" dirty="0"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  <a:p>
            <a:pPr marL="24130" marR="121285" indent="161290" rtl="0">
              <a:lnSpc>
                <a:spcPct val="129900"/>
              </a:lnSpc>
              <a:spcBef>
                <a:spcPts val="345"/>
              </a:spcBef>
            </a:pPr>
            <a:r>
              <a:rPr lang="ru" sz="8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Вакцина от коронавируса нового типа обладает подтвержденной высокой эффективностью </a:t>
            </a:r>
            <a:r>
              <a:rPr lang="ru" sz="800" u="sng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по отношению к предотвращению </a:t>
            </a:r>
            <a:r>
              <a:rPr lang="en-US" sz="800" u="sng" dirty="0" smtClean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(</a:t>
            </a:r>
            <a:r>
              <a:rPr lang="ru-RU" sz="800" b="1" u="sng" dirty="0" smtClean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в отношении предотвращения</a:t>
            </a:r>
            <a:r>
              <a:rPr lang="en-US" sz="800" u="sng" dirty="0" smtClean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) </a:t>
            </a:r>
            <a:r>
              <a:rPr lang="ru" sz="800" dirty="0" smtClean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заболевания </a:t>
            </a:r>
            <a:r>
              <a:rPr lang="ru" sz="8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коронавирусной инфекцией, однако не гарантирует 100% защиту. Также на эффективность влияет мутация вируса.</a:t>
            </a:r>
          </a:p>
          <a:p>
            <a:pPr marL="24130" marR="121285" indent="161290" rtl="0">
              <a:lnSpc>
                <a:spcPct val="129900"/>
              </a:lnSpc>
              <a:spcBef>
                <a:spcPts val="345"/>
              </a:spcBef>
            </a:pPr>
            <a:r>
              <a:rPr lang="ru" sz="8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Поэтому просим Вас продолжать соблюдать меры по предотвращению заражения. А именно, избегать факторов риска «3 Т (тесных скоплений людей, тесных контактов и тесных помещений с плохой вентиляцией)», носить маску, мыть руки с мылом, обеззараживать руки средствами с содержанием спирта и пр.</a:t>
            </a:r>
            <a:endParaRPr sz="800" dirty="0"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F66BEA9A-CE34-8549-98F6-F67E15D6F0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374" y="5907343"/>
            <a:ext cx="641679" cy="566187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C934E219-F984-8D49-8EF4-496553C754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613" y="5945090"/>
            <a:ext cx="597640" cy="528440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7075438F-0E23-BC41-9129-3F9D64F385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446" y="5918007"/>
            <a:ext cx="717171" cy="585060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DDB50E80-AE43-AA48-84C6-5A665CCDB6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478" y="5912139"/>
            <a:ext cx="383748" cy="603932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C98C309F-013A-CA48-AF04-DB98F9F210A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327" y="5906613"/>
            <a:ext cx="547313" cy="603932"/>
          </a:xfrm>
          <a:prstGeom prst="rect">
            <a:avLst/>
          </a:prstGeom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89E9FF1A-1132-7E4F-8966-CD266FCFFA6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970" y="5939086"/>
            <a:ext cx="698297" cy="559895"/>
          </a:xfrm>
          <a:prstGeom prst="rect">
            <a:avLst/>
          </a:prstGeom>
        </p:spPr>
      </p:pic>
      <p:sp>
        <p:nvSpPr>
          <p:cNvPr id="36" name="object 3">
            <a:extLst>
              <a:ext uri="{FF2B5EF4-FFF2-40B4-BE49-F238E27FC236}">
                <a16:creationId xmlns:a16="http://schemas.microsoft.com/office/drawing/2014/main" id="{F16F4D03-10C9-FD44-9947-8D920FFABF6A}"/>
              </a:ext>
            </a:extLst>
          </p:cNvPr>
          <p:cNvSpPr txBox="1"/>
          <p:nvPr/>
        </p:nvSpPr>
        <p:spPr>
          <a:xfrm>
            <a:off x="324696" y="397715"/>
            <a:ext cx="7019290" cy="7650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869"/>
              </a:spcBef>
            </a:pPr>
            <a:r>
              <a:rPr lang="ru" sz="1000" b="1" dirty="0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◎ Дополнительная вакцинация в особенности рекомендуется следующим категориям:</a:t>
            </a:r>
            <a:endParaRPr sz="1000" b="1" dirty="0">
              <a:latin typeface="Arial" panose="020B0604020202020204" pitchFamily="34" charset="0"/>
              <a:ea typeface="Yu Gothic" panose="020B0400000000000000" pitchFamily="34" charset="-128"/>
              <a:cs typeface="Arial" panose="020B0604020202020204" pitchFamily="34" charset="0"/>
            </a:endParaRPr>
          </a:p>
          <a:p>
            <a:pPr marL="12700" rtl="0">
              <a:lnSpc>
                <a:spcPts val="960"/>
              </a:lnSpc>
            </a:pPr>
            <a:r>
              <a:rPr lang="ru" sz="800" dirty="0">
                <a:solidFill>
                  <a:srgbClr val="231F2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・</a:t>
            </a:r>
            <a:r>
              <a:rPr lang="ru" altLang="ja-JP" sz="800" dirty="0">
                <a:solidFill>
                  <a:srgbClr val="231F2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Людям пожилого возраста, людям с сопутствующими заболеваниями и другим </a:t>
            </a:r>
            <a:r>
              <a:rPr lang="ru" altLang="ja-JP" sz="800" b="1" dirty="0">
                <a:solidFill>
                  <a:srgbClr val="F7941D"/>
                </a:solidFill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лицам группы риска появления осложнений</a:t>
            </a:r>
            <a:endParaRPr lang="ja-JP" altLang="en-US" sz="800" b="1" dirty="0">
              <a:latin typeface="Arial" panose="020B0604020202020204" pitchFamily="34" charset="0"/>
              <a:ea typeface="Yu Gothic Medium" panose="020B0400000000000000" pitchFamily="34" charset="-128"/>
              <a:cs typeface="Arial" panose="020B0604020202020204" pitchFamily="34" charset="0"/>
            </a:endParaRPr>
          </a:p>
          <a:p>
            <a:pPr marL="12700" rtl="0">
              <a:lnSpc>
                <a:spcPts val="960"/>
              </a:lnSpc>
              <a:spcBef>
                <a:spcPts val="360"/>
              </a:spcBef>
            </a:pPr>
            <a:r>
              <a:rPr lang="ja-JP" altLang="en-US" sz="800" dirty="0"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・</a:t>
            </a:r>
            <a:r>
              <a:rPr lang="ru-RU" sz="800" b="1" dirty="0">
                <a:solidFill>
                  <a:srgbClr val="F7941D"/>
                </a:solidFill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Людям, которые часто контактируют с лицами группы риска появления осложнений</a:t>
            </a:r>
            <a:r>
              <a:rPr lang="ru-RU" sz="800" dirty="0">
                <a:solidFill>
                  <a:srgbClr val="F7941D"/>
                </a:solidFill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: </a:t>
            </a:r>
            <a:r>
              <a:rPr lang="ru-RU" sz="800" dirty="0"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родственникам, лицам, осуществляющим уход за больными и престарелыми и др.</a:t>
            </a:r>
            <a:endParaRPr lang="en-US" sz="800" dirty="0">
              <a:latin typeface="Arial" panose="020B0604020202020204" pitchFamily="34" charset="0"/>
              <a:ea typeface="Yu Gothic Medium" panose="020B0400000000000000" pitchFamily="34" charset="-128"/>
              <a:cs typeface="Arial" panose="020B0604020202020204" pitchFamily="34" charset="0"/>
            </a:endParaRPr>
          </a:p>
          <a:p>
            <a:pPr marL="12700" rtl="0">
              <a:lnSpc>
                <a:spcPts val="960"/>
              </a:lnSpc>
              <a:spcBef>
                <a:spcPts val="360"/>
              </a:spcBef>
            </a:pPr>
            <a:r>
              <a:rPr lang="ru" sz="800" dirty="0">
                <a:solidFill>
                  <a:srgbClr val="231F2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・Медицинским работникам и другим </a:t>
            </a:r>
            <a:r>
              <a:rPr lang="ru" sz="800" b="1" dirty="0">
                <a:solidFill>
                  <a:srgbClr val="F7941D"/>
                </a:solidFill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людям группы риска инфицирования по профессиональным и пр. причинам</a:t>
            </a:r>
            <a:endParaRPr lang="ja-JP" altLang="en-US" sz="800" b="1" dirty="0">
              <a:latin typeface="Arial" panose="020B0604020202020204" pitchFamily="34" charset="0"/>
              <a:ea typeface="Yu Gothic Medium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38" name="object 11">
            <a:extLst>
              <a:ext uri="{FF2B5EF4-FFF2-40B4-BE49-F238E27FC236}">
                <a16:creationId xmlns:a16="http://schemas.microsoft.com/office/drawing/2014/main" id="{D1937440-1FD6-46E8-9FCC-C62F57102896}"/>
              </a:ext>
            </a:extLst>
          </p:cNvPr>
          <p:cNvSpPr txBox="1"/>
          <p:nvPr/>
        </p:nvSpPr>
        <p:spPr>
          <a:xfrm>
            <a:off x="6080197" y="6520072"/>
            <a:ext cx="1198928" cy="3502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6210" marR="5080" indent="-144145" rtl="0">
              <a:lnSpc>
                <a:spcPct val="126000"/>
              </a:lnSpc>
              <a:spcBef>
                <a:spcPts val="100"/>
              </a:spcBef>
              <a:tabLst>
                <a:tab pos="753110" algn="l"/>
                <a:tab pos="855980" algn="l"/>
              </a:tabLst>
            </a:pPr>
            <a:r>
              <a:rPr lang="ru" sz="600" b="1" dirty="0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Обеззараживание рук средствами с содержанием спирта</a:t>
            </a:r>
            <a:endParaRPr lang="en-US" altLang="ja-JP" sz="600" b="1" dirty="0">
              <a:solidFill>
                <a:srgbClr val="231F20"/>
              </a:solidFill>
              <a:latin typeface="Arial" panose="020B0604020202020204" pitchFamily="34" charset="0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F470397A-360A-4D08-8768-3A09CCB31C8E}"/>
              </a:ext>
            </a:extLst>
          </p:cNvPr>
          <p:cNvSpPr txBox="1"/>
          <p:nvPr/>
        </p:nvSpPr>
        <p:spPr>
          <a:xfrm>
            <a:off x="1735372" y="6463634"/>
            <a:ext cx="9447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altLang="ja-JP" sz="600" b="1" dirty="0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Места тесных скоплений людей</a:t>
            </a:r>
            <a:endParaRPr kumimoji="1" lang="ja-JP" altLang="en-US" sz="600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5C685DA2-A53E-4BE8-BF90-BCD682446CFD}"/>
              </a:ext>
            </a:extLst>
          </p:cNvPr>
          <p:cNvSpPr txBox="1"/>
          <p:nvPr/>
        </p:nvSpPr>
        <p:spPr>
          <a:xfrm>
            <a:off x="2641720" y="6475022"/>
            <a:ext cx="8740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altLang="ja-JP" sz="600" b="1" dirty="0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Случаи тесных контактов</a:t>
            </a:r>
            <a:endParaRPr kumimoji="1" lang="ja-JP" altLang="en-US" sz="1400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D6C75C97-7B9B-4D8D-8A19-5E2EC585C396}"/>
              </a:ext>
            </a:extLst>
          </p:cNvPr>
          <p:cNvSpPr txBox="1"/>
          <p:nvPr/>
        </p:nvSpPr>
        <p:spPr>
          <a:xfrm>
            <a:off x="3424816" y="6477791"/>
            <a:ext cx="1119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450"/>
              </a:spcBef>
              <a:tabLst>
                <a:tab pos="847725" algn="l"/>
                <a:tab pos="1791335" algn="l"/>
              </a:tabLst>
            </a:pPr>
            <a:r>
              <a:rPr lang="ru-RU" altLang="ja-JP" sz="600" b="1" dirty="0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Тесные помещения с плохой вентиляцией</a:t>
            </a:r>
            <a:endParaRPr lang="ru-RU" altLang="ja-JP" sz="600" b="1" dirty="0">
              <a:latin typeface="Arial" panose="020B0604020202020204" pitchFamily="34" charset="0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1177588B-8BF8-49EB-A43C-7CFA4A4D1C0F}"/>
              </a:ext>
            </a:extLst>
          </p:cNvPr>
          <p:cNvSpPr txBox="1"/>
          <p:nvPr/>
        </p:nvSpPr>
        <p:spPr>
          <a:xfrm>
            <a:off x="5554369" y="7589764"/>
            <a:ext cx="10516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altLang="ja-JP" sz="1000" b="1">
                <a:solidFill>
                  <a:schemeClr val="bg1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Поиск</a:t>
            </a:r>
            <a:endParaRPr kumimoji="1" lang="ja-JP" alt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960</Words>
  <PresentationFormat>ユーザー設定</PresentationFormat>
  <Paragraphs>74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2" baseType="lpstr">
      <vt:lpstr>ＭＳ Ｐゴシック</vt:lpstr>
      <vt:lpstr>ＭＳ Ｐゴシック</vt:lpstr>
      <vt:lpstr>Yu Gothic Medium</vt:lpstr>
      <vt:lpstr>メイリオ</vt:lpstr>
      <vt:lpstr>游ゴシック</vt:lpstr>
      <vt:lpstr>游ゴシック</vt:lpstr>
      <vt:lpstr>Arial</vt:lpstr>
      <vt:lpstr>Calibri</vt:lpstr>
      <vt:lpstr>Times New Roman</vt:lpstr>
      <vt:lpstr>Office Theme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modified xsi:type="dcterms:W3CDTF">2022-03-07T06:00:40Z</dcterms:modified>
</cp:coreProperties>
</file>