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sldIdLst>
    <p:sldId id="257" r:id="rId2"/>
    <p:sldId id="259" r:id="rId3"/>
  </p:sldIdLst>
  <p:sldSz cx="7556500" cy="10693400"/>
  <p:notesSz cx="7556500" cy="10693400"/>
  <p:defaultTextStyle>
    <a:defPPr rtl="0">
      <a:defRPr lang="th-TH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2"/>
    <p:restoredTop sz="94674"/>
  </p:normalViewPr>
  <p:slideViewPr>
    <p:cSldViewPr>
      <p:cViewPr>
        <p:scale>
          <a:sx n="100" d="100"/>
          <a:sy n="100" d="100"/>
        </p:scale>
        <p:origin x="118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8341" cy="106904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816479"/>
            <a:ext cx="7558405" cy="9142920"/>
          </a:xfrm>
          <a:custGeom>
            <a:avLst/>
            <a:gdLst/>
            <a:ahLst/>
            <a:cxnLst/>
            <a:rect l="l" t="t" r="r" b="b"/>
            <a:pathLst>
              <a:path w="7558405" h="8844280">
                <a:moveTo>
                  <a:pt x="7558341" y="0"/>
                </a:moveTo>
                <a:lnTo>
                  <a:pt x="0" y="0"/>
                </a:lnTo>
                <a:lnTo>
                  <a:pt x="0" y="8843962"/>
                </a:lnTo>
                <a:lnTo>
                  <a:pt x="7558341" y="8843962"/>
                </a:lnTo>
                <a:lnTo>
                  <a:pt x="7558341" y="0"/>
                </a:lnTo>
                <a:close/>
              </a:path>
            </a:pathLst>
          </a:custGeom>
          <a:solidFill>
            <a:srgbClr val="FFEFC6"/>
          </a:solidFill>
        </p:spPr>
        <p:txBody>
          <a:bodyPr wrap="square" lIns="0" tIns="0" rIns="0" bIns="0" rtlCol="0"/>
          <a:lstStyle/>
          <a:p>
            <a:pPr rtl="0"/>
            <a:endParaRPr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9454" y="1753923"/>
            <a:ext cx="6984365" cy="8583758"/>
          </a:xfrm>
          <a:custGeom>
            <a:avLst/>
            <a:gdLst/>
            <a:ahLst/>
            <a:cxnLst/>
            <a:rect l="l" t="t" r="r" b="b"/>
            <a:pathLst>
              <a:path w="6984365" h="8304530">
                <a:moveTo>
                  <a:pt x="6984009" y="0"/>
                </a:moveTo>
                <a:lnTo>
                  <a:pt x="0" y="0"/>
                </a:lnTo>
                <a:lnTo>
                  <a:pt x="0" y="8303945"/>
                </a:lnTo>
                <a:lnTo>
                  <a:pt x="6984009" y="8303945"/>
                </a:lnTo>
                <a:lnTo>
                  <a:pt x="69840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rtl="0"/>
            <a:endParaRPr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0700" y="7937500"/>
            <a:ext cx="649605" cy="768350"/>
          </a:xfrm>
          <a:custGeom>
            <a:avLst/>
            <a:gdLst/>
            <a:ahLst/>
            <a:cxnLst/>
            <a:rect l="l" t="t" r="r" b="b"/>
            <a:pathLst>
              <a:path w="649605" h="768350">
                <a:moveTo>
                  <a:pt x="649033" y="0"/>
                </a:moveTo>
                <a:lnTo>
                  <a:pt x="0" y="0"/>
                </a:lnTo>
                <a:lnTo>
                  <a:pt x="0" y="767829"/>
                </a:lnTo>
                <a:lnTo>
                  <a:pt x="649033" y="767829"/>
                </a:lnTo>
                <a:lnTo>
                  <a:pt x="64903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rtl="0"/>
            <a:endParaRPr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5207" y="7938127"/>
            <a:ext cx="5239019" cy="768350"/>
          </a:xfrm>
          <a:custGeom>
            <a:avLst/>
            <a:gdLst/>
            <a:ahLst/>
            <a:cxnLst/>
            <a:rect l="l" t="t" r="r" b="b"/>
            <a:pathLst>
              <a:path w="5147945" h="768350">
                <a:moveTo>
                  <a:pt x="5147614" y="767829"/>
                </a:moveTo>
                <a:lnTo>
                  <a:pt x="0" y="767829"/>
                </a:lnTo>
                <a:lnTo>
                  <a:pt x="0" y="0"/>
                </a:lnTo>
                <a:lnTo>
                  <a:pt x="5147614" y="0"/>
                </a:lnTo>
                <a:lnTo>
                  <a:pt x="5147614" y="767829"/>
                </a:lnTo>
                <a:close/>
              </a:path>
            </a:pathLst>
          </a:custGeom>
          <a:ln w="11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rtl="0"/>
            <a:endParaRPr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68934" y="3631208"/>
            <a:ext cx="6419215" cy="407034"/>
            <a:chOff x="568934" y="3842436"/>
            <a:chExt cx="6419215" cy="407034"/>
          </a:xfrm>
        </p:grpSpPr>
        <p:sp>
          <p:nvSpPr>
            <p:cNvPr id="16" name="object 16"/>
            <p:cNvSpPr/>
            <p:nvPr/>
          </p:nvSpPr>
          <p:spPr>
            <a:xfrm>
              <a:off x="970330" y="3847833"/>
              <a:ext cx="6012180" cy="396240"/>
            </a:xfrm>
            <a:custGeom>
              <a:avLst/>
              <a:gdLst/>
              <a:ahLst/>
              <a:cxnLst/>
              <a:rect l="l" t="t" r="r" b="b"/>
              <a:pathLst>
                <a:path w="6012180" h="396239">
                  <a:moveTo>
                    <a:pt x="0" y="395998"/>
                  </a:moveTo>
                  <a:lnTo>
                    <a:pt x="6012002" y="395998"/>
                  </a:lnTo>
                  <a:lnTo>
                    <a:pt x="6012002" y="0"/>
                  </a:lnTo>
                  <a:lnTo>
                    <a:pt x="0" y="0"/>
                  </a:lnTo>
                  <a:lnTo>
                    <a:pt x="0" y="395998"/>
                  </a:lnTo>
                  <a:close/>
                </a:path>
              </a:pathLst>
            </a:custGeom>
            <a:solidFill>
              <a:srgbClr val="FFF1D0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74332" y="3847833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40" h="396239">
                  <a:moveTo>
                    <a:pt x="395998" y="0"/>
                  </a:moveTo>
                  <a:lnTo>
                    <a:pt x="0" y="0"/>
                  </a:lnTo>
                  <a:lnTo>
                    <a:pt x="0" y="395998"/>
                  </a:lnTo>
                  <a:lnTo>
                    <a:pt x="395998" y="395998"/>
                  </a:lnTo>
                  <a:lnTo>
                    <a:pt x="395998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574332" y="3847833"/>
              <a:ext cx="6408420" cy="396240"/>
            </a:xfrm>
            <a:custGeom>
              <a:avLst/>
              <a:gdLst/>
              <a:ahLst/>
              <a:cxnLst/>
              <a:rect l="l" t="t" r="r" b="b"/>
              <a:pathLst>
                <a:path w="6408420" h="396239">
                  <a:moveTo>
                    <a:pt x="6408000" y="395998"/>
                  </a:moveTo>
                  <a:lnTo>
                    <a:pt x="0" y="395998"/>
                  </a:lnTo>
                  <a:lnTo>
                    <a:pt x="0" y="0"/>
                  </a:lnTo>
                  <a:lnTo>
                    <a:pt x="6408000" y="0"/>
                  </a:lnTo>
                  <a:lnTo>
                    <a:pt x="6408000" y="395998"/>
                  </a:lnTo>
                  <a:close/>
                </a:path>
              </a:pathLst>
            </a:custGeom>
            <a:ln w="10795">
              <a:solidFill>
                <a:srgbClr val="FFCB04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graphicFrame>
        <p:nvGraphicFramePr>
          <p:cNvPr id="19" name="objec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260281"/>
              </p:ext>
            </p:extLst>
          </p:nvPr>
        </p:nvGraphicFramePr>
        <p:xfrm>
          <a:off x="559556" y="6186551"/>
          <a:ext cx="6418579" cy="395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5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1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998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B04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CB04"/>
                      </a:solidFill>
                      <a:prstDash val="solid"/>
                    </a:lnT>
                    <a:lnB w="12700">
                      <a:solidFill>
                        <a:srgbClr val="FFCB04"/>
                      </a:solidFill>
                      <a:prstDash val="solid"/>
                    </a:lnB>
                    <a:solidFill>
                      <a:srgbClr val="FFF1D0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B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object 2">
            <a:extLst>
              <a:ext uri="{FF2B5EF4-FFF2-40B4-BE49-F238E27FC236}">
                <a16:creationId xmlns:a16="http://schemas.microsoft.com/office/drawing/2014/main" id="{094B7C20-307A-7441-BEA7-DB0880096FA1}"/>
              </a:ext>
            </a:extLst>
          </p:cNvPr>
          <p:cNvSpPr txBox="1"/>
          <p:nvPr/>
        </p:nvSpPr>
        <p:spPr>
          <a:xfrm>
            <a:off x="1997984" y="1034817"/>
            <a:ext cx="384872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00"/>
              </a:spcBef>
            </a:pPr>
            <a:r>
              <a:rPr lang="th" sz="1700" b="1" dirty="0">
                <a:solidFill>
                  <a:srgbClr val="231F20"/>
                </a:solidFill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rPr>
              <a:t>ประกาศการฉีดวัคซีนเข็มกระตุ้นสำหรับไวรัสโคโรนาสายพันธุ์ใหม่ (เข็มที่ 3)</a:t>
            </a:r>
            <a:endParaRPr sz="1700" b="1" dirty="0">
              <a:latin typeface="Leelawadee" panose="020B0502040204020203" pitchFamily="34" charset="-34"/>
              <a:ea typeface="Yu Gothic" panose="020B0400000000000000" pitchFamily="34" charset="-128"/>
              <a:cs typeface="Leelawadee" panose="020B0502040204020203" pitchFamily="34" charset="-34"/>
            </a:endParaRPr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15B5B022-FD63-0642-8D91-A388877B187C}"/>
              </a:ext>
            </a:extLst>
          </p:cNvPr>
          <p:cNvSpPr txBox="1"/>
          <p:nvPr/>
        </p:nvSpPr>
        <p:spPr>
          <a:xfrm>
            <a:off x="1739644" y="1018422"/>
            <a:ext cx="4118363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rtl="0">
              <a:lnSpc>
                <a:spcPct val="100000"/>
              </a:lnSpc>
              <a:spcBef>
                <a:spcPts val="1020"/>
              </a:spcBef>
            </a:pPr>
            <a:endParaRPr sz="2200" b="1" dirty="0">
              <a:latin typeface="Leelawadee" panose="020B0502040204020203" pitchFamily="34" charset="-34"/>
              <a:ea typeface="Yu Gothic" panose="020B0400000000000000" pitchFamily="34" charset="-128"/>
              <a:cs typeface="Leelawadee" panose="020B0502040204020203" pitchFamily="34" charset="-34"/>
            </a:endParaRPr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C44DA7F9-CAE4-3A49-8974-B92167BAAE39}"/>
              </a:ext>
            </a:extLst>
          </p:cNvPr>
          <p:cNvSpPr txBox="1"/>
          <p:nvPr/>
        </p:nvSpPr>
        <p:spPr>
          <a:xfrm>
            <a:off x="555207" y="4199890"/>
            <a:ext cx="3186430" cy="1088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0" algn="thaiDist" rtl="0">
              <a:lnSpc>
                <a:spcPct val="142800"/>
              </a:lnSpc>
              <a:spcBef>
                <a:spcPts val="100"/>
              </a:spcBef>
            </a:pPr>
            <a:r>
              <a:rPr sz="10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เชิญค้นหาสถาบันทางการแพทย์หรือสถานที่ฉีดวัคซีนที่สามารถรับวัคซีน</a:t>
            </a:r>
            <a:r>
              <a:rPr lang="th" sz="1000" b="1" dirty="0">
                <a:solidFill>
                  <a:srgbClr val="231F20"/>
                </a:solidFill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rPr>
              <a:t>ผ่าน</a:t>
            </a:r>
            <a:r>
              <a:rPr lang="th" sz="1000" b="1" dirty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rPr>
              <a:t>การประชาสัมพันธ์จากเทศบาล</a:t>
            </a:r>
            <a:r>
              <a:rPr lang="th" sz="1000" b="1" dirty="0">
                <a:solidFill>
                  <a:srgbClr val="231F20"/>
                </a:solidFill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rPr>
              <a:t>หรือ</a:t>
            </a:r>
            <a:r>
              <a:rPr lang="th" sz="1000" b="1" dirty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rPr>
              <a:t>อินเทอร์เน็ต</a:t>
            </a:r>
            <a:r>
              <a:rPr lang="th" sz="1000" b="1" dirty="0">
                <a:solidFill>
                  <a:srgbClr val="231F20"/>
                </a:solidFill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rPr>
              <a:t> นอกจากนี้ </a:t>
            </a:r>
            <a:r>
              <a:rPr sz="1000" b="1" dirty="0" err="1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บุคลากรทางการแพทย์</a:t>
            </a:r>
            <a:r>
              <a:rPr lang="th" sz="1000" b="1" dirty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rPr>
              <a:t>อาจ</a:t>
            </a:r>
            <a:r>
              <a:rPr sz="1000" b="1" dirty="0" err="1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ได้รับการฉีดวัคซีนจากสถาบันทางการแพทย์ที่สังกัด</a:t>
            </a:r>
            <a:endParaRPr lang="en-US" altLang="ja-JP" sz="1000" b="1" dirty="0">
              <a:solidFill>
                <a:schemeClr val="accent6">
                  <a:lumMod val="75000"/>
                </a:schemeClr>
              </a:solidFill>
              <a:latin typeface="Leelawadee" panose="020B0502040204020203" pitchFamily="34" charset="-34"/>
              <a:ea typeface="Yu Gothic" panose="020B0400000000000000" pitchFamily="34" charset="-128"/>
              <a:cs typeface="Leelawadee" panose="020B0502040204020203" pitchFamily="34" charset="-34"/>
            </a:endParaRPr>
          </a:p>
          <a:p>
            <a:pPr marL="12700" marR="5080" indent="6350" rtl="0">
              <a:lnSpc>
                <a:spcPct val="142800"/>
              </a:lnSpc>
              <a:spcBef>
                <a:spcPts val="100"/>
              </a:spcBef>
            </a:pPr>
            <a:r>
              <a:rPr lang="th" sz="1000" b="1" dirty="0">
                <a:solidFill>
                  <a:srgbClr val="231F20"/>
                </a:solidFill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rPr>
              <a:t>โปรดตรวจสอบรายละเอียดที่ที่ทำงานของคุณ</a:t>
            </a:r>
            <a:endParaRPr sz="1000" b="1" dirty="0">
              <a:latin typeface="Leelawadee" panose="020B0502040204020203" pitchFamily="34" charset="-34"/>
              <a:ea typeface="Yu Gothic" panose="020B0400000000000000" pitchFamily="34" charset="-128"/>
              <a:cs typeface="Leelawadee" panose="020B0502040204020203" pitchFamily="34" charset="-34"/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DFCCFCC0-DCF5-5449-9CD3-8CF68A4A54EF}"/>
              </a:ext>
            </a:extLst>
          </p:cNvPr>
          <p:cNvSpPr txBox="1"/>
          <p:nvPr/>
        </p:nvSpPr>
        <p:spPr>
          <a:xfrm>
            <a:off x="416046" y="5384098"/>
            <a:ext cx="6874217" cy="695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spcBef>
                <a:spcPts val="434"/>
              </a:spcBef>
            </a:pPr>
            <a:r>
              <a:rPr lang="th" sz="900" dirty="0">
                <a:solidFill>
                  <a:srgbClr val="231F20"/>
                </a:solidFill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rPr>
              <a:t>* หากไม่สามารถค้นหาสถาบันทางการแพทย์หรือสถานที่ฉีดวัคซีน สามารถติดต่อได้ที่เทศบาลที่คุณอาศัยอยู่</a:t>
            </a:r>
            <a:endParaRPr lang="en-US" sz="900" dirty="0">
              <a:latin typeface="Leelawadee" panose="020B0502040204020203" pitchFamily="34" charset="-34"/>
              <a:ea typeface="Yu Gothic" panose="020B0400000000000000" pitchFamily="34" charset="-128"/>
              <a:cs typeface="Leelawadee" panose="020B0502040204020203" pitchFamily="34" charset="-34"/>
            </a:endParaRPr>
          </a:p>
          <a:p>
            <a:pPr marL="12700" rtl="0">
              <a:spcBef>
                <a:spcPts val="434"/>
              </a:spcBef>
            </a:pPr>
            <a:r>
              <a:rPr lang="th" sz="900" dirty="0">
                <a:solidFill>
                  <a:srgbClr val="231F20"/>
                </a:solidFill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rPr>
              <a:t>* ยกเว้นผู้ที่อยู่ระหว่างการพักรักษาอยู่ในโรงพยาบาลหรือสถาบันทางการแพทย์ ฯลฯ โดยหลักการแล้วจะได้วัคซีนที่เขตเทศบาล (สถานที่พำนัก) ที่มีทะเบียนบ้านอยู่</a:t>
            </a:r>
            <a:endParaRPr lang="th-TH" sz="900" dirty="0">
              <a:solidFill>
                <a:srgbClr val="231F20"/>
              </a:solidFill>
              <a:latin typeface="Leelawadee" panose="020B0502040204020203" pitchFamily="34" charset="-34"/>
              <a:ea typeface="Yu Gothic" panose="020B0400000000000000" pitchFamily="34" charset="-128"/>
              <a:cs typeface="Leelawadee" panose="020B0502040204020203" pitchFamily="34" charset="-34"/>
            </a:endParaRPr>
          </a:p>
          <a:p>
            <a:pPr marL="76200" indent="-63500" rtl="0">
              <a:spcBef>
                <a:spcPts val="434"/>
              </a:spcBef>
            </a:pPr>
            <a:r>
              <a:rPr lang="en-US" sz="900" dirty="0">
                <a:solidFill>
                  <a:srgbClr val="231F20"/>
                </a:solidFill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rPr>
              <a:t>	</a:t>
            </a:r>
            <a:r>
              <a:rPr lang="th-TH" sz="900" dirty="0">
                <a:solidFill>
                  <a:srgbClr val="231F20"/>
                </a:solidFill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rPr>
              <a:t>โปรดพลิกอีกด้านเพื่ออ่านเรื่องการฉีดวัคซีนนอกเขตสถานที่พำนัก</a:t>
            </a:r>
            <a:endParaRPr lang="th-TH" sz="900" dirty="0">
              <a:latin typeface="Leelawadee" panose="020B0502040204020203" pitchFamily="34" charset="-34"/>
              <a:ea typeface="Yu Gothic" panose="020B0400000000000000" pitchFamily="34" charset="-128"/>
              <a:cs typeface="Leelawadee" panose="020B0502040204020203" pitchFamily="34" charset="-34"/>
            </a:endParaRPr>
          </a:p>
          <a:p>
            <a:pPr marL="12700" rtl="0">
              <a:spcBef>
                <a:spcPts val="340"/>
              </a:spcBef>
            </a:pPr>
            <a:r>
              <a:rPr lang="th" sz="900" dirty="0">
                <a:solidFill>
                  <a:srgbClr val="231F20"/>
                </a:solidFill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rPr>
              <a:t>* ไม่สามารถจองผ่าน COVID-19 Vaccine Navi ได้โดยตรง</a:t>
            </a:r>
            <a:endParaRPr sz="900" dirty="0">
              <a:latin typeface="Leelawadee" panose="020B0502040204020203" pitchFamily="34" charset="-34"/>
              <a:ea typeface="Yu Gothic" panose="020B0400000000000000" pitchFamily="34" charset="-128"/>
              <a:cs typeface="Leelawadee" panose="020B0502040204020203" pitchFamily="34" charset="-34"/>
            </a:endParaRPr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923FDC2E-99F0-5B42-87F5-3D61E0D31F88}"/>
              </a:ext>
            </a:extLst>
          </p:cNvPr>
          <p:cNvSpPr txBox="1"/>
          <p:nvPr/>
        </p:nvSpPr>
        <p:spPr>
          <a:xfrm>
            <a:off x="5659375" y="6182336"/>
            <a:ext cx="648397" cy="261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ts val="960"/>
              </a:lnSpc>
              <a:spcBef>
                <a:spcPts val="100"/>
              </a:spcBef>
            </a:pPr>
            <a:r>
              <a:rPr lang="th" sz="800" b="1" dirty="0">
                <a:solidFill>
                  <a:srgbClr val="231F20"/>
                </a:solidFill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rPr>
              <a:t>ค่าใช้จ่าย</a:t>
            </a:r>
            <a:r>
              <a:rPr lang="en-US" sz="800" b="1" dirty="0">
                <a:solidFill>
                  <a:srgbClr val="231F20"/>
                </a:solidFill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rPr>
              <a:t/>
            </a:r>
            <a:br>
              <a:rPr lang="en-US" sz="800" b="1" dirty="0">
                <a:solidFill>
                  <a:srgbClr val="231F20"/>
                </a:solidFill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rPr>
            </a:br>
            <a:r>
              <a:rPr lang="th" sz="800" b="1" dirty="0">
                <a:solidFill>
                  <a:srgbClr val="231F20"/>
                </a:solidFill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rPr>
              <a:t>การฉีดวัคซีน</a:t>
            </a:r>
            <a:endParaRPr sz="800" b="1" dirty="0">
              <a:latin typeface="Leelawadee" panose="020B0502040204020203" pitchFamily="34" charset="-34"/>
              <a:ea typeface="Yu Gothic" panose="020B0400000000000000" pitchFamily="34" charset="-128"/>
              <a:cs typeface="Leelawadee" panose="020B0502040204020203" pitchFamily="34" charset="-34"/>
            </a:endParaRPr>
          </a:p>
        </p:txBody>
      </p:sp>
      <p:sp>
        <p:nvSpPr>
          <p:cNvPr id="29" name="object 10">
            <a:extLst>
              <a:ext uri="{FF2B5EF4-FFF2-40B4-BE49-F238E27FC236}">
                <a16:creationId xmlns:a16="http://schemas.microsoft.com/office/drawing/2014/main" id="{DB112936-E372-D94C-A36B-4C618FD60AA5}"/>
              </a:ext>
            </a:extLst>
          </p:cNvPr>
          <p:cNvSpPr txBox="1"/>
          <p:nvPr/>
        </p:nvSpPr>
        <p:spPr>
          <a:xfrm>
            <a:off x="5647884" y="6419637"/>
            <a:ext cx="753669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th" sz="700" dirty="0">
                <a:solidFill>
                  <a:srgbClr val="231F20"/>
                </a:solidFill>
                <a:latin typeface="Leelawadee" panose="020B0502040204020203" pitchFamily="34" charset="-34"/>
                <a:ea typeface="Yu Gothic Medium" panose="020B0400000000000000" pitchFamily="34" charset="-128"/>
                <a:cs typeface="Leelawadee" panose="020B0502040204020203" pitchFamily="34" charset="-34"/>
              </a:rPr>
              <a:t>(จ่ายเต็มจำนวนโดยรัฐ) </a:t>
            </a:r>
            <a:endParaRPr sz="700" dirty="0">
              <a:latin typeface="Leelawadee" panose="020B0502040204020203" pitchFamily="34" charset="-34"/>
              <a:ea typeface="Yu Gothic Medium" panose="020B0400000000000000" pitchFamily="34" charset="-128"/>
              <a:cs typeface="Leelawadee" panose="020B0502040204020203" pitchFamily="34" charset="-34"/>
            </a:endParaRPr>
          </a:p>
        </p:txBody>
      </p:sp>
      <p:sp>
        <p:nvSpPr>
          <p:cNvPr id="30" name="object 11">
            <a:extLst>
              <a:ext uri="{FF2B5EF4-FFF2-40B4-BE49-F238E27FC236}">
                <a16:creationId xmlns:a16="http://schemas.microsoft.com/office/drawing/2014/main" id="{4023A950-7A31-2D4B-839A-D344C8C3CC32}"/>
              </a:ext>
            </a:extLst>
          </p:cNvPr>
          <p:cNvSpPr txBox="1"/>
          <p:nvPr/>
        </p:nvSpPr>
        <p:spPr>
          <a:xfrm>
            <a:off x="1009488" y="8116801"/>
            <a:ext cx="4835315" cy="38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6530" rtl="0">
              <a:lnSpc>
                <a:spcPct val="100000"/>
              </a:lnSpc>
              <a:spcBef>
                <a:spcPts val="465"/>
              </a:spcBef>
              <a:tabLst>
                <a:tab pos="746760" algn="l"/>
              </a:tabLst>
            </a:pPr>
            <a:r>
              <a:rPr lang="th" sz="1100" b="1" dirty="0">
                <a:solidFill>
                  <a:srgbClr val="231F20"/>
                </a:solidFill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rPr>
              <a:t>・</a:t>
            </a:r>
            <a:r>
              <a:rPr lang="th" sz="1100" b="1" dirty="0">
                <a:solidFill>
                  <a:srgbClr val="ED1C24"/>
                </a:solidFill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rPr>
              <a:t>ชุดเอกสารภายในซองจดหมาย</a:t>
            </a:r>
            <a:r>
              <a:rPr lang="th" sz="1100" b="1" dirty="0">
                <a:solidFill>
                  <a:srgbClr val="231F20"/>
                </a:solidFill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rPr>
              <a:t>ที่มีประกาศนี้</a:t>
            </a:r>
            <a:endParaRPr lang="ja-JP" altLang="en-US" sz="1100" b="1" dirty="0">
              <a:latin typeface="Leelawadee" panose="020B0502040204020203" pitchFamily="34" charset="-34"/>
              <a:ea typeface="Yu Gothic" panose="020B0400000000000000" pitchFamily="34" charset="-128"/>
              <a:cs typeface="Leelawadee" panose="020B0502040204020203" pitchFamily="34" charset="-34"/>
            </a:endParaRPr>
          </a:p>
          <a:p>
            <a:pPr marL="176530" rtl="0">
              <a:lnSpc>
                <a:spcPct val="100000"/>
              </a:lnSpc>
              <a:spcBef>
                <a:spcPts val="365"/>
              </a:spcBef>
              <a:tabLst>
                <a:tab pos="746760" algn="l"/>
              </a:tabLst>
            </a:pPr>
            <a:r>
              <a:rPr lang="th" sz="1100" b="1" dirty="0">
                <a:solidFill>
                  <a:srgbClr val="231F20"/>
                </a:solidFill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rPr>
              <a:t>・</a:t>
            </a:r>
            <a:r>
              <a:rPr lang="th" sz="1100" b="1" dirty="0">
                <a:solidFill>
                  <a:srgbClr val="ED1C24"/>
                </a:solidFill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rPr>
              <a:t>เอกสารยืนยันตัวตน</a:t>
            </a:r>
            <a:r>
              <a:rPr lang="th" sz="1100" b="1" dirty="0">
                <a:solidFill>
                  <a:srgbClr val="231F20"/>
                </a:solidFill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rPr>
              <a:t> (</a:t>
            </a:r>
            <a:r>
              <a:rPr lang="th" sz="1100" b="1" dirty="0">
                <a:solidFill>
                  <a:srgbClr val="ED1C24"/>
                </a:solidFill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rPr>
              <a:t>My Number Card, ใบขับขี่, บัตรประกันสุขภาพ</a:t>
            </a:r>
            <a:r>
              <a:rPr lang="th" sz="1100" b="1" dirty="0">
                <a:solidFill>
                  <a:srgbClr val="231F20"/>
                </a:solidFill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rPr>
              <a:t> ฯลฯ)</a:t>
            </a:r>
            <a:endParaRPr lang="ja-JP" altLang="en-US" sz="1100" b="1" dirty="0">
              <a:latin typeface="Leelawadee" panose="020B0502040204020203" pitchFamily="34" charset="-34"/>
              <a:ea typeface="Yu Gothic" panose="020B0400000000000000" pitchFamily="34" charset="-128"/>
              <a:cs typeface="Leelawadee" panose="020B0502040204020203" pitchFamily="34" charset="-34"/>
            </a:endParaRPr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id="{5781A1CA-4D42-E64D-972C-E2ED90A7AD39}"/>
              </a:ext>
            </a:extLst>
          </p:cNvPr>
          <p:cNvSpPr txBox="1"/>
          <p:nvPr/>
        </p:nvSpPr>
        <p:spPr>
          <a:xfrm>
            <a:off x="5835650" y="7813643"/>
            <a:ext cx="125217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th" sz="900" dirty="0">
                <a:solidFill>
                  <a:srgbClr val="231F20"/>
                </a:solidFill>
                <a:latin typeface="Leelawadee" panose="020B0502040204020203" pitchFamily="34" charset="-34"/>
                <a:ea typeface="Yu Gothic Medium" panose="020B0400000000000000" pitchFamily="34" charset="-128"/>
                <a:cs typeface="Leelawadee" panose="020B0502040204020203" pitchFamily="34" charset="-34"/>
              </a:rPr>
              <a:t>เอกสารภายในซองจดหมาย</a:t>
            </a:r>
            <a:endParaRPr sz="900" dirty="0">
              <a:latin typeface="Leelawadee" panose="020B0502040204020203" pitchFamily="34" charset="-34"/>
              <a:ea typeface="Yu Gothic Medium" panose="020B0400000000000000" pitchFamily="34" charset="-128"/>
              <a:cs typeface="Leelawadee" panose="020B0502040204020203" pitchFamily="34" charset="-34"/>
            </a:endParaRPr>
          </a:p>
        </p:txBody>
      </p:sp>
      <p:sp>
        <p:nvSpPr>
          <p:cNvPr id="33" name="object 14">
            <a:extLst>
              <a:ext uri="{FF2B5EF4-FFF2-40B4-BE49-F238E27FC236}">
                <a16:creationId xmlns:a16="http://schemas.microsoft.com/office/drawing/2014/main" id="{47F8E4D8-335F-D148-B4FF-D5BDCB06974C}"/>
              </a:ext>
            </a:extLst>
          </p:cNvPr>
          <p:cNvSpPr txBox="1"/>
          <p:nvPr/>
        </p:nvSpPr>
        <p:spPr>
          <a:xfrm>
            <a:off x="544189" y="6702402"/>
            <a:ext cx="5024210" cy="2301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590"/>
              </a:spcBef>
            </a:pPr>
            <a:r>
              <a:rPr sz="14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โปรดติดต่อเทศบาลหรือสถาบันทางการแพทย์ที่รับจอง</a:t>
            </a:r>
            <a:endParaRPr sz="10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4" name="object 15">
            <a:extLst>
              <a:ext uri="{FF2B5EF4-FFF2-40B4-BE49-F238E27FC236}">
                <a16:creationId xmlns:a16="http://schemas.microsoft.com/office/drawing/2014/main" id="{CAEF4F25-86DB-A741-863E-2D7F2E4644E2}"/>
              </a:ext>
            </a:extLst>
          </p:cNvPr>
          <p:cNvSpPr txBox="1"/>
          <p:nvPr/>
        </p:nvSpPr>
        <p:spPr>
          <a:xfrm>
            <a:off x="6017992" y="178409"/>
            <a:ext cx="1360389" cy="176552"/>
          </a:xfrm>
          <a:prstGeom prst="rect">
            <a:avLst/>
          </a:prstGeom>
          <a:solidFill>
            <a:srgbClr val="FFFFFF"/>
          </a:solidFill>
          <a:ln w="7200">
            <a:solidFill>
              <a:srgbClr val="231F20"/>
            </a:solidFill>
          </a:ln>
        </p:spPr>
        <p:txBody>
          <a:bodyPr vert="horz" wrap="square" lIns="0" tIns="19685" rIns="0" bIns="18000" rtlCol="0">
            <a:spAutoFit/>
          </a:bodyPr>
          <a:lstStyle/>
          <a:p>
            <a:pPr marL="60960" rtl="0">
              <a:lnSpc>
                <a:spcPct val="100000"/>
              </a:lnSpc>
              <a:spcBef>
                <a:spcPts val="155"/>
              </a:spcBef>
            </a:pPr>
            <a:r>
              <a:rPr lang="th" sz="900" dirty="0">
                <a:solidFill>
                  <a:srgbClr val="231F20"/>
                </a:solidFill>
                <a:latin typeface="Leelawadee" panose="020B0502040204020203" pitchFamily="34" charset="-34"/>
                <a:ea typeface="MS PGothic" panose="020B0600070205080204" pitchFamily="34" charset="-128"/>
                <a:cs typeface="Leelawadee" panose="020B0502040204020203" pitchFamily="34" charset="-34"/>
              </a:rPr>
              <a:t>วันที่ 16 พฤศจิกายน 2564</a:t>
            </a:r>
            <a:endParaRPr sz="900" dirty="0">
              <a:latin typeface="Leelawadee" panose="020B0502040204020203" pitchFamily="34" charset="-34"/>
              <a:ea typeface="MS PGothic" panose="020B0600070205080204" pitchFamily="34" charset="-128"/>
              <a:cs typeface="Leelawadee" panose="020B0502040204020203" pitchFamily="34" charset="-34"/>
            </a:endParaRPr>
          </a:p>
        </p:txBody>
      </p:sp>
      <p:sp>
        <p:nvSpPr>
          <p:cNvPr id="35" name="object 16">
            <a:extLst>
              <a:ext uri="{FF2B5EF4-FFF2-40B4-BE49-F238E27FC236}">
                <a16:creationId xmlns:a16="http://schemas.microsoft.com/office/drawing/2014/main" id="{34DA75E5-F031-9744-A175-3BA3D7397A10}"/>
              </a:ext>
            </a:extLst>
          </p:cNvPr>
          <p:cNvSpPr txBox="1"/>
          <p:nvPr/>
        </p:nvSpPr>
        <p:spPr>
          <a:xfrm>
            <a:off x="178333" y="178408"/>
            <a:ext cx="2160270" cy="574961"/>
          </a:xfrm>
          <a:prstGeom prst="rect">
            <a:avLst/>
          </a:prstGeom>
          <a:solidFill>
            <a:srgbClr val="FFFFFF"/>
          </a:solidFill>
          <a:ln w="3695">
            <a:solidFill>
              <a:srgbClr val="231F20"/>
            </a:solidFill>
          </a:ln>
        </p:spPr>
        <p:txBody>
          <a:bodyPr vert="horz" wrap="square" lIns="36000" tIns="36000" rIns="36000" bIns="0" rtlCol="0">
            <a:spAutoFit/>
          </a:bodyPr>
          <a:lstStyle/>
          <a:p>
            <a:r>
              <a:rPr lang="ja-JP" altLang="en-US" sz="6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追加接種の</a:t>
            </a:r>
            <a:r>
              <a:rPr lang="ja-JP" altLang="en-US" sz="60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お知らせ</a:t>
            </a:r>
            <a:r>
              <a:rPr lang="ja-JP" altLang="en-US" sz="600" smtClean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（タイ語</a:t>
            </a:r>
            <a:r>
              <a:rPr lang="ja-JP" altLang="en-US" sz="600" dirty="0" smtClean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）</a:t>
            </a:r>
            <a:endParaRPr lang="en-US" altLang="ja-JP" sz="600" dirty="0" smtClean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endParaRPr lang="th-TH" sz="9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 rtl="0">
              <a:lnSpc>
                <a:spcPct val="100000"/>
              </a:lnSpc>
            </a:pPr>
            <a:r>
              <a:rPr lang="th" sz="1000" dirty="0">
                <a:solidFill>
                  <a:srgbClr val="231F2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ชื่อหน่วยงานท้องถิ่น</a:t>
            </a:r>
            <a:endParaRPr lang="en-US" sz="1000" dirty="0">
              <a:solidFill>
                <a:srgbClr val="231F2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 rtl="0">
              <a:lnSpc>
                <a:spcPct val="100000"/>
              </a:lnSpc>
            </a:pPr>
            <a:endParaRPr sz="10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2C69CC27-F530-8240-8ECB-AD0DEF95D56A}"/>
              </a:ext>
            </a:extLst>
          </p:cNvPr>
          <p:cNvSpPr txBox="1"/>
          <p:nvPr/>
        </p:nvSpPr>
        <p:spPr>
          <a:xfrm>
            <a:off x="561633" y="3063914"/>
            <a:ext cx="6583045" cy="326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/>
            <a:r>
              <a:rPr lang="th" sz="900">
                <a:solidFill>
                  <a:srgbClr val="231F20"/>
                </a:solidFill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rPr>
              <a:t>* ช่วงเวลาที่เริ่มรับการจองวัคซีนกระตุ้นอาจมีความแตกต่างกันไปขึ้นอยู่กับเขตเทศบาล</a:t>
            </a:r>
          </a:p>
          <a:p>
            <a:pPr marL="12700" rtl="0">
              <a:lnSpc>
                <a:spcPct val="150000"/>
              </a:lnSpc>
            </a:pPr>
            <a:r>
              <a:rPr lang="th" sz="900"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rPr>
              <a:t>* สำหรับผู้ที่มีอายุ 18 ปีขึ้นไป ณ วันที่ฉีดวัคซีน</a:t>
            </a:r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608731B1-E391-47E4-AF3E-AE92BE5B45ED}"/>
              </a:ext>
            </a:extLst>
          </p:cNvPr>
          <p:cNvGrpSpPr/>
          <p:nvPr/>
        </p:nvGrpSpPr>
        <p:grpSpPr>
          <a:xfrm>
            <a:off x="568934" y="2282478"/>
            <a:ext cx="6419215" cy="407034"/>
            <a:chOff x="568934" y="2321756"/>
            <a:chExt cx="6419215" cy="407034"/>
          </a:xfrm>
        </p:grpSpPr>
        <p:grpSp>
          <p:nvGrpSpPr>
            <p:cNvPr id="11" name="object 11"/>
            <p:cNvGrpSpPr/>
            <p:nvPr/>
          </p:nvGrpSpPr>
          <p:grpSpPr>
            <a:xfrm>
              <a:off x="568934" y="2321756"/>
              <a:ext cx="6419215" cy="407034"/>
              <a:chOff x="568934" y="2379916"/>
              <a:chExt cx="6419215" cy="407034"/>
            </a:xfrm>
          </p:grpSpPr>
          <p:sp>
            <p:nvSpPr>
              <p:cNvPr id="12" name="object 12"/>
              <p:cNvSpPr/>
              <p:nvPr/>
            </p:nvSpPr>
            <p:spPr>
              <a:xfrm>
                <a:off x="970330" y="2385314"/>
                <a:ext cx="6012180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012180" h="396239">
                    <a:moveTo>
                      <a:pt x="0" y="395998"/>
                    </a:moveTo>
                    <a:lnTo>
                      <a:pt x="6012002" y="395998"/>
                    </a:lnTo>
                    <a:lnTo>
                      <a:pt x="6012002" y="0"/>
                    </a:lnTo>
                    <a:lnTo>
                      <a:pt x="0" y="0"/>
                    </a:lnTo>
                    <a:lnTo>
                      <a:pt x="0" y="395998"/>
                    </a:lnTo>
                    <a:close/>
                  </a:path>
                </a:pathLst>
              </a:custGeom>
              <a:solidFill>
                <a:srgbClr val="FFF1D0"/>
              </a:solidFill>
            </p:spPr>
            <p:txBody>
              <a:bodyPr wrap="square" lIns="0" tIns="0" rIns="0" bIns="0" rtlCol="0"/>
              <a:lstStyle/>
              <a:p>
                <a:pPr rtl="0"/>
                <a:endParaRPr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574332" y="2385314"/>
                <a:ext cx="396240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396240" h="396239">
                    <a:moveTo>
                      <a:pt x="395998" y="0"/>
                    </a:moveTo>
                    <a:lnTo>
                      <a:pt x="0" y="0"/>
                    </a:lnTo>
                    <a:lnTo>
                      <a:pt x="0" y="395998"/>
                    </a:lnTo>
                    <a:lnTo>
                      <a:pt x="395998" y="395998"/>
                    </a:lnTo>
                    <a:lnTo>
                      <a:pt x="395998" y="0"/>
                    </a:lnTo>
                    <a:close/>
                  </a:path>
                </a:pathLst>
              </a:custGeom>
              <a:solidFill>
                <a:srgbClr val="FFCB04"/>
              </a:solidFill>
            </p:spPr>
            <p:txBody>
              <a:bodyPr wrap="square" lIns="0" tIns="0" rIns="0" bIns="0" rtlCol="0"/>
              <a:lstStyle/>
              <a:p>
                <a:pPr rtl="0"/>
                <a:endParaRPr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574332" y="2385314"/>
                <a:ext cx="6408420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408420" h="396239">
                    <a:moveTo>
                      <a:pt x="6408000" y="395998"/>
                    </a:moveTo>
                    <a:lnTo>
                      <a:pt x="0" y="395998"/>
                    </a:lnTo>
                    <a:lnTo>
                      <a:pt x="0" y="0"/>
                    </a:lnTo>
                    <a:lnTo>
                      <a:pt x="6408000" y="0"/>
                    </a:lnTo>
                    <a:lnTo>
                      <a:pt x="6408000" y="395998"/>
                    </a:lnTo>
                    <a:close/>
                  </a:path>
                </a:pathLst>
              </a:custGeom>
              <a:ln w="10795">
                <a:solidFill>
                  <a:srgbClr val="FFCB04"/>
                </a:solidFill>
              </a:ln>
            </p:spPr>
            <p:txBody>
              <a:bodyPr wrap="square" lIns="0" tIns="0" rIns="0" bIns="0" rtlCol="0"/>
              <a:lstStyle/>
              <a:p>
                <a:pPr rtl="0"/>
                <a:endParaRPr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</p:grpSp>
        <p:sp>
          <p:nvSpPr>
            <p:cNvPr id="32" name="object 13">
              <a:extLst>
                <a:ext uri="{FF2B5EF4-FFF2-40B4-BE49-F238E27FC236}">
                  <a16:creationId xmlns:a16="http://schemas.microsoft.com/office/drawing/2014/main" id="{B6F5E361-3E16-974A-AC4B-C7BD6A319D80}"/>
                </a:ext>
              </a:extLst>
            </p:cNvPr>
            <p:cNvSpPr txBox="1"/>
            <p:nvPr/>
          </p:nvSpPr>
          <p:spPr>
            <a:xfrm>
              <a:off x="985393" y="2380610"/>
              <a:ext cx="5322379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5730" algn="ctr" rtl="0">
                <a:lnSpc>
                  <a:spcPct val="100000"/>
                </a:lnSpc>
                <a:spcBef>
                  <a:spcPts val="100"/>
                </a:spcBef>
                <a:tabLst>
                  <a:tab pos="2467610" algn="l"/>
                  <a:tab pos="2468245" algn="l"/>
                </a:tabLst>
              </a:pPr>
              <a:r>
                <a:rPr lang="th" sz="2000" b="1" dirty="0">
                  <a:solidFill>
                    <a:srgbClr val="231F20"/>
                  </a:solidFill>
                  <a:latin typeface="Leelawadee" panose="020B0502040204020203" pitchFamily="34" charset="-34"/>
                  <a:ea typeface="Yu Gothic" panose="020B0400000000000000" pitchFamily="34" charset="-128"/>
                  <a:cs typeface="Leelawadee" panose="020B0502040204020203" pitchFamily="34" charset="-34"/>
                </a:rPr>
                <a:t>บัตรฉีดวัคซีนส่งมาถึง</a:t>
              </a:r>
              <a:endParaRPr sz="2000" b="1" dirty="0"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endParaRPr>
            </a:p>
          </p:txBody>
        </p:sp>
        <p:sp>
          <p:nvSpPr>
            <p:cNvPr id="43" name="object 13">
              <a:extLst>
                <a:ext uri="{FF2B5EF4-FFF2-40B4-BE49-F238E27FC236}">
                  <a16:creationId xmlns:a16="http://schemas.microsoft.com/office/drawing/2014/main" id="{109CBD8E-30ED-4F46-8942-920A7F32EC10}"/>
                </a:ext>
              </a:extLst>
            </p:cNvPr>
            <p:cNvSpPr txBox="1"/>
            <p:nvPr/>
          </p:nvSpPr>
          <p:spPr>
            <a:xfrm>
              <a:off x="583286" y="2380610"/>
              <a:ext cx="393152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5730" rtl="0">
                <a:lnSpc>
                  <a:spcPct val="100000"/>
                </a:lnSpc>
                <a:spcBef>
                  <a:spcPts val="100"/>
                </a:spcBef>
                <a:tabLst>
                  <a:tab pos="2467610" algn="l"/>
                  <a:tab pos="2468245" algn="l"/>
                </a:tabLst>
              </a:pPr>
              <a:r>
                <a:rPr lang="th" sz="2000" b="1">
                  <a:solidFill>
                    <a:srgbClr val="231F20"/>
                  </a:solidFill>
                  <a:latin typeface="Leelawadee" panose="020B0502040204020203" pitchFamily="34" charset="-34"/>
                  <a:ea typeface="Yu Gothic" panose="020B0400000000000000" pitchFamily="34" charset="-128"/>
                  <a:cs typeface="Leelawadee" panose="020B0502040204020203" pitchFamily="34" charset="-34"/>
                </a:rPr>
                <a:t>1</a:t>
              </a:r>
              <a:endParaRPr sz="2000" b="1" dirty="0"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endParaRPr>
            </a:p>
          </p:txBody>
        </p:sp>
      </p:grpSp>
      <p:sp>
        <p:nvSpPr>
          <p:cNvPr id="44" name="object 13">
            <a:extLst>
              <a:ext uri="{FF2B5EF4-FFF2-40B4-BE49-F238E27FC236}">
                <a16:creationId xmlns:a16="http://schemas.microsoft.com/office/drawing/2014/main" id="{D78259FE-369E-D44A-814A-95D1522D1BB6}"/>
              </a:ext>
            </a:extLst>
          </p:cNvPr>
          <p:cNvSpPr txBox="1"/>
          <p:nvPr/>
        </p:nvSpPr>
        <p:spPr>
          <a:xfrm>
            <a:off x="985393" y="3710749"/>
            <a:ext cx="532237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algn="ctr" rtl="0">
              <a:lnSpc>
                <a:spcPct val="100000"/>
              </a:lnSpc>
              <a:tabLst>
                <a:tab pos="1721485" algn="l"/>
                <a:tab pos="1722120" algn="l"/>
              </a:tabLst>
            </a:pPr>
            <a:r>
              <a:rPr lang="th" sz="2000" b="1" dirty="0">
                <a:solidFill>
                  <a:srgbClr val="231F20"/>
                </a:solidFill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rPr>
              <a:t>ค้นหาสถาบันทางการแพทย์ / สถานที่ฉีดวัคซีน</a:t>
            </a:r>
            <a:endParaRPr lang="ja-JP" altLang="en-US" sz="2000" b="1" dirty="0">
              <a:latin typeface="Leelawadee" panose="020B0502040204020203" pitchFamily="34" charset="-34"/>
              <a:ea typeface="Yu Gothic" panose="020B0400000000000000" pitchFamily="34" charset="-128"/>
              <a:cs typeface="Leelawadee" panose="020B0502040204020203" pitchFamily="34" charset="-34"/>
            </a:endParaRPr>
          </a:p>
        </p:txBody>
      </p:sp>
      <p:sp>
        <p:nvSpPr>
          <p:cNvPr id="45" name="object 13">
            <a:extLst>
              <a:ext uri="{FF2B5EF4-FFF2-40B4-BE49-F238E27FC236}">
                <a16:creationId xmlns:a16="http://schemas.microsoft.com/office/drawing/2014/main" id="{EDA3F01B-99A9-E34F-A1D2-C850D00B2A65}"/>
              </a:ext>
            </a:extLst>
          </p:cNvPr>
          <p:cNvSpPr txBox="1"/>
          <p:nvPr/>
        </p:nvSpPr>
        <p:spPr>
          <a:xfrm>
            <a:off x="583286" y="3710749"/>
            <a:ext cx="3931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730" rtl="0">
              <a:lnSpc>
                <a:spcPct val="100000"/>
              </a:lnSpc>
              <a:spcBef>
                <a:spcPts val="100"/>
              </a:spcBef>
              <a:tabLst>
                <a:tab pos="2467610" algn="l"/>
                <a:tab pos="2468245" algn="l"/>
              </a:tabLst>
            </a:pPr>
            <a:r>
              <a:rPr lang="th" sz="2000" b="1">
                <a:solidFill>
                  <a:srgbClr val="231F20"/>
                </a:solidFill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rPr>
              <a:t>2</a:t>
            </a:r>
            <a:endParaRPr sz="2000" b="1" dirty="0">
              <a:latin typeface="Leelawadee" panose="020B0502040204020203" pitchFamily="34" charset="-34"/>
              <a:ea typeface="Yu Gothic" panose="020B0400000000000000" pitchFamily="34" charset="-128"/>
              <a:cs typeface="Leelawadee" panose="020B0502040204020203" pitchFamily="34" charset="-34"/>
            </a:endParaRPr>
          </a:p>
        </p:txBody>
      </p:sp>
      <p:sp>
        <p:nvSpPr>
          <p:cNvPr id="47" name="object 13">
            <a:extLst>
              <a:ext uri="{FF2B5EF4-FFF2-40B4-BE49-F238E27FC236}">
                <a16:creationId xmlns:a16="http://schemas.microsoft.com/office/drawing/2014/main" id="{7D4B7191-BD26-6C49-B405-416B36C4176A}"/>
              </a:ext>
            </a:extLst>
          </p:cNvPr>
          <p:cNvSpPr txBox="1"/>
          <p:nvPr/>
        </p:nvSpPr>
        <p:spPr>
          <a:xfrm>
            <a:off x="970330" y="6206266"/>
            <a:ext cx="532237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algn="ctr" rtl="0">
              <a:lnSpc>
                <a:spcPct val="100000"/>
              </a:lnSpc>
              <a:tabLst>
                <a:tab pos="1721485" algn="l"/>
                <a:tab pos="1722120" algn="l"/>
              </a:tabLst>
            </a:pPr>
            <a:r>
              <a:rPr lang="th" sz="2000" b="1" dirty="0">
                <a:solidFill>
                  <a:srgbClr val="231F20"/>
                </a:solidFill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rPr>
              <a:t>จองเข้ารับวัคซีน</a:t>
            </a:r>
            <a:endParaRPr lang="ja-JP" altLang="en-US" sz="2000" b="1" dirty="0">
              <a:latin typeface="Leelawadee" panose="020B0502040204020203" pitchFamily="34" charset="-34"/>
              <a:ea typeface="Yu Gothic" panose="020B0400000000000000" pitchFamily="34" charset="-128"/>
              <a:cs typeface="Leelawadee" panose="020B0502040204020203" pitchFamily="34" charset="-34"/>
            </a:endParaRPr>
          </a:p>
        </p:txBody>
      </p:sp>
      <p:sp>
        <p:nvSpPr>
          <p:cNvPr id="48" name="object 13">
            <a:extLst>
              <a:ext uri="{FF2B5EF4-FFF2-40B4-BE49-F238E27FC236}">
                <a16:creationId xmlns:a16="http://schemas.microsoft.com/office/drawing/2014/main" id="{43EE7C34-8E31-5346-871B-9484D09F5E5F}"/>
              </a:ext>
            </a:extLst>
          </p:cNvPr>
          <p:cNvSpPr txBox="1"/>
          <p:nvPr/>
        </p:nvSpPr>
        <p:spPr>
          <a:xfrm>
            <a:off x="574638" y="6263843"/>
            <a:ext cx="3931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730" rtl="0">
              <a:lnSpc>
                <a:spcPct val="100000"/>
              </a:lnSpc>
              <a:spcBef>
                <a:spcPts val="100"/>
              </a:spcBef>
              <a:tabLst>
                <a:tab pos="2467610" algn="l"/>
                <a:tab pos="2468245" algn="l"/>
              </a:tabLst>
            </a:pPr>
            <a:r>
              <a:rPr lang="th" sz="2000" b="1" dirty="0">
                <a:solidFill>
                  <a:srgbClr val="231F20"/>
                </a:solidFill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rPr>
              <a:t>3</a:t>
            </a:r>
            <a:endParaRPr sz="2000" b="1" dirty="0">
              <a:latin typeface="Leelawadee" panose="020B0502040204020203" pitchFamily="34" charset="-34"/>
              <a:ea typeface="Yu Gothic" panose="020B0400000000000000" pitchFamily="34" charset="-128"/>
              <a:cs typeface="Leelawadee" panose="020B0502040204020203" pitchFamily="34" charset="-34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6BE16AE-9ABE-3F4A-94E3-F97788D0B89B}"/>
              </a:ext>
            </a:extLst>
          </p:cNvPr>
          <p:cNvSpPr txBox="1"/>
          <p:nvPr/>
        </p:nvSpPr>
        <p:spPr>
          <a:xfrm>
            <a:off x="6213787" y="6224989"/>
            <a:ext cx="74476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algn="ctr" rtl="0">
              <a:lnSpc>
                <a:spcPct val="100000"/>
              </a:lnSpc>
              <a:tabLst>
                <a:tab pos="1721485" algn="l"/>
                <a:tab pos="1722120" algn="l"/>
              </a:tabLst>
            </a:pPr>
            <a:r>
              <a:rPr lang="th" sz="2000" b="1" dirty="0">
                <a:solidFill>
                  <a:srgbClr val="231F20"/>
                </a:solidFill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rPr>
              <a:t>ฟรี</a:t>
            </a:r>
            <a:endParaRPr lang="ja-JP" altLang="en-US" sz="2000" b="1" dirty="0">
              <a:latin typeface="Leelawadee" panose="020B0502040204020203" pitchFamily="34" charset="-34"/>
              <a:ea typeface="Yu Gothic" panose="020B0400000000000000" pitchFamily="34" charset="-128"/>
              <a:cs typeface="Leelawadee" panose="020B0502040204020203" pitchFamily="34" charset="-34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672E227-337F-4AF1-9395-EB4DA61D4240}"/>
              </a:ext>
            </a:extLst>
          </p:cNvPr>
          <p:cNvGrpSpPr/>
          <p:nvPr/>
        </p:nvGrpSpPr>
        <p:grpSpPr>
          <a:xfrm>
            <a:off x="507534" y="6999320"/>
            <a:ext cx="4824993" cy="769138"/>
            <a:chOff x="507534" y="6942462"/>
            <a:chExt cx="4824993" cy="769138"/>
          </a:xfrm>
        </p:grpSpPr>
        <p:sp>
          <p:nvSpPr>
            <p:cNvPr id="8" name="object 8"/>
            <p:cNvSpPr/>
            <p:nvPr/>
          </p:nvSpPr>
          <p:spPr>
            <a:xfrm>
              <a:off x="555207" y="7299993"/>
              <a:ext cx="1703692" cy="360426"/>
            </a:xfrm>
            <a:custGeom>
              <a:avLst/>
              <a:gdLst/>
              <a:ahLst/>
              <a:cxnLst/>
              <a:rect l="l" t="t" r="r" b="b"/>
              <a:pathLst>
                <a:path w="1626870" h="245745">
                  <a:moveTo>
                    <a:pt x="1554403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173608"/>
                  </a:lnTo>
                  <a:lnTo>
                    <a:pt x="5680" y="201564"/>
                  </a:lnTo>
                  <a:lnTo>
                    <a:pt x="21148" y="224456"/>
                  </a:lnTo>
                  <a:lnTo>
                    <a:pt x="44041" y="239924"/>
                  </a:lnTo>
                  <a:lnTo>
                    <a:pt x="71996" y="245605"/>
                  </a:lnTo>
                  <a:lnTo>
                    <a:pt x="1554403" y="245605"/>
                  </a:lnTo>
                  <a:lnTo>
                    <a:pt x="1582358" y="239924"/>
                  </a:lnTo>
                  <a:lnTo>
                    <a:pt x="1605251" y="224456"/>
                  </a:lnTo>
                  <a:lnTo>
                    <a:pt x="1620719" y="201564"/>
                  </a:lnTo>
                  <a:lnTo>
                    <a:pt x="1626400" y="173608"/>
                  </a:lnTo>
                  <a:lnTo>
                    <a:pt x="1626400" y="71996"/>
                  </a:lnTo>
                  <a:lnTo>
                    <a:pt x="1620719" y="44041"/>
                  </a:lnTo>
                  <a:lnTo>
                    <a:pt x="1605251" y="21148"/>
                  </a:lnTo>
                  <a:lnTo>
                    <a:pt x="1582358" y="5680"/>
                  </a:lnTo>
                  <a:lnTo>
                    <a:pt x="1554403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46272" y="6942462"/>
              <a:ext cx="1712627" cy="328824"/>
            </a:xfrm>
            <a:custGeom>
              <a:avLst/>
              <a:gdLst/>
              <a:ahLst/>
              <a:cxnLst/>
              <a:rect l="l" t="t" r="r" b="b"/>
              <a:pathLst>
                <a:path w="1626870" h="245745">
                  <a:moveTo>
                    <a:pt x="1554403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173608"/>
                  </a:lnTo>
                  <a:lnTo>
                    <a:pt x="5680" y="201564"/>
                  </a:lnTo>
                  <a:lnTo>
                    <a:pt x="21148" y="224456"/>
                  </a:lnTo>
                  <a:lnTo>
                    <a:pt x="44041" y="239924"/>
                  </a:lnTo>
                  <a:lnTo>
                    <a:pt x="71996" y="245605"/>
                  </a:lnTo>
                  <a:lnTo>
                    <a:pt x="1554403" y="245605"/>
                  </a:lnTo>
                  <a:lnTo>
                    <a:pt x="1582358" y="239924"/>
                  </a:lnTo>
                  <a:lnTo>
                    <a:pt x="1605251" y="224456"/>
                  </a:lnTo>
                  <a:lnTo>
                    <a:pt x="1620719" y="201564"/>
                  </a:lnTo>
                  <a:lnTo>
                    <a:pt x="1626400" y="173608"/>
                  </a:lnTo>
                  <a:lnTo>
                    <a:pt x="1626400" y="71996"/>
                  </a:lnTo>
                  <a:lnTo>
                    <a:pt x="1620719" y="44041"/>
                  </a:lnTo>
                  <a:lnTo>
                    <a:pt x="1605251" y="21148"/>
                  </a:lnTo>
                  <a:lnTo>
                    <a:pt x="1582358" y="5680"/>
                  </a:lnTo>
                  <a:lnTo>
                    <a:pt x="1554403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6" name="object 7">
              <a:extLst>
                <a:ext uri="{FF2B5EF4-FFF2-40B4-BE49-F238E27FC236}">
                  <a16:creationId xmlns:a16="http://schemas.microsoft.com/office/drawing/2014/main" id="{8ACE09A4-706F-9349-AA98-283AEACF55EA}"/>
                </a:ext>
              </a:extLst>
            </p:cNvPr>
            <p:cNvSpPr txBox="1"/>
            <p:nvPr/>
          </p:nvSpPr>
          <p:spPr>
            <a:xfrm>
              <a:off x="2301672" y="6983286"/>
              <a:ext cx="3030855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9370" rtl="0">
                <a:lnSpc>
                  <a:spcPct val="100000"/>
                </a:lnSpc>
                <a:spcBef>
                  <a:spcPts val="100"/>
                </a:spcBef>
              </a:pPr>
              <a:r>
                <a:rPr lang="th" sz="1500" baseline="13888" dirty="0">
                  <a:solidFill>
                    <a:srgbClr val="231F20"/>
                  </a:solidFill>
                  <a:latin typeface="Leelawadee" panose="020B0502040204020203" pitchFamily="34" charset="-34"/>
                  <a:ea typeface="Yu Gothic Medium" panose="020B0400000000000000" pitchFamily="34" charset="-128"/>
                  <a:cs typeface="Leelawadee" panose="020B0502040204020203" pitchFamily="34" charset="-34"/>
                </a:rPr>
                <a:t>ศูนย์รับเรื่อง ：</a:t>
              </a:r>
              <a:r>
                <a:rPr lang="th" sz="1600" b="1" dirty="0">
                  <a:solidFill>
                    <a:srgbClr val="231F20"/>
                  </a:solidFill>
                  <a:latin typeface="Leelawadee" panose="020B0502040204020203" pitchFamily="34" charset="-34"/>
                  <a:ea typeface="Yu Gothic" panose="020B0400000000000000" pitchFamily="34" charset="-128"/>
                  <a:cs typeface="Leelawadee" panose="020B0502040204020203" pitchFamily="34" charset="-34"/>
                </a:rPr>
                <a:t>0000-0000-0000</a:t>
              </a:r>
              <a:endParaRPr sz="1700" b="1" dirty="0"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endParaRPr>
            </a:p>
          </p:txBody>
        </p:sp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7B36E7BE-0A7C-5441-B18A-3D7881E48435}"/>
                </a:ext>
              </a:extLst>
            </p:cNvPr>
            <p:cNvSpPr txBox="1"/>
            <p:nvPr/>
          </p:nvSpPr>
          <p:spPr>
            <a:xfrm>
              <a:off x="507534" y="7016460"/>
              <a:ext cx="1751366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rtl="0">
                <a:lnSpc>
                  <a:spcPct val="100000"/>
                </a:lnSpc>
                <a:spcBef>
                  <a:spcPts val="100"/>
                </a:spcBef>
              </a:pPr>
              <a:r>
                <a:rPr lang="th" sz="1000" b="1" dirty="0">
                  <a:solidFill>
                    <a:srgbClr val="231F20"/>
                  </a:solidFill>
                  <a:latin typeface="Leelawadee" panose="020B0502040204020203" pitchFamily="34" charset="-34"/>
                  <a:ea typeface="Yu Gothic" panose="020B0400000000000000" pitchFamily="34" charset="-128"/>
                  <a:cs typeface="Leelawadee" panose="020B0502040204020203" pitchFamily="34" charset="-34"/>
                </a:rPr>
                <a:t>สถานที่ฉีดวัคซีนของเทศบาล</a:t>
              </a:r>
              <a:endParaRPr sz="1000" b="1" dirty="0"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endParaRPr>
            </a:p>
          </p:txBody>
        </p:sp>
        <p:sp>
          <p:nvSpPr>
            <p:cNvPr id="50" name="object 8">
              <a:extLst>
                <a:ext uri="{FF2B5EF4-FFF2-40B4-BE49-F238E27FC236}">
                  <a16:creationId xmlns:a16="http://schemas.microsoft.com/office/drawing/2014/main" id="{14B92947-A36D-8E45-AD3D-DD1B1A9103C5}"/>
                </a:ext>
              </a:extLst>
            </p:cNvPr>
            <p:cNvSpPr txBox="1"/>
            <p:nvPr/>
          </p:nvSpPr>
          <p:spPr>
            <a:xfrm>
              <a:off x="710147" y="7312924"/>
              <a:ext cx="1316990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rtl="0">
                <a:lnSpc>
                  <a:spcPct val="100000"/>
                </a:lnSpc>
                <a:spcBef>
                  <a:spcPts val="1300"/>
                </a:spcBef>
              </a:pPr>
              <a:r>
                <a:rPr lang="th" sz="1000" b="1" dirty="0">
                  <a:solidFill>
                    <a:srgbClr val="231F20"/>
                  </a:solidFill>
                  <a:latin typeface="Leelawadee" panose="020B0502040204020203" pitchFamily="34" charset="-34"/>
                  <a:ea typeface="Yu Gothic" panose="020B0400000000000000" pitchFamily="34" charset="-128"/>
                  <a:cs typeface="Leelawadee" panose="020B0502040204020203" pitchFamily="34" charset="-34"/>
                </a:rPr>
                <a:t>สถาบันทางการแพทย์ที่กำหนดใกล้บ้านคุณ</a:t>
              </a:r>
              <a:endParaRPr sz="1000" b="1" dirty="0"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endParaRPr>
            </a:p>
          </p:txBody>
        </p:sp>
        <p:sp>
          <p:nvSpPr>
            <p:cNvPr id="51" name="object 7">
              <a:extLst>
                <a:ext uri="{FF2B5EF4-FFF2-40B4-BE49-F238E27FC236}">
                  <a16:creationId xmlns:a16="http://schemas.microsoft.com/office/drawing/2014/main" id="{5F37876B-A916-8246-9679-D053F6099093}"/>
                </a:ext>
              </a:extLst>
            </p:cNvPr>
            <p:cNvSpPr txBox="1"/>
            <p:nvPr/>
          </p:nvSpPr>
          <p:spPr>
            <a:xfrm>
              <a:off x="2301672" y="7375611"/>
              <a:ext cx="3030855" cy="33598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 rtl="0">
                <a:lnSpc>
                  <a:spcPct val="100000"/>
                </a:lnSpc>
                <a:spcBef>
                  <a:spcPts val="885"/>
                </a:spcBef>
              </a:pPr>
              <a:r>
                <a:rPr lang="th" sz="1800" b="1" baseline="2314" dirty="0">
                  <a:solidFill>
                    <a:srgbClr val="231F20"/>
                  </a:solidFill>
                  <a:latin typeface="Leelawadee" panose="020B0502040204020203" pitchFamily="34" charset="-34"/>
                  <a:ea typeface="Yu Gothic" panose="020B0400000000000000" pitchFamily="34" charset="-128"/>
                  <a:cs typeface="Leelawadee" panose="020B0502040204020203" pitchFamily="34" charset="-34"/>
                </a:rPr>
                <a:t>จองโดยตรงกับสถาบันทางการแพทย์</a:t>
              </a:r>
              <a:r>
                <a:rPr lang="en-US" sz="1800" b="1" baseline="2314" dirty="0">
                  <a:solidFill>
                    <a:srgbClr val="231F20"/>
                  </a:solidFill>
                  <a:latin typeface="Leelawadee" panose="020B0502040204020203" pitchFamily="34" charset="-34"/>
                  <a:ea typeface="Yu Gothic" panose="020B0400000000000000" pitchFamily="34" charset="-128"/>
                  <a:cs typeface="Leelawadee" panose="020B0502040204020203" pitchFamily="34" charset="-34"/>
                </a:rPr>
                <a:t/>
              </a:r>
              <a:br>
                <a:rPr lang="en-US" sz="1800" b="1" baseline="2314" dirty="0">
                  <a:solidFill>
                    <a:srgbClr val="231F20"/>
                  </a:solidFill>
                  <a:latin typeface="Leelawadee" panose="020B0502040204020203" pitchFamily="34" charset="-34"/>
                  <a:ea typeface="Yu Gothic" panose="020B0400000000000000" pitchFamily="34" charset="-128"/>
                  <a:cs typeface="Leelawadee" panose="020B0502040204020203" pitchFamily="34" charset="-34"/>
                </a:rPr>
              </a:br>
              <a:r>
                <a:rPr lang="th" sz="900" dirty="0">
                  <a:solidFill>
                    <a:srgbClr val="231F20"/>
                  </a:solidFill>
                  <a:latin typeface="Leelawadee" panose="020B0502040204020203" pitchFamily="34" charset="-34"/>
                  <a:ea typeface="Yu Gothic Medium" panose="020B0400000000000000" pitchFamily="34" charset="-128"/>
                  <a:cs typeface="Leelawadee" panose="020B0502040204020203" pitchFamily="34" charset="-34"/>
                </a:rPr>
                <a:t>(โทรศัพท์ อินเทอร์เน็ต ฯลฯ)</a:t>
              </a:r>
              <a:endParaRPr sz="900" dirty="0">
                <a:latin typeface="Leelawadee" panose="020B0502040204020203" pitchFamily="34" charset="-34"/>
                <a:ea typeface="Yu Gothic Medium" panose="020B0400000000000000" pitchFamily="34" charset="-128"/>
                <a:cs typeface="Leelawadee" panose="020B0502040204020203" pitchFamily="34" charset="-34"/>
              </a:endParaRPr>
            </a:p>
          </p:txBody>
        </p:sp>
      </p:grpSp>
      <p:sp>
        <p:nvSpPr>
          <p:cNvPr id="52" name="object 11">
            <a:extLst>
              <a:ext uri="{FF2B5EF4-FFF2-40B4-BE49-F238E27FC236}">
                <a16:creationId xmlns:a16="http://schemas.microsoft.com/office/drawing/2014/main" id="{90AF7E14-B2C2-B142-976E-939C5F2AFF47}"/>
              </a:ext>
            </a:extLst>
          </p:cNvPr>
          <p:cNvSpPr txBox="1"/>
          <p:nvPr/>
        </p:nvSpPr>
        <p:spPr>
          <a:xfrm>
            <a:off x="416046" y="9135426"/>
            <a:ext cx="6499860" cy="10092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rtl="0">
              <a:lnSpc>
                <a:spcPct val="100000"/>
              </a:lnSpc>
            </a:pPr>
            <a:r>
              <a:rPr lang="th" sz="900" dirty="0">
                <a:solidFill>
                  <a:srgbClr val="231F20"/>
                </a:solidFill>
                <a:latin typeface="Leelawadee" panose="020B0502040204020203" pitchFamily="34" charset="-34"/>
                <a:ea typeface="Yu Gothic Medium" panose="020B0400000000000000" pitchFamily="34" charset="-128"/>
                <a:cs typeface="Leelawadee" panose="020B0502040204020203" pitchFamily="34" charset="-34"/>
              </a:rPr>
              <a:t>* ในซองจดหมายประกอบด้วย </a:t>
            </a:r>
            <a:r>
              <a:rPr lang="th" sz="1350" b="1" baseline="6172" dirty="0">
                <a:solidFill>
                  <a:srgbClr val="ED1C24"/>
                </a:solidFill>
                <a:latin typeface="Leelawadee" panose="020B0502040204020203" pitchFamily="34" charset="-34"/>
                <a:ea typeface="Yu Gothic Medium" panose="020B0400000000000000" pitchFamily="34" charset="-128"/>
                <a:cs typeface="Leelawadee" panose="020B0502040204020203" pitchFamily="34" charset="-34"/>
              </a:rPr>
              <a:t>"บัตรฉีดวัคซีนพร้อมแบบฟอร์มตรวจสุขภาพเบื้องต้น"</a:t>
            </a:r>
            <a:r>
              <a:rPr lang="th" sz="900" b="1" dirty="0">
                <a:solidFill>
                  <a:srgbClr val="231F20"/>
                </a:solidFill>
                <a:latin typeface="Leelawadee" panose="020B0502040204020203" pitchFamily="34" charset="-34"/>
                <a:ea typeface="Yu Gothic Medium" panose="020B0400000000000000" pitchFamily="34" charset="-128"/>
                <a:cs typeface="Leelawadee" panose="020B0502040204020203" pitchFamily="34" charset="-34"/>
              </a:rPr>
              <a:t> </a:t>
            </a:r>
            <a:r>
              <a:rPr lang="th" sz="900" dirty="0">
                <a:solidFill>
                  <a:srgbClr val="231F20"/>
                </a:solidFill>
                <a:latin typeface="Leelawadee" panose="020B0502040204020203" pitchFamily="34" charset="-34"/>
                <a:ea typeface="Yu Gothic Medium" panose="020B0400000000000000" pitchFamily="34" charset="-128"/>
                <a:cs typeface="Leelawadee" panose="020B0502040204020203" pitchFamily="34" charset="-34"/>
              </a:rPr>
              <a:t>และ</a:t>
            </a:r>
            <a:r>
              <a:rPr lang="ja" sz="900" b="1" dirty="0">
                <a:solidFill>
                  <a:srgbClr val="231F20"/>
                </a:solidFill>
                <a:latin typeface="Leelawadee" panose="020B0502040204020203" pitchFamily="34" charset="-34"/>
                <a:ea typeface="Yu Gothic Medium" panose="020B0400000000000000" pitchFamily="34" charset="-128"/>
                <a:cs typeface="Leelawadee" panose="020B0502040204020203" pitchFamily="34" charset="-34"/>
              </a:rPr>
              <a:t> </a:t>
            </a:r>
            <a:r>
              <a:rPr lang="th" sz="1350" b="1" baseline="6172" dirty="0">
                <a:solidFill>
                  <a:srgbClr val="ED1C24"/>
                </a:solidFill>
                <a:latin typeface="Leelawadee" panose="020B0502040204020203" pitchFamily="34" charset="-34"/>
                <a:ea typeface="Yu Gothic Medium" panose="020B0400000000000000" pitchFamily="34" charset="-128"/>
                <a:cs typeface="Leelawadee" panose="020B0502040204020203" pitchFamily="34" charset="-34"/>
              </a:rPr>
              <a:t>"ใบรับรองการฉีดวัคซีนป้องกัน"</a:t>
            </a:r>
            <a:r>
              <a:rPr lang="th" sz="900" dirty="0">
                <a:solidFill>
                  <a:srgbClr val="231F20"/>
                </a:solidFill>
                <a:latin typeface="Leelawadee" panose="020B0502040204020203" pitchFamily="34" charset="-34"/>
                <a:ea typeface="Yu Gothic Medium" panose="020B0400000000000000" pitchFamily="34" charset="-128"/>
                <a:cs typeface="Leelawadee" panose="020B0502040204020203" pitchFamily="34" charset="-34"/>
              </a:rPr>
              <a:t> โปรดเก็บรักษาไว้ให้ดีเพื่อไม่ให้สูญหาย</a:t>
            </a:r>
            <a:endParaRPr sz="900" dirty="0">
              <a:latin typeface="Leelawadee" panose="020B0502040204020203" pitchFamily="34" charset="-34"/>
              <a:ea typeface="Yu Gothic Medium" panose="020B0400000000000000" pitchFamily="34" charset="-128"/>
              <a:cs typeface="Leelawadee" panose="020B0502040204020203" pitchFamily="34" charset="-34"/>
            </a:endParaRPr>
          </a:p>
          <a:p>
            <a:pPr marL="104139" rtl="0">
              <a:lnSpc>
                <a:spcPct val="100000"/>
              </a:lnSpc>
              <a:spcBef>
                <a:spcPts val="335"/>
              </a:spcBef>
            </a:pPr>
            <a:r>
              <a:rPr lang="th" sz="900" dirty="0">
                <a:solidFill>
                  <a:srgbClr val="231F20"/>
                </a:solidFill>
                <a:latin typeface="Leelawadee" panose="020B0502040204020203" pitchFamily="34" charset="-34"/>
                <a:ea typeface="Yu Gothic Medium" panose="020B0400000000000000" pitchFamily="34" charset="-128"/>
                <a:cs typeface="Leelawadee" panose="020B0502040204020203" pitchFamily="34" charset="-34"/>
              </a:rPr>
              <a:t>(บัตรฉีดวัคซีนและใบรับรองการฉีดวัคซีนป้องกันอาจรวมกันเป็นใบเดียว)</a:t>
            </a:r>
            <a:endParaRPr sz="900" dirty="0">
              <a:latin typeface="Leelawadee" panose="020B0502040204020203" pitchFamily="34" charset="-34"/>
              <a:ea typeface="Yu Gothic Medium" panose="020B0400000000000000" pitchFamily="34" charset="-128"/>
              <a:cs typeface="Leelawadee" panose="020B0502040204020203" pitchFamily="34" charset="-34"/>
            </a:endParaRPr>
          </a:p>
          <a:p>
            <a:pPr marL="140335" marR="137160" indent="-115570" rtl="0">
              <a:lnSpc>
                <a:spcPct val="131200"/>
              </a:lnSpc>
              <a:spcBef>
                <a:spcPts val="5"/>
              </a:spcBef>
            </a:pPr>
            <a:r>
              <a:rPr lang="th" sz="900" dirty="0">
                <a:solidFill>
                  <a:srgbClr val="231F20"/>
                </a:solidFill>
                <a:latin typeface="Leelawadee" panose="020B0502040204020203" pitchFamily="34" charset="-34"/>
                <a:ea typeface="Yu Gothic Medium" panose="020B0400000000000000" pitchFamily="34" charset="-128"/>
                <a:cs typeface="Leelawadee" panose="020B0502040204020203" pitchFamily="34" charset="-34"/>
              </a:rPr>
              <a:t>* วัดอุณหภูมิร่างกายที่บ้านก่อนฉีดวัคซีน กรณีที่มีไข้อย่างชัดเจนหรือรู้สึกไม่สบาย ให้งดการเข้ารับฉีดวัคซีน และติดต่อไปยังช่องทางติดต่อของเทศบาลหรือสถาบันทางการแพทย์ที่ได้ทำการจองไว้</a:t>
            </a:r>
            <a:endParaRPr sz="900" dirty="0">
              <a:latin typeface="Leelawadee" panose="020B0502040204020203" pitchFamily="34" charset="-34"/>
              <a:ea typeface="Yu Gothic Medium" panose="020B0400000000000000" pitchFamily="34" charset="-128"/>
              <a:cs typeface="Leelawadee" panose="020B0502040204020203" pitchFamily="34" charset="-34"/>
            </a:endParaRPr>
          </a:p>
          <a:p>
            <a:pPr marL="25400" rtl="0">
              <a:lnSpc>
                <a:spcPct val="100000"/>
              </a:lnSpc>
              <a:spcBef>
                <a:spcPts val="285"/>
              </a:spcBef>
            </a:pPr>
            <a:r>
              <a:rPr lang="th" sz="900" dirty="0">
                <a:solidFill>
                  <a:srgbClr val="231F20"/>
                </a:solidFill>
                <a:latin typeface="Leelawadee" panose="020B0502040204020203" pitchFamily="34" charset="-34"/>
                <a:ea typeface="Yu Gothic Medium" panose="020B0400000000000000" pitchFamily="34" charset="-128"/>
                <a:cs typeface="Leelawadee" panose="020B0502040204020203" pitchFamily="34" charset="-34"/>
              </a:rPr>
              <a:t>* โปรดพิจารณาสวมใส่</a:t>
            </a:r>
            <a:r>
              <a:rPr lang="th" sz="1500" b="1" u="sng" baseline="2777" dirty="0">
                <a:solidFill>
                  <a:srgbClr val="F7941D"/>
                </a:solidFill>
                <a:latin typeface="Leelawadee" panose="020B0502040204020203" pitchFamily="34" charset="-34"/>
                <a:ea typeface="Yu Gothic Medium" panose="020B0400000000000000" pitchFamily="34" charset="-128"/>
                <a:cs typeface="Leelawadee" panose="020B0502040204020203" pitchFamily="34" charset="-34"/>
              </a:rPr>
              <a:t>เสื้อผ้าที่สามารถเปิดไหล่ได้ง่าย</a:t>
            </a:r>
            <a:r>
              <a:rPr lang="th" sz="900" dirty="0">
                <a:solidFill>
                  <a:srgbClr val="231F20"/>
                </a:solidFill>
                <a:latin typeface="Leelawadee" panose="020B0502040204020203" pitchFamily="34" charset="-34"/>
                <a:ea typeface="Yu Gothic Medium" panose="020B0400000000000000" pitchFamily="34" charset="-128"/>
                <a:cs typeface="Leelawadee" panose="020B0502040204020203" pitchFamily="34" charset="-34"/>
              </a:rPr>
              <a:t>เมื่อฉีดวัคซีน</a:t>
            </a:r>
            <a:endParaRPr sz="900" dirty="0">
              <a:latin typeface="Leelawadee" panose="020B0502040204020203" pitchFamily="34" charset="-34"/>
              <a:ea typeface="Yu Gothic Medium" panose="020B0400000000000000" pitchFamily="34" charset="-128"/>
              <a:cs typeface="Leelawadee" panose="020B0502040204020203" pitchFamily="34" charset="-34"/>
            </a:endParaRPr>
          </a:p>
        </p:txBody>
      </p:sp>
      <p:sp>
        <p:nvSpPr>
          <p:cNvPr id="53" name="object 12">
            <a:extLst>
              <a:ext uri="{FF2B5EF4-FFF2-40B4-BE49-F238E27FC236}">
                <a16:creationId xmlns:a16="http://schemas.microsoft.com/office/drawing/2014/main" id="{131ABDBE-26A3-4E4F-B1BD-8251D1872295}"/>
              </a:ext>
            </a:extLst>
          </p:cNvPr>
          <p:cNvSpPr txBox="1"/>
          <p:nvPr/>
        </p:nvSpPr>
        <p:spPr>
          <a:xfrm>
            <a:off x="5790542" y="8688276"/>
            <a:ext cx="1252174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17804" algn="r" rtl="0">
              <a:lnSpc>
                <a:spcPct val="100000"/>
              </a:lnSpc>
              <a:spcBef>
                <a:spcPts val="1095"/>
              </a:spcBef>
            </a:pPr>
            <a:r>
              <a:rPr lang="th" sz="700" dirty="0">
                <a:solidFill>
                  <a:srgbClr val="231F20"/>
                </a:solidFill>
                <a:latin typeface="Leelawadee" panose="020B0502040204020203" pitchFamily="34" charset="-34"/>
                <a:ea typeface="Yu Gothic Medium" panose="020B0400000000000000" pitchFamily="34" charset="-128"/>
                <a:cs typeface="Leelawadee" panose="020B0502040204020203" pitchFamily="34" charset="-34"/>
              </a:rPr>
              <a:t>My Number Card ฯลฯ</a:t>
            </a:r>
            <a:endParaRPr lang="ja-JP" altLang="en-US" sz="700" dirty="0">
              <a:latin typeface="Leelawadee" panose="020B0502040204020203" pitchFamily="34" charset="-34"/>
              <a:ea typeface="Yu Gothic Medium" panose="020B0400000000000000" pitchFamily="34" charset="-128"/>
              <a:cs typeface="Leelawadee" panose="020B0502040204020203" pitchFamily="34" charset="-34"/>
            </a:endParaRPr>
          </a:p>
        </p:txBody>
      </p:sp>
      <p:sp>
        <p:nvSpPr>
          <p:cNvPr id="54" name="object 11">
            <a:extLst>
              <a:ext uri="{FF2B5EF4-FFF2-40B4-BE49-F238E27FC236}">
                <a16:creationId xmlns:a16="http://schemas.microsoft.com/office/drawing/2014/main" id="{A1D2C849-B615-8047-A06C-85DF73302A57}"/>
              </a:ext>
            </a:extLst>
          </p:cNvPr>
          <p:cNvSpPr txBox="1"/>
          <p:nvPr/>
        </p:nvSpPr>
        <p:spPr>
          <a:xfrm>
            <a:off x="459498" y="8007872"/>
            <a:ext cx="804520" cy="7745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6530" rtl="0">
              <a:lnSpc>
                <a:spcPct val="100000"/>
              </a:lnSpc>
              <a:spcBef>
                <a:spcPts val="465"/>
              </a:spcBef>
              <a:tabLst>
                <a:tab pos="746760" algn="l"/>
              </a:tabLst>
            </a:pPr>
            <a:r>
              <a:rPr lang="th" sz="900" b="1" dirty="0">
                <a:solidFill>
                  <a:schemeClr val="bg1"/>
                </a:solidFill>
                <a:latin typeface="Leelawadee" panose="020B0502040204020203" pitchFamily="34" charset="-34"/>
                <a:ea typeface="游ゴシック" panose="020B0400000000000000" pitchFamily="50" charset="-128"/>
                <a:cs typeface="Leelawadee" panose="020B0502040204020203" pitchFamily="34" charset="-34"/>
              </a:rPr>
              <a:t>สิ่งที่ต้องนำมาในวันที่ฉีดวัคซีน</a:t>
            </a:r>
            <a:endParaRPr sz="1100" b="1" dirty="0">
              <a:solidFill>
                <a:schemeClr val="bg1"/>
              </a:solidFill>
              <a:latin typeface="Leelawadee" panose="020B0502040204020203" pitchFamily="34" charset="-34"/>
              <a:ea typeface="游ゴシック" panose="020B0400000000000000" pitchFamily="50" charset="-128"/>
              <a:cs typeface="Leelawadee" panose="020B0502040204020203" pitchFamily="34" charset="-34"/>
            </a:endParaRPr>
          </a:p>
          <a:p>
            <a:pPr marL="176530" rtl="0">
              <a:lnSpc>
                <a:spcPct val="100000"/>
              </a:lnSpc>
              <a:spcBef>
                <a:spcPts val="365"/>
              </a:spcBef>
              <a:tabLst>
                <a:tab pos="746760" algn="l"/>
              </a:tabLst>
            </a:pPr>
            <a:endParaRPr sz="1100" b="1" dirty="0">
              <a:solidFill>
                <a:schemeClr val="bg1"/>
              </a:solidFill>
              <a:latin typeface="Leelawadee" panose="020B0502040204020203" pitchFamily="34" charset="-34"/>
              <a:ea typeface="游ゴシック" panose="020B0400000000000000" pitchFamily="50" charset="-128"/>
              <a:cs typeface="Leelawadee" panose="020B0502040204020203" pitchFamily="34" charset="-34"/>
            </a:endParaRPr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1E65CD50-B0F8-EE46-8E8A-8195640B017A}"/>
              </a:ext>
            </a:extLst>
          </p:cNvPr>
          <p:cNvGrpSpPr/>
          <p:nvPr/>
        </p:nvGrpSpPr>
        <p:grpSpPr>
          <a:xfrm>
            <a:off x="3922344" y="4218288"/>
            <a:ext cx="3060065" cy="1044575"/>
            <a:chOff x="3922344" y="4420273"/>
            <a:chExt cx="3060065" cy="1044575"/>
          </a:xfrm>
        </p:grpSpPr>
        <p:sp>
          <p:nvSpPr>
            <p:cNvPr id="5" name="object 5"/>
            <p:cNvSpPr/>
            <p:nvPr/>
          </p:nvSpPr>
          <p:spPr>
            <a:xfrm>
              <a:off x="3922344" y="4420273"/>
              <a:ext cx="3060065" cy="1044575"/>
            </a:xfrm>
            <a:custGeom>
              <a:avLst/>
              <a:gdLst/>
              <a:ahLst/>
              <a:cxnLst/>
              <a:rect l="l" t="t" r="r" b="b"/>
              <a:pathLst>
                <a:path w="3060065" h="1044575">
                  <a:moveTo>
                    <a:pt x="3059988" y="1044003"/>
                  </a:moveTo>
                  <a:lnTo>
                    <a:pt x="2015985" y="1044003"/>
                  </a:lnTo>
                  <a:lnTo>
                    <a:pt x="2015985" y="0"/>
                  </a:lnTo>
                  <a:lnTo>
                    <a:pt x="3059988" y="0"/>
                  </a:lnTo>
                  <a:lnTo>
                    <a:pt x="3059988" y="1044003"/>
                  </a:lnTo>
                  <a:close/>
                </a:path>
                <a:path w="3060065" h="1044575">
                  <a:moveTo>
                    <a:pt x="3059988" y="1044003"/>
                  </a:moveTo>
                  <a:lnTo>
                    <a:pt x="0" y="1044003"/>
                  </a:lnTo>
                  <a:lnTo>
                    <a:pt x="0" y="0"/>
                  </a:lnTo>
                  <a:lnTo>
                    <a:pt x="3059988" y="0"/>
                  </a:lnTo>
                  <a:lnTo>
                    <a:pt x="3059988" y="1044003"/>
                  </a:lnTo>
                  <a:close/>
                </a:path>
              </a:pathLst>
            </a:custGeom>
            <a:ln w="11620">
              <a:solidFill>
                <a:srgbClr val="05010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970658" y="4465969"/>
              <a:ext cx="1011674" cy="9982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5" name="object 6">
              <a:extLst>
                <a:ext uri="{FF2B5EF4-FFF2-40B4-BE49-F238E27FC236}">
                  <a16:creationId xmlns:a16="http://schemas.microsoft.com/office/drawing/2014/main" id="{9C45F1CA-E425-834B-AA15-DE27F4C4B458}"/>
                </a:ext>
              </a:extLst>
            </p:cNvPr>
            <p:cNvSpPr txBox="1"/>
            <p:nvPr/>
          </p:nvSpPr>
          <p:spPr>
            <a:xfrm>
              <a:off x="4098776" y="4570064"/>
              <a:ext cx="1839482" cy="410369"/>
            </a:xfrm>
            <a:prstGeom prst="rect">
              <a:avLst/>
            </a:prstGeom>
          </p:spPr>
          <p:txBody>
            <a:bodyPr vert="horz" wrap="square" lIns="0" tIns="50800" rIns="0" bIns="0" rtlCol="0">
              <a:spAutoFit/>
            </a:bodyPr>
            <a:lstStyle/>
            <a:p>
              <a:pPr algn="ctr" rtl="0">
                <a:lnSpc>
                  <a:spcPct val="100000"/>
                </a:lnSpc>
                <a:spcBef>
                  <a:spcPts val="400"/>
                </a:spcBef>
              </a:pPr>
              <a:r>
                <a:rPr lang="th" sz="900" b="1" dirty="0">
                  <a:solidFill>
                    <a:srgbClr val="231F20"/>
                  </a:solidFill>
                  <a:latin typeface="Leelawadee" panose="020B0502040204020203" pitchFamily="34" charset="-34"/>
                  <a:ea typeface="Yu Gothic" panose="020B0400000000000000" pitchFamily="34" charset="-128"/>
                  <a:cs typeface="Leelawadee" panose="020B0502040204020203" pitchFamily="34" charset="-34"/>
                </a:rPr>
                <a:t>เว็บไซต์ข้อมูลทั่วไปเรื่องการฉีดวัคซีน</a:t>
              </a:r>
              <a:endParaRPr sz="900" b="1" dirty="0"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endParaRPr>
            </a:p>
            <a:p>
              <a:pPr marL="23495" algn="ctr" rtl="0">
                <a:lnSpc>
                  <a:spcPct val="100000"/>
                </a:lnSpc>
                <a:spcBef>
                  <a:spcPts val="370"/>
                </a:spcBef>
              </a:pPr>
              <a:r>
                <a:rPr lang="th" sz="1100" b="1" dirty="0">
                  <a:solidFill>
                    <a:srgbClr val="231F20"/>
                  </a:solidFill>
                  <a:latin typeface="Leelawadee" panose="020B0502040204020203" pitchFamily="34" charset="-34"/>
                  <a:ea typeface="Yu Gothic" panose="020B0400000000000000" pitchFamily="34" charset="-128"/>
                  <a:cs typeface="Leelawadee" panose="020B0502040204020203" pitchFamily="34" charset="-34"/>
                </a:rPr>
                <a:t>“COVID-19 Vaccine Navi”</a:t>
              </a:r>
              <a:endParaRPr sz="1100" b="1" dirty="0"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endParaRPr>
            </a:p>
          </p:txBody>
        </p:sp>
        <p:sp>
          <p:nvSpPr>
            <p:cNvPr id="55" name="object 6">
              <a:extLst>
                <a:ext uri="{FF2B5EF4-FFF2-40B4-BE49-F238E27FC236}">
                  <a16:creationId xmlns:a16="http://schemas.microsoft.com/office/drawing/2014/main" id="{7C2BDBF5-6960-1A47-9E15-28BEF4084769}"/>
                </a:ext>
              </a:extLst>
            </p:cNvPr>
            <p:cNvSpPr txBox="1"/>
            <p:nvPr/>
          </p:nvSpPr>
          <p:spPr>
            <a:xfrm>
              <a:off x="4098776" y="5069978"/>
              <a:ext cx="1695450" cy="205184"/>
            </a:xfrm>
            <a:prstGeom prst="rect">
              <a:avLst/>
            </a:prstGeom>
          </p:spPr>
          <p:txBody>
            <a:bodyPr vert="horz" wrap="square" lIns="0" tIns="50800" rIns="0" bIns="0" rtlCol="0">
              <a:spAutoFit/>
            </a:bodyPr>
            <a:lstStyle/>
            <a:p>
              <a:pPr algn="ctr" rtl="0">
                <a:lnSpc>
                  <a:spcPct val="100000"/>
                </a:lnSpc>
                <a:spcBef>
                  <a:spcPts val="570"/>
                </a:spcBef>
              </a:pPr>
              <a:r>
                <a:rPr lang="th" sz="1000" b="1" u="sng">
                  <a:solidFill>
                    <a:srgbClr val="2E3092"/>
                  </a:solidFill>
                  <a:latin typeface="Leelawadee" panose="020B0502040204020203" pitchFamily="34" charset="-34"/>
                  <a:ea typeface="Yu Gothic" panose="020B0400000000000000" pitchFamily="34" charset="-128"/>
                  <a:cs typeface="Leelawadee" panose="020B0502040204020203" pitchFamily="34" charset="-34"/>
                </a:rPr>
                <a:t>https://v-sys.mhlw.go.jp</a:t>
              </a:r>
              <a:endParaRPr sz="1000" b="1" u="sng" dirty="0"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endParaRPr>
            </a:p>
          </p:txBody>
        </p:sp>
      </p:grpSp>
      <p:pic>
        <p:nvPicPr>
          <p:cNvPr id="57" name="図 56">
            <a:extLst>
              <a:ext uri="{FF2B5EF4-FFF2-40B4-BE49-F238E27FC236}">
                <a16:creationId xmlns:a16="http://schemas.microsoft.com/office/drawing/2014/main" id="{2933B6CB-C3F6-D344-837B-DA26A5F0E6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996" y="8159711"/>
            <a:ext cx="676978" cy="423799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390C81B3-1CEA-C841-8BB3-77E2F02252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466" y="6622232"/>
            <a:ext cx="960016" cy="1143292"/>
          </a:xfrm>
          <a:prstGeom prst="rect">
            <a:avLst/>
          </a:prstGeom>
        </p:spPr>
      </p:pic>
      <p:sp>
        <p:nvSpPr>
          <p:cNvPr id="60" name="object 13">
            <a:extLst>
              <a:ext uri="{FF2B5EF4-FFF2-40B4-BE49-F238E27FC236}">
                <a16:creationId xmlns:a16="http://schemas.microsoft.com/office/drawing/2014/main" id="{47B7F6B5-F72C-544A-A78B-5A14D06607D3}"/>
              </a:ext>
            </a:extLst>
          </p:cNvPr>
          <p:cNvSpPr txBox="1"/>
          <p:nvPr/>
        </p:nvSpPr>
        <p:spPr>
          <a:xfrm>
            <a:off x="6169389" y="7935268"/>
            <a:ext cx="275861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algn="ctr" rtl="0">
              <a:lnSpc>
                <a:spcPct val="100000"/>
              </a:lnSpc>
              <a:tabLst>
                <a:tab pos="1721485" algn="l"/>
                <a:tab pos="1722120" algn="l"/>
              </a:tabLst>
            </a:pPr>
            <a:r>
              <a:rPr lang="th" sz="1500" b="1" dirty="0">
                <a:solidFill>
                  <a:srgbClr val="231F20"/>
                </a:solidFill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rPr>
              <a:t>＋</a:t>
            </a:r>
            <a:endParaRPr lang="ja-JP" altLang="en-US" sz="1500" b="1" dirty="0">
              <a:latin typeface="Leelawadee" panose="020B0502040204020203" pitchFamily="34" charset="-34"/>
              <a:ea typeface="Yu Gothic" panose="020B0400000000000000" pitchFamily="34" charset="-128"/>
              <a:cs typeface="Leelawadee" panose="020B0502040204020203" pitchFamily="34" charset="-34"/>
            </a:endParaRPr>
          </a:p>
        </p:txBody>
      </p:sp>
      <p:pic>
        <p:nvPicPr>
          <p:cNvPr id="62" name="図 61">
            <a:extLst>
              <a:ext uri="{FF2B5EF4-FFF2-40B4-BE49-F238E27FC236}">
                <a16:creationId xmlns:a16="http://schemas.microsoft.com/office/drawing/2014/main" id="{6A00E028-7FDB-AB48-AD86-4139D5E7D6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594" y="675520"/>
            <a:ext cx="832875" cy="1020944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54FCF94F-1817-2343-A370-251840BD0A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841" y="2296143"/>
            <a:ext cx="1396886" cy="1336589"/>
          </a:xfrm>
          <a:prstGeom prst="rect">
            <a:avLst/>
          </a:prstGeom>
        </p:spPr>
      </p:pic>
      <p:sp>
        <p:nvSpPr>
          <p:cNvPr id="58" name="object 13">
            <a:extLst>
              <a:ext uri="{FF2B5EF4-FFF2-40B4-BE49-F238E27FC236}">
                <a16:creationId xmlns:a16="http://schemas.microsoft.com/office/drawing/2014/main" id="{CAE10004-02D2-D440-8C99-9D14F0033A14}"/>
              </a:ext>
            </a:extLst>
          </p:cNvPr>
          <p:cNvSpPr txBox="1"/>
          <p:nvPr/>
        </p:nvSpPr>
        <p:spPr>
          <a:xfrm>
            <a:off x="561634" y="2763606"/>
            <a:ext cx="6481082" cy="2208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rtl="0">
              <a:lnSpc>
                <a:spcPct val="142800"/>
              </a:lnSpc>
              <a:spcBef>
                <a:spcPts val="1030"/>
              </a:spcBef>
            </a:pPr>
            <a:r>
              <a:rPr lang="th" sz="1100" b="1">
                <a:solidFill>
                  <a:srgbClr val="231F20"/>
                </a:solidFill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rPr>
              <a:t>ผู้ที่ได้รับบัตรฉีดวัคซีนจึงสามารถเข้ารับวัคซีนได้</a:t>
            </a:r>
            <a:endParaRPr sz="1100" b="1" dirty="0">
              <a:latin typeface="Leelawadee" panose="020B0502040204020203" pitchFamily="34" charset="-34"/>
              <a:ea typeface="Yu Gothic" panose="020B0400000000000000" pitchFamily="34" charset="-128"/>
              <a:cs typeface="Leelawadee" panose="020B0502040204020203" pitchFamily="34" charset="-34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152233AB-07DE-45F1-8C3B-B147091544FD}"/>
              </a:ext>
            </a:extLst>
          </p:cNvPr>
          <p:cNvGrpSpPr/>
          <p:nvPr/>
        </p:nvGrpSpPr>
        <p:grpSpPr>
          <a:xfrm>
            <a:off x="2374337" y="1585339"/>
            <a:ext cx="2808605" cy="342265"/>
            <a:chOff x="2374337" y="1755316"/>
            <a:chExt cx="2808605" cy="342265"/>
          </a:xfrm>
        </p:grpSpPr>
        <p:sp>
          <p:nvSpPr>
            <p:cNvPr id="20" name="object 20"/>
            <p:cNvSpPr/>
            <p:nvPr/>
          </p:nvSpPr>
          <p:spPr>
            <a:xfrm>
              <a:off x="2374337" y="1755316"/>
              <a:ext cx="2808605" cy="342265"/>
            </a:xfrm>
            <a:custGeom>
              <a:avLst/>
              <a:gdLst/>
              <a:ahLst/>
              <a:cxnLst/>
              <a:rect l="l" t="t" r="r" b="b"/>
              <a:pathLst>
                <a:path w="2808604" h="342264">
                  <a:moveTo>
                    <a:pt x="2664002" y="0"/>
                  </a:moveTo>
                  <a:lnTo>
                    <a:pt x="143992" y="0"/>
                  </a:lnTo>
                  <a:lnTo>
                    <a:pt x="98610" y="7372"/>
                  </a:lnTo>
                  <a:lnTo>
                    <a:pt x="59099" y="27876"/>
                  </a:lnTo>
                  <a:lnTo>
                    <a:pt x="27880" y="59094"/>
                  </a:lnTo>
                  <a:lnTo>
                    <a:pt x="7373" y="98605"/>
                  </a:lnTo>
                  <a:lnTo>
                    <a:pt x="0" y="143992"/>
                  </a:lnTo>
                  <a:lnTo>
                    <a:pt x="0" y="342010"/>
                  </a:lnTo>
                  <a:lnTo>
                    <a:pt x="2807995" y="342010"/>
                  </a:lnTo>
                  <a:lnTo>
                    <a:pt x="2807995" y="143992"/>
                  </a:lnTo>
                  <a:lnTo>
                    <a:pt x="2800621" y="98605"/>
                  </a:lnTo>
                  <a:lnTo>
                    <a:pt x="2780115" y="59094"/>
                  </a:lnTo>
                  <a:lnTo>
                    <a:pt x="2748895" y="27876"/>
                  </a:lnTo>
                  <a:lnTo>
                    <a:pt x="2709384" y="7372"/>
                  </a:lnTo>
                  <a:lnTo>
                    <a:pt x="2664002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6" name="object 3">
              <a:extLst>
                <a:ext uri="{FF2B5EF4-FFF2-40B4-BE49-F238E27FC236}">
                  <a16:creationId xmlns:a16="http://schemas.microsoft.com/office/drawing/2014/main" id="{84773936-E686-3A40-B0C0-E978AB1B8138}"/>
                </a:ext>
              </a:extLst>
            </p:cNvPr>
            <p:cNvSpPr txBox="1"/>
            <p:nvPr/>
          </p:nvSpPr>
          <p:spPr>
            <a:xfrm>
              <a:off x="2521378" y="1837963"/>
              <a:ext cx="2421623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1275" algn="ctr" rtl="0">
                <a:lnSpc>
                  <a:spcPct val="100000"/>
                </a:lnSpc>
                <a:spcBef>
                  <a:spcPts val="1255"/>
                </a:spcBef>
              </a:pPr>
              <a:r>
                <a:rPr lang="th" sz="1400" b="1" dirty="0">
                  <a:solidFill>
                    <a:srgbClr val="231F20"/>
                  </a:solidFill>
                  <a:latin typeface="Leelawadee" panose="020B0502040204020203" pitchFamily="34" charset="-34"/>
                  <a:ea typeface="Yu Gothic" panose="020B0400000000000000" pitchFamily="34" charset="-128"/>
                  <a:cs typeface="Leelawadee" panose="020B0502040204020203" pitchFamily="34" charset="-34"/>
                </a:rPr>
                <a:t>ลำดับขั้นตอนการฉีดวัคซีน</a:t>
              </a:r>
              <a:endParaRPr sz="1400" b="1" dirty="0"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6410"/>
            <a:ext cx="7558405" cy="6864350"/>
          </a:xfrm>
          <a:custGeom>
            <a:avLst/>
            <a:gdLst/>
            <a:ahLst/>
            <a:cxnLst/>
            <a:rect l="l" t="t" r="r" b="b"/>
            <a:pathLst>
              <a:path w="7558405" h="6864350">
                <a:moveTo>
                  <a:pt x="0" y="6863956"/>
                </a:moveTo>
                <a:lnTo>
                  <a:pt x="7558341" y="6863956"/>
                </a:lnTo>
                <a:lnTo>
                  <a:pt x="7558341" y="0"/>
                </a:lnTo>
                <a:lnTo>
                  <a:pt x="0" y="0"/>
                </a:lnTo>
                <a:lnTo>
                  <a:pt x="0" y="6863956"/>
                </a:lnTo>
                <a:close/>
              </a:path>
            </a:pathLst>
          </a:custGeom>
          <a:solidFill>
            <a:srgbClr val="FFF4DB"/>
          </a:solidFill>
        </p:spPr>
        <p:txBody>
          <a:bodyPr wrap="square" lIns="0" tIns="0" rIns="0" bIns="0" rtlCol="0"/>
          <a:lstStyle/>
          <a:p>
            <a:pPr rtl="0"/>
            <a:endParaRPr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54568" y="5763419"/>
            <a:ext cx="5544185" cy="1179830"/>
          </a:xfrm>
          <a:custGeom>
            <a:avLst/>
            <a:gdLst/>
            <a:ahLst/>
            <a:cxnLst/>
            <a:rect l="l" t="t" r="r" b="b"/>
            <a:pathLst>
              <a:path w="5544184" h="1179829">
                <a:moveTo>
                  <a:pt x="0" y="1179309"/>
                </a:moveTo>
                <a:lnTo>
                  <a:pt x="5543778" y="1179309"/>
                </a:lnTo>
                <a:lnTo>
                  <a:pt x="5543778" y="0"/>
                </a:lnTo>
                <a:lnTo>
                  <a:pt x="0" y="0"/>
                </a:lnTo>
                <a:lnTo>
                  <a:pt x="0" y="11793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rtl="0"/>
            <a:endParaRPr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1667" y="7150366"/>
            <a:ext cx="7560309" cy="3540125"/>
            <a:chOff x="-1667" y="7150366"/>
            <a:chExt cx="7560309" cy="3540125"/>
          </a:xfrm>
        </p:grpSpPr>
        <p:sp>
          <p:nvSpPr>
            <p:cNvPr id="5" name="object 5"/>
            <p:cNvSpPr/>
            <p:nvPr/>
          </p:nvSpPr>
          <p:spPr>
            <a:xfrm>
              <a:off x="0" y="7150366"/>
              <a:ext cx="7558405" cy="3540125"/>
            </a:xfrm>
            <a:custGeom>
              <a:avLst/>
              <a:gdLst/>
              <a:ahLst/>
              <a:cxnLst/>
              <a:rect l="l" t="t" r="r" b="b"/>
              <a:pathLst>
                <a:path w="7558405" h="3540125">
                  <a:moveTo>
                    <a:pt x="7558341" y="0"/>
                  </a:moveTo>
                  <a:lnTo>
                    <a:pt x="0" y="0"/>
                  </a:lnTo>
                  <a:lnTo>
                    <a:pt x="0" y="3540061"/>
                  </a:lnTo>
                  <a:lnTo>
                    <a:pt x="7558341" y="3540061"/>
                  </a:lnTo>
                  <a:lnTo>
                    <a:pt x="75583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-1667" y="8533691"/>
              <a:ext cx="7560309" cy="0"/>
            </a:xfrm>
            <a:custGeom>
              <a:avLst/>
              <a:gdLst/>
              <a:ahLst/>
              <a:cxnLst/>
              <a:rect l="l" t="t" r="r" b="b"/>
              <a:pathLst>
                <a:path w="7560309">
                  <a:moveTo>
                    <a:pt x="7560005" y="0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58327" y="8035625"/>
              <a:ext cx="5932805" cy="0"/>
            </a:xfrm>
            <a:custGeom>
              <a:avLst/>
              <a:gdLst/>
              <a:ahLst/>
              <a:cxnLst/>
              <a:rect l="l" t="t" r="r" b="b"/>
              <a:pathLst>
                <a:path w="5932805">
                  <a:moveTo>
                    <a:pt x="5932538" y="0"/>
                  </a:moveTo>
                  <a:lnTo>
                    <a:pt x="0" y="0"/>
                  </a:lnTo>
                </a:path>
              </a:pathLst>
            </a:custGeom>
            <a:ln w="1079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009261" y="7528091"/>
              <a:ext cx="2101215" cy="332740"/>
            </a:xfrm>
            <a:custGeom>
              <a:avLst/>
              <a:gdLst/>
              <a:ahLst/>
              <a:cxnLst/>
              <a:rect l="l" t="t" r="r" b="b"/>
              <a:pathLst>
                <a:path w="2101215" h="332740">
                  <a:moveTo>
                    <a:pt x="2064613" y="0"/>
                  </a:moveTo>
                  <a:lnTo>
                    <a:pt x="36004" y="0"/>
                  </a:lnTo>
                  <a:lnTo>
                    <a:pt x="22020" y="2843"/>
                  </a:lnTo>
                  <a:lnTo>
                    <a:pt x="10572" y="10582"/>
                  </a:lnTo>
                  <a:lnTo>
                    <a:pt x="2839" y="22031"/>
                  </a:lnTo>
                  <a:lnTo>
                    <a:pt x="0" y="36004"/>
                  </a:lnTo>
                  <a:lnTo>
                    <a:pt x="0" y="296557"/>
                  </a:lnTo>
                  <a:lnTo>
                    <a:pt x="2839" y="310534"/>
                  </a:lnTo>
                  <a:lnTo>
                    <a:pt x="10572" y="321978"/>
                  </a:lnTo>
                  <a:lnTo>
                    <a:pt x="22020" y="329710"/>
                  </a:lnTo>
                  <a:lnTo>
                    <a:pt x="36004" y="332549"/>
                  </a:lnTo>
                  <a:lnTo>
                    <a:pt x="2064613" y="332549"/>
                  </a:lnTo>
                  <a:lnTo>
                    <a:pt x="2078592" y="329710"/>
                  </a:lnTo>
                  <a:lnTo>
                    <a:pt x="2090040" y="321978"/>
                  </a:lnTo>
                  <a:lnTo>
                    <a:pt x="2097776" y="310534"/>
                  </a:lnTo>
                  <a:lnTo>
                    <a:pt x="2100618" y="296557"/>
                  </a:lnTo>
                  <a:lnTo>
                    <a:pt x="2100618" y="36004"/>
                  </a:lnTo>
                  <a:lnTo>
                    <a:pt x="2097776" y="22031"/>
                  </a:lnTo>
                  <a:lnTo>
                    <a:pt x="2090040" y="10582"/>
                  </a:lnTo>
                  <a:lnTo>
                    <a:pt x="2078592" y="2843"/>
                  </a:lnTo>
                  <a:lnTo>
                    <a:pt x="2064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573527" y="7528096"/>
              <a:ext cx="536575" cy="332740"/>
            </a:xfrm>
            <a:custGeom>
              <a:avLst/>
              <a:gdLst/>
              <a:ahLst/>
              <a:cxnLst/>
              <a:rect l="l" t="t" r="r" b="b"/>
              <a:pathLst>
                <a:path w="536575" h="332740">
                  <a:moveTo>
                    <a:pt x="500341" y="0"/>
                  </a:moveTo>
                  <a:lnTo>
                    <a:pt x="0" y="0"/>
                  </a:lnTo>
                  <a:lnTo>
                    <a:pt x="0" y="332549"/>
                  </a:lnTo>
                  <a:lnTo>
                    <a:pt x="500341" y="332549"/>
                  </a:lnTo>
                  <a:lnTo>
                    <a:pt x="514320" y="329708"/>
                  </a:lnTo>
                  <a:lnTo>
                    <a:pt x="525768" y="321973"/>
                  </a:lnTo>
                  <a:lnTo>
                    <a:pt x="533504" y="310528"/>
                  </a:lnTo>
                  <a:lnTo>
                    <a:pt x="536346" y="296557"/>
                  </a:lnTo>
                  <a:lnTo>
                    <a:pt x="536346" y="36004"/>
                  </a:lnTo>
                  <a:lnTo>
                    <a:pt x="533504" y="22025"/>
                  </a:lnTo>
                  <a:lnTo>
                    <a:pt x="525768" y="10577"/>
                  </a:lnTo>
                  <a:lnTo>
                    <a:pt x="514320" y="2841"/>
                  </a:lnTo>
                  <a:lnTo>
                    <a:pt x="50034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573527" y="7528096"/>
              <a:ext cx="536575" cy="332740"/>
            </a:xfrm>
            <a:custGeom>
              <a:avLst/>
              <a:gdLst/>
              <a:ahLst/>
              <a:cxnLst/>
              <a:rect l="l" t="t" r="r" b="b"/>
              <a:pathLst>
                <a:path w="536575" h="332740">
                  <a:moveTo>
                    <a:pt x="0" y="0"/>
                  </a:moveTo>
                  <a:lnTo>
                    <a:pt x="500341" y="0"/>
                  </a:lnTo>
                  <a:lnTo>
                    <a:pt x="514320" y="2841"/>
                  </a:lnTo>
                  <a:lnTo>
                    <a:pt x="525768" y="10577"/>
                  </a:lnTo>
                  <a:lnTo>
                    <a:pt x="533504" y="22025"/>
                  </a:lnTo>
                  <a:lnTo>
                    <a:pt x="536346" y="36004"/>
                  </a:lnTo>
                  <a:lnTo>
                    <a:pt x="536346" y="296557"/>
                  </a:lnTo>
                  <a:lnTo>
                    <a:pt x="533504" y="310528"/>
                  </a:lnTo>
                  <a:lnTo>
                    <a:pt x="525768" y="321973"/>
                  </a:lnTo>
                  <a:lnTo>
                    <a:pt x="514320" y="329708"/>
                  </a:lnTo>
                  <a:lnTo>
                    <a:pt x="500341" y="332549"/>
                  </a:lnTo>
                  <a:lnTo>
                    <a:pt x="0" y="332549"/>
                  </a:lnTo>
                </a:path>
              </a:pathLst>
            </a:custGeom>
            <a:ln w="1003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4009261" y="7528091"/>
              <a:ext cx="2101215" cy="332740"/>
            </a:xfrm>
            <a:custGeom>
              <a:avLst/>
              <a:gdLst/>
              <a:ahLst/>
              <a:cxnLst/>
              <a:rect l="l" t="t" r="r" b="b"/>
              <a:pathLst>
                <a:path w="2101215" h="332740">
                  <a:moveTo>
                    <a:pt x="2100618" y="296557"/>
                  </a:moveTo>
                  <a:lnTo>
                    <a:pt x="2097776" y="310534"/>
                  </a:lnTo>
                  <a:lnTo>
                    <a:pt x="2090040" y="321978"/>
                  </a:lnTo>
                  <a:lnTo>
                    <a:pt x="2078592" y="329710"/>
                  </a:lnTo>
                  <a:lnTo>
                    <a:pt x="2064613" y="332549"/>
                  </a:lnTo>
                  <a:lnTo>
                    <a:pt x="36004" y="332549"/>
                  </a:lnTo>
                  <a:lnTo>
                    <a:pt x="22020" y="329710"/>
                  </a:lnTo>
                  <a:lnTo>
                    <a:pt x="10572" y="321978"/>
                  </a:lnTo>
                  <a:lnTo>
                    <a:pt x="2839" y="310534"/>
                  </a:lnTo>
                  <a:lnTo>
                    <a:pt x="0" y="296557"/>
                  </a:lnTo>
                  <a:lnTo>
                    <a:pt x="0" y="36004"/>
                  </a:lnTo>
                  <a:lnTo>
                    <a:pt x="2839" y="22031"/>
                  </a:lnTo>
                  <a:lnTo>
                    <a:pt x="10572" y="10582"/>
                  </a:lnTo>
                  <a:lnTo>
                    <a:pt x="22020" y="2843"/>
                  </a:lnTo>
                  <a:lnTo>
                    <a:pt x="36004" y="0"/>
                  </a:lnTo>
                  <a:lnTo>
                    <a:pt x="2064613" y="0"/>
                  </a:lnTo>
                  <a:lnTo>
                    <a:pt x="2078592" y="2843"/>
                  </a:lnTo>
                  <a:lnTo>
                    <a:pt x="2090040" y="10582"/>
                  </a:lnTo>
                  <a:lnTo>
                    <a:pt x="2097776" y="22031"/>
                  </a:lnTo>
                  <a:lnTo>
                    <a:pt x="2100618" y="36004"/>
                  </a:lnTo>
                  <a:lnTo>
                    <a:pt x="2100618" y="296557"/>
                  </a:lnTo>
                  <a:close/>
                </a:path>
              </a:pathLst>
            </a:custGeom>
            <a:ln w="1079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6304802" y="7372388"/>
              <a:ext cx="886886" cy="8868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58330" y="7379106"/>
              <a:ext cx="6840220" cy="877569"/>
            </a:xfrm>
            <a:custGeom>
              <a:avLst/>
              <a:gdLst/>
              <a:ahLst/>
              <a:cxnLst/>
              <a:rect l="l" t="t" r="r" b="b"/>
              <a:pathLst>
                <a:path w="6840220" h="877570">
                  <a:moveTo>
                    <a:pt x="6840016" y="877188"/>
                  </a:moveTo>
                  <a:lnTo>
                    <a:pt x="5928537" y="877188"/>
                  </a:lnTo>
                  <a:lnTo>
                    <a:pt x="5928537" y="0"/>
                  </a:lnTo>
                  <a:lnTo>
                    <a:pt x="6840016" y="0"/>
                  </a:lnTo>
                  <a:lnTo>
                    <a:pt x="6840016" y="877188"/>
                  </a:lnTo>
                  <a:close/>
                </a:path>
                <a:path w="6840220" h="877570">
                  <a:moveTo>
                    <a:pt x="6840016" y="877176"/>
                  </a:moveTo>
                  <a:lnTo>
                    <a:pt x="0" y="877176"/>
                  </a:lnTo>
                  <a:lnTo>
                    <a:pt x="0" y="0"/>
                  </a:lnTo>
                  <a:lnTo>
                    <a:pt x="6840016" y="0"/>
                  </a:lnTo>
                  <a:lnTo>
                    <a:pt x="6840016" y="877176"/>
                  </a:lnTo>
                  <a:close/>
                </a:path>
              </a:pathLst>
            </a:custGeom>
            <a:ln w="1799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52933" y="5758021"/>
            <a:ext cx="6851015" cy="1190625"/>
            <a:chOff x="352933" y="5660923"/>
            <a:chExt cx="6851015" cy="1190625"/>
          </a:xfrm>
        </p:grpSpPr>
        <p:sp>
          <p:nvSpPr>
            <p:cNvPr id="15" name="object 15"/>
            <p:cNvSpPr/>
            <p:nvPr/>
          </p:nvSpPr>
          <p:spPr>
            <a:xfrm>
              <a:off x="358330" y="5666320"/>
              <a:ext cx="6840220" cy="1179830"/>
            </a:xfrm>
            <a:custGeom>
              <a:avLst/>
              <a:gdLst/>
              <a:ahLst/>
              <a:cxnLst/>
              <a:rect l="l" t="t" r="r" b="b"/>
              <a:pathLst>
                <a:path w="6840220" h="1179829">
                  <a:moveTo>
                    <a:pt x="6840016" y="1179309"/>
                  </a:moveTo>
                  <a:lnTo>
                    <a:pt x="0" y="1179309"/>
                  </a:lnTo>
                  <a:lnTo>
                    <a:pt x="0" y="0"/>
                  </a:lnTo>
                  <a:lnTo>
                    <a:pt x="6840016" y="0"/>
                  </a:lnTo>
                  <a:lnTo>
                    <a:pt x="6840016" y="1179309"/>
                  </a:lnTo>
                  <a:close/>
                </a:path>
              </a:pathLst>
            </a:custGeom>
            <a:ln w="10794">
              <a:solidFill>
                <a:srgbClr val="FFCB04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58330" y="5666320"/>
              <a:ext cx="1296670" cy="1179830"/>
            </a:xfrm>
            <a:custGeom>
              <a:avLst/>
              <a:gdLst/>
              <a:ahLst/>
              <a:cxnLst/>
              <a:rect l="l" t="t" r="r" b="b"/>
              <a:pathLst>
                <a:path w="1296670" h="1179829">
                  <a:moveTo>
                    <a:pt x="1296238" y="0"/>
                  </a:moveTo>
                  <a:lnTo>
                    <a:pt x="0" y="0"/>
                  </a:lnTo>
                  <a:lnTo>
                    <a:pt x="0" y="1179309"/>
                  </a:lnTo>
                  <a:lnTo>
                    <a:pt x="1296238" y="1179309"/>
                  </a:lnTo>
                  <a:lnTo>
                    <a:pt x="1296238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17" name="object 17"/>
          <p:cNvSpPr/>
          <p:nvPr/>
        </p:nvSpPr>
        <p:spPr>
          <a:xfrm>
            <a:off x="-1663" y="0"/>
            <a:ext cx="7560309" cy="288290"/>
          </a:xfrm>
          <a:custGeom>
            <a:avLst/>
            <a:gdLst/>
            <a:ahLst/>
            <a:cxnLst/>
            <a:rect l="l" t="t" r="r" b="b"/>
            <a:pathLst>
              <a:path w="7560309" h="288290">
                <a:moveTo>
                  <a:pt x="7560005" y="0"/>
                </a:moveTo>
                <a:lnTo>
                  <a:pt x="0" y="0"/>
                </a:lnTo>
                <a:lnTo>
                  <a:pt x="0" y="287997"/>
                </a:lnTo>
                <a:lnTo>
                  <a:pt x="7560005" y="287997"/>
                </a:lnTo>
                <a:lnTo>
                  <a:pt x="7560005" y="0"/>
                </a:lnTo>
                <a:close/>
              </a:path>
            </a:pathLst>
          </a:custGeom>
          <a:solidFill>
            <a:srgbClr val="FFCB04"/>
          </a:solidFill>
        </p:spPr>
        <p:txBody>
          <a:bodyPr wrap="square" lIns="0" tIns="0" rIns="0" bIns="0" rtlCol="0"/>
          <a:lstStyle/>
          <a:p>
            <a:pPr rtl="0"/>
            <a:endParaRPr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8E529BA0-4073-FF49-AA33-D1AF53B693AB}"/>
              </a:ext>
            </a:extLst>
          </p:cNvPr>
          <p:cNvSpPr txBox="1"/>
          <p:nvPr/>
        </p:nvSpPr>
        <p:spPr>
          <a:xfrm>
            <a:off x="125002" y="1426356"/>
            <a:ext cx="7334978" cy="1041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20000"/>
              </a:lnSpc>
              <a:spcBef>
                <a:spcPts val="300"/>
              </a:spcBef>
            </a:pPr>
            <a:r>
              <a:rPr lang="th" sz="1100" b="1" dirty="0">
                <a:solidFill>
                  <a:srgbClr val="231F20"/>
                </a:solidFill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rPr>
              <a:t>◎ เกี่ยวกับการฉีดวัคซีนนอกสถานที่ที่ระบุในทะเบียนบ้าน (สถานที่พำนัก)</a:t>
            </a:r>
            <a:endParaRPr sz="1100" b="1" dirty="0">
              <a:latin typeface="Leelawadee" panose="020B0502040204020203" pitchFamily="34" charset="-34"/>
              <a:ea typeface="Yu Gothic" panose="020B0400000000000000" pitchFamily="34" charset="-128"/>
              <a:cs typeface="Leelawadee" panose="020B0502040204020203" pitchFamily="34" charset="-34"/>
            </a:endParaRPr>
          </a:p>
          <a:p>
            <a:pPr marL="12700" rtl="0">
              <a:lnSpc>
                <a:spcPct val="120000"/>
              </a:lnSpc>
              <a:spcBef>
                <a:spcPts val="300"/>
              </a:spcBef>
            </a:pPr>
            <a:r>
              <a:rPr lang="th" sz="1000" dirty="0">
                <a:solidFill>
                  <a:srgbClr val="231F20"/>
                </a:solidFill>
                <a:latin typeface="Leelawadee" panose="020B0502040204020203" pitchFamily="34" charset="-34"/>
                <a:ea typeface="游ゴシック" panose="020B0400000000000000" pitchFamily="50" charset="-128"/>
                <a:cs typeface="Leelawadee" panose="020B0502040204020203" pitchFamily="34" charset="-34"/>
              </a:rPr>
              <a:t>・</a:t>
            </a:r>
            <a:r>
              <a:rPr lang="th" sz="1000" spc="-20" dirty="0">
                <a:solidFill>
                  <a:srgbClr val="231F20"/>
                </a:solidFill>
                <a:latin typeface="Leelawadee" panose="020B0502040204020203" pitchFamily="34" charset="-34"/>
                <a:ea typeface="游ゴシック" panose="020B0400000000000000" pitchFamily="50" charset="-128"/>
                <a:cs typeface="Leelawadee" panose="020B0502040204020203" pitchFamily="34" charset="-34"/>
              </a:rPr>
              <a:t>หากคุณจะเข้ารับการฉีดวัคซีนที่สถาบันทางการแพทย์หรือสถานที่ที่คุณพักรักษาอยู่  </a:t>
            </a:r>
            <a:r>
              <a:rPr lang="th" sz="1000" b="1" spc="-20" dirty="0">
                <a:solidFill>
                  <a:srgbClr val="F7941D"/>
                </a:solidFill>
                <a:latin typeface="Leelawadee" panose="020B0502040204020203" pitchFamily="34" charset="-34"/>
                <a:ea typeface="Yu Gothic Medium" panose="020B0400000000000000" pitchFamily="34" charset="-128"/>
                <a:cs typeface="Leelawadee" panose="020B0502040204020203" pitchFamily="34" charset="-34"/>
              </a:rPr>
              <a:t>➡ โปรดปรึกษาสถาบันทางการแพทย์หรือสถานที่ที่คุณพักรักษา</a:t>
            </a:r>
            <a:endParaRPr sz="1000" b="1" spc="-20" dirty="0">
              <a:latin typeface="Leelawadee" panose="020B0502040204020203" pitchFamily="34" charset="-34"/>
              <a:ea typeface="Yu Gothic Medium" panose="020B0400000000000000" pitchFamily="34" charset="-128"/>
              <a:cs typeface="Leelawadee" panose="020B0502040204020203" pitchFamily="34" charset="-34"/>
            </a:endParaRPr>
          </a:p>
          <a:p>
            <a:pPr marL="12700" rtl="0">
              <a:lnSpc>
                <a:spcPct val="120000"/>
              </a:lnSpc>
              <a:spcBef>
                <a:spcPts val="300"/>
              </a:spcBef>
            </a:pPr>
            <a:r>
              <a:rPr lang="th" sz="1000" dirty="0">
                <a:solidFill>
                  <a:srgbClr val="231F20"/>
                </a:solidFill>
                <a:latin typeface="Leelawadee" panose="020B0502040204020203" pitchFamily="34" charset="-34"/>
                <a:ea typeface="游ゴシック" panose="020B0400000000000000" pitchFamily="50" charset="-128"/>
                <a:cs typeface="Leelawadee" panose="020B0502040204020203" pitchFamily="34" charset="-34"/>
              </a:rPr>
              <a:t>・หากคุณจะเข้ารับการฉีดวัคซีนที่สถาบันทางการแพทย์ที่คุณรักษาโรคประจำตัวอยู่  </a:t>
            </a:r>
            <a:r>
              <a:rPr lang="th" sz="1000" b="1" dirty="0">
                <a:solidFill>
                  <a:srgbClr val="F7941D"/>
                </a:solidFill>
                <a:latin typeface="Leelawadee" panose="020B0502040204020203" pitchFamily="34" charset="-34"/>
                <a:ea typeface="Yu Gothic Medium" panose="020B0400000000000000" pitchFamily="34" charset="-128"/>
                <a:cs typeface="Leelawadee" panose="020B0502040204020203" pitchFamily="34" charset="-34"/>
              </a:rPr>
              <a:t>➡ โปรดปรึกษาสถาบันทางการแพทย์นั้น ๆ</a:t>
            </a:r>
            <a:endParaRPr lang="en-US" sz="1000" b="1" dirty="0">
              <a:latin typeface="Leelawadee" panose="020B0502040204020203" pitchFamily="34" charset="-34"/>
              <a:ea typeface="Yu Gothic Medium" panose="020B0400000000000000" pitchFamily="34" charset="-128"/>
              <a:cs typeface="Leelawadee" panose="020B0502040204020203" pitchFamily="34" charset="-34"/>
            </a:endParaRPr>
          </a:p>
          <a:p>
            <a:pPr marL="130175" indent="-117475" rtl="0">
              <a:lnSpc>
                <a:spcPct val="120000"/>
              </a:lnSpc>
              <a:spcBef>
                <a:spcPts val="300"/>
              </a:spcBef>
            </a:pPr>
            <a:r>
              <a:rPr lang="th" sz="1000" dirty="0">
                <a:solidFill>
                  <a:srgbClr val="231F20"/>
                </a:solidFill>
                <a:latin typeface="Leelawadee" panose="020B0502040204020203" pitchFamily="34" charset="-34"/>
                <a:ea typeface="游ゴシック" panose="020B0400000000000000" pitchFamily="50" charset="-128"/>
                <a:cs typeface="Leelawadee" panose="020B0502040204020203" pitchFamily="34" charset="-34"/>
              </a:rPr>
              <a:t>・หากคุณอาศัยอยู่ในที่ที่ไม่ใช่สถานที่พำนักของคุณ </a:t>
            </a:r>
            <a:r>
              <a:rPr lang="th" sz="1000" b="1" dirty="0">
                <a:solidFill>
                  <a:srgbClr val="F7941D"/>
                </a:solidFill>
                <a:latin typeface="Leelawadee" panose="020B0502040204020203" pitchFamily="34" charset="-34"/>
                <a:ea typeface="Yu Gothic Medium" panose="020B0400000000000000" pitchFamily="34" charset="-128"/>
                <a:cs typeface="Leelawadee" panose="020B0502040204020203" pitchFamily="34" charset="-34"/>
              </a:rPr>
              <a:t> </a:t>
            </a:r>
            <a:r>
              <a:rPr lang="ja" sz="1000" b="1" dirty="0">
                <a:solidFill>
                  <a:srgbClr val="F7941D"/>
                </a:solidFill>
                <a:latin typeface="Leelawadee" panose="020B0502040204020203" pitchFamily="34" charset="-34"/>
                <a:ea typeface="Yu Gothic Medium" panose="020B0400000000000000" pitchFamily="34" charset="-128"/>
                <a:cs typeface="Leelawadee" panose="020B0502040204020203" pitchFamily="34" charset="-34"/>
              </a:rPr>
              <a:t>➡ คุณอาจสามารถเข้ารับการฉีดวัคซีนในพื้นที่ที่คุณอาศัยอยู่ในปัจจุบันได้</a:t>
            </a:r>
            <a:r>
              <a:rPr lang="th-TH" altLang="ja" sz="1000" b="1" dirty="0">
                <a:solidFill>
                  <a:srgbClr val="F7941D"/>
                </a:solidFill>
                <a:latin typeface="Leelawadee" panose="020B0502040204020203" pitchFamily="34" charset="-34"/>
                <a:ea typeface="Yu Gothic Medium" panose="020B0400000000000000" pitchFamily="34" charset="-128"/>
                <a:cs typeface="Leelawadee" panose="020B0502040204020203" pitchFamily="34" charset="-34"/>
              </a:rPr>
              <a:t> </a:t>
            </a:r>
            <a:r>
              <a:rPr lang="en-US" altLang="ja" sz="1000" b="1" dirty="0">
                <a:solidFill>
                  <a:srgbClr val="F7941D"/>
                </a:solidFill>
                <a:latin typeface="Leelawadee" panose="020B0502040204020203" pitchFamily="34" charset="-34"/>
                <a:ea typeface="Yu Gothic Medium" panose="020B0400000000000000" pitchFamily="34" charset="-128"/>
                <a:cs typeface="Leelawadee" panose="020B0502040204020203" pitchFamily="34" charset="-34"/>
              </a:rPr>
              <a:t/>
            </a:r>
            <a:br>
              <a:rPr lang="en-US" altLang="ja" sz="1000" b="1" dirty="0">
                <a:solidFill>
                  <a:srgbClr val="F7941D"/>
                </a:solidFill>
                <a:latin typeface="Leelawadee" panose="020B0502040204020203" pitchFamily="34" charset="-34"/>
                <a:ea typeface="Yu Gothic Medium" panose="020B0400000000000000" pitchFamily="34" charset="-128"/>
                <a:cs typeface="Leelawadee" panose="020B0502040204020203" pitchFamily="34" charset="-34"/>
              </a:rPr>
            </a:br>
            <a:r>
              <a:rPr lang="th" sz="1000" dirty="0">
                <a:solidFill>
                  <a:srgbClr val="231F20"/>
                </a:solidFill>
                <a:latin typeface="Leelawadee" panose="020B0502040204020203" pitchFamily="34" charset="-34"/>
                <a:ea typeface="游ゴシック" panose="020B0400000000000000" pitchFamily="50" charset="-128"/>
                <a:cs typeface="Leelawadee" panose="020B0502040204020203" pitchFamily="34" charset="-34"/>
              </a:rPr>
              <a:t>โปรดตรวจสอบที่เว็บไซต์ของเทศบาล หรือติดต่อช่องทางให้คำปรึกษาของเทศบาลที่คุณอาศัยอยู่ในปัจจุบัน</a:t>
            </a:r>
            <a:endParaRPr sz="1000" dirty="0">
              <a:latin typeface="Leelawadee" panose="020B0502040204020203" pitchFamily="34" charset="-34"/>
              <a:ea typeface="游ゴシック" panose="020B0400000000000000" pitchFamily="50" charset="-128"/>
              <a:cs typeface="Leelawadee" panose="020B0502040204020203" pitchFamily="34" charset="-34"/>
            </a:endParaRP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3C323C8D-A2C3-044C-BEAA-D13190C342B6}"/>
              </a:ext>
            </a:extLst>
          </p:cNvPr>
          <p:cNvSpPr txBox="1"/>
          <p:nvPr/>
        </p:nvSpPr>
        <p:spPr>
          <a:xfrm>
            <a:off x="445625" y="7461145"/>
            <a:ext cx="3448599" cy="477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985" algn="just" rtl="0">
              <a:lnSpc>
                <a:spcPct val="118100"/>
              </a:lnSpc>
              <a:spcBef>
                <a:spcPts val="100"/>
              </a:spcBef>
            </a:pPr>
            <a:r>
              <a:rPr lang="th" sz="900" b="1" dirty="0">
                <a:solidFill>
                  <a:srgbClr val="231F20"/>
                </a:solidFill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rPr>
              <a:t>สำหรับข้อมูลเพิ่มเติมเกี่ยวกับประสิทธิภาพและความปลอดภัย ฯลฯ ของวัคซีนไวรัสโคโรนาสายพันธุ์ใหม่ โปรดดูที่หน้า “เกี่ยวกับไวรัสโคโรนาสายพันธุ์ใหม่” ของเว็บไซต์กระทรวงสาธารณสุข แรงงาน และสวัสดิการ</a:t>
            </a:r>
            <a:endParaRPr sz="900" b="1" dirty="0">
              <a:latin typeface="Leelawadee" panose="020B0502040204020203" pitchFamily="34" charset="-34"/>
              <a:ea typeface="Yu Gothic" panose="020B0400000000000000" pitchFamily="34" charset="-128"/>
              <a:cs typeface="Leelawadee" panose="020B0502040204020203" pitchFamily="34" charset="-34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E0F178A4-AA4E-7542-8F2A-E8FA81BC6039}"/>
              </a:ext>
            </a:extLst>
          </p:cNvPr>
          <p:cNvSpPr txBox="1"/>
          <p:nvPr/>
        </p:nvSpPr>
        <p:spPr>
          <a:xfrm>
            <a:off x="476044" y="8084728"/>
            <a:ext cx="4567551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th" sz="900">
                <a:solidFill>
                  <a:srgbClr val="231F20"/>
                </a:solidFill>
                <a:latin typeface="Leelawadee" panose="020B0502040204020203" pitchFamily="34" charset="-34"/>
                <a:ea typeface="游ゴシック" panose="020B0400000000000000" pitchFamily="50" charset="-128"/>
                <a:cs typeface="Leelawadee" panose="020B0502040204020203" pitchFamily="34" charset="-34"/>
              </a:rPr>
              <a:t>หากไม่สามารถดูเว็บไซต์ได้ โปรดติดต่อเทศบาลเมืองที่อาศัยอยู่ ฯลฯ</a:t>
            </a:r>
            <a:endParaRPr sz="900" dirty="0">
              <a:latin typeface="Leelawadee" panose="020B0502040204020203" pitchFamily="34" charset="-34"/>
              <a:ea typeface="游ゴシック" panose="020B0400000000000000" pitchFamily="50" charset="-128"/>
              <a:cs typeface="Leelawadee" panose="020B0502040204020203" pitchFamily="34" charset="-34"/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8426F7C4-20EF-8E43-BB22-2F60338A776A}"/>
              </a:ext>
            </a:extLst>
          </p:cNvPr>
          <p:cNvSpPr txBox="1"/>
          <p:nvPr/>
        </p:nvSpPr>
        <p:spPr>
          <a:xfrm>
            <a:off x="4052219" y="7556500"/>
            <a:ext cx="174800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  <a:tabLst>
                <a:tab pos="1593850" algn="l"/>
              </a:tabLst>
            </a:pPr>
            <a:r>
              <a:rPr lang="th" sz="800" b="1" dirty="0">
                <a:solidFill>
                  <a:srgbClr val="231F20"/>
                </a:solidFill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rPr>
              <a:t>กระทรวงสาธารณสุข แรงงาน และสวัสดิการ </a:t>
            </a:r>
            <a:r>
              <a:rPr lang="ja-JP" altLang="en-US" sz="800" b="1" dirty="0">
                <a:solidFill>
                  <a:srgbClr val="231F20"/>
                </a:solidFill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rPr>
              <a:t> </a:t>
            </a:r>
            <a:r>
              <a:rPr lang="th" altLang="ja-JP" sz="800" b="1" dirty="0">
                <a:solidFill>
                  <a:srgbClr val="231F20"/>
                </a:solidFill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rPr>
              <a:t>โคโรนา</a:t>
            </a:r>
            <a:r>
              <a:rPr lang="en-US" altLang="ja-JP" sz="800" b="1" dirty="0">
                <a:solidFill>
                  <a:srgbClr val="231F20"/>
                </a:solidFill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rPr>
              <a:t>  </a:t>
            </a:r>
            <a:r>
              <a:rPr lang="th" sz="800" b="1" dirty="0">
                <a:solidFill>
                  <a:srgbClr val="231F20"/>
                </a:solidFill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rPr>
              <a:t>วัคซีน</a:t>
            </a:r>
            <a:r>
              <a:rPr lang="th" sz="800" b="1" dirty="0">
                <a:solidFill>
                  <a:srgbClr val="231F2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	</a:t>
            </a:r>
            <a:endParaRPr lang="th" sz="800" b="1" dirty="0">
              <a:solidFill>
                <a:schemeClr val="bg1"/>
              </a:solidFill>
              <a:latin typeface="Leelawadee" panose="020B0502040204020203" pitchFamily="34" charset="-34"/>
              <a:ea typeface="Yu Gothic" panose="020B0400000000000000" pitchFamily="34" charset="-128"/>
              <a:cs typeface="Leelawadee" panose="020B0502040204020203" pitchFamily="34" charset="-34"/>
            </a:endParaRPr>
          </a:p>
        </p:txBody>
      </p:sp>
      <p:sp>
        <p:nvSpPr>
          <p:cNvPr id="22" name="object 7">
            <a:extLst>
              <a:ext uri="{FF2B5EF4-FFF2-40B4-BE49-F238E27FC236}">
                <a16:creationId xmlns:a16="http://schemas.microsoft.com/office/drawing/2014/main" id="{E66E7AC4-A26C-6541-AC78-BC0243E978A8}"/>
              </a:ext>
            </a:extLst>
          </p:cNvPr>
          <p:cNvSpPr txBox="1"/>
          <p:nvPr/>
        </p:nvSpPr>
        <p:spPr>
          <a:xfrm>
            <a:off x="345622" y="8818740"/>
            <a:ext cx="918028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th" sz="800" dirty="0">
                <a:solidFill>
                  <a:srgbClr val="231F20"/>
                </a:solidFill>
                <a:latin typeface="Leelawadee" panose="020B0502040204020203" pitchFamily="34" charset="-34"/>
                <a:ea typeface="Yu Gothic Medium" panose="020B0400000000000000" pitchFamily="34" charset="-128"/>
                <a:cs typeface="Leelawadee" panose="020B0502040204020203" pitchFamily="34" charset="-34"/>
              </a:rPr>
              <a:t>ติดต่อสอบถามได้ที่</a:t>
            </a:r>
            <a:endParaRPr sz="800" dirty="0">
              <a:latin typeface="Leelawadee" panose="020B0502040204020203" pitchFamily="34" charset="-34"/>
              <a:ea typeface="Yu Gothic Medium" panose="020B0400000000000000" pitchFamily="34" charset="-128"/>
              <a:cs typeface="Leelawadee" panose="020B0502040204020203" pitchFamily="34" charset="-34"/>
            </a:endParaRPr>
          </a:p>
        </p:txBody>
      </p:sp>
      <p:sp>
        <p:nvSpPr>
          <p:cNvPr id="23" name="object 8">
            <a:extLst>
              <a:ext uri="{FF2B5EF4-FFF2-40B4-BE49-F238E27FC236}">
                <a16:creationId xmlns:a16="http://schemas.microsoft.com/office/drawing/2014/main" id="{55680AF8-7E3D-1147-A4F3-FC56DAE9D03C}"/>
              </a:ext>
            </a:extLst>
          </p:cNvPr>
          <p:cNvSpPr txBox="1"/>
          <p:nvPr/>
        </p:nvSpPr>
        <p:spPr>
          <a:xfrm>
            <a:off x="463100" y="6008377"/>
            <a:ext cx="1026918" cy="6543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810" algn="just" rtl="0">
              <a:lnSpc>
                <a:spcPct val="140400"/>
              </a:lnSpc>
              <a:spcBef>
                <a:spcPts val="100"/>
              </a:spcBef>
            </a:pPr>
            <a:r>
              <a:rPr lang="th" sz="1050" b="1" dirty="0">
                <a:solidFill>
                  <a:schemeClr val="bg1"/>
                </a:solidFill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rPr>
              <a:t>โปรดใช้มาตรการป้องกันการติดเชื้อกันต่อไป</a:t>
            </a:r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9342C1BE-6BDC-BF43-9610-6973765CF6B7}"/>
              </a:ext>
            </a:extLst>
          </p:cNvPr>
          <p:cNvSpPr txBox="1"/>
          <p:nvPr/>
        </p:nvSpPr>
        <p:spPr>
          <a:xfrm>
            <a:off x="1906812" y="6698502"/>
            <a:ext cx="2418371" cy="173124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450"/>
              </a:spcBef>
              <a:tabLst>
                <a:tab pos="847725" algn="l"/>
                <a:tab pos="1791335" algn="l"/>
              </a:tabLst>
            </a:pPr>
            <a:r>
              <a:rPr lang="th" sz="750" b="1" dirty="0">
                <a:solidFill>
                  <a:srgbClr val="231F20"/>
                </a:solidFill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rPr>
              <a:t>หลีกเลี่ยง "3ส (สถานที่ปิด, สถานที่แออัด, สัมผัสใกล้ชิด)"</a:t>
            </a:r>
            <a:endParaRPr sz="750" b="1" dirty="0">
              <a:latin typeface="Leelawadee" panose="020B0502040204020203" pitchFamily="34" charset="-34"/>
              <a:ea typeface="Yu Gothic" panose="020B0400000000000000" pitchFamily="34" charset="-128"/>
              <a:cs typeface="Leelawadee" panose="020B0502040204020203" pitchFamily="34" charset="-34"/>
            </a:endParaRPr>
          </a:p>
        </p:txBody>
      </p:sp>
      <p:sp>
        <p:nvSpPr>
          <p:cNvPr id="25" name="object 10">
            <a:extLst>
              <a:ext uri="{FF2B5EF4-FFF2-40B4-BE49-F238E27FC236}">
                <a16:creationId xmlns:a16="http://schemas.microsoft.com/office/drawing/2014/main" id="{8168CB19-0A76-BE46-BDC5-4120D946F441}"/>
              </a:ext>
            </a:extLst>
          </p:cNvPr>
          <p:cNvSpPr txBox="1"/>
          <p:nvPr/>
        </p:nvSpPr>
        <p:spPr>
          <a:xfrm>
            <a:off x="4421932" y="6572008"/>
            <a:ext cx="621664" cy="260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0">
              <a:lnSpc>
                <a:spcPts val="1000"/>
              </a:lnSpc>
              <a:spcBef>
                <a:spcPts val="100"/>
              </a:spcBef>
            </a:pPr>
            <a:r>
              <a:rPr lang="th" sz="750" b="1" dirty="0">
                <a:solidFill>
                  <a:srgbClr val="231F20"/>
                </a:solidFill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rPr>
              <a:t>สวมหน้ากากอนามัย</a:t>
            </a:r>
            <a:endParaRPr sz="750" b="1" dirty="0">
              <a:latin typeface="Leelawadee" panose="020B0502040204020203" pitchFamily="34" charset="-34"/>
              <a:ea typeface="Yu Gothic" panose="020B0400000000000000" pitchFamily="34" charset="-128"/>
              <a:cs typeface="Leelawadee" panose="020B0502040204020203" pitchFamily="34" charset="-34"/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23062E70-A748-A544-80BA-086CABFCD695}"/>
              </a:ext>
            </a:extLst>
          </p:cNvPr>
          <p:cNvSpPr txBox="1"/>
          <p:nvPr/>
        </p:nvSpPr>
        <p:spPr>
          <a:xfrm>
            <a:off x="5243938" y="6542291"/>
            <a:ext cx="657994" cy="1449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marR="5080" indent="-144145" rtl="0">
              <a:lnSpc>
                <a:spcPct val="126000"/>
              </a:lnSpc>
              <a:spcBef>
                <a:spcPts val="100"/>
              </a:spcBef>
              <a:tabLst>
                <a:tab pos="753110" algn="l"/>
                <a:tab pos="855980" algn="l"/>
              </a:tabLst>
            </a:pPr>
            <a:r>
              <a:rPr lang="th" sz="750" b="1" dirty="0">
                <a:solidFill>
                  <a:srgbClr val="231F20"/>
                </a:solidFill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rPr>
              <a:t>ล้างมือด้วยสบู่</a:t>
            </a:r>
            <a:endParaRPr lang="en-US" altLang="ja-JP" sz="750" b="1" dirty="0">
              <a:solidFill>
                <a:srgbClr val="231F20"/>
              </a:solidFill>
              <a:latin typeface="Leelawadee" panose="020B0502040204020203" pitchFamily="34" charset="-34"/>
              <a:ea typeface="Yu Gothic" panose="020B0400000000000000" pitchFamily="34" charset="-128"/>
              <a:cs typeface="Leelawadee" panose="020B0502040204020203" pitchFamily="34" charset="-34"/>
            </a:endParaRPr>
          </a:p>
        </p:txBody>
      </p:sp>
      <p:sp>
        <p:nvSpPr>
          <p:cNvPr id="27" name="object 3">
            <a:extLst>
              <a:ext uri="{FF2B5EF4-FFF2-40B4-BE49-F238E27FC236}">
                <a16:creationId xmlns:a16="http://schemas.microsoft.com/office/drawing/2014/main" id="{4560EEA9-D560-B54D-9F67-FC37983320C3}"/>
              </a:ext>
            </a:extLst>
          </p:cNvPr>
          <p:cNvSpPr txBox="1"/>
          <p:nvPr/>
        </p:nvSpPr>
        <p:spPr>
          <a:xfrm>
            <a:off x="125003" y="2603500"/>
            <a:ext cx="7201100" cy="813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th" sz="1100" b="1" dirty="0">
                <a:solidFill>
                  <a:srgbClr val="231F20"/>
                </a:solidFill>
                <a:latin typeface="Leelawadee" panose="020B0502040204020203" pitchFamily="34" charset="-34"/>
                <a:ea typeface="游ゴシック" panose="020B0400000000000000" pitchFamily="50" charset="-128"/>
                <a:cs typeface="Leelawadee" panose="020B0502040204020203" pitchFamily="34" charset="-34"/>
              </a:rPr>
              <a:t>◎ จำเป็นต้องให้ความยินยอมในการรับวัคซีน</a:t>
            </a:r>
            <a:endParaRPr lang="ja-JP" altLang="en-US" sz="1100" b="1" dirty="0">
              <a:latin typeface="Leelawadee" panose="020B0502040204020203" pitchFamily="34" charset="-34"/>
              <a:ea typeface="游ゴシック" panose="020B0400000000000000" pitchFamily="50" charset="-128"/>
              <a:cs typeface="Leelawadee" panose="020B0502040204020203" pitchFamily="34" charset="-34"/>
            </a:endParaRPr>
          </a:p>
          <a:p>
            <a:pPr marL="19050" marR="132080" indent="160655" algn="just" rtl="0">
              <a:lnSpc>
                <a:spcPct val="129900"/>
              </a:lnSpc>
              <a:spcBef>
                <a:spcPts val="345"/>
              </a:spcBef>
            </a:pPr>
            <a:r>
              <a:rPr lang="th" sz="1000" dirty="0">
                <a:solidFill>
                  <a:srgbClr val="231F20"/>
                </a:solidFill>
                <a:latin typeface="Leelawadee" panose="020B0502040204020203" pitchFamily="34" charset="-34"/>
                <a:ea typeface="游ゴシック" panose="020B0400000000000000" pitchFamily="50" charset="-128"/>
                <a:cs typeface="Leelawadee" panose="020B0502040204020203" pitchFamily="34" charset="-34"/>
              </a:rPr>
              <a:t>ในการเข้ารับวัคซีน โปรดพิจารณาให้แน่ใจว่ามีความรู้ที่ถูกต้องเกี่ยวกับทั้งผลของการป้องกันโรคติดเชื้อและความเสี่ยงในการเกิดผลข้างเคียง จากนั้นจึงฉีดวัคซีนด้วยความประสงค์ของตนเอง หากไม่ได้รับการยินยอมจากผู้รับวัคซีน จะไม่สามารถดำเนินการฉีดวัคซีนได้</a:t>
            </a:r>
            <a:endParaRPr lang="ja-JP" altLang="en-US" sz="1000" dirty="0">
              <a:latin typeface="Leelawadee" panose="020B0502040204020203" pitchFamily="34" charset="-34"/>
              <a:ea typeface="游ゴシック" panose="020B0400000000000000" pitchFamily="50" charset="-128"/>
              <a:cs typeface="Leelawadee" panose="020B0502040204020203" pitchFamily="34" charset="-34"/>
            </a:endParaRPr>
          </a:p>
          <a:p>
            <a:pPr marL="160655" rtl="0">
              <a:lnSpc>
                <a:spcPct val="100000"/>
              </a:lnSpc>
              <a:spcBef>
                <a:spcPts val="360"/>
              </a:spcBef>
            </a:pPr>
            <a:r>
              <a:rPr lang="th" sz="1000" dirty="0">
                <a:solidFill>
                  <a:srgbClr val="231F20"/>
                </a:solidFill>
                <a:latin typeface="Leelawadee" panose="020B0502040204020203" pitchFamily="34" charset="-34"/>
                <a:ea typeface="游ゴシック" panose="020B0400000000000000" pitchFamily="50" charset="-128"/>
                <a:cs typeface="Leelawadee" panose="020B0502040204020203" pitchFamily="34" charset="-34"/>
              </a:rPr>
              <a:t>ต้องไม่บังคับบุคคลในที่ทำงานหรือบุคคลรอบข้าง ฯลฯ ให้รับวัคซีน และไม่เลือกปฏิบัติต่อผู้ที่ไม่ได้รับการฉีดวัคซีน</a:t>
            </a:r>
            <a:endParaRPr sz="1000" dirty="0">
              <a:latin typeface="Leelawadee" panose="020B0502040204020203" pitchFamily="34" charset="-34"/>
              <a:ea typeface="游ゴシック" panose="020B0400000000000000" pitchFamily="50" charset="-128"/>
              <a:cs typeface="Leelawadee" panose="020B0502040204020203" pitchFamily="34" charset="-34"/>
            </a:endParaRPr>
          </a:p>
        </p:txBody>
      </p:sp>
      <p:sp>
        <p:nvSpPr>
          <p:cNvPr id="28" name="object 3">
            <a:extLst>
              <a:ext uri="{FF2B5EF4-FFF2-40B4-BE49-F238E27FC236}">
                <a16:creationId xmlns:a16="http://schemas.microsoft.com/office/drawing/2014/main" id="{79625D33-6AFA-AF4E-905E-F1F3498C01B1}"/>
              </a:ext>
            </a:extLst>
          </p:cNvPr>
          <p:cNvSpPr txBox="1"/>
          <p:nvPr/>
        </p:nvSpPr>
        <p:spPr>
          <a:xfrm>
            <a:off x="125003" y="3594100"/>
            <a:ext cx="7447372" cy="627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th" sz="1100" b="1" dirty="0">
                <a:solidFill>
                  <a:srgbClr val="231F20"/>
                </a:solidFill>
                <a:latin typeface="Leelawadee" panose="020B0502040204020203" pitchFamily="34" charset="-34"/>
                <a:ea typeface="游ゴシック" panose="020B0400000000000000" pitchFamily="50" charset="-128"/>
                <a:cs typeface="Leelawadee" panose="020B0502040204020203" pitchFamily="34" charset="-34"/>
              </a:rPr>
              <a:t>◎มีระบบบรรเทาความเดือดร้อนจากความเสียหายต่อสุขภาพจากการฉีดวัคซีน</a:t>
            </a:r>
            <a:endParaRPr sz="1100" b="1" dirty="0">
              <a:latin typeface="Leelawadee" panose="020B0502040204020203" pitchFamily="34" charset="-34"/>
              <a:ea typeface="游ゴシック" panose="020B0400000000000000" pitchFamily="50" charset="-128"/>
              <a:cs typeface="Leelawadee" panose="020B0502040204020203" pitchFamily="34" charset="-34"/>
            </a:endParaRPr>
          </a:p>
          <a:p>
            <a:pPr marL="21590" marR="127000" indent="163195" rtl="0">
              <a:lnSpc>
                <a:spcPct val="129900"/>
              </a:lnSpc>
              <a:spcBef>
                <a:spcPts val="345"/>
              </a:spcBef>
            </a:pPr>
            <a:r>
              <a:rPr lang="th" sz="1000" dirty="0">
                <a:solidFill>
                  <a:srgbClr val="231F20"/>
                </a:solidFill>
                <a:latin typeface="Leelawadee" panose="020B0502040204020203" pitchFamily="34" charset="-34"/>
                <a:ea typeface="游ゴシック" panose="020B0400000000000000" pitchFamily="50" charset="-128"/>
                <a:cs typeface="Leelawadee" panose="020B0502040204020203" pitchFamily="34" charset="-34"/>
              </a:rPr>
              <a:t>การฉีดวัคซีนอาจส่งปัญหาต่อสุขภาพ (ทำให้ป่วยหรือพิการ) แม้จะมีโอกาสน้อยมาก แต่ก็ไม่สามารถทำให้ไม่เกิดขึ้นเลยได้ จึงได้มีการจัดตั้งระบบบรรเทาขึ้น</a:t>
            </a:r>
          </a:p>
          <a:p>
            <a:pPr marL="21590" marR="127000" indent="163195" rtl="0">
              <a:lnSpc>
                <a:spcPct val="129900"/>
              </a:lnSpc>
              <a:spcBef>
                <a:spcPts val="345"/>
              </a:spcBef>
            </a:pPr>
            <a:r>
              <a:rPr lang="th" sz="1000" dirty="0">
                <a:solidFill>
                  <a:srgbClr val="231F20"/>
                </a:solidFill>
                <a:latin typeface="Leelawadee" panose="020B0502040204020203" pitchFamily="34" charset="-34"/>
                <a:ea typeface="游ゴシック" panose="020B0400000000000000" pitchFamily="50" charset="-128"/>
                <a:cs typeface="Leelawadee" panose="020B0502040204020203" pitchFamily="34" charset="-34"/>
              </a:rPr>
              <a:t>โปรดปรึกษาเทศบาลเมืองที่มีทะเบียนบ้านอยู่เกี่ยวกับขั้นตอนที่จำเป็นในการสมัคร ฯลฯ</a:t>
            </a:r>
            <a:endParaRPr sz="1000" dirty="0">
              <a:latin typeface="Leelawadee" panose="020B0502040204020203" pitchFamily="34" charset="-34"/>
              <a:ea typeface="游ゴシック" panose="020B0400000000000000" pitchFamily="50" charset="-128"/>
              <a:cs typeface="Leelawadee" panose="020B0502040204020203" pitchFamily="34" charset="-34"/>
            </a:endParaRPr>
          </a:p>
        </p:txBody>
      </p:sp>
      <p:sp>
        <p:nvSpPr>
          <p:cNvPr id="29" name="object 3">
            <a:extLst>
              <a:ext uri="{FF2B5EF4-FFF2-40B4-BE49-F238E27FC236}">
                <a16:creationId xmlns:a16="http://schemas.microsoft.com/office/drawing/2014/main" id="{942164DC-E9C9-A94A-AAAA-D9A78C0EC72E}"/>
              </a:ext>
            </a:extLst>
          </p:cNvPr>
          <p:cNvSpPr txBox="1"/>
          <p:nvPr/>
        </p:nvSpPr>
        <p:spPr>
          <a:xfrm>
            <a:off x="129022" y="4436300"/>
            <a:ext cx="7330957" cy="1032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th" sz="1100" b="1" dirty="0">
                <a:solidFill>
                  <a:srgbClr val="231F20"/>
                </a:solidFill>
                <a:latin typeface="Leelawadee" panose="020B0502040204020203" pitchFamily="34" charset="-34"/>
                <a:ea typeface="游ゴシック" panose="020B0400000000000000" pitchFamily="50" charset="-128"/>
                <a:cs typeface="Leelawadee" panose="020B0502040204020203" pitchFamily="34" charset="-34"/>
              </a:rPr>
              <a:t>◎ แม้จะได้รับวัคซีนแล้วก็ตาม โปรดใช้มาตรการป้องกันการติดเชื้อ เช่น สวมหน้ากากอนามัย ฯลฯ ต่อไป</a:t>
            </a:r>
            <a:endParaRPr sz="1100" b="1" dirty="0">
              <a:latin typeface="Leelawadee" panose="020B0502040204020203" pitchFamily="34" charset="-34"/>
              <a:ea typeface="游ゴシック" panose="020B0400000000000000" pitchFamily="50" charset="-128"/>
              <a:cs typeface="Leelawadee" panose="020B0502040204020203" pitchFamily="34" charset="-34"/>
            </a:endParaRPr>
          </a:p>
          <a:p>
            <a:pPr marL="24130" marR="121285" indent="161290" rtl="0">
              <a:lnSpc>
                <a:spcPct val="129900"/>
              </a:lnSpc>
              <a:spcBef>
                <a:spcPts val="345"/>
              </a:spcBef>
            </a:pPr>
            <a:r>
              <a:rPr lang="th" sz="1000" dirty="0">
                <a:solidFill>
                  <a:srgbClr val="231F20"/>
                </a:solidFill>
                <a:latin typeface="Leelawadee" panose="020B0502040204020203" pitchFamily="34" charset="-34"/>
                <a:ea typeface="游ゴシック" panose="020B0400000000000000" pitchFamily="50" charset="-128"/>
                <a:cs typeface="Leelawadee" panose="020B0502040204020203" pitchFamily="34" charset="-34"/>
              </a:rPr>
              <a:t>วัคซีนไวรัสโคโรนาสายพันธุ์ใหม่แม้จะได้รับการยืนยันว่ามีประสิทธิภาพสูงในการป้องกันการเกิดโรคติดเชื้อไวรัสโคโรนาสายพันธุ์ใหม่ แต่ประสิทธิภาพของวัคซีนยังไม่ถึง 100% นอกจากนี้ ยังมีผลกระทบจากการกลายพันธุ์ในไวรัส</a:t>
            </a:r>
          </a:p>
          <a:p>
            <a:pPr marL="24130" marR="121285" indent="161290" rtl="0">
              <a:lnSpc>
                <a:spcPct val="129900"/>
              </a:lnSpc>
              <a:spcBef>
                <a:spcPts val="345"/>
              </a:spcBef>
            </a:pPr>
            <a:r>
              <a:rPr lang="th" sz="1000" dirty="0">
                <a:solidFill>
                  <a:srgbClr val="231F20"/>
                </a:solidFill>
                <a:latin typeface="Leelawadee" panose="020B0502040204020203" pitchFamily="34" charset="-34"/>
                <a:ea typeface="游ゴシック" panose="020B0400000000000000" pitchFamily="50" charset="-128"/>
                <a:cs typeface="Leelawadee" panose="020B0502040204020203" pitchFamily="34" charset="-34"/>
              </a:rPr>
              <a:t>ดังนั้น ทุกท่านโปรดใช้มาตรการป้องกันการติดเชื้อกันต่อไป โดยเฉพาะอย่างยิ่ง โปรดหลีกเลี่ยง "3ส (สถานที่ปิด, สถานที่แออัด, สัมผัสใกล้ชิด)" สวมหน้ากากอนามัย ล้างมือด้วยสบู่ และล้างมือเพื่อฆ่าเชื้อด้วยแอลกอฮอล์</a:t>
            </a:r>
            <a:endParaRPr sz="1000" dirty="0">
              <a:latin typeface="Leelawadee" panose="020B0502040204020203" pitchFamily="34" charset="-34"/>
              <a:ea typeface="游ゴシック" panose="020B0400000000000000" pitchFamily="50" charset="-128"/>
              <a:cs typeface="Leelawadee" panose="020B0502040204020203" pitchFamily="34" charset="-34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F66BEA9A-CE34-8549-98F6-F67E15D6F0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956" y="5885934"/>
            <a:ext cx="641679" cy="566187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C934E219-F984-8D49-8EF4-496553C754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95" y="5923681"/>
            <a:ext cx="597640" cy="52844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7075438F-0E23-BC41-9129-3F9D64F385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028" y="5896598"/>
            <a:ext cx="717171" cy="585060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DDB50E80-AE43-AA48-84C6-5A665CCDB6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060" y="5890730"/>
            <a:ext cx="383748" cy="603932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C98C309F-013A-CA48-AF04-DB98F9F210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909" y="5885204"/>
            <a:ext cx="547313" cy="603932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89E9FF1A-1132-7E4F-8966-CD266FCFFA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552" y="5917677"/>
            <a:ext cx="698297" cy="559895"/>
          </a:xfrm>
          <a:prstGeom prst="rect">
            <a:avLst/>
          </a:prstGeom>
        </p:spPr>
      </p:pic>
      <p:sp>
        <p:nvSpPr>
          <p:cNvPr id="36" name="object 3">
            <a:extLst>
              <a:ext uri="{FF2B5EF4-FFF2-40B4-BE49-F238E27FC236}">
                <a16:creationId xmlns:a16="http://schemas.microsoft.com/office/drawing/2014/main" id="{F16F4D03-10C9-FD44-9947-8D920FFABF6A}"/>
              </a:ext>
            </a:extLst>
          </p:cNvPr>
          <p:cNvSpPr txBox="1"/>
          <p:nvPr/>
        </p:nvSpPr>
        <p:spPr>
          <a:xfrm>
            <a:off x="121826" y="546100"/>
            <a:ext cx="7338154" cy="80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869"/>
              </a:spcBef>
            </a:pPr>
            <a:r>
              <a:rPr lang="th" sz="1100" b="1" dirty="0">
                <a:solidFill>
                  <a:srgbClr val="231F20"/>
                </a:solidFill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rPr>
              <a:t>◎ ผู้ที่ควรเข้ารับการฉีดวัคซีนกระตุ้นเป็นพิเศษ</a:t>
            </a:r>
            <a:endParaRPr sz="1100" b="1" dirty="0">
              <a:latin typeface="Leelawadee" panose="020B0502040204020203" pitchFamily="34" charset="-34"/>
              <a:ea typeface="Yu Gothic" panose="020B0400000000000000" pitchFamily="34" charset="-128"/>
              <a:cs typeface="Leelawadee" panose="020B0502040204020203" pitchFamily="34" charset="-34"/>
            </a:endParaRPr>
          </a:p>
          <a:p>
            <a:pPr marL="158750" indent="-147638" rtl="0">
              <a:lnSpc>
                <a:spcPct val="100000"/>
              </a:lnSpc>
              <a:spcBef>
                <a:spcPts val="705"/>
              </a:spcBef>
            </a:pPr>
            <a:r>
              <a:rPr lang="th" sz="1000" dirty="0">
                <a:solidFill>
                  <a:srgbClr val="231F20"/>
                </a:solidFill>
                <a:latin typeface="Leelawadee" panose="020B0502040204020203" pitchFamily="34" charset="-34"/>
                <a:ea typeface="游ゴシック" panose="020B0400000000000000" pitchFamily="50" charset="-128"/>
                <a:cs typeface="Leelawadee" panose="020B0502040204020203" pitchFamily="34" charset="-34"/>
              </a:rPr>
              <a:t>・"</a:t>
            </a:r>
            <a:r>
              <a:rPr lang="th" sz="1000" b="1" dirty="0">
                <a:solidFill>
                  <a:srgbClr val="F7941D"/>
                </a:solidFill>
                <a:latin typeface="Leelawadee" panose="020B0502040204020203" pitchFamily="34" charset="-34"/>
                <a:ea typeface="Yu Gothic Medium" panose="020B0400000000000000" pitchFamily="34" charset="-128"/>
                <a:cs typeface="Leelawadee" panose="020B0502040204020203" pitchFamily="34" charset="-34"/>
              </a:rPr>
              <a:t>ผู้ที่มีความเสี่ยงสูงต่อการเกิดอาการรุนแรง</a:t>
            </a:r>
            <a:r>
              <a:rPr lang="th" sz="1000" dirty="0">
                <a:solidFill>
                  <a:srgbClr val="231F20"/>
                </a:solidFill>
                <a:latin typeface="Leelawadee" panose="020B0502040204020203" pitchFamily="34" charset="-34"/>
                <a:ea typeface="游ゴシック" panose="020B0400000000000000" pitchFamily="50" charset="-128"/>
                <a:cs typeface="Leelawadee" panose="020B0502040204020203" pitchFamily="34" charset="-34"/>
              </a:rPr>
              <a:t>" เช่น ผู้สูงอายุ ผู้ที่มีโรคประจำตัว ฯลฯ</a:t>
            </a:r>
            <a:endParaRPr lang="ja-JP" altLang="en-US" sz="1000" b="1" dirty="0">
              <a:latin typeface="Leelawadee" panose="020B0502040204020203" pitchFamily="34" charset="-34"/>
              <a:ea typeface="Yu Gothic Medium" panose="020B0400000000000000" pitchFamily="34" charset="-128"/>
              <a:cs typeface="Leelawadee" panose="020B0502040204020203" pitchFamily="34" charset="-34"/>
            </a:endParaRPr>
          </a:p>
          <a:p>
            <a:pPr marL="158750" indent="-147638" rtl="0">
              <a:spcBef>
                <a:spcPts val="360"/>
              </a:spcBef>
            </a:pPr>
            <a:r>
              <a:rPr lang="th" sz="1000" dirty="0">
                <a:solidFill>
                  <a:srgbClr val="231F20"/>
                </a:solidFill>
                <a:latin typeface="Leelawadee" panose="020B0502040204020203" pitchFamily="34" charset="-34"/>
                <a:ea typeface="游ゴシック" panose="020B0400000000000000" pitchFamily="50" charset="-128"/>
                <a:cs typeface="Leelawadee" panose="020B0502040204020203" pitchFamily="34" charset="-34"/>
              </a:rPr>
              <a:t>・</a:t>
            </a:r>
            <a:r>
              <a:rPr lang="th" sz="1000" spc="-20" dirty="0">
                <a:solidFill>
                  <a:srgbClr val="231F20"/>
                </a:solidFill>
                <a:latin typeface="Leelawadee" panose="020B0502040204020203" pitchFamily="34" charset="-34"/>
                <a:ea typeface="游ゴシック" panose="020B0400000000000000" pitchFamily="50" charset="-128"/>
                <a:cs typeface="Leelawadee" panose="020B0502040204020203" pitchFamily="34" charset="-34"/>
              </a:rPr>
              <a:t>"</a:t>
            </a:r>
            <a:r>
              <a:rPr lang="th" sz="1000" b="1" spc="-20" dirty="0">
                <a:solidFill>
                  <a:srgbClr val="F7941D"/>
                </a:solidFill>
                <a:latin typeface="Leelawadee" panose="020B0502040204020203" pitchFamily="34" charset="-34"/>
                <a:ea typeface="Yu Gothic Medium" panose="020B0400000000000000" pitchFamily="34" charset="-128"/>
                <a:cs typeface="Leelawadee" panose="020B0502040204020203" pitchFamily="34" charset="-34"/>
              </a:rPr>
              <a:t>ผู้ที่ต้องใกล้ชิดกับผู้ที่มีความเสี่ยงสูงต่อการเกิดอาการรุนแรง</a:t>
            </a:r>
            <a:r>
              <a:rPr lang="th" sz="1000" spc="-20" dirty="0">
                <a:solidFill>
                  <a:srgbClr val="231F20"/>
                </a:solidFill>
                <a:latin typeface="Leelawadee" panose="020B0502040204020203" pitchFamily="34" charset="-34"/>
                <a:ea typeface="游ゴシック" panose="020B0400000000000000" pitchFamily="50" charset="-128"/>
                <a:cs typeface="Leelawadee" panose="020B0502040204020203" pitchFamily="34" charset="-34"/>
              </a:rPr>
              <a:t>" เช่น ผู้ที่เกี่ยวข้อง / ผู้ช่วยเหลือผู้ที่มีความเสี่ยงสูงต่อการเกิดอาการรุนแรง (ผู้ดูแล ฯลฯ)</a:t>
            </a:r>
            <a:endParaRPr lang="ja-JP" altLang="en-US" sz="1000" b="1" spc="-20" dirty="0">
              <a:latin typeface="Leelawadee" panose="020B0502040204020203" pitchFamily="34" charset="-34"/>
              <a:ea typeface="Yu Gothic Medium" panose="020B0400000000000000" pitchFamily="34" charset="-128"/>
              <a:cs typeface="Leelawadee" panose="020B0502040204020203" pitchFamily="34" charset="-34"/>
            </a:endParaRPr>
          </a:p>
          <a:p>
            <a:pPr marL="158750" marR="1094740" indent="-147638" rtl="0">
              <a:lnSpc>
                <a:spcPct val="129900"/>
              </a:lnSpc>
            </a:pPr>
            <a:r>
              <a:rPr lang="th" sz="1000" dirty="0">
                <a:solidFill>
                  <a:srgbClr val="231F20"/>
                </a:solidFill>
                <a:latin typeface="Leelawadee" panose="020B0502040204020203" pitchFamily="34" charset="-34"/>
                <a:ea typeface="游ゴシック" panose="020B0400000000000000" pitchFamily="50" charset="-128"/>
                <a:cs typeface="Leelawadee" panose="020B0502040204020203" pitchFamily="34" charset="-34"/>
              </a:rPr>
              <a:t>・"</a:t>
            </a:r>
            <a:r>
              <a:rPr lang="th" sz="1000" b="1" dirty="0">
                <a:solidFill>
                  <a:srgbClr val="F7941D"/>
                </a:solidFill>
                <a:latin typeface="Leelawadee" panose="020B0502040204020203" pitchFamily="34" charset="-34"/>
                <a:ea typeface="Yu Gothic Medium" panose="020B0400000000000000" pitchFamily="34" charset="-128"/>
                <a:cs typeface="Leelawadee" panose="020B0502040204020203" pitchFamily="34" charset="-34"/>
              </a:rPr>
              <a:t>ผู้ที่มีความเสี่ยงสูงต่อการติดเชื้อไวรัสเนื่องจากเหตุผลทางอาชีพ ฯลฯ</a:t>
            </a:r>
            <a:r>
              <a:rPr lang="th" sz="1000" dirty="0">
                <a:solidFill>
                  <a:srgbClr val="231F20"/>
                </a:solidFill>
                <a:latin typeface="Leelawadee" panose="020B0502040204020203" pitchFamily="34" charset="-34"/>
                <a:ea typeface="游ゴシック" panose="020B0400000000000000" pitchFamily="50" charset="-128"/>
                <a:cs typeface="Leelawadee" panose="020B0502040204020203" pitchFamily="34" charset="-34"/>
              </a:rPr>
              <a:t>" เช่น บุคลากรทางการแพทย์ ฯลฯ</a:t>
            </a:r>
            <a:endParaRPr lang="ja-JP" altLang="en-US" sz="1000" b="1" dirty="0">
              <a:latin typeface="Leelawadee" panose="020B0502040204020203" pitchFamily="34" charset="-34"/>
              <a:ea typeface="Yu Gothic Medium" panose="020B0400000000000000" pitchFamily="34" charset="-128"/>
              <a:cs typeface="Leelawadee" panose="020B0502040204020203" pitchFamily="34" charset="-34"/>
            </a:endParaRPr>
          </a:p>
        </p:txBody>
      </p:sp>
      <p:sp>
        <p:nvSpPr>
          <p:cNvPr id="38" name="object 11">
            <a:extLst>
              <a:ext uri="{FF2B5EF4-FFF2-40B4-BE49-F238E27FC236}">
                <a16:creationId xmlns:a16="http://schemas.microsoft.com/office/drawing/2014/main" id="{D1937440-1FD6-46E8-9FCC-C62F57102896}"/>
              </a:ext>
            </a:extLst>
          </p:cNvPr>
          <p:cNvSpPr txBox="1"/>
          <p:nvPr/>
        </p:nvSpPr>
        <p:spPr>
          <a:xfrm>
            <a:off x="5911850" y="6537629"/>
            <a:ext cx="1119514" cy="260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 rtl="0">
              <a:lnSpc>
                <a:spcPts val="1000"/>
              </a:lnSpc>
              <a:spcBef>
                <a:spcPts val="100"/>
              </a:spcBef>
              <a:tabLst>
                <a:tab pos="753110" algn="l"/>
                <a:tab pos="855980" algn="l"/>
              </a:tabLst>
            </a:pPr>
            <a:r>
              <a:rPr lang="th" sz="750" b="1" dirty="0">
                <a:solidFill>
                  <a:srgbClr val="231F20"/>
                </a:solidFill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rPr>
              <a:t>ล้างมือเพื่อฆ่าเชื้อด้วยแอลกอฮอล์อย่างเคร่งครัด</a:t>
            </a:r>
            <a:endParaRPr lang="en-US" altLang="ja-JP" sz="750" b="1" dirty="0">
              <a:solidFill>
                <a:srgbClr val="231F20"/>
              </a:solidFill>
              <a:latin typeface="Leelawadee" panose="020B0502040204020203" pitchFamily="34" charset="-34"/>
              <a:ea typeface="Yu Gothic" panose="020B0400000000000000" pitchFamily="34" charset="-128"/>
              <a:cs typeface="Leelawadee" panose="020B0502040204020203" pitchFamily="34" charset="-34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5AD1388-65D7-4D08-B45F-F6BBE1086173}"/>
              </a:ext>
            </a:extLst>
          </p:cNvPr>
          <p:cNvSpPr txBox="1"/>
          <p:nvPr/>
        </p:nvSpPr>
        <p:spPr>
          <a:xfrm>
            <a:off x="1767306" y="6528965"/>
            <a:ext cx="793067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th" altLang="ja-JP" sz="800" b="1">
                <a:solidFill>
                  <a:srgbClr val="231F20"/>
                </a:solidFill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rPr>
              <a:t>สถานที่แออัด</a:t>
            </a:r>
            <a:endParaRPr kumimoji="1" lang="ja-JP" altLang="en-US" sz="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A1461E6-1960-45C8-A35D-E1BF265EBC64}"/>
              </a:ext>
            </a:extLst>
          </p:cNvPr>
          <p:cNvSpPr txBox="1"/>
          <p:nvPr/>
        </p:nvSpPr>
        <p:spPr>
          <a:xfrm>
            <a:off x="2643115" y="6537629"/>
            <a:ext cx="839495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th" altLang="ja-JP" sz="800" b="1" dirty="0">
                <a:solidFill>
                  <a:srgbClr val="231F20"/>
                </a:solidFill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rPr>
              <a:t>สัมผัสใกล้ชิด</a:t>
            </a:r>
            <a:endParaRPr kumimoji="1" lang="ja-JP" altLang="en-US" sz="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69C0340-B6AB-439A-B42E-EAAED28260D9}"/>
              </a:ext>
            </a:extLst>
          </p:cNvPr>
          <p:cNvSpPr txBox="1"/>
          <p:nvPr/>
        </p:nvSpPr>
        <p:spPr>
          <a:xfrm>
            <a:off x="3532116" y="6546940"/>
            <a:ext cx="793067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th" altLang="ja-JP" sz="800" b="1" dirty="0">
                <a:solidFill>
                  <a:srgbClr val="231F20"/>
                </a:solidFill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rPr>
              <a:t>สถานที่ปิด</a:t>
            </a:r>
            <a:endParaRPr kumimoji="1" lang="ja-JP" altLang="en-US" sz="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CD6BC2B-872D-402F-8C9E-6B5046A0D3C8}"/>
              </a:ext>
            </a:extLst>
          </p:cNvPr>
          <p:cNvSpPr txBox="1"/>
          <p:nvPr/>
        </p:nvSpPr>
        <p:spPr>
          <a:xfrm>
            <a:off x="5619357" y="7576447"/>
            <a:ext cx="6146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" altLang="ja-JP" sz="1000" b="1">
                <a:solidFill>
                  <a:schemeClr val="bg1"/>
                </a:solidFill>
                <a:latin typeface="Leelawadee" panose="020B0502040204020203" pitchFamily="34" charset="-34"/>
                <a:ea typeface="Yu Gothic" panose="020B0400000000000000" pitchFamily="34" charset="-128"/>
                <a:cs typeface="Leelawadee" panose="020B0502040204020203" pitchFamily="34" charset="-34"/>
              </a:rPr>
              <a:t>ค้นหา</a:t>
            </a:r>
            <a:endParaRPr kumimoji="1" lang="ja-JP" alt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1043</Words>
  <Application>Microsoft Office PowerPoint</Application>
  <PresentationFormat>ユーザー設定</PresentationFormat>
  <Paragraphs>72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ＭＳ Ｐゴシック</vt:lpstr>
      <vt:lpstr>ＭＳ Ｐゴシック</vt:lpstr>
      <vt:lpstr>Yu Gothic Medium</vt:lpstr>
      <vt:lpstr>メイリオ</vt:lpstr>
      <vt:lpstr>Yu Gothic</vt:lpstr>
      <vt:lpstr>Yu Gothic</vt:lpstr>
      <vt:lpstr>Arial</vt:lpstr>
      <vt:lpstr>Calibri</vt:lpstr>
      <vt:lpstr>Leelawadee</vt:lpstr>
      <vt:lpstr>Times New Roman</vt:lpstr>
      <vt:lpstr>Office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2022-03-07T21:42:17Z</dcterms:modified>
</cp:coreProperties>
</file>