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7" r:id="rId2"/>
    <p:sldId id="259" r:id="rId3"/>
  </p:sldIdLst>
  <p:sldSz cx="7556500" cy="10693400"/>
  <p:notesSz cx="7556500" cy="10693400"/>
  <p:defaultTextStyle>
    <a:defPPr rtl="0">
      <a:defRPr lang="vi-V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p:restoredTop sz="94674"/>
  </p:normalViewPr>
  <p:slideViewPr>
    <p:cSldViewPr>
      <p:cViewPr>
        <p:scale>
          <a:sx n="125" d="100"/>
          <a:sy n="125" d="100"/>
        </p:scale>
        <p:origin x="59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9B81CA02-A776-472D-BA7F-BAF59BB42ECF}" type="datetimeFigureOut">
              <a:rPr kumimoji="1" lang="ja-JP" altLang="en-US" smtClean="0"/>
              <a:t>2022/3/7</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591444BF-5CF2-4430-9133-39D88AD17A8F}" type="slidenum">
              <a:rPr kumimoji="1" lang="ja-JP" altLang="en-US" smtClean="0"/>
              <a:t>‹#›</a:t>
            </a:fld>
            <a:endParaRPr kumimoji="1" lang="ja-JP" altLang="en-US"/>
          </a:p>
        </p:txBody>
      </p:sp>
    </p:spTree>
    <p:extLst>
      <p:ext uri="{BB962C8B-B14F-4D97-AF65-F5344CB8AC3E}">
        <p14:creationId xmlns:p14="http://schemas.microsoft.com/office/powerpoint/2010/main" val="23895766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1444BF-5CF2-4430-9133-39D88AD17A8F}" type="slidenum">
              <a:rPr kumimoji="1" lang="ja-JP" altLang="en-US" smtClean="0"/>
              <a:t>2</a:t>
            </a:fld>
            <a:endParaRPr kumimoji="1" lang="ja-JP" altLang="en-US"/>
          </a:p>
        </p:txBody>
      </p:sp>
    </p:spTree>
    <p:extLst>
      <p:ext uri="{BB962C8B-B14F-4D97-AF65-F5344CB8AC3E}">
        <p14:creationId xmlns:p14="http://schemas.microsoft.com/office/powerpoint/2010/main" val="259443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3/7/2022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3/7/2022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3/7/2022</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3/7/2022</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3/7/2022</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58341" cy="10690428"/>
          </a:xfrm>
          <a:prstGeom prst="rect">
            <a:avLst/>
          </a:prstGeom>
          <a:blipFill>
            <a:blip r:embed="rId7" cstate="print"/>
            <a:stretch>
              <a:fillRect/>
            </a:stretch>
          </a:blipFill>
        </p:spPr>
        <p:txBody>
          <a:bodyPr wrap="square" lIns="0" tIns="0" rIns="0" bIns="0" rtlCol="0"/>
          <a:lstStyle/>
          <a:p>
            <a:pPr rtl="0"/>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3/7/2022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816479"/>
            <a:ext cx="7558405" cy="9142920"/>
          </a:xfrm>
          <a:custGeom>
            <a:avLst/>
            <a:gdLst/>
            <a:ahLst/>
            <a:cxnLst/>
            <a:rect l="l" t="t" r="r" b="b"/>
            <a:pathLst>
              <a:path w="7558405" h="8844280">
                <a:moveTo>
                  <a:pt x="7558341" y="0"/>
                </a:moveTo>
                <a:lnTo>
                  <a:pt x="0" y="0"/>
                </a:lnTo>
                <a:lnTo>
                  <a:pt x="0" y="8843962"/>
                </a:lnTo>
                <a:lnTo>
                  <a:pt x="7558341" y="8843962"/>
                </a:lnTo>
                <a:lnTo>
                  <a:pt x="7558341" y="0"/>
                </a:lnTo>
                <a:close/>
              </a:path>
            </a:pathLst>
          </a:custGeom>
          <a:solidFill>
            <a:srgbClr val="FFEFC6"/>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4" name="object 4"/>
          <p:cNvSpPr/>
          <p:nvPr/>
        </p:nvSpPr>
        <p:spPr>
          <a:xfrm>
            <a:off x="282144" y="2001145"/>
            <a:ext cx="6984365" cy="8583758"/>
          </a:xfrm>
          <a:custGeom>
            <a:avLst/>
            <a:gdLst/>
            <a:ahLst/>
            <a:cxnLst/>
            <a:rect l="l" t="t" r="r" b="b"/>
            <a:pathLst>
              <a:path w="6984365" h="8304530">
                <a:moveTo>
                  <a:pt x="6984009" y="0"/>
                </a:moveTo>
                <a:lnTo>
                  <a:pt x="0" y="0"/>
                </a:lnTo>
                <a:lnTo>
                  <a:pt x="0" y="8303945"/>
                </a:lnTo>
                <a:lnTo>
                  <a:pt x="6984009" y="8303945"/>
                </a:lnTo>
                <a:lnTo>
                  <a:pt x="6984009" y="0"/>
                </a:lnTo>
                <a:close/>
              </a:path>
            </a:pathLst>
          </a:custGeom>
          <a:solidFill>
            <a:srgbClr val="FFFFFF"/>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6" name="object 6"/>
          <p:cNvSpPr/>
          <p:nvPr/>
        </p:nvSpPr>
        <p:spPr>
          <a:xfrm>
            <a:off x="574344" y="8339158"/>
            <a:ext cx="649605" cy="768350"/>
          </a:xfrm>
          <a:custGeom>
            <a:avLst/>
            <a:gdLst/>
            <a:ahLst/>
            <a:cxnLst/>
            <a:rect l="l" t="t" r="r" b="b"/>
            <a:pathLst>
              <a:path w="649605" h="768350">
                <a:moveTo>
                  <a:pt x="649033" y="0"/>
                </a:moveTo>
                <a:lnTo>
                  <a:pt x="0" y="0"/>
                </a:lnTo>
                <a:lnTo>
                  <a:pt x="0" y="767829"/>
                </a:lnTo>
                <a:lnTo>
                  <a:pt x="649033" y="767829"/>
                </a:lnTo>
                <a:lnTo>
                  <a:pt x="649033" y="0"/>
                </a:lnTo>
                <a:close/>
              </a:path>
            </a:pathLst>
          </a:custGeom>
          <a:solidFill>
            <a:srgbClr val="231F20"/>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0" name="object 10"/>
          <p:cNvSpPr/>
          <p:nvPr/>
        </p:nvSpPr>
        <p:spPr>
          <a:xfrm>
            <a:off x="574332" y="8339158"/>
            <a:ext cx="5147945" cy="768350"/>
          </a:xfrm>
          <a:custGeom>
            <a:avLst/>
            <a:gdLst/>
            <a:ahLst/>
            <a:cxnLst/>
            <a:rect l="l" t="t" r="r" b="b"/>
            <a:pathLst>
              <a:path w="5147945" h="768350">
                <a:moveTo>
                  <a:pt x="5147614" y="767829"/>
                </a:moveTo>
                <a:lnTo>
                  <a:pt x="0" y="767829"/>
                </a:lnTo>
                <a:lnTo>
                  <a:pt x="0" y="0"/>
                </a:lnTo>
                <a:lnTo>
                  <a:pt x="5147614" y="0"/>
                </a:lnTo>
                <a:lnTo>
                  <a:pt x="5147614" y="767829"/>
                </a:lnTo>
                <a:close/>
              </a:path>
            </a:pathLst>
          </a:custGeom>
          <a:ln w="11620">
            <a:solidFill>
              <a:srgbClr val="231F20"/>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grpSp>
        <p:nvGrpSpPr>
          <p:cNvPr id="15" name="object 15"/>
          <p:cNvGrpSpPr/>
          <p:nvPr/>
        </p:nvGrpSpPr>
        <p:grpSpPr>
          <a:xfrm>
            <a:off x="568934" y="3631208"/>
            <a:ext cx="6419215" cy="407034"/>
            <a:chOff x="568934" y="3842436"/>
            <a:chExt cx="6419215" cy="407034"/>
          </a:xfrm>
        </p:grpSpPr>
        <p:sp>
          <p:nvSpPr>
            <p:cNvPr id="16" name="object 16"/>
            <p:cNvSpPr/>
            <p:nvPr/>
          </p:nvSpPr>
          <p:spPr>
            <a:xfrm>
              <a:off x="970330" y="3847833"/>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7" name="object 17"/>
            <p:cNvSpPr/>
            <p:nvPr/>
          </p:nvSpPr>
          <p:spPr>
            <a:xfrm>
              <a:off x="574332" y="3847833"/>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8" name="object 18"/>
            <p:cNvSpPr/>
            <p:nvPr/>
          </p:nvSpPr>
          <p:spPr>
            <a:xfrm>
              <a:off x="574332" y="3847833"/>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grpSp>
      <p:graphicFrame>
        <p:nvGraphicFramePr>
          <p:cNvPr id="19" name="object 19"/>
          <p:cNvGraphicFramePr>
            <a:graphicFrameLocks noGrp="1"/>
          </p:cNvGraphicFramePr>
          <p:nvPr>
            <p:extLst>
              <p:ext uri="{D42A27DB-BD31-4B8C-83A1-F6EECF244321}">
                <p14:modId xmlns:p14="http://schemas.microsoft.com/office/powerpoint/2010/main" val="4062932153"/>
              </p:ext>
            </p:extLst>
          </p:nvPr>
        </p:nvGraphicFramePr>
        <p:xfrm>
          <a:off x="546273" y="6614622"/>
          <a:ext cx="6418579" cy="395998"/>
        </p:xfrm>
        <a:graphic>
          <a:graphicData uri="http://schemas.openxmlformats.org/drawingml/2006/table">
            <a:tbl>
              <a:tblPr firstRow="1" bandRow="1">
                <a:tableStyleId>{2D5ABB26-0587-4C30-8999-92F81FD0307C}</a:tableStyleId>
              </a:tblPr>
              <a:tblGrid>
                <a:gridCol w="401320">
                  <a:extLst>
                    <a:ext uri="{9D8B030D-6E8A-4147-A177-3AD203B41FA5}">
                      <a16:colId xmlns:a16="http://schemas.microsoft.com/office/drawing/2014/main" val="20000"/>
                    </a:ext>
                  </a:extLst>
                </a:gridCol>
                <a:gridCol w="4685665">
                  <a:extLst>
                    <a:ext uri="{9D8B030D-6E8A-4147-A177-3AD203B41FA5}">
                      <a16:colId xmlns:a16="http://schemas.microsoft.com/office/drawing/2014/main" val="20001"/>
                    </a:ext>
                  </a:extLst>
                </a:gridCol>
                <a:gridCol w="1331594">
                  <a:extLst>
                    <a:ext uri="{9D8B030D-6E8A-4147-A177-3AD203B41FA5}">
                      <a16:colId xmlns:a16="http://schemas.microsoft.com/office/drawing/2014/main" val="20002"/>
                    </a:ext>
                  </a:extLst>
                </a:gridCol>
              </a:tblGrid>
              <a:tr h="395998">
                <a:tc>
                  <a:txBody>
                    <a:bodyPr/>
                    <a:lstStyle/>
                    <a:p>
                      <a:pPr rtl="0">
                        <a:lnSpc>
                          <a:spcPct val="100000"/>
                        </a:lnSpc>
                      </a:pPr>
                      <a:endParaRPr sz="100">
                        <a:latin typeface="Times New Roman"/>
                        <a:cs typeface="Times New Roman"/>
                      </a:endParaRPr>
                    </a:p>
                  </a:txBody>
                  <a:tcPr marL="0" marR="0" marT="0" marB="0">
                    <a:solidFill>
                      <a:srgbClr val="FFCB04"/>
                    </a:solidFill>
                  </a:tcPr>
                </a:tc>
                <a:tc>
                  <a:txBody>
                    <a:bodyPr/>
                    <a:lstStyle/>
                    <a:p>
                      <a:pPr rtl="0">
                        <a:lnSpc>
                          <a:spcPct val="100000"/>
                        </a:lnSpc>
                      </a:pPr>
                      <a:endParaRPr sz="100" dirty="0">
                        <a:latin typeface="Times New Roman"/>
                        <a:cs typeface="Times New Roman"/>
                      </a:endParaRPr>
                    </a:p>
                  </a:txBody>
                  <a:tcPr marL="0" marR="0" marT="0" marB="0">
                    <a:lnT w="12700">
                      <a:solidFill>
                        <a:srgbClr val="FFCB04"/>
                      </a:solidFill>
                      <a:prstDash val="solid"/>
                    </a:lnT>
                    <a:lnB w="12700">
                      <a:solidFill>
                        <a:srgbClr val="FFCB04"/>
                      </a:solidFill>
                      <a:prstDash val="solid"/>
                    </a:lnB>
                    <a:solidFill>
                      <a:srgbClr val="FFF1D0"/>
                    </a:solidFill>
                  </a:tcPr>
                </a:tc>
                <a:tc>
                  <a:txBody>
                    <a:bodyPr/>
                    <a:lstStyle/>
                    <a:p>
                      <a:pPr rtl="0">
                        <a:lnSpc>
                          <a:spcPct val="100000"/>
                        </a:lnSpc>
                      </a:pPr>
                      <a:endParaRPr sz="100" dirty="0">
                        <a:latin typeface="Times New Roman"/>
                        <a:cs typeface="Times New Roman"/>
                      </a:endParaRPr>
                    </a:p>
                  </a:txBody>
                  <a:tcPr marL="0" marR="0" marT="0" marB="0">
                    <a:solidFill>
                      <a:srgbClr val="FFCB04"/>
                    </a:solidFill>
                  </a:tcPr>
                </a:tc>
                <a:extLst>
                  <a:ext uri="{0D108BD9-81ED-4DB2-BD59-A6C34878D82A}">
                    <a16:rowId xmlns:a16="http://schemas.microsoft.com/office/drawing/2014/main" val="10000"/>
                  </a:ext>
                </a:extLst>
              </a:tr>
            </a:tbl>
          </a:graphicData>
        </a:graphic>
      </p:graphicFrame>
      <p:sp>
        <p:nvSpPr>
          <p:cNvPr id="21" name="object 2">
            <a:extLst>
              <a:ext uri="{FF2B5EF4-FFF2-40B4-BE49-F238E27FC236}">
                <a16:creationId xmlns:a16="http://schemas.microsoft.com/office/drawing/2014/main" id="{094B7C20-307A-7441-BEA7-DB0880096FA1}"/>
              </a:ext>
            </a:extLst>
          </p:cNvPr>
          <p:cNvSpPr txBox="1"/>
          <p:nvPr/>
        </p:nvSpPr>
        <p:spPr>
          <a:xfrm>
            <a:off x="2619059" y="738961"/>
            <a:ext cx="2833317" cy="261610"/>
          </a:xfrm>
          <a:prstGeom prst="rect">
            <a:avLst/>
          </a:prstGeom>
        </p:spPr>
        <p:txBody>
          <a:bodyPr vert="horz" wrap="square" lIns="0" tIns="0" rIns="0" bIns="0" rtlCol="0">
            <a:spAutoFit/>
          </a:bodyPr>
          <a:lstStyle/>
          <a:p>
            <a:pPr marL="12700" rtl="0">
              <a:lnSpc>
                <a:spcPct val="100000"/>
              </a:lnSpc>
              <a:spcBef>
                <a:spcPts val="100"/>
              </a:spcBef>
            </a:pPr>
            <a:r>
              <a:rPr lang="vi" sz="17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Thông báo về việc tiêm chủng </a:t>
            </a:r>
            <a:endParaRPr sz="17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2" name="object 3">
            <a:extLst>
              <a:ext uri="{FF2B5EF4-FFF2-40B4-BE49-F238E27FC236}">
                <a16:creationId xmlns:a16="http://schemas.microsoft.com/office/drawing/2014/main" id="{15B5B022-FD63-0642-8D91-A388877B187C}"/>
              </a:ext>
            </a:extLst>
          </p:cNvPr>
          <p:cNvSpPr txBox="1"/>
          <p:nvPr/>
        </p:nvSpPr>
        <p:spPr>
          <a:xfrm>
            <a:off x="1179323" y="1009194"/>
            <a:ext cx="5239006" cy="338554"/>
          </a:xfrm>
          <a:prstGeom prst="rect">
            <a:avLst/>
          </a:prstGeom>
        </p:spPr>
        <p:txBody>
          <a:bodyPr vert="horz" wrap="square" lIns="0" tIns="0" rIns="0" bIns="0" rtlCol="0">
            <a:spAutoFit/>
          </a:bodyPr>
          <a:lstStyle/>
          <a:p>
            <a:pPr algn="ctr" rtl="0">
              <a:lnSpc>
                <a:spcPct val="100000"/>
              </a:lnSpc>
              <a:spcBef>
                <a:spcPts val="1020"/>
              </a:spcBef>
            </a:pPr>
            <a:r>
              <a:rPr lang="vi" sz="22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bổ sung (mũi 3) vắc-xin ngừa virus Corona</a:t>
            </a:r>
            <a:endParaRPr sz="22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3" name="object 4">
            <a:extLst>
              <a:ext uri="{FF2B5EF4-FFF2-40B4-BE49-F238E27FC236}">
                <a16:creationId xmlns:a16="http://schemas.microsoft.com/office/drawing/2014/main" id="{C44DA7F9-CAE4-3A49-8974-B92167BAAE39}"/>
              </a:ext>
            </a:extLst>
          </p:cNvPr>
          <p:cNvSpPr txBox="1"/>
          <p:nvPr/>
        </p:nvSpPr>
        <p:spPr>
          <a:xfrm>
            <a:off x="555206" y="4255435"/>
            <a:ext cx="3186430" cy="910506"/>
          </a:xfrm>
          <a:prstGeom prst="rect">
            <a:avLst/>
          </a:prstGeom>
        </p:spPr>
        <p:txBody>
          <a:bodyPr vert="horz" wrap="square" lIns="0" tIns="0" rIns="0" bIns="0" rtlCol="0">
            <a:spAutoFit/>
          </a:bodyPr>
          <a:lstStyle/>
          <a:p>
            <a:pPr marL="12700" marR="5080" indent="6350" rtl="0">
              <a:lnSpc>
                <a:spcPts val="1400"/>
              </a:lnSpc>
              <a:spcBef>
                <a:spcPts val="100"/>
              </a:spcBef>
            </a:pPr>
            <a:r>
              <a:rPr lang="vi" sz="1050" b="1" dirty="0">
                <a:latin typeface="Times New Roman" panose="02020603050405020304" pitchFamily="18" charset="0"/>
                <a:ea typeface="Yu Gothic" panose="020B0400000000000000" pitchFamily="34" charset="-128"/>
                <a:cs typeface="Times New Roman" panose="02020603050405020304" pitchFamily="18" charset="0"/>
              </a:rPr>
              <a:t>Hãy tìm cơ quan y tế / hội trường tiêm chủng có thể tiêm vắc-xin qua </a:t>
            </a:r>
            <a:r>
              <a:rPr lang="vi" sz="1050" b="1" dirty="0">
                <a:solidFill>
                  <a:schemeClr val="accent6"/>
                </a:solidFill>
                <a:latin typeface="Times New Roman" panose="02020603050405020304" pitchFamily="18" charset="0"/>
                <a:ea typeface="Yu Gothic" panose="020B0400000000000000" pitchFamily="34" charset="-128"/>
                <a:cs typeface="Times New Roman" panose="02020603050405020304" pitchFamily="18" charset="0"/>
              </a:rPr>
              <a:t>thông báo của địa phương </a:t>
            </a:r>
            <a:r>
              <a:rPr lang="vi" sz="10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hoặc </a:t>
            </a:r>
            <a:r>
              <a:rPr lang="vi" sz="1050" b="1" dirty="0">
                <a:solidFill>
                  <a:schemeClr val="accent6"/>
                </a:solidFill>
                <a:latin typeface="Times New Roman" panose="02020603050405020304" pitchFamily="18" charset="0"/>
                <a:ea typeface="Yu Gothic" panose="020B0400000000000000" pitchFamily="34" charset="-128"/>
                <a:cs typeface="Times New Roman" panose="02020603050405020304" pitchFamily="18" charset="0"/>
              </a:rPr>
              <a:t>internet</a:t>
            </a:r>
            <a:r>
              <a:rPr lang="vi" sz="10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Lưu ý, cũng có </a:t>
            </a:r>
            <a:r>
              <a:rPr lang="vi" sz="1050" b="1" dirty="0">
                <a:solidFill>
                  <a:srgbClr val="F7941D"/>
                </a:solidFill>
                <a:latin typeface="Times New Roman" panose="02020603050405020304" pitchFamily="18" charset="0"/>
                <a:ea typeface="Yu Gothic" panose="020B0400000000000000" pitchFamily="34" charset="-128"/>
                <a:cs typeface="Times New Roman" panose="02020603050405020304" pitchFamily="18" charset="0"/>
              </a:rPr>
              <a:t>trường hợp nhân viên y tế v.v. có thể tiêm chủng ở cơ quan y tế đang làm việc.</a:t>
            </a:r>
            <a:endParaRPr lang="en-US" altLang="ja-JP" sz="10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endParaRPr>
          </a:p>
          <a:p>
            <a:pPr marL="12700" marR="5080" indent="6350" rtl="0">
              <a:lnSpc>
                <a:spcPts val="1400"/>
              </a:lnSpc>
              <a:spcBef>
                <a:spcPts val="100"/>
              </a:spcBef>
            </a:pPr>
            <a:r>
              <a:rPr lang="vi" sz="10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Vui lòng xác nhận với nơi làm việc để biết thêm chi tiết.</a:t>
            </a:r>
            <a:endParaRPr sz="105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4" name="object 5">
            <a:extLst>
              <a:ext uri="{FF2B5EF4-FFF2-40B4-BE49-F238E27FC236}">
                <a16:creationId xmlns:a16="http://schemas.microsoft.com/office/drawing/2014/main" id="{DFCCFCC0-DCF5-5449-9CD3-8CF68A4A54EF}"/>
              </a:ext>
            </a:extLst>
          </p:cNvPr>
          <p:cNvSpPr txBox="1"/>
          <p:nvPr/>
        </p:nvSpPr>
        <p:spPr>
          <a:xfrm>
            <a:off x="561633" y="5540085"/>
            <a:ext cx="6583045" cy="833562"/>
          </a:xfrm>
          <a:prstGeom prst="rect">
            <a:avLst/>
          </a:prstGeom>
        </p:spPr>
        <p:txBody>
          <a:bodyPr vert="horz" wrap="square" lIns="0" tIns="0" rIns="0" bIns="0" rtlCol="0">
            <a:spAutoFit/>
          </a:bodyPr>
          <a:lstStyle/>
          <a:p>
            <a:pPr marL="12700" rtl="0">
              <a:spcBef>
                <a:spcPts val="434"/>
              </a:spcBef>
            </a:pPr>
            <a:r>
              <a:rPr lang="vi" sz="900"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Nếu không tìm được cơ quan y tế / hội trường tiêm chủng, bạn có thể liên hệ với chính quyền địa phương nơi mình sinh sống.</a:t>
            </a:r>
            <a:endParaRPr lang="en-US" sz="900" dirty="0">
              <a:latin typeface="Times New Roman" panose="02020603050405020304" pitchFamily="18" charset="0"/>
              <a:ea typeface="Yu Gothic" panose="020B0400000000000000" pitchFamily="34" charset="-128"/>
              <a:cs typeface="Times New Roman" panose="02020603050405020304" pitchFamily="18" charset="0"/>
            </a:endParaRPr>
          </a:p>
          <a:p>
            <a:pPr marL="12700" rtl="0">
              <a:spcBef>
                <a:spcPts val="434"/>
              </a:spcBef>
            </a:pPr>
            <a:r>
              <a:rPr lang="vi" sz="900"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Về nguyên tắc, ngoại trừ trường hợp đang nhập viện, đang ở trong các cơ sở v.v. thì tiêm chủng vắc-xin ở địa phương mà bạn có phiếu cư trú (địa chỉ) ở đó.</a:t>
            </a:r>
            <a:endParaRPr lang="en-US" sz="900"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endParaRPr>
          </a:p>
          <a:p>
            <a:pPr marL="12700" rtl="0">
              <a:spcBef>
                <a:spcPts val="434"/>
              </a:spcBef>
            </a:pPr>
            <a:r>
              <a:rPr lang="vi" sz="900"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Vui lòng xem mặt sau để biết về việc tiêm chủng vắc-xin ở nơi khác không phải địa chỉ cư trú.</a:t>
            </a:r>
            <a:endParaRPr sz="900" dirty="0">
              <a:latin typeface="Times New Roman" panose="02020603050405020304" pitchFamily="18" charset="0"/>
              <a:ea typeface="Yu Gothic" panose="020B0400000000000000" pitchFamily="34" charset="-128"/>
              <a:cs typeface="Times New Roman" panose="02020603050405020304" pitchFamily="18" charset="0"/>
            </a:endParaRPr>
          </a:p>
          <a:p>
            <a:pPr marL="12700" rtl="0">
              <a:spcBef>
                <a:spcPts val="340"/>
              </a:spcBef>
            </a:pPr>
            <a:r>
              <a:rPr lang="vi" sz="900"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Không thể trực tiếp đặt trước qua コロナワクチンナビ (Navi Vắc-xin ngừa virus Corona).</a:t>
            </a:r>
            <a:endParaRPr sz="900"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8" name="object 9">
            <a:extLst>
              <a:ext uri="{FF2B5EF4-FFF2-40B4-BE49-F238E27FC236}">
                <a16:creationId xmlns:a16="http://schemas.microsoft.com/office/drawing/2014/main" id="{923FDC2E-99F0-5B42-87F5-3D61E0D31F88}"/>
              </a:ext>
            </a:extLst>
          </p:cNvPr>
          <p:cNvSpPr txBox="1"/>
          <p:nvPr/>
        </p:nvSpPr>
        <p:spPr>
          <a:xfrm>
            <a:off x="5631353" y="6618375"/>
            <a:ext cx="678719" cy="289823"/>
          </a:xfrm>
          <a:prstGeom prst="rect">
            <a:avLst/>
          </a:prstGeom>
        </p:spPr>
        <p:txBody>
          <a:bodyPr vert="horz" wrap="square" lIns="0" tIns="12700" rIns="0" bIns="0" rtlCol="0">
            <a:spAutoFit/>
          </a:bodyPr>
          <a:lstStyle/>
          <a:p>
            <a:pPr marL="12700" rtl="0">
              <a:lnSpc>
                <a:spcPct val="100000"/>
              </a:lnSpc>
              <a:spcBef>
                <a:spcPts val="100"/>
              </a:spcBef>
            </a:pPr>
            <a:r>
              <a:rPr lang="vi" sz="9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Chi phí tiêm chủng</a:t>
            </a:r>
            <a:endParaRPr sz="9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9" name="object 10">
            <a:extLst>
              <a:ext uri="{FF2B5EF4-FFF2-40B4-BE49-F238E27FC236}">
                <a16:creationId xmlns:a16="http://schemas.microsoft.com/office/drawing/2014/main" id="{DB112936-E372-D94C-A36B-4C618FD60AA5}"/>
              </a:ext>
            </a:extLst>
          </p:cNvPr>
          <p:cNvSpPr txBox="1"/>
          <p:nvPr/>
        </p:nvSpPr>
        <p:spPr>
          <a:xfrm>
            <a:off x="5603435" y="6877144"/>
            <a:ext cx="960016" cy="120546"/>
          </a:xfrm>
          <a:prstGeom prst="rect">
            <a:avLst/>
          </a:prstGeom>
        </p:spPr>
        <p:txBody>
          <a:bodyPr vert="horz" wrap="square" lIns="0" tIns="12700" rIns="0" bIns="0" rtlCol="0">
            <a:spAutoFit/>
          </a:bodyPr>
          <a:lstStyle/>
          <a:p>
            <a:pPr marL="12700" rtl="0">
              <a:lnSpc>
                <a:spcPct val="100000"/>
              </a:lnSpc>
              <a:spcBef>
                <a:spcPts val="100"/>
              </a:spcBef>
            </a:pPr>
            <a:r>
              <a:rPr lang="vi" sz="7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(Công phí toàn bộ) </a:t>
            </a:r>
            <a:endParaRPr sz="700" dirty="0">
              <a:latin typeface="Times New Roman" panose="02020603050405020304" pitchFamily="18" charset="0"/>
              <a:ea typeface="Yu Gothic Medium" panose="020B0400000000000000" pitchFamily="34" charset="-128"/>
              <a:cs typeface="Times New Roman" panose="02020603050405020304" pitchFamily="18" charset="0"/>
            </a:endParaRPr>
          </a:p>
        </p:txBody>
      </p:sp>
      <p:sp>
        <p:nvSpPr>
          <p:cNvPr id="30" name="object 11">
            <a:extLst>
              <a:ext uri="{FF2B5EF4-FFF2-40B4-BE49-F238E27FC236}">
                <a16:creationId xmlns:a16="http://schemas.microsoft.com/office/drawing/2014/main" id="{4023A950-7A31-2D4B-839A-D344C8C3CC32}"/>
              </a:ext>
            </a:extLst>
          </p:cNvPr>
          <p:cNvSpPr txBox="1"/>
          <p:nvPr/>
        </p:nvSpPr>
        <p:spPr>
          <a:xfrm>
            <a:off x="1116278" y="8459201"/>
            <a:ext cx="4634058" cy="559127"/>
          </a:xfrm>
          <a:prstGeom prst="rect">
            <a:avLst/>
          </a:prstGeom>
        </p:spPr>
        <p:txBody>
          <a:bodyPr vert="horz" wrap="square" lIns="0" tIns="0" rIns="0" bIns="0" rtlCol="0">
            <a:spAutoFit/>
          </a:bodyPr>
          <a:lstStyle/>
          <a:p>
            <a:pPr marL="176530" rtl="0">
              <a:lnSpc>
                <a:spcPct val="100000"/>
              </a:lnSpc>
              <a:spcBef>
                <a:spcPts val="465"/>
              </a:spcBef>
              <a:tabLst>
                <a:tab pos="746760" algn="l"/>
              </a:tabLst>
            </a:pPr>
            <a:r>
              <a:rPr lang="vi" sz="11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vi" sz="1100" b="1" dirty="0">
                <a:solidFill>
                  <a:srgbClr val="ED1C24"/>
                </a:solidFill>
                <a:latin typeface="Times New Roman" panose="02020603050405020304" pitchFamily="18" charset="0"/>
                <a:ea typeface="Yu Gothic" panose="020B0400000000000000" pitchFamily="34" charset="-128"/>
                <a:cs typeface="Times New Roman" panose="02020603050405020304" pitchFamily="18" charset="0"/>
              </a:rPr>
              <a:t>1 bộ giấy tờ trong bì thư</a:t>
            </a:r>
            <a:r>
              <a:rPr lang="vi" sz="11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có thông báo này</a:t>
            </a:r>
            <a:endParaRPr lang="ja-JP" altLang="en-US" sz="1100" b="1" dirty="0">
              <a:latin typeface="Times New Roman" panose="02020603050405020304" pitchFamily="18" charset="0"/>
              <a:ea typeface="Yu Gothic" panose="020B0400000000000000" pitchFamily="34" charset="-128"/>
              <a:cs typeface="Times New Roman" panose="02020603050405020304" pitchFamily="18" charset="0"/>
            </a:endParaRPr>
          </a:p>
          <a:p>
            <a:pPr marL="176530" rtl="0">
              <a:lnSpc>
                <a:spcPct val="100000"/>
              </a:lnSpc>
              <a:spcBef>
                <a:spcPts val="365"/>
              </a:spcBef>
              <a:tabLst>
                <a:tab pos="746760" algn="l"/>
              </a:tabLst>
            </a:pPr>
            <a:r>
              <a:rPr lang="vi" sz="11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vi" sz="1100" b="1" dirty="0">
                <a:solidFill>
                  <a:srgbClr val="ED1C24"/>
                </a:solidFill>
                <a:latin typeface="Times New Roman" panose="02020603050405020304" pitchFamily="18" charset="0"/>
                <a:ea typeface="Yu Gothic" panose="020B0400000000000000" pitchFamily="34" charset="-128"/>
                <a:cs typeface="Times New Roman" panose="02020603050405020304" pitchFamily="18" charset="0"/>
              </a:rPr>
              <a:t>Giấy tờ xác nhận nhân thân (Thẻ My Number, bằng lái xe, thẻ bảo hiểm sức khỏe</a:t>
            </a:r>
            <a:r>
              <a:rPr lang="vi" sz="11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v.v.)</a:t>
            </a:r>
            <a:endParaRPr lang="ja-JP" altLang="en-US" sz="11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31" name="object 12">
            <a:extLst>
              <a:ext uri="{FF2B5EF4-FFF2-40B4-BE49-F238E27FC236}">
                <a16:creationId xmlns:a16="http://schemas.microsoft.com/office/drawing/2014/main" id="{5781A1CA-4D42-E64D-972C-E2ED90A7AD39}"/>
              </a:ext>
            </a:extLst>
          </p:cNvPr>
          <p:cNvSpPr txBox="1"/>
          <p:nvPr/>
        </p:nvSpPr>
        <p:spPr>
          <a:xfrm>
            <a:off x="6017992" y="8242206"/>
            <a:ext cx="1024723" cy="107722"/>
          </a:xfrm>
          <a:prstGeom prst="rect">
            <a:avLst/>
          </a:prstGeom>
        </p:spPr>
        <p:txBody>
          <a:bodyPr vert="horz" wrap="square" lIns="0" tIns="0" rIns="0" bIns="0" rtlCol="0">
            <a:spAutoFit/>
          </a:bodyPr>
          <a:lstStyle/>
          <a:p>
            <a:pPr marL="12700" rtl="0">
              <a:lnSpc>
                <a:spcPct val="100000"/>
              </a:lnSpc>
              <a:spcBef>
                <a:spcPts val="100"/>
              </a:spcBef>
            </a:pPr>
            <a:r>
              <a:rPr lang="vi" sz="7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1 bộ giấy tờ trong bì thư</a:t>
            </a:r>
            <a:endParaRPr sz="700" dirty="0">
              <a:latin typeface="Times New Roman" panose="02020603050405020304" pitchFamily="18" charset="0"/>
              <a:ea typeface="Yu Gothic Medium" panose="020B0400000000000000" pitchFamily="34" charset="-128"/>
              <a:cs typeface="Times New Roman" panose="02020603050405020304" pitchFamily="18" charset="0"/>
            </a:endParaRPr>
          </a:p>
        </p:txBody>
      </p:sp>
      <p:sp>
        <p:nvSpPr>
          <p:cNvPr id="33" name="object 14">
            <a:extLst>
              <a:ext uri="{FF2B5EF4-FFF2-40B4-BE49-F238E27FC236}">
                <a16:creationId xmlns:a16="http://schemas.microsoft.com/office/drawing/2014/main" id="{47F8E4D8-335F-D148-B4FF-D5BDCB06974C}"/>
              </a:ext>
            </a:extLst>
          </p:cNvPr>
          <p:cNvSpPr txBox="1"/>
          <p:nvPr/>
        </p:nvSpPr>
        <p:spPr>
          <a:xfrm>
            <a:off x="561633" y="7139365"/>
            <a:ext cx="5024210" cy="199413"/>
          </a:xfrm>
          <a:prstGeom prst="rect">
            <a:avLst/>
          </a:prstGeom>
        </p:spPr>
        <p:txBody>
          <a:bodyPr vert="horz" wrap="square" lIns="0" tIns="14604" rIns="0" bIns="0" rtlCol="0">
            <a:spAutoFit/>
          </a:bodyPr>
          <a:lstStyle/>
          <a:p>
            <a:pPr marL="12700" rtl="0">
              <a:lnSpc>
                <a:spcPct val="100000"/>
              </a:lnSpc>
              <a:spcBef>
                <a:spcPts val="1590"/>
              </a:spcBef>
            </a:pPr>
            <a:r>
              <a:rPr sz="1200" dirty="0" err="1">
                <a:latin typeface="Times New Roman" panose="02020603050405020304" pitchFamily="18" charset="0"/>
                <a:cs typeface="Times New Roman" panose="02020603050405020304" pitchFamily="18" charset="0"/>
              </a:rPr>
              <a:t>Vui</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lòng</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liên</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hệ</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với</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chính</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quyền</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địa</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phương</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hoặc</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cơ</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quan</a:t>
            </a:r>
            <a:r>
              <a:rPr sz="1200" dirty="0">
                <a:latin typeface="Times New Roman" panose="02020603050405020304" pitchFamily="18" charset="0"/>
                <a:cs typeface="Times New Roman" panose="02020603050405020304" pitchFamily="18" charset="0"/>
              </a:rPr>
              <a:t> y </a:t>
            </a:r>
            <a:r>
              <a:rPr sz="1200" dirty="0" err="1">
                <a:latin typeface="Times New Roman" panose="02020603050405020304" pitchFamily="18" charset="0"/>
                <a:cs typeface="Times New Roman" panose="02020603050405020304" pitchFamily="18" charset="0"/>
              </a:rPr>
              <a:t>tế</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nhận</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đặt</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trước</a:t>
            </a:r>
            <a:r>
              <a:rPr sz="1200" dirty="0">
                <a:latin typeface="Times New Roman" panose="02020603050405020304" pitchFamily="18" charset="0"/>
                <a:cs typeface="Times New Roman" panose="02020603050405020304" pitchFamily="18" charset="0"/>
              </a:rPr>
              <a:t>.</a:t>
            </a:r>
            <a:endParaRPr sz="900" dirty="0">
              <a:latin typeface="Times New Roman" panose="02020603050405020304" pitchFamily="18" charset="0"/>
              <a:cs typeface="Times New Roman" panose="02020603050405020304" pitchFamily="18" charset="0"/>
            </a:endParaRPr>
          </a:p>
        </p:txBody>
      </p:sp>
      <p:sp>
        <p:nvSpPr>
          <p:cNvPr id="34" name="object 15">
            <a:extLst>
              <a:ext uri="{FF2B5EF4-FFF2-40B4-BE49-F238E27FC236}">
                <a16:creationId xmlns:a16="http://schemas.microsoft.com/office/drawing/2014/main" id="{CAEF4F25-86DB-A741-863E-2D7F2E4644E2}"/>
              </a:ext>
            </a:extLst>
          </p:cNvPr>
          <p:cNvSpPr txBox="1"/>
          <p:nvPr/>
        </p:nvSpPr>
        <p:spPr>
          <a:xfrm>
            <a:off x="6064250" y="178409"/>
            <a:ext cx="1314131" cy="315052"/>
          </a:xfrm>
          <a:prstGeom prst="rect">
            <a:avLst/>
          </a:prstGeom>
          <a:solidFill>
            <a:srgbClr val="FFFFFF"/>
          </a:solidFill>
          <a:ln w="7200">
            <a:solidFill>
              <a:srgbClr val="231F20"/>
            </a:solidFill>
          </a:ln>
        </p:spPr>
        <p:txBody>
          <a:bodyPr vert="horz" wrap="square" lIns="0" tIns="19685" rIns="0" bIns="18000" rtlCol="0">
            <a:spAutoFit/>
          </a:bodyPr>
          <a:lstStyle/>
          <a:p>
            <a:pPr marL="60960" rtl="0">
              <a:lnSpc>
                <a:spcPct val="100000"/>
              </a:lnSpc>
              <a:spcBef>
                <a:spcPts val="155"/>
              </a:spcBef>
            </a:pPr>
            <a:r>
              <a:rPr lang="vi" sz="900" dirty="0">
                <a:solidFill>
                  <a:srgbClr val="231F20"/>
                </a:solidFill>
                <a:latin typeface="Times New Roman" panose="02020603050405020304" pitchFamily="18" charset="0"/>
                <a:ea typeface="MS PGothic" panose="020B0600070205080204" pitchFamily="34" charset="-128"/>
                <a:cs typeface="Times New Roman" panose="02020603050405020304" pitchFamily="18" charset="0"/>
              </a:rPr>
              <a:t>Ngày 16 tháng 11 năm 2021</a:t>
            </a:r>
            <a:endParaRPr sz="9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5" name="object 16">
            <a:extLst>
              <a:ext uri="{FF2B5EF4-FFF2-40B4-BE49-F238E27FC236}">
                <a16:creationId xmlns:a16="http://schemas.microsoft.com/office/drawing/2014/main" id="{34DA75E5-F031-9744-A175-3BA3D7397A10}"/>
              </a:ext>
            </a:extLst>
          </p:cNvPr>
          <p:cNvSpPr txBox="1"/>
          <p:nvPr/>
        </p:nvSpPr>
        <p:spPr>
          <a:xfrm>
            <a:off x="178333" y="178408"/>
            <a:ext cx="2160270" cy="636516"/>
          </a:xfrm>
          <a:prstGeom prst="rect">
            <a:avLst/>
          </a:prstGeom>
          <a:solidFill>
            <a:srgbClr val="FFFFFF"/>
          </a:solidFill>
          <a:ln w="3695">
            <a:solidFill>
              <a:srgbClr val="231F20"/>
            </a:solidFill>
          </a:ln>
        </p:spPr>
        <p:txBody>
          <a:bodyPr vert="horz" wrap="square" lIns="36000" tIns="36000" rIns="36000" bIns="0" rtlCol="0">
            <a:spAutoFit/>
          </a:bodyPr>
          <a:lstStyle/>
          <a:p>
            <a:r>
              <a:rPr lang="ja-JP" altLang="en-US" sz="60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追加接種のお知らせ</a:t>
            </a:r>
            <a:r>
              <a:rPr lang="ja-JP" altLang="en-US" sz="60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60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ベトナム</a:t>
            </a:r>
            <a:r>
              <a:rPr lang="ja-JP" altLang="en-US" sz="60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語</a:t>
            </a:r>
            <a:r>
              <a:rPr lang="ja-JP" altLang="en-US" sz="60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a:t>
            </a:r>
            <a:endParaRPr lang="en-US" altLang="ja-JP" sz="600" dirty="0">
              <a:latin typeface="+mn-ea"/>
              <a:cs typeface="Times New Roman"/>
            </a:endParaRPr>
          </a:p>
          <a:p>
            <a:pPr rtl="0">
              <a:lnSpc>
                <a:spcPct val="100000"/>
              </a:lnSpc>
              <a:spcBef>
                <a:spcPts val="25"/>
              </a:spcBef>
            </a:pPr>
            <a:endParaRPr sz="900" dirty="0">
              <a:latin typeface="Times New Roman" panose="02020603050405020304" pitchFamily="18" charset="0"/>
              <a:cs typeface="Times New Roman" panose="02020603050405020304" pitchFamily="18" charset="0"/>
            </a:endParaRPr>
          </a:p>
          <a:p>
            <a:pPr algn="ctr" rtl="0">
              <a:lnSpc>
                <a:spcPct val="100000"/>
              </a:lnSpc>
            </a:pPr>
            <a:r>
              <a:rPr lang="vi" sz="800" dirty="0">
                <a:solidFill>
                  <a:srgbClr val="231F20"/>
                </a:solidFill>
                <a:latin typeface="Times New Roman" panose="02020603050405020304" pitchFamily="18" charset="0"/>
                <a:cs typeface="Times New Roman" panose="02020603050405020304" pitchFamily="18" charset="0"/>
              </a:rPr>
              <a:t>Tên chính quyền địa phương</a:t>
            </a:r>
            <a:endParaRPr lang="en-US" sz="800" dirty="0">
              <a:solidFill>
                <a:srgbClr val="231F20"/>
              </a:solidFill>
              <a:latin typeface="Times New Roman" panose="02020603050405020304" pitchFamily="18" charset="0"/>
              <a:cs typeface="Times New Roman" panose="02020603050405020304" pitchFamily="18" charset="0"/>
            </a:endParaRPr>
          </a:p>
          <a:p>
            <a:pPr algn="ctr" rtl="0">
              <a:lnSpc>
                <a:spcPct val="100000"/>
              </a:lnSpc>
            </a:pPr>
            <a:endParaRPr lang="en-US" sz="800" dirty="0">
              <a:solidFill>
                <a:srgbClr val="231F20"/>
              </a:solidFill>
              <a:latin typeface="Times New Roman" panose="02020603050405020304" pitchFamily="18" charset="0"/>
              <a:cs typeface="Times New Roman" panose="02020603050405020304" pitchFamily="18" charset="0"/>
            </a:endParaRPr>
          </a:p>
          <a:p>
            <a:pPr algn="ctr" rtl="0">
              <a:lnSpc>
                <a:spcPct val="100000"/>
              </a:lnSpc>
            </a:pPr>
            <a:endParaRPr sz="800" dirty="0">
              <a:latin typeface="Times New Roman" panose="02020603050405020304" pitchFamily="18" charset="0"/>
              <a:cs typeface="Times New Roman" panose="02020603050405020304" pitchFamily="18" charset="0"/>
            </a:endParaRPr>
          </a:p>
        </p:txBody>
      </p:sp>
      <p:sp>
        <p:nvSpPr>
          <p:cNvPr id="41" name="object 13">
            <a:extLst>
              <a:ext uri="{FF2B5EF4-FFF2-40B4-BE49-F238E27FC236}">
                <a16:creationId xmlns:a16="http://schemas.microsoft.com/office/drawing/2014/main" id="{2C69CC27-F530-8240-8ECB-AD0DEF95D56A}"/>
              </a:ext>
            </a:extLst>
          </p:cNvPr>
          <p:cNvSpPr txBox="1"/>
          <p:nvPr/>
        </p:nvSpPr>
        <p:spPr>
          <a:xfrm>
            <a:off x="561633" y="3063914"/>
            <a:ext cx="6583045" cy="326821"/>
          </a:xfrm>
          <a:prstGeom prst="rect">
            <a:avLst/>
          </a:prstGeom>
        </p:spPr>
        <p:txBody>
          <a:bodyPr vert="horz" wrap="square" lIns="0" tIns="0" rIns="0" bIns="0" rtlCol="0">
            <a:spAutoFit/>
          </a:bodyPr>
          <a:lstStyle/>
          <a:p>
            <a:pPr marL="12700" rtl="0"/>
            <a:r>
              <a:rPr lang="vi" sz="900"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Thời gian bắt đầu tiếp nhận đặt chỗ tiêm chủng bổ sung trước khác nhau tùy theo chính quyền địa phương.</a:t>
            </a:r>
          </a:p>
          <a:p>
            <a:pPr marL="12700" rtl="0">
              <a:lnSpc>
                <a:spcPct val="150000"/>
              </a:lnSpc>
            </a:pPr>
            <a:r>
              <a:rPr lang="vi" sz="900" dirty="0">
                <a:latin typeface="Times New Roman" panose="02020603050405020304" pitchFamily="18" charset="0"/>
                <a:ea typeface="Yu Gothic" panose="020B0400000000000000" pitchFamily="34" charset="-128"/>
                <a:cs typeface="Times New Roman" panose="02020603050405020304" pitchFamily="18" charset="0"/>
              </a:rPr>
              <a:t>* Ở thời điểm ngày tiêm chủng thì người 18 tuổi trở lên thuộc đối tượng tiêm chủng.</a:t>
            </a:r>
          </a:p>
        </p:txBody>
      </p:sp>
      <p:grpSp>
        <p:nvGrpSpPr>
          <p:cNvPr id="40" name="グループ化 39">
            <a:extLst>
              <a:ext uri="{FF2B5EF4-FFF2-40B4-BE49-F238E27FC236}">
                <a16:creationId xmlns:a16="http://schemas.microsoft.com/office/drawing/2014/main" id="{608731B1-E391-47E4-AF3E-AE92BE5B45ED}"/>
              </a:ext>
            </a:extLst>
          </p:cNvPr>
          <p:cNvGrpSpPr/>
          <p:nvPr/>
        </p:nvGrpSpPr>
        <p:grpSpPr>
          <a:xfrm>
            <a:off x="568934" y="2282478"/>
            <a:ext cx="6419215" cy="407034"/>
            <a:chOff x="568934" y="2321756"/>
            <a:chExt cx="6419215" cy="407034"/>
          </a:xfrm>
        </p:grpSpPr>
        <p:grpSp>
          <p:nvGrpSpPr>
            <p:cNvPr id="11" name="object 11"/>
            <p:cNvGrpSpPr/>
            <p:nvPr/>
          </p:nvGrpSpPr>
          <p:grpSpPr>
            <a:xfrm>
              <a:off x="568934" y="2321756"/>
              <a:ext cx="6419215" cy="407034"/>
              <a:chOff x="568934" y="2379916"/>
              <a:chExt cx="6419215" cy="407034"/>
            </a:xfrm>
          </p:grpSpPr>
          <p:sp>
            <p:nvSpPr>
              <p:cNvPr id="12" name="object 12"/>
              <p:cNvSpPr/>
              <p:nvPr/>
            </p:nvSpPr>
            <p:spPr>
              <a:xfrm>
                <a:off x="970330" y="2385314"/>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3" name="object 13"/>
              <p:cNvSpPr/>
              <p:nvPr/>
            </p:nvSpPr>
            <p:spPr>
              <a:xfrm>
                <a:off x="574332" y="2385314"/>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4" name="object 14"/>
              <p:cNvSpPr/>
              <p:nvPr/>
            </p:nvSpPr>
            <p:spPr>
              <a:xfrm>
                <a:off x="574332" y="2385314"/>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grpSp>
        <p:sp>
          <p:nvSpPr>
            <p:cNvPr id="32" name="object 13">
              <a:extLst>
                <a:ext uri="{FF2B5EF4-FFF2-40B4-BE49-F238E27FC236}">
                  <a16:creationId xmlns:a16="http://schemas.microsoft.com/office/drawing/2014/main" id="{B6F5E361-3E16-974A-AC4B-C7BD6A319D80}"/>
                </a:ext>
              </a:extLst>
            </p:cNvPr>
            <p:cNvSpPr txBox="1"/>
            <p:nvPr/>
          </p:nvSpPr>
          <p:spPr>
            <a:xfrm>
              <a:off x="985393" y="2380610"/>
              <a:ext cx="5322379" cy="307777"/>
            </a:xfrm>
            <a:prstGeom prst="rect">
              <a:avLst/>
            </a:prstGeom>
          </p:spPr>
          <p:txBody>
            <a:bodyPr vert="horz" wrap="square" lIns="0" tIns="0" rIns="0" bIns="0" rtlCol="0">
              <a:spAutoFit/>
            </a:bodyPr>
            <a:lstStyle/>
            <a:p>
              <a:pPr marL="125730" algn="ctr" rtl="0">
                <a:lnSpc>
                  <a:spcPct val="100000"/>
                </a:lnSpc>
                <a:spcBef>
                  <a:spcPts val="100"/>
                </a:spcBef>
                <a:tabLst>
                  <a:tab pos="2467610" algn="l"/>
                  <a:tab pos="2468245" algn="l"/>
                </a:tabLst>
              </a:pPr>
              <a:r>
                <a:rPr lang="vi" sz="2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Phiếu tiêm chủng được gửi đến</a:t>
              </a:r>
              <a:endParaRPr sz="20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3" name="object 13">
              <a:extLst>
                <a:ext uri="{FF2B5EF4-FFF2-40B4-BE49-F238E27FC236}">
                  <a16:creationId xmlns:a16="http://schemas.microsoft.com/office/drawing/2014/main" id="{109CBD8E-30ED-4F46-8942-920A7F32EC10}"/>
                </a:ext>
              </a:extLst>
            </p:cNvPr>
            <p:cNvSpPr txBox="1"/>
            <p:nvPr/>
          </p:nvSpPr>
          <p:spPr>
            <a:xfrm>
              <a:off x="583286" y="2380610"/>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vi" sz="2000" b="1">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1</a:t>
              </a:r>
              <a:endParaRPr sz="2000" b="1" dirty="0">
                <a:latin typeface="Times New Roman" panose="02020603050405020304" pitchFamily="18" charset="0"/>
                <a:ea typeface="Yu Gothic" panose="020B0400000000000000" pitchFamily="34" charset="-128"/>
                <a:cs typeface="Times New Roman" panose="02020603050405020304" pitchFamily="18" charset="0"/>
              </a:endParaRPr>
            </a:p>
          </p:txBody>
        </p:sp>
      </p:grpSp>
      <p:sp>
        <p:nvSpPr>
          <p:cNvPr id="44" name="object 13">
            <a:extLst>
              <a:ext uri="{FF2B5EF4-FFF2-40B4-BE49-F238E27FC236}">
                <a16:creationId xmlns:a16="http://schemas.microsoft.com/office/drawing/2014/main" id="{D78259FE-369E-D44A-814A-95D1522D1BB6}"/>
              </a:ext>
            </a:extLst>
          </p:cNvPr>
          <p:cNvSpPr txBox="1"/>
          <p:nvPr/>
        </p:nvSpPr>
        <p:spPr>
          <a:xfrm>
            <a:off x="985393" y="3710749"/>
            <a:ext cx="5322379" cy="307777"/>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vi" sz="2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Tìm cơ quan y tế / hội trường tiêm chủng</a:t>
            </a:r>
            <a:endParaRPr lang="ja-JP" altLang="en-US" sz="20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5" name="object 13">
            <a:extLst>
              <a:ext uri="{FF2B5EF4-FFF2-40B4-BE49-F238E27FC236}">
                <a16:creationId xmlns:a16="http://schemas.microsoft.com/office/drawing/2014/main" id="{EDA3F01B-99A9-E34F-A1D2-C850D00B2A65}"/>
              </a:ext>
            </a:extLst>
          </p:cNvPr>
          <p:cNvSpPr txBox="1"/>
          <p:nvPr/>
        </p:nvSpPr>
        <p:spPr>
          <a:xfrm>
            <a:off x="583286" y="3710749"/>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vi" sz="2000" b="1">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2</a:t>
            </a:r>
            <a:endParaRPr sz="20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7" name="object 13">
            <a:extLst>
              <a:ext uri="{FF2B5EF4-FFF2-40B4-BE49-F238E27FC236}">
                <a16:creationId xmlns:a16="http://schemas.microsoft.com/office/drawing/2014/main" id="{7D4B7191-BD26-6C49-B405-416B36C4176A}"/>
              </a:ext>
            </a:extLst>
          </p:cNvPr>
          <p:cNvSpPr txBox="1"/>
          <p:nvPr/>
        </p:nvSpPr>
        <p:spPr>
          <a:xfrm>
            <a:off x="970330" y="6651407"/>
            <a:ext cx="5322379" cy="307777"/>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vi" sz="2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Đặt trước và tiêm vắc-xin</a:t>
            </a:r>
            <a:endParaRPr lang="ja-JP" altLang="en-US" sz="20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8" name="object 13">
            <a:extLst>
              <a:ext uri="{FF2B5EF4-FFF2-40B4-BE49-F238E27FC236}">
                <a16:creationId xmlns:a16="http://schemas.microsoft.com/office/drawing/2014/main" id="{43EE7C34-8E31-5346-871B-9484D09F5E5F}"/>
              </a:ext>
            </a:extLst>
          </p:cNvPr>
          <p:cNvSpPr txBox="1"/>
          <p:nvPr/>
        </p:nvSpPr>
        <p:spPr>
          <a:xfrm>
            <a:off x="583286" y="6686748"/>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vi" sz="2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3</a:t>
            </a:r>
            <a:endParaRPr sz="20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9" name="object 13">
            <a:extLst>
              <a:ext uri="{FF2B5EF4-FFF2-40B4-BE49-F238E27FC236}">
                <a16:creationId xmlns:a16="http://schemas.microsoft.com/office/drawing/2014/main" id="{B6BE16AE-9ABE-3F4A-94E3-F97788D0B89B}"/>
              </a:ext>
            </a:extLst>
          </p:cNvPr>
          <p:cNvSpPr txBox="1"/>
          <p:nvPr/>
        </p:nvSpPr>
        <p:spPr>
          <a:xfrm>
            <a:off x="6238227" y="6717609"/>
            <a:ext cx="744182" cy="184666"/>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vi" sz="12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Miễn phí</a:t>
            </a:r>
            <a:endParaRPr lang="ja-JP" altLang="en-US" sz="1200" b="1" dirty="0">
              <a:latin typeface="Times New Roman" panose="02020603050405020304" pitchFamily="18" charset="0"/>
              <a:ea typeface="Yu Gothic" panose="020B0400000000000000" pitchFamily="34"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1672E227-337F-4AF1-9395-EB4DA61D4240}"/>
              </a:ext>
            </a:extLst>
          </p:cNvPr>
          <p:cNvGrpSpPr/>
          <p:nvPr/>
        </p:nvGrpSpPr>
        <p:grpSpPr>
          <a:xfrm>
            <a:off x="546273" y="7427916"/>
            <a:ext cx="4743482" cy="736225"/>
            <a:chOff x="546273" y="7527480"/>
            <a:chExt cx="4743482" cy="736225"/>
          </a:xfrm>
        </p:grpSpPr>
        <p:sp>
          <p:nvSpPr>
            <p:cNvPr id="8" name="object 8"/>
            <p:cNvSpPr/>
            <p:nvPr/>
          </p:nvSpPr>
          <p:spPr>
            <a:xfrm>
              <a:off x="546273" y="7916702"/>
              <a:ext cx="1626870" cy="315394"/>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9" name="object 9"/>
            <p:cNvSpPr/>
            <p:nvPr/>
          </p:nvSpPr>
          <p:spPr>
            <a:xfrm>
              <a:off x="546273" y="7527480"/>
              <a:ext cx="1626870" cy="317158"/>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26" name="object 7">
              <a:extLst>
                <a:ext uri="{FF2B5EF4-FFF2-40B4-BE49-F238E27FC236}">
                  <a16:creationId xmlns:a16="http://schemas.microsoft.com/office/drawing/2014/main" id="{8ACE09A4-706F-9349-AA98-283AEACF55EA}"/>
                </a:ext>
              </a:extLst>
            </p:cNvPr>
            <p:cNvSpPr txBox="1"/>
            <p:nvPr/>
          </p:nvSpPr>
          <p:spPr>
            <a:xfrm>
              <a:off x="2258900" y="7603293"/>
              <a:ext cx="3030855" cy="261610"/>
            </a:xfrm>
            <a:prstGeom prst="rect">
              <a:avLst/>
            </a:prstGeom>
          </p:spPr>
          <p:txBody>
            <a:bodyPr vert="horz" wrap="square" lIns="0" tIns="0" rIns="0" bIns="0" rtlCol="0">
              <a:spAutoFit/>
            </a:bodyPr>
            <a:lstStyle/>
            <a:p>
              <a:pPr marL="39370" rtl="0">
                <a:lnSpc>
                  <a:spcPct val="100000"/>
                </a:lnSpc>
                <a:spcBef>
                  <a:spcPts val="100"/>
                </a:spcBef>
              </a:pPr>
              <a:r>
                <a:rPr lang="vi" sz="1500" baseline="13888"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Tổng đài: </a:t>
              </a:r>
              <a:r>
                <a:rPr lang="vi" sz="17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0000-0000-0000</a:t>
              </a:r>
              <a:endParaRPr sz="17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7" name="object 8">
              <a:extLst>
                <a:ext uri="{FF2B5EF4-FFF2-40B4-BE49-F238E27FC236}">
                  <a16:creationId xmlns:a16="http://schemas.microsoft.com/office/drawing/2014/main" id="{7B36E7BE-0A7C-5441-B18A-3D7881E48435}"/>
                </a:ext>
              </a:extLst>
            </p:cNvPr>
            <p:cNvSpPr txBox="1"/>
            <p:nvPr/>
          </p:nvSpPr>
          <p:spPr>
            <a:xfrm>
              <a:off x="714194" y="7570109"/>
              <a:ext cx="1316990" cy="276999"/>
            </a:xfrm>
            <a:prstGeom prst="rect">
              <a:avLst/>
            </a:prstGeom>
          </p:spPr>
          <p:txBody>
            <a:bodyPr vert="horz" wrap="square" lIns="0" tIns="0" rIns="0" bIns="0" rtlCol="0">
              <a:spAutoFit/>
            </a:bodyPr>
            <a:lstStyle/>
            <a:p>
              <a:pPr algn="ctr" rtl="0">
                <a:lnSpc>
                  <a:spcPct val="100000"/>
                </a:lnSpc>
                <a:spcBef>
                  <a:spcPts val="100"/>
                </a:spcBef>
              </a:pPr>
              <a:r>
                <a:rPr lang="vi" sz="9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Hội trường tiêm chủng của địa phương</a:t>
              </a:r>
              <a:endParaRPr sz="9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50" name="object 8">
              <a:extLst>
                <a:ext uri="{FF2B5EF4-FFF2-40B4-BE49-F238E27FC236}">
                  <a16:creationId xmlns:a16="http://schemas.microsoft.com/office/drawing/2014/main" id="{14B92947-A36D-8E45-AD3D-DD1B1A9103C5}"/>
                </a:ext>
              </a:extLst>
            </p:cNvPr>
            <p:cNvSpPr txBox="1"/>
            <p:nvPr/>
          </p:nvSpPr>
          <p:spPr>
            <a:xfrm>
              <a:off x="553557" y="8009591"/>
              <a:ext cx="1649604" cy="138499"/>
            </a:xfrm>
            <a:prstGeom prst="rect">
              <a:avLst/>
            </a:prstGeom>
          </p:spPr>
          <p:txBody>
            <a:bodyPr vert="horz" wrap="square" lIns="0" tIns="0" rIns="0" bIns="0" rtlCol="0">
              <a:spAutoFit/>
            </a:bodyPr>
            <a:lstStyle/>
            <a:p>
              <a:pPr algn="ctr" rtl="0">
                <a:lnSpc>
                  <a:spcPct val="100000"/>
                </a:lnSpc>
                <a:spcBef>
                  <a:spcPts val="1300"/>
                </a:spcBef>
              </a:pPr>
              <a:r>
                <a:rPr lang="vi" sz="9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Cơ quan y tế chỉ định ở gần nhà</a:t>
              </a:r>
              <a:endParaRPr sz="9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51" name="object 7">
              <a:extLst>
                <a:ext uri="{FF2B5EF4-FFF2-40B4-BE49-F238E27FC236}">
                  <a16:creationId xmlns:a16="http://schemas.microsoft.com/office/drawing/2014/main" id="{5F37876B-A916-8246-9679-D053F6099093}"/>
                </a:ext>
              </a:extLst>
            </p:cNvPr>
            <p:cNvSpPr txBox="1"/>
            <p:nvPr/>
          </p:nvSpPr>
          <p:spPr>
            <a:xfrm>
              <a:off x="2258900" y="7927716"/>
              <a:ext cx="3030855" cy="335989"/>
            </a:xfrm>
            <a:prstGeom prst="rect">
              <a:avLst/>
            </a:prstGeom>
          </p:spPr>
          <p:txBody>
            <a:bodyPr vert="horz" wrap="square" lIns="0" tIns="12700" rIns="0" bIns="0" rtlCol="0">
              <a:spAutoFit/>
            </a:bodyPr>
            <a:lstStyle/>
            <a:p>
              <a:pPr marL="38100" rtl="0">
                <a:lnSpc>
                  <a:spcPct val="100000"/>
                </a:lnSpc>
              </a:pPr>
              <a:r>
                <a:rPr lang="vi" sz="1800" b="1" baseline="2314"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Trực tiếp đặt trước với cơ quan y tế</a:t>
              </a:r>
              <a:endParaRPr lang="en-US" sz="1800" b="1" baseline="2314"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endParaRPr>
            </a:p>
            <a:p>
              <a:pPr marL="38100" rtl="0">
                <a:lnSpc>
                  <a:spcPct val="100000"/>
                </a:lnSpc>
              </a:pPr>
              <a:r>
                <a:rPr lang="vi" sz="9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(Điện thoại, internet v.v.)</a:t>
              </a:r>
              <a:endParaRPr sz="900" dirty="0">
                <a:latin typeface="Times New Roman" panose="02020603050405020304" pitchFamily="18" charset="0"/>
                <a:ea typeface="Yu Gothic Medium" panose="020B0400000000000000" pitchFamily="34" charset="-128"/>
                <a:cs typeface="Times New Roman" panose="02020603050405020304" pitchFamily="18" charset="0"/>
              </a:endParaRPr>
            </a:p>
          </p:txBody>
        </p:sp>
      </p:grpSp>
      <p:sp>
        <p:nvSpPr>
          <p:cNvPr id="52" name="object 11">
            <a:extLst>
              <a:ext uri="{FF2B5EF4-FFF2-40B4-BE49-F238E27FC236}">
                <a16:creationId xmlns:a16="http://schemas.microsoft.com/office/drawing/2014/main" id="{90AF7E14-B2C2-B142-976E-939C5F2AFF47}"/>
              </a:ext>
            </a:extLst>
          </p:cNvPr>
          <p:cNvSpPr txBox="1"/>
          <p:nvPr/>
        </p:nvSpPr>
        <p:spPr>
          <a:xfrm>
            <a:off x="548896" y="9276549"/>
            <a:ext cx="6499860" cy="1009251"/>
          </a:xfrm>
          <a:prstGeom prst="rect">
            <a:avLst/>
          </a:prstGeom>
        </p:spPr>
        <p:txBody>
          <a:bodyPr vert="horz" wrap="square" lIns="0" tIns="0" rIns="0" bIns="0" rtlCol="0">
            <a:spAutoFit/>
          </a:bodyPr>
          <a:lstStyle/>
          <a:p>
            <a:pPr marL="25400" rtl="0">
              <a:lnSpc>
                <a:spcPct val="100000"/>
              </a:lnSpc>
            </a:pPr>
            <a:r>
              <a:rPr lang="vi" sz="9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 Trong bì thư có gửi chung </a:t>
            </a:r>
            <a:r>
              <a:rPr lang="vi" sz="1350" b="1" baseline="6172" dirty="0">
                <a:solidFill>
                  <a:srgbClr val="ED1C24"/>
                </a:solidFill>
                <a:latin typeface="Times New Roman" panose="02020603050405020304" pitchFamily="18" charset="0"/>
                <a:ea typeface="Yu Gothic Medium" panose="020B0400000000000000" pitchFamily="34" charset="-128"/>
                <a:cs typeface="Times New Roman" panose="02020603050405020304" pitchFamily="18" charset="0"/>
              </a:rPr>
              <a:t>“Phiếu kiểm tra y tế sơ bộ có in phiếu tiêm chủng” </a:t>
            </a:r>
            <a:r>
              <a:rPr lang="vi" sz="9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và</a:t>
            </a:r>
            <a:r>
              <a:rPr lang="vi" sz="1350" b="1" baseline="6172" dirty="0">
                <a:solidFill>
                  <a:srgbClr val="ED1C24"/>
                </a:solidFill>
                <a:latin typeface="Times New Roman" panose="02020603050405020304" pitchFamily="18" charset="0"/>
                <a:ea typeface="Yu Gothic Medium" panose="020B0400000000000000" pitchFamily="34" charset="-128"/>
                <a:cs typeface="Times New Roman" panose="02020603050405020304" pitchFamily="18" charset="0"/>
              </a:rPr>
              <a:t> “Phiếu chứng nhận đã tiêm chủng phòng ngừa”</a:t>
            </a:r>
            <a:r>
              <a:rPr lang="vi" sz="9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 Vui lòng bảo quản cẩn thận để không làm mất.</a:t>
            </a:r>
            <a:endParaRPr sz="900" dirty="0">
              <a:latin typeface="Times New Roman" panose="02020603050405020304" pitchFamily="18" charset="0"/>
              <a:ea typeface="Yu Gothic Medium" panose="020B0400000000000000" pitchFamily="34" charset="-128"/>
              <a:cs typeface="Times New Roman" panose="02020603050405020304" pitchFamily="18" charset="0"/>
            </a:endParaRPr>
          </a:p>
          <a:p>
            <a:pPr marL="104139" rtl="0">
              <a:lnSpc>
                <a:spcPct val="100000"/>
              </a:lnSpc>
              <a:spcBef>
                <a:spcPts val="335"/>
              </a:spcBef>
            </a:pPr>
            <a:r>
              <a:rPr lang="vi" sz="9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(Cũng có loại phiếu tiêm chủng và phiếu chứng nhận đã tiêm chủng phòng ngừa được gộp chung.)</a:t>
            </a:r>
            <a:endParaRPr sz="900" dirty="0">
              <a:latin typeface="Times New Roman" panose="02020603050405020304" pitchFamily="18" charset="0"/>
              <a:ea typeface="Yu Gothic Medium" panose="020B0400000000000000" pitchFamily="34" charset="-128"/>
              <a:cs typeface="Times New Roman" panose="02020603050405020304" pitchFamily="18" charset="0"/>
            </a:endParaRPr>
          </a:p>
          <a:p>
            <a:pPr marL="140335" marR="137160" indent="-115570" rtl="0">
              <a:lnSpc>
                <a:spcPct val="131200"/>
              </a:lnSpc>
              <a:spcBef>
                <a:spcPts val="5"/>
              </a:spcBef>
            </a:pPr>
            <a:r>
              <a:rPr lang="vi" sz="9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 Trước khi tiêm chủng, vui lòng đo nhiệt độ cơ thể ở nhà v.v. và nếu có sốt rõ ràng hoặc tình trạng sức khỏe không tốt v.v. thì không tiêm chủng mà liên lạc với quầy của chính quyền địa phương hoặc cơ quan y tế mà bạn đã đặt trước.</a:t>
            </a:r>
            <a:endParaRPr sz="900" dirty="0">
              <a:latin typeface="Times New Roman" panose="02020603050405020304" pitchFamily="18" charset="0"/>
              <a:ea typeface="Yu Gothic Medium" panose="020B0400000000000000" pitchFamily="34" charset="-128"/>
              <a:cs typeface="Times New Roman" panose="02020603050405020304" pitchFamily="18" charset="0"/>
            </a:endParaRPr>
          </a:p>
          <a:p>
            <a:pPr marL="25400" rtl="0">
              <a:lnSpc>
                <a:spcPct val="100000"/>
              </a:lnSpc>
              <a:spcBef>
                <a:spcPts val="285"/>
              </a:spcBef>
            </a:pPr>
            <a:r>
              <a:rPr lang="vi" sz="9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 Vui lòng mặc </a:t>
            </a:r>
            <a:r>
              <a:rPr lang="vi" sz="1500" b="1" u="sng" baseline="2777"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trang phục sao cho có thể nhanh chóng để lộ vai ra</a:t>
            </a:r>
            <a:r>
              <a:rPr lang="vi" sz="9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 khi tiêm chủng vắc-xin.</a:t>
            </a:r>
            <a:endParaRPr sz="900" dirty="0">
              <a:latin typeface="Times New Roman" panose="02020603050405020304" pitchFamily="18" charset="0"/>
              <a:ea typeface="Yu Gothic Medium" panose="020B0400000000000000" pitchFamily="34" charset="-128"/>
              <a:cs typeface="Times New Roman" panose="02020603050405020304" pitchFamily="18" charset="0"/>
            </a:endParaRPr>
          </a:p>
        </p:txBody>
      </p:sp>
      <p:sp>
        <p:nvSpPr>
          <p:cNvPr id="53" name="object 12">
            <a:extLst>
              <a:ext uri="{FF2B5EF4-FFF2-40B4-BE49-F238E27FC236}">
                <a16:creationId xmlns:a16="http://schemas.microsoft.com/office/drawing/2014/main" id="{131ABDBE-26A3-4E4F-B1BD-8251D1872295}"/>
              </a:ext>
            </a:extLst>
          </p:cNvPr>
          <p:cNvSpPr txBox="1"/>
          <p:nvPr/>
        </p:nvSpPr>
        <p:spPr>
          <a:xfrm>
            <a:off x="5859018" y="9056145"/>
            <a:ext cx="1252174" cy="107722"/>
          </a:xfrm>
          <a:prstGeom prst="rect">
            <a:avLst/>
          </a:prstGeom>
        </p:spPr>
        <p:txBody>
          <a:bodyPr vert="horz" wrap="square" lIns="0" tIns="0" rIns="0" bIns="0" rtlCol="0">
            <a:spAutoFit/>
          </a:bodyPr>
          <a:lstStyle/>
          <a:p>
            <a:pPr marR="217804" algn="r" rtl="0">
              <a:lnSpc>
                <a:spcPct val="100000"/>
              </a:lnSpc>
              <a:spcBef>
                <a:spcPts val="1095"/>
              </a:spcBef>
            </a:pPr>
            <a:r>
              <a:rPr lang="vi" sz="7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Thẻ My Number v.v.</a:t>
            </a:r>
            <a:endParaRPr lang="ja-JP" altLang="en-US" sz="700" dirty="0">
              <a:latin typeface="Times New Roman" panose="02020603050405020304" pitchFamily="18" charset="0"/>
              <a:ea typeface="Yu Gothic Medium" panose="020B0400000000000000" pitchFamily="34" charset="-128"/>
              <a:cs typeface="Times New Roman" panose="02020603050405020304" pitchFamily="18" charset="0"/>
            </a:endParaRPr>
          </a:p>
        </p:txBody>
      </p:sp>
      <p:sp>
        <p:nvSpPr>
          <p:cNvPr id="54" name="object 11">
            <a:extLst>
              <a:ext uri="{FF2B5EF4-FFF2-40B4-BE49-F238E27FC236}">
                <a16:creationId xmlns:a16="http://schemas.microsoft.com/office/drawing/2014/main" id="{A1D2C849-B615-8047-A06C-85DF73302A57}"/>
              </a:ext>
            </a:extLst>
          </p:cNvPr>
          <p:cNvSpPr txBox="1"/>
          <p:nvPr/>
        </p:nvSpPr>
        <p:spPr>
          <a:xfrm>
            <a:off x="433087" y="8462941"/>
            <a:ext cx="793577" cy="565026"/>
          </a:xfrm>
          <a:prstGeom prst="rect">
            <a:avLst/>
          </a:prstGeom>
        </p:spPr>
        <p:txBody>
          <a:bodyPr vert="horz" wrap="square" lIns="0" tIns="0" rIns="0" bIns="0" rtlCol="0">
            <a:spAutoFit/>
          </a:bodyPr>
          <a:lstStyle/>
          <a:p>
            <a:pPr marL="176530" rtl="0">
              <a:lnSpc>
                <a:spcPts val="1100"/>
              </a:lnSpc>
              <a:tabLst>
                <a:tab pos="746760" algn="l"/>
              </a:tabLst>
            </a:pPr>
            <a:r>
              <a:rPr lang="vi" sz="800" b="1" dirty="0">
                <a:solidFill>
                  <a:schemeClr val="bg1"/>
                </a:solidFill>
                <a:latin typeface="Times New Roman" panose="02020603050405020304" pitchFamily="18" charset="0"/>
                <a:ea typeface="游ゴシック" panose="020B0400000000000000" pitchFamily="50" charset="-128"/>
                <a:cs typeface="Times New Roman" panose="02020603050405020304" pitchFamily="18" charset="0"/>
              </a:rPr>
              <a:t>Vật dụng cần đem theo</a:t>
            </a:r>
            <a:endParaRPr sz="1050" b="1" dirty="0">
              <a:solidFill>
                <a:schemeClr val="bg1"/>
              </a:solidFill>
              <a:latin typeface="Times New Roman" panose="02020603050405020304" pitchFamily="18" charset="0"/>
              <a:ea typeface="游ゴシック" panose="020B0400000000000000" pitchFamily="50" charset="-128"/>
              <a:cs typeface="Times New Roman" panose="02020603050405020304" pitchFamily="18" charset="0"/>
            </a:endParaRPr>
          </a:p>
          <a:p>
            <a:pPr marL="176530" rtl="0">
              <a:lnSpc>
                <a:spcPts val="1100"/>
              </a:lnSpc>
              <a:tabLst>
                <a:tab pos="746760" algn="l"/>
              </a:tabLst>
            </a:pPr>
            <a:r>
              <a:rPr lang="vi" sz="1200" b="1" baseline="15432" dirty="0">
                <a:solidFill>
                  <a:schemeClr val="bg1"/>
                </a:solidFill>
                <a:latin typeface="Times New Roman" panose="02020603050405020304" pitchFamily="18" charset="0"/>
                <a:ea typeface="游ゴシック" panose="020B0400000000000000" pitchFamily="50" charset="-128"/>
                <a:cs typeface="Times New Roman" panose="02020603050405020304" pitchFamily="18" charset="0"/>
              </a:rPr>
              <a:t> vào ngày tiêm chủng</a:t>
            </a:r>
            <a:endParaRPr sz="1050" b="1" dirty="0">
              <a:solidFill>
                <a:schemeClr val="bg1"/>
              </a:solidFill>
              <a:latin typeface="Times New Roman" panose="02020603050405020304" pitchFamily="18" charset="0"/>
              <a:ea typeface="游ゴシック" panose="020B0400000000000000" pitchFamily="50" charset="-128"/>
              <a:cs typeface="Times New Roman" panose="02020603050405020304" pitchFamily="18" charset="0"/>
            </a:endParaRPr>
          </a:p>
        </p:txBody>
      </p:sp>
      <p:grpSp>
        <p:nvGrpSpPr>
          <p:cNvPr id="42" name="グループ化 41">
            <a:extLst>
              <a:ext uri="{FF2B5EF4-FFF2-40B4-BE49-F238E27FC236}">
                <a16:creationId xmlns:a16="http://schemas.microsoft.com/office/drawing/2014/main" id="{1E65CD50-B0F8-EE46-8E8A-8195640B017A}"/>
              </a:ext>
            </a:extLst>
          </p:cNvPr>
          <p:cNvGrpSpPr/>
          <p:nvPr/>
        </p:nvGrpSpPr>
        <p:grpSpPr>
          <a:xfrm>
            <a:off x="3922344" y="4218288"/>
            <a:ext cx="3060065" cy="1044575"/>
            <a:chOff x="3922344" y="4420273"/>
            <a:chExt cx="3060065" cy="1044575"/>
          </a:xfrm>
        </p:grpSpPr>
        <p:sp>
          <p:nvSpPr>
            <p:cNvPr id="5" name="object 5"/>
            <p:cNvSpPr/>
            <p:nvPr/>
          </p:nvSpPr>
          <p:spPr>
            <a:xfrm>
              <a:off x="3922344" y="4420273"/>
              <a:ext cx="3060065" cy="1044575"/>
            </a:xfrm>
            <a:custGeom>
              <a:avLst/>
              <a:gdLst/>
              <a:ahLst/>
              <a:cxnLst/>
              <a:rect l="l" t="t" r="r" b="b"/>
              <a:pathLst>
                <a:path w="3060065" h="1044575">
                  <a:moveTo>
                    <a:pt x="3059988" y="1044003"/>
                  </a:moveTo>
                  <a:lnTo>
                    <a:pt x="2015985" y="1044003"/>
                  </a:lnTo>
                  <a:lnTo>
                    <a:pt x="2015985" y="0"/>
                  </a:lnTo>
                  <a:lnTo>
                    <a:pt x="3059988" y="0"/>
                  </a:lnTo>
                  <a:lnTo>
                    <a:pt x="3059988" y="1044003"/>
                  </a:lnTo>
                  <a:close/>
                </a:path>
                <a:path w="3060065" h="1044575">
                  <a:moveTo>
                    <a:pt x="3059988" y="1044003"/>
                  </a:moveTo>
                  <a:lnTo>
                    <a:pt x="0" y="1044003"/>
                  </a:lnTo>
                  <a:lnTo>
                    <a:pt x="0" y="0"/>
                  </a:lnTo>
                  <a:lnTo>
                    <a:pt x="3059988" y="0"/>
                  </a:lnTo>
                  <a:lnTo>
                    <a:pt x="3059988" y="1044003"/>
                  </a:lnTo>
                  <a:close/>
                </a:path>
              </a:pathLst>
            </a:custGeom>
            <a:ln w="11620">
              <a:solidFill>
                <a:srgbClr val="050100"/>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7" name="object 7"/>
            <p:cNvSpPr/>
            <p:nvPr/>
          </p:nvSpPr>
          <p:spPr>
            <a:xfrm>
              <a:off x="6011421" y="4477326"/>
              <a:ext cx="964340" cy="959436"/>
            </a:xfrm>
            <a:prstGeom prst="rect">
              <a:avLst/>
            </a:prstGeom>
            <a:blipFill>
              <a:blip r:embed="rId2" cstate="print"/>
              <a:stretch>
                <a:fillRect/>
              </a:stretch>
            </a:blip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25" name="object 6">
              <a:extLst>
                <a:ext uri="{FF2B5EF4-FFF2-40B4-BE49-F238E27FC236}">
                  <a16:creationId xmlns:a16="http://schemas.microsoft.com/office/drawing/2014/main" id="{9C45F1CA-E425-834B-AA15-DE27F4C4B458}"/>
                </a:ext>
              </a:extLst>
            </p:cNvPr>
            <p:cNvSpPr txBox="1"/>
            <p:nvPr/>
          </p:nvSpPr>
          <p:spPr>
            <a:xfrm>
              <a:off x="4069108" y="4480700"/>
              <a:ext cx="1839482" cy="553998"/>
            </a:xfrm>
            <a:prstGeom prst="rect">
              <a:avLst/>
            </a:prstGeom>
          </p:spPr>
          <p:txBody>
            <a:bodyPr vert="horz" wrap="square" lIns="0" tIns="50800" rIns="0" bIns="0" rtlCol="0">
              <a:spAutoFit/>
            </a:bodyPr>
            <a:lstStyle/>
            <a:p>
              <a:pPr algn="ctr" rtl="0">
                <a:lnSpc>
                  <a:spcPct val="100000"/>
                </a:lnSpc>
                <a:spcBef>
                  <a:spcPts val="400"/>
                </a:spcBef>
              </a:pPr>
              <a:r>
                <a:rPr lang="vi" sz="7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Trang web hướng dẫn tổng hợp về tiêm chủng</a:t>
              </a:r>
              <a:endParaRPr sz="700" b="1" dirty="0">
                <a:latin typeface="Times New Roman" panose="02020603050405020304" pitchFamily="18" charset="0"/>
                <a:ea typeface="Yu Gothic" panose="020B0400000000000000" pitchFamily="34" charset="-128"/>
                <a:cs typeface="Times New Roman" panose="02020603050405020304" pitchFamily="18" charset="0"/>
              </a:endParaRPr>
            </a:p>
            <a:p>
              <a:pPr marL="23495" algn="ctr" rtl="0">
                <a:lnSpc>
                  <a:spcPct val="100000"/>
                </a:lnSpc>
                <a:spcBef>
                  <a:spcPts val="370"/>
                </a:spcBef>
              </a:pPr>
              <a:r>
                <a:rPr lang="vi" sz="1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“コロナワクチンナビ </a:t>
              </a:r>
              <a:endParaRPr lang="en-US" sz="1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endParaRPr>
            </a:p>
            <a:p>
              <a:pPr marL="23495" algn="ctr" rtl="0">
                <a:lnSpc>
                  <a:spcPct val="100000"/>
                </a:lnSpc>
                <a:spcBef>
                  <a:spcPts val="370"/>
                </a:spcBef>
              </a:pPr>
              <a:r>
                <a:rPr lang="vi" sz="9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(Navi Vắc-xin ngừa virus Corona)”</a:t>
              </a:r>
              <a:endParaRPr sz="9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55" name="object 6">
              <a:extLst>
                <a:ext uri="{FF2B5EF4-FFF2-40B4-BE49-F238E27FC236}">
                  <a16:creationId xmlns:a16="http://schemas.microsoft.com/office/drawing/2014/main" id="{7C2BDBF5-6960-1A47-9E15-28BEF4084769}"/>
                </a:ext>
              </a:extLst>
            </p:cNvPr>
            <p:cNvSpPr txBox="1"/>
            <p:nvPr/>
          </p:nvSpPr>
          <p:spPr>
            <a:xfrm>
              <a:off x="4098776" y="5069978"/>
              <a:ext cx="1695450" cy="205184"/>
            </a:xfrm>
            <a:prstGeom prst="rect">
              <a:avLst/>
            </a:prstGeom>
          </p:spPr>
          <p:txBody>
            <a:bodyPr vert="horz" wrap="square" lIns="0" tIns="50800" rIns="0" bIns="0" rtlCol="0">
              <a:spAutoFit/>
            </a:bodyPr>
            <a:lstStyle/>
            <a:p>
              <a:pPr algn="ctr" rtl="0">
                <a:lnSpc>
                  <a:spcPct val="100000"/>
                </a:lnSpc>
                <a:spcBef>
                  <a:spcPts val="570"/>
                </a:spcBef>
              </a:pPr>
              <a:r>
                <a:rPr lang="vi" sz="1000" b="1" u="sng" dirty="0">
                  <a:solidFill>
                    <a:srgbClr val="2E3092"/>
                  </a:solidFill>
                  <a:latin typeface="Times New Roman" panose="02020603050405020304" pitchFamily="18" charset="0"/>
                  <a:ea typeface="Yu Gothic" panose="020B0400000000000000" pitchFamily="34" charset="-128"/>
                  <a:cs typeface="Times New Roman" panose="02020603050405020304" pitchFamily="18" charset="0"/>
                </a:rPr>
                <a:t>https://v-sys.mhlw.go.jp</a:t>
              </a:r>
              <a:endParaRPr sz="1000" b="1" u="sng" dirty="0">
                <a:latin typeface="Times New Roman" panose="02020603050405020304" pitchFamily="18" charset="0"/>
                <a:ea typeface="Yu Gothic" panose="020B0400000000000000" pitchFamily="34" charset="-128"/>
                <a:cs typeface="Times New Roman" panose="02020603050405020304" pitchFamily="18" charset="0"/>
              </a:endParaRPr>
            </a:p>
          </p:txBody>
        </p:sp>
      </p:grpSp>
      <p:pic>
        <p:nvPicPr>
          <p:cNvPr id="57" name="図 56">
            <a:extLst>
              <a:ext uri="{FF2B5EF4-FFF2-40B4-BE49-F238E27FC236}">
                <a16:creationId xmlns:a16="http://schemas.microsoft.com/office/drawing/2014/main" id="{2933B6CB-C3F6-D344-837B-DA26A5F0E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048" y="8548133"/>
            <a:ext cx="676978" cy="423799"/>
          </a:xfrm>
          <a:prstGeom prst="rect">
            <a:avLst/>
          </a:prstGeom>
        </p:spPr>
      </p:pic>
      <p:pic>
        <p:nvPicPr>
          <p:cNvPr id="59" name="図 58">
            <a:extLst>
              <a:ext uri="{FF2B5EF4-FFF2-40B4-BE49-F238E27FC236}">
                <a16:creationId xmlns:a16="http://schemas.microsoft.com/office/drawing/2014/main" id="{390C81B3-1CEA-C841-8BB3-77E2F0225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9962" y="7002455"/>
            <a:ext cx="960016" cy="1143292"/>
          </a:xfrm>
          <a:prstGeom prst="rect">
            <a:avLst/>
          </a:prstGeom>
        </p:spPr>
      </p:pic>
      <p:sp>
        <p:nvSpPr>
          <p:cNvPr id="60" name="object 13">
            <a:extLst>
              <a:ext uri="{FF2B5EF4-FFF2-40B4-BE49-F238E27FC236}">
                <a16:creationId xmlns:a16="http://schemas.microsoft.com/office/drawing/2014/main" id="{47B7F6B5-F72C-544A-A78B-5A14D06607D3}"/>
              </a:ext>
            </a:extLst>
          </p:cNvPr>
          <p:cNvSpPr txBox="1"/>
          <p:nvPr/>
        </p:nvSpPr>
        <p:spPr>
          <a:xfrm>
            <a:off x="6292850" y="8351074"/>
            <a:ext cx="275861" cy="230832"/>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vi" sz="15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a:t>
            </a:r>
            <a:endParaRPr lang="ja-JP" altLang="en-US" sz="1500" b="1" dirty="0">
              <a:latin typeface="Times New Roman" panose="02020603050405020304" pitchFamily="18" charset="0"/>
              <a:ea typeface="Yu Gothic" panose="020B0400000000000000" pitchFamily="34" charset="-128"/>
              <a:cs typeface="Times New Roman" panose="02020603050405020304" pitchFamily="18" charset="0"/>
            </a:endParaRPr>
          </a:p>
        </p:txBody>
      </p:sp>
      <p:pic>
        <p:nvPicPr>
          <p:cNvPr id="62" name="図 61">
            <a:extLst>
              <a:ext uri="{FF2B5EF4-FFF2-40B4-BE49-F238E27FC236}">
                <a16:creationId xmlns:a16="http://schemas.microsoft.com/office/drawing/2014/main" id="{6A00E028-7FDB-AB48-AD86-4139D5E7D6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9685" y="677893"/>
            <a:ext cx="832875" cy="1020944"/>
          </a:xfrm>
          <a:prstGeom prst="rect">
            <a:avLst/>
          </a:prstGeom>
        </p:spPr>
      </p:pic>
      <p:pic>
        <p:nvPicPr>
          <p:cNvPr id="64" name="図 63">
            <a:extLst>
              <a:ext uri="{FF2B5EF4-FFF2-40B4-BE49-F238E27FC236}">
                <a16:creationId xmlns:a16="http://schemas.microsoft.com/office/drawing/2014/main" id="{54FCF94F-1817-2343-A370-251840BD0A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8841" y="2308490"/>
            <a:ext cx="1396886" cy="1336589"/>
          </a:xfrm>
          <a:prstGeom prst="rect">
            <a:avLst/>
          </a:prstGeom>
        </p:spPr>
      </p:pic>
      <p:sp>
        <p:nvSpPr>
          <p:cNvPr id="58" name="object 13">
            <a:extLst>
              <a:ext uri="{FF2B5EF4-FFF2-40B4-BE49-F238E27FC236}">
                <a16:creationId xmlns:a16="http://schemas.microsoft.com/office/drawing/2014/main" id="{CAE10004-02D2-D440-8C99-9D14F0033A14}"/>
              </a:ext>
            </a:extLst>
          </p:cNvPr>
          <p:cNvSpPr txBox="1"/>
          <p:nvPr/>
        </p:nvSpPr>
        <p:spPr>
          <a:xfrm>
            <a:off x="561634" y="2763606"/>
            <a:ext cx="6481082" cy="220894"/>
          </a:xfrm>
          <a:prstGeom prst="rect">
            <a:avLst/>
          </a:prstGeom>
        </p:spPr>
        <p:txBody>
          <a:bodyPr vert="horz" wrap="square" lIns="0" tIns="0" rIns="0" bIns="0" rtlCol="0">
            <a:spAutoFit/>
          </a:bodyPr>
          <a:lstStyle/>
          <a:p>
            <a:pPr marL="12700" marR="5080" rtl="0">
              <a:lnSpc>
                <a:spcPct val="142800"/>
              </a:lnSpc>
              <a:spcBef>
                <a:spcPts val="1030"/>
              </a:spcBef>
            </a:pPr>
            <a:r>
              <a:rPr lang="vi" sz="1100" b="1">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Người đã nhận phiếu tiêm chủng có thể được tiêm vắc-xin.</a:t>
            </a:r>
            <a:endParaRPr sz="1100" b="1" dirty="0">
              <a:latin typeface="Times New Roman" panose="02020603050405020304" pitchFamily="18" charset="0"/>
              <a:ea typeface="Yu Gothic" panose="020B0400000000000000" pitchFamily="34" charset="-128"/>
              <a:cs typeface="Times New Roman" panose="02020603050405020304" pitchFamily="18" charset="0"/>
            </a:endParaRPr>
          </a:p>
        </p:txBody>
      </p:sp>
      <p:grpSp>
        <p:nvGrpSpPr>
          <p:cNvPr id="38" name="グループ化 37">
            <a:extLst>
              <a:ext uri="{FF2B5EF4-FFF2-40B4-BE49-F238E27FC236}">
                <a16:creationId xmlns:a16="http://schemas.microsoft.com/office/drawing/2014/main" id="{152233AB-07DE-45F1-8C3B-B147091544FD}"/>
              </a:ext>
            </a:extLst>
          </p:cNvPr>
          <p:cNvGrpSpPr/>
          <p:nvPr/>
        </p:nvGrpSpPr>
        <p:grpSpPr>
          <a:xfrm>
            <a:off x="2357448" y="1585339"/>
            <a:ext cx="2825494" cy="342265"/>
            <a:chOff x="2357448" y="1755316"/>
            <a:chExt cx="2825494" cy="342265"/>
          </a:xfrm>
        </p:grpSpPr>
        <p:sp>
          <p:nvSpPr>
            <p:cNvPr id="20" name="object 20"/>
            <p:cNvSpPr/>
            <p:nvPr/>
          </p:nvSpPr>
          <p:spPr>
            <a:xfrm>
              <a:off x="2374337" y="1755316"/>
              <a:ext cx="2808605" cy="342265"/>
            </a:xfrm>
            <a:custGeom>
              <a:avLst/>
              <a:gdLst/>
              <a:ahLst/>
              <a:cxnLst/>
              <a:rect l="l" t="t" r="r" b="b"/>
              <a:pathLst>
                <a:path w="2808604" h="342264">
                  <a:moveTo>
                    <a:pt x="2664002" y="0"/>
                  </a:moveTo>
                  <a:lnTo>
                    <a:pt x="143992" y="0"/>
                  </a:lnTo>
                  <a:lnTo>
                    <a:pt x="98610" y="7372"/>
                  </a:lnTo>
                  <a:lnTo>
                    <a:pt x="59099" y="27876"/>
                  </a:lnTo>
                  <a:lnTo>
                    <a:pt x="27880" y="59094"/>
                  </a:lnTo>
                  <a:lnTo>
                    <a:pt x="7373" y="98605"/>
                  </a:lnTo>
                  <a:lnTo>
                    <a:pt x="0" y="143992"/>
                  </a:lnTo>
                  <a:lnTo>
                    <a:pt x="0" y="342010"/>
                  </a:lnTo>
                  <a:lnTo>
                    <a:pt x="2807995" y="342010"/>
                  </a:lnTo>
                  <a:lnTo>
                    <a:pt x="2807995" y="143992"/>
                  </a:lnTo>
                  <a:lnTo>
                    <a:pt x="2800621" y="98605"/>
                  </a:lnTo>
                  <a:lnTo>
                    <a:pt x="2780115" y="59094"/>
                  </a:lnTo>
                  <a:lnTo>
                    <a:pt x="2748895" y="27876"/>
                  </a:lnTo>
                  <a:lnTo>
                    <a:pt x="2709384" y="7372"/>
                  </a:lnTo>
                  <a:lnTo>
                    <a:pt x="2664002" y="0"/>
                  </a:lnTo>
                  <a:close/>
                </a:path>
              </a:pathLst>
            </a:custGeom>
            <a:solidFill>
              <a:srgbClr val="FFCB04"/>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36" name="object 3">
              <a:extLst>
                <a:ext uri="{FF2B5EF4-FFF2-40B4-BE49-F238E27FC236}">
                  <a16:creationId xmlns:a16="http://schemas.microsoft.com/office/drawing/2014/main" id="{84773936-E686-3A40-B0C0-E978AB1B8138}"/>
                </a:ext>
              </a:extLst>
            </p:cNvPr>
            <p:cNvSpPr txBox="1"/>
            <p:nvPr/>
          </p:nvSpPr>
          <p:spPr>
            <a:xfrm>
              <a:off x="2357448" y="1846690"/>
              <a:ext cx="2768377" cy="184666"/>
            </a:xfrm>
            <a:prstGeom prst="rect">
              <a:avLst/>
            </a:prstGeom>
          </p:spPr>
          <p:txBody>
            <a:bodyPr vert="horz" wrap="square" lIns="0" tIns="0" rIns="0" bIns="0" rtlCol="0">
              <a:spAutoFit/>
            </a:bodyPr>
            <a:lstStyle/>
            <a:p>
              <a:pPr marL="41275" algn="ctr" rtl="0">
                <a:lnSpc>
                  <a:spcPct val="100000"/>
                </a:lnSpc>
                <a:spcBef>
                  <a:spcPts val="1255"/>
                </a:spcBef>
              </a:pPr>
              <a:r>
                <a:rPr lang="vi" sz="12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Quy trình cho đến khi tiêm chủng vắc-xin</a:t>
              </a:r>
              <a:endParaRPr sz="1200" b="1" dirty="0">
                <a:latin typeface="Times New Roman" panose="02020603050405020304" pitchFamily="18" charset="0"/>
                <a:ea typeface="Yu Gothic" panose="020B0400000000000000" pitchFamily="34" charset="-128"/>
                <a:cs typeface="Times New Roman" panose="02020603050405020304" pitchFamily="18"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86410"/>
            <a:ext cx="7558405" cy="6864350"/>
          </a:xfrm>
          <a:custGeom>
            <a:avLst/>
            <a:gdLst/>
            <a:ahLst/>
            <a:cxnLst/>
            <a:rect l="l" t="t" r="r" b="b"/>
            <a:pathLst>
              <a:path w="7558405" h="6864350">
                <a:moveTo>
                  <a:pt x="0" y="6863956"/>
                </a:moveTo>
                <a:lnTo>
                  <a:pt x="7558341" y="6863956"/>
                </a:lnTo>
                <a:lnTo>
                  <a:pt x="7558341" y="0"/>
                </a:lnTo>
                <a:lnTo>
                  <a:pt x="0" y="0"/>
                </a:lnTo>
                <a:lnTo>
                  <a:pt x="0" y="6863956"/>
                </a:lnTo>
                <a:close/>
              </a:path>
            </a:pathLst>
          </a:custGeom>
          <a:solidFill>
            <a:srgbClr val="FFF4DB"/>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3" name="object 3"/>
          <p:cNvSpPr/>
          <p:nvPr/>
        </p:nvSpPr>
        <p:spPr>
          <a:xfrm>
            <a:off x="1654568" y="5763419"/>
            <a:ext cx="5544185" cy="1179830"/>
          </a:xfrm>
          <a:custGeom>
            <a:avLst/>
            <a:gdLst/>
            <a:ahLst/>
            <a:cxnLst/>
            <a:rect l="l" t="t" r="r" b="b"/>
            <a:pathLst>
              <a:path w="5544184" h="1179829">
                <a:moveTo>
                  <a:pt x="0" y="1179309"/>
                </a:moveTo>
                <a:lnTo>
                  <a:pt x="5543778" y="1179309"/>
                </a:lnTo>
                <a:lnTo>
                  <a:pt x="5543778" y="0"/>
                </a:lnTo>
                <a:lnTo>
                  <a:pt x="0" y="0"/>
                </a:lnTo>
                <a:lnTo>
                  <a:pt x="0" y="1179309"/>
                </a:lnTo>
                <a:close/>
              </a:path>
            </a:pathLst>
          </a:custGeom>
          <a:solidFill>
            <a:srgbClr val="FFFFFF"/>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grpSp>
        <p:nvGrpSpPr>
          <p:cNvPr id="4" name="object 4"/>
          <p:cNvGrpSpPr/>
          <p:nvPr/>
        </p:nvGrpSpPr>
        <p:grpSpPr>
          <a:xfrm>
            <a:off x="-1904" y="7149715"/>
            <a:ext cx="7560309" cy="3540125"/>
            <a:chOff x="-1667" y="7150366"/>
            <a:chExt cx="7560309" cy="3540125"/>
          </a:xfrm>
        </p:grpSpPr>
        <p:sp>
          <p:nvSpPr>
            <p:cNvPr id="5" name="object 5"/>
            <p:cNvSpPr/>
            <p:nvPr/>
          </p:nvSpPr>
          <p:spPr>
            <a:xfrm>
              <a:off x="0" y="7150366"/>
              <a:ext cx="7558405" cy="3540125"/>
            </a:xfrm>
            <a:custGeom>
              <a:avLst/>
              <a:gdLst/>
              <a:ahLst/>
              <a:cxnLst/>
              <a:rect l="l" t="t" r="r" b="b"/>
              <a:pathLst>
                <a:path w="7558405" h="3540125">
                  <a:moveTo>
                    <a:pt x="7558341" y="0"/>
                  </a:moveTo>
                  <a:lnTo>
                    <a:pt x="0" y="0"/>
                  </a:lnTo>
                  <a:lnTo>
                    <a:pt x="0" y="3540061"/>
                  </a:lnTo>
                  <a:lnTo>
                    <a:pt x="7558341" y="3540061"/>
                  </a:lnTo>
                  <a:lnTo>
                    <a:pt x="7558341" y="0"/>
                  </a:lnTo>
                  <a:close/>
                </a:path>
              </a:pathLst>
            </a:custGeom>
            <a:solidFill>
              <a:srgbClr val="FFFFFF"/>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6" name="object 6"/>
            <p:cNvSpPr/>
            <p:nvPr/>
          </p:nvSpPr>
          <p:spPr>
            <a:xfrm>
              <a:off x="-1667" y="8533691"/>
              <a:ext cx="7560309" cy="0"/>
            </a:xfrm>
            <a:custGeom>
              <a:avLst/>
              <a:gdLst/>
              <a:ahLst/>
              <a:cxnLst/>
              <a:rect l="l" t="t" r="r" b="b"/>
              <a:pathLst>
                <a:path w="7560309">
                  <a:moveTo>
                    <a:pt x="7560005" y="0"/>
                  </a:moveTo>
                  <a:lnTo>
                    <a:pt x="0" y="0"/>
                  </a:lnTo>
                </a:path>
              </a:pathLst>
            </a:custGeom>
            <a:ln w="3594">
              <a:solidFill>
                <a:srgbClr val="231F20"/>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7" name="object 7"/>
            <p:cNvSpPr/>
            <p:nvPr/>
          </p:nvSpPr>
          <p:spPr>
            <a:xfrm>
              <a:off x="358327" y="8035625"/>
              <a:ext cx="5932805" cy="0"/>
            </a:xfrm>
            <a:custGeom>
              <a:avLst/>
              <a:gdLst/>
              <a:ahLst/>
              <a:cxnLst/>
              <a:rect l="l" t="t" r="r" b="b"/>
              <a:pathLst>
                <a:path w="5932805">
                  <a:moveTo>
                    <a:pt x="5932538" y="0"/>
                  </a:moveTo>
                  <a:lnTo>
                    <a:pt x="0" y="0"/>
                  </a:lnTo>
                </a:path>
              </a:pathLst>
            </a:custGeom>
            <a:ln w="10795">
              <a:solidFill>
                <a:srgbClr val="231F20"/>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8" name="object 8"/>
            <p:cNvSpPr/>
            <p:nvPr/>
          </p:nvSpPr>
          <p:spPr>
            <a:xfrm>
              <a:off x="4009261" y="7528091"/>
              <a:ext cx="2101215" cy="332740"/>
            </a:xfrm>
            <a:custGeom>
              <a:avLst/>
              <a:gdLst/>
              <a:ahLst/>
              <a:cxnLst/>
              <a:rect l="l" t="t" r="r" b="b"/>
              <a:pathLst>
                <a:path w="2101215" h="332740">
                  <a:moveTo>
                    <a:pt x="2064613" y="0"/>
                  </a:moveTo>
                  <a:lnTo>
                    <a:pt x="36004" y="0"/>
                  </a:lnTo>
                  <a:lnTo>
                    <a:pt x="22020" y="2843"/>
                  </a:lnTo>
                  <a:lnTo>
                    <a:pt x="10572" y="10582"/>
                  </a:lnTo>
                  <a:lnTo>
                    <a:pt x="2839" y="22031"/>
                  </a:lnTo>
                  <a:lnTo>
                    <a:pt x="0" y="36004"/>
                  </a:lnTo>
                  <a:lnTo>
                    <a:pt x="0" y="296557"/>
                  </a:lnTo>
                  <a:lnTo>
                    <a:pt x="2839" y="310534"/>
                  </a:lnTo>
                  <a:lnTo>
                    <a:pt x="10572" y="321978"/>
                  </a:lnTo>
                  <a:lnTo>
                    <a:pt x="22020" y="329710"/>
                  </a:lnTo>
                  <a:lnTo>
                    <a:pt x="36004" y="332549"/>
                  </a:lnTo>
                  <a:lnTo>
                    <a:pt x="2064613" y="332549"/>
                  </a:lnTo>
                  <a:lnTo>
                    <a:pt x="2078592" y="329710"/>
                  </a:lnTo>
                  <a:lnTo>
                    <a:pt x="2090040" y="321978"/>
                  </a:lnTo>
                  <a:lnTo>
                    <a:pt x="2097776" y="310534"/>
                  </a:lnTo>
                  <a:lnTo>
                    <a:pt x="2100618" y="296557"/>
                  </a:lnTo>
                  <a:lnTo>
                    <a:pt x="2100618" y="36004"/>
                  </a:lnTo>
                  <a:lnTo>
                    <a:pt x="2097776" y="22031"/>
                  </a:lnTo>
                  <a:lnTo>
                    <a:pt x="2090040" y="10582"/>
                  </a:lnTo>
                  <a:lnTo>
                    <a:pt x="2078592" y="2843"/>
                  </a:lnTo>
                  <a:lnTo>
                    <a:pt x="2064613" y="0"/>
                  </a:lnTo>
                  <a:close/>
                </a:path>
              </a:pathLst>
            </a:custGeom>
            <a:solidFill>
              <a:srgbClr val="FFFFFF"/>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9" name="object 9"/>
            <p:cNvSpPr/>
            <p:nvPr/>
          </p:nvSpPr>
          <p:spPr>
            <a:xfrm>
              <a:off x="5573527" y="7528096"/>
              <a:ext cx="536575" cy="332740"/>
            </a:xfrm>
            <a:custGeom>
              <a:avLst/>
              <a:gdLst/>
              <a:ahLst/>
              <a:cxnLst/>
              <a:rect l="l" t="t" r="r" b="b"/>
              <a:pathLst>
                <a:path w="536575" h="332740">
                  <a:moveTo>
                    <a:pt x="500341" y="0"/>
                  </a:moveTo>
                  <a:lnTo>
                    <a:pt x="0" y="0"/>
                  </a:lnTo>
                  <a:lnTo>
                    <a:pt x="0" y="332549"/>
                  </a:lnTo>
                  <a:lnTo>
                    <a:pt x="500341" y="332549"/>
                  </a:lnTo>
                  <a:lnTo>
                    <a:pt x="514320" y="329708"/>
                  </a:lnTo>
                  <a:lnTo>
                    <a:pt x="525768" y="321973"/>
                  </a:lnTo>
                  <a:lnTo>
                    <a:pt x="533504" y="310528"/>
                  </a:lnTo>
                  <a:lnTo>
                    <a:pt x="536346" y="296557"/>
                  </a:lnTo>
                  <a:lnTo>
                    <a:pt x="536346" y="36004"/>
                  </a:lnTo>
                  <a:lnTo>
                    <a:pt x="533504" y="22025"/>
                  </a:lnTo>
                  <a:lnTo>
                    <a:pt x="525768" y="10577"/>
                  </a:lnTo>
                  <a:lnTo>
                    <a:pt x="514320" y="2841"/>
                  </a:lnTo>
                  <a:lnTo>
                    <a:pt x="500341" y="0"/>
                  </a:lnTo>
                  <a:close/>
                </a:path>
              </a:pathLst>
            </a:custGeom>
            <a:solidFill>
              <a:srgbClr val="231F20"/>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0" name="object 10"/>
            <p:cNvSpPr/>
            <p:nvPr/>
          </p:nvSpPr>
          <p:spPr>
            <a:xfrm>
              <a:off x="5573527" y="7528096"/>
              <a:ext cx="536575" cy="332740"/>
            </a:xfrm>
            <a:custGeom>
              <a:avLst/>
              <a:gdLst/>
              <a:ahLst/>
              <a:cxnLst/>
              <a:rect l="l" t="t" r="r" b="b"/>
              <a:pathLst>
                <a:path w="536575" h="332740">
                  <a:moveTo>
                    <a:pt x="0" y="0"/>
                  </a:moveTo>
                  <a:lnTo>
                    <a:pt x="500341" y="0"/>
                  </a:lnTo>
                  <a:lnTo>
                    <a:pt x="514320" y="2841"/>
                  </a:lnTo>
                  <a:lnTo>
                    <a:pt x="525768" y="10577"/>
                  </a:lnTo>
                  <a:lnTo>
                    <a:pt x="533504" y="22025"/>
                  </a:lnTo>
                  <a:lnTo>
                    <a:pt x="536346" y="36004"/>
                  </a:lnTo>
                  <a:lnTo>
                    <a:pt x="536346" y="296557"/>
                  </a:lnTo>
                  <a:lnTo>
                    <a:pt x="533504" y="310528"/>
                  </a:lnTo>
                  <a:lnTo>
                    <a:pt x="525768" y="321973"/>
                  </a:lnTo>
                  <a:lnTo>
                    <a:pt x="514320" y="329708"/>
                  </a:lnTo>
                  <a:lnTo>
                    <a:pt x="500341" y="332549"/>
                  </a:lnTo>
                  <a:lnTo>
                    <a:pt x="0" y="332549"/>
                  </a:lnTo>
                </a:path>
              </a:pathLst>
            </a:custGeom>
            <a:ln w="10033">
              <a:solidFill>
                <a:srgbClr val="231F20"/>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1" name="object 11"/>
            <p:cNvSpPr/>
            <p:nvPr/>
          </p:nvSpPr>
          <p:spPr>
            <a:xfrm>
              <a:off x="4009261" y="7528091"/>
              <a:ext cx="2101215" cy="332740"/>
            </a:xfrm>
            <a:custGeom>
              <a:avLst/>
              <a:gdLst/>
              <a:ahLst/>
              <a:cxnLst/>
              <a:rect l="l" t="t" r="r" b="b"/>
              <a:pathLst>
                <a:path w="2101215" h="332740">
                  <a:moveTo>
                    <a:pt x="2100618" y="296557"/>
                  </a:moveTo>
                  <a:lnTo>
                    <a:pt x="2097776" y="310534"/>
                  </a:lnTo>
                  <a:lnTo>
                    <a:pt x="2090040" y="321978"/>
                  </a:lnTo>
                  <a:lnTo>
                    <a:pt x="2078592" y="329710"/>
                  </a:lnTo>
                  <a:lnTo>
                    <a:pt x="2064613" y="332549"/>
                  </a:lnTo>
                  <a:lnTo>
                    <a:pt x="36004" y="332549"/>
                  </a:lnTo>
                  <a:lnTo>
                    <a:pt x="22020" y="329710"/>
                  </a:lnTo>
                  <a:lnTo>
                    <a:pt x="10572" y="321978"/>
                  </a:lnTo>
                  <a:lnTo>
                    <a:pt x="2839" y="310534"/>
                  </a:lnTo>
                  <a:lnTo>
                    <a:pt x="0" y="296557"/>
                  </a:lnTo>
                  <a:lnTo>
                    <a:pt x="0" y="36004"/>
                  </a:lnTo>
                  <a:lnTo>
                    <a:pt x="2839" y="22031"/>
                  </a:lnTo>
                  <a:lnTo>
                    <a:pt x="10572" y="10582"/>
                  </a:lnTo>
                  <a:lnTo>
                    <a:pt x="22020" y="2843"/>
                  </a:lnTo>
                  <a:lnTo>
                    <a:pt x="36004" y="0"/>
                  </a:lnTo>
                  <a:lnTo>
                    <a:pt x="2064613" y="0"/>
                  </a:lnTo>
                  <a:lnTo>
                    <a:pt x="2078592" y="2843"/>
                  </a:lnTo>
                  <a:lnTo>
                    <a:pt x="2090040" y="10582"/>
                  </a:lnTo>
                  <a:lnTo>
                    <a:pt x="2097776" y="22031"/>
                  </a:lnTo>
                  <a:lnTo>
                    <a:pt x="2100618" y="36004"/>
                  </a:lnTo>
                  <a:lnTo>
                    <a:pt x="2100618" y="296557"/>
                  </a:lnTo>
                  <a:close/>
                </a:path>
              </a:pathLst>
            </a:custGeom>
            <a:ln w="10795">
              <a:solidFill>
                <a:srgbClr val="231F20"/>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2" name="object 12"/>
            <p:cNvSpPr/>
            <p:nvPr/>
          </p:nvSpPr>
          <p:spPr>
            <a:xfrm>
              <a:off x="6304802" y="7372388"/>
              <a:ext cx="886886" cy="886879"/>
            </a:xfrm>
            <a:prstGeom prst="rect">
              <a:avLst/>
            </a:prstGeom>
            <a:blipFill>
              <a:blip r:embed="rId3" cstate="print"/>
              <a:stretch>
                <a:fillRect/>
              </a:stretch>
            </a:blip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3" name="object 13"/>
            <p:cNvSpPr/>
            <p:nvPr/>
          </p:nvSpPr>
          <p:spPr>
            <a:xfrm>
              <a:off x="358330" y="7379106"/>
              <a:ext cx="6840220" cy="877569"/>
            </a:xfrm>
            <a:custGeom>
              <a:avLst/>
              <a:gdLst/>
              <a:ahLst/>
              <a:cxnLst/>
              <a:rect l="l" t="t" r="r" b="b"/>
              <a:pathLst>
                <a:path w="6840220" h="877570">
                  <a:moveTo>
                    <a:pt x="6840016" y="877188"/>
                  </a:moveTo>
                  <a:lnTo>
                    <a:pt x="5928537" y="877188"/>
                  </a:lnTo>
                  <a:lnTo>
                    <a:pt x="5928537" y="0"/>
                  </a:lnTo>
                  <a:lnTo>
                    <a:pt x="6840016" y="0"/>
                  </a:lnTo>
                  <a:lnTo>
                    <a:pt x="6840016" y="877188"/>
                  </a:lnTo>
                  <a:close/>
                </a:path>
                <a:path w="6840220" h="877570">
                  <a:moveTo>
                    <a:pt x="6840016" y="877176"/>
                  </a:moveTo>
                  <a:lnTo>
                    <a:pt x="0" y="877176"/>
                  </a:lnTo>
                  <a:lnTo>
                    <a:pt x="0" y="0"/>
                  </a:lnTo>
                  <a:lnTo>
                    <a:pt x="6840016" y="0"/>
                  </a:lnTo>
                  <a:lnTo>
                    <a:pt x="6840016" y="877176"/>
                  </a:lnTo>
                  <a:close/>
                </a:path>
              </a:pathLst>
            </a:custGeom>
            <a:ln w="17995">
              <a:solidFill>
                <a:srgbClr val="231F20"/>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grpSp>
      <p:grpSp>
        <p:nvGrpSpPr>
          <p:cNvPr id="14" name="object 14"/>
          <p:cNvGrpSpPr/>
          <p:nvPr/>
        </p:nvGrpSpPr>
        <p:grpSpPr>
          <a:xfrm>
            <a:off x="352933" y="5758021"/>
            <a:ext cx="6851015" cy="1190625"/>
            <a:chOff x="352933" y="5660923"/>
            <a:chExt cx="6851015" cy="1190625"/>
          </a:xfrm>
        </p:grpSpPr>
        <p:sp>
          <p:nvSpPr>
            <p:cNvPr id="15" name="object 15"/>
            <p:cNvSpPr/>
            <p:nvPr/>
          </p:nvSpPr>
          <p:spPr>
            <a:xfrm>
              <a:off x="358330" y="5666320"/>
              <a:ext cx="6840220" cy="1179830"/>
            </a:xfrm>
            <a:custGeom>
              <a:avLst/>
              <a:gdLst/>
              <a:ahLst/>
              <a:cxnLst/>
              <a:rect l="l" t="t" r="r" b="b"/>
              <a:pathLst>
                <a:path w="6840220" h="1179829">
                  <a:moveTo>
                    <a:pt x="6840016" y="1179309"/>
                  </a:moveTo>
                  <a:lnTo>
                    <a:pt x="0" y="1179309"/>
                  </a:lnTo>
                  <a:lnTo>
                    <a:pt x="0" y="0"/>
                  </a:lnTo>
                  <a:lnTo>
                    <a:pt x="6840016" y="0"/>
                  </a:lnTo>
                  <a:lnTo>
                    <a:pt x="6840016" y="1179309"/>
                  </a:lnTo>
                  <a:close/>
                </a:path>
              </a:pathLst>
            </a:custGeom>
            <a:ln w="10794">
              <a:solidFill>
                <a:srgbClr val="FFCB04"/>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6" name="object 16"/>
            <p:cNvSpPr/>
            <p:nvPr/>
          </p:nvSpPr>
          <p:spPr>
            <a:xfrm>
              <a:off x="358330" y="5666320"/>
              <a:ext cx="1296670" cy="1179830"/>
            </a:xfrm>
            <a:custGeom>
              <a:avLst/>
              <a:gdLst/>
              <a:ahLst/>
              <a:cxnLst/>
              <a:rect l="l" t="t" r="r" b="b"/>
              <a:pathLst>
                <a:path w="1296670" h="1179829">
                  <a:moveTo>
                    <a:pt x="1296238" y="0"/>
                  </a:moveTo>
                  <a:lnTo>
                    <a:pt x="0" y="0"/>
                  </a:lnTo>
                  <a:lnTo>
                    <a:pt x="0" y="1179309"/>
                  </a:lnTo>
                  <a:lnTo>
                    <a:pt x="1296238" y="1179309"/>
                  </a:lnTo>
                  <a:lnTo>
                    <a:pt x="1296238" y="0"/>
                  </a:lnTo>
                  <a:close/>
                </a:path>
              </a:pathLst>
            </a:custGeom>
            <a:solidFill>
              <a:srgbClr val="FFCB04"/>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grpSp>
      <p:sp>
        <p:nvSpPr>
          <p:cNvPr id="17" name="object 17"/>
          <p:cNvSpPr/>
          <p:nvPr/>
        </p:nvSpPr>
        <p:spPr>
          <a:xfrm>
            <a:off x="-1663" y="0"/>
            <a:ext cx="7560309" cy="288290"/>
          </a:xfrm>
          <a:custGeom>
            <a:avLst/>
            <a:gdLst/>
            <a:ahLst/>
            <a:cxnLst/>
            <a:rect l="l" t="t" r="r" b="b"/>
            <a:pathLst>
              <a:path w="7560309" h="288290">
                <a:moveTo>
                  <a:pt x="7560005" y="0"/>
                </a:moveTo>
                <a:lnTo>
                  <a:pt x="0" y="0"/>
                </a:lnTo>
                <a:lnTo>
                  <a:pt x="0" y="287997"/>
                </a:lnTo>
                <a:lnTo>
                  <a:pt x="7560005" y="287997"/>
                </a:lnTo>
                <a:lnTo>
                  <a:pt x="7560005" y="0"/>
                </a:lnTo>
                <a:close/>
              </a:path>
            </a:pathLst>
          </a:custGeom>
          <a:solidFill>
            <a:srgbClr val="FFCB04"/>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8" name="object 3">
            <a:extLst>
              <a:ext uri="{FF2B5EF4-FFF2-40B4-BE49-F238E27FC236}">
                <a16:creationId xmlns:a16="http://schemas.microsoft.com/office/drawing/2014/main" id="{8E529BA0-4073-FF49-AA33-D1AF53B693AB}"/>
              </a:ext>
            </a:extLst>
          </p:cNvPr>
          <p:cNvSpPr txBox="1"/>
          <p:nvPr/>
        </p:nvSpPr>
        <p:spPr>
          <a:xfrm>
            <a:off x="157034" y="1417094"/>
            <a:ext cx="7202616" cy="1028487"/>
          </a:xfrm>
          <a:prstGeom prst="rect">
            <a:avLst/>
          </a:prstGeom>
        </p:spPr>
        <p:txBody>
          <a:bodyPr vert="horz" wrap="square" lIns="0" tIns="0" rIns="0" bIns="0" rtlCol="0">
            <a:spAutoFit/>
          </a:bodyPr>
          <a:lstStyle/>
          <a:p>
            <a:pPr marL="12700" rtl="0">
              <a:lnSpc>
                <a:spcPct val="100000"/>
              </a:lnSpc>
              <a:spcBef>
                <a:spcPts val="869"/>
              </a:spcBef>
            </a:pPr>
            <a:r>
              <a:rPr lang="vi" sz="11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Đối với việc tiêm chủng ở nơi không có phiếu cư trú (địa chỉ)</a:t>
            </a:r>
            <a:endParaRPr sz="1100" b="1" dirty="0">
              <a:latin typeface="Times New Roman" panose="02020603050405020304" pitchFamily="18" charset="0"/>
              <a:ea typeface="Yu Gothic" panose="020B0400000000000000" pitchFamily="34" charset="-128"/>
              <a:cs typeface="Times New Roman" panose="02020603050405020304" pitchFamily="18" charset="0"/>
            </a:endParaRPr>
          </a:p>
          <a:p>
            <a:pPr marL="12700" rtl="0">
              <a:lnSpc>
                <a:spcPts val="1200"/>
              </a:lnSpc>
              <a:spcBef>
                <a:spcPts val="705"/>
              </a:spcBef>
            </a:pP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Người tiêm vắc-xin ở cơ quan y tế đang nhập viện hay cơ sở chăm sóc đang ở </a:t>
            </a:r>
            <a:r>
              <a:rPr lang="en-US" sz="1000" dirty="0" smtClean="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a:r>
            <a:br>
              <a:rPr lang="en-US" sz="1000" dirty="0" smtClean="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br>
            <a:r>
              <a:rPr lang="ja-JP" altLang="en-US" sz="1000" dirty="0" smtClean="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a:t>
            </a:r>
            <a:r>
              <a:rPr lang="en-US" altLang="ja-JP" sz="1000" dirty="0" smtClean="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a:t>
            </a:r>
            <a:r>
              <a:rPr lang="ja-JP" altLang="en-US" sz="1000" dirty="0" smtClean="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a:t>
            </a:r>
            <a:r>
              <a:rPr lang="vi" sz="1000" b="1" dirty="0" smtClean="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 </a:t>
            </a:r>
            <a:r>
              <a:rPr lang="vi" sz="10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Vui lòng liên hệ với cơ quan y tế hoặc cơ sở chăm sóc để được tư vấn.</a:t>
            </a:r>
            <a:endParaRPr sz="1000" b="1" dirty="0">
              <a:latin typeface="Times New Roman" panose="02020603050405020304" pitchFamily="18" charset="0"/>
              <a:ea typeface="Yu Gothic Medium" panose="020B0400000000000000" pitchFamily="34" charset="-128"/>
              <a:cs typeface="Times New Roman" panose="02020603050405020304" pitchFamily="18" charset="0"/>
            </a:endParaRPr>
          </a:p>
          <a:p>
            <a:pPr marL="12700" rtl="0">
              <a:lnSpc>
                <a:spcPts val="1200"/>
              </a:lnSpc>
            </a:pP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Người tiêm vắc-xin ở cơ quan y tế đang điều trị bệnh lý nền </a:t>
            </a:r>
            <a:r>
              <a:rPr lang="vi" sz="10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 Vui lòng liên hệ với cơ quan y tế để được tư vấn.</a:t>
            </a:r>
            <a:endParaRPr sz="1000" b="1" dirty="0">
              <a:latin typeface="Times New Roman" panose="02020603050405020304" pitchFamily="18" charset="0"/>
              <a:ea typeface="Yu Gothic Medium" panose="020B0400000000000000" pitchFamily="34" charset="-128"/>
              <a:cs typeface="Times New Roman" panose="02020603050405020304" pitchFamily="18" charset="0"/>
            </a:endParaRPr>
          </a:p>
          <a:p>
            <a:pPr marL="160020" marR="1094740" indent="-147955" rtl="0">
              <a:lnSpc>
                <a:spcPts val="1200"/>
              </a:lnSpc>
            </a:pP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Người mà nơi sinh sống khác với địa chỉ </a:t>
            </a:r>
            <a:r>
              <a:rPr lang="vi" sz="10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 Có thể được tiêm vắc-xin ở khu vực đang sống trên thực tế. </a:t>
            </a:r>
            <a:endParaRPr lang="en-US" sz="10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endParaRPr>
          </a:p>
          <a:p>
            <a:pPr marL="160020" marR="1094740" indent="-147955" rtl="0">
              <a:lnSpc>
                <a:spcPts val="1200"/>
              </a:lnSpc>
            </a:pPr>
            <a:r>
              <a:rPr lang="vi" sz="10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　</a:t>
            </a: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Vui lòng xác nhận qua trang web hoặc liên hệ với quầy tư vấn của địa phương đang sống trên thực tế.</a:t>
            </a:r>
            <a:endParaRPr sz="1000" dirty="0">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19" name="object 4">
            <a:extLst>
              <a:ext uri="{FF2B5EF4-FFF2-40B4-BE49-F238E27FC236}">
                <a16:creationId xmlns:a16="http://schemas.microsoft.com/office/drawing/2014/main" id="{3C323C8D-A2C3-044C-BEAA-D13190C342B6}"/>
              </a:ext>
            </a:extLst>
          </p:cNvPr>
          <p:cNvSpPr txBox="1"/>
          <p:nvPr/>
        </p:nvSpPr>
        <p:spPr>
          <a:xfrm>
            <a:off x="532823" y="7446107"/>
            <a:ext cx="3441406" cy="568938"/>
          </a:xfrm>
          <a:prstGeom prst="rect">
            <a:avLst/>
          </a:prstGeom>
        </p:spPr>
        <p:txBody>
          <a:bodyPr vert="horz" wrap="square" lIns="0" tIns="0" rIns="0" bIns="0" rtlCol="0">
            <a:spAutoFit/>
          </a:bodyPr>
          <a:lstStyle/>
          <a:p>
            <a:pPr marL="12700" marR="5080" indent="6985" rtl="0">
              <a:lnSpc>
                <a:spcPct val="118100"/>
              </a:lnSpc>
              <a:spcBef>
                <a:spcPts val="100"/>
              </a:spcBef>
            </a:pPr>
            <a:r>
              <a:rPr lang="vi" sz="8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Vui lòng xem trang “新型コロナワ クチンについて (Về vắc-xin ngừa virus corona)” ở trang web của Bộ Y tế, Lao động và Phúc lợi Nhật Bản để biết các thông tin chi tiết như tính hữu hiệu, tính an toàn v.v. của vắc-xin ngừa virus corona.</a:t>
            </a:r>
            <a:endParaRPr sz="8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0" name="object 5">
            <a:extLst>
              <a:ext uri="{FF2B5EF4-FFF2-40B4-BE49-F238E27FC236}">
                <a16:creationId xmlns:a16="http://schemas.microsoft.com/office/drawing/2014/main" id="{E0F178A4-AA4E-7542-8F2A-E8FA81BC6039}"/>
              </a:ext>
            </a:extLst>
          </p:cNvPr>
          <p:cNvSpPr txBox="1"/>
          <p:nvPr/>
        </p:nvSpPr>
        <p:spPr>
          <a:xfrm>
            <a:off x="476044" y="8084728"/>
            <a:ext cx="5397121" cy="138499"/>
          </a:xfrm>
          <a:prstGeom prst="rect">
            <a:avLst/>
          </a:prstGeom>
        </p:spPr>
        <p:txBody>
          <a:bodyPr vert="horz" wrap="square" lIns="0" tIns="0" rIns="0" bIns="0" rtlCol="0">
            <a:spAutoFit/>
          </a:bodyPr>
          <a:lstStyle/>
          <a:p>
            <a:pPr marL="12700" rtl="0">
              <a:lnSpc>
                <a:spcPct val="100000"/>
              </a:lnSpc>
              <a:spcBef>
                <a:spcPts val="100"/>
              </a:spcBef>
            </a:pPr>
            <a:r>
              <a:rPr lang="vi"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Nếu bạn không thể xem trang web, vui lòng liên hệ với chính quyền địa phương nơi bạn sinh sống v.v.</a:t>
            </a:r>
            <a:endParaRPr sz="900" dirty="0">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21" name="object 6">
            <a:extLst>
              <a:ext uri="{FF2B5EF4-FFF2-40B4-BE49-F238E27FC236}">
                <a16:creationId xmlns:a16="http://schemas.microsoft.com/office/drawing/2014/main" id="{8426F7C4-20EF-8E43-BB22-2F60338A776A}"/>
              </a:ext>
            </a:extLst>
          </p:cNvPr>
          <p:cNvSpPr txBox="1"/>
          <p:nvPr/>
        </p:nvSpPr>
        <p:spPr>
          <a:xfrm>
            <a:off x="4161639" y="7518121"/>
            <a:ext cx="1202380" cy="351378"/>
          </a:xfrm>
          <a:prstGeom prst="rect">
            <a:avLst/>
          </a:prstGeom>
        </p:spPr>
        <p:txBody>
          <a:bodyPr vert="horz" wrap="square" lIns="0" tIns="12700" rIns="0" bIns="0" rtlCol="0">
            <a:spAutoFit/>
          </a:bodyPr>
          <a:lstStyle/>
          <a:p>
            <a:pPr marL="12700" rtl="0">
              <a:lnSpc>
                <a:spcPct val="100000"/>
              </a:lnSpc>
              <a:spcBef>
                <a:spcPts val="100"/>
              </a:spcBef>
              <a:tabLst>
                <a:tab pos="1593850" algn="l"/>
              </a:tabLst>
            </a:pPr>
            <a:r>
              <a:rPr lang="vi" sz="11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Bộ Y tế, Lao động   Corona   Vắc-xin</a:t>
            </a:r>
            <a:endParaRPr lang="vi" sz="1100" b="1" dirty="0">
              <a:solidFill>
                <a:schemeClr val="bg1"/>
              </a:solidFill>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2" name="object 7">
            <a:extLst>
              <a:ext uri="{FF2B5EF4-FFF2-40B4-BE49-F238E27FC236}">
                <a16:creationId xmlns:a16="http://schemas.microsoft.com/office/drawing/2014/main" id="{E66E7AC4-A26C-6541-AC78-BC0243E978A8}"/>
              </a:ext>
            </a:extLst>
          </p:cNvPr>
          <p:cNvSpPr txBox="1"/>
          <p:nvPr/>
        </p:nvSpPr>
        <p:spPr>
          <a:xfrm>
            <a:off x="345622" y="8818740"/>
            <a:ext cx="1588733" cy="135935"/>
          </a:xfrm>
          <a:prstGeom prst="rect">
            <a:avLst/>
          </a:prstGeom>
        </p:spPr>
        <p:txBody>
          <a:bodyPr vert="horz" wrap="square" lIns="0" tIns="12700" rIns="0" bIns="0" rtlCol="0">
            <a:spAutoFit/>
          </a:bodyPr>
          <a:lstStyle/>
          <a:p>
            <a:pPr marL="12700" rtl="0">
              <a:lnSpc>
                <a:spcPct val="100000"/>
              </a:lnSpc>
              <a:spcBef>
                <a:spcPts val="100"/>
              </a:spcBef>
            </a:pPr>
            <a:r>
              <a:rPr lang="vi" sz="8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Địa chỉ liên hệ</a:t>
            </a:r>
            <a:endParaRPr sz="800" dirty="0">
              <a:latin typeface="Times New Roman" panose="02020603050405020304" pitchFamily="18" charset="0"/>
              <a:ea typeface="Yu Gothic Medium" panose="020B0400000000000000" pitchFamily="34" charset="-128"/>
              <a:cs typeface="Times New Roman" panose="02020603050405020304" pitchFamily="18" charset="0"/>
            </a:endParaRPr>
          </a:p>
        </p:txBody>
      </p:sp>
      <p:sp>
        <p:nvSpPr>
          <p:cNvPr id="23" name="object 8">
            <a:extLst>
              <a:ext uri="{FF2B5EF4-FFF2-40B4-BE49-F238E27FC236}">
                <a16:creationId xmlns:a16="http://schemas.microsoft.com/office/drawing/2014/main" id="{55680AF8-7E3D-1147-A4F3-FC56DAE9D03C}"/>
              </a:ext>
            </a:extLst>
          </p:cNvPr>
          <p:cNvSpPr txBox="1"/>
          <p:nvPr/>
        </p:nvSpPr>
        <p:spPr>
          <a:xfrm>
            <a:off x="544908" y="5920468"/>
            <a:ext cx="958704" cy="655244"/>
          </a:xfrm>
          <a:prstGeom prst="rect">
            <a:avLst/>
          </a:prstGeom>
        </p:spPr>
        <p:txBody>
          <a:bodyPr vert="horz" wrap="square" lIns="0" tIns="0" rIns="0" bIns="0" rtlCol="0">
            <a:spAutoFit/>
          </a:bodyPr>
          <a:lstStyle/>
          <a:p>
            <a:pPr marL="12700" marR="5080" indent="3810" rtl="0">
              <a:lnSpc>
                <a:spcPts val="1300"/>
              </a:lnSpc>
              <a:spcBef>
                <a:spcPts val="100"/>
              </a:spcBef>
            </a:pPr>
            <a:r>
              <a:rPr lang="vi" sz="1000" b="1" dirty="0">
                <a:solidFill>
                  <a:schemeClr val="bg1"/>
                </a:solidFill>
                <a:latin typeface="Times New Roman" panose="02020603050405020304" pitchFamily="18" charset="0"/>
                <a:ea typeface="Yu Gothic" panose="020B0400000000000000" pitchFamily="34" charset="-128"/>
                <a:cs typeface="Times New Roman" panose="02020603050405020304" pitchFamily="18" charset="0"/>
              </a:rPr>
              <a:t>Vui lòng tiếp tục áp dụng các biện pháp phòng ngừa lây nhiễm.</a:t>
            </a:r>
          </a:p>
        </p:txBody>
      </p:sp>
      <p:sp>
        <p:nvSpPr>
          <p:cNvPr id="24" name="object 9">
            <a:extLst>
              <a:ext uri="{FF2B5EF4-FFF2-40B4-BE49-F238E27FC236}">
                <a16:creationId xmlns:a16="http://schemas.microsoft.com/office/drawing/2014/main" id="{9342C1BE-6BDC-BF43-9610-6973765CF6B7}"/>
              </a:ext>
            </a:extLst>
          </p:cNvPr>
          <p:cNvSpPr txBox="1"/>
          <p:nvPr/>
        </p:nvSpPr>
        <p:spPr>
          <a:xfrm>
            <a:off x="1934355" y="6746902"/>
            <a:ext cx="1843896" cy="173124"/>
          </a:xfrm>
          <a:prstGeom prst="rect">
            <a:avLst/>
          </a:prstGeom>
        </p:spPr>
        <p:txBody>
          <a:bodyPr vert="horz" wrap="square" lIns="0" tIns="57150" rIns="0" bIns="0" rtlCol="0">
            <a:spAutoFit/>
          </a:bodyPr>
          <a:lstStyle/>
          <a:p>
            <a:pPr marL="201930" rtl="0">
              <a:lnSpc>
                <a:spcPct val="100000"/>
              </a:lnSpc>
              <a:spcBef>
                <a:spcPts val="350"/>
              </a:spcBef>
            </a:pPr>
            <a:r>
              <a:rPr lang="vi"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Tránh “sanmitsu (đông, gần, kín)”</a:t>
            </a:r>
            <a:endParaRPr sz="75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5" name="object 10">
            <a:extLst>
              <a:ext uri="{FF2B5EF4-FFF2-40B4-BE49-F238E27FC236}">
                <a16:creationId xmlns:a16="http://schemas.microsoft.com/office/drawing/2014/main" id="{8168CB19-0A76-BE46-BDC5-4120D946F441}"/>
              </a:ext>
            </a:extLst>
          </p:cNvPr>
          <p:cNvSpPr txBox="1"/>
          <p:nvPr/>
        </p:nvSpPr>
        <p:spPr>
          <a:xfrm>
            <a:off x="4338819" y="6575712"/>
            <a:ext cx="725683" cy="128240"/>
          </a:xfrm>
          <a:prstGeom prst="rect">
            <a:avLst/>
          </a:prstGeom>
        </p:spPr>
        <p:txBody>
          <a:bodyPr vert="horz" wrap="square" lIns="0" tIns="12700" rIns="0" bIns="0" rtlCol="0">
            <a:spAutoFit/>
          </a:bodyPr>
          <a:lstStyle/>
          <a:p>
            <a:pPr marL="12700" algn="ctr" rtl="0">
              <a:lnSpc>
                <a:spcPct val="100000"/>
              </a:lnSpc>
              <a:spcBef>
                <a:spcPts val="100"/>
              </a:spcBef>
            </a:pPr>
            <a:r>
              <a:rPr lang="vi"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Đeo khẩu trang</a:t>
            </a:r>
            <a:endParaRPr sz="75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6" name="object 11">
            <a:extLst>
              <a:ext uri="{FF2B5EF4-FFF2-40B4-BE49-F238E27FC236}">
                <a16:creationId xmlns:a16="http://schemas.microsoft.com/office/drawing/2014/main" id="{23062E70-A748-A544-80BA-086CABFCD695}"/>
              </a:ext>
            </a:extLst>
          </p:cNvPr>
          <p:cNvSpPr txBox="1"/>
          <p:nvPr/>
        </p:nvSpPr>
        <p:spPr>
          <a:xfrm>
            <a:off x="5215171" y="6541723"/>
            <a:ext cx="657994" cy="259751"/>
          </a:xfrm>
          <a:prstGeom prst="rect">
            <a:avLst/>
          </a:prstGeom>
        </p:spPr>
        <p:txBody>
          <a:bodyPr vert="horz" wrap="square" lIns="0" tIns="12700" rIns="0" bIns="0" rtlCol="0">
            <a:spAutoFit/>
          </a:bodyPr>
          <a:lstStyle/>
          <a:p>
            <a:pPr marR="5080" indent="12700" algn="ctr" rtl="0">
              <a:lnSpc>
                <a:spcPts val="1000"/>
              </a:lnSpc>
              <a:spcBef>
                <a:spcPts val="100"/>
              </a:spcBef>
              <a:tabLst>
                <a:tab pos="753110" algn="l"/>
                <a:tab pos="855980" algn="l"/>
              </a:tabLst>
            </a:pPr>
            <a:r>
              <a:rPr lang="vi"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Rửa tay bằng xà phòng</a:t>
            </a:r>
            <a:endParaRPr lang="en-US" altLang="ja-JP"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7" name="object 3">
            <a:extLst>
              <a:ext uri="{FF2B5EF4-FFF2-40B4-BE49-F238E27FC236}">
                <a16:creationId xmlns:a16="http://schemas.microsoft.com/office/drawing/2014/main" id="{4560EEA9-D560-B54D-9F67-FC37983320C3}"/>
              </a:ext>
            </a:extLst>
          </p:cNvPr>
          <p:cNvSpPr txBox="1"/>
          <p:nvPr/>
        </p:nvSpPr>
        <p:spPr>
          <a:xfrm>
            <a:off x="157034" y="2630528"/>
            <a:ext cx="7202616" cy="874598"/>
          </a:xfrm>
          <a:prstGeom prst="rect">
            <a:avLst/>
          </a:prstGeom>
        </p:spPr>
        <p:txBody>
          <a:bodyPr vert="horz" wrap="square" lIns="0" tIns="0" rIns="0" bIns="0" rtlCol="0">
            <a:spAutoFit/>
          </a:bodyPr>
          <a:lstStyle/>
          <a:p>
            <a:pPr marL="12700" rtl="0">
              <a:lnSpc>
                <a:spcPct val="100000"/>
              </a:lnSpc>
            </a:pPr>
            <a:r>
              <a:rPr lang="vi" sz="1100" b="1"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Khi tiêm vắc-xin thì cần có sự đồng ý của đương sự.</a:t>
            </a:r>
            <a:endParaRPr lang="ja-JP" altLang="en-US" sz="1100" b="1" dirty="0">
              <a:latin typeface="Times New Roman" panose="02020603050405020304" pitchFamily="18" charset="0"/>
              <a:ea typeface="游ゴシック" panose="020B0400000000000000" pitchFamily="50" charset="-128"/>
              <a:cs typeface="Times New Roman" panose="02020603050405020304" pitchFamily="18" charset="0"/>
            </a:endParaRPr>
          </a:p>
          <a:p>
            <a:pPr marL="19050" marR="132080" indent="160655" algn="just">
              <a:lnSpc>
                <a:spcPts val="1200"/>
              </a:lnSpc>
              <a:spcBef>
                <a:spcPts val="345"/>
              </a:spcBef>
            </a:pPr>
            <a:r>
              <a:rPr lang="en-US" sz="1000" dirty="0" err="1" smtClean="0">
                <a:latin typeface="Times New Roman" panose="02020603050405020304" pitchFamily="18" charset="0"/>
                <a:ea typeface="游ゴシック" panose="020B0400000000000000" pitchFamily="50" charset="-128"/>
                <a:cs typeface="Times New Roman" panose="02020603050405020304" pitchFamily="18" charset="0"/>
              </a:rPr>
              <a:t>Việc</a:t>
            </a:r>
            <a:r>
              <a:rPr lang="vi" sz="1000" dirty="0" smtClean="0">
                <a:latin typeface="Times New Roman" panose="02020603050405020304" pitchFamily="18" charset="0"/>
                <a:ea typeface="游ゴシック" panose="020B0400000000000000" pitchFamily="50" charset="-128"/>
                <a:cs typeface="Times New Roman" panose="02020603050405020304" pitchFamily="18" charset="0"/>
              </a:rPr>
              <a:t> </a:t>
            </a:r>
            <a:r>
              <a:rPr lang="vi" sz="1000" dirty="0">
                <a:latin typeface="Times New Roman" panose="02020603050405020304" pitchFamily="18" charset="0"/>
                <a:ea typeface="游ゴシック" panose="020B0400000000000000" pitchFamily="50" charset="-128"/>
                <a:cs typeface="Times New Roman" panose="02020603050405020304" pitchFamily="18" charset="0"/>
              </a:rPr>
              <a:t>tiêm </a:t>
            </a:r>
            <a:r>
              <a:rPr lang="vi" sz="1000" dirty="0" smtClean="0">
                <a:latin typeface="Times New Roman" panose="02020603050405020304" pitchFamily="18" charset="0"/>
                <a:ea typeface="游ゴシック" panose="020B0400000000000000" pitchFamily="50" charset="-128"/>
                <a:cs typeface="Times New Roman" panose="02020603050405020304" pitchFamily="18" charset="0"/>
              </a:rPr>
              <a:t>vắc-xin</a:t>
            </a:r>
            <a:r>
              <a:rPr lang="en-US" sz="1000" dirty="0" smtClean="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a:latin typeface="Times New Roman" panose="02020603050405020304" pitchFamily="18" charset="0"/>
                <a:ea typeface="游ゴシック" panose="020B0400000000000000" pitchFamily="50" charset="-128"/>
                <a:cs typeface="Times New Roman" panose="02020603050405020304" pitchFamily="18" charset="0"/>
              </a:rPr>
              <a:t>cần</a:t>
            </a:r>
            <a:r>
              <a:rPr lang="en-US" sz="1000" dirty="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a:latin typeface="Times New Roman" panose="02020603050405020304" pitchFamily="18" charset="0"/>
                <a:ea typeface="游ゴシック" panose="020B0400000000000000" pitchFamily="50" charset="-128"/>
                <a:cs typeface="Times New Roman" panose="02020603050405020304" pitchFamily="18" charset="0"/>
              </a:rPr>
              <a:t>được</a:t>
            </a:r>
            <a:r>
              <a:rPr lang="en-US" sz="1000" dirty="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a:latin typeface="Times New Roman" panose="02020603050405020304" pitchFamily="18" charset="0"/>
                <a:ea typeface="游ゴシック" panose="020B0400000000000000" pitchFamily="50" charset="-128"/>
                <a:cs typeface="Times New Roman" panose="02020603050405020304" pitchFamily="18" charset="0"/>
              </a:rPr>
              <a:t>thực</a:t>
            </a:r>
            <a:r>
              <a:rPr lang="en-US" sz="1000" dirty="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a:latin typeface="Times New Roman" panose="02020603050405020304" pitchFamily="18" charset="0"/>
                <a:ea typeface="游ゴシック" panose="020B0400000000000000" pitchFamily="50" charset="-128"/>
                <a:cs typeface="Times New Roman" panose="02020603050405020304" pitchFamily="18" charset="0"/>
              </a:rPr>
              <a:t>hiện</a:t>
            </a:r>
            <a:r>
              <a:rPr lang="en-US" sz="1000" dirty="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a:latin typeface="Times New Roman" panose="02020603050405020304" pitchFamily="18" charset="0"/>
                <a:ea typeface="游ゴシック" panose="020B0400000000000000" pitchFamily="50" charset="-128"/>
                <a:cs typeface="Times New Roman" panose="02020603050405020304" pitchFamily="18" charset="0"/>
              </a:rPr>
              <a:t>trên</a:t>
            </a:r>
            <a:r>
              <a:rPr lang="en-US" sz="1000" dirty="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a:latin typeface="Times New Roman" panose="02020603050405020304" pitchFamily="18" charset="0"/>
                <a:ea typeface="游ゴシック" panose="020B0400000000000000" pitchFamily="50" charset="-128"/>
                <a:cs typeface="Times New Roman" panose="02020603050405020304" pitchFamily="18" charset="0"/>
              </a:rPr>
              <a:t>cơ</a:t>
            </a:r>
            <a:r>
              <a:rPr lang="en-US" sz="1000" dirty="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a:latin typeface="Times New Roman" panose="02020603050405020304" pitchFamily="18" charset="0"/>
                <a:ea typeface="游ゴシック" panose="020B0400000000000000" pitchFamily="50" charset="-128"/>
                <a:cs typeface="Times New Roman" panose="02020603050405020304" pitchFamily="18" charset="0"/>
              </a:rPr>
              <a:t>sở</a:t>
            </a:r>
            <a:r>
              <a:rPr lang="vi" sz="1000" dirty="0">
                <a:latin typeface="Times New Roman" panose="02020603050405020304" pitchFamily="18" charset="0"/>
                <a:ea typeface="游ゴシック" panose="020B0400000000000000" pitchFamily="50" charset="-128"/>
                <a:cs typeface="Times New Roman" panose="02020603050405020304" pitchFamily="18" charset="0"/>
              </a:rPr>
              <a:t> quyết định </a:t>
            </a: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của đương sự sau khi có kiến thức đúng về cả hiệu quả dự phòng bệnh lây nhiễm và nguy cơ của phản ứng phụ. Không được tiêm chủng mà không có sự đồng ý của người được tiêm.</a:t>
            </a:r>
            <a:endParaRPr lang="ja-JP" altLang="en-US" sz="1000" dirty="0">
              <a:latin typeface="Times New Roman" panose="02020603050405020304" pitchFamily="18" charset="0"/>
              <a:ea typeface="游ゴシック" panose="020B0400000000000000" pitchFamily="50" charset="-128"/>
              <a:cs typeface="Times New Roman" panose="02020603050405020304" pitchFamily="18" charset="0"/>
            </a:endParaRPr>
          </a:p>
          <a:p>
            <a:pPr marL="160655" rtl="0">
              <a:lnSpc>
                <a:spcPts val="1200"/>
              </a:lnSpc>
              <a:spcBef>
                <a:spcPts val="360"/>
              </a:spcBef>
            </a:pP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Không được ép buộc người ở nơi làm việc hoặc người xung quanh mình v.v. tiêm chủng, và không được đối xử phân biệt với người không tiêm chủng.</a:t>
            </a:r>
            <a:endParaRPr sz="1000" dirty="0">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28" name="object 3">
            <a:extLst>
              <a:ext uri="{FF2B5EF4-FFF2-40B4-BE49-F238E27FC236}">
                <a16:creationId xmlns:a16="http://schemas.microsoft.com/office/drawing/2014/main" id="{79625D33-6AFA-AF4E-905E-F1F3498C01B1}"/>
              </a:ext>
            </a:extLst>
          </p:cNvPr>
          <p:cNvSpPr txBox="1"/>
          <p:nvPr/>
        </p:nvSpPr>
        <p:spPr>
          <a:xfrm>
            <a:off x="157034" y="3662176"/>
            <a:ext cx="7149425" cy="707886"/>
          </a:xfrm>
          <a:prstGeom prst="rect">
            <a:avLst/>
          </a:prstGeom>
        </p:spPr>
        <p:txBody>
          <a:bodyPr vert="horz" wrap="square" lIns="0" tIns="0" rIns="0" bIns="0" rtlCol="0">
            <a:spAutoFit/>
          </a:bodyPr>
          <a:lstStyle/>
          <a:p>
            <a:pPr marL="12700" rtl="0">
              <a:lnSpc>
                <a:spcPct val="100000"/>
              </a:lnSpc>
            </a:pPr>
            <a:r>
              <a:rPr lang="vi" sz="1100" b="1"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Có hệ thống trợ cấp cho các thương tổn sức khỏe do tiêm chủng phòng ngừa.</a:t>
            </a:r>
            <a:endParaRPr sz="1100" b="1" dirty="0">
              <a:latin typeface="Times New Roman" panose="02020603050405020304" pitchFamily="18" charset="0"/>
              <a:ea typeface="游ゴシック" panose="020B0400000000000000" pitchFamily="50" charset="-128"/>
              <a:cs typeface="Times New Roman" panose="02020603050405020304" pitchFamily="18" charset="0"/>
            </a:endParaRPr>
          </a:p>
          <a:p>
            <a:pPr marL="21590" marR="127000" indent="163195">
              <a:lnSpc>
                <a:spcPts val="1200"/>
              </a:lnSpc>
              <a:spcBef>
                <a:spcPts val="345"/>
              </a:spcBef>
            </a:pP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Trong tiêm chủng phòng </a:t>
            </a:r>
            <a:r>
              <a:rPr lang="vi" sz="1000" dirty="0">
                <a:latin typeface="Times New Roman" panose="02020603050405020304" pitchFamily="18" charset="0"/>
                <a:ea typeface="游ゴシック" panose="020B0400000000000000" pitchFamily="50" charset="-128"/>
                <a:cs typeface="Times New Roman" panose="02020603050405020304" pitchFamily="18" charset="0"/>
              </a:rPr>
              <a:t>ngừa, </a:t>
            </a:r>
            <a:r>
              <a:rPr lang="vi" sz="1000" dirty="0" smtClean="0">
                <a:latin typeface="Times New Roman" panose="02020603050405020304" pitchFamily="18" charset="0"/>
                <a:ea typeface="游ゴシック" panose="020B0400000000000000" pitchFamily="50" charset="-128"/>
                <a:cs typeface="Times New Roman" panose="02020603050405020304" pitchFamily="18" charset="0"/>
              </a:rPr>
              <a:t>có</a:t>
            </a:r>
            <a:r>
              <a:rPr lang="vi" altLang="ja-JP" sz="1000" dirty="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smtClean="0">
                <a:latin typeface="Times New Roman" panose="02020603050405020304" pitchFamily="18" charset="0"/>
                <a:ea typeface="游ゴシック" panose="020B0400000000000000" pitchFamily="50" charset="-128"/>
                <a:cs typeface="Times New Roman" panose="02020603050405020304" pitchFamily="18" charset="0"/>
              </a:rPr>
              <a:t>thể</a:t>
            </a:r>
            <a:r>
              <a:rPr lang="vi" sz="1000" dirty="0" smtClean="0">
                <a:latin typeface="Times New Roman" panose="02020603050405020304" pitchFamily="18" charset="0"/>
                <a:ea typeface="游ゴシック" panose="020B0400000000000000" pitchFamily="50" charset="-128"/>
                <a:cs typeface="Times New Roman" panose="02020603050405020304" pitchFamily="18" charset="0"/>
              </a:rPr>
              <a:t> </a:t>
            </a:r>
            <a:r>
              <a:rPr lang="vi" sz="1000" dirty="0">
                <a:latin typeface="Times New Roman" panose="02020603050405020304" pitchFamily="18" charset="0"/>
                <a:ea typeface="游ゴシック" panose="020B0400000000000000" pitchFamily="50" charset="-128"/>
                <a:cs typeface="Times New Roman" panose="02020603050405020304" pitchFamily="18" charset="0"/>
              </a:rPr>
              <a:t>xảy </a:t>
            </a: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ra các tổn hại về sức khỏe (mắc bệnh hoặc để lại các rối loạn</a:t>
            </a:r>
            <a:r>
              <a:rPr lang="en-US"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di </a:t>
            </a:r>
            <a:r>
              <a:rPr lang="en-US" sz="1000" dirty="0" err="1">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chứng</a:t>
            </a: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Tuy cực kỳ hiếm nhưng vì không thể loại trừ nên chế độ trợ cấp được lập ra.</a:t>
            </a:r>
          </a:p>
          <a:p>
            <a:pPr marL="21590" marR="127000" indent="163195" rtl="0">
              <a:lnSpc>
                <a:spcPts val="1200"/>
              </a:lnSpc>
              <a:spcBef>
                <a:spcPts val="345"/>
              </a:spcBef>
            </a:pP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Hãy liên lạc với chính quyền địa phương nơi bạn cư trú để được tư vấn về các thủ tục cần thiết để đăng ký.</a:t>
            </a:r>
            <a:endParaRPr sz="1000" dirty="0">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29" name="object 3">
            <a:extLst>
              <a:ext uri="{FF2B5EF4-FFF2-40B4-BE49-F238E27FC236}">
                <a16:creationId xmlns:a16="http://schemas.microsoft.com/office/drawing/2014/main" id="{942164DC-E9C9-A94A-AAAA-D9A78C0EC72E}"/>
              </a:ext>
            </a:extLst>
          </p:cNvPr>
          <p:cNvSpPr txBox="1"/>
          <p:nvPr/>
        </p:nvSpPr>
        <p:spPr>
          <a:xfrm>
            <a:off x="157034" y="4480479"/>
            <a:ext cx="7202616" cy="1031051"/>
          </a:xfrm>
          <a:prstGeom prst="rect">
            <a:avLst/>
          </a:prstGeom>
        </p:spPr>
        <p:txBody>
          <a:bodyPr vert="horz" wrap="square" lIns="0" tIns="0" rIns="0" bIns="0" rtlCol="0">
            <a:spAutoFit/>
          </a:bodyPr>
          <a:lstStyle/>
          <a:p>
            <a:pPr marL="12700" rtl="0">
              <a:lnSpc>
                <a:spcPct val="100000"/>
              </a:lnSpc>
            </a:pPr>
            <a:r>
              <a:rPr lang="vi" sz="1100" b="1" dirty="0">
                <a:latin typeface="Times New Roman" panose="02020603050405020304" pitchFamily="18" charset="0"/>
                <a:ea typeface="游ゴシック" panose="020B0400000000000000" pitchFamily="50" charset="-128"/>
                <a:cs typeface="Times New Roman" panose="02020603050405020304" pitchFamily="18" charset="0"/>
              </a:rPr>
              <a:t>◎ Vui lòng tiếp tục áp dụng các biện pháp phòng ngừa lây nhiễm như đeo khẩu trang v.v. ngay cả sau khi đã tiêm vắc-xin.</a:t>
            </a:r>
            <a:endParaRPr sz="1100" b="1" dirty="0">
              <a:latin typeface="Times New Roman" panose="02020603050405020304" pitchFamily="18" charset="0"/>
              <a:ea typeface="游ゴシック" panose="020B0400000000000000" pitchFamily="50" charset="-128"/>
              <a:cs typeface="Times New Roman" panose="02020603050405020304" pitchFamily="18" charset="0"/>
            </a:endParaRPr>
          </a:p>
          <a:p>
            <a:pPr marL="24130" marR="121285" indent="161290">
              <a:lnSpc>
                <a:spcPts val="1200"/>
              </a:lnSpc>
              <a:spcBef>
                <a:spcPts val="345"/>
              </a:spcBef>
            </a:pPr>
            <a:r>
              <a:rPr lang="vi" sz="1000" dirty="0">
                <a:latin typeface="Times New Roman" panose="02020603050405020304" pitchFamily="18" charset="0"/>
                <a:ea typeface="游ゴシック" panose="020B0400000000000000" pitchFamily="50" charset="-128"/>
                <a:cs typeface="Times New Roman" panose="02020603050405020304" pitchFamily="18" charset="0"/>
              </a:rPr>
              <a:t>Vắc-xin ngừa virus corona tuy được xác nhận có hiệu quả cao để dự </a:t>
            </a:r>
            <a:r>
              <a:rPr lang="vi" sz="1000" dirty="0" smtClean="0">
                <a:latin typeface="Times New Roman" panose="02020603050405020304" pitchFamily="18" charset="0"/>
                <a:ea typeface="游ゴシック" panose="020B0400000000000000" pitchFamily="50" charset="-128"/>
                <a:cs typeface="Times New Roman" panose="02020603050405020304" pitchFamily="18" charset="0"/>
              </a:rPr>
              <a:t>phòng</a:t>
            </a:r>
            <a:r>
              <a:rPr lang="ja-JP" altLang="en-US" sz="1000" dirty="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smtClean="0">
                <a:latin typeface="Times New Roman" panose="02020603050405020304" pitchFamily="18" charset="0"/>
                <a:ea typeface="游ゴシック" panose="020B0400000000000000" pitchFamily="50" charset="-128"/>
                <a:cs typeface="Times New Roman" panose="02020603050405020304" pitchFamily="18" charset="0"/>
              </a:rPr>
              <a:t>ngừa</a:t>
            </a:r>
            <a:r>
              <a:rPr lang="en-US" sz="1000" dirty="0" smtClean="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a:latin typeface="Times New Roman" panose="02020603050405020304" pitchFamily="18" charset="0"/>
                <a:ea typeface="游ゴシック" panose="020B0400000000000000" pitchFamily="50" charset="-128"/>
                <a:cs typeface="Times New Roman" panose="02020603050405020304" pitchFamily="18" charset="0"/>
              </a:rPr>
              <a:t>lây</a:t>
            </a:r>
            <a:r>
              <a:rPr lang="en-US" sz="1000" dirty="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a:latin typeface="Times New Roman" panose="02020603050405020304" pitchFamily="18" charset="0"/>
                <a:ea typeface="游ゴシック" panose="020B0400000000000000" pitchFamily="50" charset="-128"/>
                <a:cs typeface="Times New Roman" panose="02020603050405020304" pitchFamily="18" charset="0"/>
              </a:rPr>
              <a:t>nhiễm</a:t>
            </a:r>
            <a:r>
              <a:rPr lang="en-US" sz="1000" dirty="0">
                <a:latin typeface="Times New Roman" panose="02020603050405020304" pitchFamily="18" charset="0"/>
                <a:ea typeface="游ゴシック" panose="020B0400000000000000" pitchFamily="50" charset="-128"/>
                <a:cs typeface="Times New Roman" panose="02020603050405020304" pitchFamily="18" charset="0"/>
              </a:rPr>
              <a:t> virus </a:t>
            </a:r>
            <a:r>
              <a:rPr lang="vi" sz="1000" dirty="0">
                <a:latin typeface="Times New Roman" panose="02020603050405020304" pitchFamily="18" charset="0"/>
                <a:ea typeface="游ゴシック" panose="020B0400000000000000" pitchFamily="50" charset="-128"/>
                <a:cs typeface="Times New Roman" panose="02020603050405020304" pitchFamily="18" charset="0"/>
              </a:rPr>
              <a:t>covid-19 nhưng hiệu quả đó không phải là 100%. Ngoài ra, còn</a:t>
            </a:r>
            <a:r>
              <a:rPr lang="en-US" sz="1000" dirty="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a:latin typeface="Times New Roman" panose="02020603050405020304" pitchFamily="18" charset="0"/>
                <a:ea typeface="游ゴシック" panose="020B0400000000000000" pitchFamily="50" charset="-128"/>
                <a:cs typeface="Times New Roman" panose="02020603050405020304" pitchFamily="18" charset="0"/>
              </a:rPr>
              <a:t>có</a:t>
            </a:r>
            <a:r>
              <a:rPr lang="en-US" sz="1000" dirty="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a:latin typeface="Times New Roman" panose="02020603050405020304" pitchFamily="18" charset="0"/>
                <a:ea typeface="游ゴシック" panose="020B0400000000000000" pitchFamily="50" charset="-128"/>
                <a:cs typeface="Times New Roman" panose="02020603050405020304" pitchFamily="18" charset="0"/>
              </a:rPr>
              <a:t>thể</a:t>
            </a:r>
            <a:r>
              <a:rPr lang="vi" sz="1000" dirty="0">
                <a:latin typeface="Times New Roman" panose="02020603050405020304" pitchFamily="18" charset="0"/>
                <a:ea typeface="游ゴシック" panose="020B0400000000000000" pitchFamily="50" charset="-128"/>
                <a:cs typeface="Times New Roman" panose="02020603050405020304" pitchFamily="18" charset="0"/>
              </a:rPr>
              <a:t> chịu ảnh hưởng của các biến thể virus.</a:t>
            </a:r>
          </a:p>
          <a:p>
            <a:pPr marL="24130" marR="121285" indent="161290">
              <a:lnSpc>
                <a:spcPts val="1200"/>
              </a:lnSpc>
              <a:spcBef>
                <a:spcPts val="345"/>
              </a:spcBef>
            </a:pPr>
            <a:r>
              <a:rPr lang="vi" sz="1000" dirty="0">
                <a:latin typeface="Times New Roman" panose="02020603050405020304" pitchFamily="18" charset="0"/>
                <a:ea typeface="游ゴシック" panose="020B0400000000000000" pitchFamily="50" charset="-128"/>
                <a:cs typeface="Times New Roman" panose="02020603050405020304" pitchFamily="18" charset="0"/>
              </a:rPr>
              <a:t>Do đó, rất mong mọi người tiếp tục áp dụng các biện pháp phòng ngừa lây nhiễm. Cụ thể là vui lòng tránh “sanmitsu (đông, gần, kín)”, đeo khẩu trang, rửa tay bằng xà phòng và tiến hành khử trùng </a:t>
            </a:r>
            <a:r>
              <a:rPr lang="vi" sz="1000" dirty="0" smtClean="0">
                <a:latin typeface="Times New Roman" panose="02020603050405020304" pitchFamily="18" charset="0"/>
                <a:ea typeface="游ゴシック" panose="020B0400000000000000" pitchFamily="50" charset="-128"/>
                <a:cs typeface="Times New Roman" panose="02020603050405020304" pitchFamily="18" charset="0"/>
              </a:rPr>
              <a:t>bằng</a:t>
            </a:r>
            <a:r>
              <a:rPr lang="vi" altLang="ja-JP" sz="1000" dirty="0">
                <a:latin typeface="Times New Roman" panose="02020603050405020304" pitchFamily="18" charset="0"/>
                <a:ea typeface="游ゴシック" panose="020B0400000000000000" pitchFamily="50" charset="-128"/>
                <a:cs typeface="Times New Roman" panose="02020603050405020304" pitchFamily="18" charset="0"/>
              </a:rPr>
              <a:t> </a:t>
            </a:r>
            <a:r>
              <a:rPr lang="en-US" sz="1000" dirty="0" err="1" smtClean="0">
                <a:latin typeface="Times New Roman" panose="02020603050405020304" pitchFamily="18" charset="0"/>
                <a:ea typeface="游ゴシック" panose="020B0400000000000000" pitchFamily="50" charset="-128"/>
                <a:cs typeface="Times New Roman" panose="02020603050405020304" pitchFamily="18" charset="0"/>
              </a:rPr>
              <a:t>cồn</a:t>
            </a:r>
            <a:r>
              <a:rPr lang="vi" sz="1000" dirty="0" smtClean="0">
                <a:latin typeface="Times New Roman" panose="02020603050405020304" pitchFamily="18" charset="0"/>
                <a:ea typeface="游ゴシック" panose="020B0400000000000000" pitchFamily="50" charset="-128"/>
                <a:cs typeface="Times New Roman" panose="02020603050405020304" pitchFamily="18" charset="0"/>
              </a:rPr>
              <a:t> </a:t>
            </a:r>
            <a:r>
              <a:rPr lang="vi" sz="1000" dirty="0">
                <a:latin typeface="Times New Roman" panose="02020603050405020304" pitchFamily="18" charset="0"/>
                <a:ea typeface="游ゴシック" panose="020B0400000000000000" pitchFamily="50" charset="-128"/>
                <a:cs typeface="Times New Roman" panose="02020603050405020304" pitchFamily="18" charset="0"/>
              </a:rPr>
              <a:t>chuyên </a:t>
            </a:r>
            <a:r>
              <a:rPr lang="en-US" sz="1000" dirty="0" err="1" smtClean="0">
                <a:latin typeface="Times New Roman" panose="02020603050405020304" pitchFamily="18" charset="0"/>
                <a:ea typeface="游ゴシック" panose="020B0400000000000000" pitchFamily="50" charset="-128"/>
                <a:cs typeface="Times New Roman" panose="02020603050405020304" pitchFamily="18" charset="0"/>
              </a:rPr>
              <a:t>dụng</a:t>
            </a:r>
            <a:r>
              <a:rPr lang="vi" sz="1000" dirty="0" smtClean="0">
                <a:latin typeface="Times New Roman" panose="02020603050405020304" pitchFamily="18" charset="0"/>
                <a:ea typeface="游ゴシック" panose="020B0400000000000000" pitchFamily="50" charset="-128"/>
                <a:cs typeface="Times New Roman" panose="02020603050405020304" pitchFamily="18" charset="0"/>
              </a:rPr>
              <a:t> </a:t>
            </a:r>
            <a:r>
              <a:rPr lang="vi" sz="1000" dirty="0">
                <a:latin typeface="Times New Roman" panose="02020603050405020304" pitchFamily="18" charset="0"/>
                <a:ea typeface="游ゴシック" panose="020B0400000000000000" pitchFamily="50" charset="-128"/>
                <a:cs typeface="Times New Roman" panose="02020603050405020304" pitchFamily="18" charset="0"/>
              </a:rPr>
              <a:t>để khử trùng tay và ngón tay v.v.</a:t>
            </a:r>
            <a:endParaRPr sz="1000" dirty="0">
              <a:latin typeface="Times New Roman" panose="02020603050405020304" pitchFamily="18" charset="0"/>
              <a:ea typeface="游ゴシック" panose="020B0400000000000000" pitchFamily="50" charset="-128"/>
              <a:cs typeface="Times New Roman" panose="02020603050405020304" pitchFamily="18" charset="0"/>
            </a:endParaRPr>
          </a:p>
        </p:txBody>
      </p:sp>
      <p:pic>
        <p:nvPicPr>
          <p:cNvPr id="31" name="図 30">
            <a:extLst>
              <a:ext uri="{FF2B5EF4-FFF2-40B4-BE49-F238E27FC236}">
                <a16:creationId xmlns:a16="http://schemas.microsoft.com/office/drawing/2014/main" id="{F66BEA9A-CE34-8549-98F6-F67E15D6F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956" y="5885934"/>
            <a:ext cx="641679" cy="566187"/>
          </a:xfrm>
          <a:prstGeom prst="rect">
            <a:avLst/>
          </a:prstGeom>
        </p:spPr>
      </p:pic>
      <p:pic>
        <p:nvPicPr>
          <p:cNvPr id="33" name="図 32">
            <a:extLst>
              <a:ext uri="{FF2B5EF4-FFF2-40B4-BE49-F238E27FC236}">
                <a16:creationId xmlns:a16="http://schemas.microsoft.com/office/drawing/2014/main" id="{C934E219-F984-8D49-8EF4-496553C754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3195" y="5923681"/>
            <a:ext cx="597640" cy="528440"/>
          </a:xfrm>
          <a:prstGeom prst="rect">
            <a:avLst/>
          </a:prstGeom>
        </p:spPr>
      </p:pic>
      <p:pic>
        <p:nvPicPr>
          <p:cNvPr id="35" name="図 34">
            <a:extLst>
              <a:ext uri="{FF2B5EF4-FFF2-40B4-BE49-F238E27FC236}">
                <a16:creationId xmlns:a16="http://schemas.microsoft.com/office/drawing/2014/main" id="{7075438F-0E23-BC41-9129-3F9D64F385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0028" y="5896598"/>
            <a:ext cx="717171" cy="585060"/>
          </a:xfrm>
          <a:prstGeom prst="rect">
            <a:avLst/>
          </a:prstGeom>
        </p:spPr>
      </p:pic>
      <p:pic>
        <p:nvPicPr>
          <p:cNvPr id="37" name="図 36">
            <a:extLst>
              <a:ext uri="{FF2B5EF4-FFF2-40B4-BE49-F238E27FC236}">
                <a16:creationId xmlns:a16="http://schemas.microsoft.com/office/drawing/2014/main" id="{DDB50E80-AE43-AA48-84C6-5A665CCDB6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0060" y="5890730"/>
            <a:ext cx="383748" cy="603932"/>
          </a:xfrm>
          <a:prstGeom prst="rect">
            <a:avLst/>
          </a:prstGeom>
        </p:spPr>
      </p:pic>
      <p:pic>
        <p:nvPicPr>
          <p:cNvPr id="39" name="図 38">
            <a:extLst>
              <a:ext uri="{FF2B5EF4-FFF2-40B4-BE49-F238E27FC236}">
                <a16:creationId xmlns:a16="http://schemas.microsoft.com/office/drawing/2014/main" id="{C98C309F-013A-CA48-AF04-DB98F9F210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2909" y="5885204"/>
            <a:ext cx="547313" cy="603932"/>
          </a:xfrm>
          <a:prstGeom prst="rect">
            <a:avLst/>
          </a:prstGeom>
        </p:spPr>
      </p:pic>
      <p:pic>
        <p:nvPicPr>
          <p:cNvPr id="43" name="図 42">
            <a:extLst>
              <a:ext uri="{FF2B5EF4-FFF2-40B4-BE49-F238E27FC236}">
                <a16:creationId xmlns:a16="http://schemas.microsoft.com/office/drawing/2014/main" id="{89E9FF1A-1132-7E4F-8966-CD266FCFFA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8552" y="5917677"/>
            <a:ext cx="698297" cy="559895"/>
          </a:xfrm>
          <a:prstGeom prst="rect">
            <a:avLst/>
          </a:prstGeom>
        </p:spPr>
      </p:pic>
      <p:sp>
        <p:nvSpPr>
          <p:cNvPr id="36" name="object 3">
            <a:extLst>
              <a:ext uri="{FF2B5EF4-FFF2-40B4-BE49-F238E27FC236}">
                <a16:creationId xmlns:a16="http://schemas.microsoft.com/office/drawing/2014/main" id="{F16F4D03-10C9-FD44-9947-8D920FFABF6A}"/>
              </a:ext>
            </a:extLst>
          </p:cNvPr>
          <p:cNvSpPr txBox="1"/>
          <p:nvPr/>
        </p:nvSpPr>
        <p:spPr>
          <a:xfrm>
            <a:off x="157034" y="348347"/>
            <a:ext cx="7355015" cy="952120"/>
          </a:xfrm>
          <a:prstGeom prst="rect">
            <a:avLst/>
          </a:prstGeom>
        </p:spPr>
        <p:txBody>
          <a:bodyPr vert="horz" wrap="square" lIns="0" tIns="0" rIns="0" bIns="0" rtlCol="0">
            <a:spAutoFit/>
          </a:bodyPr>
          <a:lstStyle/>
          <a:p>
            <a:pPr marL="12700" rtl="0">
              <a:lnSpc>
                <a:spcPct val="100000"/>
              </a:lnSpc>
              <a:spcBef>
                <a:spcPts val="869"/>
              </a:spcBef>
            </a:pPr>
            <a:r>
              <a:rPr lang="vi" sz="11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Người đặc biệt nên tiêm chủng bổ sung</a:t>
            </a:r>
            <a:endParaRPr sz="1100" b="1" dirty="0">
              <a:latin typeface="Times New Roman" panose="02020603050405020304" pitchFamily="18" charset="0"/>
              <a:ea typeface="Yu Gothic" panose="020B0400000000000000" pitchFamily="34" charset="-128"/>
              <a:cs typeface="Times New Roman" panose="02020603050405020304" pitchFamily="18" charset="0"/>
            </a:endParaRPr>
          </a:p>
          <a:p>
            <a:pPr marL="12700" rtl="0">
              <a:lnSpc>
                <a:spcPts val="1200"/>
              </a:lnSpc>
              <a:spcBef>
                <a:spcPts val="705"/>
              </a:spcBef>
            </a:pP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a:t>
            </a:r>
            <a:r>
              <a:rPr lang="vi" sz="10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Người có nguy cơ bệnh trở nặng cao</a:t>
            </a: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như người cao tuổi, người có bệnh lý nền v.v.</a:t>
            </a:r>
            <a:endParaRPr lang="ja-JP" altLang="en-US" sz="1000" b="1" dirty="0">
              <a:latin typeface="Times New Roman" panose="02020603050405020304" pitchFamily="18" charset="0"/>
              <a:ea typeface="Yu Gothic Medium" panose="020B0400000000000000" pitchFamily="34" charset="-128"/>
              <a:cs typeface="Times New Roman" panose="02020603050405020304" pitchFamily="18" charset="0"/>
            </a:endParaRPr>
          </a:p>
          <a:p>
            <a:pPr marL="12700" rtl="0">
              <a:lnSpc>
                <a:spcPts val="1200"/>
              </a:lnSpc>
              <a:spcBef>
                <a:spcPts val="360"/>
              </a:spcBef>
            </a:pP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a:t>
            </a:r>
            <a:r>
              <a:rPr lang="vi" sz="10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Người tiếp xúc nhiều với người có nguy cơ bệnh trở nặng cao</a:t>
            </a: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như người có liên quan, người chăm sóc người có nguy cơ bệnh trở nặng cao (nhân viên chăm sóc v.v.)</a:t>
            </a:r>
            <a:endParaRPr lang="ja-JP" altLang="en-US" sz="1000" b="1" dirty="0">
              <a:latin typeface="Times New Roman" panose="02020603050405020304" pitchFamily="18" charset="0"/>
              <a:ea typeface="Yu Gothic Medium" panose="020B0400000000000000" pitchFamily="34" charset="-128"/>
              <a:cs typeface="Times New Roman" panose="02020603050405020304" pitchFamily="18" charset="0"/>
            </a:endParaRPr>
          </a:p>
          <a:p>
            <a:pPr marL="160020" marR="1094740" indent="-147955" rtl="0">
              <a:lnSpc>
                <a:spcPts val="1200"/>
              </a:lnSpc>
            </a:pP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a:t>
            </a:r>
            <a:r>
              <a:rPr lang="vi" sz="10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Người có nguy cơ cao phơi nhiễm virus vì lý do nghề nghiệp v.v.</a:t>
            </a:r>
            <a:r>
              <a:rPr lang="vi" sz="10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như nhân viên y tế</a:t>
            </a:r>
            <a:endParaRPr lang="ja-JP" altLang="en-US" sz="1000" b="1" dirty="0">
              <a:latin typeface="Times New Roman" panose="02020603050405020304" pitchFamily="18" charset="0"/>
              <a:ea typeface="Yu Gothic Medium" panose="020B0400000000000000" pitchFamily="34" charset="-128"/>
              <a:cs typeface="Times New Roman" panose="02020603050405020304" pitchFamily="18" charset="0"/>
            </a:endParaRPr>
          </a:p>
        </p:txBody>
      </p:sp>
      <p:sp>
        <p:nvSpPr>
          <p:cNvPr id="38" name="object 11">
            <a:extLst>
              <a:ext uri="{FF2B5EF4-FFF2-40B4-BE49-F238E27FC236}">
                <a16:creationId xmlns:a16="http://schemas.microsoft.com/office/drawing/2014/main" id="{D1937440-1FD6-46E8-9FCC-C62F57102896}"/>
              </a:ext>
            </a:extLst>
          </p:cNvPr>
          <p:cNvSpPr txBox="1"/>
          <p:nvPr/>
        </p:nvSpPr>
        <p:spPr>
          <a:xfrm>
            <a:off x="5920201" y="6537629"/>
            <a:ext cx="1247889" cy="397545"/>
          </a:xfrm>
          <a:prstGeom prst="rect">
            <a:avLst/>
          </a:prstGeom>
        </p:spPr>
        <p:txBody>
          <a:bodyPr vert="horz" wrap="square" lIns="0" tIns="12700" rIns="0" bIns="0" rtlCol="0">
            <a:spAutoFit/>
          </a:bodyPr>
          <a:lstStyle/>
          <a:p>
            <a:pPr marR="5080" indent="12700" algn="ctr">
              <a:lnSpc>
                <a:spcPts val="1000"/>
              </a:lnSpc>
              <a:spcBef>
                <a:spcPts val="100"/>
              </a:spcBef>
              <a:tabLst>
                <a:tab pos="753110" algn="l"/>
                <a:tab pos="855980" algn="l"/>
              </a:tabLst>
            </a:pPr>
            <a:r>
              <a:rPr lang="vi" altLang="ja-JP" sz="750" b="1" strike="sngStrike" dirty="0">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Tiến hành </a:t>
            </a:r>
            <a:r>
              <a:rPr lang="en-US" sz="750" b="1" dirty="0" err="1" smtClean="0">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Khử</a:t>
            </a:r>
            <a:r>
              <a:rPr lang="en-US" sz="75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vi"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trùng </a:t>
            </a:r>
            <a:r>
              <a:rPr lang="vi" sz="75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bằng</a:t>
            </a:r>
            <a:r>
              <a:rPr lang="vi" altLang="ja-JP"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vi" altLang="ja-JP" sz="750" b="1" strike="sngStrike" dirty="0">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alcol</a:t>
            </a:r>
            <a:r>
              <a:rPr lang="vi" sz="75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en-US" sz="750" b="1" dirty="0" err="1">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cồn</a:t>
            </a:r>
            <a:r>
              <a:rPr lang="en-US"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en-US" sz="750" b="1" dirty="0" err="1">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chuyên</a:t>
            </a:r>
            <a:r>
              <a:rPr lang="en-US"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vi" altLang="ja-JP" sz="750" b="1" strike="sngStrike" dirty="0">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dành</a:t>
            </a:r>
            <a:r>
              <a:rPr lang="vi" altLang="ja-JP"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en-US" sz="750" b="1" dirty="0" err="1" smtClean="0">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dụng</a:t>
            </a:r>
            <a:r>
              <a:rPr lang="vi" sz="75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vi"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để khử trùng tay và ngón tay</a:t>
            </a:r>
            <a:endParaRPr lang="en-US" altLang="ja-JP"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0" name="object 9">
            <a:extLst>
              <a:ext uri="{FF2B5EF4-FFF2-40B4-BE49-F238E27FC236}">
                <a16:creationId xmlns:a16="http://schemas.microsoft.com/office/drawing/2014/main" id="{180C4187-1214-401A-A5FE-46AB22CEB8DF}"/>
              </a:ext>
            </a:extLst>
          </p:cNvPr>
          <p:cNvSpPr txBox="1"/>
          <p:nvPr/>
        </p:nvSpPr>
        <p:spPr>
          <a:xfrm>
            <a:off x="1838278" y="6443059"/>
            <a:ext cx="778843" cy="288541"/>
          </a:xfrm>
          <a:prstGeom prst="rect">
            <a:avLst/>
          </a:prstGeom>
        </p:spPr>
        <p:txBody>
          <a:bodyPr vert="horz" wrap="square" lIns="0" tIns="57150" rIns="0" bIns="0" rtlCol="0">
            <a:spAutoFit/>
          </a:bodyPr>
          <a:lstStyle/>
          <a:p>
            <a:pPr marL="12700" algn="ctr" rtl="0">
              <a:lnSpc>
                <a:spcPct val="100000"/>
              </a:lnSpc>
              <a:spcBef>
                <a:spcPts val="450"/>
              </a:spcBef>
              <a:tabLst>
                <a:tab pos="847725" algn="l"/>
                <a:tab pos="1791335" algn="l"/>
              </a:tabLst>
            </a:pPr>
            <a:r>
              <a:rPr lang="vi"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Nơi tụ tập đông người</a:t>
            </a:r>
            <a:endParaRPr sz="75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1" name="object 9">
            <a:extLst>
              <a:ext uri="{FF2B5EF4-FFF2-40B4-BE49-F238E27FC236}">
                <a16:creationId xmlns:a16="http://schemas.microsoft.com/office/drawing/2014/main" id="{C74A36AE-527C-4CB8-B25C-C566A048548F}"/>
              </a:ext>
            </a:extLst>
          </p:cNvPr>
          <p:cNvSpPr txBox="1"/>
          <p:nvPr/>
        </p:nvSpPr>
        <p:spPr>
          <a:xfrm>
            <a:off x="2682767" y="6449167"/>
            <a:ext cx="610617" cy="288541"/>
          </a:xfrm>
          <a:prstGeom prst="rect">
            <a:avLst/>
          </a:prstGeom>
        </p:spPr>
        <p:txBody>
          <a:bodyPr vert="horz" wrap="square" lIns="0" tIns="57150" rIns="0" bIns="0" rtlCol="0">
            <a:spAutoFit/>
          </a:bodyPr>
          <a:lstStyle/>
          <a:p>
            <a:pPr marL="12700" algn="ctr" rtl="0">
              <a:lnSpc>
                <a:spcPct val="100000"/>
              </a:lnSpc>
              <a:spcBef>
                <a:spcPts val="450"/>
              </a:spcBef>
              <a:tabLst>
                <a:tab pos="847725" algn="l"/>
                <a:tab pos="1791335" algn="l"/>
              </a:tabLst>
            </a:pPr>
            <a:r>
              <a:rPr lang="vi"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Tình huống tiếp xúc gần</a:t>
            </a:r>
            <a:endParaRPr sz="75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2" name="object 9">
            <a:extLst>
              <a:ext uri="{FF2B5EF4-FFF2-40B4-BE49-F238E27FC236}">
                <a16:creationId xmlns:a16="http://schemas.microsoft.com/office/drawing/2014/main" id="{FD959F99-6BF7-4F78-8054-9398BE210E7A}"/>
              </a:ext>
            </a:extLst>
          </p:cNvPr>
          <p:cNvSpPr txBox="1"/>
          <p:nvPr/>
        </p:nvSpPr>
        <p:spPr>
          <a:xfrm>
            <a:off x="3522246" y="6488376"/>
            <a:ext cx="725684" cy="173124"/>
          </a:xfrm>
          <a:prstGeom prst="rect">
            <a:avLst/>
          </a:prstGeom>
        </p:spPr>
        <p:txBody>
          <a:bodyPr vert="horz" wrap="square" lIns="0" tIns="57150" rIns="0" bIns="0" rtlCol="0">
            <a:spAutoFit/>
          </a:bodyPr>
          <a:lstStyle/>
          <a:p>
            <a:pPr marL="12700" rtl="0">
              <a:lnSpc>
                <a:spcPct val="100000"/>
              </a:lnSpc>
              <a:spcBef>
                <a:spcPts val="450"/>
              </a:spcBef>
              <a:tabLst>
                <a:tab pos="847725" algn="l"/>
                <a:tab pos="1791335" algn="l"/>
              </a:tabLst>
            </a:pPr>
            <a:r>
              <a:rPr lang="vi" sz="7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Không gian kín</a:t>
            </a:r>
            <a:endParaRPr sz="75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4" name="object 6">
            <a:extLst>
              <a:ext uri="{FF2B5EF4-FFF2-40B4-BE49-F238E27FC236}">
                <a16:creationId xmlns:a16="http://schemas.microsoft.com/office/drawing/2014/main" id="{B525FA6A-7041-414A-9496-3C030B050CF1}"/>
              </a:ext>
            </a:extLst>
          </p:cNvPr>
          <p:cNvSpPr txBox="1"/>
          <p:nvPr/>
        </p:nvSpPr>
        <p:spPr>
          <a:xfrm>
            <a:off x="5584756" y="7599767"/>
            <a:ext cx="678098" cy="151323"/>
          </a:xfrm>
          <a:prstGeom prst="rect">
            <a:avLst/>
          </a:prstGeom>
        </p:spPr>
        <p:txBody>
          <a:bodyPr vert="horz" wrap="square" lIns="0" tIns="12700" rIns="0" bIns="0" rtlCol="0">
            <a:spAutoFit/>
          </a:bodyPr>
          <a:lstStyle/>
          <a:p>
            <a:pPr marL="12700" rtl="0">
              <a:lnSpc>
                <a:spcPct val="100000"/>
              </a:lnSpc>
              <a:spcBef>
                <a:spcPts val="100"/>
              </a:spcBef>
              <a:tabLst>
                <a:tab pos="1593850" algn="l"/>
              </a:tabLst>
            </a:pPr>
            <a:r>
              <a:rPr lang="vi" sz="900" b="1" dirty="0">
                <a:solidFill>
                  <a:schemeClr val="bg1"/>
                </a:solidFill>
                <a:latin typeface="Times New Roman" panose="02020603050405020304" pitchFamily="18" charset="0"/>
                <a:ea typeface="Yu Gothic" panose="020B0400000000000000" pitchFamily="34" charset="-128"/>
                <a:cs typeface="Times New Roman" panose="02020603050405020304" pitchFamily="18" charset="0"/>
              </a:rPr>
              <a:t>Tìm kiếm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1300</Words>
  <Application>Microsoft Office PowerPoint</Application>
  <PresentationFormat>ユーザー設定</PresentationFormat>
  <Paragraphs>78</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ＭＳ Ｐゴシック</vt:lpstr>
      <vt:lpstr>ＭＳ Ｐゴシック</vt:lpstr>
      <vt:lpstr>Yu Gothic Medium</vt:lpstr>
      <vt:lpstr>メイリオ</vt:lpstr>
      <vt:lpstr>游ゴシック</vt:lpstr>
      <vt:lpstr>游ゴシック</vt:lpstr>
      <vt:lpstr>Arial</vt:lpstr>
      <vt:lpstr>Calibri</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2022-03-07T09:20:11Z</dcterms:modified>
</cp:coreProperties>
</file>