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熊木 正人(kumaki-masato)" initials="熊木" lastIdx="1" clrIdx="0">
    <p:extLst>
      <p:ext uri="{19B8F6BF-5375-455C-9EA6-DF929625EA0E}">
        <p15:presenceInfo xmlns:p15="http://schemas.microsoft.com/office/powerpoint/2012/main" userId="S-1-5-21-4175116151-3849908774-3845857867-355018" providerId="AD"/>
      </p:ext>
    </p:extLst>
  </p:cmAuthor>
  <p:cmAuthor id="2" name="阿波 圭介(awa-keisuke)" initials="阿波" lastIdx="3" clrIdx="1">
    <p:extLst>
      <p:ext uri="{19B8F6BF-5375-455C-9EA6-DF929625EA0E}">
        <p15:presenceInfo xmlns:p15="http://schemas.microsoft.com/office/powerpoint/2012/main" userId="S-1-5-21-4175116151-3849908774-3845857867-33084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111" d="100"/>
          <a:sy n="111" d="100"/>
        </p:scale>
        <p:origin x="1308" y="114"/>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8"/>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95283" indent="0" algn="ctr">
              <a:buNone/>
              <a:defRPr>
                <a:solidFill>
                  <a:schemeClr val="tx1">
                    <a:tint val="75000"/>
                  </a:schemeClr>
                </a:solidFill>
              </a:defRPr>
            </a:lvl2pPr>
            <a:lvl3pPr marL="990564" indent="0" algn="ctr">
              <a:buNone/>
              <a:defRPr>
                <a:solidFill>
                  <a:schemeClr val="tx1">
                    <a:tint val="75000"/>
                  </a:schemeClr>
                </a:solidFill>
              </a:defRPr>
            </a:lvl3pPr>
            <a:lvl4pPr marL="1485846" indent="0" algn="ctr">
              <a:buNone/>
              <a:defRPr>
                <a:solidFill>
                  <a:schemeClr val="tx1">
                    <a:tint val="75000"/>
                  </a:schemeClr>
                </a:solidFill>
              </a:defRPr>
            </a:lvl4pPr>
            <a:lvl5pPr marL="1981127" indent="0" algn="ctr">
              <a:buNone/>
              <a:defRPr>
                <a:solidFill>
                  <a:schemeClr val="tx1">
                    <a:tint val="75000"/>
                  </a:schemeClr>
                </a:solidFill>
              </a:defRPr>
            </a:lvl5pPr>
            <a:lvl6pPr marL="2476410" indent="0" algn="ctr">
              <a:buNone/>
              <a:defRPr>
                <a:solidFill>
                  <a:schemeClr val="tx1">
                    <a:tint val="75000"/>
                  </a:schemeClr>
                </a:solidFill>
              </a:defRPr>
            </a:lvl6pPr>
            <a:lvl7pPr marL="2971692" indent="0" algn="ctr">
              <a:buNone/>
              <a:defRPr>
                <a:solidFill>
                  <a:schemeClr val="tx1">
                    <a:tint val="75000"/>
                  </a:schemeClr>
                </a:solidFill>
              </a:defRPr>
            </a:lvl7pPr>
            <a:lvl8pPr marL="3466973" indent="0" algn="ctr">
              <a:buNone/>
              <a:defRPr>
                <a:solidFill>
                  <a:schemeClr val="tx1">
                    <a:tint val="75000"/>
                  </a:schemeClr>
                </a:solidFill>
              </a:defRPr>
            </a:lvl8pPr>
            <a:lvl9pPr marL="3962255"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2022/4/4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2022/4/4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1"/>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00" y="274641"/>
            <a:ext cx="65214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2022/4/4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2022/4/4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5"/>
          </a:xfrm>
        </p:spPr>
        <p:txBody>
          <a:bodyPr anchor="t"/>
          <a:lstStyle>
            <a:lvl1pPr algn="l">
              <a:defRPr sz="4333"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167">
                <a:solidFill>
                  <a:schemeClr val="tx1">
                    <a:tint val="75000"/>
                  </a:schemeClr>
                </a:solidFill>
              </a:defRPr>
            </a:lvl1pPr>
            <a:lvl2pPr marL="495283" indent="0">
              <a:buNone/>
              <a:defRPr sz="1950">
                <a:solidFill>
                  <a:schemeClr val="tx1">
                    <a:tint val="75000"/>
                  </a:schemeClr>
                </a:solidFill>
              </a:defRPr>
            </a:lvl2pPr>
            <a:lvl3pPr marL="990564" indent="0">
              <a:buNone/>
              <a:defRPr sz="1733">
                <a:solidFill>
                  <a:schemeClr val="tx1">
                    <a:tint val="75000"/>
                  </a:schemeClr>
                </a:solidFill>
              </a:defRPr>
            </a:lvl3pPr>
            <a:lvl4pPr marL="1485846" indent="0">
              <a:buNone/>
              <a:defRPr sz="1517">
                <a:solidFill>
                  <a:schemeClr val="tx1">
                    <a:tint val="75000"/>
                  </a:schemeClr>
                </a:solidFill>
              </a:defRPr>
            </a:lvl4pPr>
            <a:lvl5pPr marL="1981127" indent="0">
              <a:buNone/>
              <a:defRPr sz="1517">
                <a:solidFill>
                  <a:schemeClr val="tx1">
                    <a:tint val="75000"/>
                  </a:schemeClr>
                </a:solidFill>
              </a:defRPr>
            </a:lvl5pPr>
            <a:lvl6pPr marL="2476410" indent="0">
              <a:buNone/>
              <a:defRPr sz="1517">
                <a:solidFill>
                  <a:schemeClr val="tx1">
                    <a:tint val="75000"/>
                  </a:schemeClr>
                </a:solidFill>
              </a:defRPr>
            </a:lvl6pPr>
            <a:lvl7pPr marL="2971692" indent="0">
              <a:buNone/>
              <a:defRPr sz="1517">
                <a:solidFill>
                  <a:schemeClr val="tx1">
                    <a:tint val="75000"/>
                  </a:schemeClr>
                </a:solidFill>
              </a:defRPr>
            </a:lvl7pPr>
            <a:lvl8pPr marL="3466973" indent="0">
              <a:buNone/>
              <a:defRPr sz="1517">
                <a:solidFill>
                  <a:schemeClr val="tx1">
                    <a:tint val="75000"/>
                  </a:schemeClr>
                </a:solidFill>
              </a:defRPr>
            </a:lvl8pPr>
            <a:lvl9pPr marL="3962255" indent="0">
              <a:buNone/>
              <a:defRPr sz="1517">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2022/4/4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00" y="1600203"/>
            <a:ext cx="4375150"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5550" y="1600203"/>
            <a:ext cx="4375150"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2022/4/4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600" b="1"/>
            </a:lvl1pPr>
            <a:lvl2pPr marL="495283" indent="0">
              <a:buNone/>
              <a:defRPr sz="2167" b="1"/>
            </a:lvl2pPr>
            <a:lvl3pPr marL="990564" indent="0">
              <a:buNone/>
              <a:defRPr sz="1950" b="1"/>
            </a:lvl3pPr>
            <a:lvl4pPr marL="1485846" indent="0">
              <a:buNone/>
              <a:defRPr sz="1733" b="1"/>
            </a:lvl4pPr>
            <a:lvl5pPr marL="1981127" indent="0">
              <a:buNone/>
              <a:defRPr sz="1733" b="1"/>
            </a:lvl5pPr>
            <a:lvl6pPr marL="2476410" indent="0">
              <a:buNone/>
              <a:defRPr sz="1733" b="1"/>
            </a:lvl6pPr>
            <a:lvl7pPr marL="2971692" indent="0">
              <a:buNone/>
              <a:defRPr sz="1733" b="1"/>
            </a:lvl7pPr>
            <a:lvl8pPr marL="3466973" indent="0">
              <a:buNone/>
              <a:defRPr sz="1733" b="1"/>
            </a:lvl8pPr>
            <a:lvl9pPr marL="3962255" indent="0">
              <a:buNone/>
              <a:defRPr sz="1733"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2" y="1535113"/>
            <a:ext cx="4378590" cy="639762"/>
          </a:xfrm>
        </p:spPr>
        <p:txBody>
          <a:bodyPr anchor="b"/>
          <a:lstStyle>
            <a:lvl1pPr marL="0" indent="0">
              <a:buNone/>
              <a:defRPr sz="2600" b="1"/>
            </a:lvl1pPr>
            <a:lvl2pPr marL="495283" indent="0">
              <a:buNone/>
              <a:defRPr sz="2167" b="1"/>
            </a:lvl2pPr>
            <a:lvl3pPr marL="990564" indent="0">
              <a:buNone/>
              <a:defRPr sz="1950" b="1"/>
            </a:lvl3pPr>
            <a:lvl4pPr marL="1485846" indent="0">
              <a:buNone/>
              <a:defRPr sz="1733" b="1"/>
            </a:lvl4pPr>
            <a:lvl5pPr marL="1981127" indent="0">
              <a:buNone/>
              <a:defRPr sz="1733" b="1"/>
            </a:lvl5pPr>
            <a:lvl6pPr marL="2476410" indent="0">
              <a:buNone/>
              <a:defRPr sz="1733" b="1"/>
            </a:lvl6pPr>
            <a:lvl7pPr marL="2971692" indent="0">
              <a:buNone/>
              <a:defRPr sz="1733" b="1"/>
            </a:lvl7pPr>
            <a:lvl8pPr marL="3466973" indent="0">
              <a:buNone/>
              <a:defRPr sz="1733" b="1"/>
            </a:lvl8pPr>
            <a:lvl9pPr marL="3962255" indent="0">
              <a:buNone/>
              <a:defRPr sz="1733"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2" y="2174875"/>
            <a:ext cx="4378590"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372D545-8467-428C-B4B7-668AFE11EB3F}" type="datetimeFigureOut">
              <a:rPr kumimoji="1" lang="ja-JP" altLang="en-US" smtClean="0"/>
              <a:t>2022/4/4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372D545-8467-428C-B4B7-668AFE11EB3F}" type="datetimeFigureOut">
              <a:rPr kumimoji="1" lang="ja-JP" altLang="en-US" smtClean="0"/>
              <a:t>2022/4/4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72D545-8467-428C-B4B7-668AFE11EB3F}" type="datetimeFigureOut">
              <a:rPr kumimoji="1" lang="ja-JP" altLang="en-US" smtClean="0"/>
              <a:t>2022/4/4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167"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2" y="273053"/>
            <a:ext cx="5537729" cy="5853113"/>
          </a:xfrm>
        </p:spPr>
        <p:txBody>
          <a:bodyPr/>
          <a:lstStyle>
            <a:lvl1pPr>
              <a:defRPr sz="3467"/>
            </a:lvl1pPr>
            <a:lvl2pPr>
              <a:defRPr sz="3033"/>
            </a:lvl2pPr>
            <a:lvl3pPr>
              <a:defRPr sz="2600"/>
            </a:lvl3pPr>
            <a:lvl4pPr>
              <a:defRPr sz="2167"/>
            </a:lvl4pPr>
            <a:lvl5pPr>
              <a:defRPr sz="2167"/>
            </a:lvl5pPr>
            <a:lvl6pPr>
              <a:defRPr sz="2167"/>
            </a:lvl6pPr>
            <a:lvl7pPr>
              <a:defRPr sz="2167"/>
            </a:lvl7pPr>
            <a:lvl8pPr>
              <a:defRPr sz="2167"/>
            </a:lvl8pPr>
            <a:lvl9pPr>
              <a:defRPr sz="2167"/>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3"/>
            <a:ext cx="3259006" cy="4691063"/>
          </a:xfrm>
        </p:spPr>
        <p:txBody>
          <a:bodyPr/>
          <a:lstStyle>
            <a:lvl1pPr marL="0" indent="0">
              <a:buNone/>
              <a:defRPr sz="1517"/>
            </a:lvl1pPr>
            <a:lvl2pPr marL="495283" indent="0">
              <a:buNone/>
              <a:defRPr sz="1300"/>
            </a:lvl2pPr>
            <a:lvl3pPr marL="990564" indent="0">
              <a:buNone/>
              <a:defRPr sz="1083"/>
            </a:lvl3pPr>
            <a:lvl4pPr marL="1485846" indent="0">
              <a:buNone/>
              <a:defRPr sz="975"/>
            </a:lvl4pPr>
            <a:lvl5pPr marL="1981127" indent="0">
              <a:buNone/>
              <a:defRPr sz="975"/>
            </a:lvl5pPr>
            <a:lvl6pPr marL="2476410" indent="0">
              <a:buNone/>
              <a:defRPr sz="975"/>
            </a:lvl6pPr>
            <a:lvl7pPr marL="2971692" indent="0">
              <a:buNone/>
              <a:defRPr sz="975"/>
            </a:lvl7pPr>
            <a:lvl8pPr marL="3466973" indent="0">
              <a:buNone/>
              <a:defRPr sz="975"/>
            </a:lvl8pPr>
            <a:lvl9pPr marL="3962255" indent="0">
              <a:buNone/>
              <a:defRPr sz="975"/>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2022/4/4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167"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467"/>
            </a:lvl1pPr>
            <a:lvl2pPr marL="495283" indent="0">
              <a:buNone/>
              <a:defRPr sz="3033"/>
            </a:lvl2pPr>
            <a:lvl3pPr marL="990564" indent="0">
              <a:buNone/>
              <a:defRPr sz="2600"/>
            </a:lvl3pPr>
            <a:lvl4pPr marL="1485846" indent="0">
              <a:buNone/>
              <a:defRPr sz="2167"/>
            </a:lvl4pPr>
            <a:lvl5pPr marL="1981127" indent="0">
              <a:buNone/>
              <a:defRPr sz="2167"/>
            </a:lvl5pPr>
            <a:lvl6pPr marL="2476410" indent="0">
              <a:buNone/>
              <a:defRPr sz="2167"/>
            </a:lvl6pPr>
            <a:lvl7pPr marL="2971692" indent="0">
              <a:buNone/>
              <a:defRPr sz="2167"/>
            </a:lvl7pPr>
            <a:lvl8pPr marL="3466973" indent="0">
              <a:buNone/>
              <a:defRPr sz="2167"/>
            </a:lvl8pPr>
            <a:lvl9pPr marL="3962255" indent="0">
              <a:buNone/>
              <a:defRPr sz="2167"/>
            </a:lvl9pPr>
          </a:lstStyle>
          <a:p>
            <a:r>
              <a:rPr kumimoji="1" lang="ja-JP" altLang="en-US" smtClean="0"/>
              <a:t>図を追加</a:t>
            </a:r>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517"/>
            </a:lvl1pPr>
            <a:lvl2pPr marL="495283" indent="0">
              <a:buNone/>
              <a:defRPr sz="1300"/>
            </a:lvl2pPr>
            <a:lvl3pPr marL="990564" indent="0">
              <a:buNone/>
              <a:defRPr sz="1083"/>
            </a:lvl3pPr>
            <a:lvl4pPr marL="1485846" indent="0">
              <a:buNone/>
              <a:defRPr sz="975"/>
            </a:lvl4pPr>
            <a:lvl5pPr marL="1981127" indent="0">
              <a:buNone/>
              <a:defRPr sz="975"/>
            </a:lvl5pPr>
            <a:lvl6pPr marL="2476410" indent="0">
              <a:buNone/>
              <a:defRPr sz="975"/>
            </a:lvl6pPr>
            <a:lvl7pPr marL="2971692" indent="0">
              <a:buNone/>
              <a:defRPr sz="975"/>
            </a:lvl7pPr>
            <a:lvl8pPr marL="3466973" indent="0">
              <a:buNone/>
              <a:defRPr sz="975"/>
            </a:lvl8pPr>
            <a:lvl9pPr marL="3962255" indent="0">
              <a:buNone/>
              <a:defRPr sz="975"/>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2022/4/4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3"/>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3"/>
            <a:ext cx="2311400" cy="365125"/>
          </a:xfrm>
          <a:prstGeom prst="rect">
            <a:avLst/>
          </a:prstGeom>
        </p:spPr>
        <p:txBody>
          <a:bodyPr vert="horz" lIns="91440" tIns="45720" rIns="91440" bIns="45720" rtlCol="0" anchor="ctr"/>
          <a:lstStyle>
            <a:lvl1pPr algn="l">
              <a:defRPr sz="1300">
                <a:solidFill>
                  <a:schemeClr val="tx1">
                    <a:tint val="75000"/>
                  </a:schemeClr>
                </a:solidFill>
              </a:defRPr>
            </a:lvl1pPr>
          </a:lstStyle>
          <a:p>
            <a:fld id="{7372D545-8467-428C-B4B7-668AFE11EB3F}" type="datetimeFigureOut">
              <a:rPr kumimoji="1" lang="ja-JP" altLang="en-US" smtClean="0"/>
              <a:t>2022/4/4</a:t>
            </a:fld>
            <a:endParaRPr kumimoji="1" lang="ja-JP" altLang="en-US"/>
          </a:p>
        </p:txBody>
      </p:sp>
      <p:sp>
        <p:nvSpPr>
          <p:cNvPr id="5" name="フッター プレースホルダー 4"/>
          <p:cNvSpPr>
            <a:spLocks noGrp="1"/>
          </p:cNvSpPr>
          <p:nvPr>
            <p:ph type="ftr" sz="quarter" idx="3"/>
          </p:nvPr>
        </p:nvSpPr>
        <p:spPr>
          <a:xfrm>
            <a:off x="3384550" y="6356353"/>
            <a:ext cx="3136900" cy="365125"/>
          </a:xfrm>
          <a:prstGeom prst="rect">
            <a:avLst/>
          </a:prstGeom>
        </p:spPr>
        <p:txBody>
          <a:bodyPr vert="horz" lIns="91440" tIns="45720" rIns="91440" bIns="45720"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3"/>
            <a:ext cx="2311400" cy="365125"/>
          </a:xfrm>
          <a:prstGeom prst="rect">
            <a:avLst/>
          </a:prstGeom>
        </p:spPr>
        <p:txBody>
          <a:bodyPr vert="horz" lIns="91440" tIns="45720" rIns="91440" bIns="45720" rtlCol="0" anchor="ctr"/>
          <a:lstStyle>
            <a:lvl1pPr algn="r">
              <a:defRPr sz="13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90564" rtl="0" eaLnBrk="1" latinLnBrk="0" hangingPunct="1">
        <a:spcBef>
          <a:spcPct val="0"/>
        </a:spcBef>
        <a:buNone/>
        <a:defRPr kumimoji="1" sz="4767" kern="1200">
          <a:solidFill>
            <a:schemeClr val="tx1"/>
          </a:solidFill>
          <a:latin typeface="+mj-lt"/>
          <a:ea typeface="+mj-ea"/>
          <a:cs typeface="+mj-cs"/>
        </a:defRPr>
      </a:lvl1pPr>
    </p:titleStyle>
    <p:bodyStyle>
      <a:lvl1pPr marL="371461" indent="-371461" algn="l" defTabSz="990564" rtl="0" eaLnBrk="1" latinLnBrk="0" hangingPunct="1">
        <a:spcBef>
          <a:spcPct val="20000"/>
        </a:spcBef>
        <a:buFont typeface="Arial" pitchFamily="34" charset="0"/>
        <a:buChar char="•"/>
        <a:defRPr kumimoji="1" sz="3467" kern="1200">
          <a:solidFill>
            <a:schemeClr val="tx1"/>
          </a:solidFill>
          <a:latin typeface="+mn-lt"/>
          <a:ea typeface="+mn-ea"/>
          <a:cs typeface="+mn-cs"/>
        </a:defRPr>
      </a:lvl1pPr>
      <a:lvl2pPr marL="804833" indent="-309551" algn="l" defTabSz="990564" rtl="0" eaLnBrk="1" latinLnBrk="0" hangingPunct="1">
        <a:spcBef>
          <a:spcPct val="20000"/>
        </a:spcBef>
        <a:buFont typeface="Arial" pitchFamily="34" charset="0"/>
        <a:buChar char="–"/>
        <a:defRPr kumimoji="1" sz="3033" kern="1200">
          <a:solidFill>
            <a:schemeClr val="tx1"/>
          </a:solidFill>
          <a:latin typeface="+mn-lt"/>
          <a:ea typeface="+mn-ea"/>
          <a:cs typeface="+mn-cs"/>
        </a:defRPr>
      </a:lvl2pPr>
      <a:lvl3pPr marL="1238204" indent="-247640" algn="l" defTabSz="990564" rtl="0" eaLnBrk="1" latinLnBrk="0" hangingPunct="1">
        <a:spcBef>
          <a:spcPct val="20000"/>
        </a:spcBef>
        <a:buFont typeface="Arial" pitchFamily="34" charset="0"/>
        <a:buChar char="•"/>
        <a:defRPr kumimoji="1" sz="2600" kern="1200">
          <a:solidFill>
            <a:schemeClr val="tx1"/>
          </a:solidFill>
          <a:latin typeface="+mn-lt"/>
          <a:ea typeface="+mn-ea"/>
          <a:cs typeface="+mn-cs"/>
        </a:defRPr>
      </a:lvl3pPr>
      <a:lvl4pPr marL="1733487" indent="-247640" algn="l" defTabSz="990564" rtl="0" eaLnBrk="1" latinLnBrk="0" hangingPunct="1">
        <a:spcBef>
          <a:spcPct val="20000"/>
        </a:spcBef>
        <a:buFont typeface="Arial" pitchFamily="34" charset="0"/>
        <a:buChar char="–"/>
        <a:defRPr kumimoji="1" sz="2167" kern="1200">
          <a:solidFill>
            <a:schemeClr val="tx1"/>
          </a:solidFill>
          <a:latin typeface="+mn-lt"/>
          <a:ea typeface="+mn-ea"/>
          <a:cs typeface="+mn-cs"/>
        </a:defRPr>
      </a:lvl4pPr>
      <a:lvl5pPr marL="2228768" indent="-247640" algn="l" defTabSz="990564" rtl="0" eaLnBrk="1" latinLnBrk="0" hangingPunct="1">
        <a:spcBef>
          <a:spcPct val="20000"/>
        </a:spcBef>
        <a:buFont typeface="Arial" pitchFamily="34" charset="0"/>
        <a:buChar char="»"/>
        <a:defRPr kumimoji="1" sz="2167" kern="1200">
          <a:solidFill>
            <a:schemeClr val="tx1"/>
          </a:solidFill>
          <a:latin typeface="+mn-lt"/>
          <a:ea typeface="+mn-ea"/>
          <a:cs typeface="+mn-cs"/>
        </a:defRPr>
      </a:lvl5pPr>
      <a:lvl6pPr marL="2724050" indent="-247640" algn="l" defTabSz="990564" rtl="0" eaLnBrk="1" latinLnBrk="0" hangingPunct="1">
        <a:spcBef>
          <a:spcPct val="20000"/>
        </a:spcBef>
        <a:buFont typeface="Arial" pitchFamily="34" charset="0"/>
        <a:buChar char="•"/>
        <a:defRPr kumimoji="1" sz="2167" kern="1200">
          <a:solidFill>
            <a:schemeClr val="tx1"/>
          </a:solidFill>
          <a:latin typeface="+mn-lt"/>
          <a:ea typeface="+mn-ea"/>
          <a:cs typeface="+mn-cs"/>
        </a:defRPr>
      </a:lvl6pPr>
      <a:lvl7pPr marL="3219333" indent="-247640" algn="l" defTabSz="990564" rtl="0" eaLnBrk="1" latinLnBrk="0" hangingPunct="1">
        <a:spcBef>
          <a:spcPct val="20000"/>
        </a:spcBef>
        <a:buFont typeface="Arial" pitchFamily="34" charset="0"/>
        <a:buChar char="•"/>
        <a:defRPr kumimoji="1" sz="2167" kern="1200">
          <a:solidFill>
            <a:schemeClr val="tx1"/>
          </a:solidFill>
          <a:latin typeface="+mn-lt"/>
          <a:ea typeface="+mn-ea"/>
          <a:cs typeface="+mn-cs"/>
        </a:defRPr>
      </a:lvl7pPr>
      <a:lvl8pPr marL="3714614" indent="-247640" algn="l" defTabSz="990564" rtl="0" eaLnBrk="1" latinLnBrk="0" hangingPunct="1">
        <a:spcBef>
          <a:spcPct val="20000"/>
        </a:spcBef>
        <a:buFont typeface="Arial" pitchFamily="34" charset="0"/>
        <a:buChar char="•"/>
        <a:defRPr kumimoji="1" sz="2167" kern="1200">
          <a:solidFill>
            <a:schemeClr val="tx1"/>
          </a:solidFill>
          <a:latin typeface="+mn-lt"/>
          <a:ea typeface="+mn-ea"/>
          <a:cs typeface="+mn-cs"/>
        </a:defRPr>
      </a:lvl8pPr>
      <a:lvl9pPr marL="4209896" indent="-247640" algn="l" defTabSz="990564" rtl="0" eaLnBrk="1" latinLnBrk="0" hangingPunct="1">
        <a:spcBef>
          <a:spcPct val="20000"/>
        </a:spcBef>
        <a:buFont typeface="Arial" pitchFamily="34" charset="0"/>
        <a:buChar char="•"/>
        <a:defRPr kumimoji="1" sz="2167" kern="1200">
          <a:solidFill>
            <a:schemeClr val="tx1"/>
          </a:solidFill>
          <a:latin typeface="+mn-lt"/>
          <a:ea typeface="+mn-ea"/>
          <a:cs typeface="+mn-cs"/>
        </a:defRPr>
      </a:lvl9pPr>
    </p:bodyStyle>
    <p:otherStyle>
      <a:defPPr>
        <a:defRPr lang="ja-JP"/>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40466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ja-JP" altLang="en-US" sz="2000" b="1" dirty="0" smtClean="0">
                <a:solidFill>
                  <a:prstClr val="white"/>
                </a:solidFill>
                <a:latin typeface="Meiryo UI" panose="020B0604030504040204" pitchFamily="50" charset="-128"/>
                <a:ea typeface="Meiryo UI" panose="020B0604030504040204" pitchFamily="50" charset="-128"/>
              </a:rPr>
              <a:t>高齢者施設等における医療支援体制の徹底・強化</a:t>
            </a:r>
            <a:endParaRPr lang="ja-JP" altLang="ja-JP" sz="2000" b="1" dirty="0">
              <a:solidFill>
                <a:prstClr val="white"/>
              </a:solidFill>
              <a:latin typeface="Meiryo UI" panose="020B0604030504040204" pitchFamily="50" charset="-128"/>
              <a:ea typeface="Meiryo UI" panose="020B0604030504040204" pitchFamily="50" charset="-128"/>
            </a:endParaRPr>
          </a:p>
        </p:txBody>
      </p:sp>
      <p:sp>
        <p:nvSpPr>
          <p:cNvPr id="8" name="正方形/長方形 7"/>
          <p:cNvSpPr/>
          <p:nvPr/>
        </p:nvSpPr>
        <p:spPr>
          <a:xfrm>
            <a:off x="87924" y="443420"/>
            <a:ext cx="9767485" cy="944032"/>
          </a:xfrm>
          <a:prstGeom prst="rect">
            <a:avLst/>
          </a:prstGeom>
          <a:solidFill>
            <a:schemeClr val="accent1">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2563" indent="-182563">
              <a:lnSpc>
                <a:spcPts val="1400"/>
              </a:lnSpc>
            </a:pPr>
            <a:r>
              <a:rPr lang="ja-JP" altLang="en-US" sz="1300" dirty="0">
                <a:solidFill>
                  <a:schemeClr val="tx1"/>
                </a:solidFill>
                <a:latin typeface="+mj-ea"/>
                <a:cs typeface="Times New Roman" panose="02020603050405020304" pitchFamily="18" charset="0"/>
              </a:rPr>
              <a:t>○　</a:t>
            </a:r>
            <a:r>
              <a:rPr lang="ja-JP" altLang="en-US" sz="1300" dirty="0">
                <a:solidFill>
                  <a:schemeClr val="tx1"/>
                </a:solidFill>
              </a:rPr>
              <a:t>今冬の感染拡大では、高齢者にも多くの感染が生じている地域では、病床等のひっ迫の状況などにより、高齢者施設等の入所者で感染された方について、施設内での療養を余儀なくされる状況が生じた。</a:t>
            </a:r>
            <a:endParaRPr lang="en-US" altLang="ja-JP" sz="1300" dirty="0">
              <a:solidFill>
                <a:schemeClr val="tx1"/>
              </a:solidFill>
              <a:latin typeface="+mj-ea"/>
              <a:cs typeface="Times New Roman" panose="02020603050405020304" pitchFamily="18" charset="0"/>
            </a:endParaRPr>
          </a:p>
          <a:p>
            <a:pPr marL="182563" indent="-182563">
              <a:lnSpc>
                <a:spcPts val="1400"/>
              </a:lnSpc>
            </a:pPr>
            <a:r>
              <a:rPr lang="ja-JP" altLang="en-US" sz="1300" dirty="0" smtClean="0">
                <a:solidFill>
                  <a:schemeClr val="tx1"/>
                </a:solidFill>
                <a:latin typeface="+mj-ea"/>
                <a:ea typeface="+mj-ea"/>
                <a:cs typeface="Times New Roman" panose="02020603050405020304" pitchFamily="18" charset="0"/>
              </a:rPr>
              <a:t>○ このため、高齢者施設等で療養される方への医療支援の更なる強化について、</a:t>
            </a:r>
            <a:r>
              <a:rPr lang="en-US" altLang="ja-JP" sz="1300" dirty="0" smtClean="0">
                <a:solidFill>
                  <a:schemeClr val="tx1"/>
                </a:solidFill>
                <a:latin typeface="+mj-ea"/>
                <a:ea typeface="+mj-ea"/>
                <a:cs typeface="Times New Roman" panose="02020603050405020304" pitchFamily="18" charset="0"/>
              </a:rPr>
              <a:t>3</a:t>
            </a:r>
            <a:r>
              <a:rPr lang="ja-JP" altLang="en-US" sz="1300" dirty="0" smtClean="0">
                <a:solidFill>
                  <a:schemeClr val="tx1"/>
                </a:solidFill>
                <a:latin typeface="+mj-ea"/>
                <a:ea typeface="+mj-ea"/>
                <a:cs typeface="Times New Roman" panose="02020603050405020304" pitchFamily="18" charset="0"/>
              </a:rPr>
              <a:t>月</a:t>
            </a:r>
            <a:r>
              <a:rPr lang="en-US" altLang="ja-JP" sz="1300" dirty="0" smtClean="0">
                <a:solidFill>
                  <a:schemeClr val="tx1"/>
                </a:solidFill>
                <a:latin typeface="+mj-ea"/>
                <a:ea typeface="+mj-ea"/>
                <a:cs typeface="Times New Roman" panose="02020603050405020304" pitchFamily="18" charset="0"/>
              </a:rPr>
              <a:t>18</a:t>
            </a:r>
            <a:r>
              <a:rPr lang="ja-JP" altLang="en-US" sz="1300" dirty="0" smtClean="0">
                <a:solidFill>
                  <a:schemeClr val="tx1"/>
                </a:solidFill>
                <a:latin typeface="+mj-ea"/>
                <a:ea typeface="+mj-ea"/>
                <a:cs typeface="Times New Roman" panose="02020603050405020304" pitchFamily="18" charset="0"/>
              </a:rPr>
              <a:t>日に事務連絡を発出し、高齢者施設等に対して協力医療機関の確保の有無等の調査の実施をしつつ、取組を要請。（</a:t>
            </a:r>
            <a:r>
              <a:rPr lang="en-US" altLang="ja-JP" sz="1300" dirty="0" smtClean="0">
                <a:solidFill>
                  <a:schemeClr val="tx1"/>
                </a:solidFill>
                <a:latin typeface="+mj-ea"/>
                <a:ea typeface="+mj-ea"/>
                <a:cs typeface="Times New Roman" panose="02020603050405020304" pitchFamily="18" charset="0"/>
              </a:rPr>
              <a:t>4</a:t>
            </a:r>
            <a:r>
              <a:rPr lang="ja-JP" altLang="en-US" sz="1300" dirty="0" smtClean="0">
                <a:solidFill>
                  <a:schemeClr val="tx1"/>
                </a:solidFill>
                <a:latin typeface="+mj-ea"/>
                <a:ea typeface="+mj-ea"/>
                <a:cs typeface="Times New Roman" panose="02020603050405020304" pitchFamily="18" charset="0"/>
              </a:rPr>
              <a:t>月</a:t>
            </a:r>
            <a:r>
              <a:rPr lang="en-US" altLang="ja-JP" sz="1300" dirty="0" smtClean="0">
                <a:solidFill>
                  <a:schemeClr val="tx1"/>
                </a:solidFill>
                <a:latin typeface="+mj-ea"/>
                <a:ea typeface="+mj-ea"/>
                <a:cs typeface="Times New Roman" panose="02020603050405020304" pitchFamily="18" charset="0"/>
              </a:rPr>
              <a:t>22</a:t>
            </a:r>
            <a:r>
              <a:rPr lang="ja-JP" altLang="en-US" sz="1300" dirty="0" smtClean="0">
                <a:solidFill>
                  <a:schemeClr val="tx1"/>
                </a:solidFill>
                <a:latin typeface="+mj-ea"/>
                <a:ea typeface="+mj-ea"/>
                <a:cs typeface="Times New Roman" panose="02020603050405020304" pitchFamily="18" charset="0"/>
              </a:rPr>
              <a:t>日までに取組結果を国に報告する予定。）</a:t>
            </a:r>
            <a:endParaRPr lang="en-US" altLang="ja-JP" sz="1300" dirty="0" smtClean="0">
              <a:solidFill>
                <a:schemeClr val="tx1"/>
              </a:solidFill>
              <a:latin typeface="+mj-ea"/>
              <a:ea typeface="+mj-ea"/>
              <a:cs typeface="Times New Roman" panose="02020603050405020304" pitchFamily="18" charset="0"/>
            </a:endParaRPr>
          </a:p>
          <a:p>
            <a:pPr marL="182563" indent="-182563">
              <a:lnSpc>
                <a:spcPts val="1400"/>
              </a:lnSpc>
            </a:pPr>
            <a:r>
              <a:rPr lang="ja-JP" altLang="en-US" sz="1300" dirty="0" smtClean="0">
                <a:solidFill>
                  <a:schemeClr val="tx1"/>
                </a:solidFill>
                <a:latin typeface="+mj-ea"/>
                <a:ea typeface="+mj-ea"/>
                <a:cs typeface="Times New Roman" panose="02020603050405020304" pitchFamily="18" charset="0"/>
              </a:rPr>
              <a:t>○　オミクロン株による感染の再拡大に備えて、上記の対策の徹底・強化を図るため、下記の内容について、事務連絡を発出する。</a:t>
            </a:r>
            <a:endParaRPr lang="en-US" altLang="ja-JP" sz="1300" dirty="0" smtClean="0">
              <a:solidFill>
                <a:schemeClr val="tx1"/>
              </a:solidFill>
              <a:latin typeface="+mj-ea"/>
              <a:ea typeface="+mj-ea"/>
              <a:cs typeface="Times New Roman" panose="02020603050405020304" pitchFamily="18" charset="0"/>
            </a:endParaRPr>
          </a:p>
        </p:txBody>
      </p:sp>
      <p:sp>
        <p:nvSpPr>
          <p:cNvPr id="10" name="テキスト ボックス 9"/>
          <p:cNvSpPr txBox="1"/>
          <p:nvPr/>
        </p:nvSpPr>
        <p:spPr>
          <a:xfrm>
            <a:off x="116423" y="1516293"/>
            <a:ext cx="9710485" cy="3990836"/>
          </a:xfrm>
          <a:prstGeom prst="rect">
            <a:avLst/>
          </a:prstGeom>
          <a:noFill/>
          <a:ln>
            <a:solidFill>
              <a:schemeClr val="tx1"/>
            </a:solidFill>
          </a:ln>
        </p:spPr>
        <p:txBody>
          <a:bodyPr wrap="square" rtlCol="0">
            <a:spAutoFit/>
          </a:bodyPr>
          <a:lstStyle/>
          <a:p>
            <a:pPr>
              <a:lnSpc>
                <a:spcPts val="1000"/>
              </a:lnSpc>
              <a:spcBef>
                <a:spcPts val="600"/>
              </a:spcBef>
            </a:pPr>
            <a:r>
              <a:rPr lang="en-US" altLang="ja-JP" sz="1400" dirty="0"/>
              <a:t> </a:t>
            </a:r>
            <a:r>
              <a:rPr lang="en-US" altLang="ja-JP" sz="1400" dirty="0" smtClean="0"/>
              <a:t>   </a:t>
            </a:r>
          </a:p>
          <a:p>
            <a:pPr>
              <a:lnSpc>
                <a:spcPts val="1500"/>
              </a:lnSpc>
            </a:pPr>
            <a:r>
              <a:rPr lang="en-US" altLang="ja-JP" sz="1400" dirty="0"/>
              <a:t> </a:t>
            </a:r>
            <a:r>
              <a:rPr lang="en-US" altLang="ja-JP" sz="1400" dirty="0" smtClean="0"/>
              <a:t> </a:t>
            </a:r>
            <a:r>
              <a:rPr lang="ja-JP" altLang="en-US" sz="1400" dirty="0" smtClean="0"/>
              <a:t>（感染制御や業務継続の支援体制について）</a:t>
            </a:r>
            <a:endParaRPr lang="en-US" altLang="ja-JP" sz="1400" dirty="0" smtClean="0"/>
          </a:p>
          <a:p>
            <a:pPr marL="180975" indent="-180975">
              <a:lnSpc>
                <a:spcPts val="1500"/>
              </a:lnSpc>
            </a:pPr>
            <a:r>
              <a:rPr kumimoji="1" lang="ja-JP" altLang="en-US" sz="1300" dirty="0" smtClean="0"/>
              <a:t>○　入所者に陽性者が発生した施設</a:t>
            </a:r>
            <a:r>
              <a:rPr kumimoji="1" lang="ja-JP" altLang="en-US" sz="1050" dirty="0" smtClean="0"/>
              <a:t>（</a:t>
            </a:r>
            <a:r>
              <a:rPr kumimoji="1" lang="en-US" altLang="ja-JP" sz="1050" dirty="0" smtClean="0"/>
              <a:t>※</a:t>
            </a:r>
            <a:r>
              <a:rPr kumimoji="1" lang="ja-JP" altLang="en-US" sz="1050" dirty="0" smtClean="0"/>
              <a:t>）</a:t>
            </a:r>
            <a:r>
              <a:rPr kumimoji="1" lang="ja-JP" altLang="en-US" sz="1300" dirty="0" smtClean="0"/>
              <a:t>については、派遣を希望しない場合等を除き、</a:t>
            </a:r>
            <a:r>
              <a:rPr lang="en-US" altLang="ja-JP" sz="1300" dirty="0" smtClean="0"/>
              <a:t>24</a:t>
            </a:r>
            <a:r>
              <a:rPr kumimoji="1" lang="ja-JP" altLang="en-US" sz="1300" dirty="0" smtClean="0"/>
              <a:t>時間以内（遅くとも一両日中）に感染制御・業務継続支援チームを派遣できる体制の構築を目指す。（沖縄では、陽性者が発生した施設のうち６割に派遣。）　また、施設等が、陽性者が発生した場合の相談先を理解していることが重要であり、都道府県に専用の相談窓口を設置するとともに、その窓口等について施設への個別の周知等を実施する。</a:t>
            </a:r>
            <a:endParaRPr kumimoji="1" lang="en-US" altLang="ja-JP" sz="1300" dirty="0" smtClean="0"/>
          </a:p>
          <a:p>
            <a:pPr>
              <a:lnSpc>
                <a:spcPts val="1200"/>
              </a:lnSpc>
            </a:pPr>
            <a:r>
              <a:rPr lang="ja-JP" altLang="en-US" sz="1000" dirty="0" smtClean="0"/>
              <a:t>　　</a:t>
            </a:r>
            <a:r>
              <a:rPr lang="en-US" altLang="ja-JP" sz="1000" dirty="0" smtClean="0"/>
              <a:t>※</a:t>
            </a:r>
            <a:r>
              <a:rPr lang="ja-JP" altLang="en-US" sz="1000" dirty="0" smtClean="0"/>
              <a:t>　介護</a:t>
            </a:r>
            <a:r>
              <a:rPr lang="ja-JP" altLang="en-US" sz="1000" dirty="0"/>
              <a:t>老人福祉施設、地域密着型介護老人福祉施設入所者生活介護、介護老人保健施設、介護医療院、特定施設入居者生活介護、地域密着型特定施設入居者生活介護</a:t>
            </a:r>
            <a:r>
              <a:rPr lang="ja-JP" altLang="en-US" sz="1000" dirty="0" smtClean="0"/>
              <a:t>、</a:t>
            </a:r>
            <a:endParaRPr lang="en-US" altLang="ja-JP" sz="1000" dirty="0" smtClean="0"/>
          </a:p>
          <a:p>
            <a:pPr>
              <a:lnSpc>
                <a:spcPts val="1200"/>
              </a:lnSpc>
            </a:pPr>
            <a:r>
              <a:rPr lang="ja-JP" altLang="en-US" sz="1000" dirty="0" smtClean="0"/>
              <a:t>　　　認知症</a:t>
            </a:r>
            <a:r>
              <a:rPr lang="ja-JP" altLang="en-US" sz="1000" dirty="0"/>
              <a:t>対応型共同生活介護、養護老人ホーム、軽費老人ホーム、有料老人ホーム及びサービス付き高齢者向け住宅</a:t>
            </a:r>
            <a:endParaRPr lang="en-US" altLang="ja-JP" sz="1000" dirty="0" smtClean="0"/>
          </a:p>
          <a:p>
            <a:pPr>
              <a:lnSpc>
                <a:spcPts val="1000"/>
              </a:lnSpc>
            </a:pPr>
            <a:endParaRPr lang="en-US" altLang="ja-JP" sz="1300" dirty="0"/>
          </a:p>
          <a:p>
            <a:pPr>
              <a:lnSpc>
                <a:spcPts val="1500"/>
              </a:lnSpc>
            </a:pPr>
            <a:r>
              <a:rPr lang="en-US" altLang="ja-JP" sz="1400" dirty="0"/>
              <a:t> </a:t>
            </a:r>
            <a:r>
              <a:rPr lang="ja-JP" altLang="en-US" sz="1400" dirty="0" smtClean="0"/>
              <a:t>（医師や看護師による往診・派遣を要請できる医療機関を事前に確保できていることの確認について</a:t>
            </a:r>
            <a:r>
              <a:rPr lang="ja-JP" altLang="en-US" sz="1400" dirty="0"/>
              <a:t>）</a:t>
            </a:r>
            <a:endParaRPr lang="en-US" altLang="ja-JP" sz="1400" dirty="0"/>
          </a:p>
          <a:p>
            <a:pPr marL="180975" indent="-180975">
              <a:lnSpc>
                <a:spcPts val="1500"/>
              </a:lnSpc>
            </a:pPr>
            <a:r>
              <a:rPr lang="ja-JP" altLang="en-US" sz="1300" dirty="0"/>
              <a:t>○　</a:t>
            </a:r>
            <a:r>
              <a:rPr lang="ja-JP" altLang="en-US" sz="1300" dirty="0" smtClean="0"/>
              <a:t>全ての施設等において、必要な場合に医師や看護師による往診等の医療を確保できる体制となっていることを確認する。</a:t>
            </a:r>
            <a:endParaRPr lang="en-US" altLang="ja-JP" sz="1300" dirty="0" smtClean="0"/>
          </a:p>
          <a:p>
            <a:pPr marL="180975" indent="-180975">
              <a:lnSpc>
                <a:spcPts val="1500"/>
              </a:lnSpc>
            </a:pPr>
            <a:r>
              <a:rPr kumimoji="1" lang="ja-JP" altLang="en-US" sz="1300" dirty="0" smtClean="0"/>
              <a:t>　　　具体的には、今回、施設に実施中の調査において、以下のいずれかに該当する旨</a:t>
            </a:r>
            <a:r>
              <a:rPr lang="ja-JP" altLang="en-US" sz="1300" dirty="0"/>
              <a:t>の回答を全ての施設等から得ることを目指す</a:t>
            </a:r>
            <a:r>
              <a:rPr lang="ja-JP" altLang="en-US" sz="1300" dirty="0" smtClean="0"/>
              <a:t>。</a:t>
            </a:r>
            <a:endParaRPr kumimoji="1" lang="en-US" altLang="ja-JP" sz="1300" dirty="0" smtClean="0"/>
          </a:p>
          <a:p>
            <a:pPr marL="449263" indent="-449263">
              <a:lnSpc>
                <a:spcPts val="1400"/>
              </a:lnSpc>
            </a:pPr>
            <a:r>
              <a:rPr kumimoji="1" lang="ja-JP" altLang="en-US" sz="1300" dirty="0" smtClean="0"/>
              <a:t>　　　・　医師・看護師の往診・派遣を要請できる協力医療機関を事前に確保できている（嘱託医・当該施設等の医師がコロナ治療に対応できる場合も含む。）</a:t>
            </a:r>
            <a:endParaRPr kumimoji="1" lang="en-US" altLang="ja-JP" sz="1300" dirty="0" smtClean="0"/>
          </a:p>
          <a:p>
            <a:pPr marL="180975" indent="-180975">
              <a:lnSpc>
                <a:spcPts val="1400"/>
              </a:lnSpc>
            </a:pPr>
            <a:r>
              <a:rPr kumimoji="1" lang="ja-JP" altLang="en-US" sz="1300" dirty="0" smtClean="0"/>
              <a:t>　　　・　各自治体が指定する医療機関や医療チームの往診派遣を要請できる</a:t>
            </a:r>
            <a:endParaRPr kumimoji="1" lang="en-US" altLang="ja-JP" sz="1300" dirty="0" smtClean="0"/>
          </a:p>
          <a:p>
            <a:pPr marL="180975" indent="-180975">
              <a:lnSpc>
                <a:spcPts val="1500"/>
              </a:lnSpc>
            </a:pPr>
            <a:r>
              <a:rPr kumimoji="1" lang="ja-JP" altLang="en-US" sz="1300" dirty="0" smtClean="0"/>
              <a:t>○　この</a:t>
            </a:r>
            <a:r>
              <a:rPr lang="ja-JP" altLang="en-US" sz="1300" dirty="0"/>
              <a:t>ため</a:t>
            </a:r>
            <a:r>
              <a:rPr lang="ja-JP" altLang="en-US" sz="1300" dirty="0" smtClean="0"/>
              <a:t>、施設等の判断の参考となるよう、圏域</a:t>
            </a:r>
            <a:r>
              <a:rPr lang="ja-JP" altLang="en-US" sz="1300" dirty="0"/>
              <a:t>・地域ごとに往診・派遣できる協力医療機関を指定・</a:t>
            </a:r>
            <a:r>
              <a:rPr lang="ja-JP" altLang="en-US" sz="1300" dirty="0" smtClean="0"/>
              <a:t>登録する仕組みを設け、施設等に対し提示することが</a:t>
            </a:r>
            <a:r>
              <a:rPr lang="ja-JP" altLang="en-US" sz="1300" dirty="0"/>
              <a:t>考えられる</a:t>
            </a:r>
            <a:r>
              <a:rPr lang="ja-JP" altLang="en-US" sz="1300" dirty="0" smtClean="0"/>
              <a:t>。</a:t>
            </a:r>
            <a:endParaRPr lang="en-US" altLang="ja-JP" sz="1300" dirty="0" smtClean="0"/>
          </a:p>
          <a:p>
            <a:pPr marL="180975" indent="-180975">
              <a:lnSpc>
                <a:spcPts val="1500"/>
              </a:lnSpc>
            </a:pPr>
            <a:endParaRPr lang="en-US" altLang="ja-JP" sz="1300" dirty="0"/>
          </a:p>
          <a:p>
            <a:pPr marL="180975" indent="-180975">
              <a:lnSpc>
                <a:spcPts val="800"/>
              </a:lnSpc>
            </a:pPr>
            <a:r>
              <a:rPr lang="ja-JP" altLang="en-US" sz="1300" dirty="0" smtClean="0"/>
              <a:t>（体制構築に向けた取組みについて）</a:t>
            </a:r>
            <a:endParaRPr lang="en-US" altLang="ja-JP" sz="1300" dirty="0"/>
          </a:p>
          <a:p>
            <a:pPr marL="180975" indent="-180975">
              <a:lnSpc>
                <a:spcPts val="1500"/>
              </a:lnSpc>
            </a:pPr>
            <a:r>
              <a:rPr lang="ja-JP" altLang="en-US" sz="1300" dirty="0"/>
              <a:t>○　都道府県の体制構築にあたっては、医療関係部局と介護関係部局が密接に連携し、地域の医療関係者・施設関係者、市町村の福祉部局と協議しつつ、構築していくことが重要。</a:t>
            </a:r>
            <a:endParaRPr lang="en-US" altLang="ja-JP" sz="1300" dirty="0"/>
          </a:p>
          <a:p>
            <a:pPr marL="180975" indent="-180975">
              <a:lnSpc>
                <a:spcPts val="1500"/>
              </a:lnSpc>
            </a:pPr>
            <a:r>
              <a:rPr lang="ja-JP" altLang="en-US" sz="1300" dirty="0"/>
              <a:t>○　国としても、都道府県の医療関係部局・介護関係部局それぞれから個別に相談できる伴走型の体制を構築する</a:t>
            </a:r>
            <a:r>
              <a:rPr lang="ja-JP" altLang="en-US" sz="1300" dirty="0" smtClean="0"/>
              <a:t>。</a:t>
            </a:r>
            <a:endParaRPr lang="en-US" altLang="ja-JP" sz="1300" dirty="0"/>
          </a:p>
        </p:txBody>
      </p:sp>
      <p:sp>
        <p:nvSpPr>
          <p:cNvPr id="2" name="角丸四角形 1"/>
          <p:cNvSpPr/>
          <p:nvPr/>
        </p:nvSpPr>
        <p:spPr>
          <a:xfrm>
            <a:off x="75123" y="1409761"/>
            <a:ext cx="5544616" cy="2117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t>１</a:t>
            </a:r>
            <a:r>
              <a:rPr lang="ja-JP" altLang="en-US" sz="1400" b="1" dirty="0" smtClean="0"/>
              <a:t>．目指すべき医療支援の体制について</a:t>
            </a:r>
            <a:endParaRPr lang="en-US" altLang="ja-JP" sz="1400" b="1" dirty="0"/>
          </a:p>
        </p:txBody>
      </p:sp>
      <p:sp>
        <p:nvSpPr>
          <p:cNvPr id="12" name="テキスト ボックス 11"/>
          <p:cNvSpPr txBox="1"/>
          <p:nvPr/>
        </p:nvSpPr>
        <p:spPr>
          <a:xfrm>
            <a:off x="75123" y="5639298"/>
            <a:ext cx="9702413" cy="1182375"/>
          </a:xfrm>
          <a:prstGeom prst="rect">
            <a:avLst/>
          </a:prstGeom>
          <a:noFill/>
          <a:ln>
            <a:solidFill>
              <a:schemeClr val="tx1"/>
            </a:solidFill>
          </a:ln>
        </p:spPr>
        <p:txBody>
          <a:bodyPr wrap="square" rtlCol="0">
            <a:spAutoFit/>
          </a:bodyPr>
          <a:lstStyle/>
          <a:p>
            <a:pPr marL="180975" indent="-180975">
              <a:lnSpc>
                <a:spcPts val="1000"/>
              </a:lnSpc>
            </a:pPr>
            <a:r>
              <a:rPr lang="en-US" altLang="ja-JP" sz="1300" dirty="0"/>
              <a:t> </a:t>
            </a:r>
            <a:endParaRPr lang="en-US" altLang="ja-JP" sz="1300" dirty="0" smtClean="0"/>
          </a:p>
          <a:p>
            <a:pPr marL="180975" indent="-180975">
              <a:lnSpc>
                <a:spcPts val="1500"/>
              </a:lnSpc>
            </a:pPr>
            <a:r>
              <a:rPr lang="ja-JP" altLang="en-US" sz="1300" dirty="0" smtClean="0"/>
              <a:t>○</a:t>
            </a:r>
            <a:r>
              <a:rPr lang="ja-JP" altLang="en-US" sz="1300" dirty="0"/>
              <a:t>　</a:t>
            </a:r>
            <a:r>
              <a:rPr lang="ja-JP" altLang="en-US" sz="1300" dirty="0" smtClean="0"/>
              <a:t>医療機関に対し、以下について、積極的な働きかけを実施。</a:t>
            </a:r>
            <a:endParaRPr lang="en-US" altLang="ja-JP" sz="1300" dirty="0" smtClean="0"/>
          </a:p>
          <a:p>
            <a:pPr marL="180975" indent="-180975">
              <a:lnSpc>
                <a:spcPts val="1500"/>
              </a:lnSpc>
            </a:pPr>
            <a:r>
              <a:rPr lang="ja-JP" altLang="en-US" sz="1300" dirty="0" smtClean="0"/>
              <a:t>　　・　臨時の医療施設をはじめとする既存の確保病床について、要介護の高齢者に対応した人員配置、環境整備を行うことによる、高齢　</a:t>
            </a:r>
            <a:endParaRPr lang="en-US" altLang="ja-JP" sz="1300" dirty="0" smtClean="0"/>
          </a:p>
          <a:p>
            <a:pPr marL="180975" indent="-180975">
              <a:lnSpc>
                <a:spcPts val="1500"/>
              </a:lnSpc>
            </a:pPr>
            <a:r>
              <a:rPr lang="ja-JP" altLang="en-US" sz="1300" dirty="0" smtClean="0"/>
              <a:t>　　　感染者の受入れのキャパシティの拡充</a:t>
            </a:r>
            <a:endParaRPr lang="en-US" altLang="ja-JP" sz="1300" dirty="0" smtClean="0"/>
          </a:p>
          <a:p>
            <a:pPr marL="180975" indent="-180975">
              <a:lnSpc>
                <a:spcPts val="1500"/>
              </a:lnSpc>
            </a:pPr>
            <a:r>
              <a:rPr lang="ja-JP" altLang="en-US" sz="1300" dirty="0" smtClean="0"/>
              <a:t>　　・　地域包括ケア病棟、</a:t>
            </a:r>
            <a:r>
              <a:rPr lang="ja-JP" altLang="en-US" sz="1300" dirty="0" smtClean="0"/>
              <a:t>慢性期病棟</a:t>
            </a:r>
            <a:r>
              <a:rPr lang="ja-JP" altLang="en-US" sz="1300" dirty="0" smtClean="0"/>
              <a:t>等における高齢の感染者の療養解除前の転院を含めた積極的な受入れ</a:t>
            </a:r>
            <a:endParaRPr lang="en-US" altLang="ja-JP" sz="1300" dirty="0" smtClean="0"/>
          </a:p>
          <a:p>
            <a:pPr marL="180975" indent="-180975">
              <a:lnSpc>
                <a:spcPts val="1500"/>
              </a:lnSpc>
            </a:pPr>
            <a:r>
              <a:rPr kumimoji="1" lang="ja-JP" altLang="en-US" sz="1300" dirty="0" smtClean="0"/>
              <a:t>　　・　コロナ対応医療機関以外の医療機関に対し、後方支援医療機関として療養解除後の高齢患者の受入れ</a:t>
            </a:r>
            <a:endParaRPr kumimoji="1" lang="en-US" altLang="ja-JP" sz="1300" dirty="0" smtClean="0"/>
          </a:p>
        </p:txBody>
      </p:sp>
      <p:sp>
        <p:nvSpPr>
          <p:cNvPr id="13" name="角丸四角形 12"/>
          <p:cNvSpPr/>
          <p:nvPr/>
        </p:nvSpPr>
        <p:spPr>
          <a:xfrm>
            <a:off x="75747" y="5582173"/>
            <a:ext cx="7253517" cy="20148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smtClean="0"/>
              <a:t>２．高齢感染者の受入れを想定したコロナ対応病床の更なる確保や回転率向上について</a:t>
            </a:r>
            <a:endParaRPr lang="en-US" altLang="ja-JP" sz="1400" b="1" dirty="0"/>
          </a:p>
        </p:txBody>
      </p:sp>
    </p:spTree>
    <p:extLst>
      <p:ext uri="{BB962C8B-B14F-4D97-AF65-F5344CB8AC3E}">
        <p14:creationId xmlns:p14="http://schemas.microsoft.com/office/powerpoint/2010/main" val="7572940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docProps/app.xml><?xml version="1.0" encoding="utf-8"?>
<Properties xmlns="http://schemas.openxmlformats.org/officeDocument/2006/extended-properties" xmlns:vt="http://schemas.openxmlformats.org/officeDocument/2006/docPropsVTypes">
  <Template>blank</Template>
  <TotalTime>4645</TotalTime>
  <Words>819</Words>
  <Application>Microsoft Office PowerPoint</Application>
  <PresentationFormat>A4 210 x 297 mm</PresentationFormat>
  <Paragraphs>28</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ＭＳ Ｐゴシック</vt:lpstr>
      <vt:lpstr>Arial</vt:lpstr>
      <vt:lpstr>Calibri</vt:lpstr>
      <vt:lpstr>Times New Roman</vt:lpstr>
      <vt:lpstr>Office ​​テーマ</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柴田 直慧(shibata-naosato)</dc:creator>
  <cp:lastModifiedBy>平井 就弘(hirai-narihiro)</cp:lastModifiedBy>
  <cp:revision>238</cp:revision>
  <cp:lastPrinted>2022-04-01T11:29:15Z</cp:lastPrinted>
  <dcterms:created xsi:type="dcterms:W3CDTF">2021-10-04T05:34:03Z</dcterms:created>
  <dcterms:modified xsi:type="dcterms:W3CDTF">2022-04-04T14:09:55Z</dcterms:modified>
</cp:coreProperties>
</file>