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  <p:sldMasterId id="2147483666" r:id="rId2"/>
  </p:sldMasterIdLst>
  <p:sldIdLst>
    <p:sldId id="256" r:id="rId3"/>
    <p:sldId id="257" r:id="rId4"/>
  </p:sldIdLst>
  <p:sldSz cx="7556500" cy="10693400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FAFE"/>
    <a:srgbClr val="FEFEFE"/>
    <a:srgbClr val="0026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6" autoAdjust="0"/>
    <p:restoredTop sz="94454" autoAdjust="0"/>
  </p:normalViewPr>
  <p:slideViewPr>
    <p:cSldViewPr>
      <p:cViewPr>
        <p:scale>
          <a:sx n="110" d="100"/>
          <a:sy n="110" d="100"/>
        </p:scale>
        <p:origin x="330" y="-27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609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31F20"/>
                </a:solidFill>
                <a:latin typeface="GothicMB101Pro-Heavy"/>
                <a:cs typeface="GothicMB101Pro-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31F20"/>
                </a:solidFill>
                <a:latin typeface="GothicMB101Pro-Heavy"/>
                <a:cs typeface="GothicMB101Pro-Heavy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31F20"/>
                </a:solidFill>
                <a:latin typeface="GothicMB101Pro-Heavy"/>
                <a:cs typeface="GothicMB101Pro-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31F20"/>
                </a:solidFill>
                <a:latin typeface="GothicMB101Pro-Heavy"/>
                <a:cs typeface="GothicMB101Pro-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15628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53920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06391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0524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-1663" y="1670609"/>
            <a:ext cx="7560309" cy="9020175"/>
          </a:xfrm>
          <a:custGeom>
            <a:avLst/>
            <a:gdLst/>
            <a:ahLst/>
            <a:cxnLst/>
            <a:rect l="l" t="t" r="r" b="b"/>
            <a:pathLst>
              <a:path w="7560309" h="9020175">
                <a:moveTo>
                  <a:pt x="0" y="9019806"/>
                </a:moveTo>
                <a:lnTo>
                  <a:pt x="7560005" y="9019806"/>
                </a:lnTo>
                <a:lnTo>
                  <a:pt x="7560005" y="0"/>
                </a:lnTo>
                <a:lnTo>
                  <a:pt x="0" y="0"/>
                </a:lnTo>
                <a:lnTo>
                  <a:pt x="0" y="9019806"/>
                </a:lnTo>
                <a:close/>
              </a:path>
            </a:pathLst>
          </a:custGeom>
          <a:solidFill>
            <a:srgbClr val="D5D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86334" y="1739531"/>
            <a:ext cx="6984365" cy="8662035"/>
          </a:xfrm>
          <a:custGeom>
            <a:avLst/>
            <a:gdLst/>
            <a:ahLst/>
            <a:cxnLst/>
            <a:rect l="l" t="t" r="r" b="b"/>
            <a:pathLst>
              <a:path w="6984365" h="8662035">
                <a:moveTo>
                  <a:pt x="6912000" y="0"/>
                </a:moveTo>
                <a:lnTo>
                  <a:pt x="71996" y="0"/>
                </a:lnTo>
                <a:lnTo>
                  <a:pt x="44041" y="5680"/>
                </a:lnTo>
                <a:lnTo>
                  <a:pt x="21148" y="21148"/>
                </a:lnTo>
                <a:lnTo>
                  <a:pt x="5680" y="44041"/>
                </a:lnTo>
                <a:lnTo>
                  <a:pt x="0" y="71996"/>
                </a:lnTo>
                <a:lnTo>
                  <a:pt x="0" y="8589733"/>
                </a:lnTo>
                <a:lnTo>
                  <a:pt x="5680" y="8617688"/>
                </a:lnTo>
                <a:lnTo>
                  <a:pt x="21148" y="8640581"/>
                </a:lnTo>
                <a:lnTo>
                  <a:pt x="44041" y="8656049"/>
                </a:lnTo>
                <a:lnTo>
                  <a:pt x="71996" y="8661730"/>
                </a:lnTo>
                <a:lnTo>
                  <a:pt x="6912000" y="8661730"/>
                </a:lnTo>
                <a:lnTo>
                  <a:pt x="6939957" y="8656049"/>
                </a:lnTo>
                <a:lnTo>
                  <a:pt x="6962854" y="8640581"/>
                </a:lnTo>
                <a:lnTo>
                  <a:pt x="6978326" y="8617688"/>
                </a:lnTo>
                <a:lnTo>
                  <a:pt x="6984009" y="8589733"/>
                </a:lnTo>
                <a:lnTo>
                  <a:pt x="6984009" y="71996"/>
                </a:lnTo>
                <a:lnTo>
                  <a:pt x="6978326" y="44041"/>
                </a:lnTo>
                <a:lnTo>
                  <a:pt x="6962854" y="21148"/>
                </a:lnTo>
                <a:lnTo>
                  <a:pt x="6939957" y="5680"/>
                </a:lnTo>
                <a:lnTo>
                  <a:pt x="691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-1663" y="0"/>
            <a:ext cx="7560309" cy="1604645"/>
          </a:xfrm>
          <a:custGeom>
            <a:avLst/>
            <a:gdLst/>
            <a:ahLst/>
            <a:cxnLst/>
            <a:rect l="l" t="t" r="r" b="b"/>
            <a:pathLst>
              <a:path w="7560309" h="1604645">
                <a:moveTo>
                  <a:pt x="0" y="1604556"/>
                </a:moveTo>
                <a:lnTo>
                  <a:pt x="7560005" y="1604556"/>
                </a:lnTo>
                <a:lnTo>
                  <a:pt x="7560005" y="0"/>
                </a:lnTo>
                <a:lnTo>
                  <a:pt x="0" y="0"/>
                </a:lnTo>
                <a:lnTo>
                  <a:pt x="0" y="1604556"/>
                </a:lnTo>
                <a:close/>
              </a:path>
            </a:pathLst>
          </a:custGeom>
          <a:solidFill>
            <a:srgbClr val="B7B9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86219" y="598850"/>
            <a:ext cx="2990410" cy="889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GothicMB101Pro-Heavy"/>
                <a:cs typeface="GothicMB101Pro-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3537" y="2134260"/>
            <a:ext cx="6575775" cy="2848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31F20"/>
                </a:solidFill>
                <a:latin typeface="GothicMB101Pro-Heavy"/>
                <a:cs typeface="GothicMB101Pro-Heavy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58405" cy="7006590"/>
          </a:xfrm>
          <a:custGeom>
            <a:avLst/>
            <a:gdLst/>
            <a:ahLst/>
            <a:cxnLst/>
            <a:rect l="l" t="t" r="r" b="b"/>
            <a:pathLst>
              <a:path w="7558405" h="7006590">
                <a:moveTo>
                  <a:pt x="0" y="7006361"/>
                </a:moveTo>
                <a:lnTo>
                  <a:pt x="7558341" y="7006361"/>
                </a:lnTo>
                <a:lnTo>
                  <a:pt x="7558341" y="0"/>
                </a:lnTo>
                <a:lnTo>
                  <a:pt x="0" y="0"/>
                </a:lnTo>
                <a:lnTo>
                  <a:pt x="0" y="7006361"/>
                </a:lnTo>
                <a:close/>
              </a:path>
            </a:pathLst>
          </a:custGeom>
          <a:solidFill>
            <a:srgbClr val="D5D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7006361"/>
            <a:ext cx="7558405" cy="3684270"/>
          </a:xfrm>
          <a:custGeom>
            <a:avLst/>
            <a:gdLst/>
            <a:ahLst/>
            <a:cxnLst/>
            <a:rect l="l" t="t" r="r" b="b"/>
            <a:pathLst>
              <a:path w="7558405" h="3684270">
                <a:moveTo>
                  <a:pt x="7558341" y="0"/>
                </a:moveTo>
                <a:lnTo>
                  <a:pt x="0" y="0"/>
                </a:lnTo>
                <a:lnTo>
                  <a:pt x="0" y="3684066"/>
                </a:lnTo>
                <a:lnTo>
                  <a:pt x="7558341" y="3684066"/>
                </a:lnTo>
                <a:lnTo>
                  <a:pt x="75583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65872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object 65"/>
          <p:cNvSpPr/>
          <p:nvPr/>
        </p:nvSpPr>
        <p:spPr>
          <a:xfrm>
            <a:off x="684473" y="7472386"/>
            <a:ext cx="1504315" cy="271145"/>
          </a:xfrm>
          <a:custGeom>
            <a:avLst/>
            <a:gdLst/>
            <a:ahLst/>
            <a:cxnLst/>
            <a:rect l="l" t="t" r="r" b="b"/>
            <a:pathLst>
              <a:path w="1504314" h="271145">
                <a:moveTo>
                  <a:pt x="1503705" y="135572"/>
                </a:moveTo>
                <a:lnTo>
                  <a:pt x="1431709" y="0"/>
                </a:lnTo>
                <a:lnTo>
                  <a:pt x="0" y="0"/>
                </a:lnTo>
                <a:lnTo>
                  <a:pt x="0" y="135572"/>
                </a:lnTo>
                <a:lnTo>
                  <a:pt x="0" y="271145"/>
                </a:lnTo>
                <a:lnTo>
                  <a:pt x="1431709" y="271145"/>
                </a:lnTo>
                <a:lnTo>
                  <a:pt x="1503705" y="135572"/>
                </a:lnTo>
                <a:close/>
              </a:path>
            </a:pathLst>
          </a:custGeom>
          <a:solidFill>
            <a:srgbClr val="0026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5829" y="429210"/>
            <a:ext cx="3230070" cy="986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3380" marR="5080" indent="-313055">
              <a:lnSpc>
                <a:spcPct val="113399"/>
              </a:lnSpc>
              <a:spcBef>
                <a:spcPts val="100"/>
              </a:spcBef>
            </a:pPr>
            <a:r>
              <a:rPr sz="2800" b="0" kern="1200" spc="15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新型コロナワクチン 接種のお知らせ</a:t>
            </a:r>
          </a:p>
        </p:txBody>
      </p:sp>
      <p:sp>
        <p:nvSpPr>
          <p:cNvPr id="3" name="object 3"/>
          <p:cNvSpPr/>
          <p:nvPr/>
        </p:nvSpPr>
        <p:spPr>
          <a:xfrm>
            <a:off x="616626" y="3993959"/>
            <a:ext cx="6330315" cy="0"/>
          </a:xfrm>
          <a:custGeom>
            <a:avLst/>
            <a:gdLst/>
            <a:ahLst/>
            <a:cxnLst/>
            <a:rect l="l" t="t" r="r" b="b"/>
            <a:pathLst>
              <a:path w="6330315">
                <a:moveTo>
                  <a:pt x="0" y="0"/>
                </a:moveTo>
                <a:lnTo>
                  <a:pt x="6329705" y="0"/>
                </a:lnTo>
              </a:path>
            </a:pathLst>
          </a:custGeom>
          <a:ln w="10795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16626" y="6662747"/>
            <a:ext cx="6330315" cy="0"/>
          </a:xfrm>
          <a:custGeom>
            <a:avLst/>
            <a:gdLst/>
            <a:ahLst/>
            <a:cxnLst/>
            <a:rect l="l" t="t" r="r" b="b"/>
            <a:pathLst>
              <a:path w="6330315">
                <a:moveTo>
                  <a:pt x="0" y="0"/>
                </a:moveTo>
                <a:lnTo>
                  <a:pt x="6329705" y="0"/>
                </a:lnTo>
              </a:path>
            </a:pathLst>
          </a:custGeom>
          <a:ln w="10795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16102" y="2240375"/>
            <a:ext cx="401320" cy="401320"/>
          </a:xfrm>
          <a:custGeom>
            <a:avLst/>
            <a:gdLst/>
            <a:ahLst/>
            <a:cxnLst/>
            <a:rect l="l" t="t" r="r" b="b"/>
            <a:pathLst>
              <a:path w="401319" h="401319">
                <a:moveTo>
                  <a:pt x="200367" y="0"/>
                </a:moveTo>
                <a:lnTo>
                  <a:pt x="154422" y="5291"/>
                </a:lnTo>
                <a:lnTo>
                  <a:pt x="112247" y="20363"/>
                </a:lnTo>
                <a:lnTo>
                  <a:pt x="75044" y="44015"/>
                </a:lnTo>
                <a:lnTo>
                  <a:pt x="44016" y="75042"/>
                </a:lnTo>
                <a:lnTo>
                  <a:pt x="20364" y="112243"/>
                </a:lnTo>
                <a:lnTo>
                  <a:pt x="5291" y="154414"/>
                </a:lnTo>
                <a:lnTo>
                  <a:pt x="0" y="200355"/>
                </a:lnTo>
                <a:lnTo>
                  <a:pt x="5291" y="246295"/>
                </a:lnTo>
                <a:lnTo>
                  <a:pt x="20364" y="288467"/>
                </a:lnTo>
                <a:lnTo>
                  <a:pt x="44016" y="325667"/>
                </a:lnTo>
                <a:lnTo>
                  <a:pt x="75044" y="356695"/>
                </a:lnTo>
                <a:lnTo>
                  <a:pt x="112247" y="380346"/>
                </a:lnTo>
                <a:lnTo>
                  <a:pt x="154422" y="395418"/>
                </a:lnTo>
                <a:lnTo>
                  <a:pt x="200367" y="400710"/>
                </a:lnTo>
                <a:lnTo>
                  <a:pt x="246308" y="395418"/>
                </a:lnTo>
                <a:lnTo>
                  <a:pt x="288479" y="380346"/>
                </a:lnTo>
                <a:lnTo>
                  <a:pt x="325680" y="356695"/>
                </a:lnTo>
                <a:lnTo>
                  <a:pt x="356707" y="325667"/>
                </a:lnTo>
                <a:lnTo>
                  <a:pt x="380359" y="288467"/>
                </a:lnTo>
                <a:lnTo>
                  <a:pt x="395431" y="246295"/>
                </a:lnTo>
                <a:lnTo>
                  <a:pt x="400723" y="200355"/>
                </a:lnTo>
                <a:lnTo>
                  <a:pt x="395431" y="154414"/>
                </a:lnTo>
                <a:lnTo>
                  <a:pt x="380359" y="112243"/>
                </a:lnTo>
                <a:lnTo>
                  <a:pt x="356707" y="75042"/>
                </a:lnTo>
                <a:lnTo>
                  <a:pt x="325680" y="44015"/>
                </a:lnTo>
                <a:lnTo>
                  <a:pt x="288479" y="20363"/>
                </a:lnTo>
                <a:lnTo>
                  <a:pt x="246308" y="5291"/>
                </a:lnTo>
                <a:lnTo>
                  <a:pt x="200367" y="0"/>
                </a:lnTo>
                <a:close/>
              </a:path>
            </a:pathLst>
          </a:custGeom>
          <a:solidFill>
            <a:srgbClr val="0026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93270" y="93345"/>
            <a:ext cx="1576322" cy="707886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900" dirty="0">
              <a:latin typeface="Times New Roman"/>
              <a:cs typeface="Times New Roman"/>
            </a:endParaRPr>
          </a:p>
          <a:p>
            <a:pPr marR="10160" algn="ctr">
              <a:lnSpc>
                <a:spcPct val="100000"/>
              </a:lnSpc>
            </a:pPr>
            <a:r>
              <a:rPr sz="1000" spc="-55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BBB Pro"/>
              </a:rPr>
              <a:t>自</a:t>
            </a:r>
            <a:r>
              <a:rPr sz="100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BBB Pro"/>
              </a:rPr>
              <a:t>治体名</a:t>
            </a:r>
            <a:endParaRPr lang="en-US" sz="1000" dirty="0">
              <a:solidFill>
                <a:srgbClr val="231F2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BBB Pro"/>
            </a:endParaRPr>
          </a:p>
          <a:p>
            <a:pPr marR="10160" algn="ctr">
              <a:lnSpc>
                <a:spcPct val="100000"/>
              </a:lnSpc>
            </a:pPr>
            <a:endParaRPr lang="en-US" sz="800" dirty="0">
              <a:solidFill>
                <a:srgbClr val="231F20"/>
              </a:solidFill>
              <a:latin typeface="+mn-ea"/>
              <a:cs typeface="A-OTF Gothic BBB Pro"/>
            </a:endParaRPr>
          </a:p>
          <a:p>
            <a:pPr marR="10160" algn="ctr">
              <a:lnSpc>
                <a:spcPct val="100000"/>
              </a:lnSpc>
            </a:pPr>
            <a:endParaRPr sz="800" dirty="0">
              <a:latin typeface="+mn-ea"/>
              <a:cs typeface="A-OTF Gothic BBB Pro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-1663" y="1415821"/>
            <a:ext cx="7558163" cy="708660"/>
            <a:chOff x="-1663" y="1415821"/>
            <a:chExt cx="7562215" cy="708660"/>
          </a:xfrm>
        </p:grpSpPr>
        <p:sp>
          <p:nvSpPr>
            <p:cNvPr id="8" name="object 8"/>
            <p:cNvSpPr/>
            <p:nvPr/>
          </p:nvSpPr>
          <p:spPr>
            <a:xfrm>
              <a:off x="7558341" y="1584426"/>
              <a:ext cx="1650" cy="53949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2030895"/>
              <a:ext cx="7558328" cy="9302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011276" y="1584426"/>
              <a:ext cx="547065" cy="1854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0" y="1584426"/>
              <a:ext cx="5938723" cy="1854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-1663" y="1602968"/>
              <a:ext cx="7560309" cy="427990"/>
            </a:xfrm>
            <a:custGeom>
              <a:avLst/>
              <a:gdLst/>
              <a:ahLst/>
              <a:cxnLst/>
              <a:rect l="l" t="t" r="r" b="b"/>
              <a:pathLst>
                <a:path w="7560309" h="427989">
                  <a:moveTo>
                    <a:pt x="7560005" y="0"/>
                  </a:moveTo>
                  <a:lnTo>
                    <a:pt x="0" y="0"/>
                  </a:lnTo>
                  <a:lnTo>
                    <a:pt x="0" y="427926"/>
                  </a:lnTo>
                  <a:lnTo>
                    <a:pt x="7560005" y="427926"/>
                  </a:lnTo>
                  <a:lnTo>
                    <a:pt x="7560005" y="0"/>
                  </a:lnTo>
                  <a:close/>
                </a:path>
              </a:pathLst>
            </a:custGeom>
            <a:solidFill>
              <a:srgbClr val="0026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608302" y="1421218"/>
              <a:ext cx="279400" cy="431165"/>
            </a:xfrm>
            <a:custGeom>
              <a:avLst/>
              <a:gdLst/>
              <a:ahLst/>
              <a:cxnLst/>
              <a:rect l="l" t="t" r="r" b="b"/>
              <a:pathLst>
                <a:path w="279400" h="431164">
                  <a:moveTo>
                    <a:pt x="279158" y="201371"/>
                  </a:moveTo>
                  <a:lnTo>
                    <a:pt x="272440" y="161759"/>
                  </a:lnTo>
                  <a:lnTo>
                    <a:pt x="256095" y="138404"/>
                  </a:lnTo>
                  <a:lnTo>
                    <a:pt x="235813" y="125056"/>
                  </a:lnTo>
                  <a:lnTo>
                    <a:pt x="217258" y="115404"/>
                  </a:lnTo>
                  <a:lnTo>
                    <a:pt x="217258" y="97104"/>
                  </a:lnTo>
                  <a:lnTo>
                    <a:pt x="224828" y="97104"/>
                  </a:lnTo>
                  <a:lnTo>
                    <a:pt x="224828" y="76631"/>
                  </a:lnTo>
                  <a:lnTo>
                    <a:pt x="236385" y="76631"/>
                  </a:lnTo>
                  <a:lnTo>
                    <a:pt x="236385" y="0"/>
                  </a:lnTo>
                  <a:lnTo>
                    <a:pt x="42773" y="0"/>
                  </a:lnTo>
                  <a:lnTo>
                    <a:pt x="42773" y="76631"/>
                  </a:lnTo>
                  <a:lnTo>
                    <a:pt x="54330" y="76631"/>
                  </a:lnTo>
                  <a:lnTo>
                    <a:pt x="54330" y="97104"/>
                  </a:lnTo>
                  <a:lnTo>
                    <a:pt x="65735" y="97104"/>
                  </a:lnTo>
                  <a:lnTo>
                    <a:pt x="65735" y="115404"/>
                  </a:lnTo>
                  <a:lnTo>
                    <a:pt x="46570" y="125056"/>
                  </a:lnTo>
                  <a:lnTo>
                    <a:pt x="24968" y="138404"/>
                  </a:lnTo>
                  <a:lnTo>
                    <a:pt x="7302" y="161759"/>
                  </a:lnTo>
                  <a:lnTo>
                    <a:pt x="0" y="201371"/>
                  </a:lnTo>
                  <a:lnTo>
                    <a:pt x="469" y="260235"/>
                  </a:lnTo>
                  <a:lnTo>
                    <a:pt x="3238" y="326682"/>
                  </a:lnTo>
                  <a:lnTo>
                    <a:pt x="10325" y="384987"/>
                  </a:lnTo>
                  <a:lnTo>
                    <a:pt x="39357" y="425996"/>
                  </a:lnTo>
                  <a:lnTo>
                    <a:pt x="101041" y="430364"/>
                  </a:lnTo>
                  <a:lnTo>
                    <a:pt x="139573" y="430593"/>
                  </a:lnTo>
                  <a:lnTo>
                    <a:pt x="178092" y="430364"/>
                  </a:lnTo>
                  <a:lnTo>
                    <a:pt x="239788" y="425996"/>
                  </a:lnTo>
                  <a:lnTo>
                    <a:pt x="268820" y="384987"/>
                  </a:lnTo>
                  <a:lnTo>
                    <a:pt x="275907" y="326682"/>
                  </a:lnTo>
                  <a:lnTo>
                    <a:pt x="278676" y="260235"/>
                  </a:lnTo>
                  <a:lnTo>
                    <a:pt x="279158" y="20137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618516" y="1571447"/>
              <a:ext cx="257810" cy="255270"/>
            </a:xfrm>
            <a:custGeom>
              <a:avLst/>
              <a:gdLst/>
              <a:ahLst/>
              <a:cxnLst/>
              <a:rect l="l" t="t" r="r" b="b"/>
              <a:pathLst>
                <a:path w="257810" h="255269">
                  <a:moveTo>
                    <a:pt x="167477" y="0"/>
                  </a:moveTo>
                  <a:lnTo>
                    <a:pt x="107370" y="139"/>
                  </a:lnTo>
                  <a:lnTo>
                    <a:pt x="51347" y="4661"/>
                  </a:lnTo>
                  <a:lnTo>
                    <a:pt x="12950" y="13341"/>
                  </a:lnTo>
                  <a:lnTo>
                    <a:pt x="0" y="60188"/>
                  </a:lnTo>
                  <a:lnTo>
                    <a:pt x="1927" y="127704"/>
                  </a:lnTo>
                  <a:lnTo>
                    <a:pt x="6450" y="190040"/>
                  </a:lnTo>
                  <a:lnTo>
                    <a:pt x="13801" y="230765"/>
                  </a:lnTo>
                  <a:lnTo>
                    <a:pt x="61733" y="254231"/>
                  </a:lnTo>
                  <a:lnTo>
                    <a:pt x="98314" y="255200"/>
                  </a:lnTo>
                  <a:lnTo>
                    <a:pt x="128838" y="254590"/>
                  </a:lnTo>
                  <a:lnTo>
                    <a:pt x="157697" y="254442"/>
                  </a:lnTo>
                  <a:lnTo>
                    <a:pt x="222169" y="248241"/>
                  </a:lnTo>
                  <a:lnTo>
                    <a:pt x="251401" y="218761"/>
                  </a:lnTo>
                  <a:lnTo>
                    <a:pt x="256013" y="159221"/>
                  </a:lnTo>
                  <a:lnTo>
                    <a:pt x="255800" y="137826"/>
                  </a:lnTo>
                  <a:lnTo>
                    <a:pt x="256806" y="113137"/>
                  </a:lnTo>
                  <a:lnTo>
                    <a:pt x="257646" y="75728"/>
                  </a:lnTo>
                  <a:lnTo>
                    <a:pt x="255055" y="38355"/>
                  </a:lnTo>
                  <a:lnTo>
                    <a:pt x="245767" y="13772"/>
                  </a:lnTo>
                  <a:lnTo>
                    <a:pt x="218123" y="4469"/>
                  </a:lnTo>
                  <a:lnTo>
                    <a:pt x="167477" y="0"/>
                  </a:lnTo>
                  <a:close/>
                </a:path>
              </a:pathLst>
            </a:custGeom>
            <a:solidFill>
              <a:srgbClr val="8CC6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607370" y="1622585"/>
              <a:ext cx="280670" cy="173990"/>
            </a:xfrm>
            <a:custGeom>
              <a:avLst/>
              <a:gdLst/>
              <a:ahLst/>
              <a:cxnLst/>
              <a:rect l="l" t="t" r="r" b="b"/>
              <a:pathLst>
                <a:path w="280669" h="173989">
                  <a:moveTo>
                    <a:pt x="280088" y="0"/>
                  </a:moveTo>
                  <a:lnTo>
                    <a:pt x="942" y="0"/>
                  </a:lnTo>
                  <a:lnTo>
                    <a:pt x="0" y="29524"/>
                  </a:lnTo>
                  <a:lnTo>
                    <a:pt x="2271" y="79084"/>
                  </a:lnTo>
                  <a:lnTo>
                    <a:pt x="6544" y="132446"/>
                  </a:lnTo>
                  <a:lnTo>
                    <a:pt x="11610" y="173380"/>
                  </a:lnTo>
                  <a:lnTo>
                    <a:pt x="269420" y="173380"/>
                  </a:lnTo>
                  <a:lnTo>
                    <a:pt x="273380" y="135766"/>
                  </a:lnTo>
                  <a:lnTo>
                    <a:pt x="276792" y="77336"/>
                  </a:lnTo>
                  <a:lnTo>
                    <a:pt x="2800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607370" y="1622585"/>
              <a:ext cx="280670" cy="173990"/>
            </a:xfrm>
            <a:custGeom>
              <a:avLst/>
              <a:gdLst/>
              <a:ahLst/>
              <a:cxnLst/>
              <a:rect l="l" t="t" r="r" b="b"/>
              <a:pathLst>
                <a:path w="280669" h="173989">
                  <a:moveTo>
                    <a:pt x="280088" y="0"/>
                  </a:moveTo>
                  <a:lnTo>
                    <a:pt x="942" y="0"/>
                  </a:lnTo>
                  <a:lnTo>
                    <a:pt x="0" y="29524"/>
                  </a:lnTo>
                  <a:lnTo>
                    <a:pt x="2271" y="79084"/>
                  </a:lnTo>
                  <a:lnTo>
                    <a:pt x="6544" y="132446"/>
                  </a:lnTo>
                  <a:lnTo>
                    <a:pt x="11610" y="173380"/>
                  </a:lnTo>
                  <a:lnTo>
                    <a:pt x="269420" y="173380"/>
                  </a:lnTo>
                  <a:lnTo>
                    <a:pt x="273380" y="135766"/>
                  </a:lnTo>
                  <a:lnTo>
                    <a:pt x="276792" y="77336"/>
                  </a:lnTo>
                  <a:lnTo>
                    <a:pt x="279185" y="23583"/>
                  </a:lnTo>
                  <a:lnTo>
                    <a:pt x="280088" y="0"/>
                  </a:lnTo>
                  <a:close/>
                </a:path>
              </a:pathLst>
            </a:custGeom>
            <a:ln w="10515">
              <a:solidFill>
                <a:srgbClr val="050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633054" y="1660029"/>
              <a:ext cx="229870" cy="45720"/>
            </a:xfrm>
            <a:custGeom>
              <a:avLst/>
              <a:gdLst/>
              <a:ahLst/>
              <a:cxnLst/>
              <a:rect l="l" t="t" r="r" b="b"/>
              <a:pathLst>
                <a:path w="229869" h="45719">
                  <a:moveTo>
                    <a:pt x="36537" y="571"/>
                  </a:moveTo>
                  <a:lnTo>
                    <a:pt x="25692" y="571"/>
                  </a:lnTo>
                  <a:lnTo>
                    <a:pt x="20383" y="23977"/>
                  </a:lnTo>
                  <a:lnTo>
                    <a:pt x="19304" y="29121"/>
                  </a:lnTo>
                  <a:lnTo>
                    <a:pt x="18503" y="34378"/>
                  </a:lnTo>
                  <a:lnTo>
                    <a:pt x="18326" y="34378"/>
                  </a:lnTo>
                  <a:lnTo>
                    <a:pt x="17475" y="29057"/>
                  </a:lnTo>
                  <a:lnTo>
                    <a:pt x="16383" y="23977"/>
                  </a:lnTo>
                  <a:lnTo>
                    <a:pt x="11074" y="622"/>
                  </a:lnTo>
                  <a:lnTo>
                    <a:pt x="0" y="622"/>
                  </a:lnTo>
                  <a:lnTo>
                    <a:pt x="12268" y="44704"/>
                  </a:lnTo>
                  <a:lnTo>
                    <a:pt x="23863" y="44704"/>
                  </a:lnTo>
                  <a:lnTo>
                    <a:pt x="36537" y="571"/>
                  </a:lnTo>
                  <a:close/>
                </a:path>
                <a:path w="229869" h="45719">
                  <a:moveTo>
                    <a:pt x="73190" y="44704"/>
                  </a:moveTo>
                  <a:lnTo>
                    <a:pt x="70561" y="34429"/>
                  </a:lnTo>
                  <a:lnTo>
                    <a:pt x="68618" y="26835"/>
                  </a:lnTo>
                  <a:lnTo>
                    <a:pt x="63982" y="8737"/>
                  </a:lnTo>
                  <a:lnTo>
                    <a:pt x="61887" y="571"/>
                  </a:lnTo>
                  <a:lnTo>
                    <a:pt x="59029" y="571"/>
                  </a:lnTo>
                  <a:lnTo>
                    <a:pt x="59029" y="26835"/>
                  </a:lnTo>
                  <a:lnTo>
                    <a:pt x="51269" y="26835"/>
                  </a:lnTo>
                  <a:lnTo>
                    <a:pt x="53263" y="17983"/>
                  </a:lnTo>
                  <a:lnTo>
                    <a:pt x="53797" y="15367"/>
                  </a:lnTo>
                  <a:lnTo>
                    <a:pt x="54521" y="11430"/>
                  </a:lnTo>
                  <a:lnTo>
                    <a:pt x="55092" y="8737"/>
                  </a:lnTo>
                  <a:lnTo>
                    <a:pt x="55778" y="11430"/>
                  </a:lnTo>
                  <a:lnTo>
                    <a:pt x="56553" y="15468"/>
                  </a:lnTo>
                  <a:lnTo>
                    <a:pt x="59029" y="26835"/>
                  </a:lnTo>
                  <a:lnTo>
                    <a:pt x="59029" y="571"/>
                  </a:lnTo>
                  <a:lnTo>
                    <a:pt x="49161" y="571"/>
                  </a:lnTo>
                  <a:lnTo>
                    <a:pt x="37515" y="44704"/>
                  </a:lnTo>
                  <a:lnTo>
                    <a:pt x="47663" y="44704"/>
                  </a:lnTo>
                  <a:lnTo>
                    <a:pt x="50063" y="34429"/>
                  </a:lnTo>
                  <a:lnTo>
                    <a:pt x="60236" y="34429"/>
                  </a:lnTo>
                  <a:lnTo>
                    <a:pt x="62801" y="44704"/>
                  </a:lnTo>
                  <a:lnTo>
                    <a:pt x="73190" y="44704"/>
                  </a:lnTo>
                  <a:close/>
                </a:path>
                <a:path w="229869" h="45719">
                  <a:moveTo>
                    <a:pt x="106895" y="1600"/>
                  </a:moveTo>
                  <a:lnTo>
                    <a:pt x="105625" y="914"/>
                  </a:lnTo>
                  <a:lnTo>
                    <a:pt x="102552" y="0"/>
                  </a:lnTo>
                  <a:lnTo>
                    <a:pt x="98094" y="0"/>
                  </a:lnTo>
                  <a:lnTo>
                    <a:pt x="89916" y="1422"/>
                  </a:lnTo>
                  <a:lnTo>
                    <a:pt x="83019" y="5715"/>
                  </a:lnTo>
                  <a:lnTo>
                    <a:pt x="78244" y="12979"/>
                  </a:lnTo>
                  <a:lnTo>
                    <a:pt x="76466" y="23291"/>
                  </a:lnTo>
                  <a:lnTo>
                    <a:pt x="77711" y="31877"/>
                  </a:lnTo>
                  <a:lnTo>
                    <a:pt x="81521" y="38862"/>
                  </a:lnTo>
                  <a:lnTo>
                    <a:pt x="87947" y="43561"/>
                  </a:lnTo>
                  <a:lnTo>
                    <a:pt x="97066" y="45275"/>
                  </a:lnTo>
                  <a:lnTo>
                    <a:pt x="101409" y="45275"/>
                  </a:lnTo>
                  <a:lnTo>
                    <a:pt x="104825" y="44475"/>
                  </a:lnTo>
                  <a:lnTo>
                    <a:pt x="106375" y="43789"/>
                  </a:lnTo>
                  <a:lnTo>
                    <a:pt x="105117" y="35674"/>
                  </a:lnTo>
                  <a:lnTo>
                    <a:pt x="103581" y="36245"/>
                  </a:lnTo>
                  <a:lnTo>
                    <a:pt x="101003" y="36703"/>
                  </a:lnTo>
                  <a:lnTo>
                    <a:pt x="91579" y="36703"/>
                  </a:lnTo>
                  <a:lnTo>
                    <a:pt x="87020" y="31915"/>
                  </a:lnTo>
                  <a:lnTo>
                    <a:pt x="87020" y="12788"/>
                  </a:lnTo>
                  <a:lnTo>
                    <a:pt x="92329" y="8445"/>
                  </a:lnTo>
                  <a:lnTo>
                    <a:pt x="101460" y="8445"/>
                  </a:lnTo>
                  <a:lnTo>
                    <a:pt x="103581" y="9080"/>
                  </a:lnTo>
                  <a:lnTo>
                    <a:pt x="105054" y="9766"/>
                  </a:lnTo>
                  <a:lnTo>
                    <a:pt x="106895" y="1600"/>
                  </a:lnTo>
                  <a:close/>
                </a:path>
                <a:path w="229869" h="45719">
                  <a:moveTo>
                    <a:pt x="140462" y="1600"/>
                  </a:moveTo>
                  <a:lnTo>
                    <a:pt x="139204" y="914"/>
                  </a:lnTo>
                  <a:lnTo>
                    <a:pt x="136118" y="0"/>
                  </a:lnTo>
                  <a:lnTo>
                    <a:pt x="131660" y="0"/>
                  </a:lnTo>
                  <a:lnTo>
                    <a:pt x="123494" y="1422"/>
                  </a:lnTo>
                  <a:lnTo>
                    <a:pt x="116586" y="5715"/>
                  </a:lnTo>
                  <a:lnTo>
                    <a:pt x="111810" y="12979"/>
                  </a:lnTo>
                  <a:lnTo>
                    <a:pt x="110032" y="23291"/>
                  </a:lnTo>
                  <a:lnTo>
                    <a:pt x="111290" y="31877"/>
                  </a:lnTo>
                  <a:lnTo>
                    <a:pt x="115087" y="38862"/>
                  </a:lnTo>
                  <a:lnTo>
                    <a:pt x="121526" y="43561"/>
                  </a:lnTo>
                  <a:lnTo>
                    <a:pt x="130644" y="45275"/>
                  </a:lnTo>
                  <a:lnTo>
                    <a:pt x="134975" y="45275"/>
                  </a:lnTo>
                  <a:lnTo>
                    <a:pt x="138404" y="44475"/>
                  </a:lnTo>
                  <a:lnTo>
                    <a:pt x="139941" y="43789"/>
                  </a:lnTo>
                  <a:lnTo>
                    <a:pt x="138684" y="35674"/>
                  </a:lnTo>
                  <a:lnTo>
                    <a:pt x="137147" y="36245"/>
                  </a:lnTo>
                  <a:lnTo>
                    <a:pt x="134581" y="36703"/>
                  </a:lnTo>
                  <a:lnTo>
                    <a:pt x="125158" y="36703"/>
                  </a:lnTo>
                  <a:lnTo>
                    <a:pt x="120586" y="31915"/>
                  </a:lnTo>
                  <a:lnTo>
                    <a:pt x="120586" y="12788"/>
                  </a:lnTo>
                  <a:lnTo>
                    <a:pt x="125907" y="8445"/>
                  </a:lnTo>
                  <a:lnTo>
                    <a:pt x="135039" y="8445"/>
                  </a:lnTo>
                  <a:lnTo>
                    <a:pt x="137147" y="9080"/>
                  </a:lnTo>
                  <a:lnTo>
                    <a:pt x="138620" y="9766"/>
                  </a:lnTo>
                  <a:lnTo>
                    <a:pt x="140462" y="1600"/>
                  </a:lnTo>
                  <a:close/>
                </a:path>
                <a:path w="229869" h="45719">
                  <a:moveTo>
                    <a:pt x="155765" y="558"/>
                  </a:moveTo>
                  <a:lnTo>
                    <a:pt x="145719" y="558"/>
                  </a:lnTo>
                  <a:lnTo>
                    <a:pt x="145719" y="44691"/>
                  </a:lnTo>
                  <a:lnTo>
                    <a:pt x="155765" y="44691"/>
                  </a:lnTo>
                  <a:lnTo>
                    <a:pt x="155765" y="558"/>
                  </a:lnTo>
                  <a:close/>
                </a:path>
                <a:path w="229869" h="45719">
                  <a:moveTo>
                    <a:pt x="196469" y="571"/>
                  </a:moveTo>
                  <a:lnTo>
                    <a:pt x="187452" y="571"/>
                  </a:lnTo>
                  <a:lnTo>
                    <a:pt x="187452" y="18389"/>
                  </a:lnTo>
                  <a:lnTo>
                    <a:pt x="187794" y="25298"/>
                  </a:lnTo>
                  <a:lnTo>
                    <a:pt x="188302" y="30429"/>
                  </a:lnTo>
                  <a:lnTo>
                    <a:pt x="186537" y="25971"/>
                  </a:lnTo>
                  <a:lnTo>
                    <a:pt x="184137" y="20332"/>
                  </a:lnTo>
                  <a:lnTo>
                    <a:pt x="182143" y="16383"/>
                  </a:lnTo>
                  <a:lnTo>
                    <a:pt x="174599" y="571"/>
                  </a:lnTo>
                  <a:lnTo>
                    <a:pt x="163868" y="571"/>
                  </a:lnTo>
                  <a:lnTo>
                    <a:pt x="163868" y="44704"/>
                  </a:lnTo>
                  <a:lnTo>
                    <a:pt x="172897" y="44704"/>
                  </a:lnTo>
                  <a:lnTo>
                    <a:pt x="172897" y="25971"/>
                  </a:lnTo>
                  <a:lnTo>
                    <a:pt x="172656" y="19240"/>
                  </a:lnTo>
                  <a:lnTo>
                    <a:pt x="172377" y="14097"/>
                  </a:lnTo>
                  <a:lnTo>
                    <a:pt x="172605" y="14097"/>
                  </a:lnTo>
                  <a:lnTo>
                    <a:pt x="174205" y="18669"/>
                  </a:lnTo>
                  <a:lnTo>
                    <a:pt x="176720" y="24434"/>
                  </a:lnTo>
                  <a:lnTo>
                    <a:pt x="186474" y="44704"/>
                  </a:lnTo>
                  <a:lnTo>
                    <a:pt x="196469" y="44704"/>
                  </a:lnTo>
                  <a:lnTo>
                    <a:pt x="196469" y="571"/>
                  </a:lnTo>
                  <a:close/>
                </a:path>
                <a:path w="229869" h="45719">
                  <a:moveTo>
                    <a:pt x="229654" y="36309"/>
                  </a:moveTo>
                  <a:lnTo>
                    <a:pt x="214642" y="36309"/>
                  </a:lnTo>
                  <a:lnTo>
                    <a:pt x="214642" y="26035"/>
                  </a:lnTo>
                  <a:lnTo>
                    <a:pt x="228053" y="26035"/>
                  </a:lnTo>
                  <a:lnTo>
                    <a:pt x="228053" y="17818"/>
                  </a:lnTo>
                  <a:lnTo>
                    <a:pt x="214642" y="17818"/>
                  </a:lnTo>
                  <a:lnTo>
                    <a:pt x="214642" y="8966"/>
                  </a:lnTo>
                  <a:lnTo>
                    <a:pt x="228803" y="8966"/>
                  </a:lnTo>
                  <a:lnTo>
                    <a:pt x="228803" y="571"/>
                  </a:lnTo>
                  <a:lnTo>
                    <a:pt x="204597" y="571"/>
                  </a:lnTo>
                  <a:lnTo>
                    <a:pt x="204597" y="44704"/>
                  </a:lnTo>
                  <a:lnTo>
                    <a:pt x="229654" y="44704"/>
                  </a:lnTo>
                  <a:lnTo>
                    <a:pt x="229654" y="36309"/>
                  </a:lnTo>
                  <a:close/>
                </a:path>
              </a:pathLst>
            </a:custGeom>
            <a:solidFill>
              <a:srgbClr val="050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813236" y="1425288"/>
              <a:ext cx="0" cy="70485"/>
            </a:xfrm>
            <a:custGeom>
              <a:avLst/>
              <a:gdLst/>
              <a:ahLst/>
              <a:cxnLst/>
              <a:rect l="l" t="t" r="r" b="b"/>
              <a:pathLst>
                <a:path h="70484">
                  <a:moveTo>
                    <a:pt x="0" y="0"/>
                  </a:moveTo>
                  <a:lnTo>
                    <a:pt x="0" y="70396"/>
                  </a:lnTo>
                </a:path>
              </a:pathLst>
            </a:custGeom>
            <a:ln w="15024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796933" y="1427849"/>
              <a:ext cx="0" cy="70485"/>
            </a:xfrm>
            <a:custGeom>
              <a:avLst/>
              <a:gdLst/>
              <a:ahLst/>
              <a:cxnLst/>
              <a:rect l="l" t="t" r="r" b="b"/>
              <a:pathLst>
                <a:path h="70484">
                  <a:moveTo>
                    <a:pt x="0" y="0"/>
                  </a:moveTo>
                  <a:lnTo>
                    <a:pt x="0" y="70002"/>
                  </a:lnTo>
                </a:path>
              </a:pathLst>
            </a:custGeom>
            <a:ln w="7518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721877" y="1727491"/>
              <a:ext cx="52069" cy="52069"/>
            </a:xfrm>
            <a:custGeom>
              <a:avLst/>
              <a:gdLst/>
              <a:ahLst/>
              <a:cxnLst/>
              <a:rect l="l" t="t" r="r" b="b"/>
              <a:pathLst>
                <a:path w="52069" h="52069">
                  <a:moveTo>
                    <a:pt x="33515" y="0"/>
                  </a:moveTo>
                  <a:lnTo>
                    <a:pt x="18491" y="0"/>
                  </a:lnTo>
                  <a:lnTo>
                    <a:pt x="18491" y="18491"/>
                  </a:lnTo>
                  <a:lnTo>
                    <a:pt x="0" y="18491"/>
                  </a:lnTo>
                  <a:lnTo>
                    <a:pt x="0" y="33528"/>
                  </a:lnTo>
                  <a:lnTo>
                    <a:pt x="18491" y="33528"/>
                  </a:lnTo>
                  <a:lnTo>
                    <a:pt x="18491" y="52006"/>
                  </a:lnTo>
                  <a:lnTo>
                    <a:pt x="33515" y="52006"/>
                  </a:lnTo>
                  <a:lnTo>
                    <a:pt x="33515" y="33528"/>
                  </a:lnTo>
                  <a:lnTo>
                    <a:pt x="52006" y="33528"/>
                  </a:lnTo>
                  <a:lnTo>
                    <a:pt x="52006" y="18491"/>
                  </a:lnTo>
                  <a:lnTo>
                    <a:pt x="33515" y="18491"/>
                  </a:lnTo>
                  <a:lnTo>
                    <a:pt x="33515" y="0"/>
                  </a:lnTo>
                  <a:close/>
                </a:path>
              </a:pathLst>
            </a:custGeom>
            <a:solidFill>
              <a:srgbClr val="050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669592" y="1598461"/>
              <a:ext cx="150495" cy="10160"/>
            </a:xfrm>
            <a:custGeom>
              <a:avLst/>
              <a:gdLst/>
              <a:ahLst/>
              <a:cxnLst/>
              <a:rect l="l" t="t" r="r" b="b"/>
              <a:pathLst>
                <a:path w="150494" h="10159">
                  <a:moveTo>
                    <a:pt x="0" y="0"/>
                  </a:moveTo>
                  <a:lnTo>
                    <a:pt x="2788" y="977"/>
                  </a:lnTo>
                  <a:lnTo>
                    <a:pt x="7017" y="2362"/>
                  </a:lnTo>
                  <a:lnTo>
                    <a:pt x="8140" y="2755"/>
                  </a:lnTo>
                  <a:lnTo>
                    <a:pt x="10579" y="3365"/>
                  </a:lnTo>
                  <a:lnTo>
                    <a:pt x="17945" y="5105"/>
                  </a:lnTo>
                  <a:lnTo>
                    <a:pt x="19532" y="5422"/>
                  </a:lnTo>
                  <a:lnTo>
                    <a:pt x="24726" y="6324"/>
                  </a:lnTo>
                  <a:lnTo>
                    <a:pt x="26555" y="6692"/>
                  </a:lnTo>
                  <a:lnTo>
                    <a:pt x="30353" y="7251"/>
                  </a:lnTo>
                  <a:lnTo>
                    <a:pt x="32334" y="7467"/>
                  </a:lnTo>
                  <a:lnTo>
                    <a:pt x="34353" y="7721"/>
                  </a:lnTo>
                  <a:lnTo>
                    <a:pt x="38404" y="8280"/>
                  </a:lnTo>
                  <a:lnTo>
                    <a:pt x="47129" y="9004"/>
                  </a:lnTo>
                  <a:lnTo>
                    <a:pt x="49352" y="9220"/>
                  </a:lnTo>
                  <a:lnTo>
                    <a:pt x="51612" y="9271"/>
                  </a:lnTo>
                  <a:lnTo>
                    <a:pt x="58496" y="9639"/>
                  </a:lnTo>
                  <a:lnTo>
                    <a:pt x="70243" y="9880"/>
                  </a:lnTo>
                  <a:lnTo>
                    <a:pt x="111467" y="7543"/>
                  </a:lnTo>
                  <a:lnTo>
                    <a:pt x="125107" y="5638"/>
                  </a:lnTo>
                  <a:lnTo>
                    <a:pt x="130378" y="4826"/>
                  </a:lnTo>
                  <a:lnTo>
                    <a:pt x="136398" y="3568"/>
                  </a:lnTo>
                  <a:lnTo>
                    <a:pt x="139242" y="3035"/>
                  </a:lnTo>
                  <a:lnTo>
                    <a:pt x="141415" y="2413"/>
                  </a:lnTo>
                  <a:lnTo>
                    <a:pt x="60921" y="2413"/>
                  </a:lnTo>
                  <a:lnTo>
                    <a:pt x="46923" y="2349"/>
                  </a:lnTo>
                  <a:lnTo>
                    <a:pt x="38785" y="2349"/>
                  </a:lnTo>
                  <a:lnTo>
                    <a:pt x="34772" y="2159"/>
                  </a:lnTo>
                  <a:lnTo>
                    <a:pt x="30759" y="2019"/>
                  </a:lnTo>
                  <a:lnTo>
                    <a:pt x="26949" y="1968"/>
                  </a:lnTo>
                  <a:lnTo>
                    <a:pt x="23456" y="1752"/>
                  </a:lnTo>
                  <a:lnTo>
                    <a:pt x="21691" y="1676"/>
                  </a:lnTo>
                  <a:lnTo>
                    <a:pt x="20015" y="1574"/>
                  </a:lnTo>
                  <a:lnTo>
                    <a:pt x="18415" y="1524"/>
                  </a:lnTo>
                  <a:lnTo>
                    <a:pt x="11061" y="977"/>
                  </a:lnTo>
                  <a:lnTo>
                    <a:pt x="8547" y="901"/>
                  </a:lnTo>
                  <a:lnTo>
                    <a:pt x="6489" y="622"/>
                  </a:lnTo>
                  <a:lnTo>
                    <a:pt x="2374" y="177"/>
                  </a:lnTo>
                  <a:lnTo>
                    <a:pt x="0" y="0"/>
                  </a:lnTo>
                  <a:close/>
                </a:path>
                <a:path w="150494" h="10159">
                  <a:moveTo>
                    <a:pt x="65532" y="2324"/>
                  </a:moveTo>
                  <a:lnTo>
                    <a:pt x="60921" y="2413"/>
                  </a:lnTo>
                  <a:lnTo>
                    <a:pt x="70205" y="2413"/>
                  </a:lnTo>
                  <a:lnTo>
                    <a:pt x="65532" y="2324"/>
                  </a:lnTo>
                  <a:close/>
                </a:path>
                <a:path w="150494" h="10159">
                  <a:moveTo>
                    <a:pt x="149961" y="0"/>
                  </a:moveTo>
                  <a:lnTo>
                    <a:pt x="143471" y="381"/>
                  </a:lnTo>
                  <a:lnTo>
                    <a:pt x="141401" y="457"/>
                  </a:lnTo>
                  <a:lnTo>
                    <a:pt x="138912" y="622"/>
                  </a:lnTo>
                  <a:lnTo>
                    <a:pt x="119100" y="1308"/>
                  </a:lnTo>
                  <a:lnTo>
                    <a:pt x="81902" y="2197"/>
                  </a:lnTo>
                  <a:lnTo>
                    <a:pt x="74879" y="2273"/>
                  </a:lnTo>
                  <a:lnTo>
                    <a:pt x="70205" y="2413"/>
                  </a:lnTo>
                  <a:lnTo>
                    <a:pt x="141415" y="2413"/>
                  </a:lnTo>
                  <a:lnTo>
                    <a:pt x="145719" y="1371"/>
                  </a:lnTo>
                  <a:lnTo>
                    <a:pt x="147315" y="800"/>
                  </a:lnTo>
                  <a:lnTo>
                    <a:pt x="148336" y="520"/>
                  </a:lnTo>
                  <a:lnTo>
                    <a:pt x="149961" y="0"/>
                  </a:lnTo>
                  <a:close/>
                </a:path>
                <a:path w="150494" h="10159">
                  <a:moveTo>
                    <a:pt x="43040" y="2247"/>
                  </a:moveTo>
                  <a:lnTo>
                    <a:pt x="38785" y="2349"/>
                  </a:lnTo>
                  <a:lnTo>
                    <a:pt x="46923" y="2349"/>
                  </a:lnTo>
                  <a:lnTo>
                    <a:pt x="43040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604821" y="1715088"/>
              <a:ext cx="278130" cy="0"/>
            </a:xfrm>
            <a:custGeom>
              <a:avLst/>
              <a:gdLst/>
              <a:ahLst/>
              <a:cxnLst/>
              <a:rect l="l" t="t" r="r" b="b"/>
              <a:pathLst>
                <a:path w="278130">
                  <a:moveTo>
                    <a:pt x="0" y="0"/>
                  </a:moveTo>
                  <a:lnTo>
                    <a:pt x="277901" y="0"/>
                  </a:lnTo>
                </a:path>
              </a:pathLst>
            </a:custGeom>
            <a:ln w="4508">
              <a:solidFill>
                <a:srgbClr val="050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653258" y="1833529"/>
              <a:ext cx="184785" cy="0"/>
            </a:xfrm>
            <a:custGeom>
              <a:avLst/>
              <a:gdLst/>
              <a:ahLst/>
              <a:cxnLst/>
              <a:rect l="l" t="t" r="r" b="b"/>
              <a:pathLst>
                <a:path w="184785">
                  <a:moveTo>
                    <a:pt x="0" y="0"/>
                  </a:moveTo>
                  <a:lnTo>
                    <a:pt x="184442" y="0"/>
                  </a:lnTo>
                </a:path>
              </a:pathLst>
            </a:custGeom>
            <a:ln w="10515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608303" y="1516881"/>
              <a:ext cx="279400" cy="335280"/>
            </a:xfrm>
            <a:custGeom>
              <a:avLst/>
              <a:gdLst/>
              <a:ahLst/>
              <a:cxnLst/>
              <a:rect l="l" t="t" r="r" b="b"/>
              <a:pathLst>
                <a:path w="279400" h="335280">
                  <a:moveTo>
                    <a:pt x="65735" y="19735"/>
                  </a:moveTo>
                  <a:lnTo>
                    <a:pt x="46580" y="29383"/>
                  </a:lnTo>
                  <a:lnTo>
                    <a:pt x="24971" y="42740"/>
                  </a:lnTo>
                  <a:lnTo>
                    <a:pt x="7310" y="66086"/>
                  </a:lnTo>
                  <a:lnTo>
                    <a:pt x="0" y="105702"/>
                  </a:lnTo>
                  <a:lnTo>
                    <a:pt x="473" y="164571"/>
                  </a:lnTo>
                  <a:lnTo>
                    <a:pt x="3241" y="231014"/>
                  </a:lnTo>
                  <a:lnTo>
                    <a:pt x="10329" y="289316"/>
                  </a:lnTo>
                  <a:lnTo>
                    <a:pt x="39367" y="330330"/>
                  </a:lnTo>
                  <a:lnTo>
                    <a:pt x="101049" y="334698"/>
                  </a:lnTo>
                  <a:lnTo>
                    <a:pt x="139573" y="334924"/>
                  </a:lnTo>
                  <a:lnTo>
                    <a:pt x="178103" y="334698"/>
                  </a:lnTo>
                  <a:lnTo>
                    <a:pt x="239790" y="330330"/>
                  </a:lnTo>
                  <a:lnTo>
                    <a:pt x="268828" y="289316"/>
                  </a:lnTo>
                  <a:lnTo>
                    <a:pt x="275917" y="231014"/>
                  </a:lnTo>
                  <a:lnTo>
                    <a:pt x="278685" y="164571"/>
                  </a:lnTo>
                  <a:lnTo>
                    <a:pt x="279158" y="105702"/>
                  </a:lnTo>
                  <a:lnTo>
                    <a:pt x="272447" y="66086"/>
                  </a:lnTo>
                  <a:lnTo>
                    <a:pt x="256105" y="42740"/>
                  </a:lnTo>
                  <a:lnTo>
                    <a:pt x="235813" y="29383"/>
                  </a:lnTo>
                  <a:lnTo>
                    <a:pt x="217258" y="19735"/>
                  </a:lnTo>
                  <a:lnTo>
                    <a:pt x="217258" y="0"/>
                  </a:lnTo>
                  <a:lnTo>
                    <a:pt x="65735" y="0"/>
                  </a:lnTo>
                  <a:lnTo>
                    <a:pt x="65735" y="19735"/>
                  </a:lnTo>
                  <a:close/>
                </a:path>
              </a:pathLst>
            </a:custGeom>
            <a:ln w="10515">
              <a:solidFill>
                <a:srgbClr val="050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662633" y="1495691"/>
              <a:ext cx="170815" cy="22860"/>
            </a:xfrm>
            <a:custGeom>
              <a:avLst/>
              <a:gdLst/>
              <a:ahLst/>
              <a:cxnLst/>
              <a:rect l="l" t="t" r="r" b="b"/>
              <a:pathLst>
                <a:path w="170814" h="22859">
                  <a:moveTo>
                    <a:pt x="170497" y="22631"/>
                  </a:moveTo>
                  <a:lnTo>
                    <a:pt x="0" y="22631"/>
                  </a:lnTo>
                  <a:lnTo>
                    <a:pt x="0" y="0"/>
                  </a:lnTo>
                  <a:lnTo>
                    <a:pt x="170497" y="0"/>
                  </a:lnTo>
                  <a:lnTo>
                    <a:pt x="170497" y="22631"/>
                  </a:lnTo>
                  <a:close/>
                </a:path>
              </a:pathLst>
            </a:custGeom>
            <a:ln w="8559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651076" y="1421219"/>
              <a:ext cx="193675" cy="76835"/>
            </a:xfrm>
            <a:custGeom>
              <a:avLst/>
              <a:gdLst/>
              <a:ahLst/>
              <a:cxnLst/>
              <a:rect l="l" t="t" r="r" b="b"/>
              <a:pathLst>
                <a:path w="193675" h="76834">
                  <a:moveTo>
                    <a:pt x="193611" y="76631"/>
                  </a:moveTo>
                  <a:lnTo>
                    <a:pt x="0" y="76631"/>
                  </a:lnTo>
                  <a:lnTo>
                    <a:pt x="0" y="0"/>
                  </a:lnTo>
                  <a:lnTo>
                    <a:pt x="193611" y="0"/>
                  </a:lnTo>
                  <a:lnTo>
                    <a:pt x="193611" y="76631"/>
                  </a:lnTo>
                  <a:close/>
                </a:path>
              </a:pathLst>
            </a:custGeom>
            <a:ln w="10515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 bwMode="white">
          <a:xfrm>
            <a:off x="2614842" y="1672516"/>
            <a:ext cx="237744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1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DeBold"/>
              </a:rPr>
              <a:t>ワクチン接種までの流れ</a:t>
            </a:r>
          </a:p>
        </p:txBody>
      </p:sp>
      <p:sp>
        <p:nvSpPr>
          <p:cNvPr id="29" name="object 29"/>
          <p:cNvSpPr/>
          <p:nvPr/>
        </p:nvSpPr>
        <p:spPr>
          <a:xfrm>
            <a:off x="5891151" y="534179"/>
            <a:ext cx="1337945" cy="1050290"/>
          </a:xfrm>
          <a:custGeom>
            <a:avLst/>
            <a:gdLst/>
            <a:ahLst/>
            <a:cxnLst/>
            <a:rect l="l" t="t" r="r" b="b"/>
            <a:pathLst>
              <a:path w="1337945" h="1050290">
                <a:moveTo>
                  <a:pt x="668921" y="0"/>
                </a:moveTo>
                <a:lnTo>
                  <a:pt x="621150" y="1679"/>
                </a:lnTo>
                <a:lnTo>
                  <a:pt x="574286" y="6642"/>
                </a:lnTo>
                <a:lnTo>
                  <a:pt x="528441" y="14775"/>
                </a:lnTo>
                <a:lnTo>
                  <a:pt x="483728" y="25966"/>
                </a:lnTo>
                <a:lnTo>
                  <a:pt x="440262" y="40101"/>
                </a:lnTo>
                <a:lnTo>
                  <a:pt x="398156" y="57066"/>
                </a:lnTo>
                <a:lnTo>
                  <a:pt x="357521" y="76749"/>
                </a:lnTo>
                <a:lnTo>
                  <a:pt x="318473" y="99036"/>
                </a:lnTo>
                <a:lnTo>
                  <a:pt x="281123" y="123815"/>
                </a:lnTo>
                <a:lnTo>
                  <a:pt x="245585" y="150971"/>
                </a:lnTo>
                <a:lnTo>
                  <a:pt x="211973" y="180393"/>
                </a:lnTo>
                <a:lnTo>
                  <a:pt x="180399" y="211966"/>
                </a:lnTo>
                <a:lnTo>
                  <a:pt x="150977" y="245578"/>
                </a:lnTo>
                <a:lnTo>
                  <a:pt x="123819" y="281115"/>
                </a:lnTo>
                <a:lnTo>
                  <a:pt x="99040" y="318464"/>
                </a:lnTo>
                <a:lnTo>
                  <a:pt x="76752" y="357512"/>
                </a:lnTo>
                <a:lnTo>
                  <a:pt x="57068" y="398145"/>
                </a:lnTo>
                <a:lnTo>
                  <a:pt x="40102" y="440251"/>
                </a:lnTo>
                <a:lnTo>
                  <a:pt x="25967" y="483717"/>
                </a:lnTo>
                <a:lnTo>
                  <a:pt x="14776" y="528428"/>
                </a:lnTo>
                <a:lnTo>
                  <a:pt x="6642" y="574273"/>
                </a:lnTo>
                <a:lnTo>
                  <a:pt x="1679" y="621138"/>
                </a:lnTo>
                <a:lnTo>
                  <a:pt x="0" y="668909"/>
                </a:lnTo>
                <a:lnTo>
                  <a:pt x="2040" y="721550"/>
                </a:lnTo>
                <a:lnTo>
                  <a:pt x="8060" y="773074"/>
                </a:lnTo>
                <a:lnTo>
                  <a:pt x="17909" y="823329"/>
                </a:lnTo>
                <a:lnTo>
                  <a:pt x="31435" y="872162"/>
                </a:lnTo>
                <a:lnTo>
                  <a:pt x="48486" y="919423"/>
                </a:lnTo>
                <a:lnTo>
                  <a:pt x="68912" y="964960"/>
                </a:lnTo>
                <a:lnTo>
                  <a:pt x="92559" y="1008620"/>
                </a:lnTo>
                <a:lnTo>
                  <a:pt x="119278" y="1050251"/>
                </a:lnTo>
                <a:lnTo>
                  <a:pt x="1218552" y="1050251"/>
                </a:lnTo>
                <a:lnTo>
                  <a:pt x="1245270" y="1008620"/>
                </a:lnTo>
                <a:lnTo>
                  <a:pt x="1268918" y="964960"/>
                </a:lnTo>
                <a:lnTo>
                  <a:pt x="1289343" y="919423"/>
                </a:lnTo>
                <a:lnTo>
                  <a:pt x="1306395" y="872162"/>
                </a:lnTo>
                <a:lnTo>
                  <a:pt x="1319920" y="823329"/>
                </a:lnTo>
                <a:lnTo>
                  <a:pt x="1329769" y="773074"/>
                </a:lnTo>
                <a:lnTo>
                  <a:pt x="1335790" y="721550"/>
                </a:lnTo>
                <a:lnTo>
                  <a:pt x="1337830" y="668909"/>
                </a:lnTo>
                <a:lnTo>
                  <a:pt x="1336151" y="621138"/>
                </a:lnTo>
                <a:lnTo>
                  <a:pt x="1331188" y="574273"/>
                </a:lnTo>
                <a:lnTo>
                  <a:pt x="1323054" y="528428"/>
                </a:lnTo>
                <a:lnTo>
                  <a:pt x="1311864" y="483717"/>
                </a:lnTo>
                <a:lnTo>
                  <a:pt x="1297729" y="440251"/>
                </a:lnTo>
                <a:lnTo>
                  <a:pt x="1280764" y="398145"/>
                </a:lnTo>
                <a:lnTo>
                  <a:pt x="1261081" y="357512"/>
                </a:lnTo>
                <a:lnTo>
                  <a:pt x="1238793" y="318464"/>
                </a:lnTo>
                <a:lnTo>
                  <a:pt x="1214015" y="281115"/>
                </a:lnTo>
                <a:lnTo>
                  <a:pt x="1186858" y="245578"/>
                </a:lnTo>
                <a:lnTo>
                  <a:pt x="1157437" y="211966"/>
                </a:lnTo>
                <a:lnTo>
                  <a:pt x="1125864" y="180393"/>
                </a:lnTo>
                <a:lnTo>
                  <a:pt x="1092252" y="150971"/>
                </a:lnTo>
                <a:lnTo>
                  <a:pt x="1056715" y="123815"/>
                </a:lnTo>
                <a:lnTo>
                  <a:pt x="1019366" y="99036"/>
                </a:lnTo>
                <a:lnTo>
                  <a:pt x="980318" y="76749"/>
                </a:lnTo>
                <a:lnTo>
                  <a:pt x="939685" y="57066"/>
                </a:lnTo>
                <a:lnTo>
                  <a:pt x="897578" y="40101"/>
                </a:lnTo>
                <a:lnTo>
                  <a:pt x="854113" y="25966"/>
                </a:lnTo>
                <a:lnTo>
                  <a:pt x="809401" y="14775"/>
                </a:lnTo>
                <a:lnTo>
                  <a:pt x="763557" y="6642"/>
                </a:lnTo>
                <a:lnTo>
                  <a:pt x="716692" y="1679"/>
                </a:lnTo>
                <a:lnTo>
                  <a:pt x="668921" y="0"/>
                </a:lnTo>
                <a:close/>
              </a:path>
            </a:pathLst>
          </a:custGeom>
          <a:solidFill>
            <a:srgbClr val="777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010426" y="1584426"/>
            <a:ext cx="1099273" cy="1854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023784" y="1602977"/>
            <a:ext cx="1073150" cy="269240"/>
          </a:xfrm>
          <a:custGeom>
            <a:avLst/>
            <a:gdLst/>
            <a:ahLst/>
            <a:cxnLst/>
            <a:rect l="l" t="t" r="r" b="b"/>
            <a:pathLst>
              <a:path w="1073150" h="269239">
                <a:moveTo>
                  <a:pt x="1072553" y="0"/>
                </a:moveTo>
                <a:lnTo>
                  <a:pt x="0" y="0"/>
                </a:lnTo>
                <a:lnTo>
                  <a:pt x="29418" y="36642"/>
                </a:lnTo>
                <a:lnTo>
                  <a:pt x="61290" y="71108"/>
                </a:lnTo>
                <a:lnTo>
                  <a:pt x="95486" y="103267"/>
                </a:lnTo>
                <a:lnTo>
                  <a:pt x="131873" y="132987"/>
                </a:lnTo>
                <a:lnTo>
                  <a:pt x="170319" y="160136"/>
                </a:lnTo>
                <a:lnTo>
                  <a:pt x="210695" y="184583"/>
                </a:lnTo>
                <a:lnTo>
                  <a:pt x="252868" y="206197"/>
                </a:lnTo>
                <a:lnTo>
                  <a:pt x="296706" y="224847"/>
                </a:lnTo>
                <a:lnTo>
                  <a:pt x="342079" y="240400"/>
                </a:lnTo>
                <a:lnTo>
                  <a:pt x="388854" y="252726"/>
                </a:lnTo>
                <a:lnTo>
                  <a:pt x="436901" y="261692"/>
                </a:lnTo>
                <a:lnTo>
                  <a:pt x="486087" y="267169"/>
                </a:lnTo>
                <a:lnTo>
                  <a:pt x="536282" y="269024"/>
                </a:lnTo>
                <a:lnTo>
                  <a:pt x="586477" y="267169"/>
                </a:lnTo>
                <a:lnTo>
                  <a:pt x="635664" y="261692"/>
                </a:lnTo>
                <a:lnTo>
                  <a:pt x="683711" y="252726"/>
                </a:lnTo>
                <a:lnTo>
                  <a:pt x="730486" y="240400"/>
                </a:lnTo>
                <a:lnTo>
                  <a:pt x="775858" y="224847"/>
                </a:lnTo>
                <a:lnTo>
                  <a:pt x="819696" y="206197"/>
                </a:lnTo>
                <a:lnTo>
                  <a:pt x="861868" y="184583"/>
                </a:lnTo>
                <a:lnTo>
                  <a:pt x="902242" y="160136"/>
                </a:lnTo>
                <a:lnTo>
                  <a:pt x="940688" y="132987"/>
                </a:lnTo>
                <a:lnTo>
                  <a:pt x="977073" y="103267"/>
                </a:lnTo>
                <a:lnTo>
                  <a:pt x="1011267" y="71108"/>
                </a:lnTo>
                <a:lnTo>
                  <a:pt x="1043137" y="36642"/>
                </a:lnTo>
                <a:lnTo>
                  <a:pt x="1072553" y="0"/>
                </a:lnTo>
                <a:close/>
              </a:path>
            </a:pathLst>
          </a:custGeom>
          <a:solidFill>
            <a:srgbClr val="0921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855960" y="498993"/>
            <a:ext cx="1337945" cy="1337945"/>
          </a:xfrm>
          <a:custGeom>
            <a:avLst/>
            <a:gdLst/>
            <a:ahLst/>
            <a:cxnLst/>
            <a:rect l="l" t="t" r="r" b="b"/>
            <a:pathLst>
              <a:path w="1337945" h="1337945">
                <a:moveTo>
                  <a:pt x="668909" y="0"/>
                </a:moveTo>
                <a:lnTo>
                  <a:pt x="621138" y="1679"/>
                </a:lnTo>
                <a:lnTo>
                  <a:pt x="574273" y="6642"/>
                </a:lnTo>
                <a:lnTo>
                  <a:pt x="528428" y="14775"/>
                </a:lnTo>
                <a:lnTo>
                  <a:pt x="483717" y="25966"/>
                </a:lnTo>
                <a:lnTo>
                  <a:pt x="440251" y="40101"/>
                </a:lnTo>
                <a:lnTo>
                  <a:pt x="398145" y="57066"/>
                </a:lnTo>
                <a:lnTo>
                  <a:pt x="357512" y="76749"/>
                </a:lnTo>
                <a:lnTo>
                  <a:pt x="318464" y="99036"/>
                </a:lnTo>
                <a:lnTo>
                  <a:pt x="281115" y="123815"/>
                </a:lnTo>
                <a:lnTo>
                  <a:pt x="245578" y="150971"/>
                </a:lnTo>
                <a:lnTo>
                  <a:pt x="211966" y="180393"/>
                </a:lnTo>
                <a:lnTo>
                  <a:pt x="180393" y="211966"/>
                </a:lnTo>
                <a:lnTo>
                  <a:pt x="150971" y="245578"/>
                </a:lnTo>
                <a:lnTo>
                  <a:pt x="123815" y="281115"/>
                </a:lnTo>
                <a:lnTo>
                  <a:pt x="99036" y="318464"/>
                </a:lnTo>
                <a:lnTo>
                  <a:pt x="76749" y="357512"/>
                </a:lnTo>
                <a:lnTo>
                  <a:pt x="57066" y="398145"/>
                </a:lnTo>
                <a:lnTo>
                  <a:pt x="40101" y="440251"/>
                </a:lnTo>
                <a:lnTo>
                  <a:pt x="25966" y="483717"/>
                </a:lnTo>
                <a:lnTo>
                  <a:pt x="14775" y="528428"/>
                </a:lnTo>
                <a:lnTo>
                  <a:pt x="6642" y="574273"/>
                </a:lnTo>
                <a:lnTo>
                  <a:pt x="1679" y="621138"/>
                </a:lnTo>
                <a:lnTo>
                  <a:pt x="0" y="668908"/>
                </a:lnTo>
                <a:lnTo>
                  <a:pt x="1679" y="716679"/>
                </a:lnTo>
                <a:lnTo>
                  <a:pt x="6642" y="763544"/>
                </a:lnTo>
                <a:lnTo>
                  <a:pt x="14775" y="809389"/>
                </a:lnTo>
                <a:lnTo>
                  <a:pt x="25966" y="854100"/>
                </a:lnTo>
                <a:lnTo>
                  <a:pt x="40101" y="897566"/>
                </a:lnTo>
                <a:lnTo>
                  <a:pt x="57066" y="939672"/>
                </a:lnTo>
                <a:lnTo>
                  <a:pt x="76749" y="980305"/>
                </a:lnTo>
                <a:lnTo>
                  <a:pt x="99036" y="1019353"/>
                </a:lnTo>
                <a:lnTo>
                  <a:pt x="123815" y="1056702"/>
                </a:lnTo>
                <a:lnTo>
                  <a:pt x="150971" y="1092239"/>
                </a:lnTo>
                <a:lnTo>
                  <a:pt x="180393" y="1125851"/>
                </a:lnTo>
                <a:lnTo>
                  <a:pt x="211966" y="1157424"/>
                </a:lnTo>
                <a:lnTo>
                  <a:pt x="245578" y="1186846"/>
                </a:lnTo>
                <a:lnTo>
                  <a:pt x="281115" y="1214002"/>
                </a:lnTo>
                <a:lnTo>
                  <a:pt x="318464" y="1238781"/>
                </a:lnTo>
                <a:lnTo>
                  <a:pt x="357512" y="1261068"/>
                </a:lnTo>
                <a:lnTo>
                  <a:pt x="398145" y="1280751"/>
                </a:lnTo>
                <a:lnTo>
                  <a:pt x="440251" y="1297716"/>
                </a:lnTo>
                <a:lnTo>
                  <a:pt x="483717" y="1311851"/>
                </a:lnTo>
                <a:lnTo>
                  <a:pt x="528428" y="1323042"/>
                </a:lnTo>
                <a:lnTo>
                  <a:pt x="574273" y="1331175"/>
                </a:lnTo>
                <a:lnTo>
                  <a:pt x="621138" y="1336138"/>
                </a:lnTo>
                <a:lnTo>
                  <a:pt x="668909" y="1337817"/>
                </a:lnTo>
                <a:lnTo>
                  <a:pt x="716679" y="1336138"/>
                </a:lnTo>
                <a:lnTo>
                  <a:pt x="763544" y="1331175"/>
                </a:lnTo>
                <a:lnTo>
                  <a:pt x="809389" y="1323042"/>
                </a:lnTo>
                <a:lnTo>
                  <a:pt x="854100" y="1311851"/>
                </a:lnTo>
                <a:lnTo>
                  <a:pt x="897566" y="1297716"/>
                </a:lnTo>
                <a:lnTo>
                  <a:pt x="939672" y="1280751"/>
                </a:lnTo>
                <a:lnTo>
                  <a:pt x="980305" y="1261068"/>
                </a:lnTo>
                <a:lnTo>
                  <a:pt x="1019353" y="1238781"/>
                </a:lnTo>
                <a:lnTo>
                  <a:pt x="1056702" y="1214002"/>
                </a:lnTo>
                <a:lnTo>
                  <a:pt x="1092239" y="1186846"/>
                </a:lnTo>
                <a:lnTo>
                  <a:pt x="1125851" y="1157424"/>
                </a:lnTo>
                <a:lnTo>
                  <a:pt x="1157424" y="1125851"/>
                </a:lnTo>
                <a:lnTo>
                  <a:pt x="1186846" y="1092239"/>
                </a:lnTo>
                <a:lnTo>
                  <a:pt x="1214002" y="1056702"/>
                </a:lnTo>
                <a:lnTo>
                  <a:pt x="1238781" y="1019353"/>
                </a:lnTo>
                <a:lnTo>
                  <a:pt x="1261068" y="980305"/>
                </a:lnTo>
                <a:lnTo>
                  <a:pt x="1280751" y="939672"/>
                </a:lnTo>
                <a:lnTo>
                  <a:pt x="1297716" y="897566"/>
                </a:lnTo>
                <a:lnTo>
                  <a:pt x="1311851" y="854100"/>
                </a:lnTo>
                <a:lnTo>
                  <a:pt x="1323042" y="809389"/>
                </a:lnTo>
                <a:lnTo>
                  <a:pt x="1331175" y="763544"/>
                </a:lnTo>
                <a:lnTo>
                  <a:pt x="1336138" y="716679"/>
                </a:lnTo>
                <a:lnTo>
                  <a:pt x="1337818" y="668908"/>
                </a:lnTo>
                <a:lnTo>
                  <a:pt x="1336138" y="621138"/>
                </a:lnTo>
                <a:lnTo>
                  <a:pt x="1331175" y="574273"/>
                </a:lnTo>
                <a:lnTo>
                  <a:pt x="1323042" y="528428"/>
                </a:lnTo>
                <a:lnTo>
                  <a:pt x="1311851" y="483717"/>
                </a:lnTo>
                <a:lnTo>
                  <a:pt x="1297716" y="440251"/>
                </a:lnTo>
                <a:lnTo>
                  <a:pt x="1280751" y="398145"/>
                </a:lnTo>
                <a:lnTo>
                  <a:pt x="1261068" y="357512"/>
                </a:lnTo>
                <a:lnTo>
                  <a:pt x="1238781" y="318464"/>
                </a:lnTo>
                <a:lnTo>
                  <a:pt x="1214002" y="281115"/>
                </a:lnTo>
                <a:lnTo>
                  <a:pt x="1186846" y="245578"/>
                </a:lnTo>
                <a:lnTo>
                  <a:pt x="1157424" y="211966"/>
                </a:lnTo>
                <a:lnTo>
                  <a:pt x="1125851" y="180393"/>
                </a:lnTo>
                <a:lnTo>
                  <a:pt x="1092239" y="150971"/>
                </a:lnTo>
                <a:lnTo>
                  <a:pt x="1056702" y="123815"/>
                </a:lnTo>
                <a:lnTo>
                  <a:pt x="1019353" y="99036"/>
                </a:lnTo>
                <a:lnTo>
                  <a:pt x="980305" y="76749"/>
                </a:lnTo>
                <a:lnTo>
                  <a:pt x="939672" y="57066"/>
                </a:lnTo>
                <a:lnTo>
                  <a:pt x="897566" y="40101"/>
                </a:lnTo>
                <a:lnTo>
                  <a:pt x="854100" y="25966"/>
                </a:lnTo>
                <a:lnTo>
                  <a:pt x="809389" y="14775"/>
                </a:lnTo>
                <a:lnTo>
                  <a:pt x="763544" y="6642"/>
                </a:lnTo>
                <a:lnTo>
                  <a:pt x="716679" y="1679"/>
                </a:lnTo>
                <a:lnTo>
                  <a:pt x="668909" y="0"/>
                </a:lnTo>
                <a:close/>
              </a:path>
            </a:pathLst>
          </a:custGeom>
          <a:solidFill>
            <a:srgbClr val="0026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 bwMode="white">
          <a:xfrm>
            <a:off x="5923280" y="564207"/>
            <a:ext cx="1207770" cy="1207770"/>
          </a:xfrm>
          <a:custGeom>
            <a:avLst/>
            <a:gdLst/>
            <a:ahLst/>
            <a:cxnLst/>
            <a:rect l="l" t="t" r="r" b="b"/>
            <a:pathLst>
              <a:path w="1207770" h="1207770">
                <a:moveTo>
                  <a:pt x="1207376" y="603694"/>
                </a:moveTo>
                <a:lnTo>
                  <a:pt x="1205560" y="650873"/>
                </a:lnTo>
                <a:lnTo>
                  <a:pt x="1200200" y="697058"/>
                </a:lnTo>
                <a:lnTo>
                  <a:pt x="1191432" y="742116"/>
                </a:lnTo>
                <a:lnTo>
                  <a:pt x="1179389" y="785913"/>
                </a:lnTo>
                <a:lnTo>
                  <a:pt x="1164206" y="828314"/>
                </a:lnTo>
                <a:lnTo>
                  <a:pt x="1146016" y="869184"/>
                </a:lnTo>
                <a:lnTo>
                  <a:pt x="1124954" y="908391"/>
                </a:lnTo>
                <a:lnTo>
                  <a:pt x="1101155" y="945799"/>
                </a:lnTo>
                <a:lnTo>
                  <a:pt x="1074751" y="981275"/>
                </a:lnTo>
                <a:lnTo>
                  <a:pt x="1045879" y="1014684"/>
                </a:lnTo>
                <a:lnTo>
                  <a:pt x="1014671" y="1045892"/>
                </a:lnTo>
                <a:lnTo>
                  <a:pt x="981262" y="1074764"/>
                </a:lnTo>
                <a:lnTo>
                  <a:pt x="945787" y="1101167"/>
                </a:lnTo>
                <a:lnTo>
                  <a:pt x="908378" y="1124967"/>
                </a:lnTo>
                <a:lnTo>
                  <a:pt x="869172" y="1146029"/>
                </a:lnTo>
                <a:lnTo>
                  <a:pt x="828301" y="1164218"/>
                </a:lnTo>
                <a:lnTo>
                  <a:pt x="785900" y="1179402"/>
                </a:lnTo>
                <a:lnTo>
                  <a:pt x="742103" y="1191445"/>
                </a:lnTo>
                <a:lnTo>
                  <a:pt x="697045" y="1200213"/>
                </a:lnTo>
                <a:lnTo>
                  <a:pt x="650860" y="1205572"/>
                </a:lnTo>
                <a:lnTo>
                  <a:pt x="603681" y="1207388"/>
                </a:lnTo>
                <a:lnTo>
                  <a:pt x="556503" y="1205572"/>
                </a:lnTo>
                <a:lnTo>
                  <a:pt x="510318" y="1200213"/>
                </a:lnTo>
                <a:lnTo>
                  <a:pt x="465260" y="1191445"/>
                </a:lnTo>
                <a:lnTo>
                  <a:pt x="421464" y="1179402"/>
                </a:lnTo>
                <a:lnTo>
                  <a:pt x="379064" y="1164218"/>
                </a:lnTo>
                <a:lnTo>
                  <a:pt x="338193" y="1146029"/>
                </a:lnTo>
                <a:lnTo>
                  <a:pt x="298988" y="1124967"/>
                </a:lnTo>
                <a:lnTo>
                  <a:pt x="261580" y="1101167"/>
                </a:lnTo>
                <a:lnTo>
                  <a:pt x="226105" y="1074764"/>
                </a:lnTo>
                <a:lnTo>
                  <a:pt x="192697" y="1045892"/>
                </a:lnTo>
                <a:lnTo>
                  <a:pt x="161491" y="1014684"/>
                </a:lnTo>
                <a:lnTo>
                  <a:pt x="132619" y="981275"/>
                </a:lnTo>
                <a:lnTo>
                  <a:pt x="106217" y="945799"/>
                </a:lnTo>
                <a:lnTo>
                  <a:pt x="82418" y="908391"/>
                </a:lnTo>
                <a:lnTo>
                  <a:pt x="61357" y="869184"/>
                </a:lnTo>
                <a:lnTo>
                  <a:pt x="43168" y="828314"/>
                </a:lnTo>
                <a:lnTo>
                  <a:pt x="27985" y="785913"/>
                </a:lnTo>
                <a:lnTo>
                  <a:pt x="15943" y="742116"/>
                </a:lnTo>
                <a:lnTo>
                  <a:pt x="7175" y="697058"/>
                </a:lnTo>
                <a:lnTo>
                  <a:pt x="1816" y="650873"/>
                </a:lnTo>
                <a:lnTo>
                  <a:pt x="0" y="603694"/>
                </a:lnTo>
                <a:lnTo>
                  <a:pt x="1816" y="556515"/>
                </a:lnTo>
                <a:lnTo>
                  <a:pt x="7175" y="510330"/>
                </a:lnTo>
                <a:lnTo>
                  <a:pt x="15943" y="465272"/>
                </a:lnTo>
                <a:lnTo>
                  <a:pt x="27985" y="421475"/>
                </a:lnTo>
                <a:lnTo>
                  <a:pt x="43168" y="379074"/>
                </a:lnTo>
                <a:lnTo>
                  <a:pt x="61357" y="338204"/>
                </a:lnTo>
                <a:lnTo>
                  <a:pt x="82418" y="298997"/>
                </a:lnTo>
                <a:lnTo>
                  <a:pt x="106217" y="261589"/>
                </a:lnTo>
                <a:lnTo>
                  <a:pt x="132619" y="226113"/>
                </a:lnTo>
                <a:lnTo>
                  <a:pt x="161491" y="192704"/>
                </a:lnTo>
                <a:lnTo>
                  <a:pt x="192697" y="161496"/>
                </a:lnTo>
                <a:lnTo>
                  <a:pt x="226105" y="132624"/>
                </a:lnTo>
                <a:lnTo>
                  <a:pt x="261580" y="106221"/>
                </a:lnTo>
                <a:lnTo>
                  <a:pt x="298988" y="82421"/>
                </a:lnTo>
                <a:lnTo>
                  <a:pt x="338193" y="61359"/>
                </a:lnTo>
                <a:lnTo>
                  <a:pt x="379064" y="43170"/>
                </a:lnTo>
                <a:lnTo>
                  <a:pt x="421464" y="27986"/>
                </a:lnTo>
                <a:lnTo>
                  <a:pt x="465260" y="15943"/>
                </a:lnTo>
                <a:lnTo>
                  <a:pt x="510318" y="7175"/>
                </a:lnTo>
                <a:lnTo>
                  <a:pt x="556503" y="1816"/>
                </a:lnTo>
                <a:lnTo>
                  <a:pt x="603681" y="0"/>
                </a:lnTo>
                <a:lnTo>
                  <a:pt x="650860" y="1816"/>
                </a:lnTo>
                <a:lnTo>
                  <a:pt x="697045" y="7175"/>
                </a:lnTo>
                <a:lnTo>
                  <a:pt x="742103" y="15943"/>
                </a:lnTo>
                <a:lnTo>
                  <a:pt x="785900" y="27986"/>
                </a:lnTo>
                <a:lnTo>
                  <a:pt x="828301" y="43170"/>
                </a:lnTo>
                <a:lnTo>
                  <a:pt x="869172" y="61359"/>
                </a:lnTo>
                <a:lnTo>
                  <a:pt x="908378" y="82421"/>
                </a:lnTo>
                <a:lnTo>
                  <a:pt x="945787" y="106221"/>
                </a:lnTo>
                <a:lnTo>
                  <a:pt x="981262" y="132624"/>
                </a:lnTo>
                <a:lnTo>
                  <a:pt x="1014671" y="161496"/>
                </a:lnTo>
                <a:lnTo>
                  <a:pt x="1045879" y="192704"/>
                </a:lnTo>
                <a:lnTo>
                  <a:pt x="1074751" y="226113"/>
                </a:lnTo>
                <a:lnTo>
                  <a:pt x="1101155" y="261589"/>
                </a:lnTo>
                <a:lnTo>
                  <a:pt x="1124954" y="298997"/>
                </a:lnTo>
                <a:lnTo>
                  <a:pt x="1146016" y="338204"/>
                </a:lnTo>
                <a:lnTo>
                  <a:pt x="1164206" y="379074"/>
                </a:lnTo>
                <a:lnTo>
                  <a:pt x="1179389" y="421475"/>
                </a:lnTo>
                <a:lnTo>
                  <a:pt x="1191432" y="465272"/>
                </a:lnTo>
                <a:lnTo>
                  <a:pt x="1200200" y="510330"/>
                </a:lnTo>
                <a:lnTo>
                  <a:pt x="1205560" y="556515"/>
                </a:lnTo>
                <a:lnTo>
                  <a:pt x="1207376" y="603694"/>
                </a:lnTo>
                <a:close/>
              </a:path>
            </a:pathLst>
          </a:custGeom>
          <a:ln w="699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 bwMode="white">
          <a:xfrm>
            <a:off x="6107692" y="782498"/>
            <a:ext cx="852805" cy="7489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70"/>
              </a:spcBef>
            </a:pPr>
            <a:r>
              <a:rPr sz="1150" spc="1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DeBold"/>
              </a:rPr>
              <a:t>接種費用</a:t>
            </a:r>
            <a:endParaRPr sz="1150" spc="100" dirty="0">
              <a:latin typeface="HGPｺﾞｼｯｸE" panose="020B0900000000000000" pitchFamily="50" charset="-128"/>
              <a:ea typeface="HGPｺﾞｼｯｸE" panose="020B0900000000000000" pitchFamily="50" charset="-128"/>
              <a:cs typeface="GothicMB101Pro-DeBold"/>
            </a:endParaRPr>
          </a:p>
          <a:p>
            <a:pPr algn="ctr">
              <a:lnSpc>
                <a:spcPct val="100000"/>
              </a:lnSpc>
              <a:spcBef>
                <a:spcPts val="195"/>
              </a:spcBef>
            </a:pPr>
            <a:r>
              <a:rPr sz="2350" spc="3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A-OTF Gothic MB101 Pro"/>
              </a:rPr>
              <a:t>無</a:t>
            </a:r>
            <a:r>
              <a:rPr sz="2350" spc="-28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A-OTF Gothic MB101 Pro"/>
              </a:rPr>
              <a:t> </a:t>
            </a:r>
            <a:r>
              <a:rPr sz="2350" spc="3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A-OTF Gothic MB101 Pro"/>
              </a:rPr>
              <a:t>料</a:t>
            </a:r>
            <a:endParaRPr sz="2350" dirty="0">
              <a:latin typeface="HGPｺﾞｼｯｸE" panose="020B0900000000000000" pitchFamily="50" charset="-128"/>
              <a:ea typeface="HGPｺﾞｼｯｸE" panose="020B0900000000000000" pitchFamily="50" charset="-128"/>
              <a:cs typeface="A-OTF Gothic MB101 Pro"/>
            </a:endParaRPr>
          </a:p>
          <a:p>
            <a:pPr algn="ctr">
              <a:lnSpc>
                <a:spcPct val="100000"/>
              </a:lnSpc>
              <a:spcBef>
                <a:spcPts val="325"/>
              </a:spcBef>
            </a:pPr>
            <a:r>
              <a:rPr sz="950" spc="100" dirty="0">
                <a:solidFill>
                  <a:srgbClr val="FFFFFF"/>
                </a:solidFill>
                <a:latin typeface="+mn-ea"/>
                <a:cs typeface="A-OTF Gothic MB101 Pro"/>
              </a:rPr>
              <a:t>（全額公費） </a:t>
            </a:r>
            <a:endParaRPr sz="950" spc="100" dirty="0">
              <a:latin typeface="+mn-ea"/>
              <a:cs typeface="A-OTF Gothic MB101 Pro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832391" y="1024391"/>
            <a:ext cx="843280" cy="874394"/>
            <a:chOff x="832391" y="1024391"/>
            <a:chExt cx="843280" cy="874394"/>
          </a:xfrm>
        </p:grpSpPr>
        <p:sp>
          <p:nvSpPr>
            <p:cNvPr id="36" name="object 36"/>
            <p:cNvSpPr/>
            <p:nvPr/>
          </p:nvSpPr>
          <p:spPr>
            <a:xfrm>
              <a:off x="988733" y="1259283"/>
              <a:ext cx="468630" cy="478155"/>
            </a:xfrm>
            <a:custGeom>
              <a:avLst/>
              <a:gdLst/>
              <a:ahLst/>
              <a:cxnLst/>
              <a:rect l="l" t="t" r="r" b="b"/>
              <a:pathLst>
                <a:path w="468630" h="478155">
                  <a:moveTo>
                    <a:pt x="370903" y="0"/>
                  </a:moveTo>
                  <a:lnTo>
                    <a:pt x="0" y="383578"/>
                  </a:lnTo>
                  <a:lnTo>
                    <a:pt x="97421" y="477786"/>
                  </a:lnTo>
                  <a:lnTo>
                    <a:pt x="468337" y="94221"/>
                  </a:lnTo>
                  <a:lnTo>
                    <a:pt x="370903" y="0"/>
                  </a:lnTo>
                  <a:close/>
                </a:path>
              </a:pathLst>
            </a:custGeom>
            <a:solidFill>
              <a:srgbClr val="FBF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121737" y="1259512"/>
              <a:ext cx="335915" cy="344805"/>
            </a:xfrm>
            <a:custGeom>
              <a:avLst/>
              <a:gdLst/>
              <a:ahLst/>
              <a:cxnLst/>
              <a:rect l="l" t="t" r="r" b="b"/>
              <a:pathLst>
                <a:path w="335915" h="344805">
                  <a:moveTo>
                    <a:pt x="294106" y="0"/>
                  </a:moveTo>
                  <a:lnTo>
                    <a:pt x="240626" y="1498"/>
                  </a:lnTo>
                  <a:lnTo>
                    <a:pt x="0" y="246583"/>
                  </a:lnTo>
                  <a:lnTo>
                    <a:pt x="95059" y="344614"/>
                  </a:lnTo>
                  <a:lnTo>
                    <a:pt x="335699" y="90614"/>
                  </a:lnTo>
                  <a:lnTo>
                    <a:pt x="335699" y="37147"/>
                  </a:lnTo>
                  <a:lnTo>
                    <a:pt x="294106" y="0"/>
                  </a:lnTo>
                  <a:close/>
                </a:path>
              </a:pathLst>
            </a:custGeom>
            <a:solidFill>
              <a:srgbClr val="8CC6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838555" y="1027925"/>
              <a:ext cx="833755" cy="864235"/>
            </a:xfrm>
            <a:custGeom>
              <a:avLst/>
              <a:gdLst/>
              <a:ahLst/>
              <a:cxnLst/>
              <a:rect l="l" t="t" r="r" b="b"/>
              <a:pathLst>
                <a:path w="833755" h="864235">
                  <a:moveTo>
                    <a:pt x="287782" y="748017"/>
                  </a:moveTo>
                  <a:lnTo>
                    <a:pt x="109982" y="576084"/>
                  </a:lnTo>
                  <a:lnTo>
                    <a:pt x="85255" y="601649"/>
                  </a:lnTo>
                  <a:lnTo>
                    <a:pt x="141109" y="655688"/>
                  </a:lnTo>
                  <a:lnTo>
                    <a:pt x="36309" y="764070"/>
                  </a:lnTo>
                  <a:lnTo>
                    <a:pt x="16192" y="744613"/>
                  </a:lnTo>
                  <a:lnTo>
                    <a:pt x="0" y="761365"/>
                  </a:lnTo>
                  <a:lnTo>
                    <a:pt x="106299" y="864158"/>
                  </a:lnTo>
                  <a:lnTo>
                    <a:pt x="122491" y="847407"/>
                  </a:lnTo>
                  <a:lnTo>
                    <a:pt x="69342" y="796010"/>
                  </a:lnTo>
                  <a:lnTo>
                    <a:pt x="102374" y="827951"/>
                  </a:lnTo>
                  <a:lnTo>
                    <a:pt x="207187" y="719569"/>
                  </a:lnTo>
                  <a:lnTo>
                    <a:pt x="263055" y="773595"/>
                  </a:lnTo>
                  <a:lnTo>
                    <a:pt x="287782" y="748017"/>
                  </a:lnTo>
                  <a:close/>
                </a:path>
                <a:path w="833755" h="864235">
                  <a:moveTo>
                    <a:pt x="688632" y="195046"/>
                  </a:moveTo>
                  <a:lnTo>
                    <a:pt x="649185" y="156908"/>
                  </a:lnTo>
                  <a:lnTo>
                    <a:pt x="579094" y="229387"/>
                  </a:lnTo>
                  <a:lnTo>
                    <a:pt x="618540" y="267538"/>
                  </a:lnTo>
                  <a:lnTo>
                    <a:pt x="688632" y="195046"/>
                  </a:lnTo>
                  <a:close/>
                </a:path>
                <a:path w="833755" h="864235">
                  <a:moveTo>
                    <a:pt x="833526" y="0"/>
                  </a:moveTo>
                  <a:lnTo>
                    <a:pt x="664387" y="169545"/>
                  </a:lnTo>
                  <a:lnTo>
                    <a:pt x="675487" y="180276"/>
                  </a:lnTo>
                  <a:lnTo>
                    <a:pt x="821690" y="34455"/>
                  </a:lnTo>
                  <a:lnTo>
                    <a:pt x="83352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838556" y="1772530"/>
              <a:ext cx="122555" cy="120014"/>
            </a:xfrm>
            <a:custGeom>
              <a:avLst/>
              <a:gdLst/>
              <a:ahLst/>
              <a:cxnLst/>
              <a:rect l="l" t="t" r="r" b="b"/>
              <a:pathLst>
                <a:path w="122555" h="120014">
                  <a:moveTo>
                    <a:pt x="106299" y="119545"/>
                  </a:moveTo>
                  <a:lnTo>
                    <a:pt x="0" y="16751"/>
                  </a:lnTo>
                  <a:lnTo>
                    <a:pt x="16192" y="0"/>
                  </a:lnTo>
                  <a:lnTo>
                    <a:pt x="122491" y="102793"/>
                  </a:lnTo>
                  <a:lnTo>
                    <a:pt x="106299" y="119545"/>
                  </a:lnTo>
                  <a:close/>
                </a:path>
              </a:pathLst>
            </a:custGeom>
            <a:ln w="12331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359119" y="1274452"/>
              <a:ext cx="82550" cy="80645"/>
            </a:xfrm>
            <a:custGeom>
              <a:avLst/>
              <a:gdLst/>
              <a:ahLst/>
              <a:cxnLst/>
              <a:rect l="l" t="t" r="r" b="b"/>
              <a:pathLst>
                <a:path w="82550" h="80644">
                  <a:moveTo>
                    <a:pt x="16205" y="0"/>
                  </a:moveTo>
                  <a:lnTo>
                    <a:pt x="0" y="16738"/>
                  </a:lnTo>
                  <a:lnTo>
                    <a:pt x="66078" y="80632"/>
                  </a:lnTo>
                  <a:lnTo>
                    <a:pt x="82270" y="63893"/>
                  </a:lnTo>
                  <a:lnTo>
                    <a:pt x="16205" y="0"/>
                  </a:lnTo>
                  <a:close/>
                </a:path>
              </a:pathLst>
            </a:custGeom>
            <a:solidFill>
              <a:srgbClr val="231A1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874864" y="1683597"/>
              <a:ext cx="171450" cy="172720"/>
            </a:xfrm>
            <a:custGeom>
              <a:avLst/>
              <a:gdLst/>
              <a:ahLst/>
              <a:cxnLst/>
              <a:rect l="l" t="t" r="r" b="b"/>
              <a:pathLst>
                <a:path w="171450" h="172719">
                  <a:moveTo>
                    <a:pt x="66065" y="172275"/>
                  </a:moveTo>
                  <a:lnTo>
                    <a:pt x="0" y="108394"/>
                  </a:lnTo>
                  <a:lnTo>
                    <a:pt x="104813" y="0"/>
                  </a:lnTo>
                  <a:lnTo>
                    <a:pt x="170878" y="63893"/>
                  </a:lnTo>
                  <a:lnTo>
                    <a:pt x="66065" y="172275"/>
                  </a:lnTo>
                  <a:close/>
                </a:path>
              </a:pathLst>
            </a:custGeom>
            <a:ln w="12331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417650" y="1184830"/>
              <a:ext cx="109855" cy="111125"/>
            </a:xfrm>
            <a:custGeom>
              <a:avLst/>
              <a:gdLst/>
              <a:ahLst/>
              <a:cxnLst/>
              <a:rect l="l" t="t" r="r" b="b"/>
              <a:pathLst>
                <a:path w="109855" h="111125">
                  <a:moveTo>
                    <a:pt x="39446" y="110629"/>
                  </a:moveTo>
                  <a:lnTo>
                    <a:pt x="0" y="72478"/>
                  </a:lnTo>
                  <a:lnTo>
                    <a:pt x="70091" y="0"/>
                  </a:lnTo>
                  <a:lnTo>
                    <a:pt x="109537" y="38138"/>
                  </a:lnTo>
                  <a:lnTo>
                    <a:pt x="39446" y="110629"/>
                  </a:lnTo>
                  <a:close/>
                </a:path>
              </a:pathLst>
            </a:custGeom>
            <a:ln w="12331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502954" y="1027915"/>
              <a:ext cx="169545" cy="180340"/>
            </a:xfrm>
            <a:custGeom>
              <a:avLst/>
              <a:gdLst/>
              <a:ahLst/>
              <a:cxnLst/>
              <a:rect l="l" t="t" r="r" b="b"/>
              <a:pathLst>
                <a:path w="169544" h="180340">
                  <a:moveTo>
                    <a:pt x="11099" y="180276"/>
                  </a:moveTo>
                  <a:lnTo>
                    <a:pt x="0" y="169545"/>
                  </a:lnTo>
                  <a:lnTo>
                    <a:pt x="169138" y="0"/>
                  </a:lnTo>
                  <a:lnTo>
                    <a:pt x="157302" y="34455"/>
                  </a:lnTo>
                  <a:lnTo>
                    <a:pt x="11099" y="180276"/>
                  </a:lnTo>
                  <a:close/>
                </a:path>
              </a:pathLst>
            </a:custGeom>
            <a:ln w="7048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297143" y="1329448"/>
              <a:ext cx="31750" cy="31115"/>
            </a:xfrm>
            <a:custGeom>
              <a:avLst/>
              <a:gdLst/>
              <a:ahLst/>
              <a:cxnLst/>
              <a:rect l="l" t="t" r="r" b="b"/>
              <a:pathLst>
                <a:path w="31750" h="31115">
                  <a:moveTo>
                    <a:pt x="0" y="0"/>
                  </a:moveTo>
                  <a:lnTo>
                    <a:pt x="31572" y="30530"/>
                  </a:lnTo>
                </a:path>
              </a:pathLst>
            </a:custGeom>
            <a:ln w="10566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266497" y="1357583"/>
              <a:ext cx="16510" cy="16510"/>
            </a:xfrm>
            <a:custGeom>
              <a:avLst/>
              <a:gdLst/>
              <a:ahLst/>
              <a:cxnLst/>
              <a:rect l="l" t="t" r="r" b="b"/>
              <a:pathLst>
                <a:path w="16509" h="16509">
                  <a:moveTo>
                    <a:pt x="0" y="0"/>
                  </a:moveTo>
                  <a:lnTo>
                    <a:pt x="16459" y="15925"/>
                  </a:lnTo>
                </a:path>
              </a:pathLst>
            </a:custGeom>
            <a:ln w="7632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237631" y="1387442"/>
              <a:ext cx="16510" cy="16510"/>
            </a:xfrm>
            <a:custGeom>
              <a:avLst/>
              <a:gdLst/>
              <a:ahLst/>
              <a:cxnLst/>
              <a:rect l="l" t="t" r="r" b="b"/>
              <a:pathLst>
                <a:path w="16509" h="16509">
                  <a:moveTo>
                    <a:pt x="0" y="0"/>
                  </a:moveTo>
                  <a:lnTo>
                    <a:pt x="16459" y="15913"/>
                  </a:lnTo>
                </a:path>
              </a:pathLst>
            </a:custGeom>
            <a:ln w="7632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210532" y="1419013"/>
              <a:ext cx="31750" cy="31115"/>
            </a:xfrm>
            <a:custGeom>
              <a:avLst/>
              <a:gdLst/>
              <a:ahLst/>
              <a:cxnLst/>
              <a:rect l="l" t="t" r="r" b="b"/>
              <a:pathLst>
                <a:path w="31750" h="31115">
                  <a:moveTo>
                    <a:pt x="0" y="0"/>
                  </a:moveTo>
                  <a:lnTo>
                    <a:pt x="31572" y="30530"/>
                  </a:lnTo>
                </a:path>
              </a:pathLst>
            </a:custGeom>
            <a:ln w="10566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179892" y="1447153"/>
              <a:ext cx="16510" cy="16510"/>
            </a:xfrm>
            <a:custGeom>
              <a:avLst/>
              <a:gdLst/>
              <a:ahLst/>
              <a:cxnLst/>
              <a:rect l="l" t="t" r="r" b="b"/>
              <a:pathLst>
                <a:path w="16509" h="16509">
                  <a:moveTo>
                    <a:pt x="0" y="0"/>
                  </a:moveTo>
                  <a:lnTo>
                    <a:pt x="16459" y="15913"/>
                  </a:lnTo>
                </a:path>
              </a:pathLst>
            </a:custGeom>
            <a:ln w="7632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151025" y="1477006"/>
              <a:ext cx="16510" cy="16510"/>
            </a:xfrm>
            <a:custGeom>
              <a:avLst/>
              <a:gdLst/>
              <a:ahLst/>
              <a:cxnLst/>
              <a:rect l="l" t="t" r="r" b="b"/>
              <a:pathLst>
                <a:path w="16509" h="16509">
                  <a:moveTo>
                    <a:pt x="0" y="0"/>
                  </a:moveTo>
                  <a:lnTo>
                    <a:pt x="16459" y="15913"/>
                  </a:lnTo>
                </a:path>
              </a:pathLst>
            </a:custGeom>
            <a:ln w="7632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098061" y="1531775"/>
              <a:ext cx="16510" cy="16510"/>
            </a:xfrm>
            <a:custGeom>
              <a:avLst/>
              <a:gdLst/>
              <a:ahLst/>
              <a:cxnLst/>
              <a:rect l="l" t="t" r="r" b="b"/>
              <a:pathLst>
                <a:path w="16509" h="16509">
                  <a:moveTo>
                    <a:pt x="0" y="0"/>
                  </a:moveTo>
                  <a:lnTo>
                    <a:pt x="16459" y="15913"/>
                  </a:lnTo>
                </a:path>
              </a:pathLst>
            </a:custGeom>
            <a:ln w="7632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069195" y="1561627"/>
              <a:ext cx="16510" cy="16510"/>
            </a:xfrm>
            <a:custGeom>
              <a:avLst/>
              <a:gdLst/>
              <a:ahLst/>
              <a:cxnLst/>
              <a:rect l="l" t="t" r="r" b="b"/>
              <a:pathLst>
                <a:path w="16509" h="16509">
                  <a:moveTo>
                    <a:pt x="0" y="0"/>
                  </a:moveTo>
                  <a:lnTo>
                    <a:pt x="16459" y="15913"/>
                  </a:lnTo>
                </a:path>
              </a:pathLst>
            </a:custGeom>
            <a:ln w="7632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1123924" y="1508573"/>
              <a:ext cx="31750" cy="31115"/>
            </a:xfrm>
            <a:custGeom>
              <a:avLst/>
              <a:gdLst/>
              <a:ahLst/>
              <a:cxnLst/>
              <a:rect l="l" t="t" r="r" b="b"/>
              <a:pathLst>
                <a:path w="31750" h="31115">
                  <a:moveTo>
                    <a:pt x="31572" y="30530"/>
                  </a:moveTo>
                  <a:lnTo>
                    <a:pt x="0" y="0"/>
                  </a:lnTo>
                </a:path>
              </a:pathLst>
            </a:custGeom>
            <a:ln w="10566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923814" y="1604002"/>
              <a:ext cx="202565" cy="198120"/>
            </a:xfrm>
            <a:custGeom>
              <a:avLst/>
              <a:gdLst/>
              <a:ahLst/>
              <a:cxnLst/>
              <a:rect l="l" t="t" r="r" b="b"/>
              <a:pathLst>
                <a:path w="202565" h="198119">
                  <a:moveTo>
                    <a:pt x="177800" y="197510"/>
                  </a:moveTo>
                  <a:lnTo>
                    <a:pt x="0" y="25565"/>
                  </a:lnTo>
                  <a:lnTo>
                    <a:pt x="24726" y="0"/>
                  </a:lnTo>
                  <a:lnTo>
                    <a:pt x="202526" y="171932"/>
                  </a:lnTo>
                  <a:lnTo>
                    <a:pt x="177800" y="197510"/>
                  </a:lnTo>
                  <a:close/>
                </a:path>
              </a:pathLst>
            </a:custGeom>
            <a:ln w="12331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1358202" y="1257310"/>
              <a:ext cx="59690" cy="635"/>
            </a:xfrm>
            <a:custGeom>
              <a:avLst/>
              <a:gdLst/>
              <a:ahLst/>
              <a:cxnLst/>
              <a:rect l="l" t="t" r="r" b="b"/>
              <a:pathLst>
                <a:path w="59690" h="634">
                  <a:moveTo>
                    <a:pt x="-6165" y="292"/>
                  </a:moveTo>
                  <a:lnTo>
                    <a:pt x="65614" y="292"/>
                  </a:lnTo>
                </a:path>
              </a:pathLst>
            </a:custGeom>
            <a:ln w="12915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1457096" y="1295459"/>
              <a:ext cx="1905" cy="59055"/>
            </a:xfrm>
            <a:custGeom>
              <a:avLst/>
              <a:gdLst/>
              <a:ahLst/>
              <a:cxnLst/>
              <a:rect l="l" t="t" r="r" b="b"/>
              <a:pathLst>
                <a:path w="1905" h="59055">
                  <a:moveTo>
                    <a:pt x="844" y="-6165"/>
                  </a:moveTo>
                  <a:lnTo>
                    <a:pt x="844" y="64890"/>
                  </a:lnTo>
                </a:path>
              </a:pathLst>
            </a:custGeom>
            <a:ln w="14020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988733" y="1259283"/>
              <a:ext cx="468630" cy="478155"/>
            </a:xfrm>
            <a:custGeom>
              <a:avLst/>
              <a:gdLst/>
              <a:ahLst/>
              <a:cxnLst/>
              <a:rect l="l" t="t" r="r" b="b"/>
              <a:pathLst>
                <a:path w="468630" h="478155">
                  <a:moveTo>
                    <a:pt x="97421" y="477786"/>
                  </a:moveTo>
                  <a:lnTo>
                    <a:pt x="0" y="383578"/>
                  </a:lnTo>
                  <a:lnTo>
                    <a:pt x="370903" y="0"/>
                  </a:lnTo>
                  <a:lnTo>
                    <a:pt x="468337" y="94221"/>
                  </a:lnTo>
                  <a:lnTo>
                    <a:pt x="97421" y="477786"/>
                  </a:lnTo>
                  <a:close/>
                </a:path>
              </a:pathLst>
            </a:custGeom>
            <a:ln w="12331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7" name="object 57"/>
          <p:cNvSpPr/>
          <p:nvPr/>
        </p:nvSpPr>
        <p:spPr>
          <a:xfrm>
            <a:off x="616102" y="4105436"/>
            <a:ext cx="401320" cy="401320"/>
          </a:xfrm>
          <a:custGeom>
            <a:avLst/>
            <a:gdLst/>
            <a:ahLst/>
            <a:cxnLst/>
            <a:rect l="l" t="t" r="r" b="b"/>
            <a:pathLst>
              <a:path w="401319" h="401320">
                <a:moveTo>
                  <a:pt x="200367" y="0"/>
                </a:moveTo>
                <a:lnTo>
                  <a:pt x="154422" y="5291"/>
                </a:lnTo>
                <a:lnTo>
                  <a:pt x="112247" y="20363"/>
                </a:lnTo>
                <a:lnTo>
                  <a:pt x="75044" y="44015"/>
                </a:lnTo>
                <a:lnTo>
                  <a:pt x="44016" y="75042"/>
                </a:lnTo>
                <a:lnTo>
                  <a:pt x="20364" y="112243"/>
                </a:lnTo>
                <a:lnTo>
                  <a:pt x="5291" y="154414"/>
                </a:lnTo>
                <a:lnTo>
                  <a:pt x="0" y="200355"/>
                </a:lnTo>
                <a:lnTo>
                  <a:pt x="5291" y="246295"/>
                </a:lnTo>
                <a:lnTo>
                  <a:pt x="20364" y="288467"/>
                </a:lnTo>
                <a:lnTo>
                  <a:pt x="44016" y="325667"/>
                </a:lnTo>
                <a:lnTo>
                  <a:pt x="75044" y="356695"/>
                </a:lnTo>
                <a:lnTo>
                  <a:pt x="112247" y="380346"/>
                </a:lnTo>
                <a:lnTo>
                  <a:pt x="154422" y="395418"/>
                </a:lnTo>
                <a:lnTo>
                  <a:pt x="200367" y="400710"/>
                </a:lnTo>
                <a:lnTo>
                  <a:pt x="246308" y="395418"/>
                </a:lnTo>
                <a:lnTo>
                  <a:pt x="288479" y="380346"/>
                </a:lnTo>
                <a:lnTo>
                  <a:pt x="325680" y="356695"/>
                </a:lnTo>
                <a:lnTo>
                  <a:pt x="356707" y="325667"/>
                </a:lnTo>
                <a:lnTo>
                  <a:pt x="380359" y="288467"/>
                </a:lnTo>
                <a:lnTo>
                  <a:pt x="395431" y="246295"/>
                </a:lnTo>
                <a:lnTo>
                  <a:pt x="400723" y="200355"/>
                </a:lnTo>
                <a:lnTo>
                  <a:pt x="395431" y="154414"/>
                </a:lnTo>
                <a:lnTo>
                  <a:pt x="380359" y="112243"/>
                </a:lnTo>
                <a:lnTo>
                  <a:pt x="356707" y="75042"/>
                </a:lnTo>
                <a:lnTo>
                  <a:pt x="325680" y="44015"/>
                </a:lnTo>
                <a:lnTo>
                  <a:pt x="288479" y="20363"/>
                </a:lnTo>
                <a:lnTo>
                  <a:pt x="246308" y="5291"/>
                </a:lnTo>
                <a:lnTo>
                  <a:pt x="200367" y="0"/>
                </a:lnTo>
                <a:close/>
              </a:path>
            </a:pathLst>
          </a:custGeom>
          <a:solidFill>
            <a:srgbClr val="0026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>
            <a:spLocks noGrp="1"/>
          </p:cNvSpPr>
          <p:nvPr>
            <p:ph type="body" idx="1"/>
          </p:nvPr>
        </p:nvSpPr>
        <p:spPr bwMode="white">
          <a:xfrm>
            <a:off x="455445" y="2279878"/>
            <a:ext cx="484733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algn="ctr">
              <a:lnSpc>
                <a:spcPct val="100000"/>
              </a:lnSpc>
              <a:spcBef>
                <a:spcPts val="1030"/>
              </a:spcBef>
              <a:buClr>
                <a:srgbClr val="FFFFFF"/>
              </a:buClr>
              <a:buSzPct val="83333"/>
              <a:tabLst>
                <a:tab pos="574040" algn="l"/>
                <a:tab pos="574675" algn="l"/>
              </a:tabLst>
            </a:pPr>
            <a:r>
              <a:rPr lang="ja-JP" altLang="en-US" sz="2000" b="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１</a:t>
            </a:r>
            <a:endParaRPr sz="2000" b="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660778" y="5399842"/>
            <a:ext cx="5186045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685"/>
              </a:spcBef>
            </a:pPr>
            <a:r>
              <a:rPr sz="1050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「</a:t>
            </a:r>
            <a:r>
              <a:rPr sz="1050" dirty="0" err="1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コロナワクチンナビ</a:t>
            </a:r>
            <a:r>
              <a:rPr sz="1050" dirty="0" smtClean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」</a:t>
            </a:r>
            <a:r>
              <a:rPr lang="en-US" sz="1050" dirty="0" smtClean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 </a:t>
            </a:r>
            <a:r>
              <a:rPr sz="1050" dirty="0" err="1" smtClean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サイトアドレス</a:t>
            </a:r>
            <a:r>
              <a:rPr sz="1050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： https://v-sys.mhlw.go.jp</a:t>
            </a:r>
            <a:endParaRPr sz="1050" dirty="0">
              <a:latin typeface="HGPｺﾞｼｯｸE" panose="020B0900000000000000" pitchFamily="50" charset="-128"/>
              <a:ea typeface="HGPｺﾞｼｯｸE" panose="020B0900000000000000" pitchFamily="50" charset="-128"/>
              <a:cs typeface="KoburinaGoStdN-W6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2199102" y="7442177"/>
            <a:ext cx="3136900" cy="250067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9"/>
              </a:spcBef>
            </a:pPr>
            <a:r>
              <a:rPr sz="1200" dirty="0" err="1" smtClean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医療機関に直接予約</a:t>
            </a:r>
            <a:r>
              <a:rPr lang="ja-JP" altLang="en-US" sz="1200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 </a:t>
            </a:r>
            <a:r>
              <a:rPr sz="1650" baseline="2525" dirty="0" smtClean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（</a:t>
            </a:r>
            <a:r>
              <a:rPr sz="1650" baseline="2525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電話、インターネットなど）</a:t>
            </a:r>
            <a:endParaRPr sz="1650" baseline="2525" dirty="0">
              <a:latin typeface="HGPｺﾞｼｯｸE" panose="020B0900000000000000" pitchFamily="50" charset="-128"/>
              <a:ea typeface="HGPｺﾞｼｯｸE" panose="020B0900000000000000" pitchFamily="50" charset="-128"/>
              <a:cs typeface="KoburinaGoStdN-W6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616102" y="6762066"/>
            <a:ext cx="401320" cy="401320"/>
          </a:xfrm>
          <a:custGeom>
            <a:avLst/>
            <a:gdLst/>
            <a:ahLst/>
            <a:cxnLst/>
            <a:rect l="l" t="t" r="r" b="b"/>
            <a:pathLst>
              <a:path w="401319" h="401320">
                <a:moveTo>
                  <a:pt x="200367" y="0"/>
                </a:moveTo>
                <a:lnTo>
                  <a:pt x="154422" y="5291"/>
                </a:lnTo>
                <a:lnTo>
                  <a:pt x="112247" y="20363"/>
                </a:lnTo>
                <a:lnTo>
                  <a:pt x="75044" y="44015"/>
                </a:lnTo>
                <a:lnTo>
                  <a:pt x="44016" y="75042"/>
                </a:lnTo>
                <a:lnTo>
                  <a:pt x="20364" y="112243"/>
                </a:lnTo>
                <a:lnTo>
                  <a:pt x="5291" y="154414"/>
                </a:lnTo>
                <a:lnTo>
                  <a:pt x="0" y="200355"/>
                </a:lnTo>
                <a:lnTo>
                  <a:pt x="5291" y="246295"/>
                </a:lnTo>
                <a:lnTo>
                  <a:pt x="20364" y="288467"/>
                </a:lnTo>
                <a:lnTo>
                  <a:pt x="44016" y="325667"/>
                </a:lnTo>
                <a:lnTo>
                  <a:pt x="75044" y="356695"/>
                </a:lnTo>
                <a:lnTo>
                  <a:pt x="112247" y="380346"/>
                </a:lnTo>
                <a:lnTo>
                  <a:pt x="154422" y="395418"/>
                </a:lnTo>
                <a:lnTo>
                  <a:pt x="200367" y="400710"/>
                </a:lnTo>
                <a:lnTo>
                  <a:pt x="246308" y="395418"/>
                </a:lnTo>
                <a:lnTo>
                  <a:pt x="288479" y="380346"/>
                </a:lnTo>
                <a:lnTo>
                  <a:pt x="325680" y="356695"/>
                </a:lnTo>
                <a:lnTo>
                  <a:pt x="356707" y="325667"/>
                </a:lnTo>
                <a:lnTo>
                  <a:pt x="380359" y="288467"/>
                </a:lnTo>
                <a:lnTo>
                  <a:pt x="395431" y="246295"/>
                </a:lnTo>
                <a:lnTo>
                  <a:pt x="400723" y="200355"/>
                </a:lnTo>
                <a:lnTo>
                  <a:pt x="395431" y="154414"/>
                </a:lnTo>
                <a:lnTo>
                  <a:pt x="380359" y="112243"/>
                </a:lnTo>
                <a:lnTo>
                  <a:pt x="356707" y="75042"/>
                </a:lnTo>
                <a:lnTo>
                  <a:pt x="325680" y="44015"/>
                </a:lnTo>
                <a:lnTo>
                  <a:pt x="288479" y="20363"/>
                </a:lnTo>
                <a:lnTo>
                  <a:pt x="246308" y="5291"/>
                </a:lnTo>
                <a:lnTo>
                  <a:pt x="200367" y="0"/>
                </a:lnTo>
                <a:close/>
              </a:path>
            </a:pathLst>
          </a:custGeom>
          <a:solidFill>
            <a:srgbClr val="0026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80935" y="7809099"/>
            <a:ext cx="1504315" cy="271145"/>
          </a:xfrm>
          <a:custGeom>
            <a:avLst/>
            <a:gdLst/>
            <a:ahLst/>
            <a:cxnLst/>
            <a:rect l="l" t="t" r="r" b="b"/>
            <a:pathLst>
              <a:path w="1504314" h="271145">
                <a:moveTo>
                  <a:pt x="1503705" y="135572"/>
                </a:moveTo>
                <a:lnTo>
                  <a:pt x="1431709" y="0"/>
                </a:lnTo>
                <a:lnTo>
                  <a:pt x="0" y="0"/>
                </a:lnTo>
                <a:lnTo>
                  <a:pt x="0" y="135572"/>
                </a:lnTo>
                <a:lnTo>
                  <a:pt x="0" y="271145"/>
                </a:lnTo>
                <a:lnTo>
                  <a:pt x="1431709" y="271145"/>
                </a:lnTo>
                <a:lnTo>
                  <a:pt x="1503705" y="135572"/>
                </a:lnTo>
                <a:close/>
              </a:path>
            </a:pathLst>
          </a:custGeom>
          <a:solidFill>
            <a:srgbClr val="0026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 bwMode="white">
          <a:xfrm>
            <a:off x="766975" y="7849628"/>
            <a:ext cx="127762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1420"/>
              </a:spcBef>
            </a:pPr>
            <a:r>
              <a:rPr sz="10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市町村の接種会場</a:t>
            </a:r>
            <a:endParaRPr sz="1000" dirty="0">
              <a:latin typeface="HGPｺﾞｼｯｸE" panose="020B0900000000000000" pitchFamily="50" charset="-128"/>
              <a:ea typeface="HGPｺﾞｼｯｸE" panose="020B0900000000000000" pitchFamily="50" charset="-128"/>
              <a:cs typeface="KoburinaGoStdN-W6"/>
            </a:endParaRPr>
          </a:p>
        </p:txBody>
      </p:sp>
      <p:grpSp>
        <p:nvGrpSpPr>
          <p:cNvPr id="197" name="object 197"/>
          <p:cNvGrpSpPr/>
          <p:nvPr/>
        </p:nvGrpSpPr>
        <p:grpSpPr>
          <a:xfrm>
            <a:off x="5978316" y="3808840"/>
            <a:ext cx="955675" cy="1181100"/>
            <a:chOff x="5978316" y="3808840"/>
            <a:chExt cx="955675" cy="1181100"/>
          </a:xfrm>
        </p:grpSpPr>
        <p:sp>
          <p:nvSpPr>
            <p:cNvPr id="198" name="object 198"/>
            <p:cNvSpPr/>
            <p:nvPr/>
          </p:nvSpPr>
          <p:spPr>
            <a:xfrm>
              <a:off x="6334521" y="3907462"/>
              <a:ext cx="314325" cy="476250"/>
            </a:xfrm>
            <a:custGeom>
              <a:avLst/>
              <a:gdLst/>
              <a:ahLst/>
              <a:cxnLst/>
              <a:rect l="l" t="t" r="r" b="b"/>
              <a:pathLst>
                <a:path w="314325" h="476250">
                  <a:moveTo>
                    <a:pt x="55378" y="0"/>
                  </a:moveTo>
                  <a:lnTo>
                    <a:pt x="30848" y="18394"/>
                  </a:lnTo>
                  <a:lnTo>
                    <a:pt x="10375" y="48963"/>
                  </a:lnTo>
                  <a:lnTo>
                    <a:pt x="0" y="88044"/>
                  </a:lnTo>
                  <a:lnTo>
                    <a:pt x="5759" y="131978"/>
                  </a:lnTo>
                  <a:lnTo>
                    <a:pt x="17945" y="172789"/>
                  </a:lnTo>
                  <a:lnTo>
                    <a:pt x="24096" y="205093"/>
                  </a:lnTo>
                  <a:lnTo>
                    <a:pt x="26092" y="229085"/>
                  </a:lnTo>
                  <a:lnTo>
                    <a:pt x="25812" y="244957"/>
                  </a:lnTo>
                  <a:lnTo>
                    <a:pt x="28947" y="260111"/>
                  </a:lnTo>
                  <a:lnTo>
                    <a:pt x="39800" y="279130"/>
                  </a:lnTo>
                  <a:lnTo>
                    <a:pt x="58175" y="297953"/>
                  </a:lnTo>
                  <a:lnTo>
                    <a:pt x="83877" y="312521"/>
                  </a:lnTo>
                  <a:lnTo>
                    <a:pt x="99221" y="323360"/>
                  </a:lnTo>
                  <a:lnTo>
                    <a:pt x="104468" y="339840"/>
                  </a:lnTo>
                  <a:lnTo>
                    <a:pt x="102588" y="356914"/>
                  </a:lnTo>
                  <a:lnTo>
                    <a:pt x="96551" y="369531"/>
                  </a:lnTo>
                  <a:lnTo>
                    <a:pt x="100955" y="391986"/>
                  </a:lnTo>
                  <a:lnTo>
                    <a:pt x="110405" y="422457"/>
                  </a:lnTo>
                  <a:lnTo>
                    <a:pt x="119263" y="453126"/>
                  </a:lnTo>
                  <a:lnTo>
                    <a:pt x="121888" y="476173"/>
                  </a:lnTo>
                  <a:lnTo>
                    <a:pt x="146273" y="447668"/>
                  </a:lnTo>
                  <a:lnTo>
                    <a:pt x="187090" y="400948"/>
                  </a:lnTo>
                  <a:lnTo>
                    <a:pt x="226715" y="356205"/>
                  </a:lnTo>
                  <a:lnTo>
                    <a:pt x="247529" y="333629"/>
                  </a:lnTo>
                  <a:lnTo>
                    <a:pt x="244016" y="314744"/>
                  </a:lnTo>
                  <a:lnTo>
                    <a:pt x="244759" y="285464"/>
                  </a:lnTo>
                  <a:lnTo>
                    <a:pt x="247681" y="255983"/>
                  </a:lnTo>
                  <a:lnTo>
                    <a:pt x="250704" y="236499"/>
                  </a:lnTo>
                  <a:lnTo>
                    <a:pt x="272478" y="232605"/>
                  </a:lnTo>
                  <a:lnTo>
                    <a:pt x="295046" y="220395"/>
                  </a:lnTo>
                  <a:lnTo>
                    <a:pt x="311279" y="199080"/>
                  </a:lnTo>
                  <a:lnTo>
                    <a:pt x="314051" y="167868"/>
                  </a:lnTo>
                  <a:lnTo>
                    <a:pt x="303443" y="139216"/>
                  </a:lnTo>
                  <a:lnTo>
                    <a:pt x="286202" y="126303"/>
                  </a:lnTo>
                  <a:lnTo>
                    <a:pt x="265201" y="129422"/>
                  </a:lnTo>
                  <a:lnTo>
                    <a:pt x="243312" y="148869"/>
                  </a:lnTo>
                  <a:lnTo>
                    <a:pt x="245538" y="120148"/>
                  </a:lnTo>
                  <a:lnTo>
                    <a:pt x="238955" y="88555"/>
                  </a:lnTo>
                  <a:lnTo>
                    <a:pt x="222672" y="59931"/>
                  </a:lnTo>
                  <a:lnTo>
                    <a:pt x="195802" y="40119"/>
                  </a:lnTo>
                  <a:lnTo>
                    <a:pt x="152029" y="39345"/>
                  </a:lnTo>
                  <a:lnTo>
                    <a:pt x="108559" y="29960"/>
                  </a:lnTo>
                  <a:lnTo>
                    <a:pt x="73604" y="15625"/>
                  </a:lnTo>
                  <a:lnTo>
                    <a:pt x="55378" y="0"/>
                  </a:lnTo>
                  <a:close/>
                </a:path>
              </a:pathLst>
            </a:custGeom>
            <a:solidFill>
              <a:srgbClr val="FBC8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199"/>
            <p:cNvSpPr/>
            <p:nvPr/>
          </p:nvSpPr>
          <p:spPr>
            <a:xfrm>
              <a:off x="6306731" y="3808844"/>
              <a:ext cx="362585" cy="384175"/>
            </a:xfrm>
            <a:custGeom>
              <a:avLst/>
              <a:gdLst/>
              <a:ahLst/>
              <a:cxnLst/>
              <a:rect l="l" t="t" r="r" b="b"/>
              <a:pathLst>
                <a:path w="362584" h="384175">
                  <a:moveTo>
                    <a:pt x="312089" y="332346"/>
                  </a:moveTo>
                  <a:lnTo>
                    <a:pt x="309664" y="329247"/>
                  </a:lnTo>
                  <a:lnTo>
                    <a:pt x="307454" y="328968"/>
                  </a:lnTo>
                  <a:lnTo>
                    <a:pt x="305892" y="330136"/>
                  </a:lnTo>
                  <a:lnTo>
                    <a:pt x="296913" y="333311"/>
                  </a:lnTo>
                  <a:lnTo>
                    <a:pt x="287528" y="332486"/>
                  </a:lnTo>
                  <a:lnTo>
                    <a:pt x="280098" y="330149"/>
                  </a:lnTo>
                  <a:lnTo>
                    <a:pt x="276999" y="328777"/>
                  </a:lnTo>
                  <a:lnTo>
                    <a:pt x="273659" y="328777"/>
                  </a:lnTo>
                  <a:lnTo>
                    <a:pt x="272618" y="329323"/>
                  </a:lnTo>
                  <a:lnTo>
                    <a:pt x="271894" y="330339"/>
                  </a:lnTo>
                  <a:lnTo>
                    <a:pt x="265201" y="381698"/>
                  </a:lnTo>
                  <a:lnTo>
                    <a:pt x="266115" y="383273"/>
                  </a:lnTo>
                  <a:lnTo>
                    <a:pt x="267652" y="383882"/>
                  </a:lnTo>
                  <a:lnTo>
                    <a:pt x="268986" y="384136"/>
                  </a:lnTo>
                  <a:lnTo>
                    <a:pt x="271894" y="382638"/>
                  </a:lnTo>
                  <a:lnTo>
                    <a:pt x="276453" y="376440"/>
                  </a:lnTo>
                  <a:lnTo>
                    <a:pt x="287058" y="362483"/>
                  </a:lnTo>
                  <a:lnTo>
                    <a:pt x="299681" y="346900"/>
                  </a:lnTo>
                  <a:lnTo>
                    <a:pt x="310337" y="335800"/>
                  </a:lnTo>
                  <a:lnTo>
                    <a:pt x="311848" y="334568"/>
                  </a:lnTo>
                  <a:lnTo>
                    <a:pt x="312089" y="332346"/>
                  </a:lnTo>
                  <a:close/>
                </a:path>
                <a:path w="362584" h="384175">
                  <a:moveTo>
                    <a:pt x="362127" y="146113"/>
                  </a:moveTo>
                  <a:lnTo>
                    <a:pt x="357479" y="105156"/>
                  </a:lnTo>
                  <a:lnTo>
                    <a:pt x="343065" y="76771"/>
                  </a:lnTo>
                  <a:lnTo>
                    <a:pt x="318935" y="61061"/>
                  </a:lnTo>
                  <a:lnTo>
                    <a:pt x="313880" y="45491"/>
                  </a:lnTo>
                  <a:lnTo>
                    <a:pt x="301993" y="30861"/>
                  </a:lnTo>
                  <a:lnTo>
                    <a:pt x="284099" y="18021"/>
                  </a:lnTo>
                  <a:lnTo>
                    <a:pt x="261061" y="7785"/>
                  </a:lnTo>
                  <a:lnTo>
                    <a:pt x="225463" y="203"/>
                  </a:lnTo>
                  <a:lnTo>
                    <a:pt x="187960" y="1524"/>
                  </a:lnTo>
                  <a:lnTo>
                    <a:pt x="152349" y="13525"/>
                  </a:lnTo>
                  <a:lnTo>
                    <a:pt x="122389" y="38023"/>
                  </a:lnTo>
                  <a:lnTo>
                    <a:pt x="121170" y="36969"/>
                  </a:lnTo>
                  <a:lnTo>
                    <a:pt x="141376" y="5727"/>
                  </a:lnTo>
                  <a:lnTo>
                    <a:pt x="141960" y="4114"/>
                  </a:lnTo>
                  <a:lnTo>
                    <a:pt x="141109" y="1104"/>
                  </a:lnTo>
                  <a:lnTo>
                    <a:pt x="139763" y="50"/>
                  </a:lnTo>
                  <a:lnTo>
                    <a:pt x="138201" y="0"/>
                  </a:lnTo>
                  <a:lnTo>
                    <a:pt x="120840" y="1155"/>
                  </a:lnTo>
                  <a:lnTo>
                    <a:pt x="81368" y="21983"/>
                  </a:lnTo>
                  <a:lnTo>
                    <a:pt x="74764" y="36525"/>
                  </a:lnTo>
                  <a:lnTo>
                    <a:pt x="76593" y="44462"/>
                  </a:lnTo>
                  <a:lnTo>
                    <a:pt x="56413" y="53009"/>
                  </a:lnTo>
                  <a:lnTo>
                    <a:pt x="36499" y="66217"/>
                  </a:lnTo>
                  <a:lnTo>
                    <a:pt x="19024" y="84226"/>
                  </a:lnTo>
                  <a:lnTo>
                    <a:pt x="6184" y="107162"/>
                  </a:lnTo>
                  <a:lnTo>
                    <a:pt x="0" y="135039"/>
                  </a:lnTo>
                  <a:lnTo>
                    <a:pt x="2006" y="165303"/>
                  </a:lnTo>
                  <a:lnTo>
                    <a:pt x="12179" y="197827"/>
                  </a:lnTo>
                  <a:lnTo>
                    <a:pt x="31343" y="233883"/>
                  </a:lnTo>
                  <a:lnTo>
                    <a:pt x="33058" y="234492"/>
                  </a:lnTo>
                  <a:lnTo>
                    <a:pt x="36080" y="233616"/>
                  </a:lnTo>
                  <a:lnTo>
                    <a:pt x="37134" y="232206"/>
                  </a:lnTo>
                  <a:lnTo>
                    <a:pt x="38354" y="194805"/>
                  </a:lnTo>
                  <a:lnTo>
                    <a:pt x="44183" y="161696"/>
                  </a:lnTo>
                  <a:lnTo>
                    <a:pt x="57912" y="134073"/>
                  </a:lnTo>
                  <a:lnTo>
                    <a:pt x="82804" y="114757"/>
                  </a:lnTo>
                  <a:lnTo>
                    <a:pt x="92760" y="129768"/>
                  </a:lnTo>
                  <a:lnTo>
                    <a:pt x="101092" y="140576"/>
                  </a:lnTo>
                  <a:lnTo>
                    <a:pt x="108407" y="147916"/>
                  </a:lnTo>
                  <a:lnTo>
                    <a:pt x="115341" y="152514"/>
                  </a:lnTo>
                  <a:lnTo>
                    <a:pt x="125564" y="157365"/>
                  </a:lnTo>
                  <a:lnTo>
                    <a:pt x="136499" y="159943"/>
                  </a:lnTo>
                  <a:lnTo>
                    <a:pt x="148323" y="157632"/>
                  </a:lnTo>
                  <a:lnTo>
                    <a:pt x="159385" y="146926"/>
                  </a:lnTo>
                  <a:lnTo>
                    <a:pt x="174739" y="153962"/>
                  </a:lnTo>
                  <a:lnTo>
                    <a:pt x="185839" y="154914"/>
                  </a:lnTo>
                  <a:lnTo>
                    <a:pt x="193763" y="151447"/>
                  </a:lnTo>
                  <a:lnTo>
                    <a:pt x="199593" y="145224"/>
                  </a:lnTo>
                  <a:lnTo>
                    <a:pt x="208038" y="148424"/>
                  </a:lnTo>
                  <a:lnTo>
                    <a:pt x="214909" y="150558"/>
                  </a:lnTo>
                  <a:lnTo>
                    <a:pt x="220484" y="147383"/>
                  </a:lnTo>
                  <a:lnTo>
                    <a:pt x="222504" y="152730"/>
                  </a:lnTo>
                  <a:lnTo>
                    <a:pt x="254673" y="196291"/>
                  </a:lnTo>
                  <a:lnTo>
                    <a:pt x="267500" y="247599"/>
                  </a:lnTo>
                  <a:lnTo>
                    <a:pt x="267538" y="249110"/>
                  </a:lnTo>
                  <a:lnTo>
                    <a:pt x="268516" y="250418"/>
                  </a:lnTo>
                  <a:lnTo>
                    <a:pt x="271373" y="251409"/>
                  </a:lnTo>
                  <a:lnTo>
                    <a:pt x="272948" y="250926"/>
                  </a:lnTo>
                  <a:lnTo>
                    <a:pt x="273888" y="249758"/>
                  </a:lnTo>
                  <a:lnTo>
                    <a:pt x="279958" y="243598"/>
                  </a:lnTo>
                  <a:lnTo>
                    <a:pt x="287820" y="238163"/>
                  </a:lnTo>
                  <a:lnTo>
                    <a:pt x="296976" y="234530"/>
                  </a:lnTo>
                  <a:lnTo>
                    <a:pt x="306971" y="233743"/>
                  </a:lnTo>
                  <a:lnTo>
                    <a:pt x="315328" y="235966"/>
                  </a:lnTo>
                  <a:lnTo>
                    <a:pt x="323062" y="240868"/>
                  </a:lnTo>
                  <a:lnTo>
                    <a:pt x="330136" y="248450"/>
                  </a:lnTo>
                  <a:lnTo>
                    <a:pt x="337172" y="259854"/>
                  </a:lnTo>
                  <a:lnTo>
                    <a:pt x="338391" y="260591"/>
                  </a:lnTo>
                  <a:lnTo>
                    <a:pt x="355536" y="212001"/>
                  </a:lnTo>
                  <a:lnTo>
                    <a:pt x="356819" y="199491"/>
                  </a:lnTo>
                  <a:lnTo>
                    <a:pt x="356997" y="199517"/>
                  </a:lnTo>
                  <a:lnTo>
                    <a:pt x="362127" y="146113"/>
                  </a:lnTo>
                  <a:close/>
                </a:path>
              </a:pathLst>
            </a:custGeom>
            <a:solidFill>
              <a:srgbClr val="594A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200"/>
            <p:cNvSpPr/>
            <p:nvPr/>
          </p:nvSpPr>
          <p:spPr>
            <a:xfrm>
              <a:off x="6691860" y="4830245"/>
              <a:ext cx="234950" cy="31750"/>
            </a:xfrm>
            <a:custGeom>
              <a:avLst/>
              <a:gdLst/>
              <a:ahLst/>
              <a:cxnLst/>
              <a:rect l="l" t="t" r="r" b="b"/>
              <a:pathLst>
                <a:path w="234950" h="31750">
                  <a:moveTo>
                    <a:pt x="0" y="0"/>
                  </a:moveTo>
                  <a:lnTo>
                    <a:pt x="234391" y="31673"/>
                  </a:lnTo>
                </a:path>
              </a:pathLst>
            </a:custGeom>
            <a:ln w="14401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201"/>
            <p:cNvSpPr/>
            <p:nvPr/>
          </p:nvSpPr>
          <p:spPr>
            <a:xfrm>
              <a:off x="6413135" y="4765487"/>
              <a:ext cx="202704" cy="164706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2" name="object 202"/>
            <p:cNvSpPr/>
            <p:nvPr/>
          </p:nvSpPr>
          <p:spPr>
            <a:xfrm>
              <a:off x="6235750" y="4284392"/>
              <a:ext cx="597535" cy="558800"/>
            </a:xfrm>
            <a:custGeom>
              <a:avLst/>
              <a:gdLst/>
              <a:ahLst/>
              <a:cxnLst/>
              <a:rect l="l" t="t" r="r" b="b"/>
              <a:pathLst>
                <a:path w="597534" h="558800">
                  <a:moveTo>
                    <a:pt x="595102" y="488835"/>
                  </a:moveTo>
                  <a:lnTo>
                    <a:pt x="347370" y="488835"/>
                  </a:lnTo>
                  <a:lnTo>
                    <a:pt x="380098" y="558520"/>
                  </a:lnTo>
                  <a:lnTo>
                    <a:pt x="473405" y="544402"/>
                  </a:lnTo>
                  <a:lnTo>
                    <a:pt x="541786" y="529572"/>
                  </a:lnTo>
                  <a:lnTo>
                    <a:pt x="581761" y="512064"/>
                  </a:lnTo>
                  <a:lnTo>
                    <a:pt x="595102" y="488835"/>
                  </a:lnTo>
                  <a:close/>
                </a:path>
                <a:path w="597534" h="558800">
                  <a:moveTo>
                    <a:pt x="154152" y="17945"/>
                  </a:moveTo>
                  <a:lnTo>
                    <a:pt x="93703" y="63876"/>
                  </a:lnTo>
                  <a:lnTo>
                    <a:pt x="51700" y="98124"/>
                  </a:lnTo>
                  <a:lnTo>
                    <a:pt x="29985" y="129864"/>
                  </a:lnTo>
                  <a:lnTo>
                    <a:pt x="17118" y="219080"/>
                  </a:lnTo>
                  <a:lnTo>
                    <a:pt x="0" y="338912"/>
                  </a:lnTo>
                  <a:lnTo>
                    <a:pt x="25699" y="345251"/>
                  </a:lnTo>
                  <a:lnTo>
                    <a:pt x="47244" y="350004"/>
                  </a:lnTo>
                  <a:lnTo>
                    <a:pt x="76313" y="355544"/>
                  </a:lnTo>
                  <a:lnTo>
                    <a:pt x="124587" y="364248"/>
                  </a:lnTo>
                  <a:lnTo>
                    <a:pt x="133727" y="378614"/>
                  </a:lnTo>
                  <a:lnTo>
                    <a:pt x="142273" y="399973"/>
                  </a:lnTo>
                  <a:lnTo>
                    <a:pt x="155174" y="443240"/>
                  </a:lnTo>
                  <a:lnTo>
                    <a:pt x="177380" y="523328"/>
                  </a:lnTo>
                  <a:lnTo>
                    <a:pt x="203341" y="516602"/>
                  </a:lnTo>
                  <a:lnTo>
                    <a:pt x="240193" y="513341"/>
                  </a:lnTo>
                  <a:lnTo>
                    <a:pt x="295363" y="513341"/>
                  </a:lnTo>
                  <a:lnTo>
                    <a:pt x="304297" y="506207"/>
                  </a:lnTo>
                  <a:lnTo>
                    <a:pt x="314886" y="499524"/>
                  </a:lnTo>
                  <a:lnTo>
                    <a:pt x="327462" y="494624"/>
                  </a:lnTo>
                  <a:lnTo>
                    <a:pt x="347370" y="488835"/>
                  </a:lnTo>
                  <a:lnTo>
                    <a:pt x="595102" y="488835"/>
                  </a:lnTo>
                  <a:lnTo>
                    <a:pt x="596934" y="482900"/>
                  </a:lnTo>
                  <a:lnTo>
                    <a:pt x="597049" y="464109"/>
                  </a:lnTo>
                  <a:lnTo>
                    <a:pt x="595862" y="441325"/>
                  </a:lnTo>
                  <a:lnTo>
                    <a:pt x="436054" y="441325"/>
                  </a:lnTo>
                  <a:lnTo>
                    <a:pt x="440270" y="299847"/>
                  </a:lnTo>
                  <a:lnTo>
                    <a:pt x="580094" y="299847"/>
                  </a:lnTo>
                  <a:lnTo>
                    <a:pt x="575289" y="264213"/>
                  </a:lnTo>
                  <a:lnTo>
                    <a:pt x="565449" y="196808"/>
                  </a:lnTo>
                  <a:lnTo>
                    <a:pt x="556838" y="143247"/>
                  </a:lnTo>
                  <a:lnTo>
                    <a:pt x="552841" y="123532"/>
                  </a:lnTo>
                  <a:lnTo>
                    <a:pt x="304063" y="123532"/>
                  </a:lnTo>
                  <a:lnTo>
                    <a:pt x="298817" y="113221"/>
                  </a:lnTo>
                  <a:lnTo>
                    <a:pt x="297246" y="110858"/>
                  </a:lnTo>
                  <a:lnTo>
                    <a:pt x="222770" y="110858"/>
                  </a:lnTo>
                  <a:lnTo>
                    <a:pt x="222470" y="108750"/>
                  </a:lnTo>
                  <a:lnTo>
                    <a:pt x="144653" y="108750"/>
                  </a:lnTo>
                  <a:lnTo>
                    <a:pt x="154152" y="17945"/>
                  </a:lnTo>
                  <a:close/>
                </a:path>
                <a:path w="597534" h="558800">
                  <a:moveTo>
                    <a:pt x="295363" y="513341"/>
                  </a:moveTo>
                  <a:lnTo>
                    <a:pt x="240193" y="513341"/>
                  </a:lnTo>
                  <a:lnTo>
                    <a:pt x="273880" y="513579"/>
                  </a:lnTo>
                  <a:lnTo>
                    <a:pt x="290347" y="517347"/>
                  </a:lnTo>
                  <a:lnTo>
                    <a:pt x="295363" y="513341"/>
                  </a:lnTo>
                  <a:close/>
                </a:path>
                <a:path w="597534" h="558800">
                  <a:moveTo>
                    <a:pt x="580094" y="299847"/>
                  </a:moveTo>
                  <a:lnTo>
                    <a:pt x="440270" y="299847"/>
                  </a:lnTo>
                  <a:lnTo>
                    <a:pt x="461391" y="426554"/>
                  </a:lnTo>
                  <a:lnTo>
                    <a:pt x="436054" y="441325"/>
                  </a:lnTo>
                  <a:lnTo>
                    <a:pt x="595862" y="441325"/>
                  </a:lnTo>
                  <a:lnTo>
                    <a:pt x="595477" y="433933"/>
                  </a:lnTo>
                  <a:lnTo>
                    <a:pt x="591974" y="394332"/>
                  </a:lnTo>
                  <a:lnTo>
                    <a:pt x="584688" y="333907"/>
                  </a:lnTo>
                  <a:lnTo>
                    <a:pt x="580094" y="299847"/>
                  </a:lnTo>
                  <a:close/>
                </a:path>
                <a:path w="597534" h="558800">
                  <a:moveTo>
                    <a:pt x="392760" y="0"/>
                  </a:moveTo>
                  <a:lnTo>
                    <a:pt x="304063" y="123532"/>
                  </a:lnTo>
                  <a:lnTo>
                    <a:pt x="552841" y="123532"/>
                  </a:lnTo>
                  <a:lnTo>
                    <a:pt x="536876" y="87763"/>
                  </a:lnTo>
                  <a:lnTo>
                    <a:pt x="392760" y="0"/>
                  </a:lnTo>
                  <a:close/>
                </a:path>
                <a:path w="597534" h="558800">
                  <a:moveTo>
                    <a:pt x="265760" y="76759"/>
                  </a:moveTo>
                  <a:lnTo>
                    <a:pt x="243890" y="81292"/>
                  </a:lnTo>
                  <a:lnTo>
                    <a:pt x="236979" y="92516"/>
                  </a:lnTo>
                  <a:lnTo>
                    <a:pt x="232535" y="99247"/>
                  </a:lnTo>
                  <a:lnTo>
                    <a:pt x="228444" y="104459"/>
                  </a:lnTo>
                  <a:lnTo>
                    <a:pt x="222770" y="110858"/>
                  </a:lnTo>
                  <a:lnTo>
                    <a:pt x="297246" y="110858"/>
                  </a:lnTo>
                  <a:lnTo>
                    <a:pt x="285059" y="92516"/>
                  </a:lnTo>
                  <a:lnTo>
                    <a:pt x="265760" y="76759"/>
                  </a:lnTo>
                  <a:close/>
                </a:path>
                <a:path w="597534" h="558800">
                  <a:moveTo>
                    <a:pt x="209382" y="73851"/>
                  </a:moveTo>
                  <a:lnTo>
                    <a:pt x="189782" y="76671"/>
                  </a:lnTo>
                  <a:lnTo>
                    <a:pt x="165829" y="86818"/>
                  </a:lnTo>
                  <a:lnTo>
                    <a:pt x="144653" y="108750"/>
                  </a:lnTo>
                  <a:lnTo>
                    <a:pt x="222470" y="108750"/>
                  </a:lnTo>
                  <a:lnTo>
                    <a:pt x="217500" y="73901"/>
                  </a:lnTo>
                  <a:lnTo>
                    <a:pt x="209382" y="73851"/>
                  </a:lnTo>
                  <a:close/>
                </a:path>
              </a:pathLst>
            </a:custGeom>
            <a:solidFill>
              <a:srgbClr val="0072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203"/>
            <p:cNvSpPr/>
            <p:nvPr/>
          </p:nvSpPr>
          <p:spPr>
            <a:xfrm>
              <a:off x="5982346" y="4572623"/>
              <a:ext cx="669925" cy="412750"/>
            </a:xfrm>
            <a:custGeom>
              <a:avLst/>
              <a:gdLst/>
              <a:ahLst/>
              <a:cxnLst/>
              <a:rect l="l" t="t" r="r" b="b"/>
              <a:pathLst>
                <a:path w="669925" h="412750">
                  <a:moveTo>
                    <a:pt x="0" y="0"/>
                  </a:moveTo>
                  <a:lnTo>
                    <a:pt x="126707" y="338569"/>
                  </a:lnTo>
                  <a:lnTo>
                    <a:pt x="482866" y="412483"/>
                  </a:lnTo>
                  <a:lnTo>
                    <a:pt x="669391" y="320268"/>
                  </a:lnTo>
                  <a:lnTo>
                    <a:pt x="669391" y="281546"/>
                  </a:lnTo>
                  <a:lnTo>
                    <a:pt x="605332" y="275920"/>
                  </a:lnTo>
                  <a:lnTo>
                    <a:pt x="602155" y="276921"/>
                  </a:lnTo>
                  <a:lnTo>
                    <a:pt x="593105" y="279176"/>
                  </a:lnTo>
                  <a:lnTo>
                    <a:pt x="578908" y="281561"/>
                  </a:lnTo>
                  <a:lnTo>
                    <a:pt x="560285" y="282956"/>
                  </a:lnTo>
                  <a:lnTo>
                    <a:pt x="539185" y="301080"/>
                  </a:lnTo>
                  <a:lnTo>
                    <a:pt x="526067" y="309176"/>
                  </a:lnTo>
                  <a:lnTo>
                    <a:pt x="515457" y="309093"/>
                  </a:lnTo>
                  <a:lnTo>
                    <a:pt x="501878" y="302679"/>
                  </a:lnTo>
                  <a:lnTo>
                    <a:pt x="472300" y="347014"/>
                  </a:lnTo>
                  <a:lnTo>
                    <a:pt x="384327" y="696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204"/>
            <p:cNvSpPr/>
            <p:nvPr/>
          </p:nvSpPr>
          <p:spPr>
            <a:xfrm>
              <a:off x="6479643" y="4241097"/>
              <a:ext cx="148869" cy="166827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205"/>
            <p:cNvSpPr/>
            <p:nvPr/>
          </p:nvSpPr>
          <p:spPr>
            <a:xfrm>
              <a:off x="6380402" y="4276995"/>
              <a:ext cx="72847" cy="116141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6" name="object 206"/>
            <p:cNvSpPr/>
            <p:nvPr/>
          </p:nvSpPr>
          <p:spPr>
            <a:xfrm>
              <a:off x="5985517" y="4576850"/>
              <a:ext cx="668020" cy="405765"/>
            </a:xfrm>
            <a:custGeom>
              <a:avLst/>
              <a:gdLst/>
              <a:ahLst/>
              <a:cxnLst/>
              <a:rect l="l" t="t" r="r" b="b"/>
              <a:pathLst>
                <a:path w="668020" h="405764">
                  <a:moveTo>
                    <a:pt x="600760" y="274510"/>
                  </a:moveTo>
                  <a:lnTo>
                    <a:pt x="665162" y="279793"/>
                  </a:lnTo>
                  <a:lnTo>
                    <a:pt x="666974" y="298170"/>
                  </a:lnTo>
                  <a:lnTo>
                    <a:pt x="667797" y="308035"/>
                  </a:lnTo>
                  <a:lnTo>
                    <a:pt x="667830" y="312751"/>
                  </a:lnTo>
                  <a:lnTo>
                    <a:pt x="667270" y="315683"/>
                  </a:lnTo>
                  <a:lnTo>
                    <a:pt x="639391" y="331343"/>
                  </a:lnTo>
                  <a:lnTo>
                    <a:pt x="578056" y="361749"/>
                  </a:lnTo>
                  <a:lnTo>
                    <a:pt x="514344" y="391561"/>
                  </a:lnTo>
                  <a:lnTo>
                    <a:pt x="479336" y="405434"/>
                  </a:lnTo>
                  <a:lnTo>
                    <a:pt x="418114" y="394497"/>
                  </a:lnTo>
                  <a:lnTo>
                    <a:pt x="296813" y="369406"/>
                  </a:lnTo>
                  <a:lnTo>
                    <a:pt x="178085" y="344118"/>
                  </a:lnTo>
                  <a:lnTo>
                    <a:pt x="124586" y="332587"/>
                  </a:lnTo>
                  <a:lnTo>
                    <a:pt x="99328" y="266813"/>
                  </a:lnTo>
                  <a:lnTo>
                    <a:pt x="57145" y="154020"/>
                  </a:lnTo>
                  <a:lnTo>
                    <a:pt x="17536" y="47364"/>
                  </a:lnTo>
                  <a:lnTo>
                    <a:pt x="0" y="0"/>
                  </a:lnTo>
                  <a:lnTo>
                    <a:pt x="80158" y="13957"/>
                  </a:lnTo>
                  <a:lnTo>
                    <a:pt x="208129" y="36428"/>
                  </a:lnTo>
                  <a:lnTo>
                    <a:pt x="326796" y="57316"/>
                  </a:lnTo>
                  <a:lnTo>
                    <a:pt x="379044" y="66522"/>
                  </a:lnTo>
                  <a:lnTo>
                    <a:pt x="387943" y="89827"/>
                  </a:lnTo>
                  <a:lnTo>
                    <a:pt x="393814" y="106641"/>
                  </a:lnTo>
                  <a:lnTo>
                    <a:pt x="402415" y="135268"/>
                  </a:lnTo>
                  <a:lnTo>
                    <a:pt x="416851" y="186449"/>
                  </a:lnTo>
                  <a:lnTo>
                    <a:pt x="434335" y="247719"/>
                  </a:lnTo>
                  <a:lnTo>
                    <a:pt x="452082" y="306615"/>
                  </a:lnTo>
                  <a:lnTo>
                    <a:pt x="467308" y="350671"/>
                  </a:lnTo>
                  <a:lnTo>
                    <a:pt x="477227" y="367423"/>
                  </a:lnTo>
                  <a:lnTo>
                    <a:pt x="519613" y="349475"/>
                  </a:lnTo>
                  <a:lnTo>
                    <a:pt x="574762" y="324402"/>
                  </a:lnTo>
                  <a:lnTo>
                    <a:pt x="622583" y="302101"/>
                  </a:lnTo>
                  <a:lnTo>
                    <a:pt x="642988" y="292468"/>
                  </a:lnTo>
                </a:path>
              </a:pathLst>
            </a:custGeom>
            <a:ln w="14401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207"/>
            <p:cNvSpPr/>
            <p:nvPr/>
          </p:nvSpPr>
          <p:spPr>
            <a:xfrm>
              <a:off x="6565348" y="4030785"/>
              <a:ext cx="89679" cy="217516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8" name="object 208"/>
            <p:cNvSpPr/>
            <p:nvPr/>
          </p:nvSpPr>
          <p:spPr>
            <a:xfrm>
              <a:off x="6339876" y="3914854"/>
              <a:ext cx="98425" cy="368935"/>
            </a:xfrm>
            <a:custGeom>
              <a:avLst/>
              <a:gdLst/>
              <a:ahLst/>
              <a:cxnLst/>
              <a:rect l="l" t="t" r="r" b="b"/>
              <a:pathLst>
                <a:path w="98425" h="368935">
                  <a:moveTo>
                    <a:pt x="51077" y="0"/>
                  </a:moveTo>
                  <a:lnTo>
                    <a:pt x="31938" y="12803"/>
                  </a:lnTo>
                  <a:lnTo>
                    <a:pt x="12009" y="40651"/>
                  </a:lnTo>
                  <a:lnTo>
                    <a:pt x="0" y="79583"/>
                  </a:lnTo>
                  <a:lnTo>
                    <a:pt x="4621" y="125641"/>
                  </a:lnTo>
                  <a:lnTo>
                    <a:pt x="10049" y="152778"/>
                  </a:lnTo>
                  <a:lnTo>
                    <a:pt x="14784" y="182786"/>
                  </a:lnTo>
                  <a:lnTo>
                    <a:pt x="18133" y="209824"/>
                  </a:lnTo>
                  <a:lnTo>
                    <a:pt x="19404" y="228053"/>
                  </a:lnTo>
                  <a:lnTo>
                    <a:pt x="21844" y="243495"/>
                  </a:lnTo>
                  <a:lnTo>
                    <a:pt x="29430" y="262896"/>
                  </a:lnTo>
                  <a:lnTo>
                    <a:pt x="42560" y="281507"/>
                  </a:lnTo>
                  <a:lnTo>
                    <a:pt x="61631" y="294576"/>
                  </a:lnTo>
                  <a:lnTo>
                    <a:pt x="81115" y="307309"/>
                  </a:lnTo>
                  <a:lnTo>
                    <a:pt x="93967" y="325983"/>
                  </a:lnTo>
                  <a:lnTo>
                    <a:pt x="98305" y="347429"/>
                  </a:lnTo>
                  <a:lnTo>
                    <a:pt x="92251" y="368477"/>
                  </a:lnTo>
                </a:path>
              </a:pathLst>
            </a:custGeom>
            <a:ln w="14401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9" name="object 209"/>
            <p:cNvSpPr/>
            <p:nvPr/>
          </p:nvSpPr>
          <p:spPr>
            <a:xfrm>
              <a:off x="6382698" y="3897093"/>
              <a:ext cx="133697" cy="76695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210"/>
            <p:cNvSpPr/>
            <p:nvPr/>
          </p:nvSpPr>
          <p:spPr>
            <a:xfrm>
              <a:off x="6412254" y="4072361"/>
              <a:ext cx="74585" cy="98868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211"/>
            <p:cNvSpPr/>
            <p:nvPr/>
          </p:nvSpPr>
          <p:spPr>
            <a:xfrm>
              <a:off x="6353994" y="4036302"/>
              <a:ext cx="47625" cy="12065"/>
            </a:xfrm>
            <a:custGeom>
              <a:avLst/>
              <a:gdLst/>
              <a:ahLst/>
              <a:cxnLst/>
              <a:rect l="l" t="t" r="r" b="b"/>
              <a:pathLst>
                <a:path w="47625" h="12064">
                  <a:moveTo>
                    <a:pt x="0" y="11585"/>
                  </a:moveTo>
                  <a:lnTo>
                    <a:pt x="5794" y="7588"/>
                  </a:lnTo>
                  <a:lnTo>
                    <a:pt x="17030" y="2604"/>
                  </a:lnTo>
                  <a:lnTo>
                    <a:pt x="31628" y="0"/>
                  </a:lnTo>
                  <a:lnTo>
                    <a:pt x="47510" y="3139"/>
                  </a:lnTo>
                </a:path>
              </a:pathLst>
            </a:custGeom>
            <a:ln w="1079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212"/>
            <p:cNvSpPr/>
            <p:nvPr/>
          </p:nvSpPr>
          <p:spPr>
            <a:xfrm>
              <a:off x="6456413" y="4022727"/>
              <a:ext cx="64769" cy="11430"/>
            </a:xfrm>
            <a:custGeom>
              <a:avLst/>
              <a:gdLst/>
              <a:ahLst/>
              <a:cxnLst/>
              <a:rect l="l" t="t" r="r" b="b"/>
              <a:pathLst>
                <a:path w="64770" h="11429">
                  <a:moveTo>
                    <a:pt x="0" y="11431"/>
                  </a:moveTo>
                  <a:lnTo>
                    <a:pt x="7387" y="6035"/>
                  </a:lnTo>
                  <a:lnTo>
                    <a:pt x="22694" y="739"/>
                  </a:lnTo>
                  <a:lnTo>
                    <a:pt x="42755" y="0"/>
                  </a:lnTo>
                  <a:lnTo>
                    <a:pt x="64401" y="8269"/>
                  </a:lnTo>
                </a:path>
              </a:pathLst>
            </a:custGeom>
            <a:ln w="1079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3" name="object 213"/>
            <p:cNvSpPr/>
            <p:nvPr/>
          </p:nvSpPr>
          <p:spPr>
            <a:xfrm>
              <a:off x="6371082" y="4217004"/>
              <a:ext cx="263570" cy="198120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4" name="object 214"/>
            <p:cNvSpPr/>
            <p:nvPr/>
          </p:nvSpPr>
          <p:spPr>
            <a:xfrm>
              <a:off x="6307871" y="4492387"/>
              <a:ext cx="1905" cy="132080"/>
            </a:xfrm>
            <a:custGeom>
              <a:avLst/>
              <a:gdLst/>
              <a:ahLst/>
              <a:cxnLst/>
              <a:rect l="l" t="t" r="r" b="b"/>
              <a:pathLst>
                <a:path w="1904" h="132079">
                  <a:moveTo>
                    <a:pt x="892" y="-7200"/>
                  </a:moveTo>
                  <a:lnTo>
                    <a:pt x="892" y="139179"/>
                  </a:lnTo>
                </a:path>
              </a:pathLst>
            </a:custGeom>
            <a:ln w="1618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215"/>
            <p:cNvSpPr/>
            <p:nvPr/>
          </p:nvSpPr>
          <p:spPr>
            <a:xfrm>
              <a:off x="6422631" y="4486050"/>
              <a:ext cx="275590" cy="319405"/>
            </a:xfrm>
            <a:custGeom>
              <a:avLst/>
              <a:gdLst/>
              <a:ahLst/>
              <a:cxnLst/>
              <a:rect l="l" t="t" r="r" b="b"/>
              <a:pathLst>
                <a:path w="275590" h="319404">
                  <a:moveTo>
                    <a:pt x="238607" y="0"/>
                  </a:moveTo>
                  <a:lnTo>
                    <a:pt x="248389" y="48386"/>
                  </a:lnTo>
                  <a:lnTo>
                    <a:pt x="260648" y="124982"/>
                  </a:lnTo>
                  <a:lnTo>
                    <a:pt x="271125" y="195836"/>
                  </a:lnTo>
                  <a:lnTo>
                    <a:pt x="275564" y="226999"/>
                  </a:lnTo>
                  <a:lnTo>
                    <a:pt x="236759" y="245824"/>
                  </a:lnTo>
                  <a:lnTo>
                    <a:pt x="178158" y="273854"/>
                  </a:lnTo>
                  <a:lnTo>
                    <a:pt x="124706" y="299310"/>
                  </a:lnTo>
                  <a:lnTo>
                    <a:pt x="101346" y="310413"/>
                  </a:lnTo>
                  <a:lnTo>
                    <a:pt x="72296" y="307723"/>
                  </a:lnTo>
                  <a:lnTo>
                    <a:pt x="39981" y="309487"/>
                  </a:lnTo>
                  <a:lnTo>
                    <a:pt x="13011" y="313826"/>
                  </a:lnTo>
                  <a:lnTo>
                    <a:pt x="0" y="318858"/>
                  </a:lnTo>
                </a:path>
              </a:pathLst>
            </a:custGeom>
            <a:ln w="14401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6" name="object 216"/>
            <p:cNvSpPr/>
            <p:nvPr/>
          </p:nvSpPr>
          <p:spPr>
            <a:xfrm>
              <a:off x="6378499" y="4057561"/>
              <a:ext cx="116839" cy="47625"/>
            </a:xfrm>
            <a:custGeom>
              <a:avLst/>
              <a:gdLst/>
              <a:ahLst/>
              <a:cxnLst/>
              <a:rect l="l" t="t" r="r" b="b"/>
              <a:pathLst>
                <a:path w="116839" h="47625">
                  <a:moveTo>
                    <a:pt x="24879" y="38430"/>
                  </a:moveTo>
                  <a:lnTo>
                    <a:pt x="24003" y="29337"/>
                  </a:lnTo>
                  <a:lnTo>
                    <a:pt x="23126" y="20243"/>
                  </a:lnTo>
                  <a:lnTo>
                    <a:pt x="17233" y="13373"/>
                  </a:lnTo>
                  <a:lnTo>
                    <a:pt x="4470" y="14605"/>
                  </a:lnTo>
                  <a:lnTo>
                    <a:pt x="0" y="22466"/>
                  </a:lnTo>
                  <a:lnTo>
                    <a:pt x="1765" y="40665"/>
                  </a:lnTo>
                  <a:lnTo>
                    <a:pt x="7645" y="47536"/>
                  </a:lnTo>
                  <a:lnTo>
                    <a:pt x="20421" y="46291"/>
                  </a:lnTo>
                  <a:lnTo>
                    <a:pt x="24879" y="38430"/>
                  </a:lnTo>
                  <a:close/>
                </a:path>
                <a:path w="116839" h="47625">
                  <a:moveTo>
                    <a:pt x="116382" y="25057"/>
                  </a:moveTo>
                  <a:lnTo>
                    <a:pt x="115506" y="15963"/>
                  </a:lnTo>
                  <a:lnTo>
                    <a:pt x="114630" y="6870"/>
                  </a:lnTo>
                  <a:lnTo>
                    <a:pt x="108737" y="0"/>
                  </a:lnTo>
                  <a:lnTo>
                    <a:pt x="95973" y="1231"/>
                  </a:lnTo>
                  <a:lnTo>
                    <a:pt x="91503" y="9105"/>
                  </a:lnTo>
                  <a:lnTo>
                    <a:pt x="93268" y="27292"/>
                  </a:lnTo>
                  <a:lnTo>
                    <a:pt x="99148" y="34163"/>
                  </a:lnTo>
                  <a:lnTo>
                    <a:pt x="111925" y="32931"/>
                  </a:lnTo>
                  <a:lnTo>
                    <a:pt x="116382" y="25057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7" name="object 217"/>
            <p:cNvSpPr/>
            <p:nvPr/>
          </p:nvSpPr>
          <p:spPr>
            <a:xfrm>
              <a:off x="6443925" y="4835714"/>
              <a:ext cx="174891" cy="92532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8" name="object 218"/>
          <p:cNvSpPr/>
          <p:nvPr/>
        </p:nvSpPr>
        <p:spPr>
          <a:xfrm>
            <a:off x="5990113" y="5061337"/>
            <a:ext cx="947610" cy="947623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 txBox="1"/>
          <p:nvPr/>
        </p:nvSpPr>
        <p:spPr>
          <a:xfrm>
            <a:off x="5938720" y="6084750"/>
            <a:ext cx="1150620" cy="2797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365" marR="5080" indent="-241300">
              <a:lnSpc>
                <a:spcPct val="105000"/>
              </a:lnSpc>
              <a:spcBef>
                <a:spcPts val="45"/>
              </a:spcBef>
            </a:pPr>
            <a:r>
              <a:rPr sz="900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「コロナワクチンナビ」 二次元コード</a:t>
            </a:r>
            <a:endParaRPr sz="900" dirty="0">
              <a:latin typeface="HGPｺﾞｼｯｸE" panose="020B0900000000000000" pitchFamily="50" charset="-128"/>
              <a:ea typeface="HGPｺﾞｼｯｸE" panose="020B0900000000000000" pitchFamily="50" charset="-128"/>
              <a:cs typeface="KoburinaGoStdN-W6"/>
            </a:endParaRPr>
          </a:p>
        </p:txBody>
      </p:sp>
      <p:sp>
        <p:nvSpPr>
          <p:cNvPr id="220" name="object 220"/>
          <p:cNvSpPr/>
          <p:nvPr/>
        </p:nvSpPr>
        <p:spPr>
          <a:xfrm>
            <a:off x="5473103" y="6739645"/>
            <a:ext cx="1419747" cy="1346104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58">
            <a:extLst>
              <a:ext uri="{FF2B5EF4-FFF2-40B4-BE49-F238E27FC236}">
                <a16:creationId xmlns:a16="http://schemas.microsoft.com/office/drawing/2014/main" id="{8D5BD3F8-6C94-462B-8B91-F2E87FA7CD36}"/>
              </a:ext>
            </a:extLst>
          </p:cNvPr>
          <p:cNvSpPr txBox="1">
            <a:spLocks/>
          </p:cNvSpPr>
          <p:nvPr/>
        </p:nvSpPr>
        <p:spPr>
          <a:xfrm>
            <a:off x="493537" y="2697480"/>
            <a:ext cx="6575775" cy="435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68275" marR="134620">
              <a:lnSpc>
                <a:spcPct val="118100"/>
              </a:lnSpc>
              <a:spcBef>
                <a:spcPts val="204"/>
              </a:spcBef>
            </a:pPr>
            <a:r>
              <a:rPr kumimoji="0" lang="ja-JP" altLang="en-US" sz="1200" b="0" kern="0" spc="-5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新型コロナワクチンは、</a:t>
            </a:r>
            <a:r>
              <a:rPr kumimoji="0" lang="ja-JP" altLang="en-US" sz="1200" b="0" kern="0" spc="-50" dirty="0">
                <a:solidFill>
                  <a:srgbClr val="ED1C24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医療従事者等、高齢者、基礎疾患のある方</a:t>
            </a:r>
            <a:r>
              <a:rPr kumimoji="0" lang="ja-JP" altLang="en-US" sz="1200" b="0" kern="0" spc="-50" dirty="0">
                <a:solidFill>
                  <a:srgbClr val="FF00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等</a:t>
            </a:r>
            <a:r>
              <a:rPr kumimoji="0" lang="ja-JP" altLang="en-US" sz="1200" b="0" kern="0" spc="-5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から順次接種を開始する</a:t>
            </a:r>
            <a:r>
              <a:rPr kumimoji="0" lang="ja-JP" altLang="en-US" sz="1200" b="0" kern="0" spc="-5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予定です</a:t>
            </a:r>
            <a:r>
              <a:rPr kumimoji="0" lang="ja-JP" altLang="en-US" sz="1200" b="0" kern="0" spc="-5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。ご自身の接種の順番をご確認いただき、順番が来るまでお待ちください。</a:t>
            </a:r>
          </a:p>
        </p:txBody>
      </p:sp>
      <p:sp>
        <p:nvSpPr>
          <p:cNvPr id="222" name="object 58">
            <a:extLst>
              <a:ext uri="{FF2B5EF4-FFF2-40B4-BE49-F238E27FC236}">
                <a16:creationId xmlns:a16="http://schemas.microsoft.com/office/drawing/2014/main" id="{FEA2094D-ACEA-4ED9-9A49-CA70CA89A540}"/>
              </a:ext>
            </a:extLst>
          </p:cNvPr>
          <p:cNvSpPr txBox="1">
            <a:spLocks/>
          </p:cNvSpPr>
          <p:nvPr/>
        </p:nvSpPr>
        <p:spPr>
          <a:xfrm>
            <a:off x="851632" y="2244394"/>
            <a:ext cx="4484370" cy="3539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41300">
              <a:spcBef>
                <a:spcPts val="1030"/>
              </a:spcBef>
              <a:buClr>
                <a:srgbClr val="FFFFFF"/>
              </a:buClr>
              <a:buSzPct val="83333"/>
              <a:tabLst>
                <a:tab pos="574040" algn="l"/>
                <a:tab pos="574675" algn="l"/>
              </a:tabLst>
            </a:pPr>
            <a:r>
              <a:rPr kumimoji="0" lang="ja-JP" altLang="en-US" sz="2300" b="0" kern="0" spc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接種可能な時期を確認する</a:t>
            </a:r>
          </a:p>
        </p:txBody>
      </p:sp>
      <p:sp>
        <p:nvSpPr>
          <p:cNvPr id="223" name="object 58">
            <a:extLst>
              <a:ext uri="{FF2B5EF4-FFF2-40B4-BE49-F238E27FC236}">
                <a16:creationId xmlns:a16="http://schemas.microsoft.com/office/drawing/2014/main" id="{49433CCC-B250-4AA8-B940-ABF004781F9B}"/>
              </a:ext>
            </a:extLst>
          </p:cNvPr>
          <p:cNvSpPr txBox="1">
            <a:spLocks/>
          </p:cNvSpPr>
          <p:nvPr/>
        </p:nvSpPr>
        <p:spPr>
          <a:xfrm>
            <a:off x="493537" y="3195512"/>
            <a:ext cx="657577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63195">
              <a:spcBef>
                <a:spcPts val="650"/>
              </a:spcBef>
            </a:pPr>
            <a:r>
              <a:rPr kumimoji="0" lang="en-US" altLang="ja-JP" sz="1000" b="0" kern="0" spc="-1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※ </a:t>
            </a:r>
            <a:r>
              <a:rPr kumimoji="0" lang="ja-JP" altLang="en-US" sz="1000" b="0" kern="0" spc="-1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国</a:t>
            </a:r>
            <a:r>
              <a:rPr kumimoji="0" lang="ja-JP" altLang="en-US" sz="1000" b="0" kern="0" spc="-100" dirty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からの発表をお待ちください。厚生労働省のホームページやお住まいの市町村の相談窓口でもご確認いただけます。</a:t>
            </a:r>
          </a:p>
        </p:txBody>
      </p:sp>
      <p:sp>
        <p:nvSpPr>
          <p:cNvPr id="225" name="object 58">
            <a:extLst>
              <a:ext uri="{FF2B5EF4-FFF2-40B4-BE49-F238E27FC236}">
                <a16:creationId xmlns:a16="http://schemas.microsoft.com/office/drawing/2014/main" id="{A9319BB5-513D-4CC4-AE10-5C998F100395}"/>
              </a:ext>
            </a:extLst>
          </p:cNvPr>
          <p:cNvSpPr txBox="1">
            <a:spLocks/>
          </p:cNvSpPr>
          <p:nvPr/>
        </p:nvSpPr>
        <p:spPr>
          <a:xfrm>
            <a:off x="493537" y="4557900"/>
            <a:ext cx="6575775" cy="449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64465" marR="1294130" indent="3175">
              <a:lnSpc>
                <a:spcPct val="118100"/>
              </a:lnSpc>
              <a:spcBef>
                <a:spcPts val="180"/>
              </a:spcBef>
            </a:pPr>
            <a:r>
              <a:rPr kumimoji="0" lang="ja-JP" altLang="en-US" sz="1200" b="0" kern="0" spc="-5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市町村</a:t>
            </a:r>
            <a:r>
              <a:rPr kumimoji="0" lang="ja-JP" altLang="en-US" sz="1200" b="0" kern="0" spc="-5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からの広報やインターネットで、ワクチンを受けることができる</a:t>
            </a:r>
            <a:r>
              <a:rPr kumimoji="0" lang="ja-JP" altLang="en-US" sz="1200" b="0" kern="0" spc="-5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医療</a:t>
            </a:r>
            <a:endParaRPr kumimoji="0" lang="en-US" altLang="ja-JP" sz="1200" b="0" kern="0" spc="-50" dirty="0" smtClean="0">
              <a:latin typeface="游ゴシック Medium" panose="020B0500000000000000" pitchFamily="50" charset="-128"/>
              <a:ea typeface="游ゴシック Medium" panose="020B0500000000000000" pitchFamily="50" charset="-128"/>
              <a:cs typeface="KoburinaGoStdN-W6"/>
            </a:endParaRPr>
          </a:p>
          <a:p>
            <a:pPr marL="164465" marR="1294130" indent="3175">
              <a:lnSpc>
                <a:spcPct val="118100"/>
              </a:lnSpc>
              <a:spcBef>
                <a:spcPts val="180"/>
              </a:spcBef>
            </a:pPr>
            <a:r>
              <a:rPr kumimoji="0" lang="ja-JP" altLang="en-US" sz="1200" b="0" kern="0" spc="-5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機関や</a:t>
            </a:r>
            <a:r>
              <a:rPr kumimoji="0" lang="ja-JP" altLang="en-US" sz="1200" b="0" kern="0" spc="-5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接種会場を探しましょう。</a:t>
            </a:r>
          </a:p>
        </p:txBody>
      </p:sp>
      <p:sp>
        <p:nvSpPr>
          <p:cNvPr id="226" name="object 58">
            <a:extLst>
              <a:ext uri="{FF2B5EF4-FFF2-40B4-BE49-F238E27FC236}">
                <a16:creationId xmlns:a16="http://schemas.microsoft.com/office/drawing/2014/main" id="{6A2844B7-D77A-48DF-AAF1-2F98C7DF17F2}"/>
              </a:ext>
            </a:extLst>
          </p:cNvPr>
          <p:cNvSpPr txBox="1">
            <a:spLocks/>
          </p:cNvSpPr>
          <p:nvPr/>
        </p:nvSpPr>
        <p:spPr bwMode="white">
          <a:xfrm>
            <a:off x="455445" y="4140900"/>
            <a:ext cx="484733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41300" algn="ctr">
              <a:spcBef>
                <a:spcPts val="1030"/>
              </a:spcBef>
              <a:buClr>
                <a:srgbClr val="FFFFFF"/>
              </a:buClr>
              <a:buSzPct val="83333"/>
              <a:tabLst>
                <a:tab pos="574040" algn="l"/>
                <a:tab pos="574675" algn="l"/>
              </a:tabLst>
            </a:pPr>
            <a:r>
              <a:rPr kumimoji="0" lang="ja-JP" altLang="en-US" sz="2000" b="0" kern="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２</a:t>
            </a:r>
          </a:p>
        </p:txBody>
      </p:sp>
      <p:sp>
        <p:nvSpPr>
          <p:cNvPr id="227" name="object 58">
            <a:extLst>
              <a:ext uri="{FF2B5EF4-FFF2-40B4-BE49-F238E27FC236}">
                <a16:creationId xmlns:a16="http://schemas.microsoft.com/office/drawing/2014/main" id="{EF73D764-46EF-4C35-A141-15F33556AD6D}"/>
              </a:ext>
            </a:extLst>
          </p:cNvPr>
          <p:cNvSpPr txBox="1">
            <a:spLocks/>
          </p:cNvSpPr>
          <p:nvPr/>
        </p:nvSpPr>
        <p:spPr>
          <a:xfrm>
            <a:off x="851632" y="4118049"/>
            <a:ext cx="4484370" cy="3539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41300">
              <a:buClr>
                <a:srgbClr val="FFFFFF"/>
              </a:buClr>
              <a:buSzPct val="83333"/>
              <a:tabLst>
                <a:tab pos="574040" algn="l"/>
                <a:tab pos="574675" algn="l"/>
              </a:tabLst>
            </a:pPr>
            <a:r>
              <a:rPr kumimoji="0" lang="ja-JP" altLang="en-US" sz="2300" b="0" kern="0" spc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医療機関</a:t>
            </a:r>
            <a:r>
              <a:rPr kumimoji="0" lang="en-US" altLang="ja-JP" sz="2300" b="0" kern="0" spc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/</a:t>
            </a:r>
            <a:r>
              <a:rPr kumimoji="0" lang="ja-JP" altLang="en-US" sz="2300" b="0" kern="0" spc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接種会場を探す</a:t>
            </a:r>
          </a:p>
        </p:txBody>
      </p:sp>
      <p:sp>
        <p:nvSpPr>
          <p:cNvPr id="228" name="object 61">
            <a:extLst>
              <a:ext uri="{FF2B5EF4-FFF2-40B4-BE49-F238E27FC236}">
                <a16:creationId xmlns:a16="http://schemas.microsoft.com/office/drawing/2014/main" id="{80BE3FD9-C33F-4CE8-95A0-A3356AE2AEF6}"/>
              </a:ext>
            </a:extLst>
          </p:cNvPr>
          <p:cNvSpPr txBox="1"/>
          <p:nvPr/>
        </p:nvSpPr>
        <p:spPr>
          <a:xfrm>
            <a:off x="616103" y="5665615"/>
            <a:ext cx="5149482" cy="9058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4310" marR="5080" indent="-126364">
              <a:lnSpc>
                <a:spcPct val="118100"/>
              </a:lnSpc>
              <a:spcBef>
                <a:spcPts val="365"/>
              </a:spcBef>
            </a:pPr>
            <a:r>
              <a:rPr sz="10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※</a:t>
            </a:r>
            <a:r>
              <a:rPr lang="en-US" sz="10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</a:t>
            </a:r>
            <a:r>
              <a:rPr sz="1000" spc="-5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医療機関や接種会場を探すことができない場合は</a:t>
            </a:r>
            <a:r>
              <a:rPr sz="1000" spc="-50" dirty="0" err="1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、</a:t>
            </a:r>
            <a:r>
              <a:rPr sz="1000" spc="-5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お住まいの市町村にお問い合わせすることができます</a:t>
            </a:r>
            <a:r>
              <a:rPr sz="10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。</a:t>
            </a:r>
            <a:endParaRPr sz="1000" spc="-50" dirty="0">
              <a:latin typeface="游ゴシック" panose="020B0400000000000000" pitchFamily="50" charset="-128"/>
              <a:ea typeface="游ゴシック" panose="020B0400000000000000" pitchFamily="50" charset="-128"/>
              <a:cs typeface="KoburinaGoStdN-W3"/>
            </a:endParaRPr>
          </a:p>
          <a:p>
            <a:pPr marL="194310" marR="20955" indent="-126364">
              <a:lnSpc>
                <a:spcPct val="118100"/>
              </a:lnSpc>
            </a:pPr>
            <a:r>
              <a:rPr sz="10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※</a:t>
            </a:r>
            <a:r>
              <a:rPr lang="en-US" sz="10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</a:t>
            </a:r>
            <a:r>
              <a:rPr sz="1000" spc="-5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入院中</a:t>
            </a:r>
            <a:r>
              <a:rPr sz="1000" spc="-50" dirty="0" err="1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・入所中の方等を除き、ワクチンは住民票のある市町村（住所地）で受けます</a:t>
            </a:r>
            <a:r>
              <a:rPr sz="10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。</a:t>
            </a:r>
            <a:endParaRPr lang="en-US" sz="1000" spc="-50" dirty="0" smtClean="0">
              <a:solidFill>
                <a:srgbClr val="231F2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KoburinaGoStdN-W3"/>
            </a:endParaRPr>
          </a:p>
          <a:p>
            <a:pPr marL="194310" marR="20955" indent="-126364">
              <a:lnSpc>
                <a:spcPct val="118100"/>
              </a:lnSpc>
            </a:pPr>
            <a:r>
              <a:rPr lang="en-US" sz="10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</a:t>
            </a:r>
            <a:r>
              <a:rPr lang="en-US" sz="10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   </a:t>
            </a:r>
            <a:r>
              <a:rPr sz="1000" spc="-5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住所地以外でのワクチン接種については</a:t>
            </a:r>
            <a:r>
              <a:rPr sz="1000" spc="-50" dirty="0" err="1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、裏面をご覧ください</a:t>
            </a:r>
            <a:r>
              <a:rPr sz="10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。</a:t>
            </a:r>
            <a:endParaRPr sz="1000" spc="-50" dirty="0">
              <a:latin typeface="游ゴシック" panose="020B0400000000000000" pitchFamily="50" charset="-128"/>
              <a:ea typeface="游ゴシック" panose="020B0400000000000000" pitchFamily="50" charset="-128"/>
              <a:cs typeface="KoburinaGoStdN-W3"/>
            </a:endParaRPr>
          </a:p>
          <a:p>
            <a:pPr marL="67945">
              <a:lnSpc>
                <a:spcPct val="100000"/>
              </a:lnSpc>
              <a:spcBef>
                <a:spcPts val="215"/>
              </a:spcBef>
            </a:pPr>
            <a:r>
              <a:rPr sz="10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※</a:t>
            </a:r>
            <a:r>
              <a:rPr lang="en-US" sz="10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</a:t>
            </a:r>
            <a:r>
              <a:rPr sz="1000" spc="-5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コロナワクチンナビで直接予約をすることはできません</a:t>
            </a:r>
            <a:r>
              <a:rPr sz="10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。</a:t>
            </a:r>
            <a:endParaRPr sz="1000" spc="-50" dirty="0">
              <a:latin typeface="游ゴシック" panose="020B0400000000000000" pitchFamily="50" charset="-128"/>
              <a:ea typeface="游ゴシック" panose="020B0400000000000000" pitchFamily="50" charset="-128"/>
              <a:cs typeface="KoburinaGoStdN-W3"/>
            </a:endParaRPr>
          </a:p>
        </p:txBody>
      </p:sp>
      <p:sp>
        <p:nvSpPr>
          <p:cNvPr id="229" name="正方形/長方形 228">
            <a:extLst>
              <a:ext uri="{FF2B5EF4-FFF2-40B4-BE49-F238E27FC236}">
                <a16:creationId xmlns:a16="http://schemas.microsoft.com/office/drawing/2014/main" id="{DA57E693-1A8C-46AC-B32E-BA3FEC50868D}"/>
              </a:ext>
            </a:extLst>
          </p:cNvPr>
          <p:cNvSpPr/>
          <p:nvPr/>
        </p:nvSpPr>
        <p:spPr>
          <a:xfrm>
            <a:off x="680936" y="5043330"/>
            <a:ext cx="5084648" cy="287073"/>
          </a:xfrm>
          <a:prstGeom prst="rect">
            <a:avLst/>
          </a:prstGeom>
          <a:solidFill>
            <a:srgbClr val="0026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" name="矢印: 右 229">
            <a:extLst>
              <a:ext uri="{FF2B5EF4-FFF2-40B4-BE49-F238E27FC236}">
                <a16:creationId xmlns:a16="http://schemas.microsoft.com/office/drawing/2014/main" id="{0416EF48-ED3C-47EC-803D-125A7633D826}"/>
              </a:ext>
            </a:extLst>
          </p:cNvPr>
          <p:cNvSpPr/>
          <p:nvPr/>
        </p:nvSpPr>
        <p:spPr>
          <a:xfrm>
            <a:off x="5723991" y="5086920"/>
            <a:ext cx="199784" cy="201924"/>
          </a:xfrm>
          <a:prstGeom prst="rightArrow">
            <a:avLst/>
          </a:prstGeom>
          <a:solidFill>
            <a:srgbClr val="0026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" name="object 61">
            <a:extLst>
              <a:ext uri="{FF2B5EF4-FFF2-40B4-BE49-F238E27FC236}">
                <a16:creationId xmlns:a16="http://schemas.microsoft.com/office/drawing/2014/main" id="{B55D8A60-BB4B-4520-879B-61686B48DEE9}"/>
              </a:ext>
            </a:extLst>
          </p:cNvPr>
          <p:cNvSpPr txBox="1"/>
          <p:nvPr/>
        </p:nvSpPr>
        <p:spPr bwMode="white">
          <a:xfrm>
            <a:off x="635816" y="5102270"/>
            <a:ext cx="4808693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94665" algn="ctr">
              <a:lnSpc>
                <a:spcPct val="100000"/>
              </a:lnSpc>
              <a:spcBef>
                <a:spcPts val="450"/>
              </a:spcBef>
            </a:pPr>
            <a:r>
              <a:rPr lang="ja-JP" altLang="en-US" sz="1050" spc="5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詳しくは右</a:t>
            </a:r>
            <a:r>
              <a:rPr lang="ja-JP" altLang="en-US" sz="1050" spc="50" dirty="0" smtClean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の </a:t>
            </a:r>
            <a:r>
              <a:rPr lang="ja-JP" altLang="en-US" sz="1050" spc="50" dirty="0" smtClean="0">
                <a:solidFill>
                  <a:srgbClr val="FFF2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接種</a:t>
            </a:r>
            <a:r>
              <a:rPr lang="ja-JP" altLang="en-US" sz="1050" spc="50" dirty="0">
                <a:solidFill>
                  <a:srgbClr val="FFF2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総合案内サイト「コロナワクチンナビ</a:t>
            </a:r>
            <a:r>
              <a:rPr lang="ja-JP" altLang="en-US" sz="1050" spc="50" dirty="0" smtClean="0">
                <a:solidFill>
                  <a:srgbClr val="FFF2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」 </a:t>
            </a:r>
            <a:r>
              <a:rPr lang="ja-JP" altLang="en-US" sz="1050" spc="50" dirty="0" smtClean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を</a:t>
            </a:r>
            <a:r>
              <a:rPr lang="ja-JP" altLang="en-US" sz="1050" spc="5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ご確認ください。</a:t>
            </a:r>
            <a:endParaRPr lang="ja-JP" altLang="en-US" sz="1050" spc="50" dirty="0">
              <a:latin typeface="HGPｺﾞｼｯｸE" panose="020B0900000000000000" pitchFamily="50" charset="-128"/>
              <a:ea typeface="HGPｺﾞｼｯｸE" panose="020B0900000000000000" pitchFamily="50" charset="-128"/>
              <a:cs typeface="KoburinaGoStdN-W6"/>
            </a:endParaRPr>
          </a:p>
        </p:txBody>
      </p:sp>
      <p:sp>
        <p:nvSpPr>
          <p:cNvPr id="232" name="object 67">
            <a:extLst>
              <a:ext uri="{FF2B5EF4-FFF2-40B4-BE49-F238E27FC236}">
                <a16:creationId xmlns:a16="http://schemas.microsoft.com/office/drawing/2014/main" id="{F1FB4DC4-9C33-4805-8D3D-019032EE6ED6}"/>
              </a:ext>
            </a:extLst>
          </p:cNvPr>
          <p:cNvSpPr txBox="1"/>
          <p:nvPr/>
        </p:nvSpPr>
        <p:spPr>
          <a:xfrm>
            <a:off x="641033" y="7217164"/>
            <a:ext cx="435927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1200" spc="-50" dirty="0">
                <a:solidFill>
                  <a:srgbClr val="231F2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ワクチンを受けたい医療機関/市町村にお問い合わせください。</a:t>
            </a:r>
            <a:endParaRPr sz="1200" spc="-5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KoburinaGoStdN-W6"/>
            </a:endParaRPr>
          </a:p>
        </p:txBody>
      </p:sp>
      <p:sp>
        <p:nvSpPr>
          <p:cNvPr id="233" name="object 58">
            <a:extLst>
              <a:ext uri="{FF2B5EF4-FFF2-40B4-BE49-F238E27FC236}">
                <a16:creationId xmlns:a16="http://schemas.microsoft.com/office/drawing/2014/main" id="{E26B37AF-33E8-48E0-B538-A7D767B87121}"/>
              </a:ext>
            </a:extLst>
          </p:cNvPr>
          <p:cNvSpPr txBox="1">
            <a:spLocks/>
          </p:cNvSpPr>
          <p:nvPr/>
        </p:nvSpPr>
        <p:spPr bwMode="white">
          <a:xfrm>
            <a:off x="455445" y="6802376"/>
            <a:ext cx="484733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41300" algn="ctr">
              <a:spcBef>
                <a:spcPts val="1030"/>
              </a:spcBef>
              <a:buClr>
                <a:srgbClr val="FFFFFF"/>
              </a:buClr>
              <a:buSzPct val="83333"/>
              <a:tabLst>
                <a:tab pos="574040" algn="l"/>
                <a:tab pos="574675" algn="l"/>
              </a:tabLst>
            </a:pPr>
            <a:r>
              <a:rPr kumimoji="0" lang="ja-JP" altLang="en-US" sz="2000" b="0" kern="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３</a:t>
            </a:r>
          </a:p>
        </p:txBody>
      </p:sp>
      <p:sp>
        <p:nvSpPr>
          <p:cNvPr id="234" name="object 58">
            <a:extLst>
              <a:ext uri="{FF2B5EF4-FFF2-40B4-BE49-F238E27FC236}">
                <a16:creationId xmlns:a16="http://schemas.microsoft.com/office/drawing/2014/main" id="{59CEA6CB-373F-4F0F-923B-B65BD284C56B}"/>
              </a:ext>
            </a:extLst>
          </p:cNvPr>
          <p:cNvSpPr txBox="1">
            <a:spLocks/>
          </p:cNvSpPr>
          <p:nvPr/>
        </p:nvSpPr>
        <p:spPr>
          <a:xfrm>
            <a:off x="851632" y="6766892"/>
            <a:ext cx="4484370" cy="3539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41300">
              <a:buClr>
                <a:srgbClr val="FFFFFF"/>
              </a:buClr>
              <a:buSzPct val="83333"/>
              <a:tabLst>
                <a:tab pos="574040" algn="l"/>
                <a:tab pos="574675" algn="l"/>
              </a:tabLst>
            </a:pPr>
            <a:r>
              <a:rPr lang="ja-JP" altLang="en-US" sz="2300" b="0" spc="100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予約して、ワクチンを受ける</a:t>
            </a:r>
            <a:endParaRPr kumimoji="0" lang="ja-JP" altLang="en-US" sz="2300" b="0" kern="0" spc="1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35" name="object 61">
            <a:extLst>
              <a:ext uri="{FF2B5EF4-FFF2-40B4-BE49-F238E27FC236}">
                <a16:creationId xmlns:a16="http://schemas.microsoft.com/office/drawing/2014/main" id="{43D97C47-C6B5-4D64-BF43-CAEEDD15DB25}"/>
              </a:ext>
            </a:extLst>
          </p:cNvPr>
          <p:cNvSpPr txBox="1"/>
          <p:nvPr/>
        </p:nvSpPr>
        <p:spPr bwMode="white">
          <a:xfrm>
            <a:off x="678173" y="7522274"/>
            <a:ext cx="1419748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ja-JP" altLang="en-US" sz="10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お近くの指定医療機関</a:t>
            </a:r>
            <a:endParaRPr lang="ja-JP" altLang="en-US" sz="1000" dirty="0">
              <a:latin typeface="HGPｺﾞｼｯｸE" panose="020B0900000000000000" pitchFamily="50" charset="-128"/>
              <a:ea typeface="HGPｺﾞｼｯｸE" panose="020B0900000000000000" pitchFamily="50" charset="-128"/>
              <a:cs typeface="KoburinaGoStdN-W6"/>
            </a:endParaRPr>
          </a:p>
        </p:txBody>
      </p:sp>
      <p:sp>
        <p:nvSpPr>
          <p:cNvPr id="236" name="object 62">
            <a:extLst>
              <a:ext uri="{FF2B5EF4-FFF2-40B4-BE49-F238E27FC236}">
                <a16:creationId xmlns:a16="http://schemas.microsoft.com/office/drawing/2014/main" id="{A4DB30A1-C179-4004-A3DA-85362C0806ED}"/>
              </a:ext>
            </a:extLst>
          </p:cNvPr>
          <p:cNvSpPr txBox="1"/>
          <p:nvPr/>
        </p:nvSpPr>
        <p:spPr>
          <a:xfrm>
            <a:off x="2199102" y="7782039"/>
            <a:ext cx="1121948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0"/>
              </a:spcBef>
            </a:pPr>
            <a:r>
              <a:rPr sz="1800" baseline="9259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コールセンター：</a:t>
            </a:r>
            <a:endParaRPr sz="1900" dirty="0">
              <a:latin typeface="Jun501Pro-Bold"/>
              <a:cs typeface="Jun501Pro-Bold"/>
            </a:endParaRPr>
          </a:p>
        </p:txBody>
      </p:sp>
      <p:sp>
        <p:nvSpPr>
          <p:cNvPr id="237" name="object 62">
            <a:extLst>
              <a:ext uri="{FF2B5EF4-FFF2-40B4-BE49-F238E27FC236}">
                <a16:creationId xmlns:a16="http://schemas.microsoft.com/office/drawing/2014/main" id="{23F8B789-9F9F-4A54-934E-8C8EC49D30E3}"/>
              </a:ext>
            </a:extLst>
          </p:cNvPr>
          <p:cNvSpPr txBox="1"/>
          <p:nvPr/>
        </p:nvSpPr>
        <p:spPr>
          <a:xfrm>
            <a:off x="3314145" y="7794986"/>
            <a:ext cx="2050202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0"/>
              </a:spcBef>
            </a:pPr>
            <a:r>
              <a:rPr lang="en-US" altLang="ja-JP" sz="1800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Jun501Pro-Bold"/>
              </a:rPr>
              <a:t>0000-0000-0000</a:t>
            </a:r>
            <a:endParaRPr sz="1900" dirty="0">
              <a:latin typeface="HGPｺﾞｼｯｸE" panose="020B0900000000000000" pitchFamily="50" charset="-128"/>
              <a:ea typeface="HGPｺﾞｼｯｸE" panose="020B0900000000000000" pitchFamily="50" charset="-128"/>
              <a:cs typeface="Jun501Pro-Bold"/>
            </a:endParaRPr>
          </a:p>
        </p:txBody>
      </p:sp>
      <p:sp>
        <p:nvSpPr>
          <p:cNvPr id="240" name="object 58">
            <a:extLst>
              <a:ext uri="{FF2B5EF4-FFF2-40B4-BE49-F238E27FC236}">
                <a16:creationId xmlns:a16="http://schemas.microsoft.com/office/drawing/2014/main" id="{F1FC4710-F25C-470C-BED7-EE0AE81D06D1}"/>
              </a:ext>
            </a:extLst>
          </p:cNvPr>
          <p:cNvSpPr txBox="1">
            <a:spLocks/>
          </p:cNvSpPr>
          <p:nvPr/>
        </p:nvSpPr>
        <p:spPr>
          <a:xfrm>
            <a:off x="493537" y="3365500"/>
            <a:ext cx="6575775" cy="5170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63195">
              <a:spcBef>
                <a:spcPts val="215"/>
              </a:spcBef>
            </a:pPr>
            <a:r>
              <a:rPr kumimoji="0" lang="en-US" altLang="ja-JP" sz="1000" b="0" kern="0" spc="-5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※ </a:t>
            </a:r>
            <a:r>
              <a:rPr kumimoji="0" lang="ja-JP" altLang="en-US" sz="1000" b="0" kern="0" spc="-5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高齢者</a:t>
            </a:r>
            <a:r>
              <a:rPr kumimoji="0" lang="ja-JP" altLang="en-US" sz="1000" b="0" kern="0" spc="-50" dirty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や基礎疾患のある方の範囲は裏面をご覧ください。</a:t>
            </a:r>
          </a:p>
          <a:p>
            <a:pPr marL="271145" marR="148590" indent="-107950">
              <a:lnSpc>
                <a:spcPct val="118100"/>
              </a:lnSpc>
            </a:pPr>
            <a:r>
              <a:rPr kumimoji="0" lang="en-US" altLang="ja-JP" sz="1000" b="0" kern="0" spc="-5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※ </a:t>
            </a:r>
            <a:r>
              <a:rPr kumimoji="0" lang="ja-JP" altLang="en-US" sz="1000" b="0" kern="0" spc="-5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少し</a:t>
            </a:r>
            <a:r>
              <a:rPr kumimoji="0" lang="ja-JP" altLang="en-US" sz="1000" b="0" kern="0" spc="-50" dirty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お待ちいただく可能性はありますが、接種を希望されるすべての方が接種できるように、ワクチンは</a:t>
            </a:r>
            <a:r>
              <a:rPr kumimoji="0" lang="ja-JP" altLang="en-US" sz="1000" b="0" kern="0" spc="-5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順次</a:t>
            </a:r>
            <a:endParaRPr kumimoji="0" lang="en-US" altLang="ja-JP" sz="1000" b="0" kern="0" spc="-50" dirty="0" smtClean="0">
              <a:latin typeface="游ゴシック" panose="020B0400000000000000" pitchFamily="50" charset="-128"/>
              <a:ea typeface="游ゴシック" panose="020B0400000000000000" pitchFamily="50" charset="-128"/>
              <a:cs typeface="KoburinaGoStdN-W3"/>
            </a:endParaRPr>
          </a:p>
          <a:p>
            <a:pPr marL="271145" marR="148590" indent="-107950">
              <a:lnSpc>
                <a:spcPct val="118100"/>
              </a:lnSpc>
            </a:pPr>
            <a:r>
              <a:rPr kumimoji="0" lang="en-US" altLang="ja-JP" sz="1000" b="0" kern="0" spc="-50" dirty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</a:t>
            </a:r>
            <a:r>
              <a:rPr kumimoji="0" lang="en-US" altLang="ja-JP" sz="1000" b="0" kern="0" spc="-5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   </a:t>
            </a:r>
            <a:r>
              <a:rPr kumimoji="0" lang="ja-JP" altLang="en-US" sz="1000" b="0" kern="0" spc="-5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供給</a:t>
            </a:r>
            <a:r>
              <a:rPr kumimoji="0" lang="ja-JP" altLang="en-US" sz="1000" b="0" kern="0" spc="-50" dirty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されます。安心してお待ちください。</a:t>
            </a:r>
            <a:endParaRPr kumimoji="0" lang="ja-JP" altLang="en-US" sz="1200" b="0" kern="0" spc="-50" dirty="0">
              <a:latin typeface="游ゴシック" panose="020B0400000000000000" pitchFamily="50" charset="-128"/>
              <a:ea typeface="游ゴシック" panose="020B0400000000000000" pitchFamily="50" charset="-128"/>
              <a:cs typeface="KoburinaGoStdN-W6"/>
            </a:endParaRPr>
          </a:p>
        </p:txBody>
      </p:sp>
      <p:sp>
        <p:nvSpPr>
          <p:cNvPr id="242" name="object 68"/>
          <p:cNvSpPr txBox="1"/>
          <p:nvPr/>
        </p:nvSpPr>
        <p:spPr>
          <a:xfrm>
            <a:off x="660778" y="9102605"/>
            <a:ext cx="6172507" cy="12926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8430" marR="7620" indent="-126364">
              <a:lnSpc>
                <a:spcPct val="118100"/>
              </a:lnSpc>
              <a:spcBef>
                <a:spcPts val="100"/>
              </a:spcBef>
            </a:pP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※</a:t>
            </a:r>
            <a:r>
              <a:rPr 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接種前にご自宅で体温を測定し</a:t>
            </a:r>
            <a:r>
              <a:rPr sz="1000" spc="-100" dirty="0" err="1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、明らかな発熱がある場合や体調が悪い場合などは、接種を控え、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予約した</a:t>
            </a:r>
            <a:r>
              <a:rPr lang="ja-JP" alt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市町村の窓口や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医療</a:t>
            </a:r>
            <a:r>
              <a:rPr lang="ja-JP" alt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機関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にご連絡ください</a:t>
            </a: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。</a:t>
            </a:r>
            <a:endParaRPr lang="en-US" sz="1000" spc="-100" dirty="0" smtClean="0">
              <a:solidFill>
                <a:srgbClr val="231F2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KoburinaGoStdN-W3"/>
            </a:endParaRPr>
          </a:p>
          <a:p>
            <a:pPr marL="138430" marR="7620" indent="-126364">
              <a:lnSpc>
                <a:spcPct val="118100"/>
              </a:lnSpc>
              <a:spcBef>
                <a:spcPts val="100"/>
              </a:spcBef>
            </a:pPr>
            <a:r>
              <a:rPr lang="en-US" altLang="ja-JP" sz="1000" spc="-10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※</a:t>
            </a:r>
            <a:r>
              <a:rPr lang="ja-JP" altLang="en-US" sz="1000" spc="-10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</a:t>
            </a:r>
            <a:r>
              <a:rPr lang="ja-JP" alt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肩を出しやすい服装でお越しください。</a:t>
            </a:r>
            <a:endParaRPr sz="1000" spc="-100" dirty="0">
              <a:latin typeface="游ゴシック" panose="020B0400000000000000" pitchFamily="50" charset="-128"/>
              <a:ea typeface="游ゴシック" panose="020B0400000000000000" pitchFamily="50" charset="-128"/>
              <a:cs typeface="KoburinaGoStdN-W3"/>
            </a:endParaRPr>
          </a:p>
          <a:p>
            <a:pPr marL="138430" marR="5080" indent="-126364">
              <a:lnSpc>
                <a:spcPct val="118100"/>
              </a:lnSpc>
            </a:pP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※</a:t>
            </a:r>
            <a:r>
              <a:rPr 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</a:t>
            </a: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ワクチンの効果を十分得るために</a:t>
            </a:r>
            <a:r>
              <a:rPr sz="1000" spc="-10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、同じ種類のワクチンを一定の間隔を空けて２回受ける必要があります</a:t>
            </a: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。</a:t>
            </a:r>
            <a:r>
              <a:rPr lang="ja-JP" altLang="en-US" sz="1000" spc="-10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１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回目を受けた際</a:t>
            </a:r>
            <a:r>
              <a:rPr sz="1000" spc="-100" dirty="0" err="1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、次回接種がいつから可能なのかご確認ください</a:t>
            </a:r>
            <a:r>
              <a:rPr sz="1000" spc="-10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。</a:t>
            </a:r>
            <a:endParaRPr sz="1000" spc="-100" dirty="0">
              <a:latin typeface="游ゴシック" panose="020B0400000000000000" pitchFamily="50" charset="-128"/>
              <a:ea typeface="游ゴシック" panose="020B0400000000000000" pitchFamily="50" charset="-128"/>
              <a:cs typeface="KoburinaGoStdN-W3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※</a:t>
            </a:r>
            <a:r>
              <a:rPr 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同封された</a:t>
            </a:r>
            <a:r>
              <a:rPr lang="ja-JP" alt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「</a:t>
            </a:r>
            <a:r>
              <a:rPr lang="ja-JP" altLang="en-US" sz="1000" spc="-10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クーポン</a:t>
            </a: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券</a:t>
            </a:r>
            <a:r>
              <a:rPr lang="ja-JP" alt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」</a:t>
            </a: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は、</a:t>
            </a:r>
            <a:r>
              <a:rPr lang="ja-JP" alt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２回分の</a:t>
            </a: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「</a:t>
            </a:r>
            <a:r>
              <a:rPr sz="1000" spc="-100" dirty="0" err="1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接種券</a:t>
            </a: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」</a:t>
            </a:r>
            <a:r>
              <a:rPr lang="ja-JP" alt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や</a:t>
            </a: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「</a:t>
            </a:r>
            <a:r>
              <a:rPr sz="1000" spc="-100" dirty="0" err="1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予防接種済証」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が</a:t>
            </a:r>
            <a:r>
              <a:rPr lang="ja-JP" altLang="en-US" sz="1000" spc="-10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１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枚になっています</a:t>
            </a: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。</a:t>
            </a:r>
            <a:r>
              <a:rPr 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毎回</a:t>
            </a: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、</a:t>
            </a:r>
            <a:r>
              <a:rPr lang="ja-JP" alt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切りはなさず</a:t>
            </a:r>
            <a:endParaRPr lang="en-US" altLang="ja-JP" sz="1000" spc="-100" dirty="0" smtClean="0">
              <a:solidFill>
                <a:srgbClr val="231F2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KoburinaGoStdN-W3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lang="ja-JP" altLang="en-US" sz="1000" spc="-10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　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台紙ごとお持ちください</a:t>
            </a:r>
            <a:r>
              <a:rPr sz="1000" spc="-10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。</a:t>
            </a:r>
            <a:endParaRPr sz="1000" spc="-100" dirty="0">
              <a:latin typeface="游ゴシック" panose="020B0400000000000000" pitchFamily="50" charset="-128"/>
              <a:ea typeface="游ゴシック" panose="020B0400000000000000" pitchFamily="50" charset="-128"/>
              <a:cs typeface="KoburinaGoStdN-W3"/>
            </a:endParaRPr>
          </a:p>
        </p:txBody>
      </p:sp>
      <p:sp>
        <p:nvSpPr>
          <p:cNvPr id="243" name="object 69"/>
          <p:cNvSpPr/>
          <p:nvPr/>
        </p:nvSpPr>
        <p:spPr>
          <a:xfrm>
            <a:off x="1254141" y="8180727"/>
            <a:ext cx="5637729" cy="835720"/>
          </a:xfrm>
          <a:custGeom>
            <a:avLst/>
            <a:gdLst/>
            <a:ahLst/>
            <a:cxnLst/>
            <a:rect l="l" t="t" r="r" b="b"/>
            <a:pathLst>
              <a:path w="5456555" h="762000">
                <a:moveTo>
                  <a:pt x="0" y="762000"/>
                </a:moveTo>
                <a:lnTo>
                  <a:pt x="5456186" y="762000"/>
                </a:lnTo>
                <a:lnTo>
                  <a:pt x="5456186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C5C7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71"/>
          <p:cNvSpPr txBox="1"/>
          <p:nvPr/>
        </p:nvSpPr>
        <p:spPr>
          <a:xfrm>
            <a:off x="1337607" y="8265272"/>
            <a:ext cx="3423346" cy="6309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60"/>
              </a:spcBef>
            </a:pPr>
            <a:r>
              <a:rPr sz="1200" dirty="0" smtClean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・</a:t>
            </a:r>
            <a:r>
              <a:rPr lang="ja-JP" altLang="en-US" sz="1200" dirty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接種</a:t>
            </a:r>
            <a:r>
              <a:rPr sz="1200" dirty="0" smtClean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券</a:t>
            </a:r>
            <a:r>
              <a:rPr lang="ja-JP" altLang="en-US" sz="1200" dirty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 </a:t>
            </a:r>
            <a:r>
              <a:rPr sz="1200" dirty="0" smtClean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（</a:t>
            </a:r>
            <a:r>
              <a:rPr sz="1200" dirty="0" err="1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このお知らせに同封されています</a:t>
            </a:r>
            <a:r>
              <a:rPr sz="1200" dirty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）</a:t>
            </a:r>
            <a:endParaRPr sz="1200" dirty="0">
              <a:latin typeface="HGPｺﾞｼｯｸE" panose="020B0900000000000000" pitchFamily="50" charset="-128"/>
              <a:ea typeface="HGPｺﾞｼｯｸE" panose="020B0900000000000000" pitchFamily="50" charset="-128"/>
              <a:cs typeface="KoburinaGoStdN-W6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r>
              <a:rPr sz="1200" dirty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・</a:t>
            </a:r>
            <a:r>
              <a:rPr sz="1200" dirty="0" err="1" smtClean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本人確認書類</a:t>
            </a:r>
            <a:endParaRPr lang="en-US" sz="1200" dirty="0" smtClean="0">
              <a:solidFill>
                <a:srgbClr val="ED1C24"/>
              </a:solidFill>
              <a:latin typeface="HGPｺﾞｼｯｸE" panose="020B0900000000000000" pitchFamily="50" charset="-128"/>
              <a:ea typeface="HGPｺﾞｼｯｸE" panose="020B0900000000000000" pitchFamily="50" charset="-128"/>
              <a:cs typeface="KoburinaGoStdN-W6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r>
              <a:rPr lang="ja-JP" altLang="en-US" sz="1200" dirty="0" smtClean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　</a:t>
            </a:r>
            <a:r>
              <a:rPr sz="1200" dirty="0" smtClean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（</a:t>
            </a:r>
            <a:r>
              <a:rPr lang="ja-JP" altLang="en-US" sz="1200" dirty="0" smtClean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マイナンバーカード、</a:t>
            </a:r>
            <a:r>
              <a:rPr sz="1200" dirty="0" err="1" smtClean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運転免許証、健康保険証</a:t>
            </a:r>
            <a:r>
              <a:rPr lang="ja-JP" altLang="en-US" sz="1200" dirty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 </a:t>
            </a:r>
            <a:r>
              <a:rPr sz="1200" dirty="0" smtClean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等</a:t>
            </a:r>
            <a:r>
              <a:rPr sz="1200" dirty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）</a:t>
            </a:r>
            <a:endParaRPr sz="1200" dirty="0">
              <a:latin typeface="HGPｺﾞｼｯｸE" panose="020B0900000000000000" pitchFamily="50" charset="-128"/>
              <a:ea typeface="HGPｺﾞｼｯｸE" panose="020B0900000000000000" pitchFamily="50" charset="-128"/>
              <a:cs typeface="KoburinaGoStdN-W6"/>
            </a:endParaRPr>
          </a:p>
        </p:txBody>
      </p:sp>
      <p:sp>
        <p:nvSpPr>
          <p:cNvPr id="245" name="object 191"/>
          <p:cNvSpPr txBox="1"/>
          <p:nvPr/>
        </p:nvSpPr>
        <p:spPr>
          <a:xfrm>
            <a:off x="5939556" y="8457657"/>
            <a:ext cx="149225" cy="2266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sz="1300" b="1" spc="10" dirty="0">
                <a:solidFill>
                  <a:srgbClr val="231F20"/>
                </a:solidFill>
                <a:latin typeface="GothicMB101Pro-DeBold"/>
                <a:cs typeface="GothicMB101Pro-DeBold"/>
              </a:rPr>
              <a:t>+</a:t>
            </a:r>
            <a:endParaRPr sz="1300">
              <a:latin typeface="GothicMB101Pro-DeBold"/>
              <a:cs typeface="GothicMB101Pro-DeBold"/>
            </a:endParaRPr>
          </a:p>
        </p:txBody>
      </p:sp>
      <p:sp>
        <p:nvSpPr>
          <p:cNvPr id="246" name="object 193"/>
          <p:cNvSpPr/>
          <p:nvPr/>
        </p:nvSpPr>
        <p:spPr>
          <a:xfrm>
            <a:off x="4829416" y="8217676"/>
            <a:ext cx="1049909" cy="312191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194"/>
          <p:cNvSpPr/>
          <p:nvPr/>
        </p:nvSpPr>
        <p:spPr>
          <a:xfrm>
            <a:off x="4829416" y="8529004"/>
            <a:ext cx="1049909" cy="311442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195"/>
          <p:cNvSpPr/>
          <p:nvPr/>
        </p:nvSpPr>
        <p:spPr>
          <a:xfrm>
            <a:off x="4829416" y="8217676"/>
            <a:ext cx="1050290" cy="622935"/>
          </a:xfrm>
          <a:custGeom>
            <a:avLst/>
            <a:gdLst/>
            <a:ahLst/>
            <a:cxnLst/>
            <a:rect l="l" t="t" r="r" b="b"/>
            <a:pathLst>
              <a:path w="1050289" h="622934">
                <a:moveTo>
                  <a:pt x="1049921" y="622769"/>
                </a:moveTo>
                <a:lnTo>
                  <a:pt x="0" y="622769"/>
                </a:lnTo>
                <a:lnTo>
                  <a:pt x="0" y="0"/>
                </a:lnTo>
                <a:lnTo>
                  <a:pt x="1049921" y="0"/>
                </a:lnTo>
                <a:lnTo>
                  <a:pt x="1049921" y="622769"/>
                </a:lnTo>
                <a:close/>
              </a:path>
            </a:pathLst>
          </a:custGeom>
          <a:ln w="359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196"/>
          <p:cNvSpPr/>
          <p:nvPr/>
        </p:nvSpPr>
        <p:spPr>
          <a:xfrm>
            <a:off x="680935" y="8180727"/>
            <a:ext cx="6210935" cy="835720"/>
          </a:xfrm>
          <a:custGeom>
            <a:avLst/>
            <a:gdLst/>
            <a:ahLst/>
            <a:cxnLst/>
            <a:rect l="l" t="t" r="r" b="b"/>
            <a:pathLst>
              <a:path w="6210934" h="762000">
                <a:moveTo>
                  <a:pt x="0" y="762000"/>
                </a:moveTo>
                <a:lnTo>
                  <a:pt x="6210566" y="762000"/>
                </a:lnTo>
                <a:lnTo>
                  <a:pt x="6210566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ln w="10795">
            <a:solidFill>
              <a:srgbClr val="0026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69">
            <a:extLst>
              <a:ext uri="{FF2B5EF4-FFF2-40B4-BE49-F238E27FC236}">
                <a16:creationId xmlns:a16="http://schemas.microsoft.com/office/drawing/2014/main" id="{BA017051-8DB7-41F2-A4FA-0DD0452E90C4}"/>
              </a:ext>
            </a:extLst>
          </p:cNvPr>
          <p:cNvSpPr/>
          <p:nvPr/>
        </p:nvSpPr>
        <p:spPr>
          <a:xfrm>
            <a:off x="673985" y="8180727"/>
            <a:ext cx="611468" cy="835720"/>
          </a:xfrm>
          <a:custGeom>
            <a:avLst/>
            <a:gdLst/>
            <a:ahLst/>
            <a:cxnLst/>
            <a:rect l="l" t="t" r="r" b="b"/>
            <a:pathLst>
              <a:path w="5456555" h="762000">
                <a:moveTo>
                  <a:pt x="0" y="762000"/>
                </a:moveTo>
                <a:lnTo>
                  <a:pt x="5456186" y="762000"/>
                </a:lnTo>
                <a:lnTo>
                  <a:pt x="5456186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0026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61">
            <a:extLst>
              <a:ext uri="{FF2B5EF4-FFF2-40B4-BE49-F238E27FC236}">
                <a16:creationId xmlns:a16="http://schemas.microsoft.com/office/drawing/2014/main" id="{C6A091BC-25B9-4607-8393-D84CCD949635}"/>
              </a:ext>
            </a:extLst>
          </p:cNvPr>
          <p:cNvSpPr txBox="1"/>
          <p:nvPr/>
        </p:nvSpPr>
        <p:spPr bwMode="white">
          <a:xfrm>
            <a:off x="733089" y="8400049"/>
            <a:ext cx="496258" cy="3206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ja-JP" altLang="en-US" sz="1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当日の</a:t>
            </a:r>
            <a:endParaRPr lang="en-US" altLang="ja-JP" sz="1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  <a:cs typeface="KoburinaGoStdN-W6"/>
            </a:endParaRP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ja-JP" altLang="en-US" sz="1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持ち物</a:t>
            </a:r>
          </a:p>
        </p:txBody>
      </p:sp>
      <p:pic>
        <p:nvPicPr>
          <p:cNvPr id="252" name="図 251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094992" y="8305285"/>
            <a:ext cx="745789" cy="479436"/>
          </a:xfrm>
          <a:prstGeom prst="rect">
            <a:avLst/>
          </a:prstGeom>
        </p:spPr>
      </p:pic>
      <p:sp>
        <p:nvSpPr>
          <p:cNvPr id="253" name="テキスト ボックス 252"/>
          <p:cNvSpPr txBox="1"/>
          <p:nvPr/>
        </p:nvSpPr>
        <p:spPr>
          <a:xfrm>
            <a:off x="4931016" y="8822014"/>
            <a:ext cx="9136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「接種券」（例）</a:t>
            </a:r>
            <a:endParaRPr kumimoji="1" lang="ja-JP" altLang="en-US" sz="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54" name="テキスト ボックス 253"/>
          <p:cNvSpPr txBox="1"/>
          <p:nvPr/>
        </p:nvSpPr>
        <p:spPr>
          <a:xfrm>
            <a:off x="5828500" y="8822014"/>
            <a:ext cx="12670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マイナンバーカード 等</a:t>
            </a:r>
            <a:endParaRPr kumimoji="1" lang="ja-JP" altLang="en-US" sz="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261540" y="128429"/>
            <a:ext cx="1175778" cy="246221"/>
          </a:xfrm>
          <a:prstGeom prst="rect">
            <a:avLst/>
          </a:prstGeom>
          <a:noFill/>
          <a:ln w="635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２０２</a:t>
            </a:r>
            <a:r>
              <a:rPr lang="ja-JP" altLang="en-US" sz="1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１</a:t>
            </a:r>
            <a:r>
              <a:rPr kumimoji="1" lang="ja-JP" altLang="en-US" sz="1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年４月５日</a:t>
            </a:r>
            <a:endParaRPr kumimoji="1" lang="ja-JP" altLang="en-US" sz="1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object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981060"/>
              </p:ext>
            </p:extLst>
          </p:nvPr>
        </p:nvGraphicFramePr>
        <p:xfrm>
          <a:off x="349332" y="7298112"/>
          <a:ext cx="6839584" cy="8771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28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1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4511"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930"/>
                        </a:spcBef>
                        <a:tabLst>
                          <a:tab pos="3697604" algn="l"/>
                          <a:tab pos="5285105" algn="l"/>
                        </a:tabLst>
                      </a:pPr>
                      <a:endParaRPr sz="1000" dirty="0">
                        <a:latin typeface="GothicMB101Pro-DeBold"/>
                        <a:cs typeface="GothicMB101Pro-DeBold"/>
                      </a:endParaRPr>
                    </a:p>
                  </a:txBody>
                  <a:tcPr marL="0" marR="0" marT="11811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65"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950" dirty="0">
                        <a:latin typeface="A-OTF Gothic MB101 Pro"/>
                        <a:cs typeface="A-OTF Gothic MB101 Pro"/>
                      </a:endParaRPr>
                    </a:p>
                  </a:txBody>
                  <a:tcPr marL="0" marR="0" marT="6858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-1667" y="8533691"/>
            <a:ext cx="7560309" cy="0"/>
          </a:xfrm>
          <a:custGeom>
            <a:avLst/>
            <a:gdLst/>
            <a:ahLst/>
            <a:cxnLst/>
            <a:rect l="l" t="t" r="r" b="b"/>
            <a:pathLst>
              <a:path w="7560309">
                <a:moveTo>
                  <a:pt x="7560005" y="0"/>
                </a:moveTo>
                <a:lnTo>
                  <a:pt x="0" y="0"/>
                </a:lnTo>
              </a:path>
            </a:pathLst>
          </a:custGeom>
          <a:ln w="359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4963" y="398744"/>
            <a:ext cx="1786887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◎</a:t>
            </a:r>
            <a:r>
              <a:rPr lang="ja-JP" altLang="en-US" sz="1300" noProof="0" dirty="0" smtClean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 </a:t>
            </a:r>
            <a:r>
              <a:rPr kumimoji="1" sz="1300" i="0" u="none" strike="noStrike" kern="1200" cap="none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高齢者の接種開始</a:t>
            </a:r>
            <a:endParaRPr kumimoji="1" sz="130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ｺﾞｼｯｸE" panose="020B0900000000000000" pitchFamily="50" charset="-128"/>
              <a:ea typeface="HGPｺﾞｼｯｸE" panose="020B0900000000000000" pitchFamily="50" charset="-128"/>
              <a:cs typeface="GothicMB101Pro-Heavy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973269" y="7451084"/>
            <a:ext cx="2141855" cy="306705"/>
            <a:chOff x="3973269" y="7451084"/>
            <a:chExt cx="2141855" cy="306705"/>
          </a:xfrm>
        </p:grpSpPr>
        <p:sp>
          <p:nvSpPr>
            <p:cNvPr id="13" name="object 13"/>
            <p:cNvSpPr/>
            <p:nvPr/>
          </p:nvSpPr>
          <p:spPr>
            <a:xfrm>
              <a:off x="3973269" y="7456096"/>
              <a:ext cx="2136775" cy="296545"/>
            </a:xfrm>
            <a:custGeom>
              <a:avLst/>
              <a:gdLst/>
              <a:ahLst/>
              <a:cxnLst/>
              <a:rect l="l" t="t" r="r" b="b"/>
              <a:pathLst>
                <a:path w="2136775" h="296545">
                  <a:moveTo>
                    <a:pt x="2100605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60553"/>
                  </a:lnTo>
                  <a:lnTo>
                    <a:pt x="2839" y="274529"/>
                  </a:lnTo>
                  <a:lnTo>
                    <a:pt x="10571" y="285973"/>
                  </a:lnTo>
                  <a:lnTo>
                    <a:pt x="22015" y="293705"/>
                  </a:lnTo>
                  <a:lnTo>
                    <a:pt x="35991" y="296544"/>
                  </a:lnTo>
                  <a:lnTo>
                    <a:pt x="2100605" y="296544"/>
                  </a:lnTo>
                  <a:lnTo>
                    <a:pt x="2114583" y="293705"/>
                  </a:lnTo>
                  <a:lnTo>
                    <a:pt x="2126032" y="285973"/>
                  </a:lnTo>
                  <a:lnTo>
                    <a:pt x="2133768" y="274529"/>
                  </a:lnTo>
                  <a:lnTo>
                    <a:pt x="2136609" y="260553"/>
                  </a:lnTo>
                  <a:lnTo>
                    <a:pt x="2136609" y="36004"/>
                  </a:lnTo>
                  <a:lnTo>
                    <a:pt x="2133768" y="22025"/>
                  </a:lnTo>
                  <a:lnTo>
                    <a:pt x="2126032" y="10577"/>
                  </a:lnTo>
                  <a:lnTo>
                    <a:pt x="2114583" y="2841"/>
                  </a:lnTo>
                  <a:lnTo>
                    <a:pt x="210060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5527168" y="7456101"/>
              <a:ext cx="582930" cy="296545"/>
            </a:xfrm>
            <a:custGeom>
              <a:avLst/>
              <a:gdLst/>
              <a:ahLst/>
              <a:cxnLst/>
              <a:rect l="l" t="t" r="r" b="b"/>
              <a:pathLst>
                <a:path w="582929" h="296545">
                  <a:moveTo>
                    <a:pt x="546709" y="0"/>
                  </a:moveTo>
                  <a:lnTo>
                    <a:pt x="0" y="0"/>
                  </a:lnTo>
                  <a:lnTo>
                    <a:pt x="0" y="296544"/>
                  </a:lnTo>
                  <a:lnTo>
                    <a:pt x="546709" y="296544"/>
                  </a:lnTo>
                  <a:lnTo>
                    <a:pt x="560682" y="293703"/>
                  </a:lnTo>
                  <a:lnTo>
                    <a:pt x="572131" y="285969"/>
                  </a:lnTo>
                  <a:lnTo>
                    <a:pt x="579870" y="274524"/>
                  </a:lnTo>
                  <a:lnTo>
                    <a:pt x="582714" y="260553"/>
                  </a:lnTo>
                  <a:lnTo>
                    <a:pt x="582714" y="36004"/>
                  </a:lnTo>
                  <a:lnTo>
                    <a:pt x="579870" y="22020"/>
                  </a:lnTo>
                  <a:lnTo>
                    <a:pt x="572131" y="10572"/>
                  </a:lnTo>
                  <a:lnTo>
                    <a:pt x="560682" y="2839"/>
                  </a:lnTo>
                  <a:lnTo>
                    <a:pt x="546709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5527168" y="7456101"/>
              <a:ext cx="582930" cy="296545"/>
            </a:xfrm>
            <a:custGeom>
              <a:avLst/>
              <a:gdLst/>
              <a:ahLst/>
              <a:cxnLst/>
              <a:rect l="l" t="t" r="r" b="b"/>
              <a:pathLst>
                <a:path w="582929" h="296545">
                  <a:moveTo>
                    <a:pt x="0" y="0"/>
                  </a:moveTo>
                  <a:lnTo>
                    <a:pt x="546709" y="0"/>
                  </a:lnTo>
                  <a:lnTo>
                    <a:pt x="560682" y="2839"/>
                  </a:lnTo>
                  <a:lnTo>
                    <a:pt x="572131" y="10572"/>
                  </a:lnTo>
                  <a:lnTo>
                    <a:pt x="579870" y="22020"/>
                  </a:lnTo>
                  <a:lnTo>
                    <a:pt x="582714" y="36004"/>
                  </a:lnTo>
                  <a:lnTo>
                    <a:pt x="582714" y="260553"/>
                  </a:lnTo>
                  <a:lnTo>
                    <a:pt x="579870" y="274524"/>
                  </a:lnTo>
                  <a:lnTo>
                    <a:pt x="572131" y="285969"/>
                  </a:lnTo>
                  <a:lnTo>
                    <a:pt x="560682" y="293703"/>
                  </a:lnTo>
                  <a:lnTo>
                    <a:pt x="546709" y="296544"/>
                  </a:lnTo>
                  <a:lnTo>
                    <a:pt x="0" y="296544"/>
                  </a:lnTo>
                </a:path>
              </a:pathLst>
            </a:custGeom>
            <a:ln w="1003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6" name="object 16"/>
          <p:cNvSpPr/>
          <p:nvPr/>
        </p:nvSpPr>
        <p:spPr>
          <a:xfrm>
            <a:off x="3973269" y="7456096"/>
            <a:ext cx="2136775" cy="296545"/>
          </a:xfrm>
          <a:custGeom>
            <a:avLst/>
            <a:gdLst/>
            <a:ahLst/>
            <a:cxnLst/>
            <a:rect l="l" t="t" r="r" b="b"/>
            <a:pathLst>
              <a:path w="2136775" h="296545">
                <a:moveTo>
                  <a:pt x="2136609" y="260553"/>
                </a:moveTo>
                <a:lnTo>
                  <a:pt x="2133768" y="274529"/>
                </a:lnTo>
                <a:lnTo>
                  <a:pt x="2126032" y="285973"/>
                </a:lnTo>
                <a:lnTo>
                  <a:pt x="2114583" y="293705"/>
                </a:lnTo>
                <a:lnTo>
                  <a:pt x="2100605" y="296544"/>
                </a:lnTo>
                <a:lnTo>
                  <a:pt x="35991" y="296544"/>
                </a:lnTo>
                <a:lnTo>
                  <a:pt x="22015" y="293705"/>
                </a:lnTo>
                <a:lnTo>
                  <a:pt x="10571" y="285973"/>
                </a:lnTo>
                <a:lnTo>
                  <a:pt x="2839" y="274529"/>
                </a:lnTo>
                <a:lnTo>
                  <a:pt x="0" y="260553"/>
                </a:lnTo>
                <a:lnTo>
                  <a:pt x="0" y="36004"/>
                </a:lnTo>
                <a:lnTo>
                  <a:pt x="2839" y="22025"/>
                </a:lnTo>
                <a:lnTo>
                  <a:pt x="10571" y="10577"/>
                </a:lnTo>
                <a:lnTo>
                  <a:pt x="22015" y="2841"/>
                </a:lnTo>
                <a:lnTo>
                  <a:pt x="35991" y="0"/>
                </a:lnTo>
                <a:lnTo>
                  <a:pt x="2100605" y="0"/>
                </a:lnTo>
                <a:lnTo>
                  <a:pt x="2114583" y="2841"/>
                </a:lnTo>
                <a:lnTo>
                  <a:pt x="2126032" y="10577"/>
                </a:lnTo>
                <a:lnTo>
                  <a:pt x="2133768" y="22025"/>
                </a:lnTo>
                <a:lnTo>
                  <a:pt x="2136609" y="36004"/>
                </a:lnTo>
                <a:lnTo>
                  <a:pt x="2136609" y="260553"/>
                </a:lnTo>
                <a:close/>
              </a:path>
            </a:pathLst>
          </a:custGeom>
          <a:ln w="1079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object 4">
            <a:extLst>
              <a:ext uri="{FF2B5EF4-FFF2-40B4-BE49-F238E27FC236}">
                <a16:creationId xmlns:a16="http://schemas.microsoft.com/office/drawing/2014/main" id="{6F08C746-29E0-4D3E-8C3E-2248101F920E}"/>
              </a:ext>
            </a:extLst>
          </p:cNvPr>
          <p:cNvSpPr txBox="1"/>
          <p:nvPr/>
        </p:nvSpPr>
        <p:spPr>
          <a:xfrm>
            <a:off x="314964" y="685947"/>
            <a:ext cx="7120886" cy="4367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4450" marR="5080" lvl="0" indent="153035" algn="l" defTabSz="914400" rtl="0" eaLnBrk="1" fontAlgn="auto" latinLnBrk="0" hangingPunct="1">
              <a:lnSpc>
                <a:spcPct val="1288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100" i="0" u="none" strike="noStrike" kern="1200" cap="none" spc="105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令和</a:t>
            </a:r>
            <a:r>
              <a:rPr kumimoji="1" lang="ja-JP" altLang="en-US" sz="1100" i="0" u="none" strike="noStrike" kern="1200" cap="none" spc="105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３</a:t>
            </a:r>
            <a:r>
              <a:rPr kumimoji="1" sz="1100" i="0" u="none" strike="noStrike" kern="1200" cap="none" spc="105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年度</a:t>
            </a:r>
            <a:r>
              <a:rPr kumimoji="1" sz="1100" i="0" u="none" strike="noStrike" kern="1200" cap="none" spc="85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中</a:t>
            </a:r>
            <a:r>
              <a:rPr kumimoji="1" sz="1100" i="0" u="none" strike="noStrike" kern="1200" cap="none" spc="8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に</a:t>
            </a:r>
            <a:r>
              <a:rPr kumimoji="1" sz="1100" i="0" u="none" strike="noStrike" kern="1200" cap="none" spc="10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65</a:t>
            </a:r>
            <a:r>
              <a:rPr kumimoji="1" sz="1100" i="0" u="none" strike="noStrike" kern="1200" cap="none" spc="8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歳</a:t>
            </a:r>
            <a:r>
              <a:rPr kumimoji="1" sz="1100" i="0" u="none" strike="noStrike" kern="1200" cap="none" spc="8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に</a:t>
            </a:r>
            <a:r>
              <a:rPr kumimoji="1" sz="1100" i="0" u="none" strike="noStrike" kern="1200" cap="none" spc="10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達</a:t>
            </a:r>
            <a:r>
              <a:rPr kumimoji="1" sz="1100" i="0" u="none" strike="noStrike" kern="1200" cap="none" spc="7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す</a:t>
            </a:r>
            <a:r>
              <a:rPr kumimoji="1" sz="1100" i="0" u="none" strike="noStrike" kern="1200" cap="none" spc="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る</a:t>
            </a:r>
            <a:r>
              <a:rPr kumimoji="1" sz="1100" i="0" u="none" strike="noStrike" kern="1200" cap="none" spc="-38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方</a:t>
            </a:r>
            <a:r>
              <a:rPr kumimoji="1" sz="1100" i="0" u="none" strike="noStrike" kern="1200" cap="none" spc="10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（昭和32</a:t>
            </a:r>
            <a:r>
              <a:rPr kumimoji="1" sz="1100" i="0" u="none" strike="noStrike" kern="1200" cap="none" spc="105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年</a:t>
            </a:r>
            <a:r>
              <a:rPr kumimoji="1" lang="ja-JP" altLang="en-US" sz="1100" i="0" u="none" strike="noStrike" kern="1200" cap="none" spc="105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４</a:t>
            </a:r>
            <a:r>
              <a:rPr kumimoji="1" sz="1100" i="0" u="none" strike="noStrike" kern="1200" cap="none" spc="105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月</a:t>
            </a:r>
            <a:r>
              <a:rPr lang="ja-JP" altLang="en-US" sz="1100" spc="60" dirty="0">
                <a:solidFill>
                  <a:srgbClr val="231F2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１</a:t>
            </a:r>
            <a:r>
              <a:rPr kumimoji="1" sz="1100" i="0" u="none" strike="noStrike" kern="1200" cap="none" spc="60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日</a:t>
            </a:r>
            <a:r>
              <a:rPr kumimoji="1" sz="1100" i="0" u="none" strike="noStrike" kern="1200" cap="none" spc="105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以</a:t>
            </a:r>
            <a:r>
              <a:rPr kumimoji="1" sz="1100" i="0" u="none" strike="noStrike" kern="1200" cap="none" spc="85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前</a:t>
            </a:r>
            <a:r>
              <a:rPr kumimoji="1" sz="1100" i="0" u="none" strike="noStrike" kern="1200" cap="none" spc="80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に</a:t>
            </a:r>
            <a:r>
              <a:rPr kumimoji="1" sz="1100" i="0" u="none" strike="noStrike" kern="1200" cap="none" spc="30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生ま</a:t>
            </a:r>
            <a:r>
              <a:rPr kumimoji="1" sz="1100" i="0" u="none" strike="noStrike" kern="1200" cap="none" spc="90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れ</a:t>
            </a:r>
            <a:r>
              <a:rPr kumimoji="1" sz="1100" i="0" u="none" strike="noStrike" kern="1200" cap="none" spc="95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た</a:t>
            </a:r>
            <a:r>
              <a:rPr kumimoji="1" sz="1100" i="0" u="none" strike="noStrike" kern="1200" cap="none" spc="105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方</a:t>
            </a:r>
            <a:r>
              <a:rPr kumimoji="1" sz="1100" i="0" u="none" strike="noStrike" kern="1200" cap="none" spc="-395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）</a:t>
            </a:r>
            <a:r>
              <a:rPr kumimoji="1" sz="1100" i="0" u="none" strike="noStrike" kern="1200" cap="none" spc="-15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か</a:t>
            </a:r>
            <a:r>
              <a:rPr kumimoji="1" sz="1100" i="0" u="none" strike="noStrike" kern="1200" cap="none" spc="25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ら</a:t>
            </a:r>
            <a:r>
              <a:rPr kumimoji="1" sz="1100" i="0" u="none" strike="noStrike" kern="1200" cap="none" spc="105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接</a:t>
            </a:r>
            <a:r>
              <a:rPr kumimoji="1" sz="1100" i="0" u="none" strike="noStrike" kern="1200" cap="none" spc="50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種を</a:t>
            </a:r>
            <a:r>
              <a:rPr kumimoji="1" sz="1100" i="0" u="none" strike="noStrike" kern="1200" cap="none" spc="105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予</a:t>
            </a:r>
            <a:r>
              <a:rPr kumimoji="1" sz="1100" i="0" u="none" strike="noStrike" kern="1200" cap="none" spc="-20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定</a:t>
            </a:r>
            <a:r>
              <a:rPr kumimoji="1" sz="1100" i="0" u="none" strike="noStrike" kern="1200" cap="none" spc="55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し</a:t>
            </a:r>
            <a:r>
              <a:rPr kumimoji="1" sz="1100" i="0" u="none" strike="noStrike" kern="1200" cap="none" spc="90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て</a:t>
            </a:r>
            <a:r>
              <a:rPr kumimoji="1" sz="1100" i="0" u="none" strike="noStrike" kern="1200" cap="none" spc="30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いま</a:t>
            </a:r>
            <a:r>
              <a:rPr kumimoji="1" sz="1100" i="0" u="none" strike="noStrike" kern="1200" cap="none" spc="95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す</a:t>
            </a:r>
            <a:r>
              <a:rPr kumimoji="1" sz="1100" i="0" u="none" strike="noStrike" kern="1200" cap="none" spc="90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が</a:t>
            </a:r>
            <a:r>
              <a:rPr kumimoji="1" sz="110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、 </a:t>
            </a:r>
            <a:r>
              <a:rPr kumimoji="1" sz="1100" i="0" u="none" strike="noStrike" kern="1200" cap="none" spc="7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そ</a:t>
            </a:r>
            <a:r>
              <a:rPr kumimoji="1" sz="1100" i="0" u="none" strike="noStrike" kern="1200" cap="none" spc="4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の</a:t>
            </a:r>
            <a:r>
              <a:rPr kumimoji="1" sz="1100" i="0" u="none" strike="noStrike" kern="1200" cap="none" spc="3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な</a:t>
            </a:r>
            <a:r>
              <a:rPr kumimoji="1" sz="1100" i="0" u="none" strike="noStrike" kern="1200" cap="none" spc="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か</a:t>
            </a:r>
            <a:r>
              <a:rPr kumimoji="1" sz="1100" i="0" u="none" strike="noStrike" kern="1200" cap="none" spc="2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で</a:t>
            </a:r>
            <a:r>
              <a:rPr kumimoji="1" sz="1100" i="0" u="none" strike="noStrike" kern="1200" cap="none" spc="-10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さ</a:t>
            </a:r>
            <a:r>
              <a:rPr kumimoji="1" sz="1100" i="0" u="none" strike="noStrike" kern="1200" cap="none" spc="-2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ら</a:t>
            </a:r>
            <a:r>
              <a:rPr kumimoji="1" sz="1100" i="0" u="none" strike="noStrike" kern="1200" cap="none" spc="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に</a:t>
            </a:r>
            <a:r>
              <a:rPr kumimoji="1" sz="1100" i="0" u="none" strike="noStrike" kern="1200" cap="none" spc="7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時</a:t>
            </a:r>
            <a:r>
              <a:rPr kumimoji="1" sz="1100" i="0" u="none" strike="noStrike" kern="1200" cap="none" spc="2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期を</a:t>
            </a:r>
            <a:r>
              <a:rPr kumimoji="1" sz="1100" i="0" u="none" strike="noStrike" kern="1200" cap="none" spc="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分</a:t>
            </a:r>
            <a:r>
              <a:rPr kumimoji="1" sz="1100" i="0" u="none" strike="noStrike" kern="1200" cap="none" spc="3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け</a:t>
            </a:r>
            <a:r>
              <a:rPr kumimoji="1" sz="1100" i="0" u="none" strike="noStrike" kern="1200" cap="none" spc="-4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るこ</a:t>
            </a:r>
            <a:r>
              <a:rPr kumimoji="1" sz="1100" i="0" u="none" strike="noStrike" kern="1200" cap="none" spc="-6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と</a:t>
            </a:r>
            <a:r>
              <a:rPr kumimoji="1" sz="110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も</a:t>
            </a:r>
            <a:r>
              <a:rPr kumimoji="1" sz="1100" i="0" u="none" strike="noStrike" kern="1200" cap="none" spc="-2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あ</a:t>
            </a:r>
            <a:r>
              <a:rPr kumimoji="1" sz="1100" i="0" u="none" strike="noStrike" kern="1200" cap="none" spc="-9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り</a:t>
            </a:r>
            <a:r>
              <a:rPr kumimoji="1" sz="1100" i="0" u="none" strike="noStrike" kern="1200" cap="none" spc="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ま</a:t>
            </a:r>
            <a:r>
              <a:rPr kumimoji="1" sz="1100" i="0" u="none" strike="noStrike" kern="1200" cap="none" spc="7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す。</a:t>
            </a:r>
            <a:endParaRPr kumimoji="1" sz="11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 Medium" panose="020B0500000000000000" pitchFamily="50" charset="-128"/>
              <a:ea typeface="游ゴシック Medium" panose="020B0500000000000000" pitchFamily="50" charset="-128"/>
              <a:cs typeface="GothicMB101Pro-Medium"/>
            </a:endParaRPr>
          </a:p>
        </p:txBody>
      </p:sp>
      <p:sp>
        <p:nvSpPr>
          <p:cNvPr id="20" name="object 4">
            <a:extLst>
              <a:ext uri="{FF2B5EF4-FFF2-40B4-BE49-F238E27FC236}">
                <a16:creationId xmlns:a16="http://schemas.microsoft.com/office/drawing/2014/main" id="{C64C335B-3E27-4279-BAD3-16CAF6B92316}"/>
              </a:ext>
            </a:extLst>
          </p:cNvPr>
          <p:cNvSpPr txBox="1"/>
          <p:nvPr/>
        </p:nvSpPr>
        <p:spPr>
          <a:xfrm>
            <a:off x="314964" y="1305757"/>
            <a:ext cx="2003556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◎</a:t>
            </a:r>
            <a:r>
              <a:rPr kumimoji="1" lang="en-US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 </a:t>
            </a:r>
            <a:r>
              <a:rPr kumimoji="1" sz="1300" i="0" u="none" strike="noStrike" kern="1200" cap="none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基礎疾患のある方とは</a:t>
            </a:r>
            <a:endParaRPr kumimoji="1" sz="130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ｺﾞｼｯｸE" panose="020B0900000000000000" pitchFamily="50" charset="-128"/>
              <a:ea typeface="HGPｺﾞｼｯｸE" panose="020B0900000000000000" pitchFamily="50" charset="-128"/>
              <a:cs typeface="GothicMB101Pro-Heavy"/>
            </a:endParaRPr>
          </a:p>
        </p:txBody>
      </p:sp>
      <p:sp>
        <p:nvSpPr>
          <p:cNvPr id="21" name="object 4">
            <a:extLst>
              <a:ext uri="{FF2B5EF4-FFF2-40B4-BE49-F238E27FC236}">
                <a16:creationId xmlns:a16="http://schemas.microsoft.com/office/drawing/2014/main" id="{0E646466-5E89-4BBE-B512-D38C56A50A5D}"/>
              </a:ext>
            </a:extLst>
          </p:cNvPr>
          <p:cNvSpPr txBox="1"/>
          <p:nvPr/>
        </p:nvSpPr>
        <p:spPr>
          <a:xfrm>
            <a:off x="314964" y="1577341"/>
            <a:ext cx="6950206" cy="4367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1910" marR="152400" lvl="0" indent="153035" algn="l" defTabSz="914400" rtl="0" eaLnBrk="1" fontAlgn="auto" latinLnBrk="0" hangingPunct="1">
              <a:lnSpc>
                <a:spcPct val="1288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100" i="0" u="none" strike="noStrike" kern="1200" cap="none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基礎疾患のある方は、高齢者の次に接種が開始される予定です。基礎疾患のある方とは、</a:t>
            </a:r>
            <a:r>
              <a:rPr kumimoji="1" sz="1100" i="0" u="none" strike="noStrike" kern="1200" cap="none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次のいずれかにあてはまる方です</a:t>
            </a:r>
            <a:r>
              <a:rPr kumimoji="1" lang="ja-JP" altLang="en-US" sz="11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（令和３年３月</a:t>
            </a:r>
            <a:r>
              <a:rPr kumimoji="1" lang="en-US" altLang="ja-JP" sz="11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18</a:t>
            </a:r>
            <a:r>
              <a:rPr kumimoji="1" lang="ja-JP" altLang="en-US" sz="11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日時点）。</a:t>
            </a:r>
            <a:endParaRPr kumimoji="1" sz="110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 Medium" panose="020B0500000000000000" pitchFamily="50" charset="-128"/>
              <a:ea typeface="游ゴシック Medium" panose="020B0500000000000000" pitchFamily="50" charset="-128"/>
              <a:cs typeface="GothicMB101Pro-Medium"/>
            </a:endParaRPr>
          </a:p>
        </p:txBody>
      </p:sp>
      <p:sp>
        <p:nvSpPr>
          <p:cNvPr id="22" name="object 4">
            <a:extLst>
              <a:ext uri="{FF2B5EF4-FFF2-40B4-BE49-F238E27FC236}">
                <a16:creationId xmlns:a16="http://schemas.microsoft.com/office/drawing/2014/main" id="{72944F0A-4213-4199-9A47-55BA42E97FA0}"/>
              </a:ext>
            </a:extLst>
          </p:cNvPr>
          <p:cNvSpPr txBox="1"/>
          <p:nvPr/>
        </p:nvSpPr>
        <p:spPr>
          <a:xfrm>
            <a:off x="283706" y="2126229"/>
            <a:ext cx="7045959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815" marR="0" lvl="0" indent="0" algn="l" defTabSz="914400" rtl="0" eaLnBrk="1" fontAlgn="auto" latinLnBrk="0" hangingPunct="1">
              <a:lnSpc>
                <a:spcPct val="100000"/>
              </a:lnSpc>
              <a:spcBef>
                <a:spcPts val="919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１．</a:t>
            </a:r>
            <a:r>
              <a:rPr kumimoji="1" lang="ja-JP" altLang="en-US" sz="1000" i="0" u="none" strike="noStrike" kern="1200" cap="none" spc="-50" normalizeH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以下の病気や状態の方で、</a:t>
            </a:r>
            <a:r>
              <a:rPr kumimoji="1" lang="ja-JP" altLang="en-US" sz="100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通院</a:t>
            </a:r>
            <a:r>
              <a:rPr kumimoji="1" lang="en-US" altLang="ja-JP" sz="100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/</a:t>
            </a:r>
            <a:r>
              <a:rPr kumimoji="1" lang="ja-JP" altLang="en-US" sz="100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入院</a:t>
            </a:r>
            <a:r>
              <a:rPr kumimoji="1" lang="ja-JP" altLang="en-US" sz="1000" i="0" u="none" strike="noStrike" kern="1200" cap="none" spc="-50" normalizeH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している方</a:t>
            </a:r>
            <a:endParaRPr kumimoji="1" lang="ja-JP" altLang="en-US" sz="1000" i="0" u="none" strike="noStrike" kern="1200" cap="none" spc="-5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</p:txBody>
      </p:sp>
      <p:sp>
        <p:nvSpPr>
          <p:cNvPr id="24" name="object 11">
            <a:extLst>
              <a:ext uri="{FF2B5EF4-FFF2-40B4-BE49-F238E27FC236}">
                <a16:creationId xmlns:a16="http://schemas.microsoft.com/office/drawing/2014/main" id="{D809166A-21E5-4BB0-85D4-93E08EB82351}"/>
              </a:ext>
            </a:extLst>
          </p:cNvPr>
          <p:cNvSpPr txBox="1"/>
          <p:nvPr/>
        </p:nvSpPr>
        <p:spPr>
          <a:xfrm>
            <a:off x="307012" y="6300237"/>
            <a:ext cx="6900545" cy="1818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◎</a:t>
            </a:r>
            <a:r>
              <a:rPr kumimoji="1" lang="en-US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 </a:t>
            </a:r>
            <a:r>
              <a:rPr lang="ja-JP" altLang="en-US" sz="1300" dirty="0" smtClean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ワクチン</a:t>
            </a:r>
            <a:r>
              <a:rPr kumimoji="1" sz="1300" i="0" u="none" strike="noStrike" kern="1200" cap="none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を受けるには</a:t>
            </a:r>
            <a:r>
              <a:rPr kumimoji="1" lang="ja-JP" altLang="en-US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ご</a:t>
            </a:r>
            <a:r>
              <a:rPr kumimoji="1" sz="1300" i="0" u="none" strike="noStrike" kern="1200" cap="none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本人の同意が必要です</a:t>
            </a:r>
            <a:endParaRPr kumimoji="1" sz="130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ｺﾞｼｯｸE" panose="020B0900000000000000" pitchFamily="50" charset="-128"/>
              <a:ea typeface="HGPｺﾞｼｯｸE" panose="020B0900000000000000" pitchFamily="50" charset="-128"/>
              <a:cs typeface="GothicMB101Pro-Heavy"/>
            </a:endParaRPr>
          </a:p>
        </p:txBody>
      </p:sp>
      <p:sp>
        <p:nvSpPr>
          <p:cNvPr id="25" name="object 11">
            <a:extLst>
              <a:ext uri="{FF2B5EF4-FFF2-40B4-BE49-F238E27FC236}">
                <a16:creationId xmlns:a16="http://schemas.microsoft.com/office/drawing/2014/main" id="{B4051521-AD09-4AF3-B1B6-D9332FD6D1E9}"/>
              </a:ext>
            </a:extLst>
          </p:cNvPr>
          <p:cNvSpPr txBox="1"/>
          <p:nvPr/>
        </p:nvSpPr>
        <p:spPr>
          <a:xfrm>
            <a:off x="337817" y="4628618"/>
            <a:ext cx="6900545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5104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なお、同じ時期に、高齢者施設等の従事者への接種も開始される予定です。</a:t>
            </a:r>
            <a:endParaRPr kumimoji="1" sz="110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 Medium" panose="020B0500000000000000" pitchFamily="50" charset="-128"/>
              <a:ea typeface="游ゴシック Medium" panose="020B0500000000000000" pitchFamily="50" charset="-128"/>
              <a:cs typeface="GothicMB101Pro-Medium"/>
            </a:endParaRPr>
          </a:p>
        </p:txBody>
      </p:sp>
      <p:sp>
        <p:nvSpPr>
          <p:cNvPr id="26" name="object 11">
            <a:extLst>
              <a:ext uri="{FF2B5EF4-FFF2-40B4-BE49-F238E27FC236}">
                <a16:creationId xmlns:a16="http://schemas.microsoft.com/office/drawing/2014/main" id="{1E554931-99DC-47F1-8C57-2058638D7398}"/>
              </a:ext>
            </a:extLst>
          </p:cNvPr>
          <p:cNvSpPr txBox="1"/>
          <p:nvPr/>
        </p:nvSpPr>
        <p:spPr>
          <a:xfrm>
            <a:off x="314963" y="4953382"/>
            <a:ext cx="6900545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◎</a:t>
            </a:r>
            <a:r>
              <a:rPr kumimoji="1" lang="en-US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 </a:t>
            </a:r>
            <a:r>
              <a:rPr kumimoji="1" sz="1300" i="0" u="none" strike="noStrike" kern="1200" cap="none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住民票がある場所</a:t>
            </a:r>
            <a:r>
              <a:rPr kumimoji="1" lang="en-US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 </a:t>
            </a:r>
            <a:r>
              <a:rPr kumimoji="1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（</a:t>
            </a:r>
            <a:r>
              <a:rPr kumimoji="1" sz="1300" i="0" u="none" strike="noStrike" kern="1200" cap="none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住所地</a:t>
            </a:r>
            <a:r>
              <a:rPr kumimoji="1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）</a:t>
            </a:r>
            <a:r>
              <a:rPr kumimoji="1" lang="en-US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 </a:t>
            </a:r>
            <a:r>
              <a:rPr kumimoji="1" sz="1300" i="0" u="none" strike="noStrike" kern="1200" cap="none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以外での接種について</a:t>
            </a:r>
            <a:endParaRPr kumimoji="1" sz="130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ｺﾞｼｯｸE" panose="020B0900000000000000" pitchFamily="50" charset="-128"/>
              <a:ea typeface="HGPｺﾞｼｯｸE" panose="020B0900000000000000" pitchFamily="50" charset="-128"/>
              <a:cs typeface="GothicMB101Pro-Heavy"/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D46F5954-4A84-479E-A952-B39428273776}"/>
              </a:ext>
            </a:extLst>
          </p:cNvPr>
          <p:cNvSpPr txBox="1"/>
          <p:nvPr/>
        </p:nvSpPr>
        <p:spPr>
          <a:xfrm>
            <a:off x="442559" y="5245144"/>
            <a:ext cx="6900545" cy="8951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0" lvl="0" indent="0" algn="l" defTabSz="914400" rtl="0" eaLnBrk="1" fontAlgn="auto" latinLnBrk="0" hangingPunct="1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・入院・入所中の医療機関や施設でワクチンを受ける方 </a:t>
            </a: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Kozuka Gothic Pr6N"/>
              </a:rPr>
              <a:t>➡ </a:t>
            </a: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医療機関や施設でご相談ください。</a:t>
            </a:r>
            <a:endParaRPr kumimoji="1" sz="110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 Medium" panose="020B0500000000000000" pitchFamily="50" charset="-128"/>
              <a:ea typeface="游ゴシック Medium" panose="020B0500000000000000" pitchFamily="50" charset="-128"/>
              <a:cs typeface="GothicMB101Pro-Medium"/>
            </a:endParaRPr>
          </a:p>
          <a:p>
            <a:pPr marL="25400" marR="0" lvl="0" indent="0" algn="l" defTabSz="914400" rtl="0" eaLnBrk="1" fontAlgn="auto" latinLnBrk="0" hangingPunct="1">
              <a:lnSpc>
                <a:spcPct val="100000"/>
              </a:lnSpc>
              <a:spcBef>
                <a:spcPts val="6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・基礎疾患で治療中の医療機関でワクチンを受ける方 </a:t>
            </a: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Kozuka Gothic Pr6N"/>
              </a:rPr>
              <a:t>➡ </a:t>
            </a: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医療機関でご相談ください。</a:t>
            </a:r>
            <a:endParaRPr kumimoji="1" sz="110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 Medium" panose="020B0500000000000000" pitchFamily="50" charset="-128"/>
              <a:ea typeface="游ゴシック Medium" panose="020B0500000000000000" pitchFamily="50" charset="-128"/>
              <a:cs typeface="GothicMB101Pro-Medium"/>
            </a:endParaRPr>
          </a:p>
          <a:p>
            <a:pPr marL="26034" marR="0" lvl="0" indent="0" algn="l" defTabSz="914400" rtl="0" eaLnBrk="1" fontAlgn="auto" latinLnBrk="0" hangingPunct="1">
              <a:lnSpc>
                <a:spcPct val="100000"/>
              </a:lnSpc>
              <a:spcBef>
                <a:spcPts val="6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・お住まいが住所地と異なる方 </a:t>
            </a: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Kozuka Gothic Pr6N"/>
              </a:rPr>
              <a:t>➡ </a:t>
            </a: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実際にお住まいの地域でワクチンを受けられる場合があります。</a:t>
            </a:r>
            <a:endParaRPr kumimoji="1" sz="110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 Medium" panose="020B0500000000000000" pitchFamily="50" charset="-128"/>
              <a:ea typeface="游ゴシック Medium" panose="020B0500000000000000" pitchFamily="50" charset="-128"/>
              <a:cs typeface="GothicMB101Pro-Medium"/>
            </a:endParaRPr>
          </a:p>
          <a:p>
            <a:pPr marL="168910" marR="0" lvl="0" indent="0" algn="l" defTabSz="914400" rtl="0" eaLnBrk="1" fontAlgn="auto" latinLnBrk="0" hangingPunct="1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コロナワクチンナビでご確認いただくか、実際にお住まいの市町村の相談窓口にお問い合わせください。</a:t>
            </a:r>
            <a:endParaRPr kumimoji="1" sz="110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 Medium" panose="020B0500000000000000" pitchFamily="50" charset="-128"/>
              <a:ea typeface="游ゴシック Medium" panose="020B0500000000000000" pitchFamily="50" charset="-128"/>
              <a:cs typeface="GothicMB101Pro-Medium"/>
            </a:endParaRPr>
          </a:p>
        </p:txBody>
      </p:sp>
      <p:sp>
        <p:nvSpPr>
          <p:cNvPr id="28" name="object 11">
            <a:extLst>
              <a:ext uri="{FF2B5EF4-FFF2-40B4-BE49-F238E27FC236}">
                <a16:creationId xmlns:a16="http://schemas.microsoft.com/office/drawing/2014/main" id="{EEC6ECDD-3AB0-462F-BD7A-11BEA4594E8A}"/>
              </a:ext>
            </a:extLst>
          </p:cNvPr>
          <p:cNvSpPr txBox="1"/>
          <p:nvPr/>
        </p:nvSpPr>
        <p:spPr>
          <a:xfrm>
            <a:off x="314963" y="6562788"/>
            <a:ext cx="7120887" cy="3970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465" marR="5080" lvl="0" indent="155575" algn="l" defTabSz="914400" rtl="0" eaLnBrk="1" fontAlgn="auto" latinLnBrk="0" hangingPunct="1">
              <a:lnSpc>
                <a:spcPct val="128800"/>
              </a:lnSpc>
              <a:spcBef>
                <a:spcPts val="4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100" i="0" u="none" strike="noStrike" kern="1200" cap="none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現在、何かの病気で治療中の方や、体調など接種に不安がある方は、かかりつけ医等とご相談の上</a:t>
            </a:r>
            <a:r>
              <a:rPr kumimoji="1" sz="11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、</a:t>
            </a:r>
            <a:r>
              <a:rPr lang="ja-JP" altLang="en-US" sz="1100" dirty="0" smtClean="0">
                <a:solidFill>
                  <a:srgbClr val="231F2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ワクチン</a:t>
            </a:r>
            <a:r>
              <a:rPr kumimoji="1" sz="1100" i="0" u="none" strike="noStrike" kern="1200" cap="none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を受けるかどうかお考えください</a:t>
            </a: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。</a:t>
            </a:r>
            <a:endParaRPr kumimoji="1" sz="110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 Medium" panose="020B0500000000000000" pitchFamily="50" charset="-128"/>
              <a:ea typeface="游ゴシック Medium" panose="020B0500000000000000" pitchFamily="50" charset="-128"/>
              <a:cs typeface="GothicMB101Pro-Medium"/>
            </a:endParaRPr>
          </a:p>
        </p:txBody>
      </p:sp>
      <p:sp>
        <p:nvSpPr>
          <p:cNvPr id="29" name="object 11">
            <a:extLst>
              <a:ext uri="{FF2B5EF4-FFF2-40B4-BE49-F238E27FC236}">
                <a16:creationId xmlns:a16="http://schemas.microsoft.com/office/drawing/2014/main" id="{06F1EDBE-DA1C-4CD2-9EA9-0F66CF01776C}"/>
              </a:ext>
            </a:extLst>
          </p:cNvPr>
          <p:cNvSpPr txBox="1"/>
          <p:nvPr/>
        </p:nvSpPr>
        <p:spPr>
          <a:xfrm>
            <a:off x="3947929" y="7511457"/>
            <a:ext cx="15059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4145">
              <a:lnSpc>
                <a:spcPct val="100000"/>
              </a:lnSpc>
              <a:spcBef>
                <a:spcPts val="930"/>
              </a:spcBef>
              <a:tabLst>
                <a:tab pos="3697604" algn="l"/>
                <a:tab pos="5285105" algn="l"/>
              </a:tabLst>
            </a:pPr>
            <a:r>
              <a:rPr lang="ja-JP" altLang="en-US" sz="1100" dirty="0" smtClean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Medium"/>
              </a:rPr>
              <a:t>官邸　コロナ　ワクチン</a:t>
            </a:r>
            <a:endParaRPr lang="ja-JP" altLang="en-US" sz="1100" dirty="0">
              <a:latin typeface="HGPｺﾞｼｯｸE" panose="020B0900000000000000" pitchFamily="50" charset="-128"/>
              <a:ea typeface="HGPｺﾞｼｯｸE" panose="020B0900000000000000" pitchFamily="50" charset="-128"/>
              <a:cs typeface="GothicMB101Pro-Medium"/>
            </a:endParaRPr>
          </a:p>
        </p:txBody>
      </p:sp>
      <p:sp>
        <p:nvSpPr>
          <p:cNvPr id="30" name="object 11">
            <a:extLst>
              <a:ext uri="{FF2B5EF4-FFF2-40B4-BE49-F238E27FC236}">
                <a16:creationId xmlns:a16="http://schemas.microsoft.com/office/drawing/2014/main" id="{7B09B8A6-8E67-47FC-869B-EB0C94B14A2F}"/>
              </a:ext>
            </a:extLst>
          </p:cNvPr>
          <p:cNvSpPr txBox="1"/>
          <p:nvPr/>
        </p:nvSpPr>
        <p:spPr bwMode="white">
          <a:xfrm>
            <a:off x="5512070" y="7511457"/>
            <a:ext cx="58293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4145">
              <a:lnSpc>
                <a:spcPct val="100000"/>
              </a:lnSpc>
              <a:spcBef>
                <a:spcPts val="930"/>
              </a:spcBef>
              <a:tabLst>
                <a:tab pos="3697604" algn="l"/>
                <a:tab pos="5285105" algn="l"/>
              </a:tabLst>
            </a:pPr>
            <a:r>
              <a:rPr lang="ja-JP" altLang="en-US" sz="12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Medium"/>
              </a:rPr>
              <a:t>検 索</a:t>
            </a:r>
          </a:p>
        </p:txBody>
      </p:sp>
      <p:sp>
        <p:nvSpPr>
          <p:cNvPr id="31" name="object 11">
            <a:extLst>
              <a:ext uri="{FF2B5EF4-FFF2-40B4-BE49-F238E27FC236}">
                <a16:creationId xmlns:a16="http://schemas.microsoft.com/office/drawing/2014/main" id="{016E688D-AD09-4F17-8A27-BB6CF406064E}"/>
              </a:ext>
            </a:extLst>
          </p:cNvPr>
          <p:cNvSpPr txBox="1"/>
          <p:nvPr/>
        </p:nvSpPr>
        <p:spPr>
          <a:xfrm>
            <a:off x="345621" y="7956734"/>
            <a:ext cx="50292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1445">
              <a:lnSpc>
                <a:spcPct val="100000"/>
              </a:lnSpc>
              <a:spcBef>
                <a:spcPts val="540"/>
              </a:spcBef>
            </a:pPr>
            <a:r>
              <a:rPr lang="ja-JP" altLang="en-US" sz="1000" spc="100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A-OTF Gothic MB101 Pro"/>
              </a:rPr>
              <a:t>ホームページをご覧になれない場合は、お住まいの市町村等にご相談ください</a:t>
            </a:r>
            <a:r>
              <a:rPr lang="ja-JP" altLang="en-US" sz="1000" spc="100" dirty="0" smtClean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A-OTF Gothic MB101 Pro"/>
              </a:rPr>
              <a:t>。</a:t>
            </a:r>
            <a:endParaRPr lang="en-US" altLang="ja-JP" sz="1000" spc="100" dirty="0" smtClean="0">
              <a:solidFill>
                <a:srgbClr val="231F20"/>
              </a:solidFill>
              <a:latin typeface="HGPｺﾞｼｯｸE" panose="020B0900000000000000" pitchFamily="50" charset="-128"/>
              <a:ea typeface="HGPｺﾞｼｯｸE" panose="020B0900000000000000" pitchFamily="50" charset="-128"/>
              <a:cs typeface="A-OTF Gothic MB101 Pro"/>
            </a:endParaRPr>
          </a:p>
        </p:txBody>
      </p:sp>
      <p:sp>
        <p:nvSpPr>
          <p:cNvPr id="32" name="object 11">
            <a:extLst>
              <a:ext uri="{FF2B5EF4-FFF2-40B4-BE49-F238E27FC236}">
                <a16:creationId xmlns:a16="http://schemas.microsoft.com/office/drawing/2014/main" id="{A7E6CDF7-0ED1-4F2A-9DC2-0A18BF85826A}"/>
              </a:ext>
            </a:extLst>
          </p:cNvPr>
          <p:cNvSpPr txBox="1"/>
          <p:nvPr/>
        </p:nvSpPr>
        <p:spPr>
          <a:xfrm>
            <a:off x="345621" y="7489413"/>
            <a:ext cx="3624875" cy="2949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4145">
              <a:lnSpc>
                <a:spcPts val="700"/>
              </a:lnSpc>
              <a:spcBef>
                <a:spcPts val="930"/>
              </a:spcBef>
              <a:tabLst>
                <a:tab pos="3697604" algn="l"/>
                <a:tab pos="5285105" algn="l"/>
              </a:tabLst>
            </a:pPr>
            <a:r>
              <a:rPr lang="ja-JP" altLang="en-US" sz="1000" spc="100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DeBold"/>
              </a:rPr>
              <a:t>新型コロナワクチンの有効性・安全性などの詳しい情報</a:t>
            </a:r>
            <a:endParaRPr lang="en-US" altLang="ja-JP" sz="1000" spc="100" dirty="0">
              <a:solidFill>
                <a:srgbClr val="231F20"/>
              </a:solidFill>
              <a:latin typeface="HGPｺﾞｼｯｸE" panose="020B0900000000000000" pitchFamily="50" charset="-128"/>
              <a:ea typeface="HGPｺﾞｼｯｸE" panose="020B0900000000000000" pitchFamily="50" charset="-128"/>
              <a:cs typeface="GothicMB101Pro-DeBold"/>
            </a:endParaRPr>
          </a:p>
          <a:p>
            <a:pPr marL="144145">
              <a:lnSpc>
                <a:spcPts val="700"/>
              </a:lnSpc>
              <a:spcBef>
                <a:spcPts val="930"/>
              </a:spcBef>
              <a:tabLst>
                <a:tab pos="3697604" algn="l"/>
                <a:tab pos="5285105" algn="l"/>
              </a:tabLst>
            </a:pPr>
            <a:r>
              <a:rPr lang="ja-JP" altLang="en-US" sz="1000" spc="100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DeBold"/>
              </a:rPr>
              <a:t>については</a:t>
            </a:r>
            <a:r>
              <a:rPr lang="ja-JP" altLang="en-US" sz="1000" spc="100" dirty="0" smtClean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DeBold"/>
              </a:rPr>
              <a:t>、首相官邸ワクチン特設ページを</a:t>
            </a:r>
            <a:r>
              <a:rPr lang="ja-JP" altLang="en-US" sz="1000" spc="100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DeBold"/>
              </a:rPr>
              <a:t>ご覧ください。</a:t>
            </a:r>
            <a:endParaRPr lang="ja-JP" altLang="en-US" sz="1000" spc="100" dirty="0">
              <a:latin typeface="HGPｺﾞｼｯｸE" panose="020B0900000000000000" pitchFamily="50" charset="-128"/>
              <a:ea typeface="HGPｺﾞｼｯｸE" panose="020B0900000000000000" pitchFamily="50" charset="-128"/>
              <a:cs typeface="GothicMB101Pro-DeBold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22804" y="8646596"/>
            <a:ext cx="14371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お問い合わせ先</a:t>
            </a:r>
            <a:endParaRPr kumimoji="1" lang="ja-JP" altLang="en-US" sz="1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6325" y="7318038"/>
            <a:ext cx="841712" cy="841712"/>
          </a:xfrm>
          <a:prstGeom prst="rect">
            <a:avLst/>
          </a:prstGeom>
        </p:spPr>
      </p:pic>
      <p:sp>
        <p:nvSpPr>
          <p:cNvPr id="33" name="object 5"/>
          <p:cNvSpPr txBox="1"/>
          <p:nvPr/>
        </p:nvSpPr>
        <p:spPr>
          <a:xfrm>
            <a:off x="549692" y="2345544"/>
            <a:ext cx="2695158" cy="15542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lang="ja-JP" altLang="en-US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１</a:t>
            </a: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．</a:t>
            </a:r>
            <a:r>
              <a:rPr kumimoji="1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慢性の呼吸器の病気</a:t>
            </a:r>
            <a:endParaRPr lang="en-US" sz="900" spc="-50" dirty="0">
              <a:solidFill>
                <a:prstClr val="black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lang="ja-JP" altLang="en-US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２</a:t>
            </a: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．</a:t>
            </a:r>
            <a:r>
              <a:rPr kumimoji="1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慢性の心臓病（高血圧を含む。）</a:t>
            </a:r>
            <a:endParaRPr lang="en-US" sz="900" spc="-50" dirty="0">
              <a:solidFill>
                <a:prstClr val="black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lang="ja-JP" altLang="en-US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３</a:t>
            </a: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．</a:t>
            </a:r>
            <a:r>
              <a:rPr kumimoji="1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慢性の腎臓病</a:t>
            </a:r>
            <a:endParaRPr lang="en-US" sz="900" spc="-50" dirty="0">
              <a:solidFill>
                <a:srgbClr val="231F2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lang="ja-JP" altLang="en-US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４</a:t>
            </a: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．</a:t>
            </a:r>
            <a:r>
              <a:rPr kumimoji="1" lang="ja-JP" altLang="en-US" sz="900" b="0" i="0" u="none" strike="noStrike" kern="1200" cap="none" spc="-50" normalizeH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慢性の肝臓病</a:t>
            </a:r>
            <a:r>
              <a:rPr kumimoji="1" lang="ja-JP" altLang="en-US" sz="9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（肝硬変等）</a:t>
            </a:r>
            <a:endParaRPr lang="en-US" altLang="ja-JP" sz="900" spc="-50" noProof="0" dirty="0">
              <a:solidFill>
                <a:srgbClr val="231F2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lang="ja-JP" altLang="en-US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５</a:t>
            </a: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．インスリンや飲み薬で治療中の糖尿病</a:t>
            </a:r>
            <a:endParaRPr kumimoji="1" lang="en-US" altLang="ja-JP" sz="900" b="0" i="0" u="none" strike="noStrike" kern="1200" cap="none" spc="-5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　　又は他の病気を併発している糖尿病</a:t>
            </a:r>
            <a:endParaRPr lang="en-US" altLang="ja-JP" sz="900" spc="-50" noProof="0" dirty="0">
              <a:solidFill>
                <a:prstClr val="black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lang="ja-JP" altLang="en-US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６</a:t>
            </a: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．血液の病気（ただし、鉄欠乏性貧血を除く。</a:t>
            </a:r>
            <a:r>
              <a:rPr kumimoji="1" lang="ja-JP" altLang="en-US" sz="900" b="0" i="0" u="none" strike="noStrike" kern="1200" cap="none" spc="-5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）</a:t>
            </a:r>
            <a:endParaRPr kumimoji="1" lang="en-US" altLang="ja-JP" sz="900" b="0" i="0" u="none" strike="noStrike" kern="1200" cap="none" spc="-5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>
              <a:spcBef>
                <a:spcPts val="295"/>
              </a:spcBef>
              <a:buSzPct val="88888"/>
              <a:tabLst>
                <a:tab pos="130175" algn="l"/>
              </a:tabLst>
              <a:defRPr/>
            </a:pPr>
            <a:r>
              <a:rPr lang="ja-JP" altLang="en-US" sz="9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７</a:t>
            </a:r>
            <a:r>
              <a:rPr lang="ja-JP" altLang="en-US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．免疫の機能が低下する病気（治療中の悪性腫瘍</a:t>
            </a:r>
            <a:r>
              <a:rPr lang="ja-JP" altLang="en-US" sz="9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を　</a:t>
            </a:r>
            <a:endParaRPr lang="en-US" altLang="ja-JP" sz="900" spc="-50" dirty="0" smtClean="0">
              <a:solidFill>
                <a:srgbClr val="231F2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>
              <a:spcBef>
                <a:spcPts val="295"/>
              </a:spcBef>
              <a:buSzPct val="88888"/>
              <a:tabLst>
                <a:tab pos="130175" algn="l"/>
              </a:tabLst>
              <a:defRPr/>
            </a:pPr>
            <a:r>
              <a:rPr lang="ja-JP" altLang="en-US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　</a:t>
            </a:r>
            <a:r>
              <a:rPr lang="ja-JP" altLang="en-US" sz="9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　含む</a:t>
            </a:r>
            <a:r>
              <a:rPr lang="ja-JP" altLang="en-US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。</a:t>
            </a:r>
            <a:r>
              <a:rPr lang="ja-JP" altLang="en-US" sz="9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）</a:t>
            </a:r>
            <a:endParaRPr lang="ja-JP" altLang="en-US" sz="900" spc="-50" dirty="0">
              <a:solidFill>
                <a:prstClr val="black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</p:txBody>
      </p:sp>
      <p:sp>
        <p:nvSpPr>
          <p:cNvPr id="34" name="object 7"/>
          <p:cNvSpPr txBox="1"/>
          <p:nvPr/>
        </p:nvSpPr>
        <p:spPr>
          <a:xfrm>
            <a:off x="3427057" y="2339547"/>
            <a:ext cx="3887472" cy="17312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　</a:t>
            </a:r>
            <a:r>
              <a:rPr kumimoji="1" lang="ja-JP" altLang="en-US" sz="900" b="0" i="0" u="none" strike="noStrike" kern="1200" cap="none" spc="-5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８</a:t>
            </a:r>
            <a:r>
              <a:rPr kumimoji="1" lang="ja-JP" altLang="en-US" sz="900" b="0" i="0" u="none" strike="noStrike" kern="1200" cap="none" spc="-5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．</a:t>
            </a: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ステロイドなど、免疫の機能を低下させる治療を受けている</a:t>
            </a:r>
            <a:endParaRPr kumimoji="1" lang="en-US" altLang="ja-JP" sz="900" b="0" i="0" u="none" strike="noStrike" kern="1200" cap="none" spc="-5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lang="ja-JP" altLang="en-US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　９．</a:t>
            </a: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免疫の異常に伴う神経疾患や神経筋疾患</a:t>
            </a:r>
            <a:endParaRPr kumimoji="1" lang="en-US" altLang="ja-JP" sz="900" b="0" i="0" u="none" strike="noStrike" kern="1200" cap="none" spc="-5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１０．神経疾患や神経筋疾患が原因で身体の機能が衰えた状態（呼吸障害等）</a:t>
            </a:r>
            <a:endParaRPr lang="en-US" altLang="ja-JP" sz="900" spc="-50" noProof="0" dirty="0">
              <a:solidFill>
                <a:srgbClr val="231F2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１１．染色体異常</a:t>
            </a:r>
            <a:endParaRPr lang="en-US" altLang="ja-JP" sz="900" spc="-50" noProof="0" dirty="0">
              <a:solidFill>
                <a:prstClr val="black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１２．重症心身障害（重度の肢体不自由と重度の知的障害とが重複した状態）</a:t>
            </a:r>
            <a:endParaRPr lang="en-US" altLang="ja-JP" sz="900" spc="-50" noProof="0" dirty="0">
              <a:solidFill>
                <a:prstClr val="black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１３．睡眠時無呼吸</a:t>
            </a:r>
            <a:r>
              <a:rPr kumimoji="1" lang="ja-JP" altLang="en-US" sz="900" b="0" i="0" u="none" strike="noStrike" kern="1200" cap="none" spc="-5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症候群</a:t>
            </a:r>
            <a:endParaRPr kumimoji="1" lang="en-US" altLang="ja-JP" sz="900" b="0" i="0" u="none" strike="noStrike" kern="1200" cap="none" spc="-5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lvl="0">
              <a:spcBef>
                <a:spcPts val="295"/>
              </a:spcBef>
              <a:buSzPct val="88888"/>
              <a:tabLst>
                <a:tab pos="130175" algn="l"/>
              </a:tabLst>
              <a:defRPr/>
            </a:pPr>
            <a:r>
              <a:rPr kumimoji="1" lang="ja-JP" altLang="en-US" sz="900" b="0" i="0" u="none" strike="noStrike" kern="1200" cap="none" spc="-5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１４</a:t>
            </a:r>
            <a:r>
              <a:rPr kumimoji="1" lang="en-US" altLang="ja-JP" sz="900" b="0" i="0" u="none" strike="noStrike" kern="1200" cap="none" spc="-5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.</a:t>
            </a:r>
            <a:r>
              <a:rPr kumimoji="1" lang="ja-JP" altLang="en-US" sz="900" b="0" i="0" u="none" strike="noStrike" kern="1200" cap="none" spc="-5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　重い精神疾患</a:t>
            </a:r>
            <a:r>
              <a:rPr lang="ja-JP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（精神疾患の治療のため入院している、精神</a:t>
            </a:r>
            <a:r>
              <a:rPr lang="ja-JP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障害者</a:t>
            </a:r>
            <a:endParaRPr lang="en-US" altLang="ja-JP" sz="9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2064" lvl="0">
              <a:spcBef>
                <a:spcPts val="295"/>
              </a:spcBef>
              <a:buSzPct val="88888"/>
              <a:tabLst>
                <a:tab pos="130175" algn="l"/>
              </a:tabLst>
              <a:defRPr/>
            </a:pPr>
            <a:r>
              <a:rPr lang="ja-JP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</a:t>
            </a:r>
            <a:r>
              <a:rPr lang="ja-JP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保健</a:t>
            </a:r>
            <a:r>
              <a:rPr lang="ja-JP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福祉</a:t>
            </a:r>
            <a:r>
              <a:rPr lang="ja-JP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手帳</a:t>
            </a:r>
            <a:r>
              <a:rPr lang="ja-JP" altLang="en-US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を</a:t>
            </a:r>
            <a:r>
              <a:rPr lang="ja-JP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所持</a:t>
            </a:r>
            <a:r>
              <a:rPr lang="ja-JP" altLang="en-US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している</a:t>
            </a:r>
            <a:r>
              <a:rPr lang="ja-JP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r>
              <a:rPr lang="ja-JP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又は自立支援医療（</a:t>
            </a:r>
            <a:r>
              <a:rPr lang="ja-JP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精神</a:t>
            </a:r>
            <a:r>
              <a:rPr lang="ja-JP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通院医療</a:t>
            </a:r>
            <a:r>
              <a:rPr lang="ja-JP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lang="en-US" altLang="ja-JP" sz="9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2064" lvl="0">
              <a:spcBef>
                <a:spcPts val="295"/>
              </a:spcBef>
              <a:buSzPct val="88888"/>
              <a:tabLst>
                <a:tab pos="130175" algn="l"/>
              </a:tabLst>
              <a:defRPr/>
            </a:pPr>
            <a:r>
              <a:rPr lang="ja-JP" altLang="en-US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</a:t>
            </a:r>
            <a:r>
              <a:rPr lang="ja-JP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で</a:t>
            </a:r>
            <a:r>
              <a:rPr lang="ja-JP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「重度かつ継続」に該当する場合</a:t>
            </a:r>
            <a:r>
              <a:rPr lang="ja-JP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r>
              <a:rPr lang="ja-JP" altLang="en-US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や知的障害（療育手帳を所持</a:t>
            </a:r>
            <a:endParaRPr lang="en-US" altLang="ja-JP" sz="9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2064" lvl="0">
              <a:spcBef>
                <a:spcPts val="295"/>
              </a:spcBef>
              <a:buSzPct val="88888"/>
              <a:tabLst>
                <a:tab pos="130175" algn="l"/>
              </a:tabLst>
              <a:defRPr/>
            </a:pPr>
            <a:r>
              <a:rPr lang="ja-JP" altLang="en-US" sz="90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して</a:t>
            </a:r>
            <a:r>
              <a:rPr lang="ja-JP" altLang="en-US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いる場合）</a:t>
            </a:r>
            <a:endParaRPr kumimoji="1" lang="ja-JP" altLang="en-US" sz="900" b="0" i="0" u="none" strike="noStrike" kern="12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</p:txBody>
      </p:sp>
      <p:sp>
        <p:nvSpPr>
          <p:cNvPr id="35" name="object 6"/>
          <p:cNvSpPr txBox="1"/>
          <p:nvPr/>
        </p:nvSpPr>
        <p:spPr>
          <a:xfrm>
            <a:off x="346565" y="4055603"/>
            <a:ext cx="480328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135255" lvl="0" indent="0" defTabSz="914400" rtl="0" eaLnBrk="1" fontAlgn="auto" latinLnBrk="0" hangingPunct="1">
              <a:lnSpc>
                <a:spcPct val="100000"/>
              </a:lnSpc>
              <a:spcBef>
                <a:spcPts val="65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000" b="0" i="0" u="none" strike="noStrike" kern="1200" cap="none" spc="-50" normalizeH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２．基準（</a:t>
            </a:r>
            <a:r>
              <a:rPr kumimoji="1" sz="10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BMI</a:t>
            </a:r>
            <a:r>
              <a:rPr kumimoji="1" lang="en-US" sz="10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  </a:t>
            </a:r>
            <a:r>
              <a:rPr lang="ja-JP" altLang="en-US" sz="1000" spc="-50" noProof="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３０</a:t>
            </a:r>
            <a:r>
              <a:rPr kumimoji="1" sz="1000" b="0" i="0" u="none" strike="noStrike" kern="1200" cap="none" spc="-50" normalizeH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以上</a:t>
            </a:r>
            <a:r>
              <a:rPr kumimoji="1" sz="1000" b="0" i="0" u="none" strike="noStrike" kern="1200" cap="none" spc="-50" normalizeH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）を満たす肥満の方</a:t>
            </a:r>
            <a:endParaRPr kumimoji="1" sz="1000" b="0" i="0" u="none" strike="noStrike" kern="1200" cap="none" spc="-5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</p:txBody>
      </p:sp>
      <p:sp>
        <p:nvSpPr>
          <p:cNvPr id="36" name="object 6">
            <a:extLst>
              <a:ext uri="{FF2B5EF4-FFF2-40B4-BE49-F238E27FC236}">
                <a16:creationId xmlns:a16="http://schemas.microsoft.com/office/drawing/2014/main" id="{6665C968-E99E-4619-ACD0-D8FEC6F387BC}"/>
              </a:ext>
            </a:extLst>
          </p:cNvPr>
          <p:cNvSpPr txBox="1"/>
          <p:nvPr/>
        </p:nvSpPr>
        <p:spPr>
          <a:xfrm>
            <a:off x="588001" y="4253131"/>
            <a:ext cx="480328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0" marR="189230" lvl="0" indent="0" defTabSz="914400" rtl="0" eaLnBrk="1" fontAlgn="auto" latinLnBrk="0" hangingPunct="1">
              <a:spcBef>
                <a:spcPts val="409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9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※</a:t>
            </a:r>
            <a:r>
              <a:rPr lang="ja-JP" altLang="en-US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 </a:t>
            </a:r>
            <a:r>
              <a:rPr kumimoji="1" sz="9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BMI</a:t>
            </a:r>
            <a:r>
              <a:rPr kumimoji="1" lang="en-US" sz="9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 </a:t>
            </a:r>
            <a:r>
              <a:rPr lang="ja-JP" altLang="en-US" sz="9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＝</a:t>
            </a:r>
            <a:r>
              <a:rPr kumimoji="1" lang="ja-JP" altLang="en-US" sz="9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 </a:t>
            </a:r>
            <a:r>
              <a:rPr kumimoji="1" sz="900" b="0" i="0" u="none" strike="noStrike" kern="1200" cap="none" spc="-50" normalizeH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体重</a:t>
            </a:r>
            <a:r>
              <a:rPr kumimoji="1" sz="900" b="0" i="0" u="none" strike="noStrike" kern="1200" cap="none" spc="-50" normalizeH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（kg</a:t>
            </a:r>
            <a:r>
              <a:rPr kumimoji="1" sz="9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）÷</a:t>
            </a:r>
            <a:r>
              <a:rPr kumimoji="1" lang="en-US" sz="9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 </a:t>
            </a:r>
            <a:r>
              <a:rPr kumimoji="1" sz="900" b="0" i="0" u="none" strike="noStrike" kern="1200" cap="none" spc="-50" normalizeH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身長</a:t>
            </a:r>
            <a:r>
              <a:rPr kumimoji="1" sz="900" b="0" i="0" u="none" strike="noStrike" kern="1200" cap="none" spc="-50" normalizeH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（ｍ</a:t>
            </a:r>
            <a:r>
              <a:rPr kumimoji="1" sz="9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）÷</a:t>
            </a:r>
            <a:r>
              <a:rPr kumimoji="1" lang="en-US" sz="9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 </a:t>
            </a:r>
            <a:r>
              <a:rPr kumimoji="1" sz="900" b="0" i="0" u="none" strike="noStrike" kern="1200" cap="none" spc="-50" normalizeH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身長</a:t>
            </a:r>
            <a:r>
              <a:rPr kumimoji="1" sz="900" b="0" i="0" u="none" strike="noStrike" kern="1200" cap="none" spc="-50" normalizeH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（m</a:t>
            </a:r>
            <a:r>
              <a:rPr kumimoji="1" lang="ja-JP" altLang="en-US" sz="900" b="0" i="0" u="none" strike="noStrike" kern="1200" cap="none" spc="-50" normalizeH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）</a:t>
            </a:r>
            <a:r>
              <a:rPr lang="en-US" altLang="ja-JP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/>
            </a:r>
            <a:br>
              <a:rPr lang="en-US" altLang="ja-JP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</a:br>
            <a:r>
              <a:rPr kumimoji="1" lang="en-US" altLang="ja-JP" sz="9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※ BMI </a:t>
            </a:r>
            <a:r>
              <a:rPr kumimoji="1" lang="ja-JP" altLang="en-US" sz="9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３０</a:t>
            </a:r>
            <a:r>
              <a:rPr kumimoji="1" lang="ja-JP" altLang="en-US" sz="900" b="0" i="0" u="none" strike="noStrike" kern="1200" cap="none" spc="-50" normalizeH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の目安：身長１７０ｃｍで体重８７ｋｇ、身長１６０ｃｍで体重７７ｋｇ</a:t>
            </a:r>
            <a:endParaRPr kumimoji="1" lang="ja-JP" altLang="en-US" sz="900" b="0" i="0" u="none" strike="noStrike" kern="1200" cap="none" spc="-5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757</Words>
  <Application>Microsoft Office PowerPoint</Application>
  <PresentationFormat>ユーザー設定</PresentationFormat>
  <Paragraphs>88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9" baseType="lpstr">
      <vt:lpstr>A-OTF Gothic BBB Pro</vt:lpstr>
      <vt:lpstr>A-OTF Gothic MB101 Pro</vt:lpstr>
      <vt:lpstr>GothicMB101Pro-DeBold</vt:lpstr>
      <vt:lpstr>GothicMB101Pro-Heavy</vt:lpstr>
      <vt:lpstr>GothicMB101Pro-Medium</vt:lpstr>
      <vt:lpstr>HGPｺﾞｼｯｸE</vt:lpstr>
      <vt:lpstr>Jun501Pro-Bold</vt:lpstr>
      <vt:lpstr>KoburinaGoStdN-W3</vt:lpstr>
      <vt:lpstr>KoburinaGoStdN-W6</vt:lpstr>
      <vt:lpstr>Kozuka Gothic Pr6N</vt:lpstr>
      <vt:lpstr>ＭＳ Ｐゴシック</vt:lpstr>
      <vt:lpstr>游ゴシック</vt:lpstr>
      <vt:lpstr>游ゴシック Medium</vt:lpstr>
      <vt:lpstr>Calibri</vt:lpstr>
      <vt:lpstr>Times New Roman</vt:lpstr>
      <vt:lpstr>Office Theme</vt:lpstr>
      <vt:lpstr>1_Office Theme</vt:lpstr>
      <vt:lpstr>新型コロナワクチン 接種のお知らせ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2021-03-18T11:40:00Z</dcterms:created>
  <dcterms:modified xsi:type="dcterms:W3CDTF">2021-04-05T13:51:45Z</dcterms:modified>
</cp:coreProperties>
</file>