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80" d="100"/>
          <a:sy n="80" d="100"/>
        </p:scale>
        <p:origin x="3066" y="108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6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6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4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2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06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48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6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5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3"/>
            <a:ext cx="3028950" cy="6537502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3"/>
            <a:ext cx="3028950" cy="6537502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1" indent="0">
              <a:buNone/>
              <a:defRPr sz="2667" b="1"/>
            </a:lvl2pPr>
            <a:lvl3pPr marL="1219163" indent="0">
              <a:buNone/>
              <a:defRPr sz="2400" b="1"/>
            </a:lvl3pPr>
            <a:lvl4pPr marL="1828743" indent="0">
              <a:buNone/>
              <a:defRPr sz="2133" b="1"/>
            </a:lvl4pPr>
            <a:lvl5pPr marL="2438325" indent="0">
              <a:buNone/>
              <a:defRPr sz="2133" b="1"/>
            </a:lvl5pPr>
            <a:lvl6pPr marL="3047906" indent="0">
              <a:buNone/>
              <a:defRPr sz="2133" b="1"/>
            </a:lvl6pPr>
            <a:lvl7pPr marL="3657487" indent="0">
              <a:buNone/>
              <a:defRPr sz="2133" b="1"/>
            </a:lvl7pPr>
            <a:lvl8pPr marL="4267069" indent="0">
              <a:buNone/>
              <a:defRPr sz="2133" b="1"/>
            </a:lvl8pPr>
            <a:lvl9pPr marL="4876650" indent="0">
              <a:buNone/>
              <a:defRPr sz="2133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2" y="2217386"/>
            <a:ext cx="3031331" cy="92410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1" indent="0">
              <a:buNone/>
              <a:defRPr sz="2667" b="1"/>
            </a:lvl2pPr>
            <a:lvl3pPr marL="1219163" indent="0">
              <a:buNone/>
              <a:defRPr sz="2400" b="1"/>
            </a:lvl3pPr>
            <a:lvl4pPr marL="1828743" indent="0">
              <a:buNone/>
              <a:defRPr sz="2133" b="1"/>
            </a:lvl4pPr>
            <a:lvl5pPr marL="2438325" indent="0">
              <a:buNone/>
              <a:defRPr sz="2133" b="1"/>
            </a:lvl5pPr>
            <a:lvl6pPr marL="3047906" indent="0">
              <a:buNone/>
              <a:defRPr sz="2133" b="1"/>
            </a:lvl6pPr>
            <a:lvl7pPr marL="3657487" indent="0">
              <a:buNone/>
              <a:defRPr sz="2133" b="1"/>
            </a:lvl7pPr>
            <a:lvl8pPr marL="4267069" indent="0">
              <a:buNone/>
              <a:defRPr sz="2133" b="1"/>
            </a:lvl8pPr>
            <a:lvl9pPr marL="4876650" indent="0">
              <a:buNone/>
              <a:defRPr sz="2133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2" y="3141486"/>
            <a:ext cx="3031331" cy="5707416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3" y="394407"/>
            <a:ext cx="2256235" cy="1678517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90" y="394408"/>
            <a:ext cx="3833813" cy="845449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3" y="2072923"/>
            <a:ext cx="2256235" cy="6775980"/>
          </a:xfrm>
        </p:spPr>
        <p:txBody>
          <a:bodyPr/>
          <a:lstStyle>
            <a:lvl1pPr marL="0" indent="0">
              <a:buNone/>
              <a:defRPr sz="1867"/>
            </a:lvl1pPr>
            <a:lvl2pPr marL="609581" indent="0">
              <a:buNone/>
              <a:defRPr sz="1600"/>
            </a:lvl2pPr>
            <a:lvl3pPr marL="1219163" indent="0">
              <a:buNone/>
              <a:defRPr sz="1333"/>
            </a:lvl3pPr>
            <a:lvl4pPr marL="1828743" indent="0">
              <a:buNone/>
              <a:defRPr sz="1200"/>
            </a:lvl4pPr>
            <a:lvl5pPr marL="2438325" indent="0">
              <a:buNone/>
              <a:defRPr sz="1200"/>
            </a:lvl5pPr>
            <a:lvl6pPr marL="3047906" indent="0">
              <a:buNone/>
              <a:defRPr sz="1200"/>
            </a:lvl6pPr>
            <a:lvl7pPr marL="3657487" indent="0">
              <a:buNone/>
              <a:defRPr sz="1200"/>
            </a:lvl7pPr>
            <a:lvl8pPr marL="4267069" indent="0">
              <a:buNone/>
              <a:defRPr sz="1200"/>
            </a:lvl8pPr>
            <a:lvl9pPr marL="4876650" indent="0">
              <a:buNone/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4267"/>
            </a:lvl1pPr>
            <a:lvl2pPr marL="609581" indent="0">
              <a:buNone/>
              <a:defRPr sz="3733"/>
            </a:lvl2pPr>
            <a:lvl3pPr marL="1219163" indent="0">
              <a:buNone/>
              <a:defRPr sz="3200"/>
            </a:lvl3pPr>
            <a:lvl4pPr marL="1828743" indent="0">
              <a:buNone/>
              <a:defRPr sz="2667"/>
            </a:lvl4pPr>
            <a:lvl5pPr marL="2438325" indent="0">
              <a:buNone/>
              <a:defRPr sz="2667"/>
            </a:lvl5pPr>
            <a:lvl6pPr marL="3047906" indent="0">
              <a:buNone/>
              <a:defRPr sz="2667"/>
            </a:lvl6pPr>
            <a:lvl7pPr marL="3657487" indent="0">
              <a:buNone/>
              <a:defRPr sz="2667"/>
            </a:lvl7pPr>
            <a:lvl8pPr marL="4267069" indent="0">
              <a:buNone/>
              <a:defRPr sz="2667"/>
            </a:lvl8pPr>
            <a:lvl9pPr marL="4876650" indent="0">
              <a:buNone/>
              <a:defRPr sz="2667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867"/>
            </a:lvl1pPr>
            <a:lvl2pPr marL="609581" indent="0">
              <a:buNone/>
              <a:defRPr sz="1600"/>
            </a:lvl2pPr>
            <a:lvl3pPr marL="1219163" indent="0">
              <a:buNone/>
              <a:defRPr sz="1333"/>
            </a:lvl3pPr>
            <a:lvl4pPr marL="1828743" indent="0">
              <a:buNone/>
              <a:defRPr sz="1200"/>
            </a:lvl4pPr>
            <a:lvl5pPr marL="2438325" indent="0">
              <a:buNone/>
              <a:defRPr sz="1200"/>
            </a:lvl5pPr>
            <a:lvl6pPr marL="3047906" indent="0">
              <a:buNone/>
              <a:defRPr sz="1200"/>
            </a:lvl6pPr>
            <a:lvl7pPr marL="3657487" indent="0">
              <a:buNone/>
              <a:defRPr sz="1200"/>
            </a:lvl7pPr>
            <a:lvl8pPr marL="4267069" indent="0">
              <a:buNone/>
              <a:defRPr sz="1200"/>
            </a:lvl8pPr>
            <a:lvl9pPr marL="4876650" indent="0">
              <a:buNone/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63" rtl="0" eaLnBrk="1" latinLnBrk="0" hangingPunct="1"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7" indent="-457187" algn="l" defTabSz="1219163" rtl="0" eaLnBrk="1" latinLnBrk="0" hangingPunct="1">
        <a:spcBef>
          <a:spcPct val="20000"/>
        </a:spcBef>
        <a:buFont typeface="Arial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69" indent="-380987" algn="l" defTabSz="1219163" rtl="0" eaLnBrk="1" latinLnBrk="0" hangingPunct="1">
        <a:spcBef>
          <a:spcPct val="20000"/>
        </a:spcBef>
        <a:buFont typeface="Arial" pitchFamily="34" charset="0"/>
        <a:buChar char="–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53" indent="-304790" algn="l" defTabSz="1219163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34" indent="-304790" algn="l" defTabSz="1219163" rtl="0" eaLnBrk="1" latinLnBrk="0" hangingPunct="1">
        <a:spcBef>
          <a:spcPct val="20000"/>
        </a:spcBef>
        <a:buFont typeface="Arial" pitchFamily="34" charset="0"/>
        <a:buChar char="–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15" indent="-304790" algn="l" defTabSz="1219163" rtl="0" eaLnBrk="1" latinLnBrk="0" hangingPunct="1">
        <a:spcBef>
          <a:spcPct val="20000"/>
        </a:spcBef>
        <a:buFont typeface="Arial" pitchFamily="34" charset="0"/>
        <a:buChar char="»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696" indent="-304790" algn="l" defTabSz="1219163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indent="-304790" algn="l" defTabSz="1219163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60" indent="-304790" algn="l" defTabSz="1219163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40" indent="-304790" algn="l" defTabSz="1219163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1916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1" algn="l" defTabSz="121916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63" algn="l" defTabSz="121916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43" algn="l" defTabSz="121916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25" algn="l" defTabSz="121916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06" algn="l" defTabSz="121916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87" algn="l" defTabSz="121916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69" algn="l" defTabSz="121916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50" algn="l" defTabSz="121916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4864" y="-2142"/>
            <a:ext cx="3451631" cy="454979"/>
          </a:xfrm>
          <a:prstGeom prst="rect">
            <a:avLst/>
          </a:prstGeom>
          <a:noFill/>
        </p:spPr>
      </p:pic>
      <p:sp>
        <p:nvSpPr>
          <p:cNvPr id="12" name="テキスト ボックス 11"/>
          <p:cNvSpPr txBox="1"/>
          <p:nvPr/>
        </p:nvSpPr>
        <p:spPr>
          <a:xfrm>
            <a:off x="127356" y="3659544"/>
            <a:ext cx="6533008" cy="307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■当院における「特別の料金」の内容</a:t>
            </a:r>
            <a:r>
              <a:rPr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赤字・下線は、令和</a:t>
            </a:r>
            <a:r>
              <a:rPr lang="en-US" altLang="ja-JP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日からの見直し内容</a:t>
            </a:r>
            <a:r>
              <a:rPr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9136" y="73110"/>
            <a:ext cx="190970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患者のみなさまへ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32071" y="6549533"/>
            <a:ext cx="6533008" cy="5001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■紹介状を持たずに外来受診した患者等のお支払いのイメージ</a:t>
            </a:r>
            <a:endParaRPr lang="en-US" altLang="ja-JP" sz="14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180975">
              <a:spcBef>
                <a:spcPts val="300"/>
              </a:spcBef>
            </a:pPr>
            <a:r>
              <a:rPr lang="ja-JP" altLang="en-US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（医科、初診、一部負担金</a:t>
            </a:r>
            <a:r>
              <a:rPr lang="en-US" altLang="ja-JP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割負担の場合）</a:t>
            </a:r>
            <a:endParaRPr lang="en-US" altLang="ja-JP" sz="1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4782469" y="102525"/>
            <a:ext cx="2048428" cy="338554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 marL="177800" indent="-177800" algn="r"/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○○病院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88" name="表 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616403"/>
              </p:ext>
            </p:extLst>
          </p:nvPr>
        </p:nvGraphicFramePr>
        <p:xfrm>
          <a:off x="253794" y="4004575"/>
          <a:ext cx="6336890" cy="21005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1280">
                  <a:extLst>
                    <a:ext uri="{9D8B030D-6E8A-4147-A177-3AD203B41FA5}">
                      <a16:colId xmlns:a16="http://schemas.microsoft.com/office/drawing/2014/main" val="3009801132"/>
                    </a:ext>
                  </a:extLst>
                </a:gridCol>
                <a:gridCol w="955161">
                  <a:extLst>
                    <a:ext uri="{9D8B030D-6E8A-4147-A177-3AD203B41FA5}">
                      <a16:colId xmlns:a16="http://schemas.microsoft.com/office/drawing/2014/main" val="1618123248"/>
                    </a:ext>
                  </a:extLst>
                </a:gridCol>
                <a:gridCol w="4060449">
                  <a:extLst>
                    <a:ext uri="{9D8B030D-6E8A-4147-A177-3AD203B41FA5}">
                      <a16:colId xmlns:a16="http://schemas.microsoft.com/office/drawing/2014/main" val="751042427"/>
                    </a:ext>
                  </a:extLst>
                </a:gridCol>
              </a:tblGrid>
              <a:tr h="31269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「特別の料金」の</a:t>
                      </a:r>
                      <a:endParaRPr kumimoji="1" lang="en-US" altLang="ja-JP" sz="12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対象となる患者</a:t>
                      </a:r>
                      <a:endParaRPr kumimoji="1" lang="ja-JP" altLang="en-US" sz="9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初診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他の医療機関からの紹介状なしで</a:t>
                      </a:r>
                      <a:r>
                        <a:rPr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受診する患者</a:t>
                      </a:r>
                      <a:endParaRPr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370701687"/>
                  </a:ext>
                </a:extLst>
              </a:tr>
              <a:tr h="537063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再診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当院から、他の医療機関への紹介状を交付されたにもかかわらず、当院を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受診する患者</a:t>
                      </a:r>
                      <a:endParaRPr kumimoji="1" lang="ja-JP" altLang="en-US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2342969734"/>
                  </a:ext>
                </a:extLst>
              </a:tr>
              <a:tr h="312698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「特別の料金」</a:t>
                      </a:r>
                      <a:endParaRPr kumimoji="1" lang="en-US" altLang="ja-JP" sz="12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初診</a:t>
                      </a:r>
                      <a:endParaRPr kumimoji="1" lang="ja-JP" altLang="en-US" sz="12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医科：○○円　</a:t>
                      </a: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→　</a:t>
                      </a:r>
                      <a:r>
                        <a:rPr kumimoji="1" lang="ja-JP" altLang="en-US" sz="1200" b="1" u="sng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○○円</a:t>
                      </a:r>
                      <a:endParaRPr kumimoji="1" lang="ja-JP" altLang="en-US" sz="1200" b="1" u="sng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3100970787"/>
                  </a:ext>
                </a:extLst>
              </a:tr>
              <a:tr h="31269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歯科：○</a:t>
                      </a: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○円　</a:t>
                      </a:r>
                      <a:r>
                        <a:rPr kumimoji="1" lang="ja-JP" alt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→　</a:t>
                      </a:r>
                      <a:r>
                        <a:rPr kumimoji="1" lang="ja-JP" altLang="en-US" sz="12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○○円</a:t>
                      </a:r>
                      <a:endParaRPr kumimoji="1" lang="ja-JP" altLang="en-US" sz="1200" b="1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2627078159"/>
                  </a:ext>
                </a:extLst>
              </a:tr>
              <a:tr h="31269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再診</a:t>
                      </a:r>
                      <a:endParaRPr kumimoji="1" lang="ja-JP" altLang="en-US" sz="12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医科：</a:t>
                      </a: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○○円　</a:t>
                      </a:r>
                      <a:r>
                        <a:rPr kumimoji="1" lang="ja-JP" alt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→　</a:t>
                      </a:r>
                      <a:r>
                        <a:rPr kumimoji="1" lang="ja-JP" altLang="en-US" sz="12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○○円</a:t>
                      </a:r>
                      <a:endParaRPr kumimoji="1" lang="ja-JP" altLang="en-US" sz="1200" b="1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1729830093"/>
                  </a:ext>
                </a:extLst>
              </a:tr>
              <a:tr h="31269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歯科：</a:t>
                      </a: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○○円　</a:t>
                      </a:r>
                      <a:r>
                        <a:rPr kumimoji="1" lang="ja-JP" alt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→　</a:t>
                      </a:r>
                      <a:r>
                        <a:rPr kumimoji="1" lang="ja-JP" altLang="en-US" sz="12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○○円</a:t>
                      </a:r>
                      <a:endParaRPr kumimoji="1" lang="ja-JP" altLang="en-US" sz="1200" b="1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200782220"/>
                  </a:ext>
                </a:extLst>
              </a:tr>
            </a:tbl>
          </a:graphicData>
        </a:graphic>
      </p:graphicFrame>
      <p:sp>
        <p:nvSpPr>
          <p:cNvPr id="92" name="テキスト ボックス 91"/>
          <p:cNvSpPr txBox="1"/>
          <p:nvPr/>
        </p:nvSpPr>
        <p:spPr>
          <a:xfrm>
            <a:off x="350659" y="6106289"/>
            <a:ext cx="61297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 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緊急その他やむを得ない事情がある場合は、「特別の料金」を徴収しないことがあります。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「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特別の料金」の額には、消費税分が含まれます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7506" y="2020186"/>
            <a:ext cx="6696039" cy="1591956"/>
          </a:xfrm>
          <a:prstGeom prst="rect">
            <a:avLst/>
          </a:prstGeom>
          <a:solidFill>
            <a:schemeClr val="accent6">
              <a:lumMod val="20000"/>
              <a:lumOff val="80000"/>
              <a:alpha val="75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lIns="72000" tIns="72000" rIns="36000" bIns="72000" rtlCol="0" anchor="ctr" anchorCtr="0">
            <a:spAutoFit/>
          </a:bodyPr>
          <a:lstStyle/>
          <a:p>
            <a:pPr marL="182561" indent="-182561">
              <a:spcBef>
                <a:spcPts val="600"/>
              </a:spcBef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○　一部の病院に外来患者が集中し、患者の待ち時間や勤務医の外来負担等の課題が生じています。　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2561" indent="-182561">
              <a:spcBef>
                <a:spcPts val="600"/>
              </a:spcBef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このため、国の制度により、当院は、紹介状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を持たずに外来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受診する患者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等のみなさまから、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一部負担金（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割負担等）とは別に、「特別の料金」を徴収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することとされています。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2561" indent="-182561">
              <a:spcBef>
                <a:spcPts val="600"/>
              </a:spcBef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まずはお住まいの地域の医療機関を受診し、必要に応じて紹介を受ける等、医療機関の機能･役割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に応じた適切な受診を行う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よう、お願い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いたします。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79136" y="547677"/>
            <a:ext cx="6696039" cy="495591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0" rtlCol="0" anchor="ctr"/>
          <a:lstStyle/>
          <a:p>
            <a:pPr lvl="0" algn="ctr">
              <a:defRPr/>
            </a:pPr>
            <a:r>
              <a:rPr lang="ja-JP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医療機関の機能・役割に応じた適切な受診を行うようお願いします。</a:t>
            </a:r>
            <a:endParaRPr lang="ja-JP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5069548" y="7974036"/>
            <a:ext cx="1521136" cy="0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" name="グループ化 2"/>
          <p:cNvGrpSpPr/>
          <p:nvPr/>
        </p:nvGrpSpPr>
        <p:grpSpPr>
          <a:xfrm>
            <a:off x="154544" y="7027090"/>
            <a:ext cx="6586824" cy="2739171"/>
            <a:chOff x="66982" y="7085376"/>
            <a:chExt cx="6586824" cy="2739171"/>
          </a:xfrm>
        </p:grpSpPr>
        <p:grpSp>
          <p:nvGrpSpPr>
            <p:cNvPr id="46" name="グループ化 45"/>
            <p:cNvGrpSpPr/>
            <p:nvPr/>
          </p:nvGrpSpPr>
          <p:grpSpPr>
            <a:xfrm>
              <a:off x="66982" y="7085376"/>
              <a:ext cx="6440869" cy="2297081"/>
              <a:chOff x="84475" y="7114150"/>
              <a:chExt cx="6440869" cy="2297081"/>
            </a:xfrm>
          </p:grpSpPr>
          <p:sp>
            <p:nvSpPr>
              <p:cNvPr id="47" name="テキスト ボックス 2"/>
              <p:cNvSpPr txBox="1"/>
              <p:nvPr/>
            </p:nvSpPr>
            <p:spPr>
              <a:xfrm>
                <a:off x="1467415" y="8535553"/>
                <a:ext cx="1525860" cy="873198"/>
              </a:xfrm>
              <a:prstGeom prst="rect">
                <a:avLst/>
              </a:prstGeom>
              <a:solidFill>
                <a:schemeClr val="lt1"/>
              </a:solidFill>
              <a:ln w="25400" cmpd="sng">
                <a:solidFill>
                  <a:schemeClr val="tx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lIns="0" rIns="0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保険</a:t>
                </a:r>
                <a:r>
                  <a:rPr lang="ja-JP" altLang="en-US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給付</a:t>
                </a:r>
                <a:endParaRPr lang="en-US" alt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lang="en-US" altLang="ja-JP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7,000</a:t>
                </a:r>
                <a:r>
                  <a:rPr lang="ja-JP" altLang="en-US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円</a:t>
                </a:r>
                <a:endParaRPr lang="en-US" alt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1" name="テキスト ボックス 2"/>
              <p:cNvSpPr txBox="1"/>
              <p:nvPr/>
            </p:nvSpPr>
            <p:spPr>
              <a:xfrm>
                <a:off x="4999479" y="8771309"/>
                <a:ext cx="1524058" cy="637443"/>
              </a:xfrm>
              <a:prstGeom prst="rect">
                <a:avLst/>
              </a:prstGeom>
              <a:solidFill>
                <a:schemeClr val="lt1"/>
              </a:solidFill>
              <a:ln w="25400" cmpd="sng">
                <a:solidFill>
                  <a:schemeClr val="tx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lIns="0" rIns="0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保険</a:t>
                </a:r>
                <a:r>
                  <a:rPr lang="ja-JP" altLang="en-US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給付</a:t>
                </a:r>
                <a:endParaRPr lang="en-US" alt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lang="en-US" altLang="ja-JP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5,600</a:t>
                </a:r>
                <a:r>
                  <a:rPr lang="ja-JP" altLang="en-US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円</a:t>
                </a:r>
                <a:endParaRPr lang="en-US" alt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3" name="テキスト ボックス 1"/>
              <p:cNvSpPr txBox="1"/>
              <p:nvPr/>
            </p:nvSpPr>
            <p:spPr>
              <a:xfrm>
                <a:off x="1467415" y="8089095"/>
                <a:ext cx="1525860" cy="446458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 cmpd="sng">
                <a:solidFill>
                  <a:schemeClr val="accent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lIns="0" rIns="0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一部負担金（</a:t>
                </a:r>
                <a:r>
                  <a:rPr lang="en-US" altLang="ja-JP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3</a:t>
                </a:r>
                <a:r>
                  <a:rPr lang="ja-JP" altLang="en-US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割負担）</a:t>
                </a:r>
                <a:endParaRPr lang="en-US" alt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lang="en-US" altLang="ja-JP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3,000</a:t>
                </a:r>
                <a:r>
                  <a:rPr lang="ja-JP" altLang="en-US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円</a:t>
                </a:r>
                <a:endParaRPr lang="en-US" alt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4" name="テキスト ボックス 4"/>
              <p:cNvSpPr txBox="1"/>
              <p:nvPr/>
            </p:nvSpPr>
            <p:spPr>
              <a:xfrm>
                <a:off x="1463245" y="7566808"/>
                <a:ext cx="1533707" cy="494288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31750" cmpd="sng">
                <a:solidFill>
                  <a:srgbClr val="FF000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lIns="0" rIns="0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特別の料金</a:t>
                </a:r>
                <a:endParaRPr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lang="ja-JP" altLang="en-US" sz="12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○○円</a:t>
                </a:r>
                <a:endParaRPr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5" name="左中かっこ 54"/>
              <p:cNvSpPr/>
              <p:nvPr/>
            </p:nvSpPr>
            <p:spPr>
              <a:xfrm>
                <a:off x="1198321" y="7566808"/>
                <a:ext cx="204761" cy="1021095"/>
              </a:xfrm>
              <a:prstGeom prst="leftBrace">
                <a:avLst>
                  <a:gd name="adj1" fmla="val 22245"/>
                  <a:gd name="adj2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6" name="左中かっこ 55"/>
              <p:cNvSpPr/>
              <p:nvPr/>
            </p:nvSpPr>
            <p:spPr>
              <a:xfrm>
                <a:off x="972852" y="7584104"/>
                <a:ext cx="257994" cy="1824648"/>
              </a:xfrm>
              <a:prstGeom prst="leftBrace">
                <a:avLst>
                  <a:gd name="adj1" fmla="val 32159"/>
                  <a:gd name="adj2" fmla="val 74041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7" name="テキスト ボックス 10"/>
              <p:cNvSpPr txBox="1"/>
              <p:nvPr/>
            </p:nvSpPr>
            <p:spPr>
              <a:xfrm>
                <a:off x="246951" y="8787153"/>
                <a:ext cx="718296" cy="320615"/>
              </a:xfrm>
              <a:prstGeom prst="rect">
                <a:avLst/>
              </a:prstGeom>
              <a:solidFill>
                <a:schemeClr val="bg1"/>
              </a:solidFill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○○円</a:t>
                </a:r>
                <a:endParaRPr lang="ja-JP" altLang="en-US" sz="18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8" name="テキスト ボックス 11"/>
              <p:cNvSpPr txBox="1"/>
              <p:nvPr/>
            </p:nvSpPr>
            <p:spPr>
              <a:xfrm>
                <a:off x="544239" y="7948067"/>
                <a:ext cx="642784" cy="246625"/>
              </a:xfrm>
              <a:prstGeom prst="rect">
                <a:avLst/>
              </a:prstGeom>
              <a:solidFill>
                <a:schemeClr val="bg1"/>
              </a:solidFill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○○円</a:t>
                </a:r>
                <a:endParaRPr lang="ja-JP" altLang="en-US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9" name="テキスト ボックス 1"/>
              <p:cNvSpPr txBox="1"/>
              <p:nvPr/>
            </p:nvSpPr>
            <p:spPr>
              <a:xfrm>
                <a:off x="4999479" y="8321624"/>
                <a:ext cx="1524058" cy="44968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 cmpd="sng">
                <a:solidFill>
                  <a:schemeClr val="accent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lIns="0" rIns="0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一部負担金（</a:t>
                </a:r>
                <a:r>
                  <a:rPr lang="en-US" altLang="ja-JP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3</a:t>
                </a:r>
                <a:r>
                  <a:rPr lang="ja-JP" altLang="en-US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割負担）</a:t>
                </a:r>
                <a:endParaRPr lang="en-US" alt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lang="en-US" altLang="ja-JP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2,400</a:t>
                </a:r>
                <a:r>
                  <a:rPr lang="ja-JP" altLang="en-US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円</a:t>
                </a:r>
                <a:endParaRPr lang="en-US" alt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cxnSp>
            <p:nvCxnSpPr>
              <p:cNvPr id="60" name="直線コネクタ 59"/>
              <p:cNvCxnSpPr/>
              <p:nvPr/>
            </p:nvCxnSpPr>
            <p:spPr>
              <a:xfrm>
                <a:off x="3217185" y="7584104"/>
                <a:ext cx="1692000" cy="0"/>
              </a:xfrm>
              <a:prstGeom prst="line">
                <a:avLst/>
              </a:prstGeom>
              <a:ln w="9525" cap="flat" cmpd="sng" algn="ctr">
                <a:solidFill>
                  <a:schemeClr val="accent1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1" name="直線コネクタ 60"/>
              <p:cNvCxnSpPr/>
              <p:nvPr/>
            </p:nvCxnSpPr>
            <p:spPr>
              <a:xfrm>
                <a:off x="3204827" y="9411231"/>
                <a:ext cx="1692000" cy="0"/>
              </a:xfrm>
              <a:prstGeom prst="line">
                <a:avLst/>
              </a:prstGeom>
              <a:ln w="9525" cap="flat" cmpd="sng" algn="ctr">
                <a:solidFill>
                  <a:schemeClr val="accent1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sp>
            <p:nvSpPr>
              <p:cNvPr id="62" name="正方形/長方形 61"/>
              <p:cNvSpPr/>
              <p:nvPr/>
            </p:nvSpPr>
            <p:spPr>
              <a:xfrm>
                <a:off x="117584" y="7763079"/>
                <a:ext cx="1011126" cy="265018"/>
              </a:xfrm>
              <a:prstGeom prst="rect">
                <a:avLst/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100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患者の負担</a:t>
                </a:r>
                <a:endParaRPr lang="ja-JP" altLang="en-US" sz="11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3" name="正方形/長方形 62"/>
              <p:cNvSpPr/>
              <p:nvPr/>
            </p:nvSpPr>
            <p:spPr>
              <a:xfrm>
                <a:off x="1463245" y="7193465"/>
                <a:ext cx="1533707" cy="3703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defTabSz="844073">
                  <a:defRPr/>
                </a:pPr>
                <a:r>
                  <a:rPr lang="en-US" altLang="ja-JP" sz="1100" dirty="0" smtClean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〔</a:t>
                </a:r>
                <a:r>
                  <a:rPr lang="ja-JP" altLang="en-US" sz="1100" dirty="0" smtClean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見直し前</a:t>
                </a:r>
                <a:r>
                  <a:rPr lang="en-US" altLang="ja-JP" sz="1100" dirty="0" smtClean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〕</a:t>
                </a:r>
                <a:endParaRPr lang="en-US" altLang="ja-JP" sz="11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9" name="正方形/長方形 68"/>
              <p:cNvSpPr/>
              <p:nvPr/>
            </p:nvSpPr>
            <p:spPr>
              <a:xfrm>
                <a:off x="4991636" y="7192573"/>
                <a:ext cx="1533708" cy="3604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defTabSz="844073">
                  <a:defRPr/>
                </a:pPr>
                <a:r>
                  <a:rPr lang="en-US" altLang="ja-JP" sz="1100" dirty="0" smtClean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〔</a:t>
                </a:r>
                <a:r>
                  <a:rPr lang="ja-JP" altLang="en-US" sz="1100" dirty="0" smtClean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見直し後</a:t>
                </a:r>
                <a:r>
                  <a:rPr lang="en-US" altLang="ja-JP" sz="1100" dirty="0" smtClean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〕</a:t>
                </a:r>
                <a:endParaRPr lang="en-US" altLang="ja-JP" sz="11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70" name="テキスト ボックス 4"/>
              <p:cNvSpPr txBox="1"/>
              <p:nvPr/>
            </p:nvSpPr>
            <p:spPr>
              <a:xfrm>
                <a:off x="4991636" y="7564875"/>
                <a:ext cx="1533708" cy="734224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31750" cmpd="sng">
                <a:solidFill>
                  <a:srgbClr val="FF000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lIns="0" rIns="0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特別の料金</a:t>
                </a:r>
                <a:endParaRPr lang="en-US" altLang="ja-JP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lang="ja-JP" altLang="en-US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○○円</a:t>
                </a:r>
                <a:endParaRPr lang="en-US" altLang="ja-JP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endParaRPr lang="en-US" altLang="ja-JP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lang="ja-JP" altLang="en-US" b="1" dirty="0" smtClean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増額</a:t>
                </a:r>
                <a:endParaRPr lang="en-US" altLang="ja-JP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73" name="正方形/長方形 72"/>
              <p:cNvSpPr/>
              <p:nvPr/>
            </p:nvSpPr>
            <p:spPr>
              <a:xfrm>
                <a:off x="84475" y="8586343"/>
                <a:ext cx="1116242" cy="227459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ja-JP" altLang="en-US" sz="1100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当院の収入</a:t>
                </a:r>
                <a:endParaRPr lang="ja-JP" altLang="en-US" sz="11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78" name="左中かっこ 77"/>
              <p:cNvSpPr/>
              <p:nvPr/>
            </p:nvSpPr>
            <p:spPr>
              <a:xfrm>
                <a:off x="4695810" y="7566808"/>
                <a:ext cx="201017" cy="1204501"/>
              </a:xfrm>
              <a:prstGeom prst="leftBrace">
                <a:avLst>
                  <a:gd name="adj1" fmla="val 25168"/>
                  <a:gd name="adj2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79" name="左中かっこ 78"/>
              <p:cNvSpPr/>
              <p:nvPr/>
            </p:nvSpPr>
            <p:spPr>
              <a:xfrm>
                <a:off x="4437260" y="7601402"/>
                <a:ext cx="280837" cy="1807349"/>
              </a:xfrm>
              <a:prstGeom prst="leftBrace">
                <a:avLst>
                  <a:gd name="adj1" fmla="val 35610"/>
                  <a:gd name="adj2" fmla="val 74041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0" name="テキスト ボックス 11"/>
              <p:cNvSpPr txBox="1"/>
              <p:nvPr/>
            </p:nvSpPr>
            <p:spPr>
              <a:xfrm>
                <a:off x="4035973" y="8032031"/>
                <a:ext cx="642784" cy="246625"/>
              </a:xfrm>
              <a:prstGeom prst="rect">
                <a:avLst/>
              </a:prstGeom>
              <a:solidFill>
                <a:schemeClr val="bg1"/>
              </a:solidFill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○○円</a:t>
                </a:r>
                <a:endParaRPr lang="ja-JP" altLang="en-US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1" name="正方形/長方形 80"/>
              <p:cNvSpPr/>
              <p:nvPr/>
            </p:nvSpPr>
            <p:spPr>
              <a:xfrm>
                <a:off x="3577225" y="7812337"/>
                <a:ext cx="1011126" cy="265018"/>
              </a:xfrm>
              <a:prstGeom prst="rect">
                <a:avLst/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100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患者の負担</a:t>
                </a:r>
                <a:endParaRPr lang="ja-JP" altLang="en-US" sz="11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2" name="正方形/長方形 81"/>
              <p:cNvSpPr/>
              <p:nvPr/>
            </p:nvSpPr>
            <p:spPr>
              <a:xfrm>
                <a:off x="3544763" y="8535553"/>
                <a:ext cx="1116242" cy="312458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ja-JP" altLang="en-US" sz="1100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医療機関の収入</a:t>
                </a:r>
                <a:endParaRPr lang="ja-JP" altLang="en-US" sz="11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9" name="テキスト ボックス 10"/>
              <p:cNvSpPr txBox="1"/>
              <p:nvPr/>
            </p:nvSpPr>
            <p:spPr>
              <a:xfrm>
                <a:off x="3718965" y="8793875"/>
                <a:ext cx="718296" cy="320615"/>
              </a:xfrm>
              <a:prstGeom prst="rect">
                <a:avLst/>
              </a:prstGeom>
              <a:solidFill>
                <a:schemeClr val="bg1"/>
              </a:solidFill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○○円</a:t>
                </a:r>
                <a:endParaRPr lang="ja-JP" altLang="en-US" sz="18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93" name="正方形/長方形 92"/>
              <p:cNvSpPr/>
              <p:nvPr/>
            </p:nvSpPr>
            <p:spPr>
              <a:xfrm>
                <a:off x="3436029" y="7114150"/>
                <a:ext cx="1656183" cy="379934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000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紹介状なしで外来</a:t>
                </a:r>
                <a:r>
                  <a:rPr kumimoji="1" lang="ja-JP" altLang="en-US" sz="1000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受診する患者の</a:t>
                </a:r>
                <a:r>
                  <a:rPr kumimoji="1" lang="ja-JP" altLang="en-US" sz="1000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負担が上がります</a:t>
                </a:r>
                <a:endParaRPr kumimoji="1" lang="ja-JP" altLang="en-US" sz="10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cxnSp>
            <p:nvCxnSpPr>
              <p:cNvPr id="94" name="直線コネクタ 93"/>
              <p:cNvCxnSpPr>
                <a:stCxn id="93" idx="2"/>
                <a:endCxn id="81" idx="0"/>
              </p:cNvCxnSpPr>
              <p:nvPr/>
            </p:nvCxnSpPr>
            <p:spPr>
              <a:xfrm flipH="1">
                <a:off x="4082788" y="7494084"/>
                <a:ext cx="181333" cy="31825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7" name="右矢印 76"/>
              <p:cNvSpPr/>
              <p:nvPr/>
            </p:nvSpPr>
            <p:spPr>
              <a:xfrm>
                <a:off x="3217185" y="8029249"/>
                <a:ext cx="360040" cy="886478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97" name="正方形/長方形 96"/>
            <p:cNvSpPr/>
            <p:nvPr/>
          </p:nvSpPr>
          <p:spPr>
            <a:xfrm>
              <a:off x="5366856" y="9476750"/>
              <a:ext cx="1286950" cy="34779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保険給付から一定額が差し引かれます</a:t>
              </a:r>
              <a:endPara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98" name="直線コネクタ 97"/>
            <p:cNvCxnSpPr/>
            <p:nvPr/>
          </p:nvCxnSpPr>
          <p:spPr>
            <a:xfrm>
              <a:off x="5887294" y="9268876"/>
              <a:ext cx="89573" cy="22478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テキスト ボックス 51"/>
          <p:cNvSpPr txBox="1"/>
          <p:nvPr/>
        </p:nvSpPr>
        <p:spPr>
          <a:xfrm>
            <a:off x="23527" y="1117913"/>
            <a:ext cx="6797423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令和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４年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月１日から、国の制度見直しにより、紹介状を持たずに外来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受診する患者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等の「特別の料金」の額を引き上げます。</a:t>
            </a:r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ただし</a:t>
            </a:r>
            <a:r>
              <a:rPr lang="ja-JP" altLang="en-US" sz="1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、当院に</a:t>
            </a:r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対しての保険</a:t>
            </a:r>
            <a:r>
              <a:rPr lang="ja-JP" altLang="en-US" sz="1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給付</a:t>
            </a:r>
            <a:r>
              <a:rPr lang="en-US" altLang="ja-JP" sz="9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※1</a:t>
            </a:r>
            <a:r>
              <a:rPr lang="ja-JP" altLang="en-US" sz="1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から</a:t>
            </a:r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一</a:t>
            </a:r>
            <a:r>
              <a:rPr lang="ja-JP" altLang="en-US" sz="1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定額が差し引かれることとなっています。</a:t>
            </a:r>
            <a:endParaRPr lang="en-US" altLang="ja-JP" sz="14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※1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保険給付とは、保険者から病院に支払われる金額のことをいいます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9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5069548" y="7941037"/>
            <a:ext cx="1533708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03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1682</TotalTime>
  <Words>475</Words>
  <Application>Microsoft Office PowerPoint</Application>
  <PresentationFormat>A4 210 x 297 mm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竹内 海斗(takeuchi-kaito.m24)</dc:creator>
  <cp:lastModifiedBy>竹内 海斗(takeuchi-kaito.m24)</cp:lastModifiedBy>
  <cp:revision>152</cp:revision>
  <cp:lastPrinted>2022-06-24T06:10:31Z</cp:lastPrinted>
  <dcterms:created xsi:type="dcterms:W3CDTF">2022-04-14T05:40:20Z</dcterms:created>
  <dcterms:modified xsi:type="dcterms:W3CDTF">2022-09-05T06:27:11Z</dcterms:modified>
</cp:coreProperties>
</file>