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7556500" cy="10693400"/>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p:restoredTop sz="94679"/>
  </p:normalViewPr>
  <p:slideViewPr>
    <p:cSldViewPr>
      <p:cViewPr>
        <p:scale>
          <a:sx n="150" d="100"/>
          <a:sy n="150" d="100"/>
        </p:scale>
        <p:origin x="-318" y="-52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pPr rtl="0"/>
            <a:fld id="{76A55638-820B-5B44-92E6-92DE025D1F07}" type="datetimeFigureOut">
              <a:rPr kumimoji="1" lang="ja-JP" altLang="en-US" smtClean="0"/>
              <a:t>2022/4/8</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rtl="0"/>
            <a:r>
              <a:rPr lang="tl"/>
              <a:t>マスター テキストの書式設定</a:t>
            </a:r>
          </a:p>
          <a:p>
            <a:pPr lvl="1" rtl="0"/>
            <a:r>
              <a:rPr lang="tl"/>
              <a:t>第 2 レベル</a:t>
            </a:r>
          </a:p>
          <a:p>
            <a:pPr lvl="2" rtl="0"/>
            <a:r>
              <a:rPr lang="tl"/>
              <a:t>第 3 レベル</a:t>
            </a:r>
          </a:p>
          <a:p>
            <a:pPr lvl="3" rtl="0"/>
            <a:r>
              <a:rPr lang="tl"/>
              <a:t>第 4 レベル</a:t>
            </a:r>
          </a:p>
          <a:p>
            <a:pPr lvl="4" rtl="0"/>
            <a:r>
              <a:rPr lang="tl"/>
              <a:t>第 5 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427513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4/8/2022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 y="5080"/>
            <a:ext cx="7556500" cy="10680700"/>
          </a:xfrm>
          <a:prstGeom prst="rect">
            <a:avLst/>
          </a:prstGeom>
        </p:spPr>
      </p:pic>
      <p:sp>
        <p:nvSpPr>
          <p:cNvPr id="2" name="object 2"/>
          <p:cNvSpPr txBox="1"/>
          <p:nvPr/>
        </p:nvSpPr>
        <p:spPr>
          <a:xfrm>
            <a:off x="6119786" y="507009"/>
            <a:ext cx="982344" cy="166712"/>
          </a:xfrm>
          <a:prstGeom prst="rect">
            <a:avLst/>
          </a:prstGeom>
          <a:ln w="5397">
            <a:solidFill>
              <a:srgbClr val="221815"/>
            </a:solidFill>
          </a:ln>
        </p:spPr>
        <p:txBody>
          <a:bodyPr vert="horz" wrap="square" lIns="0" tIns="27940" rIns="0" bIns="0" rtlCol="0">
            <a:spAutoFit/>
          </a:bodyPr>
          <a:lstStyle/>
          <a:p>
            <a:pPr marL="110489" rtl="0">
              <a:lnSpc>
                <a:spcPct val="100000"/>
              </a:lnSpc>
              <a:spcBef>
                <a:spcPts val="220"/>
              </a:spcBef>
            </a:pPr>
            <a:r>
              <a:rPr lang="tl"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Pebrero 10, 2022</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txBox="1"/>
          <p:nvPr/>
        </p:nvSpPr>
        <p:spPr>
          <a:xfrm>
            <a:off x="5781954" y="7215908"/>
            <a:ext cx="1196696" cy="924611"/>
          </a:xfrm>
          <a:prstGeom prst="rect">
            <a:avLst/>
          </a:prstGeom>
        </p:spPr>
        <p:txBody>
          <a:bodyPr vert="horz" wrap="square" lIns="0" tIns="39369" rIns="0" bIns="0" rtlCol="0">
            <a:spAutoFit/>
          </a:bodyPr>
          <a:lstStyle/>
          <a:p>
            <a:pPr algn="ctr" rtl="0">
              <a:lnSpc>
                <a:spcPct val="100000"/>
              </a:lnSpc>
            </a:pPr>
            <a:r>
              <a:rPr lang="tl" sz="10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Bayad sa bakuna</a:t>
            </a:r>
          </a:p>
          <a:p>
            <a:pPr algn="ctr" rtl="0">
              <a:lnSpc>
                <a:spcPct val="100000"/>
              </a:lnSpc>
            </a:pPr>
            <a:r>
              <a:rPr lang="tl" sz="20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Libre</a:t>
            </a:r>
          </a:p>
          <a:p>
            <a:pPr algn="ctr" rtl="0">
              <a:lnSpc>
                <a:spcPct val="100000"/>
              </a:lnSpc>
            </a:pPr>
            <a:r>
              <a:rPr lang="tl" sz="9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(Galing sa pampublikong pondo ang kabuaang bayad) </a:t>
            </a:r>
          </a:p>
        </p:txBody>
      </p:sp>
      <p:sp>
        <p:nvSpPr>
          <p:cNvPr id="4" name="object 4"/>
          <p:cNvSpPr txBox="1"/>
          <p:nvPr/>
        </p:nvSpPr>
        <p:spPr>
          <a:xfrm>
            <a:off x="1288020" y="9086850"/>
            <a:ext cx="5074679" cy="162865"/>
          </a:xfrm>
          <a:prstGeom prst="rect">
            <a:avLst/>
          </a:prstGeom>
        </p:spPr>
        <p:txBody>
          <a:bodyPr vert="horz" wrap="square" lIns="0" tIns="16510" rIns="0" bIns="0" rtlCol="0">
            <a:spAutoFit/>
          </a:bodyPr>
          <a:lstStyle/>
          <a:p>
            <a:pPr marL="12700" algn="ctr" rtl="0">
              <a:lnSpc>
                <a:spcPct val="100000"/>
              </a:lnSpc>
              <a:spcBef>
                <a:spcPts val="130"/>
              </a:spcBef>
            </a:pPr>
            <a:r>
              <a:rPr lang="en-US" sz="950" kern="0" dirty="0" smtClean="0">
                <a:latin typeface="Times New Roman" panose="02020603050405020304" pitchFamily="18" charset="0"/>
                <a:ea typeface="ＭＳ 明朝" panose="02020609040205080304" pitchFamily="17" charset="-128"/>
                <a:cs typeface="Times New Roman" panose="02020603050405020304" pitchFamily="18" charset="0"/>
              </a:rPr>
              <a:t>B</a:t>
            </a:r>
            <a:r>
              <a:rPr lang="tl" sz="950" kern="0" dirty="0" smtClean="0">
                <a:latin typeface="Times New Roman" panose="02020603050405020304" pitchFamily="18" charset="0"/>
                <a:ea typeface="ＭＳ 明朝" panose="02020609040205080304" pitchFamily="17" charset="-128"/>
                <a:cs typeface="Times New Roman" panose="02020603050405020304" pitchFamily="18" charset="0"/>
              </a:rPr>
              <a:t>asahin </a:t>
            </a:r>
            <a:r>
              <a:rPr lang="tl" sz="950" kern="0" dirty="0">
                <a:latin typeface="Times New Roman" panose="02020603050405020304" pitchFamily="18" charset="0"/>
                <a:ea typeface="ＭＳ 明朝" panose="02020609040205080304" pitchFamily="17" charset="-128"/>
                <a:cs typeface="Times New Roman" panose="02020603050405020304" pitchFamily="18" charset="0"/>
              </a:rPr>
              <a:t>ang </a:t>
            </a:r>
            <a:r>
              <a:rPr lang="en-US" sz="950" kern="0" dirty="0" err="1" smtClean="0">
                <a:latin typeface="Times New Roman" panose="02020603050405020304" pitchFamily="18" charset="0"/>
                <a:ea typeface="ＭＳ 明朝" panose="02020609040205080304" pitchFamily="17" charset="-128"/>
                <a:cs typeface="Times New Roman" panose="02020603050405020304" pitchFamily="18" charset="0"/>
              </a:rPr>
              <a:t>nakapaloob</a:t>
            </a:r>
            <a:r>
              <a:rPr lang="en-US" sz="95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en-US" sz="950" kern="0" dirty="0" err="1" smtClean="0">
                <a:latin typeface="Times New Roman" panose="02020603050405020304" pitchFamily="18" charset="0"/>
                <a:ea typeface="ＭＳ 明朝" panose="02020609040205080304" pitchFamily="17" charset="-128"/>
                <a:cs typeface="Times New Roman" panose="02020603050405020304" pitchFamily="18" charset="0"/>
              </a:rPr>
              <a:t>na</a:t>
            </a:r>
            <a:r>
              <a:rPr lang="en-US" sz="95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en-US" sz="950" kern="0" dirty="0" err="1" smtClean="0">
                <a:latin typeface="Times New Roman" panose="02020603050405020304" pitchFamily="18" charset="0"/>
                <a:ea typeface="ＭＳ 明朝" panose="02020609040205080304" pitchFamily="17" charset="-128"/>
                <a:cs typeface="Times New Roman" panose="02020603050405020304" pitchFamily="18" charset="0"/>
              </a:rPr>
              <a:t>impormasyon</a:t>
            </a:r>
            <a:r>
              <a:rPr lang="en-US" sz="95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tl" sz="950" kern="0" dirty="0" smtClean="0">
                <a:latin typeface="Times New Roman" panose="02020603050405020304" pitchFamily="18" charset="0"/>
                <a:ea typeface="ＭＳ 明朝" panose="02020609040205080304" pitchFamily="17" charset="-128"/>
                <a:cs typeface="Times New Roman" panose="02020603050405020304" pitchFamily="18" charset="0"/>
              </a:rPr>
              <a:t>kasama </a:t>
            </a:r>
            <a:r>
              <a:rPr lang="tl" sz="950" kern="0" dirty="0">
                <a:latin typeface="Times New Roman" panose="02020603050405020304" pitchFamily="18" charset="0"/>
                <a:ea typeface="ＭＳ 明朝" panose="02020609040205080304" pitchFamily="17" charset="-128"/>
                <a:cs typeface="Times New Roman" panose="02020603050405020304" pitchFamily="18" charset="0"/>
              </a:rPr>
              <a:t>ang </a:t>
            </a:r>
            <a:r>
              <a:rPr lang="en-US" sz="950" kern="0" dirty="0" smtClean="0">
                <a:latin typeface="Times New Roman" panose="02020603050405020304" pitchFamily="18" charset="0"/>
                <a:ea typeface="ＭＳ 明朝" panose="02020609040205080304" pitchFamily="17" charset="-128"/>
                <a:cs typeface="Times New Roman" panose="02020603050405020304" pitchFamily="18" charset="0"/>
              </a:rPr>
              <a:t>mas </a:t>
            </a:r>
            <a:r>
              <a:rPr lang="en-US" sz="950" kern="0" dirty="0" err="1" smtClean="0">
                <a:latin typeface="Times New Roman" panose="02020603050405020304" pitchFamily="18" charset="0"/>
                <a:ea typeface="ＭＳ 明朝" panose="02020609040205080304" pitchFamily="17" charset="-128"/>
                <a:cs typeface="Times New Roman" panose="02020603050405020304" pitchFamily="18" charset="0"/>
              </a:rPr>
              <a:t>nakatatanda</a:t>
            </a:r>
            <a:r>
              <a:rPr lang="tl" sz="95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tl" sz="950" kern="0" dirty="0">
                <a:latin typeface="Times New Roman" panose="02020603050405020304" pitchFamily="18" charset="0"/>
                <a:ea typeface="ＭＳ 明朝" panose="02020609040205080304" pitchFamily="17" charset="-128"/>
                <a:cs typeface="Times New Roman" panose="02020603050405020304" pitchFamily="18" charset="0"/>
              </a:rPr>
              <a:t>at kumonsulta </a:t>
            </a:r>
            <a:r>
              <a:rPr lang="en-US" sz="950" kern="0" dirty="0" err="1" smtClean="0">
                <a:latin typeface="Times New Roman" panose="02020603050405020304" pitchFamily="18" charset="0"/>
                <a:ea typeface="ＭＳ 明朝" panose="02020609040205080304" pitchFamily="17" charset="-128"/>
                <a:cs typeface="Times New Roman" panose="02020603050405020304" pitchFamily="18" charset="0"/>
              </a:rPr>
              <a:t>sa</a:t>
            </a:r>
            <a:r>
              <a:rPr lang="en-US" sz="950" kern="0" dirty="0" smtClean="0">
                <a:latin typeface="Times New Roman" panose="02020603050405020304" pitchFamily="18" charset="0"/>
                <a:ea typeface="ＭＳ 明朝" panose="02020609040205080304" pitchFamily="17" charset="-128"/>
                <a:cs typeface="Times New Roman" panose="02020603050405020304" pitchFamily="18" charset="0"/>
              </a:rPr>
              <a:t> doctor.</a:t>
            </a:r>
            <a:endParaRPr sz="950" strike="sngStrike"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txBox="1"/>
          <p:nvPr/>
        </p:nvSpPr>
        <p:spPr>
          <a:xfrm>
            <a:off x="1187450" y="9321800"/>
            <a:ext cx="5316033" cy="566822"/>
          </a:xfrm>
          <a:prstGeom prst="rect">
            <a:avLst/>
          </a:prstGeom>
        </p:spPr>
        <p:txBody>
          <a:bodyPr vert="horz" wrap="square" lIns="0" tIns="12700" rIns="0" bIns="0" rtlCol="0">
            <a:spAutoFit/>
          </a:bodyPr>
          <a:lstStyle/>
          <a:p>
            <a:pPr marL="12700" algn="ctr" rtl="0">
              <a:lnSpc>
                <a:spcPct val="100000"/>
              </a:lnSpc>
              <a:spcBef>
                <a:spcPts val="100"/>
              </a:spcBef>
            </a:pPr>
            <a:r>
              <a:rPr lang="tl" b="1" kern="0" dirty="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Mangyaring dalhin ang Maternal and Child Health Handbook sa mismong araw ng pagbabakuna.</a:t>
            </a:r>
            <a:endParaRPr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0">
            <a:spAutoFit/>
          </a:bodyPr>
          <a:lstStyle/>
          <a:p>
            <a:pPr marL="12700" rtl="0">
              <a:lnSpc>
                <a:spcPct val="100000"/>
              </a:lnSpc>
              <a:spcBef>
                <a:spcPts val="100"/>
              </a:spcBef>
            </a:pPr>
            <a:r>
              <a:rPr lang="tl" sz="700" kern="0">
                <a:solidFill>
                  <a:srgbClr val="DE6B37"/>
                </a:solidFill>
                <a:latin typeface="Times New Roman" panose="02020603050405020304" pitchFamily="18" charset="0"/>
                <a:ea typeface="ＭＳ 明朝" panose="02020609040205080304" pitchFamily="17" charset="-128"/>
                <a:cs typeface="Times New Roman" panose="02020603050405020304" pitchFamily="18" charset="0"/>
              </a:rPr>
              <a:t>.</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978581" y="8263142"/>
            <a:ext cx="5524902" cy="582211"/>
          </a:xfrm>
          <a:prstGeom prst="rect">
            <a:avLst/>
          </a:prstGeom>
        </p:spPr>
        <p:txBody>
          <a:bodyPr vert="horz" wrap="square" lIns="0" tIns="0" rIns="0" bIns="0" rtlCol="0">
            <a:spAutoFit/>
          </a:bodyPr>
          <a:lstStyle/>
          <a:p>
            <a:pPr marR="398780" algn="ctr" rtl="0">
              <a:lnSpc>
                <a:spcPct val="100000"/>
              </a:lnSpc>
              <a:spcBef>
                <a:spcPts val="700"/>
              </a:spcBef>
            </a:pPr>
            <a:r>
              <a:rPr lang="tl" sz="16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Maaari ding makatanggap ng bakuna laban sa COVID-19</a:t>
            </a:r>
          </a:p>
          <a:p>
            <a:pPr marR="399415" algn="ctr" rtl="0">
              <a:lnSpc>
                <a:spcPct val="100000"/>
              </a:lnSpc>
              <a:spcBef>
                <a:spcPts val="725"/>
              </a:spcBef>
            </a:pPr>
            <a:r>
              <a:rPr lang="tl" sz="16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ang mga batang 5 taong gulang o higit pa.</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339850" y="3053560"/>
            <a:ext cx="4978400" cy="1077218"/>
          </a:xfrm>
          <a:prstGeom prst="rect">
            <a:avLst/>
          </a:prstGeom>
          <a:solidFill>
            <a:schemeClr val="bg1"/>
          </a:solidFill>
        </p:spPr>
        <p:txBody>
          <a:bodyPr wrap="square" rtlCol="0">
            <a:spAutoFit/>
          </a:bodyPr>
          <a:lstStyle/>
          <a:p>
            <a:pPr algn="ctr" rtl="0"/>
            <a:r>
              <a:rPr lang="tl" sz="3200" dirty="0">
                <a:solidFill>
                  <a:schemeClr val="accent6">
                    <a:lumMod val="75000"/>
                  </a:schemeClr>
                </a:solidFill>
                <a:latin typeface="Times New Roman" panose="02020603050405020304" pitchFamily="18" charset="0"/>
                <a:cs typeface="Times New Roman" panose="02020603050405020304" pitchFamily="18" charset="0"/>
              </a:rPr>
              <a:t>Impormasyon ukol sa bakuna laban sa COVID-19</a:t>
            </a:r>
            <a:endParaRPr lang="th-TH" sz="3200" dirty="0">
              <a:solidFill>
                <a:schemeClr val="accent6">
                  <a:lumMod val="75000"/>
                </a:schemeClr>
              </a:solidFill>
              <a:latin typeface="Times New Roman" panose="02020603050405020304" pitchFamily="18" charset="0"/>
            </a:endParaRPr>
          </a:p>
        </p:txBody>
      </p:sp>
      <p:sp>
        <p:nvSpPr>
          <p:cNvPr id="19" name="object 10"/>
          <p:cNvSpPr txBox="1"/>
          <p:nvPr/>
        </p:nvSpPr>
        <p:spPr>
          <a:xfrm>
            <a:off x="2188350" y="2066961"/>
            <a:ext cx="3168384" cy="629724"/>
          </a:xfrm>
          <a:prstGeom prst="rect">
            <a:avLst/>
          </a:prstGeom>
        </p:spPr>
        <p:txBody>
          <a:bodyPr vert="horz" wrap="square" lIns="0" tIns="12700" rIns="0" bIns="0" rtlCol="0">
            <a:spAutoFit/>
          </a:bodyPr>
          <a:lstStyle/>
          <a:p>
            <a:pPr marL="492125" marR="5080" indent="-480059" rtl="0">
              <a:lnSpc>
                <a:spcPct val="132300"/>
              </a:lnSpc>
              <a:spcBef>
                <a:spcPts val="100"/>
              </a:spcBef>
            </a:pPr>
            <a:r>
              <a:rPr lang="tl" sz="1600" kern="0" dirty="0">
                <a:latin typeface="Times New Roman" panose="02020603050405020304" pitchFamily="18" charset="0"/>
                <a:ea typeface="ＭＳ 明朝" panose="02020609040205080304" pitchFamily="17" charset="-128"/>
                <a:cs typeface="Times New Roman" panose="02020603050405020304" pitchFamily="18" charset="0"/>
              </a:rPr>
              <a:t>Para sa mga batang 5-11 taong gulang at kanilang tagapangalaga</a:t>
            </a:r>
            <a:endParaRPr sz="16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0" name="object 2">
            <a:extLst>
              <a:ext uri="{FF2B5EF4-FFF2-40B4-BE49-F238E27FC236}">
                <a16:creationId xmlns:a16="http://schemas.microsoft.com/office/drawing/2014/main" id="{9091C248-2FE6-F74A-9C16-1E9241EEFC1F}"/>
              </a:ext>
            </a:extLst>
          </p:cNvPr>
          <p:cNvSpPr txBox="1"/>
          <p:nvPr/>
        </p:nvSpPr>
        <p:spPr>
          <a:xfrm>
            <a:off x="6332505"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タガログ語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p:nvPr/>
        </p:nvSpPr>
        <p:spPr>
          <a:xfrm>
            <a:off x="360006" y="1434465"/>
            <a:ext cx="6840220" cy="8865235"/>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4" name="object 4"/>
          <p:cNvGrpSpPr/>
          <p:nvPr/>
        </p:nvGrpSpPr>
        <p:grpSpPr>
          <a:xfrm>
            <a:off x="216001" y="324002"/>
            <a:ext cx="6984225" cy="1107935"/>
            <a:chOff x="216001" y="324002"/>
            <a:chExt cx="6984225" cy="1107935"/>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216001" y="324002"/>
              <a:ext cx="1657250"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7" name="object 7"/>
          <p:cNvGrpSpPr/>
          <p:nvPr/>
        </p:nvGrpSpPr>
        <p:grpSpPr>
          <a:xfrm>
            <a:off x="788400" y="3594100"/>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p:nvPr/>
        </p:nvSpPr>
        <p:spPr>
          <a:xfrm>
            <a:off x="838200" y="4127500"/>
            <a:ext cx="4393424"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797293" y="8700889"/>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1657366314"/>
              </p:ext>
            </p:extLst>
          </p:nvPr>
        </p:nvGraphicFramePr>
        <p:xfrm>
          <a:off x="932402" y="7270750"/>
          <a:ext cx="5878407" cy="891478"/>
        </p:xfrm>
        <a:graphic>
          <a:graphicData uri="http://schemas.openxmlformats.org/drawingml/2006/table">
            <a:tbl>
              <a:tblPr firstRow="1" bandRow="1">
                <a:tableStyleId>{2D5ABB26-0587-4C30-8999-92F81FD0307C}</a:tableStyleId>
              </a:tblPr>
              <a:tblGrid>
                <a:gridCol w="1376588">
                  <a:extLst>
                    <a:ext uri="{9D8B030D-6E8A-4147-A177-3AD203B41FA5}">
                      <a16:colId xmlns:a16="http://schemas.microsoft.com/office/drawing/2014/main" val="20000"/>
                    </a:ext>
                  </a:extLst>
                </a:gridCol>
                <a:gridCol w="4501819">
                  <a:extLst>
                    <a:ext uri="{9D8B030D-6E8A-4147-A177-3AD203B41FA5}">
                      <a16:colId xmlns:a16="http://schemas.microsoft.com/office/drawing/2014/main" val="20001"/>
                    </a:ext>
                  </a:extLst>
                </a:gridCol>
              </a:tblGrid>
              <a:tr h="288000">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294630"/>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6" name="object 16"/>
          <p:cNvSpPr/>
          <p:nvPr/>
        </p:nvSpPr>
        <p:spPr>
          <a:xfrm>
            <a:off x="792001" y="5981517"/>
            <a:ext cx="4918710"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7" name="object 17"/>
          <p:cNvSpPr/>
          <p:nvPr/>
        </p:nvSpPr>
        <p:spPr>
          <a:xfrm>
            <a:off x="827405" y="1658938"/>
            <a:ext cx="1426845"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8" name="object 18"/>
          <p:cNvSpPr/>
          <p:nvPr/>
        </p:nvSpPr>
        <p:spPr>
          <a:xfrm>
            <a:off x="860588" y="2430945"/>
            <a:ext cx="1130818"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266626" y="367473"/>
            <a:ext cx="1606624" cy="169277"/>
          </a:xfrm>
          <a:prstGeom prst="rect">
            <a:avLst/>
          </a:prstGeom>
        </p:spPr>
        <p:txBody>
          <a:bodyPr vert="horz" wrap="square" lIns="0" tIns="0" rIns="0" bIns="0" rtlCol="0">
            <a:spAutoFit/>
          </a:bodyPr>
          <a:lstStyle/>
          <a:p>
            <a:pPr marL="12700" rtl="0">
              <a:lnSpc>
                <a:spcPct val="100000"/>
              </a:lnSpc>
              <a:spcBef>
                <a:spcPts val="844"/>
              </a:spcBef>
            </a:pPr>
            <a:r>
              <a:rPr lang="tl"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Para sa mga tagapangalaga</a:t>
            </a:r>
          </a:p>
        </p:txBody>
      </p:sp>
      <p:sp>
        <p:nvSpPr>
          <p:cNvPr id="20" name="object 3">
            <a:extLst>
              <a:ext uri="{FF2B5EF4-FFF2-40B4-BE49-F238E27FC236}">
                <a16:creationId xmlns:a16="http://schemas.microsoft.com/office/drawing/2014/main" id="{82D7ADC0-8724-9B4A-B1B7-CD5286A55873}"/>
              </a:ext>
            </a:extLst>
          </p:cNvPr>
          <p:cNvSpPr txBox="1"/>
          <p:nvPr/>
        </p:nvSpPr>
        <p:spPr>
          <a:xfrm>
            <a:off x="944221" y="5114612"/>
            <a:ext cx="2632311" cy="135935"/>
          </a:xfrm>
          <a:prstGeom prst="rect">
            <a:avLst/>
          </a:prstGeom>
        </p:spPr>
        <p:txBody>
          <a:bodyPr vert="horz" wrap="square" lIns="0" tIns="12700" rIns="0" bIns="0" rtlCol="0">
            <a:spAutoFit/>
          </a:bodyPr>
          <a:lstStyle/>
          <a:p>
            <a:pPr marL="12700" rtl="0">
              <a:lnSpc>
                <a:spcPct val="100000"/>
              </a:lnSpc>
              <a:spcBef>
                <a:spcPts val="100"/>
              </a:spcBef>
            </a:pPr>
            <a:r>
              <a:rPr lang="tl"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Ito ay batay sa datos bago lumabas ang Omicron variant.</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4422930" y="5114612"/>
            <a:ext cx="2343418" cy="120546"/>
          </a:xfrm>
          <a:prstGeom prst="rect">
            <a:avLst/>
          </a:prstGeom>
        </p:spPr>
        <p:txBody>
          <a:bodyPr vert="horz" wrap="square" lIns="0" tIns="12700" rIns="0" bIns="0" rtlCol="0">
            <a:spAutoFit/>
          </a:bodyPr>
          <a:lstStyle/>
          <a:p>
            <a:pPr marL="12700" algn="r" rtl="0">
              <a:lnSpc>
                <a:spcPct val="100000"/>
              </a:lnSpc>
              <a:spcBef>
                <a:spcPts val="100"/>
              </a:spcBef>
            </a:pPr>
            <a:r>
              <a:rPr lang="tl"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Sanggunian: Mula sa ulat kaugnay ng espesyal na pag-aapruba</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270500"/>
            <a:ext cx="6022975" cy="276999"/>
          </a:xfrm>
          <a:prstGeom prst="rect">
            <a:avLst/>
          </a:prstGeom>
        </p:spPr>
        <p:txBody>
          <a:bodyPr vert="horz" wrap="square" lIns="0" tIns="0" rIns="0" bIns="0" rtlCol="0">
            <a:spAutoFit/>
          </a:bodyPr>
          <a:lstStyle/>
          <a:p>
            <a:pPr marR="170180" algn="ctr" rtl="0">
              <a:lnSpc>
                <a:spcPct val="100000"/>
              </a:lnSpc>
              <a:spcBef>
                <a:spcPts val="100"/>
              </a:spcBef>
            </a:pPr>
            <a:r>
              <a:rPr b="1" dirty="0" err="1">
                <a:solidFill>
                  <a:srgbClr val="E55927"/>
                </a:solidFill>
                <a:latin typeface="Times New Roman" panose="02020603050405020304" pitchFamily="18" charset="0"/>
                <a:cs typeface="Times New Roman" panose="02020603050405020304" pitchFamily="18" charset="0"/>
              </a:rPr>
              <a:t>Kaligtasan</a:t>
            </a:r>
            <a:r>
              <a:rPr b="1" dirty="0">
                <a:latin typeface="Times New Roman" panose="02020603050405020304" pitchFamily="18" charset="0"/>
                <a:cs typeface="Times New Roman" panose="02020603050405020304" pitchFamily="18" charset="0"/>
              </a:rPr>
              <a:t> ng </a:t>
            </a:r>
            <a:r>
              <a:rPr b="1" dirty="0" err="1">
                <a:latin typeface="Times New Roman" panose="02020603050405020304" pitchFamily="18" charset="0"/>
                <a:cs typeface="Times New Roman" panose="02020603050405020304" pitchFamily="18" charset="0"/>
              </a:rPr>
              <a:t>bakuna</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laban</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sa</a:t>
            </a:r>
            <a:r>
              <a:rPr b="1" dirty="0">
                <a:latin typeface="Times New Roman" panose="02020603050405020304" pitchFamily="18" charset="0"/>
                <a:cs typeface="Times New Roman" panose="02020603050405020304" pitchFamily="18" charset="0"/>
              </a:rPr>
              <a:t> COVID-19</a:t>
            </a:r>
            <a:endParaRPr sz="2250" b="1"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3163840" y="7335176"/>
            <a:ext cx="2324735" cy="138499"/>
          </a:xfrm>
          <a:prstGeom prst="rect">
            <a:avLst/>
          </a:prstGeom>
        </p:spPr>
        <p:txBody>
          <a:bodyPr vert="horz" wrap="square" lIns="0" tIns="0" rIns="0" bIns="0" rtlCol="0">
            <a:spAutoFit/>
          </a:bodyPr>
          <a:lstStyle/>
          <a:p>
            <a:pPr marL="336550" algn="ctr" rtl="0">
              <a:lnSpc>
                <a:spcPct val="100000"/>
              </a:lnSpc>
              <a:spcBef>
                <a:spcPts val="445"/>
              </a:spcBef>
              <a:tabLst>
                <a:tab pos="578485" algn="l"/>
              </a:tabLst>
            </a:pPr>
            <a:r>
              <a:rPr lang="tl"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Sintomas</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406650" y="7996091"/>
            <a:ext cx="2996097" cy="138499"/>
          </a:xfrm>
          <a:prstGeom prst="rect">
            <a:avLst/>
          </a:prstGeom>
        </p:spPr>
        <p:txBody>
          <a:bodyPr vert="horz" wrap="square" lIns="0" tIns="0" rIns="0" bIns="0" rtlCol="0">
            <a:spAutoFit/>
          </a:bodyPr>
          <a:lstStyle/>
          <a:p>
            <a:pPr marL="12700" rtl="0">
              <a:lnSpc>
                <a:spcPct val="100000"/>
              </a:lnSpc>
              <a:spcBef>
                <a:spcPts val="100"/>
              </a:spcBef>
            </a:pPr>
            <a:r>
              <a:rPr lang="tl" sz="9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Pagtatae, lagnat, pananakit ng kasukasuan, pagsusuka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988831" y="7280820"/>
            <a:ext cx="1265419" cy="276999"/>
          </a:xfrm>
          <a:prstGeom prst="rect">
            <a:avLst/>
          </a:prstGeom>
        </p:spPr>
        <p:txBody>
          <a:bodyPr vert="horz" wrap="square" lIns="0" tIns="0" rIns="0" bIns="0" rtlCol="0">
            <a:spAutoFit/>
          </a:bodyPr>
          <a:lstStyle/>
          <a:p>
            <a:pPr marL="12700" algn="ctr" rtl="0">
              <a:lnSpc>
                <a:spcPct val="100000"/>
              </a:lnSpc>
              <a:spcBef>
                <a:spcPts val="400"/>
              </a:spcBef>
            </a:pPr>
            <a:r>
              <a:rPr lang="tl"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Porsyento ng mga taong nagkaroon ng sintomas</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89179" y="8331557"/>
            <a:ext cx="6012180" cy="369332"/>
          </a:xfrm>
          <a:prstGeom prst="rect">
            <a:avLst/>
          </a:prstGeom>
        </p:spPr>
        <p:txBody>
          <a:bodyPr vert="horz" wrap="square" lIns="0" tIns="0" rIns="0" bIns="0" rtlCol="0">
            <a:spAutoFit/>
          </a:bodyPr>
          <a:lstStyle/>
          <a:p>
            <a:pPr marL="12700" rtl="0">
              <a:lnSpc>
                <a:spcPct val="100000"/>
              </a:lnSpc>
              <a:spcBef>
                <a:spcPts val="100"/>
              </a:spcBef>
            </a:pPr>
            <a:r>
              <a:rPr lang="tl" sz="1200" b="1"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Narinig ko na mas madaling magkaroon ng myocarditis ang mga mas nakababatang </a:t>
            </a:r>
            <a:r>
              <a:rPr lang="en-US" sz="12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2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2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1200" b="1"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lalaki </a:t>
            </a:r>
            <a:r>
              <a:rPr lang="tl" sz="1200" b="1"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pagkatapos mabakunahan. Paano naman sa mga bata?</a:t>
            </a:r>
            <a:endParaRPr sz="12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931035" y="2517807"/>
            <a:ext cx="5057016" cy="553998"/>
          </a:xfrm>
          <a:prstGeom prst="rect">
            <a:avLst/>
          </a:prstGeom>
        </p:spPr>
        <p:txBody>
          <a:bodyPr vert="horz" wrap="square" lIns="0" tIns="0" rIns="0" bIns="0" rtlCol="0">
            <a:spAutoFit/>
          </a:bodyPr>
          <a:lstStyle/>
          <a:p>
            <a:pPr marL="9525" rtl="0">
              <a:lnSpc>
                <a:spcPct val="100000"/>
              </a:lnSpc>
              <a:buChar char="●"/>
              <a:tabLst>
                <a:tab pos="715963" algn="l"/>
              </a:tabLst>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Mga taong 5-11 taong </a:t>
            </a:r>
            <a:r>
              <a:rPr lang="tl"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gulang</a:t>
            </a:r>
            <a:endPar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endParaRPr>
          </a:p>
          <a:p>
            <a:pPr marL="9525" rtl="0">
              <a:lnSpc>
                <a:spcPct val="100000"/>
              </a:lnSpc>
              <a:buChar char="●"/>
              <a:tabLst>
                <a:tab pos="715963" algn="l"/>
              </a:tabLst>
            </a:pPr>
            <a:r>
              <a:rPr lang="tl"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Inirerekumenda </a:t>
            </a: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ang pagbabakuna lalo na sa mga batang mayroong kronikong kundisyong medikal(*) </a:t>
            </a:r>
            <a:r>
              <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na </a:t>
            </a: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mataas ang panganib na lumala tulad ng kronikong sakit sa paghinga, congenital na sakit sa puso atbp. </a:t>
            </a:r>
            <a:r>
              <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Mangyaring </a:t>
            </a: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kumonsulta muna nang mabuti sa doktor ng pamilya atbp. tungkol sa pagbabakuna.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577850" y="622776"/>
            <a:ext cx="6436708" cy="738664"/>
          </a:xfrm>
          <a:prstGeom prst="rect">
            <a:avLst/>
          </a:prstGeom>
        </p:spPr>
        <p:txBody>
          <a:bodyPr vert="horz" wrap="square" lIns="0" tIns="0" rIns="0" bIns="0" rtlCol="0">
            <a:spAutoFit/>
          </a:bodyPr>
          <a:lstStyle/>
          <a:p>
            <a:pPr marL="9525" marR="577215" rtl="0"/>
            <a:r>
              <a:rPr lang="tl" sz="12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Maaari nang makatanggap ng bakuna ang mga taong 5-11 taong gulang. Dumarami ang porsyento ng mga bata sa kabuuang bilang ng mga nahawaan ng COVID-19 sa bansa.</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rtl="0"/>
            <a:r>
              <a:rPr lang="tl" sz="12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Mangyaring basahin ang paliwanag na ito at pag-isipan kasama ang inyong anak ang tungkol sa desisyon ng pagbabakuna.</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513043"/>
            <a:ext cx="2093392" cy="184666"/>
          </a:xfrm>
          <a:prstGeom prst="rect">
            <a:avLst/>
          </a:prstGeom>
        </p:spPr>
        <p:txBody>
          <a:bodyPr vert="horz" wrap="square" lIns="0" tIns="0" rIns="0" bIns="0" rtlCol="0">
            <a:spAutoFit/>
          </a:bodyPr>
          <a:lstStyle/>
          <a:p>
            <a:pPr marL="9525" rtl="0">
              <a:lnSpc>
                <a:spcPct val="100000"/>
              </a:lnSpc>
            </a:pPr>
            <a:r>
              <a:rPr lang="tl"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Bakunang gagamitin</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920588" y="1749115"/>
            <a:ext cx="6026096" cy="313099"/>
          </a:xfrm>
          <a:prstGeom prst="rect">
            <a:avLst/>
          </a:prstGeom>
        </p:spPr>
        <p:txBody>
          <a:bodyPr vert="horz" wrap="square" lIns="0" tIns="0" rIns="0" bIns="0" rtlCol="0">
            <a:spAutoFit/>
          </a:bodyPr>
          <a:lstStyle/>
          <a:p>
            <a:pPr marL="9525" marR="1601470" rtl="0">
              <a:lnSpc>
                <a:spcPct val="118100"/>
              </a:lnSpc>
              <a:spcBef>
                <a:spcPts val="350"/>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Gagamitin ang bakuna ng Pfizer para sa 5-11 taong gulang. Ito ay bakuna para sa mga bata (*). Sa pangkaraniwan, </a:t>
            </a:r>
            <a:r>
              <a:rPr lang="tl"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2 beses </a:t>
            </a: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ang pagbabakuna sa kabuuan na mayroong </a:t>
            </a:r>
            <a:r>
              <a:rPr lang="tl"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agwat na 3 linggo</a:t>
            </a: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952554" y="2103199"/>
            <a:ext cx="6026096" cy="123111"/>
          </a:xfrm>
          <a:prstGeom prst="rect">
            <a:avLst/>
          </a:prstGeom>
        </p:spPr>
        <p:txBody>
          <a:bodyPr vert="horz" wrap="square" lIns="0" tIns="0" rIns="0" bIns="0" rtlCol="0">
            <a:spAutoFit/>
          </a:bodyPr>
          <a:lstStyle/>
          <a:p>
            <a:pPr marL="9525" rtl="0">
              <a:lnSpc>
                <a:spcPct val="100000"/>
              </a:lnSpc>
              <a:spcBef>
                <a:spcPts val="470"/>
              </a:spcBef>
            </a:pPr>
            <a:r>
              <a:rPr lang="tl"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(*)Kumpara sa bakuna ng Pfizer para sa 12 taong gulang pataas, naglalaman ito ng 1/3 ng aktibong sangkap.</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5" y="2295513"/>
            <a:ext cx="1761798" cy="184666"/>
          </a:xfrm>
          <a:prstGeom prst="rect">
            <a:avLst/>
          </a:prstGeom>
        </p:spPr>
        <p:txBody>
          <a:bodyPr vert="horz" wrap="square" lIns="0" tIns="0" rIns="0" bIns="0" rtlCol="0">
            <a:spAutoFit/>
          </a:bodyPr>
          <a:lstStyle/>
          <a:p>
            <a:pPr marL="9525" rtl="0">
              <a:lnSpc>
                <a:spcPct val="100000"/>
              </a:lnSpc>
              <a:spcBef>
                <a:spcPts val="905"/>
              </a:spcBef>
            </a:pPr>
            <a:r>
              <a:rPr lang="tl"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◎Target ng bakuna</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948553" y="3092450"/>
            <a:ext cx="5744149" cy="278346"/>
          </a:xfrm>
          <a:prstGeom prst="rect">
            <a:avLst/>
          </a:prstGeom>
        </p:spPr>
        <p:txBody>
          <a:bodyPr vert="horz" wrap="square" lIns="0" tIns="0" rIns="0" bIns="0" rtlCol="0">
            <a:spAutoFit/>
          </a:bodyPr>
          <a:lstStyle/>
          <a:p>
            <a:pPr marL="269875" marR="840105" indent="-269875" rtl="0">
              <a:lnSpc>
                <a:spcPct val="118100"/>
              </a:lnSpc>
              <a:spcBef>
                <a:spcPts val="345"/>
              </a:spcBef>
            </a:pPr>
            <a:r>
              <a:rPr lang="tl"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Naglathala ang Japan Pediatric Society ng listahan atbp. ng mga sakit na mayroong mataas na panganib na palalain ang COVID-19. Japan Pediatric Society “Impormasyong nauugnay sa COVID-19” </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9111" y="4162623"/>
            <a:ext cx="5987238" cy="307777"/>
          </a:xfrm>
          <a:prstGeom prst="rect">
            <a:avLst/>
          </a:prstGeom>
        </p:spPr>
        <p:txBody>
          <a:bodyPr vert="horz" wrap="square" lIns="0" tIns="0" rIns="0" bIns="0" rtlCol="0">
            <a:spAutoFit/>
          </a:bodyPr>
          <a:lstStyle/>
          <a:p>
            <a:pPr marL="4763" rtl="0">
              <a:lnSpc>
                <a:spcPct val="100000"/>
              </a:lnSpc>
              <a:spcBef>
                <a:spcPts val="735"/>
              </a:spcBef>
            </a:pPr>
            <a:r>
              <a:rPr lang="tl" sz="1000" b="1" kern="0" dirty="0">
                <a:latin typeface="Times New Roman" panose="02020603050405020304" pitchFamily="18" charset="0"/>
                <a:ea typeface="ＭＳ 明朝" panose="02020609040205080304" pitchFamily="17" charset="-128"/>
                <a:cs typeface="Times New Roman" panose="02020603050405020304" pitchFamily="18" charset="0"/>
              </a:rPr>
              <a:t>A. Sa pamamagitan ng pagtanggap ng bakuna laban sa COVID-19, magiging mas mahirap </a:t>
            </a:r>
            <a:r>
              <a:rPr lang="en-US" sz="1000" b="1" kern="0" dirty="0" err="1" smtClean="0">
                <a:latin typeface="Times New Roman" panose="02020603050405020304" pitchFamily="18" charset="0"/>
                <a:ea typeface="ＭＳ 明朝" panose="02020609040205080304" pitchFamily="17" charset="-128"/>
                <a:cs typeface="Times New Roman" panose="02020603050405020304" pitchFamily="18" charset="0"/>
              </a:rPr>
              <a:t>lumabas</a:t>
            </a:r>
            <a:r>
              <a:rPr lang="en-US" sz="1000" b="1"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tl" sz="1000" b="1" kern="0" dirty="0" smtClean="0">
                <a:latin typeface="Times New Roman" panose="02020603050405020304" pitchFamily="18" charset="0"/>
                <a:ea typeface="ＭＳ 明朝" panose="02020609040205080304" pitchFamily="17" charset="-128"/>
                <a:cs typeface="Times New Roman" panose="02020603050405020304" pitchFamily="18" charset="0"/>
              </a:rPr>
              <a:t>ang</a:t>
            </a:r>
            <a:r>
              <a:rPr lang="en-US" sz="1000" b="1" kern="0" dirty="0" smtClean="0">
                <a:latin typeface="Times New Roman" panose="02020603050405020304" pitchFamily="18" charset="0"/>
                <a:ea typeface="ＭＳ 明朝" panose="02020609040205080304" pitchFamily="17" charset="-128"/>
                <a:cs typeface="Times New Roman" panose="02020603050405020304" pitchFamily="18" charset="0"/>
              </a:rPr>
              <a:t/>
            </a:r>
            <a:br>
              <a:rPr lang="en-US" sz="1000" b="1" kern="0" dirty="0" smtClean="0">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b="1"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tl" sz="1000" b="1"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tl" sz="1000" b="1" kern="0" dirty="0">
                <a:latin typeface="Times New Roman" panose="02020603050405020304" pitchFamily="18" charset="0"/>
                <a:ea typeface="ＭＳ 明朝" panose="02020609040205080304" pitchFamily="17" charset="-128"/>
                <a:cs typeface="Times New Roman" panose="02020603050405020304" pitchFamily="18" charset="0"/>
              </a:rPr>
              <a:t>sintomas kahit na nahawaan ng COVID-19.</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944221" y="3365369"/>
            <a:ext cx="6440805" cy="133050"/>
          </a:xfrm>
          <a:prstGeom prst="rect">
            <a:avLst/>
          </a:prstGeom>
        </p:spPr>
        <p:txBody>
          <a:bodyPr vert="horz" wrap="square" lIns="0" tIns="0" rIns="0" bIns="0" rtlCol="0">
            <a:spAutoFit/>
          </a:bodyPr>
          <a:lstStyle/>
          <a:p>
            <a:pPr marL="9525" marR="840105" rtl="0">
              <a:lnSpc>
                <a:spcPct val="118100"/>
              </a:lnSpc>
              <a:spcBef>
                <a:spcPts val="345"/>
              </a:spcBef>
            </a:pPr>
            <a:r>
              <a:rPr lang="tl"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URL: </a:t>
            </a:r>
            <a:r>
              <a:rPr lang="tl"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hlinkClick r:id="rId2"/>
              </a:rPr>
              <a:t>https://www.jpeds.or.jp/modules/activity/index.php?content_id=3</a:t>
            </a:r>
            <a:r>
              <a:rPr lang="tl"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33</a:t>
            </a:r>
            <a:endParaRPr sz="800" u="sng"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1568450" y="3594100"/>
            <a:ext cx="4419601" cy="276999"/>
          </a:xfrm>
          <a:prstGeom prst="rect">
            <a:avLst/>
          </a:prstGeom>
        </p:spPr>
        <p:txBody>
          <a:bodyPr vert="horz" wrap="square" lIns="0" tIns="0" rIns="0" bIns="0" rtlCol="0">
            <a:spAutoFit/>
          </a:bodyPr>
          <a:lstStyle/>
          <a:p>
            <a:pPr marL="4763" algn="ctr" rtl="0">
              <a:lnSpc>
                <a:spcPct val="100000"/>
              </a:lnSpc>
            </a:pPr>
            <a:r>
              <a:rPr b="1" dirty="0" err="1">
                <a:solidFill>
                  <a:srgbClr val="E55927"/>
                </a:solidFill>
                <a:latin typeface="Times New Roman" panose="02020603050405020304" pitchFamily="18" charset="0"/>
                <a:cs typeface="Times New Roman" panose="02020603050405020304" pitchFamily="18" charset="0"/>
              </a:rPr>
              <a:t>Epekto</a:t>
            </a:r>
            <a:r>
              <a:rPr b="1" dirty="0">
                <a:latin typeface="Times New Roman" panose="02020603050405020304" pitchFamily="18" charset="0"/>
                <a:cs typeface="Times New Roman" panose="02020603050405020304" pitchFamily="18" charset="0"/>
              </a:rPr>
              <a:t> ng </a:t>
            </a:r>
            <a:r>
              <a:rPr b="1" dirty="0" err="1">
                <a:latin typeface="Times New Roman" panose="02020603050405020304" pitchFamily="18" charset="0"/>
                <a:cs typeface="Times New Roman" panose="02020603050405020304" pitchFamily="18" charset="0"/>
              </a:rPr>
              <a:t>bakuna</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laban</a:t>
            </a:r>
            <a:r>
              <a:rPr b="1" dirty="0">
                <a:latin typeface="Times New Roman" panose="02020603050405020304" pitchFamily="18" charset="0"/>
                <a:cs typeface="Times New Roman" panose="02020603050405020304" pitchFamily="18" charset="0"/>
              </a:rPr>
              <a:t> </a:t>
            </a:r>
            <a:r>
              <a:rPr b="1" dirty="0" err="1">
                <a:latin typeface="Times New Roman" panose="02020603050405020304" pitchFamily="18" charset="0"/>
                <a:cs typeface="Times New Roman" panose="02020603050405020304" pitchFamily="18" charset="0"/>
              </a:rPr>
              <a:t>sa</a:t>
            </a:r>
            <a:r>
              <a:rPr b="1" dirty="0">
                <a:latin typeface="Times New Roman" panose="02020603050405020304" pitchFamily="18" charset="0"/>
                <a:cs typeface="Times New Roman" panose="02020603050405020304" pitchFamily="18" charset="0"/>
              </a:rPr>
              <a:t> COVID-19</a:t>
            </a:r>
            <a:endParaRPr sz="2250" b="1"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3917950"/>
            <a:ext cx="6018201" cy="184666"/>
          </a:xfrm>
          <a:prstGeom prst="rect">
            <a:avLst/>
          </a:prstGeom>
        </p:spPr>
        <p:txBody>
          <a:bodyPr vert="horz" wrap="square" lIns="0" tIns="0" rIns="0" bIns="0" rtlCol="0">
            <a:spAutoFit/>
          </a:bodyPr>
          <a:lstStyle/>
          <a:p>
            <a:pPr marL="4763" rtl="0">
              <a:lnSpc>
                <a:spcPct val="100000"/>
              </a:lnSpc>
              <a:spcBef>
                <a:spcPts val="1005"/>
              </a:spcBef>
            </a:pPr>
            <a:r>
              <a:rPr lang="tl" sz="1200" b="1"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Anong klase ng epekto mayroon ang bakuna laban sa COVID-19?</a:t>
            </a:r>
            <a:endParaRPr sz="12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52339" y="4508500"/>
            <a:ext cx="5814010" cy="553998"/>
          </a:xfrm>
          <a:prstGeom prst="rect">
            <a:avLst/>
          </a:prstGeom>
        </p:spPr>
        <p:txBody>
          <a:bodyPr vert="horz" wrap="square" lIns="0" tIns="0" rIns="0" bIns="0" rtlCol="0">
            <a:spAutoFit/>
          </a:bodyPr>
          <a:lstStyle/>
          <a:p>
            <a:pPr marR="5080" algn="just" rtl="0"/>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Kapag nakatanggap ng bakuna, magkakaroon ng sistema (resistensya) sa loob ng katawan upang labanan ang COVID-19. Makakapaghanda upang labanan ito kaagad, kung kaya’t mas mahirap lumabas ang sintomas ng COVID-19. Iniulat na 90.7% ang epekto ng pagpigil sa pagsisimula ng sakit mula sa 7 araw matapos mabakunahan nang 2 beses ang batang 5-11 taong gulang.</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931035" y="6194114"/>
            <a:ext cx="5835313" cy="871777"/>
          </a:xfrm>
          <a:prstGeom prst="rect">
            <a:avLst/>
          </a:prstGeom>
        </p:spPr>
        <p:txBody>
          <a:bodyPr vert="horz" wrap="square" lIns="0" tIns="0" rIns="0" bIns="0" rtlCol="0">
            <a:spAutoFit/>
          </a:bodyPr>
          <a:lstStyle/>
          <a:p>
            <a:pPr marL="6350" marR="5080" algn="just" rtl="0">
              <a:lnSpc>
                <a:spcPct val="118100"/>
              </a:lnSpc>
              <a:spcBef>
                <a:spcPts val="285"/>
              </a:spcBef>
            </a:pPr>
            <a:r>
              <a:rPr lang="tl" sz="800" kern="0" dirty="0">
                <a:latin typeface="Times New Roman" panose="02020603050405020304" pitchFamily="18" charset="0"/>
                <a:ea typeface="ＭＳ 明朝" panose="02020609040205080304" pitchFamily="17" charset="-128"/>
                <a:cs typeface="Times New Roman" panose="02020603050405020304" pitchFamily="18" charset="0"/>
              </a:rPr>
              <a:t>Ang pinakamadalas na sintomas na </a:t>
            </a:r>
            <a:r>
              <a:rPr lang="en-US" sz="800" kern="0" dirty="0" err="1" smtClean="0">
                <a:latin typeface="Times New Roman" panose="02020603050405020304" pitchFamily="18" charset="0"/>
                <a:ea typeface="ＭＳ 明朝" panose="02020609040205080304" pitchFamily="17" charset="-128"/>
                <a:cs typeface="Times New Roman" panose="02020603050405020304" pitchFamily="18" charset="0"/>
              </a:rPr>
              <a:t>lumalabas</a:t>
            </a:r>
            <a:r>
              <a:rPr lang="tl" sz="800" kern="0" dirty="0" smtClean="0">
                <a:latin typeface="Times New Roman" panose="02020603050405020304" pitchFamily="18" charset="0"/>
                <a:ea typeface="ＭＳ 明朝" panose="02020609040205080304" pitchFamily="17" charset="-128"/>
                <a:cs typeface="Times New Roman" panose="02020603050405020304" pitchFamily="18" charset="0"/>
              </a:rPr>
              <a:t> </a:t>
            </a:r>
            <a:r>
              <a:rPr lang="tl" sz="800" kern="0" dirty="0">
                <a:latin typeface="Times New Roman" panose="02020603050405020304" pitchFamily="18" charset="0"/>
                <a:ea typeface="ＭＳ 明朝" panose="02020609040205080304" pitchFamily="17" charset="-128"/>
                <a:cs typeface="Times New Roman" panose="02020603050405020304" pitchFamily="18" charset="0"/>
              </a:rPr>
              <a:t>sa loob ng ilang araw pagkatapos tumanggap ng bakuna ay pananakit ng bahagi kung saan nabakunahan, sa dalas na 74% sa unang dosis at 71% sa pangalawang dosis. Mas marami ang mga taong nakakaramdam ng pananakit sa gabi ng araw na nabakunahan o sa susunod na araw, kaysa sa agad na pananakit pagkatapos mabakunahan. Mas madalas nakakaramdam ng pagod, nilalagnat atbp. sa pangalawang dosis kaysa sa unang dosis. 2.5% ang mga taong nagkalagnat ng 38℃ o higit pa sa unang dosis, habang 6.5% naman sa pangalawang dosis. Magaan o moderate ang karamihan sa mga sintomas pagkatapos tumanggap ng bakuna, at batay sa nakuhang impormasyon sa kasalukuyan, napagpasyahan na walang malaking pag-aaalinlangan tungkol sa kaligtasan nito.</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66161" y="5611421"/>
            <a:ext cx="6000187" cy="369332"/>
          </a:xfrm>
          <a:prstGeom prst="rect">
            <a:avLst/>
          </a:prstGeom>
        </p:spPr>
        <p:txBody>
          <a:bodyPr vert="horz" wrap="square" lIns="0" tIns="0" rIns="0" bIns="0" rtlCol="0">
            <a:spAutoFit/>
          </a:bodyPr>
          <a:lstStyle/>
          <a:p>
            <a:pPr marL="12700" rtl="0">
              <a:lnSpc>
                <a:spcPct val="100000"/>
              </a:lnSpc>
              <a:spcBef>
                <a:spcPts val="1005"/>
              </a:spcBef>
            </a:pPr>
            <a:r>
              <a:rPr lang="tl"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Anong klase ng sintomas ang lumalabas pagkatapos makatanggap ang bata ng bakuna laban sa </a:t>
            </a:r>
            <a:r>
              <a:rPr 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COVID-19</a:t>
            </a:r>
            <a:r>
              <a:rPr lang="tl"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75704" y="6037907"/>
            <a:ext cx="6022975" cy="153888"/>
          </a:xfrm>
          <a:prstGeom prst="rect">
            <a:avLst/>
          </a:prstGeom>
        </p:spPr>
        <p:txBody>
          <a:bodyPr vert="horz" wrap="square" lIns="0" tIns="0" rIns="0" bIns="0" rtlCol="0">
            <a:spAutoFit/>
          </a:bodyPr>
          <a:lstStyle/>
          <a:p>
            <a:pPr marL="15875" rtl="0">
              <a:lnSpc>
                <a:spcPct val="100000"/>
              </a:lnSpc>
              <a:spcBef>
                <a:spcPts val="735"/>
              </a:spcBef>
            </a:pPr>
            <a:r>
              <a:rPr lang="tl"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Pinakamadalas sumasakit ang bahagi kung saan nabakunahan.</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87696" y="7112000"/>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tl"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Mga sintomas na maaaring lumitaw sa loob ng ilang araw</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4351608" y="8163542"/>
            <a:ext cx="2456516" cy="120546"/>
          </a:xfrm>
          <a:prstGeom prst="rect">
            <a:avLst/>
          </a:prstGeom>
        </p:spPr>
        <p:txBody>
          <a:bodyPr vert="horz" wrap="square" lIns="0" tIns="12700" rIns="0" bIns="0" rtlCol="0">
            <a:spAutoFit/>
          </a:bodyPr>
          <a:lstStyle/>
          <a:p>
            <a:pPr marL="12700" algn="r" rtl="0">
              <a:lnSpc>
                <a:spcPct val="100000"/>
              </a:lnSpc>
              <a:spcBef>
                <a:spcPts val="100"/>
              </a:spcBef>
            </a:pPr>
            <a:r>
              <a:rPr lang="tl"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Sanggunian: Mula sa ulat kaugnay ng espesyal na pag-aapruba</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85131" y="8700889"/>
            <a:ext cx="6012180" cy="307777"/>
          </a:xfrm>
          <a:prstGeom prst="rect">
            <a:avLst/>
          </a:prstGeom>
        </p:spPr>
        <p:txBody>
          <a:bodyPr vert="horz" wrap="square" lIns="0" tIns="0" rIns="0" bIns="0" rtlCol="0">
            <a:spAutoFit/>
          </a:bodyPr>
          <a:lstStyle/>
          <a:p>
            <a:pPr marL="15875" rtl="0">
              <a:lnSpc>
                <a:spcPct val="100000"/>
              </a:lnSpc>
              <a:spcBef>
                <a:spcPts val="735"/>
              </a:spcBef>
            </a:pPr>
            <a:r>
              <a:rPr lang="tl"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Sa Amerika, mas mababa ang porsiyento ng naiulat na myocarditis sa mga batang lalaki na 5-11 taong </a:t>
            </a:r>
            <a:r>
              <a:rPr 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1000" b="1"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gulang </a:t>
            </a:r>
            <a:r>
              <a:rPr lang="tl"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kaysa sa batang lalaki na 12-17 taong gulang.</a:t>
            </a:r>
            <a:endParaRPr sz="1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949161" y="9029700"/>
            <a:ext cx="5877089" cy="1120820"/>
          </a:xfrm>
          <a:prstGeom prst="rect">
            <a:avLst/>
          </a:prstGeom>
        </p:spPr>
        <p:txBody>
          <a:bodyPr vert="horz" wrap="square" lIns="0" tIns="12700" rIns="0" bIns="0" rtlCol="0">
            <a:spAutoFit/>
          </a:bodyPr>
          <a:lstStyle/>
          <a:p>
            <a:pPr marL="6350" rtl="0"/>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Napakadalang lamang nito, ngunit mayroon ding naiulat sa ibang bansa na kaso ng pagkakaron ng myocarditis kahit sa bata.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marR="5080" rtl="0"/>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 Amerika, ang porsiyento ng naiulat na kaso ng myocarditis pagkatapos mabakunahan laban sa COVID-19 ay mas mababa para sa mga batang lalaki na 5-11 taong gulang kaysa sa mga batang lalaki na 12-15 o 16-17 taong gulang.</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marR="16510" indent="-6350" rtl="0"/>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Kung nakakita ng sintomas ng pananakit ng dibdib, palpitasyon, paghingal, pagmamanas atbp. sa inyong anak sa loob ng humigit-kumulang 4 na araw pagkatapos mabakunahan, magpatingin kaagad sa institusyong medikal at sabihin na tumanggap ng bakuna.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6350" rtl="0"/>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Gayunpaman, kung na-diagnose ng myocarditis, kakailanganing ma-ospital sa pangkaraniwan, ngunit natural na gagaling ito sa pamamagitan ng pagpapahinga sa kama sa karamihan ng mga kaso.</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827405" y="10139374"/>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tl"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Sanggunian: 2022.1.5 ACIP Meeting</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044510" y="7590851"/>
            <a:ext cx="1097280" cy="543739"/>
          </a:xfrm>
          <a:prstGeom prst="rect">
            <a:avLst/>
          </a:prstGeom>
        </p:spPr>
        <p:txBody>
          <a:bodyPr vert="horz" wrap="square" lIns="0" tIns="0" rIns="0" bIns="0" rtlCol="0">
            <a:spAutoFit/>
          </a:bodyPr>
          <a:lstStyle/>
          <a:p>
            <a:pPr marL="321310" rtl="0">
              <a:lnSpc>
                <a:spcPct val="100000"/>
              </a:lnSpc>
              <a:spcBef>
                <a:spcPts val="305"/>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50% o higit pa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27025" rtl="0">
              <a:lnSpc>
                <a:spcPct val="100000"/>
              </a:lnSpc>
              <a:spcBef>
                <a:spcPts val="545"/>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10-50%</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84175" rtl="0">
              <a:lnSpc>
                <a:spcPct val="100000"/>
              </a:lnSpc>
              <a:spcBef>
                <a:spcPts val="505"/>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1-10%</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406650" y="7598460"/>
            <a:ext cx="3977237" cy="138499"/>
          </a:xfrm>
          <a:prstGeom prst="rect">
            <a:avLst/>
          </a:prstGeom>
        </p:spPr>
        <p:txBody>
          <a:bodyPr vert="horz" wrap="square" lIns="0" tIns="0" rIns="0" bIns="0" rtlCol="0">
            <a:spAutoFit/>
          </a:bodyPr>
          <a:lstStyle/>
          <a:p>
            <a:pPr marL="12700" rtl="0">
              <a:lnSpc>
                <a:spcPct val="100000"/>
              </a:lnSpc>
              <a:spcBef>
                <a:spcPts val="345"/>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Pananakit ng bahagi kung saan nabakunahan, pakiramdam na pagod</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406650" y="7774691"/>
            <a:ext cx="4407093" cy="123111"/>
          </a:xfrm>
          <a:prstGeom prst="rect">
            <a:avLst/>
          </a:prstGeom>
        </p:spPr>
        <p:txBody>
          <a:bodyPr vert="horz" wrap="square" lIns="0" tIns="0" rIns="0" bIns="0" rtlCol="0">
            <a:spAutoFit/>
          </a:bodyPr>
          <a:lstStyle/>
          <a:p>
            <a:pPr marL="12700" rtl="0">
              <a:lnSpc>
                <a:spcPct val="100000"/>
              </a:lnSpc>
              <a:spcBef>
                <a:spcPts val="490"/>
              </a:spcBef>
            </a:pPr>
            <a:r>
              <a:rPr lang="tl" sz="8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Pananakit ng ulo, pamumula at pamamaga ng bahaging nabakunahan, pananakit ng kalamnan, giniginaw</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862" y="2794000"/>
            <a:ext cx="723900" cy="723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63"/>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3" name="object 3"/>
          <p:cNvGrpSpPr/>
          <p:nvPr/>
        </p:nvGrpSpPr>
        <p:grpSpPr>
          <a:xfrm>
            <a:off x="351842" y="356031"/>
            <a:ext cx="6984430" cy="9972535"/>
            <a:chOff x="360006" y="324002"/>
            <a:chExt cx="6984430" cy="9972535"/>
          </a:xfrm>
        </p:grpSpPr>
        <p:sp>
          <p:nvSpPr>
            <p:cNvPr id="4" name="object 4"/>
            <p:cNvSpPr/>
            <p:nvPr/>
          </p:nvSpPr>
          <p:spPr>
            <a:xfrm>
              <a:off x="360006" y="4680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p:nvPr/>
          </p:nvSpPr>
          <p:spPr>
            <a:xfrm>
              <a:off x="5574542" y="324002"/>
              <a:ext cx="1769894"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3430841" y="932121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5371387" y="9321206"/>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2" name="object 12"/>
            <p:cNvSpPr/>
            <p:nvPr/>
          </p:nvSpPr>
          <p:spPr>
            <a:xfrm>
              <a:off x="792001" y="431645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3" name="object 13"/>
            <p:cNvSpPr/>
            <p:nvPr/>
          </p:nvSpPr>
          <p:spPr>
            <a:xfrm>
              <a:off x="792001" y="4296742"/>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aphicFrame>
        <p:nvGraphicFramePr>
          <p:cNvPr id="14" name="object 14"/>
          <p:cNvGraphicFramePr>
            <a:graphicFrameLocks noGrp="1"/>
          </p:cNvGraphicFramePr>
          <p:nvPr>
            <p:extLst>
              <p:ext uri="{D42A27DB-BD31-4B8C-83A1-F6EECF244321}">
                <p14:modId xmlns:p14="http://schemas.microsoft.com/office/powerpoint/2010/main" val="3175241167"/>
              </p:ext>
            </p:extLst>
          </p:nvPr>
        </p:nvGraphicFramePr>
        <p:xfrm>
          <a:off x="931659" y="4843780"/>
          <a:ext cx="5831840" cy="91384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6921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5143070"/>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6" name="object 16"/>
          <p:cNvSpPr/>
          <p:nvPr/>
        </p:nvSpPr>
        <p:spPr>
          <a:xfrm>
            <a:off x="3738196" y="5596308"/>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17" name="object 17"/>
          <p:cNvGrpSpPr/>
          <p:nvPr/>
        </p:nvGrpSpPr>
        <p:grpSpPr>
          <a:xfrm>
            <a:off x="788400" y="774700"/>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20" name="object 20"/>
          <p:cNvGrpSpPr/>
          <p:nvPr/>
        </p:nvGrpSpPr>
        <p:grpSpPr>
          <a:xfrm>
            <a:off x="792010" y="754253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683250" y="360222"/>
            <a:ext cx="1542219" cy="185948"/>
          </a:xfrm>
          <a:prstGeom prst="rect">
            <a:avLst/>
          </a:prstGeom>
        </p:spPr>
        <p:txBody>
          <a:bodyPr vert="horz" wrap="square" lIns="0" tIns="16510" rIns="0" bIns="0" rtlCol="0">
            <a:spAutoFit/>
          </a:bodyPr>
          <a:lstStyle/>
          <a:p>
            <a:pPr marL="12700" rtl="0">
              <a:lnSpc>
                <a:spcPct val="100000"/>
              </a:lnSpc>
              <a:spcBef>
                <a:spcPts val="130"/>
              </a:spcBef>
            </a:pPr>
            <a:r>
              <a:rPr lang="tl"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Para sa mga tagapangalaga</a:t>
            </a:r>
          </a:p>
        </p:txBody>
      </p:sp>
      <p:sp>
        <p:nvSpPr>
          <p:cNvPr id="24" name="object 3">
            <a:extLst>
              <a:ext uri="{FF2B5EF4-FFF2-40B4-BE49-F238E27FC236}">
                <a16:creationId xmlns:a16="http://schemas.microsoft.com/office/drawing/2014/main" id="{6493E363-66FB-D74A-86A0-C0A209774F13}"/>
              </a:ext>
            </a:extLst>
          </p:cNvPr>
          <p:cNvSpPr txBox="1"/>
          <p:nvPr/>
        </p:nvSpPr>
        <p:spPr>
          <a:xfrm>
            <a:off x="1263650" y="828040"/>
            <a:ext cx="5029200" cy="200055"/>
          </a:xfrm>
          <a:prstGeom prst="rect">
            <a:avLst/>
          </a:prstGeom>
        </p:spPr>
        <p:txBody>
          <a:bodyPr vert="horz" wrap="square" lIns="0" tIns="0" rIns="0" bIns="0" rtlCol="0">
            <a:spAutoFit/>
          </a:bodyPr>
          <a:lstStyle/>
          <a:p>
            <a:pPr marR="242570" algn="ctr" rtl="0">
              <a:lnSpc>
                <a:spcPct val="100000"/>
              </a:lnSpc>
              <a:spcBef>
                <a:spcPts val="100"/>
              </a:spcBef>
            </a:pPr>
            <a:r>
              <a:rPr lang="tl" sz="13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Paano makatanggap ng bakuna laban sa COVID-19</a:t>
            </a:r>
            <a:endParaRPr sz="13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104904" y="4978142"/>
            <a:ext cx="2265045" cy="320601"/>
          </a:xfrm>
          <a:prstGeom prst="rect">
            <a:avLst/>
          </a:prstGeom>
        </p:spPr>
        <p:txBody>
          <a:bodyPr vert="horz" wrap="square" lIns="0" tIns="12700" rIns="0" bIns="0" rtlCol="0">
            <a:spAutoFit/>
          </a:bodyPr>
          <a:lstStyle/>
          <a:p>
            <a:pPr marL="12700" rtl="0">
              <a:lnSpc>
                <a:spcPct val="100000"/>
              </a:lnSpc>
              <a:spcBef>
                <a:spcPts val="100"/>
              </a:spcBef>
            </a:pPr>
            <a:r>
              <a:rPr lang="tl"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Kapag nagkaroon ng abnormalidad sa katawan pagkatapos mabakunahan</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3990328" y="4893760"/>
            <a:ext cx="2371090" cy="489365"/>
          </a:xfrm>
          <a:prstGeom prst="rect">
            <a:avLst/>
          </a:prstGeom>
        </p:spPr>
        <p:txBody>
          <a:bodyPr vert="horz" wrap="square" lIns="0" tIns="12700" rIns="0" bIns="0" rtlCol="0">
            <a:spAutoFit/>
          </a:bodyPr>
          <a:lstStyle/>
          <a:p>
            <a:pPr marL="18415" marR="5080" indent="-6350" rtl="0">
              <a:lnSpc>
                <a:spcPct val="118100"/>
              </a:lnSpc>
              <a:spcBef>
                <a:spcPts val="100"/>
              </a:spcBef>
            </a:pPr>
            <a:r>
              <a:rPr lang="tl"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Institusyong medikal o doktor ng pamilya kung saan tumanggap ng bakuna, tanggapan ng munisipalidad o prefecture</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121588" y="5422900"/>
            <a:ext cx="2360930" cy="320601"/>
          </a:xfrm>
          <a:prstGeom prst="rect">
            <a:avLst/>
          </a:prstGeom>
        </p:spPr>
        <p:txBody>
          <a:bodyPr vert="horz" wrap="square" lIns="0" tIns="12700" rIns="0" bIns="0" rtlCol="0">
            <a:spAutoFit/>
          </a:bodyPr>
          <a:lstStyle/>
          <a:p>
            <a:pPr marL="12700" rtl="0">
              <a:lnSpc>
                <a:spcPct val="100000"/>
              </a:lnSpc>
              <a:spcBef>
                <a:spcPts val="100"/>
              </a:spcBef>
            </a:pPr>
            <a:r>
              <a:rPr lang="tl"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Mga katanungan tungkol sa pagbabakuna sa pangkalahatan</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4003311" y="5507539"/>
            <a:ext cx="1939426" cy="151323"/>
          </a:xfrm>
          <a:prstGeom prst="rect">
            <a:avLst/>
          </a:prstGeom>
        </p:spPr>
        <p:txBody>
          <a:bodyPr vert="horz" wrap="square" lIns="0" tIns="12700" rIns="0" bIns="0" rtlCol="0">
            <a:spAutoFit/>
          </a:bodyPr>
          <a:lstStyle/>
          <a:p>
            <a:pPr marL="12700" rtl="0">
              <a:lnSpc>
                <a:spcPct val="100000"/>
              </a:lnSpc>
              <a:spcBef>
                <a:spcPts val="100"/>
              </a:spcBef>
            </a:pPr>
            <a:r>
              <a:rPr lang="tl"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Tanggapan ng munisipalidad</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880100"/>
            <a:ext cx="6003925" cy="182101"/>
          </a:xfrm>
          <a:prstGeom prst="rect">
            <a:avLst/>
          </a:prstGeom>
        </p:spPr>
        <p:txBody>
          <a:bodyPr vert="horz" wrap="square" lIns="0" tIns="12700" rIns="0" bIns="0" rtlCol="0">
            <a:spAutoFit/>
          </a:bodyPr>
          <a:lstStyle/>
          <a:p>
            <a:pPr marL="12700" rtl="0">
              <a:lnSpc>
                <a:spcPct val="100000"/>
              </a:lnSpc>
              <a:spcBef>
                <a:spcPts val="100"/>
              </a:spcBef>
            </a:pPr>
            <a:r>
              <a:rPr lang="tl" sz="11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Tungkol sa Relief System for Injury to Health with Vaccination</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79565" y="8842748"/>
            <a:ext cx="526415" cy="212238"/>
          </a:xfrm>
          <a:prstGeom prst="rect">
            <a:avLst/>
          </a:prstGeom>
        </p:spPr>
        <p:txBody>
          <a:bodyPr vert="horz" wrap="square" lIns="0" tIns="12065" rIns="0" bIns="0" rtlCol="0">
            <a:spAutoFit/>
          </a:bodyPr>
          <a:lstStyle/>
          <a:p>
            <a:pPr marL="12700" rtl="0">
              <a:lnSpc>
                <a:spcPct val="100000"/>
              </a:lnSpc>
              <a:spcBef>
                <a:spcPts val="95"/>
              </a:spcBef>
            </a:pPr>
            <a:r>
              <a:rPr lang="tl"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Pagsuot ng face mask</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7" y="8842748"/>
            <a:ext cx="912559" cy="212238"/>
          </a:xfrm>
          <a:prstGeom prst="rect">
            <a:avLst/>
          </a:prstGeom>
        </p:spPr>
        <p:txBody>
          <a:bodyPr vert="horz" wrap="square" lIns="0" tIns="12065" rIns="0" bIns="0" rtlCol="0">
            <a:spAutoFit/>
          </a:bodyPr>
          <a:lstStyle/>
          <a:p>
            <a:pPr marL="12700" rtl="0">
              <a:lnSpc>
                <a:spcPct val="100000"/>
              </a:lnSpc>
              <a:spcBef>
                <a:spcPts val="95"/>
              </a:spcBef>
            </a:pPr>
            <a:r>
              <a:rPr lang="tl"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Paghuhugas ng kamay gamit ang sabon</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916566" y="8842748"/>
            <a:ext cx="831285" cy="212238"/>
          </a:xfrm>
          <a:prstGeom prst="rect">
            <a:avLst/>
          </a:prstGeom>
        </p:spPr>
        <p:txBody>
          <a:bodyPr vert="horz" wrap="square" lIns="0" tIns="12065" rIns="0" bIns="0" rtlCol="0">
            <a:spAutoFit/>
          </a:bodyPr>
          <a:lstStyle/>
          <a:p>
            <a:pPr marL="12700" rtl="0">
              <a:lnSpc>
                <a:spcPct val="100000"/>
              </a:lnSpc>
              <a:spcBef>
                <a:spcPts val="95"/>
              </a:spcBef>
            </a:pPr>
            <a:r>
              <a:rPr lang="tl"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Pag-disimpekta ng mga daliri at kamay</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29227" y="8842748"/>
            <a:ext cx="623570" cy="112210"/>
          </a:xfrm>
          <a:prstGeom prst="rect">
            <a:avLst/>
          </a:prstGeom>
        </p:spPr>
        <p:txBody>
          <a:bodyPr vert="horz" wrap="square" lIns="0" tIns="12065" rIns="0" bIns="0" rtlCol="0">
            <a:spAutoFit/>
          </a:bodyPr>
          <a:lstStyle/>
          <a:p>
            <a:pPr marL="12700" rtl="0">
              <a:lnSpc>
                <a:spcPct val="100000"/>
              </a:lnSpc>
              <a:spcBef>
                <a:spcPts val="95"/>
              </a:spcBef>
            </a:pPr>
            <a:r>
              <a:rPr lang="tl"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Closed spaces</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842748"/>
            <a:ext cx="632361" cy="112210"/>
          </a:xfrm>
          <a:prstGeom prst="rect">
            <a:avLst/>
          </a:prstGeom>
        </p:spPr>
        <p:txBody>
          <a:bodyPr vert="horz" wrap="square" lIns="0" tIns="12065" rIns="0" bIns="0" rtlCol="0">
            <a:spAutoFit/>
          </a:bodyPr>
          <a:lstStyle/>
          <a:p>
            <a:pPr marL="12700" rtl="0">
              <a:lnSpc>
                <a:spcPct val="100000"/>
              </a:lnSpc>
              <a:spcBef>
                <a:spcPts val="95"/>
              </a:spcBef>
            </a:pPr>
            <a:r>
              <a:rPr lang="tl"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Crowded places</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842748"/>
            <a:ext cx="715396" cy="212238"/>
          </a:xfrm>
          <a:prstGeom prst="rect">
            <a:avLst/>
          </a:prstGeom>
        </p:spPr>
        <p:txBody>
          <a:bodyPr vert="horz" wrap="square" lIns="0" tIns="12065" rIns="0" bIns="0" rtlCol="0">
            <a:spAutoFit/>
          </a:bodyPr>
          <a:lstStyle/>
          <a:p>
            <a:pPr marL="12700" rtl="0">
              <a:lnSpc>
                <a:spcPct val="100000"/>
              </a:lnSpc>
              <a:spcBef>
                <a:spcPts val="95"/>
              </a:spcBef>
            </a:pPr>
            <a:r>
              <a:rPr lang="tl"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Close-contact settings</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422677" y="9395431"/>
            <a:ext cx="2501900" cy="121187"/>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tl"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Ministry</a:t>
            </a:r>
            <a:r>
              <a:rPr lang="tl" sz="6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of Health, Labour and Welfare Bakuna Bata               </a:t>
            </a:r>
            <a:r>
              <a:rPr lang="tl" sz="6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Hanapin</a:t>
            </a:r>
            <a:endParaRPr sz="6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15035" y="9323698"/>
            <a:ext cx="2329815" cy="566822"/>
          </a:xfrm>
          <a:prstGeom prst="rect">
            <a:avLst/>
          </a:prstGeom>
        </p:spPr>
        <p:txBody>
          <a:bodyPr vert="horz" wrap="square" lIns="0" tIns="12700" rIns="0" bIns="0" rtlCol="0">
            <a:spAutoFit/>
          </a:bodyPr>
          <a:lstStyle/>
          <a:p>
            <a:pPr marL="12700" marR="5080" algn="just" rtl="0">
              <a:spcBef>
                <a:spcPts val="100"/>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Para sa detalyadong impormasyon ukol sa bisa at kaligtasan ng bakuna laban sa COVID-19 para sa mga bata, mangyaring tingnan ang website ng Ministry of Health, Labour and Welfare.</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800782" y="2188746"/>
            <a:ext cx="5967839" cy="338554"/>
          </a:xfrm>
          <a:prstGeom prst="rect">
            <a:avLst/>
          </a:prstGeom>
        </p:spPr>
        <p:txBody>
          <a:bodyPr vert="horz" wrap="square" lIns="0" tIns="0" rIns="0" bIns="0" rtlCol="0">
            <a:spAutoFit/>
          </a:bodyPr>
          <a:lstStyle/>
          <a:p>
            <a:pPr marL="12700" rtl="0">
              <a:lnSpc>
                <a:spcPct val="100000"/>
              </a:lnSpc>
              <a:spcBef>
                <a:spcPts val="1045"/>
              </a:spcBef>
            </a:pPr>
            <a:r>
              <a:rPr lang="tl"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Mangyaring dalhin ang Maternal and Child Health Handbook sa mismong araw ng </a:t>
            </a:r>
            <a:r>
              <a:rPr 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pagbabakuna </a:t>
            </a:r>
            <a:r>
              <a:rPr lang="tl"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hangga’t maari.</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102360"/>
            <a:ext cx="6122670" cy="338554"/>
          </a:xfrm>
          <a:prstGeom prst="rect">
            <a:avLst/>
          </a:prstGeom>
        </p:spPr>
        <p:txBody>
          <a:bodyPr vert="horz" wrap="square" lIns="0" tIns="0" rIns="0" bIns="0" rtlCol="0">
            <a:spAutoFit/>
          </a:bodyPr>
          <a:lstStyle/>
          <a:p>
            <a:pPr marL="12700" rtl="0">
              <a:lnSpc>
                <a:spcPct val="100000"/>
              </a:lnSpc>
            </a:pPr>
            <a:r>
              <a:rPr lang="tl"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Upang mabakunahan ang bata, kailangan sumang-ayon ang kanyang tagapangalaga at </a:t>
            </a:r>
            <a:r>
              <a:rPr lang="tl"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samahan</a:t>
            </a:r>
            <a:r>
              <a:rPr 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110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a:t>
            </a:r>
            <a:r>
              <a:rPr lang="tl" sz="110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ang bata.</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16422" y="1460500"/>
            <a:ext cx="5852199" cy="628826"/>
          </a:xfrm>
          <a:prstGeom prst="rect">
            <a:avLst/>
          </a:prstGeom>
        </p:spPr>
        <p:txBody>
          <a:bodyPr vert="horz" wrap="square" lIns="0" tIns="0" rIns="0" bIns="0" rtlCol="0">
            <a:spAutoFit/>
          </a:bodyPr>
          <a:lstStyle/>
          <a:p>
            <a:pPr marR="5080" rtl="0">
              <a:lnSpc>
                <a:spcPct val="118100"/>
              </a:lnSpc>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 pagtanggap ng bakuna, mangyaring kumuha muna ng wastong kaalaman tungkol sa epekto nito sa pagpigil sa impeksyon at pati na rin sa panganib nito na magdulot ng masamang epekto, at magdesisyon tungkol sa pagpapabakuna alinsunod sa saloobin ng tagapangalaga. Hindi isasagawa ang pagbabakuna kung walang pagsang-ayon ng tagapangalaga.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rtl="0">
              <a:lnSpc>
                <a:spcPct val="100000"/>
              </a:lnSpc>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Ipinagbabawal ang pagpupuwersa sa ibang tao na magpabakuna at diskriminasyon sa mga taong hindi nabakuna.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806755" y="3350260"/>
            <a:ext cx="6574973" cy="161583"/>
          </a:xfrm>
          <a:prstGeom prst="rect">
            <a:avLst/>
          </a:prstGeom>
        </p:spPr>
        <p:txBody>
          <a:bodyPr vert="horz" wrap="square" lIns="0" tIns="0" rIns="0" bIns="0" rtlCol="0">
            <a:spAutoFit/>
          </a:bodyPr>
          <a:lstStyle/>
          <a:p>
            <a:pPr marL="12700" rtl="0">
              <a:lnSpc>
                <a:spcPct val="100000"/>
              </a:lnSpc>
              <a:spcBef>
                <a:spcPts val="1060"/>
              </a:spcBef>
            </a:pPr>
            <a:r>
              <a:rPr lang="tl" sz="1050"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 Kung mayroon kayong pagdududa o alinlangan tungkol sa bakuna, mangyaring kumonsulta sa </a:t>
            </a:r>
            <a:r>
              <a:rPr lang="tl" sz="1050" b="1" kern="0" dirty="0" smtClean="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doktor</a:t>
            </a:r>
            <a:r>
              <a:rPr lang="tl" sz="1050" b="1" kern="0" dirty="0" smtClean="0">
                <a:latin typeface="Times New Roman" panose="02020603050405020304" pitchFamily="18" charset="0"/>
                <a:ea typeface="ＭＳ 明朝" panose="02020609040205080304" pitchFamily="17" charset="-128"/>
                <a:cs typeface="Times New Roman" panose="02020603050405020304" pitchFamily="18" charset="0"/>
              </a:rPr>
              <a:t>.</a:t>
            </a:r>
            <a:endParaRPr sz="10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13196" y="2565400"/>
            <a:ext cx="6312273" cy="692497"/>
          </a:xfrm>
          <a:prstGeom prst="rect">
            <a:avLst/>
          </a:prstGeom>
        </p:spPr>
        <p:txBody>
          <a:bodyPr vert="horz" wrap="square" lIns="0" tIns="0" rIns="0" bIns="0" rtlCol="0">
            <a:spAutoFit/>
          </a:bodyPr>
          <a:lstStyle/>
          <a:p>
            <a:pPr marL="9525" marR="766445" rtl="0"/>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Dahil pinapangasiwaan sa Maternal and Child Health Handbook ang rekord ng pagbabakuna para sa bakuna ng bata, mangyaring dalhin ang Maternal and Child Health Handbook sa mismong araw ng pagbabakuna hangga’t maaari.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marR="772795" rtl="0"/>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Bukod dito, mangyaring huwag kalimutang dalhin ang isang set ng mga nilalaman ng sobre kung saan nakalagay ang abiso na ito at dokumento kung saan makukumpirma ang inyong pagkakakilanlan (My Number Card, health insurance card atbp).</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16420" y="3543288"/>
            <a:ext cx="5967547" cy="653769"/>
          </a:xfrm>
          <a:prstGeom prst="rect">
            <a:avLst/>
          </a:prstGeom>
        </p:spPr>
        <p:txBody>
          <a:bodyPr vert="horz" wrap="square" lIns="0" tIns="0" rIns="0" bIns="0" rtlCol="0">
            <a:spAutoFit/>
          </a:bodyPr>
          <a:lstStyle/>
          <a:p>
            <a:pPr marL="9525" marR="124460" algn="just" rtl="0">
              <a:lnSpc>
                <a:spcPct val="118100"/>
              </a:lnSpc>
              <a:spcBef>
                <a:spcPts val="345"/>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Mangyaring kumonsulta sa </a:t>
            </a:r>
            <a:r>
              <a:rPr lang="tl"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doktor. </a:t>
            </a: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tungkol sa agwat ng bakuna laban sa COVID-19 at sa pagitan ng iba pang bakuna. Sa pangkalahatang tuntunin, hindi maaaring tumanggap ng ibang bakuna nang sabay o sa 2 linggo bago at matapos ang pagbabakuna laban sa COVID-19. Gayundin, kung mayroong pagdududa o alinlangan tungkol sa bakuna tulad kung mayroong kronikong kundisyon ang inyong anak, mangyaring kumonsulta </a:t>
            </a:r>
            <a:r>
              <a:rPr lang="tl" sz="9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 doktor.</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2727872" y="4377025"/>
            <a:ext cx="2635351" cy="200055"/>
          </a:xfrm>
          <a:prstGeom prst="rect">
            <a:avLst/>
          </a:prstGeom>
        </p:spPr>
        <p:txBody>
          <a:bodyPr vert="horz" wrap="square" lIns="0" tIns="0" rIns="0" bIns="0" rtlCol="0">
            <a:spAutoFit/>
          </a:bodyPr>
          <a:lstStyle/>
          <a:p>
            <a:pPr marR="241935" algn="ctr" rtl="0">
              <a:lnSpc>
                <a:spcPct val="100000"/>
              </a:lnSpc>
            </a:pPr>
            <a:r>
              <a:rPr lang="tl" sz="13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Maaaring konsultahin atbp.</a:t>
            </a:r>
            <a:endParaRPr sz="13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673324"/>
            <a:ext cx="6122670" cy="169277"/>
          </a:xfrm>
          <a:prstGeom prst="rect">
            <a:avLst/>
          </a:prstGeom>
        </p:spPr>
        <p:txBody>
          <a:bodyPr vert="horz" wrap="square" lIns="0" tIns="0" rIns="0" bIns="0" rtlCol="0">
            <a:spAutoFit/>
          </a:bodyPr>
          <a:lstStyle/>
          <a:p>
            <a:pPr marL="12700" rtl="0">
              <a:lnSpc>
                <a:spcPct val="100000"/>
              </a:lnSpc>
            </a:pPr>
            <a:r>
              <a:rPr lang="tl" sz="11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Konsultahin ukol sa COVID-19</a:t>
            </a:r>
            <a:endParaRPr sz="11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85796" y="7621049"/>
            <a:ext cx="5828794" cy="478144"/>
          </a:xfrm>
          <a:prstGeom prst="rect">
            <a:avLst/>
          </a:prstGeom>
        </p:spPr>
        <p:txBody>
          <a:bodyPr vert="horz" wrap="square" lIns="0" tIns="12700" rIns="0" bIns="0" rtlCol="0">
            <a:spAutoFit/>
          </a:bodyPr>
          <a:lstStyle/>
          <a:p>
            <a:pPr marL="9525" marR="253365" rtl="0">
              <a:lnSpc>
                <a:spcPct val="111800"/>
              </a:lnSpc>
            </a:pPr>
            <a:r>
              <a:rPr lang="tl" sz="900" kern="0" dirty="0">
                <a:latin typeface="Times New Roman" panose="02020603050405020304" pitchFamily="18" charset="0"/>
                <a:ea typeface="ＭＳ 明朝" panose="02020609040205080304" pitchFamily="17" charset="-128"/>
                <a:cs typeface="Times New Roman" panose="02020603050405020304" pitchFamily="18" charset="0"/>
              </a:rPr>
              <a:t>May mga taong nabakunahan na at mga taong hindi pa nababakunahan. </a:t>
            </a:r>
            <a:r>
              <a:rPr lang="tl" sz="900" kern="0" dirty="0" smtClean="0">
                <a:latin typeface="Times New Roman" panose="02020603050405020304" pitchFamily="18" charset="0"/>
                <a:ea typeface="ＭＳ 明朝" panose="02020609040205080304" pitchFamily="17" charset="-128"/>
                <a:cs typeface="Times New Roman" panose="02020603050405020304" pitchFamily="18" charset="0"/>
              </a:rPr>
              <a:t>Kahit </a:t>
            </a:r>
            <a:r>
              <a:rPr lang="tl" sz="900" kern="0" dirty="0">
                <a:latin typeface="Times New Roman" panose="02020603050405020304" pitchFamily="18" charset="0"/>
                <a:ea typeface="ＭＳ 明朝" panose="02020609040205080304" pitchFamily="17" charset="-128"/>
                <a:cs typeface="Times New Roman" panose="02020603050405020304" pitchFamily="18" charset="0"/>
              </a:rPr>
              <a:t>nabakunahan na, </a:t>
            </a:r>
            <a:r>
              <a:rPr lang="tl" sz="900" kern="0" dirty="0" smtClean="0">
                <a:latin typeface="Times New Roman" panose="02020603050405020304" pitchFamily="18" charset="0"/>
                <a:ea typeface="ＭＳ 明朝" panose="02020609040205080304" pitchFamily="17" charset="-128"/>
                <a:cs typeface="Times New Roman" panose="02020603050405020304" pitchFamily="18" charset="0"/>
              </a:rPr>
              <a:t>i</a:t>
            </a:r>
            <a:r>
              <a:rPr lang="en-US" sz="900" kern="0" dirty="0" err="1" smtClean="0">
                <a:latin typeface="Times New Roman" panose="02020603050405020304" pitchFamily="18" charset="0"/>
                <a:ea typeface="ＭＳ 明朝" panose="02020609040205080304" pitchFamily="17" charset="-128"/>
                <a:cs typeface="Times New Roman" panose="02020603050405020304" pitchFamily="18" charset="0"/>
              </a:rPr>
              <a:t>pagpa</a:t>
            </a:r>
            <a:r>
              <a:rPr lang="tl" sz="900" kern="0" dirty="0" smtClean="0">
                <a:latin typeface="Times New Roman" panose="02020603050405020304" pitchFamily="18" charset="0"/>
                <a:ea typeface="ＭＳ 明朝" panose="02020609040205080304" pitchFamily="17" charset="-128"/>
                <a:cs typeface="Times New Roman" panose="02020603050405020304" pitchFamily="18" charset="0"/>
              </a:rPr>
              <a:t>tuloy ang </a:t>
            </a:r>
            <a:r>
              <a:rPr lang="tl" sz="900" kern="0" dirty="0">
                <a:latin typeface="Times New Roman" panose="02020603050405020304" pitchFamily="18" charset="0"/>
                <a:ea typeface="ＭＳ 明朝" panose="02020609040205080304" pitchFamily="17" charset="-128"/>
                <a:cs typeface="Times New Roman" panose="02020603050405020304" pitchFamily="18" charset="0"/>
              </a:rPr>
              <a:t>mga hakbang sa pag-iwas sa impeksyon na dati nang ginagawa tulad ng maiging paghuhugas ng kamay, pag-disimpekta, pagsuot ng face mask atbp.</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916420" y="6085840"/>
            <a:ext cx="6003925" cy="821122"/>
          </a:xfrm>
          <a:prstGeom prst="rect">
            <a:avLst/>
          </a:prstGeom>
        </p:spPr>
        <p:txBody>
          <a:bodyPr vert="horz" wrap="square" lIns="0" tIns="12700" rIns="0" bIns="0" rtlCol="0">
            <a:spAutoFit/>
          </a:bodyPr>
          <a:lstStyle/>
          <a:p>
            <a:pPr marL="9525" marR="5080" rtl="0">
              <a:lnSpc>
                <a:spcPct val="118100"/>
              </a:lnSpc>
              <a:spcBef>
                <a:spcPts val="459"/>
              </a:spcBef>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Ang pagbabakuna ay maaaring maging sanhi ng pinsala sa kalusugan (karamdaman o kapansanan). Bagama't ito ay napakabihira, hindi maaalis ang panganib, kung kaya’t itinatag ang relief system.</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marR="5715" rtl="0">
              <a:lnSpc>
                <a:spcPct val="118100"/>
              </a:lnSpc>
            </a:pPr>
            <a:r>
              <a:rPr lang="tl"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 kaso ng pinsala sa kalusugan bilang resulta ng bakuna sa coronavirus, mayroong relief (medikal na gastos, benepisyo ng pensiyon para sa kapansanan, atbp.) sa ilalim ng Immunization Act (*). Mangyaring kumonsulta sa munisipalidad kung saan nakarehistro ang iyong resident card tungkol sa pamamaraan na kinakailangan para sa aplikasyon.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800783" y="6946900"/>
            <a:ext cx="5848804" cy="383375"/>
          </a:xfrm>
          <a:prstGeom prst="rect">
            <a:avLst/>
          </a:prstGeom>
        </p:spPr>
        <p:txBody>
          <a:bodyPr vert="horz" wrap="square" lIns="0" tIns="12700" rIns="0" bIns="0" rtlCol="0">
            <a:spAutoFit/>
          </a:bodyPr>
          <a:lstStyle/>
          <a:p>
            <a:pPr marL="269875" marR="5080" indent="-260350" algn="just" rtl="0">
              <a:lnSpc>
                <a:spcPct val="118100"/>
              </a:lnSpc>
              <a:spcBef>
                <a:spcPts val="405"/>
              </a:spcBef>
            </a:pPr>
            <a:r>
              <a:rPr lang="tl"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Kung kinilala ng Ministry of Health, Labour and Welfare na ang pinsala sa kalusugan na iyon ay sanhi ng pagtanggap ng bakuna, babayaran kayo ng munisipyo. Upang kilalanin ito, magsasagawa ng eksaminasyon ang Screening Committee para sa Pagkilala ng Sakit at Pinsala na binubuo ng mga eksperto sa pagbabakuna, impeksyon, medisina, at batas kung saan magdedesisyon tungkol sa kaugnayan ng pinsala sa bakuna.</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398156" y="9666898"/>
            <a:ext cx="2501900" cy="214161"/>
          </a:xfrm>
          <a:prstGeom prst="rect">
            <a:avLst/>
          </a:prstGeom>
        </p:spPr>
        <p:txBody>
          <a:bodyPr vert="horz" wrap="square" lIns="0" tIns="13335" rIns="0" bIns="0" rtlCol="0">
            <a:spAutoFit/>
          </a:bodyPr>
          <a:lstStyle/>
          <a:p>
            <a:pPr marL="14604" marR="5080" indent="-2540" rtl="0">
              <a:lnSpc>
                <a:spcPct val="112700"/>
              </a:lnSpc>
              <a:spcBef>
                <a:spcPts val="605"/>
              </a:spcBef>
            </a:pPr>
            <a:r>
              <a:rPr lang="tl" sz="6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Kung hindi ninyo matingnan ang website, mangyaring kumonsulta sa munisipalidad atbp. kung saan kayo nakatira.</a:t>
            </a:r>
            <a:endParaRPr lang="ja-JP" altLang="en-US" sz="6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465" y="9253206"/>
            <a:ext cx="708006" cy="708006"/>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445" y="2568971"/>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904" y="8070474"/>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7556500" cy="10680700"/>
          </a:xfrm>
          <a:prstGeom prst="rect">
            <a:avLst/>
          </a:prstGeom>
        </p:spPr>
      </p:pic>
      <p:sp>
        <p:nvSpPr>
          <p:cNvPr id="2" name="object 2"/>
          <p:cNvSpPr txBox="1"/>
          <p:nvPr/>
        </p:nvSpPr>
        <p:spPr>
          <a:xfrm>
            <a:off x="2421194" y="241754"/>
            <a:ext cx="2657292" cy="430887"/>
          </a:xfrm>
          <a:prstGeom prst="rect">
            <a:avLst/>
          </a:prstGeom>
        </p:spPr>
        <p:txBody>
          <a:bodyPr vert="horz" wrap="square" lIns="0" tIns="0" rIns="0" bIns="0" rtlCol="0">
            <a:spAutoFit/>
          </a:bodyPr>
          <a:lstStyle/>
          <a:p>
            <a:pPr marR="30480" algn="ctr" rtl="0">
              <a:lnSpc>
                <a:spcPct val="100000"/>
              </a:lnSpc>
              <a:spcBef>
                <a:spcPts val="100"/>
              </a:spcBef>
            </a:pPr>
            <a:r>
              <a:rPr lang="tl" sz="14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Para sa mga batang </a:t>
            </a:r>
            <a:br>
              <a:rPr lang="tl" sz="14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br>
            <a:r>
              <a:rPr lang="tl" sz="14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5-11 taong gulang</a:t>
            </a:r>
          </a:p>
        </p:txBody>
      </p:sp>
      <p:sp>
        <p:nvSpPr>
          <p:cNvPr id="4" name="object 4"/>
          <p:cNvSpPr txBox="1"/>
          <p:nvPr/>
        </p:nvSpPr>
        <p:spPr>
          <a:xfrm>
            <a:off x="719013" y="1602334"/>
            <a:ext cx="3409203" cy="200055"/>
          </a:xfrm>
          <a:prstGeom prst="rect">
            <a:avLst/>
          </a:prstGeom>
        </p:spPr>
        <p:txBody>
          <a:bodyPr vert="horz" wrap="square" lIns="0" tIns="0" rIns="0" bIns="0" rtlCol="0">
            <a:spAutoFit/>
          </a:bodyPr>
          <a:lstStyle/>
          <a:p>
            <a:pPr marL="7938" rtl="0">
              <a:lnSpc>
                <a:spcPct val="100000"/>
              </a:lnSpc>
              <a:spcBef>
                <a:spcPts val="100"/>
              </a:spcBef>
            </a:pPr>
            <a:r>
              <a:rPr lang="tl" sz="13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Bakit magpapabakuna laban sa COVID-19?</a:t>
            </a:r>
          </a:p>
        </p:txBody>
      </p:sp>
      <p:sp>
        <p:nvSpPr>
          <p:cNvPr id="5" name="object 5"/>
          <p:cNvSpPr txBox="1"/>
          <p:nvPr/>
        </p:nvSpPr>
        <p:spPr>
          <a:xfrm>
            <a:off x="1724448" y="4228977"/>
            <a:ext cx="2440940" cy="466794"/>
          </a:xfrm>
          <a:prstGeom prst="rect">
            <a:avLst/>
          </a:prstGeom>
        </p:spPr>
        <p:txBody>
          <a:bodyPr vert="horz" wrap="square" lIns="0" tIns="0" rIns="0" bIns="0" rtlCol="0">
            <a:spAutoFit/>
          </a:bodyPr>
          <a:lstStyle/>
          <a:p>
            <a:pPr marL="12700" rtl="0">
              <a:lnSpc>
                <a:spcPct val="100000"/>
              </a:lnSpc>
              <a:spcBef>
                <a:spcPts val="459"/>
              </a:spcBef>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Ituturok ang bakuna malapit sa iyong balikat.</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rtl="0">
              <a:lnSpc>
                <a:spcPct val="100000"/>
              </a:lnSpc>
              <a:spcBef>
                <a:spcPts val="355"/>
              </a:spcBef>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Magpabakuna suot ang damit na madaling ilabas ang balikat.</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6" name="object 6"/>
          <p:cNvSpPr txBox="1"/>
          <p:nvPr/>
        </p:nvSpPr>
        <p:spPr>
          <a:xfrm>
            <a:off x="1666275" y="4811088"/>
            <a:ext cx="1981835" cy="1508105"/>
          </a:xfrm>
          <a:prstGeom prst="rect">
            <a:avLst/>
          </a:prstGeom>
        </p:spPr>
        <p:txBody>
          <a:bodyPr vert="horz" wrap="square" lIns="0" tIns="0" rIns="0" bIns="0" rtlCol="0">
            <a:spAutoFit/>
          </a:bodyPr>
          <a:lstStyle/>
          <a:p>
            <a:pPr marL="177800" marR="5080" indent="-166688" rtl="0"/>
            <a:r>
              <a:rPr lang="tl" sz="95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Pagkatapos mabakunahan, umupo ng 15 minuto o higit pa upang tingnan ang iyong kalagayan</a:t>
            </a:r>
            <a:endParaRPr sz="950" kern="0" dirty="0">
              <a:latin typeface="Times New Roman" panose="02020603050405020304" pitchFamily="18" charset="0"/>
              <a:ea typeface="游明朝" panose="02020400000000000000" pitchFamily="18" charset="-128"/>
              <a:cs typeface="Times New Roman" panose="02020603050405020304" pitchFamily="18" charset="0"/>
            </a:endParaRPr>
          </a:p>
          <a:p>
            <a:pPr marL="77470" rtl="0">
              <a:spcAft>
                <a:spcPts val="600"/>
              </a:spcAft>
            </a:pPr>
            <a:r>
              <a:rPr lang="tl" sz="85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(Maaaring paupuin ka ng 30 minuto upang tingnan ang iyong kalagayan)</a:t>
            </a:r>
            <a:endParaRPr sz="850" kern="0">
              <a:latin typeface="Times New Roman" panose="02020603050405020304" pitchFamily="18" charset="0"/>
              <a:ea typeface="游明朝" panose="02020400000000000000" pitchFamily="18" charset="-128"/>
              <a:cs typeface="Times New Roman" panose="02020603050405020304" pitchFamily="18" charset="0"/>
            </a:endParaRPr>
          </a:p>
          <a:p>
            <a:pPr marL="177800" marR="5080" indent="-166688"/>
            <a:r>
              <a:rPr lang="tl" sz="95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Sa araw ng bakuna, puwede mong gawin ang mga karaniwan mong ginagawa sa araw-araw tulad ng pagligo, pero bawal ang matinding ehersisyo.</a:t>
            </a:r>
            <a:endParaRPr sz="95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7" name="object 7"/>
          <p:cNvSpPr txBox="1"/>
          <p:nvPr/>
        </p:nvSpPr>
        <p:spPr>
          <a:xfrm>
            <a:off x="4329126" y="4926041"/>
            <a:ext cx="2354580" cy="584775"/>
          </a:xfrm>
          <a:prstGeom prst="rect">
            <a:avLst/>
          </a:prstGeom>
        </p:spPr>
        <p:txBody>
          <a:bodyPr vert="horz" wrap="square" lIns="0" tIns="0" rIns="0" bIns="0" rtlCol="0">
            <a:spAutoFit/>
          </a:bodyPr>
          <a:lstStyle/>
          <a:p>
            <a:pPr marL="177800" marR="5080" indent="-166688">
              <a:spcBef>
                <a:spcPts val="100"/>
              </a:spcBef>
            </a:pPr>
            <a:r>
              <a:rPr lang="tl" sz="95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Kapag nagpabakuna, maaaring lumitaw ang mga sumusunod na sintomas, pero natural na gagaling ang mga ito pagkatapos ng 2-3 araw.</a:t>
            </a:r>
            <a:endParaRPr sz="95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8" name="object 8"/>
          <p:cNvSpPr txBox="1"/>
          <p:nvPr/>
        </p:nvSpPr>
        <p:spPr>
          <a:xfrm>
            <a:off x="1700565" y="3617941"/>
            <a:ext cx="3895090" cy="461665"/>
          </a:xfrm>
          <a:prstGeom prst="rect">
            <a:avLst/>
          </a:prstGeom>
        </p:spPr>
        <p:txBody>
          <a:bodyPr vert="horz" wrap="square" lIns="0" tIns="0" rIns="0" bIns="0" rtlCol="0">
            <a:spAutoFit/>
          </a:bodyPr>
          <a:lstStyle/>
          <a:p>
            <a:pPr marL="15875" rtl="0">
              <a:lnSpc>
                <a:spcPct val="100000"/>
              </a:lnSpc>
              <a:spcBef>
                <a:spcPts val="459"/>
              </a:spcBef>
            </a:pPr>
            <a:r>
              <a:rPr lang="tl"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Kung may lagnat ka na 37.5℃ o higit pa, o kapag masama ang iyong pakiramdam, hindi ka maaaring mabakunahan kaya sabihan mo ang mga tao sa bahay tungkol dito.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 name="object 9"/>
          <p:cNvSpPr txBox="1"/>
          <p:nvPr/>
        </p:nvSpPr>
        <p:spPr>
          <a:xfrm>
            <a:off x="711006" y="3699696"/>
            <a:ext cx="801438" cy="289823"/>
          </a:xfrm>
          <a:prstGeom prst="rect">
            <a:avLst/>
          </a:prstGeom>
        </p:spPr>
        <p:txBody>
          <a:bodyPr vert="horz" wrap="square" lIns="0" tIns="12700" rIns="0" bIns="0" rtlCol="0">
            <a:spAutoFit/>
          </a:bodyPr>
          <a:lstStyle/>
          <a:p>
            <a:pPr marL="12700" algn="ctr" rtl="0">
              <a:lnSpc>
                <a:spcPct val="100000"/>
              </a:lnSpc>
              <a:spcBef>
                <a:spcPts val="100"/>
              </a:spcBef>
            </a:pPr>
            <a:r>
              <a:rPr lang="tl" sz="9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Bago magpabakuna</a:t>
            </a:r>
            <a:endParaRPr sz="9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0" name="object 10"/>
          <p:cNvSpPr txBox="1"/>
          <p:nvPr/>
        </p:nvSpPr>
        <p:spPr>
          <a:xfrm>
            <a:off x="711039" y="4276454"/>
            <a:ext cx="801438" cy="289823"/>
          </a:xfrm>
          <a:prstGeom prst="rect">
            <a:avLst/>
          </a:prstGeom>
        </p:spPr>
        <p:txBody>
          <a:bodyPr vert="horz" wrap="square" lIns="0" tIns="12700" rIns="0" bIns="0" rtlCol="0">
            <a:spAutoFit/>
          </a:bodyPr>
          <a:lstStyle/>
          <a:p>
            <a:pPr marL="12700" algn="ctr" rtl="0">
              <a:lnSpc>
                <a:spcPct val="100000"/>
              </a:lnSpc>
              <a:spcBef>
                <a:spcPts val="100"/>
              </a:spcBef>
            </a:pPr>
            <a:r>
              <a:rPr lang="tl" sz="9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Habang nagpapabakuna</a:t>
            </a:r>
            <a:endParaRPr sz="9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1" name="object 11"/>
          <p:cNvSpPr txBox="1"/>
          <p:nvPr/>
        </p:nvSpPr>
        <p:spPr>
          <a:xfrm>
            <a:off x="711066" y="5459167"/>
            <a:ext cx="813424" cy="289823"/>
          </a:xfrm>
          <a:prstGeom prst="rect">
            <a:avLst/>
          </a:prstGeom>
        </p:spPr>
        <p:txBody>
          <a:bodyPr vert="horz" wrap="square" lIns="0" tIns="12700" rIns="0" bIns="0" rtlCol="0">
            <a:spAutoFit/>
          </a:bodyPr>
          <a:lstStyle/>
          <a:p>
            <a:pPr marL="12700" algn="ctr" rtl="0">
              <a:lnSpc>
                <a:spcPct val="100000"/>
              </a:lnSpc>
              <a:spcBef>
                <a:spcPts val="100"/>
              </a:spcBef>
            </a:pPr>
            <a:r>
              <a:rPr lang="tl" sz="9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Pagkatapos mabakunahan</a:t>
            </a:r>
            <a:endParaRPr sz="9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2" name="object 12"/>
          <p:cNvSpPr txBox="1"/>
          <p:nvPr/>
        </p:nvSpPr>
        <p:spPr>
          <a:xfrm>
            <a:off x="349250" y="6703678"/>
            <a:ext cx="6781800" cy="382156"/>
          </a:xfrm>
          <a:prstGeom prst="rect">
            <a:avLst/>
          </a:prstGeom>
        </p:spPr>
        <p:txBody>
          <a:bodyPr vert="horz" wrap="square" lIns="0" tIns="0" rIns="0" bIns="0" rtlCol="0">
            <a:spAutoFit/>
          </a:bodyPr>
          <a:lstStyle/>
          <a:p>
            <a:pPr marL="12700" algn="ctr" rtl="0">
              <a:lnSpc>
                <a:spcPct val="100000"/>
              </a:lnSpc>
              <a:spcBef>
                <a:spcPts val="95"/>
              </a:spcBef>
            </a:pPr>
            <a:r>
              <a:rPr lang="tl" sz="1200" b="1" kern="0" dirty="0">
                <a:latin typeface="Times New Roman" panose="02020603050405020304" pitchFamily="18" charset="0"/>
                <a:ea typeface="游明朝" panose="02020400000000000000" pitchFamily="18" charset="-128"/>
                <a:cs typeface="Times New Roman" panose="02020603050405020304" pitchFamily="18" charset="0"/>
              </a:rPr>
              <a:t>Kapag</a:t>
            </a:r>
            <a:r>
              <a:rPr lang="tl" sz="1200" b="1" strike="sngStrike" kern="0" dirty="0">
                <a:latin typeface="Times New Roman" panose="02020603050405020304" pitchFamily="18" charset="0"/>
                <a:ea typeface="游明朝" panose="02020400000000000000" pitchFamily="18" charset="-128"/>
                <a:cs typeface="Times New Roman" panose="02020603050405020304" pitchFamily="18" charset="0"/>
              </a:rPr>
              <a:t>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lumabas</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tl" sz="1200" b="1" kern="0" dirty="0" smtClean="0">
                <a:latin typeface="Times New Roman" panose="02020603050405020304" pitchFamily="18" charset="0"/>
                <a:ea typeface="游明朝" panose="02020400000000000000" pitchFamily="18" charset="-128"/>
                <a:cs typeface="Times New Roman" panose="02020603050405020304" pitchFamily="18" charset="0"/>
              </a:rPr>
              <a:t>ang </a:t>
            </a:r>
            <a:r>
              <a:rPr lang="tl" sz="1200" b="1" kern="0" dirty="0">
                <a:latin typeface="Times New Roman" panose="02020603050405020304" pitchFamily="18" charset="0"/>
                <a:ea typeface="游明朝" panose="02020400000000000000" pitchFamily="18" charset="-128"/>
                <a:cs typeface="Times New Roman" panose="02020603050405020304" pitchFamily="18" charset="0"/>
              </a:rPr>
              <a:t>mga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sumusunod</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na</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tl" sz="1200" b="1" kern="0" dirty="0" smtClean="0">
                <a:latin typeface="Times New Roman" panose="02020603050405020304" pitchFamily="18" charset="0"/>
                <a:ea typeface="游明朝" panose="02020400000000000000" pitchFamily="18" charset="-128"/>
                <a:cs typeface="Times New Roman" panose="02020603050405020304" pitchFamily="18" charset="0"/>
              </a:rPr>
              <a:t>sintomas, </a:t>
            </a:r>
            <a:endPar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endParaRPr>
          </a:p>
          <a:p>
            <a:pPr marL="12700" algn="ctr" rtl="0">
              <a:lnSpc>
                <a:spcPct val="100000"/>
              </a:lnSpc>
              <a:spcBef>
                <a:spcPts val="95"/>
              </a:spcBef>
            </a:pP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kaagad</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ipaalam</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sa</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iyong</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magulang</a:t>
            </a:r>
            <a:r>
              <a:rPr lang="en-US" sz="1200" b="1" kern="0" dirty="0" smtClean="0">
                <a:latin typeface="Times New Roman" panose="02020603050405020304" pitchFamily="18" charset="0"/>
                <a:ea typeface="游明朝" panose="02020400000000000000" pitchFamily="18" charset="-128"/>
                <a:cs typeface="Times New Roman" panose="02020603050405020304" pitchFamily="18" charset="0"/>
              </a:rPr>
              <a:t> o </a:t>
            </a:r>
            <a:r>
              <a:rPr lang="en-US" sz="1200" b="1" kern="0" dirty="0" err="1" smtClean="0">
                <a:latin typeface="Times New Roman" panose="02020603050405020304" pitchFamily="18" charset="0"/>
                <a:ea typeface="游明朝" panose="02020400000000000000" pitchFamily="18" charset="-128"/>
                <a:cs typeface="Times New Roman" panose="02020603050405020304" pitchFamily="18" charset="0"/>
              </a:rPr>
              <a:t>tagapangalaga</a:t>
            </a:r>
            <a:r>
              <a:rPr lang="tl" sz="1200" b="1" kern="0" dirty="0" smtClean="0">
                <a:latin typeface="Times New Roman" panose="02020603050405020304" pitchFamily="18" charset="0"/>
                <a:ea typeface="游明朝" panose="02020400000000000000" pitchFamily="18" charset="-128"/>
                <a:cs typeface="Times New Roman" panose="02020603050405020304" pitchFamily="18" charset="0"/>
              </a:rPr>
              <a:t>.</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object 13"/>
          <p:cNvSpPr txBox="1"/>
          <p:nvPr/>
        </p:nvSpPr>
        <p:spPr>
          <a:xfrm>
            <a:off x="501650" y="7235813"/>
            <a:ext cx="1523999" cy="323165"/>
          </a:xfrm>
          <a:prstGeom prst="rect">
            <a:avLst/>
          </a:prstGeom>
        </p:spPr>
        <p:txBody>
          <a:bodyPr vert="horz" wrap="square" lIns="0" tIns="0" rIns="0" bIns="0" rtlCol="0">
            <a:spAutoFit/>
          </a:bodyPr>
          <a:lstStyle/>
          <a:p>
            <a:pPr marL="177800" indent="-165100">
              <a:spcBef>
                <a:spcPts val="100"/>
              </a:spcBef>
            </a:pPr>
            <a:r>
              <a:rPr lang="tl" sz="1050" b="1"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Kaagad pagkatapos mabakunahan</a:t>
            </a:r>
            <a:endParaRPr sz="1050" b="1"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4" name="object 14"/>
          <p:cNvSpPr txBox="1"/>
          <p:nvPr/>
        </p:nvSpPr>
        <p:spPr>
          <a:xfrm>
            <a:off x="2791556" y="7582090"/>
            <a:ext cx="2950339" cy="461665"/>
          </a:xfrm>
          <a:prstGeom prst="rect">
            <a:avLst/>
          </a:prstGeom>
        </p:spPr>
        <p:txBody>
          <a:bodyPr vert="horz" wrap="square" lIns="0" tIns="0" rIns="0" bIns="0" rtlCol="0">
            <a:spAutoFit/>
          </a:bodyPr>
          <a:lstStyle/>
          <a:p>
            <a:pPr marL="12700" rtl="0">
              <a:lnSpc>
                <a:spcPct val="100000"/>
              </a:lnSpc>
              <a:tabLst>
                <a:tab pos="804863" algn="l"/>
                <a:tab pos="1554163" algn="l"/>
                <a:tab pos="1971675" algn="l"/>
              </a:tabLst>
            </a:pPr>
            <a:r>
              <a:rPr lang="tl"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Nilalagnat  ◯ Masakit ang ulo  ◯ Masakit ang dibdib ◯ Mahirap huminga	◯ Mabigat ang katawan  </a:t>
            </a:r>
          </a:p>
          <a:p>
            <a:pPr marL="12700" rtl="0">
              <a:lnSpc>
                <a:spcPct val="100000"/>
              </a:lnSpc>
              <a:tabLst>
                <a:tab pos="804863" algn="l"/>
                <a:tab pos="1554163" algn="l"/>
                <a:tab pos="1971675" algn="l"/>
              </a:tabLst>
            </a:pPr>
            <a:r>
              <a:rPr lang="tl"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Inaantok  	◯ Parang malakas ang tibok ng puso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5" name="object 15"/>
          <p:cNvSpPr txBox="1"/>
          <p:nvPr/>
        </p:nvSpPr>
        <p:spPr>
          <a:xfrm>
            <a:off x="2769752" y="7230487"/>
            <a:ext cx="3364863" cy="323165"/>
          </a:xfrm>
          <a:prstGeom prst="rect">
            <a:avLst/>
          </a:prstGeom>
        </p:spPr>
        <p:txBody>
          <a:bodyPr vert="horz" wrap="square" lIns="0" tIns="0" rIns="0" bIns="0" rtlCol="0">
            <a:spAutoFit/>
          </a:bodyPr>
          <a:lstStyle/>
          <a:p>
            <a:pPr marL="177800" indent="-165100" rtl="0">
              <a:lnSpc>
                <a:spcPct val="100000"/>
              </a:lnSpc>
              <a:spcBef>
                <a:spcPts val="100"/>
              </a:spcBef>
            </a:pPr>
            <a:r>
              <a:rPr lang="tl" sz="1050" b="1"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Sa araw na nabakunahan o sa loob ng 4 na araw pagkatapos ng bakuna</a:t>
            </a:r>
            <a:endParaRPr sz="1050" b="1" kern="0" dirty="0">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grpSp>
      <p:sp>
        <p:nvSpPr>
          <p:cNvPr id="19" name="object 19"/>
          <p:cNvSpPr txBox="1"/>
          <p:nvPr/>
        </p:nvSpPr>
        <p:spPr>
          <a:xfrm>
            <a:off x="2417447" y="8878305"/>
            <a:ext cx="2860145" cy="169277"/>
          </a:xfrm>
          <a:prstGeom prst="rect">
            <a:avLst/>
          </a:prstGeom>
        </p:spPr>
        <p:txBody>
          <a:bodyPr vert="horz" wrap="square" lIns="0" tIns="0" rIns="0" bIns="0" rtlCol="0">
            <a:spAutoFit/>
          </a:bodyPr>
          <a:lstStyle/>
          <a:p>
            <a:pPr marL="7938" algn="ctr" rtl="0">
              <a:lnSpc>
                <a:spcPct val="100000"/>
              </a:lnSpc>
              <a:spcBef>
                <a:spcPts val="115"/>
              </a:spcBef>
            </a:pPr>
            <a:r>
              <a:rPr lang="en-US" sz="1100" b="1" kern="0" dirty="0" err="1"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Paalala</a:t>
            </a:r>
            <a:endParaRPr lang="tl" sz="11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4" name="object 2">
            <a:extLst>
              <a:ext uri="{FF2B5EF4-FFF2-40B4-BE49-F238E27FC236}">
                <a16:creationId xmlns:a16="http://schemas.microsoft.com/office/drawing/2014/main" id="{9091C248-2FE6-F74A-9C16-1E9241EEFC1F}"/>
              </a:ext>
            </a:extLst>
          </p:cNvPr>
          <p:cNvSpPr txBox="1"/>
          <p:nvPr/>
        </p:nvSpPr>
        <p:spPr>
          <a:xfrm>
            <a:off x="6231936" y="261997"/>
            <a:ext cx="982344" cy="196662"/>
          </a:xfrm>
          <a:prstGeom prst="rect">
            <a:avLst/>
          </a:prstGeom>
          <a:ln w="4445">
            <a:solidFill>
              <a:schemeClr val="bg1"/>
            </a:solidFill>
          </a:ln>
        </p:spPr>
        <p:txBody>
          <a:bodyPr vert="horz" wrap="square" lIns="0" tIns="28800" rIns="0" bIns="21600" rtlCol="0">
            <a:spAutoFit/>
          </a:bodyPr>
          <a:lstStyle/>
          <a:p>
            <a:pPr algn="ctr" rtl="0">
              <a:lnSpc>
                <a:spcPct val="100000"/>
              </a:lnSpc>
              <a:spcBef>
                <a:spcPts val="220"/>
              </a:spcBef>
            </a:pPr>
            <a:r>
              <a:rPr lang="tl" sz="900"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Pebrero 10, 2022</a:t>
            </a:r>
          </a:p>
        </p:txBody>
      </p:sp>
      <p:sp>
        <p:nvSpPr>
          <p:cNvPr id="25" name="object 2">
            <a:extLst>
              <a:ext uri="{FF2B5EF4-FFF2-40B4-BE49-F238E27FC236}">
                <a16:creationId xmlns:a16="http://schemas.microsoft.com/office/drawing/2014/main" id="{49743595-0AAF-C041-BC17-C05303AD4B51}"/>
              </a:ext>
            </a:extLst>
          </p:cNvPr>
          <p:cNvSpPr txBox="1"/>
          <p:nvPr/>
        </p:nvSpPr>
        <p:spPr>
          <a:xfrm>
            <a:off x="1320415" y="959998"/>
            <a:ext cx="4814200" cy="274434"/>
          </a:xfrm>
          <a:prstGeom prst="rect">
            <a:avLst/>
          </a:prstGeom>
        </p:spPr>
        <p:txBody>
          <a:bodyPr vert="horz" wrap="square" lIns="0" tIns="12700" rIns="0" bIns="0" rtlCol="0">
            <a:spAutoFit/>
          </a:bodyPr>
          <a:lstStyle/>
          <a:p>
            <a:pPr algn="ctr" rtl="0">
              <a:lnSpc>
                <a:spcPct val="100000"/>
              </a:lnSpc>
            </a:pPr>
            <a:r>
              <a:rPr lang="tl" sz="1700" b="1"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Impormasyon ukol sa bakuna laban sa COVID-19</a:t>
            </a:r>
            <a:endParaRPr sz="17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49743" y="1976044"/>
            <a:ext cx="5512435" cy="1090042"/>
          </a:xfrm>
          <a:prstGeom prst="rect">
            <a:avLst/>
          </a:prstGeom>
        </p:spPr>
        <p:txBody>
          <a:bodyPr vert="horz" wrap="square" lIns="0" tIns="12700" rIns="0" bIns="0" rtlCol="0">
            <a:spAutoFit/>
          </a:bodyPr>
          <a:lstStyle/>
          <a:p>
            <a:pPr marL="15875" rtl="0"/>
            <a:r>
              <a:rPr lang="tl"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Kapag pumasok ang COVID-19 sa loob ng iyong katawan at dumami sila,</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marR="1478280" indent="-1270" rtl="0"/>
            <a:r>
              <a:rPr lang="tl"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sasama ang iyong pakiramdam at lalagnatin ka, bibigat ang iyong katawan, uubuhin, mahihirapan kang huminga, sasakit ang iyong ulo, at mag-iiba ang iyong panlasa.</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4604" marR="1299845" indent="-2540" rtl="0"/>
            <a:r>
              <a:rPr lang="tl"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Kapag nabakunahan ka, makakapaghanda ang iyong katawan upang labanan ang COVID-19, kaya kahit na pumasok ang virus sa iyong katawan, hindi agad sasama ang iyong pakiramdam.</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699686" y="3258043"/>
            <a:ext cx="6100307" cy="197490"/>
          </a:xfrm>
          <a:prstGeom prst="rect">
            <a:avLst/>
          </a:prstGeom>
        </p:spPr>
        <p:txBody>
          <a:bodyPr vert="horz" wrap="square" lIns="0" tIns="12700" rIns="0" bIns="0" rtlCol="0">
            <a:spAutoFit/>
          </a:bodyPr>
          <a:lstStyle/>
          <a:p>
            <a:pPr marL="7938" rtl="0">
              <a:lnSpc>
                <a:spcPct val="100000"/>
              </a:lnSpc>
            </a:pPr>
            <a:r>
              <a:rPr lang="tl" sz="12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Ano ang kailangan </a:t>
            </a:r>
            <a:r>
              <a:rPr lang="tl" sz="12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k</a:t>
            </a:r>
            <a:r>
              <a:rPr lang="en-US" sz="12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m</a:t>
            </a:r>
            <a:r>
              <a:rPr lang="tl" sz="12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ong </a:t>
            </a:r>
            <a:r>
              <a:rPr lang="tl" sz="12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pag-ingatan kapag magpapabakuna </a:t>
            </a:r>
            <a:r>
              <a:rPr lang="tl" sz="12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laban </a:t>
            </a:r>
            <a:r>
              <a:rPr lang="tl" sz="12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sa COVID-19?</a:t>
            </a:r>
          </a:p>
        </p:txBody>
      </p:sp>
      <p:sp>
        <p:nvSpPr>
          <p:cNvPr id="28" name="object 7">
            <a:extLst>
              <a:ext uri="{FF2B5EF4-FFF2-40B4-BE49-F238E27FC236}">
                <a16:creationId xmlns:a16="http://schemas.microsoft.com/office/drawing/2014/main" id="{C0DC2FE9-0ACC-8D42-9859-688DD0B1387A}"/>
              </a:ext>
            </a:extLst>
          </p:cNvPr>
          <p:cNvSpPr txBox="1"/>
          <p:nvPr/>
        </p:nvSpPr>
        <p:spPr>
          <a:xfrm>
            <a:off x="4365784" y="5594870"/>
            <a:ext cx="2354580" cy="830997"/>
          </a:xfrm>
          <a:prstGeom prst="rect">
            <a:avLst/>
          </a:prstGeom>
        </p:spPr>
        <p:txBody>
          <a:bodyPr vert="horz" wrap="square" lIns="0" tIns="0" rIns="0" bIns="0" rtlCol="0">
            <a:spAutoFit/>
          </a:bodyPr>
          <a:lstStyle/>
          <a:p>
            <a:pPr marL="43180" rtl="0">
              <a:lnSpc>
                <a:spcPct val="100000"/>
              </a:lnSpc>
              <a:tabLst>
                <a:tab pos="609600" algn="l"/>
              </a:tabLst>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Nilalagnat</a:t>
            </a:r>
          </a:p>
          <a:p>
            <a:pPr marL="43180" rtl="0">
              <a:lnSpc>
                <a:spcPct val="100000"/>
              </a:lnSpc>
              <a:tabLst>
                <a:tab pos="609600" algn="l"/>
              </a:tabLst>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 Masama ang pakiramdam</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Mabigat ang katawan </a:t>
            </a:r>
          </a:p>
          <a:p>
            <a:pPr marL="43180" rtl="0">
              <a:lnSpc>
                <a:spcPct val="100000"/>
              </a:lnSpc>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Masakit ang tiyan</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Masakit ang ulo</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pPr>
            <a:r>
              <a:rPr lang="tl" sz="9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Giniginaw</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539073" y="7619155"/>
            <a:ext cx="1504483" cy="359073"/>
          </a:xfrm>
          <a:prstGeom prst="rect">
            <a:avLst/>
          </a:prstGeom>
        </p:spPr>
        <p:txBody>
          <a:bodyPr vert="horz" wrap="square" lIns="0" tIns="0" rIns="0" bIns="0" rtlCol="0">
            <a:spAutoFit/>
          </a:bodyPr>
          <a:lstStyle/>
          <a:p>
            <a:pPr marL="22225" rtl="0">
              <a:lnSpc>
                <a:spcPct val="100000"/>
              </a:lnSpc>
              <a:spcBef>
                <a:spcPts val="570"/>
              </a:spcBef>
            </a:pPr>
            <a:r>
              <a:rPr lang="tl"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Makati ang katawan</a:t>
            </a:r>
            <a:endParaRPr lang="ja-JP" altLang="en-US" sz="1000" kern="0">
              <a:latin typeface="Times New Roman" panose="02020603050405020304" pitchFamily="18" charset="0"/>
              <a:ea typeface="游明朝" panose="02020400000000000000" pitchFamily="18" charset="-128"/>
              <a:cs typeface="Times New Roman" panose="02020603050405020304" pitchFamily="18" charset="0"/>
            </a:endParaRPr>
          </a:p>
          <a:p>
            <a:pPr marL="22225" rtl="0">
              <a:lnSpc>
                <a:spcPct val="100000"/>
              </a:lnSpc>
              <a:spcBef>
                <a:spcPts val="355"/>
              </a:spcBef>
            </a:pPr>
            <a:r>
              <a:rPr lang="tl"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Inuubo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699686" y="9235715"/>
            <a:ext cx="4342766" cy="947952"/>
          </a:xfrm>
          <a:prstGeom prst="rect">
            <a:avLst/>
          </a:prstGeom>
        </p:spPr>
        <p:txBody>
          <a:bodyPr vert="horz" wrap="square" lIns="0" tIns="0" rIns="0" bIns="0" rtlCol="0">
            <a:spAutoFit/>
          </a:bodyPr>
          <a:lstStyle/>
          <a:p>
            <a:pPr marL="12700" marR="244475" rtl="0">
              <a:lnSpc>
                <a:spcPct val="139600"/>
              </a:lnSpc>
              <a:spcBef>
                <a:spcPts val="655"/>
              </a:spcBef>
            </a:pP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May </a:t>
            </a:r>
            <a:r>
              <a:rPr lang="en-US" sz="1100" kern="0" dirty="0" err="1" smtClean="0">
                <a:latin typeface="Times New Roman" panose="02020603050405020304" pitchFamily="18" charset="0"/>
                <a:ea typeface="游明朝" panose="02020400000000000000" pitchFamily="18" charset="-128"/>
                <a:cs typeface="Times New Roman" panose="02020603050405020304" pitchFamily="18" charset="0"/>
              </a:rPr>
              <a:t>mga</a:t>
            </a: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100" kern="0" dirty="0" err="1" smtClean="0">
                <a:latin typeface="Times New Roman" panose="02020603050405020304" pitchFamily="18" charset="0"/>
                <a:ea typeface="游明朝" panose="02020400000000000000" pitchFamily="18" charset="-128"/>
                <a:cs typeface="Times New Roman" panose="02020603050405020304" pitchFamily="18" charset="0"/>
              </a:rPr>
              <a:t>taong</a:t>
            </a: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100" kern="0" dirty="0" err="1" smtClean="0">
                <a:latin typeface="Times New Roman" panose="02020603050405020304" pitchFamily="18" charset="0"/>
                <a:ea typeface="游明朝" panose="02020400000000000000" pitchFamily="18" charset="-128"/>
                <a:cs typeface="Times New Roman" panose="02020603050405020304" pitchFamily="18" charset="0"/>
              </a:rPr>
              <a:t>nabakunahan</a:t>
            </a: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100" kern="0" dirty="0" err="1" smtClean="0">
                <a:latin typeface="Times New Roman" panose="02020603050405020304" pitchFamily="18" charset="0"/>
                <a:ea typeface="游明朝" panose="02020400000000000000" pitchFamily="18" charset="-128"/>
                <a:cs typeface="Times New Roman" panose="02020603050405020304" pitchFamily="18" charset="0"/>
              </a:rPr>
              <a:t>na</a:t>
            </a: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tl" sz="1100" kern="0" dirty="0" smtClean="0">
                <a:latin typeface="Times New Roman" panose="02020603050405020304" pitchFamily="18" charset="0"/>
                <a:ea typeface="游明朝" panose="02020400000000000000" pitchFamily="18" charset="-128"/>
                <a:cs typeface="Times New Roman" panose="02020603050405020304" pitchFamily="18" charset="0"/>
              </a:rPr>
              <a:t>at </a:t>
            </a:r>
            <a:r>
              <a:rPr lang="tl" sz="1100" kern="0" dirty="0">
                <a:latin typeface="Times New Roman" panose="02020603050405020304" pitchFamily="18" charset="0"/>
                <a:ea typeface="游明朝" panose="02020400000000000000" pitchFamily="18" charset="-128"/>
                <a:cs typeface="Times New Roman" panose="02020603050405020304" pitchFamily="18" charset="0"/>
              </a:rPr>
              <a:t>mga taong may dahilan kung bakit hindi sila puwedeng mabakunahan. </a:t>
            </a:r>
            <a:r>
              <a:rPr lang="en-US" sz="1100" kern="0" dirty="0" err="1" smtClean="0">
                <a:latin typeface="Times New Roman" panose="02020603050405020304" pitchFamily="18" charset="0"/>
                <a:ea typeface="游明朝" panose="02020400000000000000" pitchFamily="18" charset="-128"/>
                <a:cs typeface="Times New Roman" panose="02020603050405020304" pitchFamily="18" charset="0"/>
              </a:rPr>
              <a:t>Iwasang</a:t>
            </a: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tl" sz="1100" kern="0" dirty="0" smtClean="0">
                <a:latin typeface="Times New Roman" panose="02020603050405020304" pitchFamily="18" charset="0"/>
                <a:ea typeface="游明朝" panose="02020400000000000000" pitchFamily="18" charset="-128"/>
                <a:cs typeface="Times New Roman" panose="02020603050405020304" pitchFamily="18" charset="0"/>
              </a:rPr>
              <a:t>magsalita </a:t>
            </a:r>
            <a:r>
              <a:rPr lang="tl" sz="1100" kern="0" dirty="0">
                <a:latin typeface="Times New Roman" panose="02020603050405020304" pitchFamily="18" charset="0"/>
                <a:ea typeface="游明朝" panose="02020400000000000000" pitchFamily="18" charset="-128"/>
                <a:cs typeface="Times New Roman" panose="02020603050405020304" pitchFamily="18" charset="0"/>
              </a:rPr>
              <a:t>ng masama o </a:t>
            </a:r>
            <a:r>
              <a:rPr lang="tl" sz="1100"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100" strike="sngStrike"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en-US" sz="1100" kern="0" dirty="0" err="1" smtClean="0">
                <a:latin typeface="Times New Roman" panose="02020603050405020304" pitchFamily="18" charset="0"/>
                <a:ea typeface="游明朝" panose="02020400000000000000" pitchFamily="18" charset="-128"/>
                <a:cs typeface="Times New Roman" panose="02020603050405020304" pitchFamily="18" charset="0"/>
              </a:rPr>
              <a:t>makakasakit</a:t>
            </a: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 ng </a:t>
            </a:r>
            <a:r>
              <a:rPr lang="en-US" sz="1100" kern="0" dirty="0" err="1" smtClean="0">
                <a:latin typeface="Times New Roman" panose="02020603050405020304" pitchFamily="18" charset="0"/>
                <a:ea typeface="游明朝" panose="02020400000000000000" pitchFamily="18" charset="-128"/>
                <a:cs typeface="Times New Roman" panose="02020603050405020304" pitchFamily="18" charset="0"/>
              </a:rPr>
              <a:t>damdamin</a:t>
            </a:r>
            <a:r>
              <a:rPr lang="en-US" sz="1100" kern="0" dirty="0" smtClean="0">
                <a:latin typeface="Times New Roman" panose="02020603050405020304" pitchFamily="18" charset="0"/>
                <a:ea typeface="游明朝" panose="02020400000000000000" pitchFamily="18" charset="-128"/>
                <a:cs typeface="Times New Roman" panose="02020603050405020304" pitchFamily="18" charset="0"/>
              </a:rPr>
              <a:t> </a:t>
            </a:r>
            <a:r>
              <a:rPr lang="tl" sz="1100" kern="0" dirty="0" smtClean="0">
                <a:latin typeface="Times New Roman" panose="02020603050405020304" pitchFamily="18" charset="0"/>
                <a:ea typeface="游明朝" panose="02020400000000000000" pitchFamily="18" charset="-128"/>
                <a:cs typeface="Times New Roman" panose="02020603050405020304" pitchFamily="18" charset="0"/>
              </a:rPr>
              <a:t>ng </a:t>
            </a:r>
            <a:r>
              <a:rPr lang="tl" sz="1100" kern="0" dirty="0">
                <a:latin typeface="Times New Roman" panose="02020603050405020304" pitchFamily="18" charset="0"/>
                <a:ea typeface="游明朝" panose="02020400000000000000" pitchFamily="18" charset="-128"/>
                <a:cs typeface="Times New Roman" panose="02020603050405020304" pitchFamily="18" charset="0"/>
              </a:rPr>
              <a:t>ibang tao dahil lamang nabakunahan siya o hindi.</a:t>
            </a:r>
            <a:endParaRPr lang="ja-JP" altLang="en-US"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01" y="4128287"/>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1816" y="4883735"/>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0433" y="5687623"/>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73136" y="5538976"/>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14604" y="7180177"/>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89" name="object 36">
            <a:extLst>
              <a:ext uri="{FF2B5EF4-FFF2-40B4-BE49-F238E27FC236}">
                <a16:creationId xmlns:a16="http://schemas.microsoft.com/office/drawing/2014/main" id="{6D52B509-9042-474E-A3A3-5C4C53502012}"/>
              </a:ext>
            </a:extLst>
          </p:cNvPr>
          <p:cNvSpPr txBox="1"/>
          <p:nvPr/>
        </p:nvSpPr>
        <p:spPr>
          <a:xfrm>
            <a:off x="4506347"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tl"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0" name="object 37">
            <a:extLst>
              <a:ext uri="{FF2B5EF4-FFF2-40B4-BE49-F238E27FC236}">
                <a16:creationId xmlns:a16="http://schemas.microsoft.com/office/drawing/2014/main" id="{5B3E3726-0BF8-7647-BFAE-067A13FA114F}"/>
              </a:ext>
            </a:extLst>
          </p:cNvPr>
          <p:cNvSpPr txBox="1"/>
          <p:nvPr/>
        </p:nvSpPr>
        <p:spPr>
          <a:xfrm>
            <a:off x="4761058"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tl"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D2479FD-C74B-45C1-B99E-5247CEEFA5F6}"/>
              </a:ext>
            </a:extLst>
          </p:cNvPr>
          <p:cNvSpPr txBox="1"/>
          <p:nvPr/>
        </p:nvSpPr>
        <p:spPr>
          <a:xfrm>
            <a:off x="409856" y="8177915"/>
            <a:ext cx="6781799" cy="338554"/>
          </a:xfrm>
          <a:prstGeom prst="rect">
            <a:avLst/>
          </a:prstGeom>
          <a:solidFill>
            <a:srgbClr val="EEC8AB"/>
          </a:solidFill>
        </p:spPr>
        <p:txBody>
          <a:bodyPr wrap="square" rtlCol="0">
            <a:spAutoFit/>
          </a:bodyPr>
          <a:lstStyle/>
          <a:p>
            <a:pPr algn="ctr" rtl="0"/>
            <a:r>
              <a:rPr lang="tl" sz="16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Magpaturok nang 2 beses na may agwat na 3 linggo para sa bakunang ito.</a:t>
            </a:r>
            <a:endParaRPr lang="th-TH" sz="1600" kern="0">
              <a:solidFill>
                <a:srgbClr val="DE6B37"/>
              </a:solidFill>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1058277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688</TotalTime>
  <Words>1882</Words>
  <PresentationFormat>ユーザー設定</PresentationFormat>
  <Paragraphs>119</Paragraphs>
  <Slides>4</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Cordia New</vt:lpstr>
      <vt:lpstr>ＭＳ 明朝</vt:lpstr>
      <vt:lpstr>メイリオ</vt:lpstr>
      <vt:lpstr>游ゴシック</vt:lpstr>
      <vt:lpstr>游明朝</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2022-02-13T08:34:01Z</dcterms:created>
  <dcterms:modified xsi:type="dcterms:W3CDTF">2022-04-08T11:15:48Z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