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2"/>
    <p:sldId id="260" r:id="rId3"/>
    <p:sldId id="262" r:id="rId4"/>
    <p:sldId id="263" r:id="rId5"/>
  </p:sldIdLst>
  <p:sldSz cx="7556500" cy="10693400"/>
  <p:notesSz cx="7556500" cy="10693400"/>
  <p:defaultTextStyle>
    <a:defPPr rtl="0">
      <a:defRPr lang="zh-C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94679"/>
  </p:normalViewPr>
  <p:slideViewPr>
    <p:cSldViewPr>
      <p:cViewPr>
        <p:scale>
          <a:sx n="100" d="100"/>
          <a:sy n="100" d="100"/>
        </p:scale>
        <p:origin x="870" y="-30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pPr rtl="0"/>
            <a:fld id="{76A55638-820B-5B44-92E6-92DE025D1F07}" type="datetimeFigureOut">
              <a:rPr kumimoji="1" lang="ja-JP" altLang="en-US" smtClean="0"/>
              <a:t>2022/4/6</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pPr rtl="0"/>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th-TH"/>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283986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4/6/2022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4/6/2022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4/6/2022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4/6/2022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4/6/2022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4/6/2022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jpeds.or.jp/modules/activity/index.php?content_id=3"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 y="12700"/>
            <a:ext cx="7556500" cy="10680700"/>
          </a:xfrm>
          <a:prstGeom prst="rect">
            <a:avLst/>
          </a:prstGeom>
        </p:spPr>
      </p:pic>
      <p:sp>
        <p:nvSpPr>
          <p:cNvPr id="2" name="object 2"/>
          <p:cNvSpPr txBox="1"/>
          <p:nvPr/>
        </p:nvSpPr>
        <p:spPr>
          <a:xfrm>
            <a:off x="6119786" y="507009"/>
            <a:ext cx="982344" cy="166712"/>
          </a:xfrm>
          <a:prstGeom prst="rect">
            <a:avLst/>
          </a:prstGeom>
          <a:ln w="5397">
            <a:solidFill>
              <a:srgbClr val="221815"/>
            </a:solidFill>
          </a:ln>
        </p:spPr>
        <p:txBody>
          <a:bodyPr vert="horz" wrap="square" lIns="0" tIns="27940" rIns="0" bIns="0" rtlCol="0">
            <a:spAutoFit/>
          </a:bodyPr>
          <a:lstStyle/>
          <a:p>
            <a:pPr marL="110489" rtl="0">
              <a:lnSpc>
                <a:spcPct val="100000"/>
              </a:lnSpc>
              <a:spcBef>
                <a:spcPts val="220"/>
              </a:spcBef>
            </a:pPr>
            <a:r>
              <a:rPr lang="zh-hans" sz="900" kern="0">
                <a:solidFill>
                  <a:srgbClr val="221815"/>
                </a:solidFill>
                <a:latin typeface="+mj-ea"/>
                <a:ea typeface="+mj-ea"/>
                <a:cs typeface="ＭＳ ゴシック"/>
              </a:rPr>
              <a:t>2022年2月10日</a:t>
            </a:r>
            <a:endParaRPr sz="900" kern="0" dirty="0">
              <a:latin typeface="+mj-ea"/>
              <a:ea typeface="+mj-ea"/>
              <a:cs typeface="ＭＳ ゴシック"/>
            </a:endParaRPr>
          </a:p>
        </p:txBody>
      </p:sp>
      <p:sp>
        <p:nvSpPr>
          <p:cNvPr id="3" name="object 3"/>
          <p:cNvSpPr txBox="1"/>
          <p:nvPr/>
        </p:nvSpPr>
        <p:spPr>
          <a:xfrm>
            <a:off x="1345750" y="7273776"/>
            <a:ext cx="5756380" cy="839973"/>
          </a:xfrm>
          <a:prstGeom prst="rect">
            <a:avLst/>
          </a:prstGeom>
        </p:spPr>
        <p:txBody>
          <a:bodyPr vert="horz" wrap="square" lIns="0" tIns="39369" rIns="0" bIns="0" rtlCol="0">
            <a:spAutoFit/>
          </a:bodyPr>
          <a:lstStyle/>
          <a:p>
            <a:pPr marL="4734560" rtl="0">
              <a:lnSpc>
                <a:spcPct val="100000"/>
              </a:lnSpc>
              <a:spcBef>
                <a:spcPts val="309"/>
              </a:spcBef>
            </a:pPr>
            <a:r>
              <a:rPr lang="zh-hans" sz="1100" kern="0" dirty="0">
                <a:solidFill>
                  <a:schemeClr val="bg1"/>
                </a:solidFill>
                <a:latin typeface="+mj-ea"/>
                <a:ea typeface="+mj-ea"/>
                <a:cs typeface="HGPGothicE"/>
              </a:rPr>
              <a:t>接种费用</a:t>
            </a:r>
          </a:p>
          <a:p>
            <a:pPr marL="4702175" rtl="0">
              <a:lnSpc>
                <a:spcPct val="100000"/>
              </a:lnSpc>
              <a:spcBef>
                <a:spcPts val="465"/>
              </a:spcBef>
            </a:pPr>
            <a:r>
              <a:rPr lang="zh-hans" sz="2400" kern="0" dirty="0">
                <a:solidFill>
                  <a:schemeClr val="bg1"/>
                </a:solidFill>
                <a:latin typeface="+mj-ea"/>
                <a:ea typeface="+mj-ea"/>
                <a:cs typeface="HGPGothicE"/>
              </a:rPr>
              <a:t>免费</a:t>
            </a:r>
          </a:p>
          <a:p>
            <a:pPr marL="4572000">
              <a:spcBef>
                <a:spcPts val="400"/>
              </a:spcBef>
            </a:pPr>
            <a:r>
              <a:rPr lang="zh-hans" sz="950" kern="0" dirty="0" smtClean="0">
                <a:solidFill>
                  <a:schemeClr val="bg1"/>
                </a:solidFill>
                <a:latin typeface="+mj-ea"/>
                <a:ea typeface="+mj-ea"/>
                <a:cs typeface="HGPGothicE"/>
              </a:rPr>
              <a:t>（</a:t>
            </a:r>
            <a:r>
              <a:rPr lang="zh-CN" altLang="en-US" sz="950" kern="0" dirty="0">
                <a:solidFill>
                  <a:schemeClr val="bg1"/>
                </a:solidFill>
                <a:latin typeface="+mj-ea"/>
                <a:ea typeface="+mj-ea"/>
                <a:cs typeface="HGPGothicE"/>
              </a:rPr>
              <a:t>政府全额负担</a:t>
            </a:r>
            <a:r>
              <a:rPr lang="zh-hans" sz="950" kern="0" dirty="0" smtClean="0">
                <a:solidFill>
                  <a:schemeClr val="bg1"/>
                </a:solidFill>
                <a:latin typeface="+mj-ea"/>
                <a:ea typeface="+mj-ea"/>
                <a:cs typeface="HGPGothicE"/>
              </a:rPr>
              <a:t>） </a:t>
            </a:r>
            <a:endParaRPr lang="zh-hans" sz="950" kern="0" dirty="0">
              <a:solidFill>
                <a:schemeClr val="bg1"/>
              </a:solidFill>
              <a:latin typeface="+mj-ea"/>
              <a:ea typeface="+mj-ea"/>
              <a:cs typeface="HGPGothicE"/>
            </a:endParaRPr>
          </a:p>
        </p:txBody>
      </p:sp>
      <p:sp>
        <p:nvSpPr>
          <p:cNvPr id="4" name="object 4"/>
          <p:cNvSpPr txBox="1"/>
          <p:nvPr/>
        </p:nvSpPr>
        <p:spPr>
          <a:xfrm>
            <a:off x="1621078" y="9112737"/>
            <a:ext cx="4529455" cy="162865"/>
          </a:xfrm>
          <a:prstGeom prst="rect">
            <a:avLst/>
          </a:prstGeom>
        </p:spPr>
        <p:txBody>
          <a:bodyPr vert="horz" wrap="square" lIns="0" tIns="16510" rIns="0" bIns="0" rtlCol="0">
            <a:spAutoFit/>
          </a:bodyPr>
          <a:lstStyle/>
          <a:p>
            <a:pPr marL="12700" algn="ctr" rtl="0">
              <a:lnSpc>
                <a:spcPct val="100000"/>
              </a:lnSpc>
              <a:spcBef>
                <a:spcPts val="130"/>
              </a:spcBef>
            </a:pPr>
            <a:r>
              <a:rPr lang="zh-hans" altLang="en-US" sz="950" kern="0">
                <a:solidFill>
                  <a:srgbClr val="221815"/>
                </a:solidFill>
                <a:latin typeface="+mj-ea"/>
                <a:ea typeface="+mj-ea"/>
              </a:rPr>
              <a:t>请和家人一起</a:t>
            </a:r>
            <a:r>
              <a:rPr lang="zh-hans" sz="950" kern="0">
                <a:solidFill>
                  <a:srgbClr val="221815"/>
                </a:solidFill>
                <a:latin typeface="+mj-ea"/>
                <a:ea typeface="+mj-ea"/>
                <a:cs typeface="HGPGothicE"/>
              </a:rPr>
              <a:t>阅读本说明书，商量是否接种疫苗。</a:t>
            </a:r>
            <a:endParaRPr sz="950" kern="0" dirty="0">
              <a:latin typeface="+mj-ea"/>
              <a:ea typeface="+mj-ea"/>
              <a:cs typeface="HGPGothicE"/>
            </a:endParaRPr>
          </a:p>
        </p:txBody>
      </p:sp>
      <p:sp>
        <p:nvSpPr>
          <p:cNvPr id="5" name="object 5"/>
          <p:cNvSpPr txBox="1"/>
          <p:nvPr/>
        </p:nvSpPr>
        <p:spPr>
          <a:xfrm>
            <a:off x="1294370" y="9573272"/>
            <a:ext cx="5182870" cy="320601"/>
          </a:xfrm>
          <a:prstGeom prst="rect">
            <a:avLst/>
          </a:prstGeom>
        </p:spPr>
        <p:txBody>
          <a:bodyPr vert="horz" wrap="square" lIns="0" tIns="12700" rIns="0" bIns="0" rtlCol="0">
            <a:spAutoFit/>
          </a:bodyPr>
          <a:lstStyle/>
          <a:p>
            <a:pPr marL="12700" algn="ctr" rtl="0">
              <a:lnSpc>
                <a:spcPct val="100000"/>
              </a:lnSpc>
              <a:spcBef>
                <a:spcPts val="100"/>
              </a:spcBef>
            </a:pPr>
            <a:r>
              <a:rPr lang="zh-hans" sz="2000" b="1" kern="0">
                <a:solidFill>
                  <a:srgbClr val="FFF100"/>
                </a:solidFill>
                <a:latin typeface="+mj-ea"/>
                <a:ea typeface="+mj-ea"/>
                <a:cs typeface="HGPGothicE"/>
              </a:rPr>
              <a:t>接种当天请携带母子健康手账。</a:t>
            </a:r>
            <a:endParaRPr sz="2000" b="1" kern="0" dirty="0">
              <a:latin typeface="+mj-ea"/>
              <a:ea typeface="+mj-ea"/>
              <a:cs typeface="HGPGothicE"/>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0"/>
            <a:lstStyle/>
            <a:p>
              <a:pPr rtl="0"/>
              <a:endParaRPr kern="0">
                <a:latin typeface="+mj-ea"/>
                <a:ea typeface="+mj-ea"/>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0"/>
            <a:lstStyle/>
            <a:p>
              <a:pPr rtl="0"/>
              <a:endParaRPr kern="0">
                <a:latin typeface="+mj-ea"/>
                <a:ea typeface="+mj-ea"/>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0"/>
            <a:lstStyle/>
            <a:p>
              <a:pPr rtl="0"/>
              <a:endParaRPr kern="0">
                <a:latin typeface="+mj-ea"/>
                <a:ea typeface="+mj-ea"/>
              </a:endParaRPr>
            </a:p>
          </p:txBody>
        </p:sp>
      </p:grpSp>
      <p:sp>
        <p:nvSpPr>
          <p:cNvPr id="10" name="object 10"/>
          <p:cNvSpPr txBox="1"/>
          <p:nvPr/>
        </p:nvSpPr>
        <p:spPr>
          <a:xfrm>
            <a:off x="2617477" y="2330255"/>
            <a:ext cx="2310130" cy="302775"/>
          </a:xfrm>
          <a:prstGeom prst="rect">
            <a:avLst/>
          </a:prstGeom>
        </p:spPr>
        <p:txBody>
          <a:bodyPr vert="horz" wrap="square" lIns="0" tIns="12700" rIns="0" bIns="0" rtlCol="0">
            <a:spAutoFit/>
          </a:bodyPr>
          <a:lstStyle/>
          <a:p>
            <a:pPr marL="492125" marR="5080" indent="-480059" rtl="0">
              <a:lnSpc>
                <a:spcPct val="132300"/>
              </a:lnSpc>
              <a:spcBef>
                <a:spcPts val="100"/>
              </a:spcBef>
            </a:pPr>
            <a:r>
              <a:rPr lang="zh-hans" sz="1600" kern="0">
                <a:solidFill>
                  <a:srgbClr val="3E3A39"/>
                </a:solidFill>
                <a:latin typeface="+mj-ea"/>
                <a:ea typeface="+mj-ea"/>
                <a:cs typeface="HGPGothicE"/>
              </a:rPr>
              <a:t>致5-11岁儿童与其监护人</a:t>
            </a:r>
            <a:endParaRPr sz="1600" kern="0" dirty="0">
              <a:latin typeface="+mj-ea"/>
              <a:ea typeface="+mj-ea"/>
              <a:cs typeface="HGPGothicE"/>
            </a:endParaRPr>
          </a:p>
        </p:txBody>
      </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120546"/>
          </a:xfrm>
          <a:prstGeom prst="rect">
            <a:avLst/>
          </a:prstGeom>
        </p:spPr>
        <p:txBody>
          <a:bodyPr vert="horz" wrap="square" lIns="0" tIns="12700" rIns="0" bIns="0" rtlCol="0">
            <a:spAutoFit/>
          </a:bodyPr>
          <a:lstStyle/>
          <a:p>
            <a:pPr marL="12700" rtl="0">
              <a:lnSpc>
                <a:spcPct val="100000"/>
              </a:lnSpc>
              <a:spcBef>
                <a:spcPts val="100"/>
              </a:spcBef>
            </a:pPr>
            <a:r>
              <a:rPr lang="zh-hans" sz="700" kern="0">
                <a:solidFill>
                  <a:srgbClr val="DE6B37"/>
                </a:solidFill>
                <a:latin typeface="+mj-ea"/>
                <a:ea typeface="+mj-ea"/>
                <a:cs typeface="ＭＳ ゴシック"/>
              </a:rPr>
              <a:t>し</a:t>
            </a:r>
            <a:endParaRPr sz="700" kern="0" dirty="0">
              <a:latin typeface="+mj-ea"/>
              <a:ea typeface="+mj-ea"/>
              <a:cs typeface="ＭＳ ゴシック"/>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1334809" y="8243797"/>
            <a:ext cx="5524902" cy="674544"/>
          </a:xfrm>
          <a:prstGeom prst="rect">
            <a:avLst/>
          </a:prstGeom>
        </p:spPr>
        <p:txBody>
          <a:bodyPr vert="horz" wrap="square" lIns="0" tIns="0" rIns="0" bIns="0" rtlCol="0">
            <a:spAutoFit/>
          </a:bodyPr>
          <a:lstStyle/>
          <a:p>
            <a:pPr marR="398780" algn="ctr" rtl="0">
              <a:lnSpc>
                <a:spcPct val="100000"/>
              </a:lnSpc>
              <a:spcBef>
                <a:spcPts val="700"/>
              </a:spcBef>
            </a:pPr>
            <a:r>
              <a:rPr lang="zh-hans" sz="1900" b="1" kern="0">
                <a:solidFill>
                  <a:schemeClr val="bg1"/>
                </a:solidFill>
                <a:latin typeface="+mj-ea"/>
                <a:ea typeface="+mj-ea"/>
                <a:cs typeface="HGPGothicE"/>
              </a:rPr>
              <a:t>5岁以上儿童也</a:t>
            </a:r>
          </a:p>
          <a:p>
            <a:pPr marR="399415" algn="ctr" rtl="0">
              <a:lnSpc>
                <a:spcPct val="100000"/>
              </a:lnSpc>
              <a:spcBef>
                <a:spcPts val="725"/>
              </a:spcBef>
            </a:pPr>
            <a:r>
              <a:rPr lang="zh-hans" sz="1900" b="1" kern="0">
                <a:solidFill>
                  <a:schemeClr val="bg1"/>
                </a:solidFill>
                <a:latin typeface="+mj-ea"/>
                <a:ea typeface="+mj-ea"/>
                <a:cs typeface="HGPGothicE"/>
              </a:rPr>
              <a:t>可以接种新冠疫苗。</a:t>
            </a: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230008" y="2984050"/>
            <a:ext cx="5050217" cy="1323439"/>
          </a:xfrm>
          <a:prstGeom prst="rect">
            <a:avLst/>
          </a:prstGeom>
          <a:solidFill>
            <a:schemeClr val="bg1"/>
          </a:solidFill>
        </p:spPr>
        <p:txBody>
          <a:bodyPr wrap="square" rtlCol="0">
            <a:spAutoFit/>
          </a:bodyPr>
          <a:lstStyle/>
          <a:p>
            <a:pPr algn="ctr" rtl="0"/>
            <a:r>
              <a:rPr lang="zh-hans" sz="4000">
                <a:solidFill>
                  <a:schemeClr val="accent6">
                    <a:lumMod val="75000"/>
                  </a:schemeClr>
                </a:solidFill>
                <a:latin typeface="+mj-ea"/>
                <a:ea typeface="+mj-ea"/>
              </a:rPr>
              <a:t>新冠疫苗接种</a:t>
            </a:r>
            <a:endParaRPr lang="en-US" altLang="zh-Hans" sz="4000">
              <a:solidFill>
                <a:schemeClr val="accent6">
                  <a:lumMod val="75000"/>
                </a:schemeClr>
              </a:solidFill>
              <a:latin typeface="+mj-ea"/>
              <a:ea typeface="+mj-ea"/>
            </a:endParaRPr>
          </a:p>
          <a:p>
            <a:pPr algn="ctr" rtl="0"/>
            <a:r>
              <a:rPr lang="zh-hans" sz="4000">
                <a:solidFill>
                  <a:schemeClr val="accent6">
                    <a:lumMod val="75000"/>
                  </a:schemeClr>
                </a:solidFill>
                <a:latin typeface="+mj-ea"/>
                <a:ea typeface="+mj-ea"/>
              </a:rPr>
              <a:t>说明书 </a:t>
            </a:r>
            <a:endParaRPr lang="th-TH" sz="4000">
              <a:solidFill>
                <a:schemeClr val="accent6">
                  <a:lumMod val="75000"/>
                </a:schemeClr>
              </a:solidFill>
              <a:latin typeface="+mj-ea"/>
              <a:ea typeface="+mj-ea"/>
            </a:endParaRPr>
          </a:p>
        </p:txBody>
      </p:sp>
      <p:sp>
        <p:nvSpPr>
          <p:cNvPr id="19" name="object 2">
            <a:extLst>
              <a:ext uri="{FF2B5EF4-FFF2-40B4-BE49-F238E27FC236}">
                <a16:creationId xmlns:a16="http://schemas.microsoft.com/office/drawing/2014/main" id="{9091C248-2FE6-F74A-9C16-1E9241EEFC1F}"/>
              </a:ext>
            </a:extLst>
          </p:cNvPr>
          <p:cNvSpPr txBox="1"/>
          <p:nvPr/>
        </p:nvSpPr>
        <p:spPr>
          <a:xfrm>
            <a:off x="5911851" y="345571"/>
            <a:ext cx="1190280"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中国語（簡体字）</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dirty="0">
              <a:latin typeface="+mj-ea"/>
              <a:ea typeface="+mj-ea"/>
            </a:endParaRPr>
          </a:p>
        </p:txBody>
      </p:sp>
      <p:sp>
        <p:nvSpPr>
          <p:cNvPr id="3" name="object 3"/>
          <p:cNvSpPr/>
          <p:nvPr/>
        </p:nvSpPr>
        <p:spPr>
          <a:xfrm>
            <a:off x="360006" y="1431937"/>
            <a:ext cx="6840220" cy="8865235"/>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0"/>
          <a:lstStyle/>
          <a:p>
            <a:pPr rtl="0"/>
            <a:endParaRPr kern="0">
              <a:latin typeface="+mj-ea"/>
              <a:ea typeface="+mj-ea"/>
            </a:endParaRPr>
          </a:p>
        </p:txBody>
      </p:sp>
      <p:grpSp>
        <p:nvGrpSpPr>
          <p:cNvPr id="4" name="object 4"/>
          <p:cNvGrpSpPr/>
          <p:nvPr/>
        </p:nvGrpSpPr>
        <p:grpSpPr>
          <a:xfrm>
            <a:off x="216001" y="324002"/>
            <a:ext cx="6984365" cy="1107440"/>
            <a:chOff x="216001" y="324002"/>
            <a:chExt cx="6984365" cy="1107440"/>
          </a:xfrm>
        </p:grpSpPr>
        <p:sp>
          <p:nvSpPr>
            <p:cNvPr id="5" name="object 5"/>
            <p:cNvSpPr/>
            <p:nvPr/>
          </p:nvSpPr>
          <p:spPr>
            <a:xfrm>
              <a:off x="360006" y="468007"/>
              <a:ext cx="6840220" cy="96393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0"/>
            <a:lstStyle/>
            <a:p>
              <a:pPr rtl="0"/>
              <a:endParaRPr kern="0" dirty="0">
                <a:latin typeface="+mj-ea"/>
                <a:ea typeface="+mj-ea"/>
              </a:endParaRPr>
            </a:p>
          </p:txBody>
        </p:sp>
        <p:sp>
          <p:nvSpPr>
            <p:cNvPr id="6" name="object 6"/>
            <p:cNvSpPr/>
            <p:nvPr/>
          </p:nvSpPr>
          <p:spPr>
            <a:xfrm>
              <a:off x="216001" y="324002"/>
              <a:ext cx="1136650"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mj-ea"/>
                <a:ea typeface="+mj-ea"/>
              </a:endParaRPr>
            </a:p>
          </p:txBody>
        </p:sp>
      </p:grpSp>
      <p:grpSp>
        <p:nvGrpSpPr>
          <p:cNvPr id="7" name="object 7"/>
          <p:cNvGrpSpPr/>
          <p:nvPr/>
        </p:nvGrpSpPr>
        <p:grpSpPr>
          <a:xfrm>
            <a:off x="788400" y="3781721"/>
            <a:ext cx="5983605" cy="280670"/>
            <a:chOff x="788400" y="3781721"/>
            <a:chExt cx="5983605" cy="280670"/>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mj-ea"/>
                <a:ea typeface="+mj-ea"/>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mj-ea"/>
                <a:ea typeface="+mj-ea"/>
              </a:endParaRPr>
            </a:p>
          </p:txBody>
        </p:sp>
      </p:grpSp>
      <p:sp>
        <p:nvSpPr>
          <p:cNvPr id="10" name="object 10"/>
          <p:cNvSpPr/>
          <p:nvPr/>
        </p:nvSpPr>
        <p:spPr>
          <a:xfrm>
            <a:off x="806450" y="4337050"/>
            <a:ext cx="1621761" cy="0"/>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0"/>
          <a:lstStyle/>
          <a:p>
            <a:pPr rtl="0"/>
            <a:endParaRPr kern="0">
              <a:latin typeface="+mj-ea"/>
              <a:ea typeface="+mj-ea"/>
            </a:endParaRPr>
          </a:p>
        </p:txBody>
      </p:sp>
      <p:sp>
        <p:nvSpPr>
          <p:cNvPr id="11" name="object 11"/>
          <p:cNvSpPr/>
          <p:nvPr/>
        </p:nvSpPr>
        <p:spPr>
          <a:xfrm>
            <a:off x="834794" y="8513157"/>
            <a:ext cx="4824334"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mj-ea"/>
              <a:ea typeface="+mj-ea"/>
            </a:endParaRPr>
          </a:p>
        </p:txBody>
      </p:sp>
      <p:graphicFrame>
        <p:nvGraphicFramePr>
          <p:cNvPr id="12" name="object 12"/>
          <p:cNvGraphicFramePr>
            <a:graphicFrameLocks noGrp="1"/>
          </p:cNvGraphicFramePr>
          <p:nvPr/>
        </p:nvGraphicFramePr>
        <p:xfrm>
          <a:off x="932402" y="7386008"/>
          <a:ext cx="4456430" cy="771065"/>
        </p:xfrm>
        <a:graphic>
          <a:graphicData uri="http://schemas.openxmlformats.org/drawingml/2006/table">
            <a:tbl>
              <a:tblPr firstRow="1" bandRow="1">
                <a:tableStyleId>{2D5ABB26-0587-4C30-8999-92F81FD0307C}</a:tableStyleId>
              </a:tblPr>
              <a:tblGrid>
                <a:gridCol w="1275715">
                  <a:extLst>
                    <a:ext uri="{9D8B030D-6E8A-4147-A177-3AD203B41FA5}">
                      <a16:colId xmlns:a16="http://schemas.microsoft.com/office/drawing/2014/main" val="20000"/>
                    </a:ext>
                  </a:extLst>
                </a:gridCol>
                <a:gridCol w="3180715">
                  <a:extLst>
                    <a:ext uri="{9D8B030D-6E8A-4147-A177-3AD203B41FA5}">
                      <a16:colId xmlns:a16="http://schemas.microsoft.com/office/drawing/2014/main" val="20001"/>
                    </a:ext>
                  </a:extLst>
                </a:gridCol>
              </a:tblGrid>
              <a:tr h="167587">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01736">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01735">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00007">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788400" y="5407878"/>
            <a:ext cx="5983605" cy="280670"/>
            <a:chOff x="788400" y="5407878"/>
            <a:chExt cx="5983605" cy="280670"/>
          </a:xfrm>
        </p:grpSpPr>
        <p:sp>
          <p:nvSpPr>
            <p:cNvPr id="14" name="object 14"/>
            <p:cNvSpPr/>
            <p:nvPr/>
          </p:nvSpPr>
          <p:spPr>
            <a:xfrm>
              <a:off x="792001" y="5411478"/>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mj-ea"/>
                <a:ea typeface="+mj-ea"/>
              </a:endParaRPr>
            </a:p>
          </p:txBody>
        </p:sp>
        <p:sp>
          <p:nvSpPr>
            <p:cNvPr id="15" name="object 15"/>
            <p:cNvSpPr/>
            <p:nvPr/>
          </p:nvSpPr>
          <p:spPr>
            <a:xfrm>
              <a:off x="792001" y="5411478"/>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mj-ea"/>
                <a:ea typeface="+mj-ea"/>
              </a:endParaRPr>
            </a:p>
          </p:txBody>
        </p:sp>
      </p:grpSp>
      <p:sp>
        <p:nvSpPr>
          <p:cNvPr id="16" name="object 16"/>
          <p:cNvSpPr/>
          <p:nvPr/>
        </p:nvSpPr>
        <p:spPr>
          <a:xfrm>
            <a:off x="843497" y="5956300"/>
            <a:ext cx="2706153"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0"/>
          <a:lstStyle/>
          <a:p>
            <a:pPr rtl="0"/>
            <a:endParaRPr kern="0">
              <a:latin typeface="+mj-ea"/>
              <a:ea typeface="+mj-ea"/>
            </a:endParaRPr>
          </a:p>
        </p:txBody>
      </p:sp>
      <p:sp>
        <p:nvSpPr>
          <p:cNvPr id="17" name="object 17"/>
          <p:cNvSpPr/>
          <p:nvPr/>
        </p:nvSpPr>
        <p:spPr>
          <a:xfrm>
            <a:off x="804307" y="1706575"/>
            <a:ext cx="1056954"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0"/>
          <a:lstStyle/>
          <a:p>
            <a:pPr rtl="0"/>
            <a:endParaRPr kern="0">
              <a:latin typeface="+mj-ea"/>
              <a:ea typeface="+mj-ea"/>
            </a:endParaRPr>
          </a:p>
        </p:txBody>
      </p:sp>
      <p:sp>
        <p:nvSpPr>
          <p:cNvPr id="18" name="object 18"/>
          <p:cNvSpPr/>
          <p:nvPr/>
        </p:nvSpPr>
        <p:spPr>
          <a:xfrm>
            <a:off x="806450" y="2554135"/>
            <a:ext cx="753977" cy="6604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0"/>
          <a:lstStyle/>
          <a:p>
            <a:pPr rtl="0"/>
            <a:endParaRPr kern="0">
              <a:latin typeface="+mj-ea"/>
              <a:ea typeface="+mj-ea"/>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347855" y="367462"/>
            <a:ext cx="915796" cy="161583"/>
          </a:xfrm>
          <a:prstGeom prst="rect">
            <a:avLst/>
          </a:prstGeom>
        </p:spPr>
        <p:txBody>
          <a:bodyPr vert="horz" wrap="square" lIns="0" tIns="0" rIns="0" bIns="0" rtlCol="0">
            <a:spAutoFit/>
          </a:bodyPr>
          <a:lstStyle/>
          <a:p>
            <a:pPr marL="12700" rtl="0">
              <a:lnSpc>
                <a:spcPct val="100000"/>
              </a:lnSpc>
              <a:spcBef>
                <a:spcPts val="844"/>
              </a:spcBef>
            </a:pPr>
            <a:r>
              <a:rPr lang="zh-hans" sz="1050" kern="0">
                <a:solidFill>
                  <a:schemeClr val="bg1"/>
                </a:solidFill>
                <a:latin typeface="+mj-ea"/>
                <a:ea typeface="+mj-ea"/>
                <a:cs typeface="HGPGothicE"/>
              </a:rPr>
              <a:t>致监护人</a:t>
            </a:r>
          </a:p>
        </p:txBody>
      </p:sp>
      <p:sp>
        <p:nvSpPr>
          <p:cNvPr id="20" name="object 3">
            <a:extLst>
              <a:ext uri="{FF2B5EF4-FFF2-40B4-BE49-F238E27FC236}">
                <a16:creationId xmlns:a16="http://schemas.microsoft.com/office/drawing/2014/main" id="{82D7ADC0-8724-9B4A-B1B7-CD5286A55873}"/>
              </a:ext>
            </a:extLst>
          </p:cNvPr>
          <p:cNvSpPr txBox="1"/>
          <p:nvPr/>
        </p:nvSpPr>
        <p:spPr>
          <a:xfrm>
            <a:off x="874508" y="5142550"/>
            <a:ext cx="2157730" cy="135935"/>
          </a:xfrm>
          <a:prstGeom prst="rect">
            <a:avLst/>
          </a:prstGeom>
        </p:spPr>
        <p:txBody>
          <a:bodyPr vert="horz" wrap="square" lIns="0" tIns="12700" rIns="0" bIns="0" rtlCol="0">
            <a:spAutoFit/>
          </a:bodyPr>
          <a:lstStyle/>
          <a:p>
            <a:pPr marL="12700" rtl="0">
              <a:lnSpc>
                <a:spcPct val="100000"/>
              </a:lnSpc>
              <a:spcBef>
                <a:spcPts val="100"/>
              </a:spcBef>
            </a:pPr>
            <a:r>
              <a:rPr lang="zh-hans" sz="800" kern="0">
                <a:solidFill>
                  <a:srgbClr val="221815"/>
                </a:solidFill>
                <a:latin typeface="+mj-ea"/>
                <a:ea typeface="+mj-ea"/>
                <a:cs typeface="YuGothic"/>
              </a:rPr>
              <a:t>（※）奥密克戎变异株出现前的数据。</a:t>
            </a:r>
            <a:endParaRPr sz="800" kern="0" dirty="0">
              <a:latin typeface="+mj-ea"/>
              <a:ea typeface="+mj-ea"/>
              <a:cs typeface="YuGothic"/>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5276966" y="5144334"/>
            <a:ext cx="1489382" cy="120546"/>
          </a:xfrm>
          <a:prstGeom prst="rect">
            <a:avLst/>
          </a:prstGeom>
        </p:spPr>
        <p:txBody>
          <a:bodyPr vert="horz" wrap="square" lIns="0" tIns="12700" rIns="0" bIns="0" rtlCol="0">
            <a:spAutoFit/>
          </a:bodyPr>
          <a:lstStyle/>
          <a:p>
            <a:pPr marL="12700" algn="r" rtl="0">
              <a:lnSpc>
                <a:spcPct val="100000"/>
              </a:lnSpc>
              <a:spcBef>
                <a:spcPts val="100"/>
              </a:spcBef>
            </a:pPr>
            <a:r>
              <a:rPr lang="zh-hans" sz="700" kern="0">
                <a:solidFill>
                  <a:srgbClr val="221815"/>
                </a:solidFill>
                <a:latin typeface="+mj-ea"/>
                <a:ea typeface="+mj-ea"/>
                <a:cs typeface="YuGothic"/>
              </a:rPr>
              <a:t>出处：摘自特例承认相关报告书</a:t>
            </a:r>
            <a:endParaRPr sz="700" kern="0" dirty="0">
              <a:latin typeface="+mj-ea"/>
              <a:ea typeface="+mj-ea"/>
              <a:cs typeface="YuGothic"/>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775704" y="5428177"/>
            <a:ext cx="6022975" cy="230832"/>
          </a:xfrm>
          <a:prstGeom prst="rect">
            <a:avLst/>
          </a:prstGeom>
        </p:spPr>
        <p:txBody>
          <a:bodyPr vert="horz" wrap="square" lIns="0" tIns="0" rIns="0" bIns="0" rtlCol="0">
            <a:spAutoFit/>
          </a:bodyPr>
          <a:lstStyle/>
          <a:p>
            <a:pPr marR="170180" algn="ctr" rtl="0">
              <a:lnSpc>
                <a:spcPct val="100000"/>
              </a:lnSpc>
              <a:spcBef>
                <a:spcPts val="100"/>
              </a:spcBef>
            </a:pPr>
            <a:r>
              <a:rPr lang="zh-hans" sz="1300" kern="0" dirty="0">
                <a:solidFill>
                  <a:srgbClr val="221815"/>
                </a:solidFill>
                <a:latin typeface="+mj-ea"/>
                <a:ea typeface="+mj-ea"/>
                <a:cs typeface="HGPGothicE"/>
              </a:rPr>
              <a:t>新冠疫苗的</a:t>
            </a:r>
            <a:r>
              <a:rPr lang="zh-hans" sz="2250" kern="0" baseline="1851" dirty="0">
                <a:solidFill>
                  <a:srgbClr val="E55927"/>
                </a:solidFill>
                <a:latin typeface="+mj-ea"/>
                <a:ea typeface="+mj-ea"/>
                <a:cs typeface="HGPGothicE"/>
              </a:rPr>
              <a:t>安全性</a:t>
            </a:r>
            <a:endParaRPr sz="2250" kern="0" baseline="1851" dirty="0">
              <a:latin typeface="+mj-ea"/>
              <a:ea typeface="+mj-ea"/>
              <a:cs typeface="HGPGothicE"/>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2330450" y="7395518"/>
            <a:ext cx="2324735" cy="138499"/>
          </a:xfrm>
          <a:prstGeom prst="rect">
            <a:avLst/>
          </a:prstGeom>
        </p:spPr>
        <p:txBody>
          <a:bodyPr vert="horz" wrap="square" lIns="0" tIns="0" rIns="0" bIns="0" rtlCol="0">
            <a:spAutoFit/>
          </a:bodyPr>
          <a:lstStyle/>
          <a:p>
            <a:pPr marL="336550" algn="ctr" rtl="0">
              <a:lnSpc>
                <a:spcPct val="100000"/>
              </a:lnSpc>
              <a:spcBef>
                <a:spcPts val="445"/>
              </a:spcBef>
              <a:tabLst>
                <a:tab pos="578485" algn="l"/>
              </a:tabLst>
            </a:pPr>
            <a:r>
              <a:rPr lang="zh-hans" sz="900" b="1" kern="0" dirty="0">
                <a:solidFill>
                  <a:srgbClr val="221815"/>
                </a:solidFill>
                <a:latin typeface="+mj-ea"/>
                <a:ea typeface="+mj-ea"/>
                <a:cs typeface="YuGothic"/>
              </a:rPr>
              <a:t>症	状</a:t>
            </a:r>
            <a:endParaRPr sz="900" b="1" kern="0" dirty="0">
              <a:latin typeface="+mj-ea"/>
              <a:ea typeface="+mj-ea"/>
              <a:cs typeface="YuGothic"/>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534753" y="7972978"/>
            <a:ext cx="1700697" cy="138499"/>
          </a:xfrm>
          <a:prstGeom prst="rect">
            <a:avLst/>
          </a:prstGeom>
        </p:spPr>
        <p:txBody>
          <a:bodyPr vert="horz" wrap="square" lIns="0" tIns="0" rIns="0" bIns="0" rtlCol="0">
            <a:spAutoFit/>
          </a:bodyPr>
          <a:lstStyle/>
          <a:p>
            <a:pPr marL="12700" rtl="0">
              <a:lnSpc>
                <a:spcPct val="100000"/>
              </a:lnSpc>
              <a:spcBef>
                <a:spcPts val="100"/>
              </a:spcBef>
            </a:pPr>
            <a:r>
              <a:rPr lang="zh-hans" sz="900" kern="0">
                <a:solidFill>
                  <a:srgbClr val="221815"/>
                </a:solidFill>
                <a:latin typeface="+mj-ea"/>
                <a:ea typeface="+mj-ea"/>
                <a:cs typeface="HGPGothicE"/>
              </a:rPr>
              <a:t>腹泻、发热、关节疼痛、呕吐</a:t>
            </a:r>
            <a:endParaRPr sz="900" kern="0" dirty="0">
              <a:latin typeface="+mj-ea"/>
              <a:ea typeface="+mj-ea"/>
              <a:cs typeface="HGPGothicE"/>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1044510" y="7400776"/>
            <a:ext cx="1097280" cy="138499"/>
          </a:xfrm>
          <a:prstGeom prst="rect">
            <a:avLst/>
          </a:prstGeom>
        </p:spPr>
        <p:txBody>
          <a:bodyPr vert="horz" wrap="square" lIns="0" tIns="0" rIns="0" bIns="0" rtlCol="0">
            <a:spAutoFit/>
          </a:bodyPr>
          <a:lstStyle/>
          <a:p>
            <a:pPr marL="12700" rtl="0">
              <a:lnSpc>
                <a:spcPct val="100000"/>
              </a:lnSpc>
              <a:spcBef>
                <a:spcPts val="400"/>
              </a:spcBef>
            </a:pPr>
            <a:r>
              <a:rPr lang="zh-hans" sz="900" b="1" kern="0" dirty="0">
                <a:solidFill>
                  <a:srgbClr val="221815"/>
                </a:solidFill>
                <a:latin typeface="+mj-ea"/>
                <a:ea typeface="+mj-ea"/>
                <a:cs typeface="YuGothic"/>
              </a:rPr>
              <a:t>出现症状的比例</a:t>
            </a:r>
            <a:endParaRPr sz="900" b="1" kern="0" dirty="0">
              <a:latin typeface="+mj-ea"/>
              <a:ea typeface="+mj-ea"/>
              <a:cs typeface="YuGothic"/>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75704" y="8324420"/>
            <a:ext cx="6012180" cy="184666"/>
          </a:xfrm>
          <a:prstGeom prst="rect">
            <a:avLst/>
          </a:prstGeom>
        </p:spPr>
        <p:txBody>
          <a:bodyPr vert="horz" wrap="square" lIns="0" tIns="0" rIns="0" bIns="0" rtlCol="0">
            <a:spAutoFit/>
          </a:bodyPr>
          <a:lstStyle/>
          <a:p>
            <a:pPr marL="12700" rtl="0">
              <a:lnSpc>
                <a:spcPct val="100000"/>
              </a:lnSpc>
              <a:spcBef>
                <a:spcPts val="100"/>
              </a:spcBef>
            </a:pPr>
            <a:r>
              <a:rPr lang="zh-hans" sz="1200" kern="0" dirty="0">
                <a:solidFill>
                  <a:srgbClr val="E55927"/>
                </a:solidFill>
                <a:latin typeface="+mj-ea"/>
                <a:ea typeface="+mj-ea"/>
                <a:cs typeface="HGPGothicE"/>
              </a:rPr>
              <a:t>Q.听说越年轻的男性越容易在接种后出现心肌炎症状，儿</a:t>
            </a:r>
            <a:r>
              <a:rPr lang="zh-hans" sz="1200" kern="0" dirty="0" smtClean="0">
                <a:solidFill>
                  <a:srgbClr val="E55927"/>
                </a:solidFill>
                <a:latin typeface="+mj-ea"/>
                <a:ea typeface="+mj-ea"/>
                <a:cs typeface="HGPGothicE"/>
              </a:rPr>
              <a:t>童</a:t>
            </a:r>
            <a:r>
              <a:rPr lang="zh-CN" altLang="en-US" sz="1200" kern="0" dirty="0" smtClean="0">
                <a:solidFill>
                  <a:srgbClr val="E55927"/>
                </a:solidFill>
                <a:latin typeface="+mj-ea"/>
                <a:ea typeface="+mj-ea"/>
                <a:cs typeface="HGPGothicE"/>
              </a:rPr>
              <a:t>的情况如何</a:t>
            </a:r>
            <a:r>
              <a:rPr lang="zh-hans" sz="1200" kern="0" dirty="0" smtClean="0">
                <a:solidFill>
                  <a:srgbClr val="E55927"/>
                </a:solidFill>
                <a:latin typeface="+mj-ea"/>
                <a:ea typeface="+mj-ea"/>
                <a:cs typeface="HGPGothicE"/>
              </a:rPr>
              <a:t>？</a:t>
            </a:r>
            <a:endParaRPr sz="1200" kern="0" dirty="0">
              <a:latin typeface="+mj-ea"/>
              <a:ea typeface="+mj-ea"/>
              <a:cs typeface="HGPGothicE"/>
            </a:endParaRPr>
          </a:p>
        </p:txBody>
      </p:sp>
      <p:sp>
        <p:nvSpPr>
          <p:cNvPr id="28" name="object 2">
            <a:extLst>
              <a:ext uri="{FF2B5EF4-FFF2-40B4-BE49-F238E27FC236}">
                <a16:creationId xmlns:a16="http://schemas.microsoft.com/office/drawing/2014/main" id="{B8E6F0D2-6DA9-9A4D-990A-585919F79A8F}"/>
              </a:ext>
            </a:extLst>
          </p:cNvPr>
          <p:cNvSpPr txBox="1"/>
          <p:nvPr/>
        </p:nvSpPr>
        <p:spPr>
          <a:xfrm>
            <a:off x="932402" y="2735562"/>
            <a:ext cx="5866277" cy="451727"/>
          </a:xfrm>
          <a:prstGeom prst="rect">
            <a:avLst/>
          </a:prstGeom>
        </p:spPr>
        <p:txBody>
          <a:bodyPr vert="horz" wrap="square" lIns="0" tIns="0" rIns="0" bIns="0" rtlCol="0">
            <a:spAutoFit/>
          </a:bodyPr>
          <a:lstStyle/>
          <a:p>
            <a:pPr marL="9525" rtl="0">
              <a:lnSpc>
                <a:spcPct val="100000"/>
              </a:lnSpc>
              <a:spcBef>
                <a:spcPts val="545"/>
              </a:spcBef>
              <a:buChar char="●"/>
              <a:tabLst>
                <a:tab pos="715963" algn="l"/>
              </a:tabLst>
            </a:pPr>
            <a:r>
              <a:rPr lang="zh-hans" sz="900" kern="0" dirty="0">
                <a:solidFill>
                  <a:srgbClr val="221815"/>
                </a:solidFill>
                <a:latin typeface="+mj-ea"/>
                <a:ea typeface="+mj-ea"/>
                <a:cs typeface="YuGothic"/>
              </a:rPr>
              <a:t>5至11岁的儿童</a:t>
            </a:r>
            <a:endParaRPr sz="900" kern="0" dirty="0">
              <a:latin typeface="+mj-ea"/>
              <a:ea typeface="+mj-ea"/>
              <a:cs typeface="YuGothic"/>
            </a:endParaRPr>
          </a:p>
          <a:p>
            <a:pPr marL="176213" marR="828675" indent="-176213" rtl="0">
              <a:lnSpc>
                <a:spcPct val="118100"/>
              </a:lnSpc>
              <a:buChar char="●"/>
              <a:tabLst>
                <a:tab pos="744538" algn="l"/>
              </a:tabLst>
            </a:pPr>
            <a:r>
              <a:rPr lang="zh-hans" sz="900" kern="0" dirty="0">
                <a:solidFill>
                  <a:srgbClr val="221815"/>
                </a:solidFill>
                <a:latin typeface="+mj-ea"/>
                <a:ea typeface="+mj-ea"/>
                <a:cs typeface="YuGothic"/>
              </a:rPr>
              <a:t>尤其建议患有慢性呼吸系统疾病、先天性心脏病等重症化风险较高的基础疾病（※）的儿童接种。请和家庭医生等充分商议后再接种。</a:t>
            </a:r>
            <a:endParaRPr sz="900" kern="0" dirty="0">
              <a:latin typeface="+mj-ea"/>
              <a:ea typeface="+mj-ea"/>
              <a:cs typeface="YuGothic"/>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887696" y="618450"/>
            <a:ext cx="6308798" cy="710707"/>
          </a:xfrm>
          <a:prstGeom prst="rect">
            <a:avLst/>
          </a:prstGeom>
        </p:spPr>
        <p:txBody>
          <a:bodyPr vert="horz" wrap="square" lIns="0" tIns="0" rIns="0" bIns="0" rtlCol="0">
            <a:spAutoFit/>
          </a:bodyPr>
          <a:lstStyle/>
          <a:p>
            <a:pPr marL="9525" marR="577215" rtl="0">
              <a:lnSpc>
                <a:spcPct val="118100"/>
              </a:lnSpc>
              <a:spcBef>
                <a:spcPts val="590"/>
              </a:spcBef>
            </a:pPr>
            <a:r>
              <a:rPr lang="zh-hans" sz="1300" kern="0" dirty="0">
                <a:solidFill>
                  <a:srgbClr val="221815"/>
                </a:solidFill>
                <a:latin typeface="+mj-ea"/>
                <a:ea typeface="+mj-ea"/>
                <a:cs typeface="HGPGothicE"/>
              </a:rPr>
              <a:t>5至11岁的儿童也可以接种新冠疫苗了。日本国内的新冠病毒感染者中，儿童的比例不断增加。</a:t>
            </a:r>
            <a:endParaRPr sz="1300" kern="0" dirty="0">
              <a:latin typeface="+mj-ea"/>
              <a:ea typeface="+mj-ea"/>
              <a:cs typeface="HGPGothicE"/>
            </a:endParaRPr>
          </a:p>
          <a:p>
            <a:pPr marL="9525" rtl="0">
              <a:lnSpc>
                <a:spcPct val="100000"/>
              </a:lnSpc>
              <a:spcBef>
                <a:spcPts val="285"/>
              </a:spcBef>
            </a:pPr>
            <a:r>
              <a:rPr lang="zh-hans" sz="1300" kern="0" dirty="0">
                <a:solidFill>
                  <a:srgbClr val="221815"/>
                </a:solidFill>
                <a:latin typeface="+mj-ea"/>
                <a:ea typeface="+mj-ea"/>
                <a:cs typeface="HGPGothicE"/>
              </a:rPr>
              <a:t>请在阅读本说明书后与您的子女商量是否接种疫苗。</a:t>
            </a:r>
            <a:endParaRPr sz="1300" kern="0" dirty="0">
              <a:latin typeface="+mj-ea"/>
              <a:ea typeface="+mj-ea"/>
              <a:cs typeface="HGPGothicE"/>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70458" y="1560680"/>
            <a:ext cx="1426845" cy="184666"/>
          </a:xfrm>
          <a:prstGeom prst="rect">
            <a:avLst/>
          </a:prstGeom>
        </p:spPr>
        <p:txBody>
          <a:bodyPr vert="horz" wrap="square" lIns="0" tIns="0" rIns="0" bIns="0" rtlCol="0">
            <a:spAutoFit/>
          </a:bodyPr>
          <a:lstStyle/>
          <a:p>
            <a:pPr marL="9525" rtl="0">
              <a:lnSpc>
                <a:spcPct val="100000"/>
              </a:lnSpc>
            </a:pPr>
            <a:r>
              <a:rPr lang="zh-hans" sz="1200" kern="0">
                <a:solidFill>
                  <a:srgbClr val="E55927"/>
                </a:solidFill>
                <a:latin typeface="+mj-ea"/>
                <a:ea typeface="+mj-ea"/>
                <a:cs typeface="HGPGothicE"/>
              </a:rPr>
              <a:t>◎所使用的疫苗</a:t>
            </a:r>
            <a:endParaRPr sz="1200" kern="0" dirty="0">
              <a:latin typeface="+mj-ea"/>
              <a:ea typeface="+mj-ea"/>
              <a:cs typeface="HGPGothicE"/>
            </a:endParaRPr>
          </a:p>
        </p:txBody>
      </p:sp>
      <p:sp>
        <p:nvSpPr>
          <p:cNvPr id="31" name="object 2">
            <a:extLst>
              <a:ext uri="{FF2B5EF4-FFF2-40B4-BE49-F238E27FC236}">
                <a16:creationId xmlns:a16="http://schemas.microsoft.com/office/drawing/2014/main" id="{DD723231-5405-7542-8272-46D433ABBF6C}"/>
              </a:ext>
            </a:extLst>
          </p:cNvPr>
          <p:cNvSpPr txBox="1"/>
          <p:nvPr/>
        </p:nvSpPr>
        <p:spPr>
          <a:xfrm>
            <a:off x="920588" y="1838662"/>
            <a:ext cx="4790123" cy="313227"/>
          </a:xfrm>
          <a:prstGeom prst="rect">
            <a:avLst/>
          </a:prstGeom>
        </p:spPr>
        <p:txBody>
          <a:bodyPr vert="horz" wrap="square" lIns="0" tIns="0" rIns="0" bIns="0" rtlCol="0">
            <a:spAutoFit/>
          </a:bodyPr>
          <a:lstStyle/>
          <a:p>
            <a:pPr marL="9525" marR="1601470" rtl="0">
              <a:lnSpc>
                <a:spcPct val="118100"/>
              </a:lnSpc>
              <a:spcBef>
                <a:spcPts val="350"/>
              </a:spcBef>
            </a:pPr>
            <a:r>
              <a:rPr lang="zh-hans" sz="900" kern="0">
                <a:solidFill>
                  <a:srgbClr val="221815"/>
                </a:solidFill>
                <a:latin typeface="+mj-ea"/>
                <a:ea typeface="+mj-ea"/>
                <a:cs typeface="YuGothic"/>
              </a:rPr>
              <a:t>使用辉瑞公司制造的5至11岁用的疫苗。这是儿童疫苗（※）。一般情况下需间隔</a:t>
            </a:r>
            <a:r>
              <a:rPr lang="zh-hans" sz="900" b="1" kern="0">
                <a:solidFill>
                  <a:srgbClr val="221815"/>
                </a:solidFill>
                <a:latin typeface="+mj-ea"/>
                <a:ea typeface="+mj-ea"/>
                <a:cs typeface="YuGothic"/>
              </a:rPr>
              <a:t>3周，</a:t>
            </a:r>
            <a:r>
              <a:rPr lang="zh-hans" sz="900" kern="0">
                <a:solidFill>
                  <a:srgbClr val="221815"/>
                </a:solidFill>
                <a:latin typeface="+mj-ea"/>
                <a:ea typeface="+mj-ea"/>
                <a:cs typeface="YuGothic"/>
              </a:rPr>
              <a:t>共</a:t>
            </a:r>
            <a:r>
              <a:rPr lang="zh-hans" sz="900" b="1" kern="0">
                <a:solidFill>
                  <a:srgbClr val="221815"/>
                </a:solidFill>
                <a:latin typeface="+mj-ea"/>
                <a:ea typeface="+mj-ea"/>
                <a:cs typeface="YuGothic"/>
              </a:rPr>
              <a:t>接种2次</a:t>
            </a:r>
            <a:r>
              <a:rPr lang="zh-hans" sz="900" kern="0">
                <a:solidFill>
                  <a:srgbClr val="221815"/>
                </a:solidFill>
                <a:latin typeface="+mj-ea"/>
                <a:ea typeface="+mj-ea"/>
                <a:cs typeface="YuGothic"/>
              </a:rPr>
              <a:t>。</a:t>
            </a:r>
            <a:endParaRPr sz="900" kern="0" dirty="0">
              <a:latin typeface="+mj-ea"/>
              <a:ea typeface="+mj-ea"/>
              <a:cs typeface="YuGothic"/>
            </a:endParaRPr>
          </a:p>
        </p:txBody>
      </p:sp>
      <p:sp>
        <p:nvSpPr>
          <p:cNvPr id="32" name="object 2">
            <a:extLst>
              <a:ext uri="{FF2B5EF4-FFF2-40B4-BE49-F238E27FC236}">
                <a16:creationId xmlns:a16="http://schemas.microsoft.com/office/drawing/2014/main" id="{DA936D7B-EC48-E249-9FC3-75DCAABF547A}"/>
              </a:ext>
            </a:extLst>
          </p:cNvPr>
          <p:cNvSpPr txBox="1"/>
          <p:nvPr/>
        </p:nvSpPr>
        <p:spPr>
          <a:xfrm>
            <a:off x="873780" y="2220564"/>
            <a:ext cx="3742669" cy="123111"/>
          </a:xfrm>
          <a:prstGeom prst="rect">
            <a:avLst/>
          </a:prstGeom>
        </p:spPr>
        <p:txBody>
          <a:bodyPr vert="horz" wrap="square" lIns="0" tIns="0" rIns="0" bIns="0" rtlCol="0">
            <a:spAutoFit/>
          </a:bodyPr>
          <a:lstStyle/>
          <a:p>
            <a:pPr marL="9525" rtl="0">
              <a:lnSpc>
                <a:spcPct val="100000"/>
              </a:lnSpc>
              <a:spcBef>
                <a:spcPts val="470"/>
              </a:spcBef>
            </a:pPr>
            <a:r>
              <a:rPr lang="zh-hans" sz="800" kern="0">
                <a:solidFill>
                  <a:srgbClr val="221815"/>
                </a:solidFill>
                <a:latin typeface="+mj-ea"/>
                <a:ea typeface="+mj-ea"/>
                <a:cs typeface="YuGothic"/>
              </a:rPr>
              <a:t>（※）有效成分是辉瑞公司制造的12岁以上疫苗的1/3。</a:t>
            </a:r>
            <a:endParaRPr sz="800" kern="0" dirty="0">
              <a:latin typeface="+mj-ea"/>
              <a:ea typeface="+mj-ea"/>
              <a:cs typeface="YuGothic"/>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5" y="2409111"/>
            <a:ext cx="1100296" cy="184666"/>
          </a:xfrm>
          <a:prstGeom prst="rect">
            <a:avLst/>
          </a:prstGeom>
        </p:spPr>
        <p:txBody>
          <a:bodyPr vert="horz" wrap="square" lIns="0" tIns="0" rIns="0" bIns="0" rtlCol="0">
            <a:spAutoFit/>
          </a:bodyPr>
          <a:lstStyle/>
          <a:p>
            <a:pPr marL="9525" rtl="0">
              <a:lnSpc>
                <a:spcPct val="100000"/>
              </a:lnSpc>
              <a:spcBef>
                <a:spcPts val="905"/>
              </a:spcBef>
            </a:pPr>
            <a:r>
              <a:rPr lang="zh-hans" sz="1200" kern="0">
                <a:solidFill>
                  <a:srgbClr val="E55927"/>
                </a:solidFill>
                <a:latin typeface="+mj-ea"/>
                <a:ea typeface="+mj-ea"/>
                <a:cs typeface="HGPGothicE"/>
              </a:rPr>
              <a:t>◎接种对象</a:t>
            </a:r>
            <a:endParaRPr sz="1200" kern="0" dirty="0">
              <a:latin typeface="+mj-ea"/>
              <a:ea typeface="+mj-ea"/>
              <a:cs typeface="HGPGothicE"/>
            </a:endParaRPr>
          </a:p>
        </p:txBody>
      </p:sp>
      <p:sp>
        <p:nvSpPr>
          <p:cNvPr id="34" name="object 2">
            <a:extLst>
              <a:ext uri="{FF2B5EF4-FFF2-40B4-BE49-F238E27FC236}">
                <a16:creationId xmlns:a16="http://schemas.microsoft.com/office/drawing/2014/main" id="{F1FF40C3-FCAB-D747-80CF-49026A901103}"/>
              </a:ext>
            </a:extLst>
          </p:cNvPr>
          <p:cNvSpPr txBox="1"/>
          <p:nvPr/>
        </p:nvSpPr>
        <p:spPr>
          <a:xfrm>
            <a:off x="577850" y="3315586"/>
            <a:ext cx="6108503" cy="133242"/>
          </a:xfrm>
          <a:prstGeom prst="rect">
            <a:avLst/>
          </a:prstGeom>
        </p:spPr>
        <p:txBody>
          <a:bodyPr vert="horz" wrap="square" lIns="0" tIns="0" rIns="0" bIns="0" rtlCol="0">
            <a:spAutoFit/>
          </a:bodyPr>
          <a:lstStyle/>
          <a:p>
            <a:pPr marL="269875" marR="840105" indent="-269875" rtl="0">
              <a:lnSpc>
                <a:spcPct val="118100"/>
              </a:lnSpc>
              <a:spcBef>
                <a:spcPts val="345"/>
              </a:spcBef>
            </a:pPr>
            <a:r>
              <a:rPr lang="zh-hans" sz="800" kern="0">
                <a:solidFill>
                  <a:srgbClr val="221815"/>
                </a:solidFill>
                <a:latin typeface="+mj-ea"/>
                <a:ea typeface="+mj-ea"/>
                <a:cs typeface="YuGothic"/>
              </a:rPr>
              <a:t>（※）日本小儿科学会公布了新冠病毒传染病的重症化风险较高的疾病一览等。日本小儿科学会“新冠病毒相关信息” </a:t>
            </a:r>
            <a:endParaRPr sz="800" kern="0" dirty="0">
              <a:latin typeface="+mj-ea"/>
              <a:ea typeface="+mj-ea"/>
              <a:cs typeface="YuGothic"/>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70458" y="4430812"/>
            <a:ext cx="6018201" cy="153888"/>
          </a:xfrm>
          <a:prstGeom prst="rect">
            <a:avLst/>
          </a:prstGeom>
        </p:spPr>
        <p:txBody>
          <a:bodyPr vert="horz" wrap="square" lIns="0" tIns="0" rIns="0" bIns="0" rtlCol="0">
            <a:spAutoFit/>
          </a:bodyPr>
          <a:lstStyle/>
          <a:p>
            <a:pPr marL="4763" rtl="0">
              <a:lnSpc>
                <a:spcPct val="100000"/>
              </a:lnSpc>
              <a:spcBef>
                <a:spcPts val="735"/>
              </a:spcBef>
            </a:pPr>
            <a:r>
              <a:rPr lang="zh-hans" sz="1000" kern="0">
                <a:solidFill>
                  <a:srgbClr val="221815"/>
                </a:solidFill>
                <a:latin typeface="+mj-ea"/>
                <a:ea typeface="+mj-ea"/>
                <a:cs typeface="HGPGothicE"/>
              </a:rPr>
              <a:t>A.接种新冠疫苗后，即使感染了新冠病毒，也不易出现症状。</a:t>
            </a:r>
            <a:endParaRPr sz="1000" kern="0" dirty="0">
              <a:latin typeface="+mj-ea"/>
              <a:ea typeface="+mj-ea"/>
              <a:cs typeface="HGPGothicE"/>
            </a:endParaRPr>
          </a:p>
        </p:txBody>
      </p:sp>
      <p:sp>
        <p:nvSpPr>
          <p:cNvPr id="36" name="object 2">
            <a:extLst>
              <a:ext uri="{FF2B5EF4-FFF2-40B4-BE49-F238E27FC236}">
                <a16:creationId xmlns:a16="http://schemas.microsoft.com/office/drawing/2014/main" id="{1499338A-1738-7C40-9ABE-CF2218A9E6B8}"/>
              </a:ext>
            </a:extLst>
          </p:cNvPr>
          <p:cNvSpPr txBox="1"/>
          <p:nvPr/>
        </p:nvSpPr>
        <p:spPr>
          <a:xfrm>
            <a:off x="1323103" y="3547309"/>
            <a:ext cx="6440805" cy="133242"/>
          </a:xfrm>
          <a:prstGeom prst="rect">
            <a:avLst/>
          </a:prstGeom>
        </p:spPr>
        <p:txBody>
          <a:bodyPr vert="horz" wrap="square" lIns="0" tIns="0" rIns="0" bIns="0" rtlCol="0">
            <a:spAutoFit/>
          </a:bodyPr>
          <a:lstStyle/>
          <a:p>
            <a:pPr marL="9525" marR="840105" rtl="0">
              <a:lnSpc>
                <a:spcPct val="118100"/>
              </a:lnSpc>
              <a:spcBef>
                <a:spcPts val="345"/>
              </a:spcBef>
            </a:pPr>
            <a:r>
              <a:rPr lang="zh-hans" sz="800" kern="0">
                <a:solidFill>
                  <a:srgbClr val="221815"/>
                </a:solidFill>
                <a:latin typeface="+mj-ea"/>
                <a:ea typeface="+mj-ea"/>
                <a:cs typeface="YuGothic"/>
              </a:rPr>
              <a:t>URL：</a:t>
            </a:r>
            <a:r>
              <a:rPr lang="zh-hans" sz="800" u="sng" kern="0">
                <a:solidFill>
                  <a:srgbClr val="221815"/>
                </a:solidFill>
                <a:latin typeface="+mj-ea"/>
                <a:ea typeface="+mj-ea"/>
                <a:cs typeface="YuGothic"/>
                <a:hlinkClick r:id="rId2"/>
              </a:rPr>
              <a:t>https://www.jpeds.or.jp/modules/activity/index.php?content_id=3</a:t>
            </a:r>
            <a:r>
              <a:rPr lang="zh-hans" sz="800" u="sng" kern="0">
                <a:solidFill>
                  <a:srgbClr val="221815"/>
                </a:solidFill>
                <a:latin typeface="+mj-ea"/>
                <a:ea typeface="+mj-ea"/>
                <a:cs typeface="YuGothic"/>
              </a:rPr>
              <a:t>33</a:t>
            </a:r>
            <a:endParaRPr sz="800" u="sng" kern="0" dirty="0">
              <a:latin typeface="+mj-ea"/>
              <a:ea typeface="+mj-ea"/>
              <a:cs typeface="YuGothic"/>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2534753" y="3789971"/>
            <a:ext cx="2287396" cy="230832"/>
          </a:xfrm>
          <a:prstGeom prst="rect">
            <a:avLst/>
          </a:prstGeom>
        </p:spPr>
        <p:txBody>
          <a:bodyPr vert="horz" wrap="square" lIns="0" tIns="0" rIns="0" bIns="0" rtlCol="0">
            <a:spAutoFit/>
          </a:bodyPr>
          <a:lstStyle/>
          <a:p>
            <a:pPr marL="4763" algn="ctr" rtl="0">
              <a:lnSpc>
                <a:spcPct val="100000"/>
              </a:lnSpc>
            </a:pPr>
            <a:r>
              <a:rPr lang="zh-hans" sz="1300" kern="0">
                <a:solidFill>
                  <a:srgbClr val="221815"/>
                </a:solidFill>
                <a:latin typeface="+mj-ea"/>
                <a:ea typeface="+mj-ea"/>
                <a:cs typeface="HGPGothicE"/>
              </a:rPr>
              <a:t>新冠疫苗的</a:t>
            </a:r>
            <a:r>
              <a:rPr lang="zh-hans" sz="2250" kern="0" baseline="1851">
                <a:solidFill>
                  <a:srgbClr val="E55927"/>
                </a:solidFill>
                <a:latin typeface="+mj-ea"/>
                <a:ea typeface="+mj-ea"/>
                <a:cs typeface="HGPGothicE"/>
              </a:rPr>
              <a:t>效果</a:t>
            </a:r>
            <a:endParaRPr sz="2250" kern="0" baseline="1851" dirty="0">
              <a:latin typeface="+mj-ea"/>
              <a:ea typeface="+mj-ea"/>
              <a:cs typeface="HGPGothicE"/>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70458" y="4142740"/>
            <a:ext cx="6018201" cy="184666"/>
          </a:xfrm>
          <a:prstGeom prst="rect">
            <a:avLst/>
          </a:prstGeom>
        </p:spPr>
        <p:txBody>
          <a:bodyPr vert="horz" wrap="square" lIns="0" tIns="0" rIns="0" bIns="0" rtlCol="0">
            <a:spAutoFit/>
          </a:bodyPr>
          <a:lstStyle/>
          <a:p>
            <a:pPr marL="4763" rtl="0">
              <a:lnSpc>
                <a:spcPct val="100000"/>
              </a:lnSpc>
              <a:spcBef>
                <a:spcPts val="1005"/>
              </a:spcBef>
            </a:pPr>
            <a:r>
              <a:rPr lang="zh-hans" sz="1200" kern="0" dirty="0">
                <a:solidFill>
                  <a:srgbClr val="E55927"/>
                </a:solidFill>
                <a:latin typeface="+mj-ea"/>
                <a:ea typeface="+mj-ea"/>
                <a:cs typeface="HGPGothicE"/>
              </a:rPr>
              <a:t>Q.新冠疫苗有什么效果？</a:t>
            </a:r>
            <a:endParaRPr sz="1200" kern="0" dirty="0">
              <a:latin typeface="+mj-ea"/>
              <a:ea typeface="+mj-ea"/>
              <a:cs typeface="HGPGothicE"/>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934316" y="4613916"/>
            <a:ext cx="5900963" cy="326884"/>
          </a:xfrm>
          <a:prstGeom prst="rect">
            <a:avLst/>
          </a:prstGeom>
        </p:spPr>
        <p:txBody>
          <a:bodyPr vert="horz" wrap="square" lIns="0" tIns="0" rIns="0" bIns="0" rtlCol="0">
            <a:spAutoFit/>
          </a:bodyPr>
          <a:lstStyle/>
          <a:p>
            <a:pPr marL="6350" marR="5080" algn="just" rtl="0">
              <a:lnSpc>
                <a:spcPct val="118100"/>
              </a:lnSpc>
              <a:spcBef>
                <a:spcPts val="140"/>
              </a:spcBef>
            </a:pPr>
            <a:r>
              <a:rPr lang="zh-hans" sz="900" kern="0" dirty="0">
                <a:solidFill>
                  <a:srgbClr val="221815"/>
                </a:solidFill>
                <a:latin typeface="+mj-ea"/>
                <a:ea typeface="+mj-ea"/>
                <a:cs typeface="YuGothic"/>
              </a:rPr>
              <a:t>接种疫苗后，体内将建立起抵抗新冠病毒的机制（免疫）。在病毒进入体内时，</a:t>
            </a:r>
            <a:r>
              <a:rPr lang="zh-hans" sz="900" kern="0" dirty="0" smtClean="0">
                <a:solidFill>
                  <a:srgbClr val="221815"/>
                </a:solidFill>
                <a:latin typeface="+mj-ea"/>
                <a:ea typeface="+mj-ea"/>
                <a:cs typeface="YuGothic"/>
              </a:rPr>
              <a:t>由于</a:t>
            </a:r>
            <a:r>
              <a:rPr lang="zh-CN" altLang="en-US" sz="900" kern="0" dirty="0" smtClean="0">
                <a:latin typeface="+mj-ea"/>
                <a:ea typeface="+mj-ea"/>
                <a:cs typeface="YuGothic"/>
              </a:rPr>
              <a:t>免疫机制</a:t>
            </a:r>
            <a:r>
              <a:rPr lang="zh-hans" sz="900" kern="0" dirty="0" smtClean="0">
                <a:solidFill>
                  <a:srgbClr val="221815"/>
                </a:solidFill>
                <a:latin typeface="+mj-ea"/>
                <a:ea typeface="+mj-ea"/>
                <a:cs typeface="YuGothic"/>
              </a:rPr>
              <a:t>能够即刻进入作战状态</a:t>
            </a:r>
            <a:r>
              <a:rPr lang="zh-hans" sz="900" kern="0" dirty="0">
                <a:solidFill>
                  <a:srgbClr val="221815"/>
                </a:solidFill>
                <a:latin typeface="+mj-ea"/>
                <a:ea typeface="+mj-ea"/>
                <a:cs typeface="YuGothic"/>
              </a:rPr>
              <a:t>，所以不易出现新冠病毒传染病的症状。有报告显示，5～11岁儿童在接种2剂后的7天后发病预防效果为90.7%（※）。</a:t>
            </a:r>
            <a:endParaRPr sz="900" kern="0" dirty="0">
              <a:latin typeface="+mj-ea"/>
              <a:ea typeface="+mj-ea"/>
              <a:cs typeface="YuGothic"/>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887696" y="6261100"/>
            <a:ext cx="5910983" cy="640112"/>
          </a:xfrm>
          <a:prstGeom prst="rect">
            <a:avLst/>
          </a:prstGeom>
        </p:spPr>
        <p:txBody>
          <a:bodyPr vert="horz" wrap="square" lIns="0" tIns="0" rIns="0" bIns="0" rtlCol="0">
            <a:spAutoFit/>
          </a:bodyPr>
          <a:lstStyle/>
          <a:p>
            <a:pPr marL="6350" marR="5080" algn="just" rtl="0">
              <a:lnSpc>
                <a:spcPct val="118100"/>
              </a:lnSpc>
              <a:spcBef>
                <a:spcPts val="285"/>
              </a:spcBef>
            </a:pPr>
            <a:r>
              <a:rPr lang="zh-hans" sz="900" kern="0" dirty="0">
                <a:solidFill>
                  <a:srgbClr val="221815"/>
                </a:solidFill>
                <a:latin typeface="+mj-ea"/>
                <a:ea typeface="+mj-ea"/>
                <a:cs typeface="YuGothic"/>
              </a:rPr>
              <a:t>接种疫苗后，数日内出现的症状中，最常见的是注射部位的疼痛，第一剂时为74％、第二剂时为71％。在接种当晚和次日感到疼痛的人比刚接种后要多。接种第二剂后感到疲劳和发热等症状的人比接种第一剂后要多，发热38℃以上的人在第一剂时为2.5%、第二剂时为6.5%。接种疫苗后的症状几乎均为轻度或中度，根据现有信息判断，在安全性方面无重大担忧。</a:t>
            </a:r>
            <a:endParaRPr sz="1000" kern="0" dirty="0">
              <a:latin typeface="+mj-ea"/>
              <a:ea typeface="+mj-ea"/>
              <a:cs typeface="HGPGothicE"/>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75704" y="5765807"/>
            <a:ext cx="6022975" cy="184666"/>
          </a:xfrm>
          <a:prstGeom prst="rect">
            <a:avLst/>
          </a:prstGeom>
        </p:spPr>
        <p:txBody>
          <a:bodyPr vert="horz" wrap="square" lIns="0" tIns="0" rIns="0" bIns="0" rtlCol="0">
            <a:spAutoFit/>
          </a:bodyPr>
          <a:lstStyle/>
          <a:p>
            <a:pPr marL="12700" rtl="0">
              <a:lnSpc>
                <a:spcPct val="100000"/>
              </a:lnSpc>
              <a:spcBef>
                <a:spcPts val="1005"/>
              </a:spcBef>
            </a:pPr>
            <a:r>
              <a:rPr lang="zh-hans" sz="1200" kern="0" dirty="0">
                <a:solidFill>
                  <a:srgbClr val="E55927"/>
                </a:solidFill>
                <a:latin typeface="+mj-ea"/>
                <a:ea typeface="+mj-ea"/>
                <a:cs typeface="HGPGothicE"/>
              </a:rPr>
              <a:t>Q.儿童接种新冠疫苗后会出现什么症状？</a:t>
            </a:r>
            <a:endParaRPr sz="1200" kern="0" dirty="0">
              <a:latin typeface="+mj-ea"/>
              <a:ea typeface="+mj-ea"/>
              <a:cs typeface="HGPGothicE"/>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75704" y="6066992"/>
            <a:ext cx="6022975" cy="153888"/>
          </a:xfrm>
          <a:prstGeom prst="rect">
            <a:avLst/>
          </a:prstGeom>
        </p:spPr>
        <p:txBody>
          <a:bodyPr vert="horz" wrap="square" lIns="0" tIns="0" rIns="0" bIns="0" rtlCol="0">
            <a:spAutoFit/>
          </a:bodyPr>
          <a:lstStyle/>
          <a:p>
            <a:pPr marL="15875" rtl="0">
              <a:lnSpc>
                <a:spcPct val="100000"/>
              </a:lnSpc>
              <a:spcBef>
                <a:spcPts val="735"/>
              </a:spcBef>
            </a:pPr>
            <a:r>
              <a:rPr lang="zh-hans" sz="1000" kern="0">
                <a:solidFill>
                  <a:srgbClr val="221815"/>
                </a:solidFill>
                <a:latin typeface="+mj-ea"/>
                <a:ea typeface="+mj-ea"/>
                <a:cs typeface="HGPGothicE"/>
              </a:rPr>
              <a:t>A.最常见的是注射部位疼痛。</a:t>
            </a:r>
            <a:endParaRPr sz="1000" kern="0" dirty="0">
              <a:latin typeface="+mj-ea"/>
              <a:ea typeface="+mj-ea"/>
              <a:cs typeface="HGPGothicE"/>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887696" y="7155083"/>
            <a:ext cx="5910983" cy="153888"/>
          </a:xfrm>
          <a:prstGeom prst="rect">
            <a:avLst/>
          </a:prstGeom>
        </p:spPr>
        <p:txBody>
          <a:bodyPr vert="horz" wrap="square" lIns="0" tIns="0" rIns="0" bIns="0" rtlCol="0">
            <a:spAutoFit/>
          </a:bodyPr>
          <a:lstStyle/>
          <a:p>
            <a:pPr marL="6350" rtl="0">
              <a:lnSpc>
                <a:spcPct val="100000"/>
              </a:lnSpc>
              <a:spcBef>
                <a:spcPts val="835"/>
              </a:spcBef>
              <a:buClr>
                <a:srgbClr val="E55927"/>
              </a:buClr>
              <a:buSzPct val="90000"/>
              <a:buChar char="■"/>
              <a:tabLst>
                <a:tab pos="276225" algn="l"/>
              </a:tabLst>
            </a:pPr>
            <a:r>
              <a:rPr lang="en-US" altLang="zh-Hans" sz="1000" kern="0" dirty="0" smtClean="0">
                <a:solidFill>
                  <a:srgbClr val="221815"/>
                </a:solidFill>
                <a:latin typeface="+mj-ea"/>
                <a:ea typeface="+mj-ea"/>
                <a:cs typeface="HGPGothicE"/>
              </a:rPr>
              <a:t> </a:t>
            </a:r>
            <a:r>
              <a:rPr lang="zh-hans" sz="1000" kern="0" dirty="0" smtClean="0">
                <a:solidFill>
                  <a:srgbClr val="221815"/>
                </a:solidFill>
                <a:latin typeface="+mj-ea"/>
                <a:ea typeface="+mj-ea"/>
                <a:cs typeface="HGPGothicE"/>
              </a:rPr>
              <a:t>数日内可能出现</a:t>
            </a:r>
            <a:r>
              <a:rPr lang="zh-hans" sz="1000" kern="0" dirty="0">
                <a:solidFill>
                  <a:srgbClr val="221815"/>
                </a:solidFill>
                <a:latin typeface="+mj-ea"/>
                <a:ea typeface="+mj-ea"/>
                <a:cs typeface="HGPGothicE"/>
              </a:rPr>
              <a:t>的症状</a:t>
            </a:r>
            <a:endParaRPr sz="1000" kern="0" dirty="0">
              <a:latin typeface="+mj-ea"/>
              <a:ea typeface="+mj-ea"/>
              <a:cs typeface="HGPGothicE"/>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5276966" y="8048077"/>
            <a:ext cx="1489382" cy="120546"/>
          </a:xfrm>
          <a:prstGeom prst="rect">
            <a:avLst/>
          </a:prstGeom>
        </p:spPr>
        <p:txBody>
          <a:bodyPr vert="horz" wrap="square" lIns="0" tIns="12700" rIns="0" bIns="0" rtlCol="0">
            <a:spAutoFit/>
          </a:bodyPr>
          <a:lstStyle/>
          <a:p>
            <a:pPr marL="12700" algn="r" rtl="0">
              <a:lnSpc>
                <a:spcPct val="100000"/>
              </a:lnSpc>
              <a:spcBef>
                <a:spcPts val="100"/>
              </a:spcBef>
            </a:pPr>
            <a:r>
              <a:rPr lang="zh-hans" sz="700" kern="0">
                <a:solidFill>
                  <a:srgbClr val="221815"/>
                </a:solidFill>
                <a:latin typeface="+mj-ea"/>
                <a:ea typeface="+mj-ea"/>
                <a:cs typeface="YuGothic"/>
              </a:rPr>
              <a:t>出处：摘自特例承认相关报告书</a:t>
            </a:r>
            <a:endParaRPr sz="700" kern="0" dirty="0">
              <a:latin typeface="+mj-ea"/>
              <a:ea typeface="+mj-ea"/>
              <a:cs typeface="YuGothic"/>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775704" y="8603252"/>
            <a:ext cx="6012180" cy="153888"/>
          </a:xfrm>
          <a:prstGeom prst="rect">
            <a:avLst/>
          </a:prstGeom>
        </p:spPr>
        <p:txBody>
          <a:bodyPr vert="horz" wrap="square" lIns="0" tIns="0" rIns="0" bIns="0" rtlCol="0">
            <a:spAutoFit/>
          </a:bodyPr>
          <a:lstStyle/>
          <a:p>
            <a:pPr marL="15875" rtl="0">
              <a:lnSpc>
                <a:spcPct val="100000"/>
              </a:lnSpc>
              <a:spcBef>
                <a:spcPts val="735"/>
              </a:spcBef>
            </a:pPr>
            <a:r>
              <a:rPr lang="zh-hans" sz="1000" kern="0">
                <a:solidFill>
                  <a:srgbClr val="221815"/>
                </a:solidFill>
                <a:latin typeface="+mj-ea"/>
                <a:ea typeface="+mj-ea"/>
                <a:cs typeface="HGPGothicE"/>
              </a:rPr>
              <a:t>A.美国有研究表明，与12～17岁男性相比，5～11岁男性出现心肌炎的比例较低。</a:t>
            </a:r>
            <a:endParaRPr sz="1000" kern="0" dirty="0">
              <a:latin typeface="+mj-ea"/>
              <a:ea typeface="+mj-ea"/>
              <a:cs typeface="HGPGothicE"/>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887696" y="8828029"/>
            <a:ext cx="6012180" cy="642355"/>
          </a:xfrm>
          <a:prstGeom prst="rect">
            <a:avLst/>
          </a:prstGeom>
        </p:spPr>
        <p:txBody>
          <a:bodyPr vert="horz" wrap="square" lIns="0" tIns="12700" rIns="0" bIns="0" rtlCol="0">
            <a:spAutoFit/>
          </a:bodyPr>
          <a:lstStyle/>
          <a:p>
            <a:pPr marL="6350" rtl="0">
              <a:lnSpc>
                <a:spcPct val="100000"/>
              </a:lnSpc>
              <a:spcBef>
                <a:spcPts val="480"/>
              </a:spcBef>
            </a:pPr>
            <a:r>
              <a:rPr lang="zh-hans" sz="900" kern="0">
                <a:solidFill>
                  <a:srgbClr val="221815"/>
                </a:solidFill>
                <a:latin typeface="+mj-ea"/>
                <a:ea typeface="+mj-ea"/>
                <a:cs typeface="YuGothic"/>
              </a:rPr>
              <a:t>有报告显示，海外有极少数儿童在接种疫苗后出现了轻度的心肌炎症状。</a:t>
            </a:r>
            <a:endParaRPr sz="900" kern="0" dirty="0">
              <a:latin typeface="+mj-ea"/>
              <a:ea typeface="+mj-ea"/>
              <a:cs typeface="YuGothic"/>
            </a:endParaRPr>
          </a:p>
          <a:p>
            <a:pPr marL="6350" marR="5080" rtl="0">
              <a:lnSpc>
                <a:spcPct val="118100"/>
              </a:lnSpc>
            </a:pPr>
            <a:r>
              <a:rPr lang="zh-hans" sz="900" kern="0">
                <a:solidFill>
                  <a:srgbClr val="221815"/>
                </a:solidFill>
                <a:latin typeface="+mj-ea"/>
                <a:ea typeface="+mj-ea"/>
                <a:cs typeface="YuGothic"/>
              </a:rPr>
              <a:t>美国有研究表明，与12～15岁及16～17岁男性相比，5～11岁男性在接种新冠疫苗后出现心肌炎的比例较低。</a:t>
            </a:r>
            <a:endParaRPr sz="900" kern="0" dirty="0">
              <a:latin typeface="+mj-ea"/>
              <a:ea typeface="+mj-ea"/>
              <a:cs typeface="YuGothic"/>
            </a:endParaRPr>
          </a:p>
          <a:p>
            <a:pPr marL="6350" marR="16510" indent="-6350" rtl="0">
              <a:lnSpc>
                <a:spcPct val="118100"/>
              </a:lnSpc>
            </a:pPr>
            <a:r>
              <a:rPr lang="zh-hans" sz="900" kern="0">
                <a:solidFill>
                  <a:srgbClr val="221815"/>
                </a:solidFill>
                <a:latin typeface="+mj-ea"/>
                <a:ea typeface="+mj-ea"/>
                <a:cs typeface="YuGothic"/>
              </a:rPr>
              <a:t>如果儿童在接种疫苗后大约4天内出现胸痛、心悸、气喘、浮肿等症状，请尽快就医，并告知医生接种疫苗一事。</a:t>
            </a:r>
            <a:endParaRPr sz="900" kern="0" dirty="0">
              <a:latin typeface="+mj-ea"/>
              <a:ea typeface="+mj-ea"/>
              <a:cs typeface="YuGothic"/>
            </a:endParaRPr>
          </a:p>
          <a:p>
            <a:pPr marL="6350" rtl="0">
              <a:lnSpc>
                <a:spcPct val="100000"/>
              </a:lnSpc>
              <a:spcBef>
                <a:spcPts val="195"/>
              </a:spcBef>
            </a:pPr>
            <a:r>
              <a:rPr lang="zh-hans" sz="900" kern="0">
                <a:solidFill>
                  <a:srgbClr val="221815"/>
                </a:solidFill>
                <a:latin typeface="+mj-ea"/>
                <a:ea typeface="+mj-ea"/>
                <a:cs typeface="YuGothic"/>
              </a:rPr>
              <a:t>此外，若被诊断为心肌炎，虽然一般情况下需住院，但通过静养大多数患者可自愈。</a:t>
            </a:r>
            <a:endParaRPr sz="900" kern="0" dirty="0">
              <a:latin typeface="+mj-ea"/>
              <a:ea typeface="+mj-ea"/>
              <a:cs typeface="YuGothic"/>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775704" y="9868158"/>
            <a:ext cx="6012180" cy="120546"/>
          </a:xfrm>
          <a:prstGeom prst="rect">
            <a:avLst/>
          </a:prstGeom>
        </p:spPr>
        <p:txBody>
          <a:bodyPr vert="horz" wrap="square" lIns="0" tIns="12700" rIns="0" bIns="0" rtlCol="0">
            <a:spAutoFit/>
          </a:bodyPr>
          <a:lstStyle/>
          <a:p>
            <a:pPr marR="7620" algn="r" rtl="0">
              <a:lnSpc>
                <a:spcPct val="100000"/>
              </a:lnSpc>
              <a:spcBef>
                <a:spcPts val="500"/>
              </a:spcBef>
            </a:pPr>
            <a:r>
              <a:rPr lang="zh-hans" sz="700" kern="0">
                <a:solidFill>
                  <a:srgbClr val="221815"/>
                </a:solidFill>
                <a:latin typeface="+mj-ea"/>
                <a:ea typeface="+mj-ea"/>
                <a:cs typeface="YuGothic"/>
              </a:rPr>
              <a:t>出处：2022.1.5 ACIP Meeting</a:t>
            </a:r>
            <a:endParaRPr sz="700" kern="0" dirty="0">
              <a:latin typeface="+mj-ea"/>
              <a:ea typeface="+mj-ea"/>
              <a:cs typeface="YuGothic"/>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1044510" y="7590851"/>
            <a:ext cx="1097280" cy="543739"/>
          </a:xfrm>
          <a:prstGeom prst="rect">
            <a:avLst/>
          </a:prstGeom>
        </p:spPr>
        <p:txBody>
          <a:bodyPr vert="horz" wrap="square" lIns="0" tIns="0" rIns="0" bIns="0" rtlCol="0">
            <a:spAutoFit/>
          </a:bodyPr>
          <a:lstStyle/>
          <a:p>
            <a:pPr marL="321310" rtl="0">
              <a:lnSpc>
                <a:spcPct val="100000"/>
              </a:lnSpc>
              <a:spcBef>
                <a:spcPts val="305"/>
              </a:spcBef>
            </a:pPr>
            <a:r>
              <a:rPr lang="zh-hans" sz="900" kern="0">
                <a:solidFill>
                  <a:srgbClr val="221815"/>
                </a:solidFill>
                <a:latin typeface="+mj-ea"/>
                <a:ea typeface="+mj-ea"/>
                <a:cs typeface="HGPGothicE"/>
              </a:rPr>
              <a:t>50%以上</a:t>
            </a:r>
            <a:endParaRPr sz="900" kern="0" dirty="0">
              <a:latin typeface="+mj-ea"/>
              <a:ea typeface="+mj-ea"/>
              <a:cs typeface="HGPGothicE"/>
            </a:endParaRPr>
          </a:p>
          <a:p>
            <a:pPr marL="327025" rtl="0">
              <a:lnSpc>
                <a:spcPct val="100000"/>
              </a:lnSpc>
              <a:spcBef>
                <a:spcPts val="545"/>
              </a:spcBef>
            </a:pPr>
            <a:r>
              <a:rPr lang="zh-hans" sz="900" kern="0">
                <a:solidFill>
                  <a:srgbClr val="221815"/>
                </a:solidFill>
                <a:latin typeface="+mj-ea"/>
                <a:ea typeface="+mj-ea"/>
                <a:cs typeface="HGPGothicE"/>
              </a:rPr>
              <a:t>10 〜50%</a:t>
            </a:r>
            <a:endParaRPr sz="900" kern="0" dirty="0">
              <a:latin typeface="+mj-ea"/>
              <a:ea typeface="+mj-ea"/>
              <a:cs typeface="HGPGothicE"/>
            </a:endParaRPr>
          </a:p>
          <a:p>
            <a:pPr marL="384175" rtl="0">
              <a:lnSpc>
                <a:spcPct val="100000"/>
              </a:lnSpc>
              <a:spcBef>
                <a:spcPts val="505"/>
              </a:spcBef>
            </a:pPr>
            <a:r>
              <a:rPr lang="zh-hans" sz="900" kern="0">
                <a:solidFill>
                  <a:srgbClr val="221815"/>
                </a:solidFill>
                <a:latin typeface="+mj-ea"/>
                <a:ea typeface="+mj-ea"/>
                <a:cs typeface="HGPGothicE"/>
              </a:rPr>
              <a:t>1 〜10%</a:t>
            </a:r>
            <a:endParaRPr sz="900" kern="0" dirty="0">
              <a:latin typeface="+mj-ea"/>
              <a:ea typeface="+mj-ea"/>
              <a:cs typeface="HGPGothicE"/>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534753" y="7577391"/>
            <a:ext cx="2324735" cy="138499"/>
          </a:xfrm>
          <a:prstGeom prst="rect">
            <a:avLst/>
          </a:prstGeom>
        </p:spPr>
        <p:txBody>
          <a:bodyPr vert="horz" wrap="square" lIns="0" tIns="0" rIns="0" bIns="0" rtlCol="0">
            <a:spAutoFit/>
          </a:bodyPr>
          <a:lstStyle/>
          <a:p>
            <a:pPr marL="12700" rtl="0">
              <a:lnSpc>
                <a:spcPct val="100000"/>
              </a:lnSpc>
              <a:spcBef>
                <a:spcPts val="345"/>
              </a:spcBef>
            </a:pPr>
            <a:r>
              <a:rPr lang="zh-hans" sz="900" kern="0">
                <a:solidFill>
                  <a:srgbClr val="221815"/>
                </a:solidFill>
                <a:latin typeface="+mj-ea"/>
                <a:ea typeface="+mj-ea"/>
                <a:cs typeface="HGPGothicE"/>
              </a:rPr>
              <a:t>注射部位疼痛、感到疲劳</a:t>
            </a:r>
            <a:endParaRPr sz="900" kern="0" dirty="0">
              <a:latin typeface="+mj-ea"/>
              <a:ea typeface="+mj-ea"/>
              <a:cs typeface="HGPGothicE"/>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534753" y="7783089"/>
            <a:ext cx="2324735" cy="138499"/>
          </a:xfrm>
          <a:prstGeom prst="rect">
            <a:avLst/>
          </a:prstGeom>
        </p:spPr>
        <p:txBody>
          <a:bodyPr vert="horz" wrap="square" lIns="0" tIns="0" rIns="0" bIns="0" rtlCol="0">
            <a:spAutoFit/>
          </a:bodyPr>
          <a:lstStyle/>
          <a:p>
            <a:pPr marL="12700" rtl="0">
              <a:lnSpc>
                <a:spcPct val="100000"/>
              </a:lnSpc>
              <a:spcBef>
                <a:spcPts val="490"/>
              </a:spcBef>
            </a:pPr>
            <a:r>
              <a:rPr lang="zh-hans" sz="900" kern="0">
                <a:solidFill>
                  <a:srgbClr val="221815"/>
                </a:solidFill>
                <a:latin typeface="+mj-ea"/>
                <a:ea typeface="+mj-ea"/>
                <a:cs typeface="HGPGothicE"/>
              </a:rPr>
              <a:t>头痛、接种部位红肿、肌肉疼痛、发冷</a:t>
            </a:r>
            <a:endParaRPr sz="900" kern="0" dirty="0">
              <a:latin typeface="+mj-ea"/>
              <a:ea typeface="+mj-ea"/>
              <a:cs typeface="HGPGothicE"/>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675" y="2915647"/>
            <a:ext cx="723900" cy="723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383"/>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a:latin typeface="+mn-ea"/>
            </a:endParaRPr>
          </a:p>
        </p:txBody>
      </p:sp>
      <p:grpSp>
        <p:nvGrpSpPr>
          <p:cNvPr id="3" name="object 3"/>
          <p:cNvGrpSpPr/>
          <p:nvPr/>
        </p:nvGrpSpPr>
        <p:grpSpPr>
          <a:xfrm>
            <a:off x="351842" y="356031"/>
            <a:ext cx="6984429" cy="9972535"/>
            <a:chOff x="360006" y="324002"/>
            <a:chExt cx="6984429" cy="9972535"/>
          </a:xfrm>
        </p:grpSpPr>
        <p:sp>
          <p:nvSpPr>
            <p:cNvPr id="4" name="object 4"/>
            <p:cNvSpPr/>
            <p:nvPr/>
          </p:nvSpPr>
          <p:spPr>
            <a:xfrm>
              <a:off x="360006" y="468007"/>
              <a:ext cx="6840220" cy="9828530"/>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0"/>
            <a:lstStyle/>
            <a:p>
              <a:pPr rtl="0"/>
              <a:endParaRPr kern="0" dirty="0">
                <a:latin typeface="+mn-ea"/>
              </a:endParaRPr>
            </a:p>
          </p:txBody>
        </p:sp>
        <p:sp>
          <p:nvSpPr>
            <p:cNvPr id="5" name="object 5"/>
            <p:cNvSpPr/>
            <p:nvPr/>
          </p:nvSpPr>
          <p:spPr>
            <a:xfrm>
              <a:off x="6207785" y="324002"/>
              <a:ext cx="1136650"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mn-ea"/>
              </a:endParaRPr>
            </a:p>
          </p:txBody>
        </p:sp>
        <p:sp>
          <p:nvSpPr>
            <p:cNvPr id="6" name="object 6"/>
            <p:cNvSpPr/>
            <p:nvPr/>
          </p:nvSpPr>
          <p:spPr>
            <a:xfrm>
              <a:off x="791997" y="9209112"/>
              <a:ext cx="5976620" cy="720090"/>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0"/>
            <a:lstStyle/>
            <a:p>
              <a:pPr rtl="0"/>
              <a:endParaRPr kern="0">
                <a:latin typeface="+mn-ea"/>
              </a:endParaRPr>
            </a:p>
          </p:txBody>
        </p:sp>
        <p:sp>
          <p:nvSpPr>
            <p:cNvPr id="7" name="object 7"/>
            <p:cNvSpPr/>
            <p:nvPr/>
          </p:nvSpPr>
          <p:spPr>
            <a:xfrm>
              <a:off x="6048009" y="9209115"/>
              <a:ext cx="0" cy="720090"/>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0"/>
            <a:lstStyle/>
            <a:p>
              <a:pPr rtl="0"/>
              <a:endParaRPr kern="0">
                <a:latin typeface="+mn-ea"/>
              </a:endParaRPr>
            </a:p>
          </p:txBody>
        </p:sp>
        <p:sp>
          <p:nvSpPr>
            <p:cNvPr id="8" name="object 8"/>
            <p:cNvSpPr/>
            <p:nvPr/>
          </p:nvSpPr>
          <p:spPr>
            <a:xfrm>
              <a:off x="3430841" y="9340542"/>
              <a:ext cx="2475230" cy="219710"/>
            </a:xfrm>
            <a:custGeom>
              <a:avLst/>
              <a:gdLst/>
              <a:ahLst/>
              <a:cxnLst/>
              <a:rect l="l" t="t" r="r" b="b"/>
              <a:pathLst>
                <a:path w="2475229" h="219709">
                  <a:moveTo>
                    <a:pt x="2441905" y="0"/>
                  </a:moveTo>
                  <a:lnTo>
                    <a:pt x="33020" y="0"/>
                  </a:lnTo>
                  <a:lnTo>
                    <a:pt x="20198" y="2603"/>
                  </a:lnTo>
                  <a:lnTo>
                    <a:pt x="9699" y="9693"/>
                  </a:lnTo>
                  <a:lnTo>
                    <a:pt x="2605" y="20188"/>
                  </a:lnTo>
                  <a:lnTo>
                    <a:pt x="0" y="33007"/>
                  </a:lnTo>
                  <a:lnTo>
                    <a:pt x="0" y="186080"/>
                  </a:lnTo>
                  <a:lnTo>
                    <a:pt x="2605" y="198901"/>
                  </a:lnTo>
                  <a:lnTo>
                    <a:pt x="9699" y="209400"/>
                  </a:lnTo>
                  <a:lnTo>
                    <a:pt x="20198" y="216494"/>
                  </a:lnTo>
                  <a:lnTo>
                    <a:pt x="33020" y="219100"/>
                  </a:lnTo>
                  <a:lnTo>
                    <a:pt x="2441905" y="219100"/>
                  </a:lnTo>
                  <a:lnTo>
                    <a:pt x="2454731" y="216494"/>
                  </a:lnTo>
                  <a:lnTo>
                    <a:pt x="2465230" y="209400"/>
                  </a:lnTo>
                  <a:lnTo>
                    <a:pt x="2472321" y="198901"/>
                  </a:lnTo>
                  <a:lnTo>
                    <a:pt x="2474925" y="186080"/>
                  </a:lnTo>
                  <a:lnTo>
                    <a:pt x="2474925" y="33007"/>
                  </a:lnTo>
                  <a:lnTo>
                    <a:pt x="2472321" y="20188"/>
                  </a:lnTo>
                  <a:lnTo>
                    <a:pt x="2465230" y="9693"/>
                  </a:lnTo>
                  <a:lnTo>
                    <a:pt x="2454731" y="2603"/>
                  </a:lnTo>
                  <a:lnTo>
                    <a:pt x="2441905" y="0"/>
                  </a:lnTo>
                  <a:close/>
                </a:path>
              </a:pathLst>
            </a:custGeom>
            <a:solidFill>
              <a:srgbClr val="FFFFFF"/>
            </a:solidFill>
          </p:spPr>
          <p:txBody>
            <a:bodyPr wrap="square" lIns="0" tIns="0" rIns="0" bIns="0" rtlCol="0"/>
            <a:lstStyle/>
            <a:p>
              <a:pPr rtl="0"/>
              <a:endParaRPr kern="0">
                <a:latin typeface="+mn-ea"/>
              </a:endParaRPr>
            </a:p>
          </p:txBody>
        </p:sp>
        <p:sp>
          <p:nvSpPr>
            <p:cNvPr id="9" name="object 9"/>
            <p:cNvSpPr/>
            <p:nvPr/>
          </p:nvSpPr>
          <p:spPr>
            <a:xfrm>
              <a:off x="5389810" y="9323273"/>
              <a:ext cx="534670" cy="219710"/>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0"/>
            <a:lstStyle/>
            <a:p>
              <a:pPr rtl="0"/>
              <a:endParaRPr kern="0">
                <a:latin typeface="+mn-ea"/>
              </a:endParaRPr>
            </a:p>
          </p:txBody>
        </p:sp>
        <p:sp>
          <p:nvSpPr>
            <p:cNvPr id="10" name="object 10"/>
            <p:cNvSpPr/>
            <p:nvPr/>
          </p:nvSpPr>
          <p:spPr>
            <a:xfrm>
              <a:off x="5371387" y="9321206"/>
              <a:ext cx="534670" cy="219710"/>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0"/>
            <a:lstStyle/>
            <a:p>
              <a:pPr rtl="0"/>
              <a:endParaRPr kern="0">
                <a:latin typeface="+mn-ea"/>
              </a:endParaRPr>
            </a:p>
          </p:txBody>
        </p:sp>
        <p:sp>
          <p:nvSpPr>
            <p:cNvPr id="11" name="object 11"/>
            <p:cNvSpPr/>
            <p:nvPr/>
          </p:nvSpPr>
          <p:spPr>
            <a:xfrm>
              <a:off x="3430841" y="9321212"/>
              <a:ext cx="2475230" cy="219710"/>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0"/>
            <a:lstStyle/>
            <a:p>
              <a:pPr rtl="0"/>
              <a:endParaRPr kern="0">
                <a:latin typeface="+mn-ea"/>
              </a:endParaRPr>
            </a:p>
          </p:txBody>
        </p:sp>
        <p:sp>
          <p:nvSpPr>
            <p:cNvPr id="12" name="object 12"/>
            <p:cNvSpPr/>
            <p:nvPr/>
          </p:nvSpPr>
          <p:spPr>
            <a:xfrm>
              <a:off x="792001" y="4251022"/>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mn-ea"/>
              </a:endParaRPr>
            </a:p>
          </p:txBody>
        </p:sp>
        <p:sp>
          <p:nvSpPr>
            <p:cNvPr id="13" name="object 13"/>
            <p:cNvSpPr/>
            <p:nvPr/>
          </p:nvSpPr>
          <p:spPr>
            <a:xfrm>
              <a:off x="792001" y="4251022"/>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mn-ea"/>
              </a:endParaRPr>
            </a:p>
          </p:txBody>
        </p:sp>
      </p:grpSp>
      <p:graphicFrame>
        <p:nvGraphicFramePr>
          <p:cNvPr id="14" name="object 14"/>
          <p:cNvGraphicFramePr>
            <a:graphicFrameLocks noGrp="1"/>
          </p:cNvGraphicFramePr>
          <p:nvPr/>
        </p:nvGraphicFramePr>
        <p:xfrm>
          <a:off x="931659" y="4895901"/>
          <a:ext cx="5831840" cy="913840"/>
        </p:xfrm>
        <a:graphic>
          <a:graphicData uri="http://schemas.openxmlformats.org/drawingml/2006/table">
            <a:tbl>
              <a:tblPr firstRow="1" bandRow="1">
                <a:tableStyleId>{2D5ABB26-0587-4C30-8999-92F81FD0307C}</a:tableStyleId>
              </a:tblPr>
              <a:tblGrid>
                <a:gridCol w="280289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569216">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344624">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738196" y="5143070"/>
            <a:ext cx="147523" cy="109969"/>
          </a:xfrm>
          <a:prstGeom prst="rect">
            <a:avLst/>
          </a:prstGeom>
          <a:blipFill>
            <a:blip r:embed="rId2" cstate="print"/>
            <a:stretch>
              <a:fillRect/>
            </a:stretch>
          </a:blipFill>
        </p:spPr>
        <p:txBody>
          <a:bodyPr wrap="square" lIns="0" tIns="0" rIns="0" bIns="0" rtlCol="0"/>
          <a:lstStyle/>
          <a:p>
            <a:pPr rtl="0"/>
            <a:endParaRPr kern="0">
              <a:latin typeface="+mn-ea"/>
            </a:endParaRPr>
          </a:p>
        </p:txBody>
      </p:sp>
      <p:sp>
        <p:nvSpPr>
          <p:cNvPr id="16" name="object 16"/>
          <p:cNvSpPr/>
          <p:nvPr/>
        </p:nvSpPr>
        <p:spPr>
          <a:xfrm>
            <a:off x="3738196" y="5596308"/>
            <a:ext cx="147523" cy="109969"/>
          </a:xfrm>
          <a:prstGeom prst="rect">
            <a:avLst/>
          </a:prstGeom>
          <a:blipFill>
            <a:blip r:embed="rId2" cstate="print"/>
            <a:stretch>
              <a:fillRect/>
            </a:stretch>
          </a:blipFill>
        </p:spPr>
        <p:txBody>
          <a:bodyPr wrap="square" lIns="0" tIns="0" rIns="0" bIns="0" rtlCol="0"/>
          <a:lstStyle/>
          <a:p>
            <a:pPr rtl="0"/>
            <a:endParaRPr kern="0">
              <a:latin typeface="+mn-ea"/>
            </a:endParaRPr>
          </a:p>
        </p:txBody>
      </p:sp>
      <p:grpSp>
        <p:nvGrpSpPr>
          <p:cNvPr id="17" name="object 17"/>
          <p:cNvGrpSpPr/>
          <p:nvPr/>
        </p:nvGrpSpPr>
        <p:grpSpPr>
          <a:xfrm>
            <a:off x="788400" y="904291"/>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mn-ea"/>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0"/>
            <a:lstStyle/>
            <a:p>
              <a:pPr rtl="0"/>
              <a:endParaRPr kern="0">
                <a:latin typeface="+mn-ea"/>
              </a:endParaRPr>
            </a:p>
          </p:txBody>
        </p:sp>
      </p:grpSp>
      <p:grpSp>
        <p:nvGrpSpPr>
          <p:cNvPr id="20" name="object 20"/>
          <p:cNvGrpSpPr/>
          <p:nvPr/>
        </p:nvGrpSpPr>
        <p:grpSpPr>
          <a:xfrm>
            <a:off x="792010" y="7542530"/>
            <a:ext cx="5976620" cy="1522730"/>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0"/>
            <a:lstStyle/>
            <a:p>
              <a:pPr rtl="0"/>
              <a:endParaRPr kern="0">
                <a:latin typeface="+mn-ea"/>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0"/>
            <a:lstStyle/>
            <a:p>
              <a:pPr rtl="0"/>
              <a:endParaRPr kern="0">
                <a:latin typeface="+mn-ea"/>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6397625" y="393700"/>
            <a:ext cx="885825" cy="178254"/>
          </a:xfrm>
          <a:prstGeom prst="rect">
            <a:avLst/>
          </a:prstGeom>
        </p:spPr>
        <p:txBody>
          <a:bodyPr vert="horz" wrap="square" lIns="0" tIns="16510" rIns="0" bIns="0" rtlCol="0">
            <a:spAutoFit/>
          </a:bodyPr>
          <a:lstStyle/>
          <a:p>
            <a:pPr marL="12700" rtl="0">
              <a:lnSpc>
                <a:spcPct val="100000"/>
              </a:lnSpc>
              <a:spcBef>
                <a:spcPts val="130"/>
              </a:spcBef>
            </a:pPr>
            <a:r>
              <a:rPr lang="zh-hans" sz="1050" kern="0" dirty="0">
                <a:solidFill>
                  <a:schemeClr val="bg1"/>
                </a:solidFill>
                <a:latin typeface="+mn-ea"/>
                <a:cs typeface="HGPGothicE"/>
              </a:rPr>
              <a:t>致监护人</a:t>
            </a:r>
          </a:p>
        </p:txBody>
      </p:sp>
      <p:sp>
        <p:nvSpPr>
          <p:cNvPr id="24" name="object 3">
            <a:extLst>
              <a:ext uri="{FF2B5EF4-FFF2-40B4-BE49-F238E27FC236}">
                <a16:creationId xmlns:a16="http://schemas.microsoft.com/office/drawing/2014/main" id="{6493E363-66FB-D74A-86A0-C0A209774F13}"/>
              </a:ext>
            </a:extLst>
          </p:cNvPr>
          <p:cNvSpPr txBox="1"/>
          <p:nvPr/>
        </p:nvSpPr>
        <p:spPr>
          <a:xfrm>
            <a:off x="2465886" y="936852"/>
            <a:ext cx="3100492" cy="200055"/>
          </a:xfrm>
          <a:prstGeom prst="rect">
            <a:avLst/>
          </a:prstGeom>
        </p:spPr>
        <p:txBody>
          <a:bodyPr vert="horz" wrap="square" lIns="0" tIns="0" rIns="0" bIns="0" rtlCol="0">
            <a:spAutoFit/>
          </a:bodyPr>
          <a:lstStyle/>
          <a:p>
            <a:pPr marR="242570" algn="ctr" rtl="0">
              <a:lnSpc>
                <a:spcPct val="100000"/>
              </a:lnSpc>
              <a:spcBef>
                <a:spcPts val="100"/>
              </a:spcBef>
            </a:pPr>
            <a:r>
              <a:rPr lang="zh-hans" sz="1300" kern="0">
                <a:solidFill>
                  <a:srgbClr val="221815"/>
                </a:solidFill>
                <a:latin typeface="+mn-ea"/>
                <a:cs typeface="HGPGothicE"/>
              </a:rPr>
              <a:t>接种新冠疫苗注意事项</a:t>
            </a:r>
            <a:endParaRPr sz="1300" kern="0" dirty="0">
              <a:latin typeface="+mn-ea"/>
              <a:cs typeface="HGPGothicE"/>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1085936" y="5106248"/>
            <a:ext cx="2265045" cy="166712"/>
          </a:xfrm>
          <a:prstGeom prst="rect">
            <a:avLst/>
          </a:prstGeom>
        </p:spPr>
        <p:txBody>
          <a:bodyPr vert="horz" wrap="square" lIns="0" tIns="12700" rIns="0" bIns="0" rtlCol="0">
            <a:spAutoFit/>
          </a:bodyPr>
          <a:lstStyle/>
          <a:p>
            <a:pPr marL="12700" rtl="0">
              <a:lnSpc>
                <a:spcPct val="100000"/>
              </a:lnSpc>
              <a:spcBef>
                <a:spcPts val="100"/>
              </a:spcBef>
            </a:pPr>
            <a:r>
              <a:rPr lang="zh-hans" sz="1000" kern="0">
                <a:solidFill>
                  <a:srgbClr val="221815"/>
                </a:solidFill>
                <a:latin typeface="+mn-ea"/>
                <a:cs typeface="HGPGothicE"/>
              </a:rPr>
              <a:t>接种疫苗后，身体出现异常时</a:t>
            </a:r>
            <a:endParaRPr sz="1000" kern="0" dirty="0">
              <a:latin typeface="+mn-ea"/>
              <a:cs typeface="HGPGothicE"/>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4094242" y="5011346"/>
            <a:ext cx="2371090" cy="339708"/>
          </a:xfrm>
          <a:prstGeom prst="rect">
            <a:avLst/>
          </a:prstGeom>
        </p:spPr>
        <p:txBody>
          <a:bodyPr vert="horz" wrap="square" lIns="0" tIns="12700" rIns="0" bIns="0" rtlCol="0">
            <a:spAutoFit/>
          </a:bodyPr>
          <a:lstStyle/>
          <a:p>
            <a:pPr marL="18415" marR="5080" indent="-6350" rtl="0">
              <a:lnSpc>
                <a:spcPct val="118100"/>
              </a:lnSpc>
              <a:spcBef>
                <a:spcPts val="100"/>
              </a:spcBef>
            </a:pPr>
            <a:r>
              <a:rPr lang="zh-hans" sz="900" b="1" kern="0" dirty="0">
                <a:solidFill>
                  <a:srgbClr val="221815"/>
                </a:solidFill>
                <a:latin typeface="+mn-ea"/>
                <a:cs typeface="YuGothic"/>
              </a:rPr>
              <a:t>接种疫苗的医疗机构或家庭医生</a:t>
            </a:r>
            <a:r>
              <a:rPr lang="zh-hans" sz="900" b="1" kern="0" dirty="0" smtClean="0">
                <a:latin typeface="+mn-ea"/>
                <a:cs typeface="YuGothic"/>
              </a:rPr>
              <a:t>、</a:t>
            </a:r>
            <a:r>
              <a:rPr lang="zh-CN" altLang="en-US" sz="900" b="1" kern="0" dirty="0">
                <a:latin typeface="+mn-ea"/>
                <a:cs typeface="YuGothic"/>
              </a:rPr>
              <a:t>市町村</a:t>
            </a:r>
            <a:r>
              <a:rPr lang="zh-hans" sz="900" b="1" kern="0" dirty="0" smtClean="0">
                <a:latin typeface="+mn-ea"/>
                <a:cs typeface="YuGothic"/>
              </a:rPr>
              <a:t>政府或都道府县</a:t>
            </a:r>
            <a:r>
              <a:rPr lang="zh-hans" sz="900" b="1" kern="0" dirty="0">
                <a:solidFill>
                  <a:srgbClr val="221815"/>
                </a:solidFill>
                <a:latin typeface="+mn-ea"/>
                <a:cs typeface="YuGothic"/>
              </a:rPr>
              <a:t>的窗口</a:t>
            </a:r>
            <a:endParaRPr sz="900" b="1" kern="0" dirty="0">
              <a:latin typeface="+mn-ea"/>
              <a:cs typeface="YuGothic"/>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1085936" y="5554506"/>
            <a:ext cx="2360930" cy="166712"/>
          </a:xfrm>
          <a:prstGeom prst="rect">
            <a:avLst/>
          </a:prstGeom>
        </p:spPr>
        <p:txBody>
          <a:bodyPr vert="horz" wrap="square" lIns="0" tIns="12700" rIns="0" bIns="0" rtlCol="0">
            <a:spAutoFit/>
          </a:bodyPr>
          <a:lstStyle/>
          <a:p>
            <a:pPr marL="12700" rtl="0">
              <a:lnSpc>
                <a:spcPct val="100000"/>
              </a:lnSpc>
              <a:spcBef>
                <a:spcPts val="100"/>
              </a:spcBef>
            </a:pPr>
            <a:r>
              <a:rPr lang="zh-hans" sz="1000" kern="0">
                <a:solidFill>
                  <a:srgbClr val="221815"/>
                </a:solidFill>
                <a:latin typeface="+mn-ea"/>
                <a:cs typeface="HGPGothicE"/>
              </a:rPr>
              <a:t>疫苗接种各项事宜相关咨询</a:t>
            </a:r>
            <a:endParaRPr sz="1000" kern="0" dirty="0">
              <a:latin typeface="+mn-ea"/>
              <a:cs typeface="HGPGothicE"/>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4100419" y="5576792"/>
            <a:ext cx="973231" cy="151323"/>
          </a:xfrm>
          <a:prstGeom prst="rect">
            <a:avLst/>
          </a:prstGeom>
        </p:spPr>
        <p:txBody>
          <a:bodyPr vert="horz" wrap="square" lIns="0" tIns="12700" rIns="0" bIns="0" rtlCol="0">
            <a:spAutoFit/>
          </a:bodyPr>
          <a:lstStyle/>
          <a:p>
            <a:pPr marL="12700" rtl="0">
              <a:lnSpc>
                <a:spcPct val="100000"/>
              </a:lnSpc>
              <a:spcBef>
                <a:spcPts val="100"/>
              </a:spcBef>
            </a:pPr>
            <a:r>
              <a:rPr lang="zh-CN" altLang="en-US" sz="900" b="1" kern="0" dirty="0" smtClean="0">
                <a:latin typeface="+mn-ea"/>
                <a:cs typeface="YuGothic"/>
              </a:rPr>
              <a:t>市町村</a:t>
            </a:r>
            <a:r>
              <a:rPr lang="zh-hans" sz="900" b="1" kern="0" dirty="0" smtClean="0">
                <a:latin typeface="+mn-ea"/>
                <a:cs typeface="YuGothic"/>
              </a:rPr>
              <a:t>政府</a:t>
            </a:r>
            <a:r>
              <a:rPr lang="zh-hans" sz="900" b="1" kern="0" dirty="0" smtClean="0">
                <a:solidFill>
                  <a:srgbClr val="221815"/>
                </a:solidFill>
                <a:latin typeface="+mn-ea"/>
                <a:cs typeface="YuGothic"/>
              </a:rPr>
              <a:t>窗口</a:t>
            </a:r>
            <a:endParaRPr sz="900" b="1" kern="0" dirty="0">
              <a:latin typeface="+mn-ea"/>
              <a:cs typeface="YuGothic"/>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61298" y="5985059"/>
            <a:ext cx="6003925" cy="182101"/>
          </a:xfrm>
          <a:prstGeom prst="rect">
            <a:avLst/>
          </a:prstGeom>
        </p:spPr>
        <p:txBody>
          <a:bodyPr vert="horz" wrap="square" lIns="0" tIns="12700" rIns="0" bIns="0" rtlCol="0">
            <a:spAutoFit/>
          </a:bodyPr>
          <a:lstStyle/>
          <a:p>
            <a:pPr marL="12700" rtl="0">
              <a:lnSpc>
                <a:spcPct val="100000"/>
              </a:lnSpc>
              <a:spcBef>
                <a:spcPts val="100"/>
              </a:spcBef>
            </a:pPr>
            <a:r>
              <a:rPr lang="zh-hans" sz="1100" kern="0" dirty="0">
                <a:latin typeface="+mn-ea"/>
                <a:cs typeface="HGPGothicE"/>
              </a:rPr>
              <a:t>◎关于疫苗接种引发</a:t>
            </a:r>
            <a:r>
              <a:rPr lang="zh-hans" sz="1100" kern="0" dirty="0" smtClean="0">
                <a:latin typeface="+mn-ea"/>
                <a:cs typeface="HGPGothicE"/>
              </a:rPr>
              <a:t>的健康损害</a:t>
            </a:r>
            <a:r>
              <a:rPr lang="zh-CN" altLang="en-US" sz="1100" kern="0" dirty="0">
                <a:latin typeface="+mn-ea"/>
                <a:cs typeface="HGPGothicE"/>
              </a:rPr>
              <a:t>补救措施</a:t>
            </a:r>
            <a:r>
              <a:rPr lang="zh-hans" sz="1100" kern="0" dirty="0" smtClean="0">
                <a:latin typeface="+mn-ea"/>
                <a:cs typeface="HGPGothicE"/>
              </a:rPr>
              <a:t> </a:t>
            </a:r>
            <a:endParaRPr sz="1100" kern="0" dirty="0">
              <a:latin typeface="+mn-ea"/>
              <a:cs typeface="HGPGothicE"/>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179565" y="8842748"/>
            <a:ext cx="526415" cy="112210"/>
          </a:xfrm>
          <a:prstGeom prst="rect">
            <a:avLst/>
          </a:prstGeom>
        </p:spPr>
        <p:txBody>
          <a:bodyPr vert="horz" wrap="square" lIns="0" tIns="12065" rIns="0" bIns="0" rtlCol="0">
            <a:spAutoFit/>
          </a:bodyPr>
          <a:lstStyle/>
          <a:p>
            <a:pPr marL="12700" rtl="0">
              <a:lnSpc>
                <a:spcPct val="100000"/>
              </a:lnSpc>
              <a:spcBef>
                <a:spcPts val="95"/>
              </a:spcBef>
            </a:pPr>
            <a:r>
              <a:rPr lang="zh-hans" sz="650" b="1" kern="0">
                <a:solidFill>
                  <a:srgbClr val="221815"/>
                </a:solidFill>
                <a:latin typeface="+mn-ea"/>
                <a:cs typeface="YuGothic"/>
              </a:rPr>
              <a:t>佩戴口罩</a:t>
            </a:r>
            <a:endParaRPr sz="650" b="1" kern="0" dirty="0">
              <a:latin typeface="+mn-ea"/>
              <a:cs typeface="YuGothic"/>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958048" y="8842748"/>
            <a:ext cx="608330" cy="112210"/>
          </a:xfrm>
          <a:prstGeom prst="rect">
            <a:avLst/>
          </a:prstGeom>
        </p:spPr>
        <p:txBody>
          <a:bodyPr vert="horz" wrap="square" lIns="0" tIns="12065" rIns="0" bIns="0" rtlCol="0">
            <a:spAutoFit/>
          </a:bodyPr>
          <a:lstStyle/>
          <a:p>
            <a:pPr marL="12700" rtl="0">
              <a:lnSpc>
                <a:spcPct val="100000"/>
              </a:lnSpc>
              <a:spcBef>
                <a:spcPts val="95"/>
              </a:spcBef>
            </a:pPr>
            <a:r>
              <a:rPr lang="zh-hans" sz="650" b="1" kern="0">
                <a:solidFill>
                  <a:srgbClr val="221815"/>
                </a:solidFill>
                <a:latin typeface="+mn-ea"/>
                <a:cs typeface="YuGothic"/>
              </a:rPr>
              <a:t>用肥皂洗手</a:t>
            </a:r>
            <a:endParaRPr sz="650" b="1" kern="0" dirty="0">
              <a:latin typeface="+mn-ea"/>
              <a:cs typeface="YuGothic"/>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916567" y="8842748"/>
            <a:ext cx="457834" cy="112210"/>
          </a:xfrm>
          <a:prstGeom prst="rect">
            <a:avLst/>
          </a:prstGeom>
        </p:spPr>
        <p:txBody>
          <a:bodyPr vert="horz" wrap="square" lIns="0" tIns="12065" rIns="0" bIns="0" rtlCol="0">
            <a:spAutoFit/>
          </a:bodyPr>
          <a:lstStyle/>
          <a:p>
            <a:pPr marL="12700" rtl="0">
              <a:lnSpc>
                <a:spcPct val="100000"/>
              </a:lnSpc>
              <a:spcBef>
                <a:spcPts val="95"/>
              </a:spcBef>
            </a:pPr>
            <a:r>
              <a:rPr lang="zh-hans" sz="650" b="1" kern="0">
                <a:solidFill>
                  <a:srgbClr val="221815"/>
                </a:solidFill>
                <a:latin typeface="+mn-ea"/>
                <a:cs typeface="YuGothic"/>
              </a:rPr>
              <a:t>手指消毒</a:t>
            </a:r>
            <a:endParaRPr sz="650" b="1" kern="0" dirty="0">
              <a:latin typeface="+mn-ea"/>
              <a:cs typeface="YuGothic"/>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929227" y="8842748"/>
            <a:ext cx="623570" cy="112210"/>
          </a:xfrm>
          <a:prstGeom prst="rect">
            <a:avLst/>
          </a:prstGeom>
        </p:spPr>
        <p:txBody>
          <a:bodyPr vert="horz" wrap="square" lIns="0" tIns="12065" rIns="0" bIns="0" rtlCol="0">
            <a:spAutoFit/>
          </a:bodyPr>
          <a:lstStyle/>
          <a:p>
            <a:pPr marL="12700" rtl="0">
              <a:lnSpc>
                <a:spcPct val="100000"/>
              </a:lnSpc>
              <a:spcBef>
                <a:spcPts val="95"/>
              </a:spcBef>
            </a:pPr>
            <a:r>
              <a:rPr lang="zh-hans" sz="650" b="1" kern="0">
                <a:solidFill>
                  <a:srgbClr val="221815"/>
                </a:solidFill>
                <a:latin typeface="+mn-ea"/>
                <a:cs typeface="YuGothic"/>
              </a:rPr>
              <a:t>密闭空间</a:t>
            </a:r>
            <a:endParaRPr sz="650" b="1" kern="0" dirty="0">
              <a:latin typeface="+mn-ea"/>
              <a:cs typeface="YuGothic"/>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1191897" y="8842748"/>
            <a:ext cx="535305" cy="112210"/>
          </a:xfrm>
          <a:prstGeom prst="rect">
            <a:avLst/>
          </a:prstGeom>
        </p:spPr>
        <p:txBody>
          <a:bodyPr vert="horz" wrap="square" lIns="0" tIns="12065" rIns="0" bIns="0" rtlCol="0">
            <a:spAutoFit/>
          </a:bodyPr>
          <a:lstStyle/>
          <a:p>
            <a:pPr marL="12700" rtl="0">
              <a:lnSpc>
                <a:spcPct val="100000"/>
              </a:lnSpc>
              <a:spcBef>
                <a:spcPts val="95"/>
              </a:spcBef>
            </a:pPr>
            <a:r>
              <a:rPr lang="zh-hans" sz="650" b="1" kern="0">
                <a:solidFill>
                  <a:srgbClr val="221815"/>
                </a:solidFill>
                <a:latin typeface="+mn-ea"/>
                <a:cs typeface="YuGothic"/>
              </a:rPr>
              <a:t>密集场所</a:t>
            </a:r>
            <a:endParaRPr sz="650" b="1" kern="0" dirty="0">
              <a:latin typeface="+mn-ea"/>
              <a:cs typeface="YuGothic"/>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2109090" y="8842748"/>
            <a:ext cx="535305" cy="112210"/>
          </a:xfrm>
          <a:prstGeom prst="rect">
            <a:avLst/>
          </a:prstGeom>
        </p:spPr>
        <p:txBody>
          <a:bodyPr vert="horz" wrap="square" lIns="0" tIns="12065" rIns="0" bIns="0" rtlCol="0">
            <a:spAutoFit/>
          </a:bodyPr>
          <a:lstStyle/>
          <a:p>
            <a:pPr marL="12700" rtl="0">
              <a:lnSpc>
                <a:spcPct val="100000"/>
              </a:lnSpc>
              <a:spcBef>
                <a:spcPts val="95"/>
              </a:spcBef>
            </a:pPr>
            <a:r>
              <a:rPr lang="zh-hans" sz="650" b="1" kern="0">
                <a:solidFill>
                  <a:srgbClr val="221815"/>
                </a:solidFill>
                <a:latin typeface="+mn-ea"/>
                <a:cs typeface="YuGothic"/>
              </a:rPr>
              <a:t>密接场合</a:t>
            </a:r>
            <a:endParaRPr sz="650" b="1" kern="0" dirty="0">
              <a:latin typeface="+mn-ea"/>
              <a:cs typeface="YuGothic"/>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3473450" y="9386992"/>
            <a:ext cx="3145129" cy="151965"/>
          </a:xfrm>
          <a:prstGeom prst="rect">
            <a:avLst/>
          </a:prstGeom>
        </p:spPr>
        <p:txBody>
          <a:bodyPr vert="horz" wrap="square" lIns="0" tIns="13335" rIns="0" bIns="0" rtlCol="0">
            <a:spAutoFit/>
          </a:bodyPr>
          <a:lstStyle/>
          <a:p>
            <a:pPr marL="103505" rtl="0">
              <a:lnSpc>
                <a:spcPct val="100000"/>
              </a:lnSpc>
              <a:spcBef>
                <a:spcPts val="105"/>
              </a:spcBef>
              <a:tabLst>
                <a:tab pos="2065020" algn="l"/>
              </a:tabLst>
            </a:pPr>
            <a:r>
              <a:rPr lang="zh-hans" sz="900" kern="0" dirty="0">
                <a:solidFill>
                  <a:srgbClr val="221815"/>
                </a:solidFill>
                <a:latin typeface="+mn-ea"/>
                <a:cs typeface="HGPGothicE"/>
              </a:rPr>
              <a:t>厚生劳动省  </a:t>
            </a:r>
            <a:r>
              <a:rPr lang="zh-hans" sz="900" kern="0" dirty="0" smtClean="0">
                <a:latin typeface="+mn-ea"/>
                <a:cs typeface="HGPGothicE"/>
              </a:rPr>
              <a:t>新</a:t>
            </a:r>
            <a:r>
              <a:rPr lang="zh-CN" altLang="en-US" sz="900" kern="0" dirty="0" smtClean="0">
                <a:latin typeface="+mn-ea"/>
                <a:cs typeface="HGPGothicE"/>
              </a:rPr>
              <a:t>冠</a:t>
            </a:r>
            <a:r>
              <a:rPr lang="zh-hans" sz="900" kern="0" dirty="0" smtClean="0">
                <a:solidFill>
                  <a:srgbClr val="00B050"/>
                </a:solidFill>
                <a:latin typeface="+mn-ea"/>
                <a:cs typeface="HGPGothicE"/>
              </a:rPr>
              <a:t>  </a:t>
            </a:r>
            <a:r>
              <a:rPr lang="zh-hans" sz="900" kern="0" dirty="0">
                <a:solidFill>
                  <a:srgbClr val="221815"/>
                </a:solidFill>
                <a:latin typeface="+mn-ea"/>
                <a:cs typeface="HGPGothicE"/>
              </a:rPr>
              <a:t>疫苗  儿童    </a:t>
            </a:r>
            <a:r>
              <a:rPr lang="ja-JP" altLang="en-US" sz="900" kern="0" dirty="0" smtClean="0">
                <a:solidFill>
                  <a:srgbClr val="221815"/>
                </a:solidFill>
                <a:latin typeface="+mn-ea"/>
                <a:cs typeface="HGPGothicE"/>
              </a:rPr>
              <a:t>　　　　　</a:t>
            </a:r>
            <a:r>
              <a:rPr lang="zh-hans" sz="900" kern="0" dirty="0" smtClean="0">
                <a:solidFill>
                  <a:schemeClr val="bg1"/>
                </a:solidFill>
                <a:latin typeface="+mn-ea"/>
                <a:cs typeface="HGPGothicE"/>
              </a:rPr>
              <a:t>检   </a:t>
            </a:r>
            <a:r>
              <a:rPr lang="zh-hans" sz="900" kern="0" dirty="0">
                <a:solidFill>
                  <a:schemeClr val="bg1"/>
                </a:solidFill>
                <a:latin typeface="+mn-ea"/>
                <a:cs typeface="HGPGothicE"/>
              </a:rPr>
              <a:t>索</a:t>
            </a:r>
            <a:endParaRPr sz="900" kern="0" dirty="0">
              <a:solidFill>
                <a:schemeClr val="bg1"/>
              </a:solidFill>
              <a:latin typeface="+mn-ea"/>
              <a:cs typeface="HGPGothicE"/>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991536" y="9323698"/>
            <a:ext cx="2329815" cy="357470"/>
          </a:xfrm>
          <a:prstGeom prst="rect">
            <a:avLst/>
          </a:prstGeom>
        </p:spPr>
        <p:txBody>
          <a:bodyPr vert="horz" wrap="square" lIns="0" tIns="12700" rIns="0" bIns="0" rtlCol="0">
            <a:spAutoFit/>
          </a:bodyPr>
          <a:lstStyle/>
          <a:p>
            <a:pPr marL="12700" marR="5080" algn="just" rtl="0">
              <a:lnSpc>
                <a:spcPct val="124300"/>
              </a:lnSpc>
              <a:spcBef>
                <a:spcPts val="100"/>
              </a:spcBef>
            </a:pPr>
            <a:r>
              <a:rPr lang="zh-hans" sz="950" kern="0" dirty="0">
                <a:solidFill>
                  <a:srgbClr val="221815"/>
                </a:solidFill>
                <a:latin typeface="+mn-ea"/>
                <a:cs typeface="HGPGothicE"/>
              </a:rPr>
              <a:t>更多关于儿童接种新冠疫苗的有效性和安全性等信息，请阅览厚生劳动省网站。</a:t>
            </a:r>
            <a:endParaRPr sz="950" kern="0" dirty="0">
              <a:latin typeface="+mn-ea"/>
              <a:cs typeface="HGPGothicE"/>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761298" y="2356418"/>
            <a:ext cx="6122670" cy="169277"/>
          </a:xfrm>
          <a:prstGeom prst="rect">
            <a:avLst/>
          </a:prstGeom>
        </p:spPr>
        <p:txBody>
          <a:bodyPr vert="horz" wrap="square" lIns="0" tIns="0" rIns="0" bIns="0" rtlCol="0">
            <a:spAutoFit/>
          </a:bodyPr>
          <a:lstStyle/>
          <a:p>
            <a:pPr marL="12700" rtl="0">
              <a:lnSpc>
                <a:spcPct val="100000"/>
              </a:lnSpc>
              <a:spcBef>
                <a:spcPts val="1045"/>
              </a:spcBef>
            </a:pPr>
            <a:r>
              <a:rPr lang="zh-hans" sz="1100" kern="0">
                <a:solidFill>
                  <a:srgbClr val="3E3A39"/>
                </a:solidFill>
                <a:latin typeface="+mn-ea"/>
                <a:cs typeface="HGPGothicE"/>
              </a:rPr>
              <a:t>◎接种疫苗当天请尽量携带母子健康手帐。</a:t>
            </a:r>
            <a:endParaRPr sz="1100" kern="0" dirty="0">
              <a:latin typeface="+mn-ea"/>
              <a:cs typeface="HGPGothicE"/>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761298" y="1318351"/>
            <a:ext cx="6122670" cy="169277"/>
          </a:xfrm>
          <a:prstGeom prst="rect">
            <a:avLst/>
          </a:prstGeom>
        </p:spPr>
        <p:txBody>
          <a:bodyPr vert="horz" wrap="square" lIns="0" tIns="0" rIns="0" bIns="0" rtlCol="0">
            <a:spAutoFit/>
          </a:bodyPr>
          <a:lstStyle/>
          <a:p>
            <a:pPr marL="12700" rtl="0">
              <a:lnSpc>
                <a:spcPct val="100000"/>
              </a:lnSpc>
            </a:pPr>
            <a:r>
              <a:rPr lang="zh-hans" sz="1100" kern="0">
                <a:solidFill>
                  <a:srgbClr val="3E3A39"/>
                </a:solidFill>
                <a:latin typeface="+mn-ea"/>
                <a:cs typeface="HGPGothicE"/>
              </a:rPr>
              <a:t>◎儿童接种疫苗时，需要监护人同意与陪同。</a:t>
            </a:r>
            <a:endParaRPr sz="1100" kern="0" dirty="0">
              <a:latin typeface="+mn-ea"/>
              <a:cs typeface="HGPGothicE"/>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916422" y="1551556"/>
            <a:ext cx="5967545" cy="491032"/>
          </a:xfrm>
          <a:prstGeom prst="rect">
            <a:avLst/>
          </a:prstGeom>
        </p:spPr>
        <p:txBody>
          <a:bodyPr vert="horz" wrap="square" lIns="0" tIns="0" rIns="0" bIns="0" rtlCol="0">
            <a:spAutoFit/>
          </a:bodyPr>
          <a:lstStyle/>
          <a:p>
            <a:pPr marL="9525" marR="5080" rtl="0">
              <a:lnSpc>
                <a:spcPct val="118100"/>
              </a:lnSpc>
              <a:spcBef>
                <a:spcPts val="345"/>
              </a:spcBef>
            </a:pPr>
            <a:r>
              <a:rPr lang="zh-hans" sz="900" kern="0">
                <a:solidFill>
                  <a:srgbClr val="221815"/>
                </a:solidFill>
                <a:latin typeface="+mn-ea"/>
                <a:cs typeface="YuGothic"/>
              </a:rPr>
              <a:t>在接种疫苗时，请正确理解传染病预防效果和副作用风险这两个方面，并基于监护人的意愿判断是否接种疫苗。不会在未经监护人同意的情况下接种疫苗。</a:t>
            </a:r>
            <a:endParaRPr sz="900" kern="0" dirty="0">
              <a:latin typeface="+mn-ea"/>
              <a:cs typeface="YuGothic"/>
            </a:endParaRPr>
          </a:p>
          <a:p>
            <a:pPr marL="9525" rtl="0">
              <a:lnSpc>
                <a:spcPct val="100000"/>
              </a:lnSpc>
              <a:spcBef>
                <a:spcPts val="195"/>
              </a:spcBef>
            </a:pPr>
            <a:r>
              <a:rPr lang="zh-hans" sz="900" kern="0">
                <a:solidFill>
                  <a:srgbClr val="221815"/>
                </a:solidFill>
                <a:latin typeface="+mn-ea"/>
                <a:cs typeface="YuGothic"/>
              </a:rPr>
              <a:t>不可强迫周围的人接种疫苗，也不可对未接种疫苗的人进行差别对待。</a:t>
            </a:r>
            <a:endParaRPr sz="900" kern="0" dirty="0">
              <a:latin typeface="+mn-ea"/>
              <a:cs typeface="YuGothic"/>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761298" y="3327347"/>
            <a:ext cx="6122670" cy="169277"/>
          </a:xfrm>
          <a:prstGeom prst="rect">
            <a:avLst/>
          </a:prstGeom>
        </p:spPr>
        <p:txBody>
          <a:bodyPr vert="horz" wrap="square" lIns="0" tIns="0" rIns="0" bIns="0" rtlCol="0">
            <a:spAutoFit/>
          </a:bodyPr>
          <a:lstStyle/>
          <a:p>
            <a:pPr marL="12700" rtl="0">
              <a:lnSpc>
                <a:spcPct val="100000"/>
              </a:lnSpc>
              <a:spcBef>
                <a:spcPts val="1060"/>
              </a:spcBef>
            </a:pPr>
            <a:r>
              <a:rPr lang="zh-hans" sz="1100" kern="0">
                <a:solidFill>
                  <a:srgbClr val="3E3A39"/>
                </a:solidFill>
                <a:latin typeface="+mn-ea"/>
                <a:cs typeface="HGPGothicE"/>
              </a:rPr>
              <a:t>◎如对疫苗有疑问或不安，请咨询家庭医生等。</a:t>
            </a:r>
            <a:endParaRPr sz="1100" kern="0" dirty="0">
              <a:latin typeface="+mn-ea"/>
              <a:cs typeface="HGPGothicE"/>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919233" y="2574048"/>
            <a:ext cx="5964735" cy="653962"/>
          </a:xfrm>
          <a:prstGeom prst="rect">
            <a:avLst/>
          </a:prstGeom>
        </p:spPr>
        <p:txBody>
          <a:bodyPr vert="horz" wrap="square" lIns="0" tIns="0" rIns="0" bIns="0" rtlCol="0">
            <a:spAutoFit/>
          </a:bodyPr>
          <a:lstStyle/>
          <a:p>
            <a:pPr marL="9525" marR="766445" rtl="0">
              <a:lnSpc>
                <a:spcPct val="118100"/>
              </a:lnSpc>
              <a:spcBef>
                <a:spcPts val="350"/>
              </a:spcBef>
            </a:pPr>
            <a:r>
              <a:rPr lang="zh-hans" sz="900" kern="0" dirty="0">
                <a:solidFill>
                  <a:srgbClr val="221815"/>
                </a:solidFill>
                <a:latin typeface="+mn-ea"/>
                <a:cs typeface="YuGothic"/>
              </a:rPr>
              <a:t>由于儿童接种疫苗的接种记录通过母子健康手帐进行管理，因此接种疫苗当天请尽量携带母子健康手帐。</a:t>
            </a:r>
            <a:endParaRPr sz="900" kern="0" dirty="0">
              <a:latin typeface="+mn-ea"/>
              <a:cs typeface="YuGothic"/>
            </a:endParaRPr>
          </a:p>
          <a:p>
            <a:pPr marL="9525" marR="772795" rtl="0">
              <a:lnSpc>
                <a:spcPct val="118100"/>
              </a:lnSpc>
            </a:pPr>
            <a:r>
              <a:rPr lang="zh-hans" sz="900" kern="0" dirty="0">
                <a:solidFill>
                  <a:srgbClr val="221815"/>
                </a:solidFill>
                <a:latin typeface="+mn-ea"/>
                <a:cs typeface="YuGothic"/>
              </a:rPr>
              <a:t>另外，请务必携带与本通知一同寄去的所有文件，以及本人身份证明文件（个人编号卡、健康保险证等）。</a:t>
            </a:r>
            <a:endParaRPr sz="900" kern="0" dirty="0">
              <a:latin typeface="+mn-ea"/>
              <a:cs typeface="YuGothic"/>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916420" y="3571762"/>
            <a:ext cx="5967547" cy="313227"/>
          </a:xfrm>
          <a:prstGeom prst="rect">
            <a:avLst/>
          </a:prstGeom>
        </p:spPr>
        <p:txBody>
          <a:bodyPr vert="horz" wrap="square" lIns="0" tIns="0" rIns="0" bIns="0" rtlCol="0">
            <a:spAutoFit/>
          </a:bodyPr>
          <a:lstStyle/>
          <a:p>
            <a:pPr marL="9525" marR="124460" algn="just" rtl="0">
              <a:lnSpc>
                <a:spcPct val="118100"/>
              </a:lnSpc>
              <a:spcBef>
                <a:spcPts val="345"/>
              </a:spcBef>
            </a:pPr>
            <a:r>
              <a:rPr lang="zh-hans" sz="900" kern="0">
                <a:solidFill>
                  <a:srgbClr val="221815"/>
                </a:solidFill>
                <a:latin typeface="+mn-ea"/>
                <a:cs typeface="YuGothic"/>
              </a:rPr>
              <a:t>关于新冠疫苗和其他疫苗的接种间隔等问题，请咨询家庭医生等。原则上不能同时或在前后2周内接种其他疫苗。另外，如果儿童患有基础疾病等，或者对疫苗有疑问或不安，请详情咨询家庭医生等。</a:t>
            </a:r>
            <a:endParaRPr sz="900" kern="0" dirty="0">
              <a:latin typeface="+mn-ea"/>
              <a:cs typeface="YuGothic"/>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3047899" y="4308445"/>
            <a:ext cx="1704588" cy="200055"/>
          </a:xfrm>
          <a:prstGeom prst="rect">
            <a:avLst/>
          </a:prstGeom>
        </p:spPr>
        <p:txBody>
          <a:bodyPr vert="horz" wrap="square" lIns="0" tIns="0" rIns="0" bIns="0" rtlCol="0">
            <a:spAutoFit/>
          </a:bodyPr>
          <a:lstStyle/>
          <a:p>
            <a:pPr marR="241935" algn="ctr" rtl="0">
              <a:lnSpc>
                <a:spcPct val="100000"/>
              </a:lnSpc>
            </a:pPr>
            <a:r>
              <a:rPr lang="zh-hans" sz="1300" kern="0" dirty="0" smtClean="0">
                <a:solidFill>
                  <a:srgbClr val="221815"/>
                </a:solidFill>
                <a:latin typeface="+mn-ea"/>
                <a:cs typeface="HGPGothicE"/>
              </a:rPr>
              <a:t>咨询</a:t>
            </a:r>
            <a:r>
              <a:rPr lang="zh-CN" altLang="en-US" sz="1300" kern="0" dirty="0" smtClean="0">
                <a:latin typeface="+mn-ea"/>
                <a:cs typeface="HGPGothicE"/>
              </a:rPr>
              <a:t>方式</a:t>
            </a:r>
            <a:endParaRPr sz="1300" kern="0" dirty="0">
              <a:latin typeface="+mn-ea"/>
              <a:cs typeface="HGPGothicE"/>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761298" y="4673324"/>
            <a:ext cx="6122670" cy="169277"/>
          </a:xfrm>
          <a:prstGeom prst="rect">
            <a:avLst/>
          </a:prstGeom>
        </p:spPr>
        <p:txBody>
          <a:bodyPr vert="horz" wrap="square" lIns="0" tIns="0" rIns="0" bIns="0" rtlCol="0">
            <a:spAutoFit/>
          </a:bodyPr>
          <a:lstStyle/>
          <a:p>
            <a:pPr marL="12700" rtl="0">
              <a:lnSpc>
                <a:spcPct val="100000"/>
              </a:lnSpc>
            </a:pPr>
            <a:r>
              <a:rPr lang="zh-hans" sz="1100" kern="0" dirty="0">
                <a:solidFill>
                  <a:srgbClr val="221815"/>
                </a:solidFill>
                <a:latin typeface="+mn-ea"/>
                <a:cs typeface="HGPGothicE"/>
              </a:rPr>
              <a:t>◎</a:t>
            </a:r>
            <a:r>
              <a:rPr lang="zh-hans" sz="1100" kern="0" dirty="0" smtClean="0">
                <a:solidFill>
                  <a:srgbClr val="221815"/>
                </a:solidFill>
                <a:latin typeface="+mn-ea"/>
                <a:cs typeface="HGPGothicE"/>
              </a:rPr>
              <a:t>新冠疫苗相关咨询</a:t>
            </a:r>
            <a:r>
              <a:rPr lang="zh-CN" altLang="en-US" sz="1100" kern="0" dirty="0" smtClean="0">
                <a:latin typeface="+mn-ea"/>
                <a:cs typeface="HGPGothicE"/>
              </a:rPr>
              <a:t>方式</a:t>
            </a:r>
            <a:endParaRPr sz="1100" kern="0" dirty="0">
              <a:latin typeface="+mn-ea"/>
              <a:cs typeface="HGPGothicE"/>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985796" y="7650982"/>
            <a:ext cx="5828794" cy="343299"/>
          </a:xfrm>
          <a:prstGeom prst="rect">
            <a:avLst/>
          </a:prstGeom>
        </p:spPr>
        <p:txBody>
          <a:bodyPr vert="horz" wrap="square" lIns="0" tIns="12700" rIns="0" bIns="0" rtlCol="0">
            <a:spAutoFit/>
          </a:bodyPr>
          <a:lstStyle/>
          <a:p>
            <a:pPr marL="9525" marR="253365" rtl="0">
              <a:lnSpc>
                <a:spcPct val="111800"/>
              </a:lnSpc>
            </a:pPr>
            <a:r>
              <a:rPr lang="zh-hans" sz="1000" kern="0">
                <a:solidFill>
                  <a:srgbClr val="221815"/>
                </a:solidFill>
                <a:latin typeface="+mn-ea"/>
                <a:cs typeface="HGPGothicE"/>
              </a:rPr>
              <a:t>有的人已接种疫苗，有的人尚未接种疫苗。接种疫苗之后也请继续采取仔细洗手并消毒、佩戴口罩等预防感染措施。</a:t>
            </a:r>
            <a:endParaRPr sz="1000" kern="0" dirty="0">
              <a:latin typeface="+mn-ea"/>
              <a:cs typeface="HGPGothicE"/>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916420" y="6238785"/>
            <a:ext cx="6003925" cy="684739"/>
          </a:xfrm>
          <a:prstGeom prst="rect">
            <a:avLst/>
          </a:prstGeom>
        </p:spPr>
        <p:txBody>
          <a:bodyPr vert="horz" wrap="square" lIns="0" tIns="12700" rIns="0" bIns="0" rtlCol="0">
            <a:spAutoFit/>
          </a:bodyPr>
          <a:lstStyle/>
          <a:p>
            <a:pPr marL="9525" marR="5080">
              <a:lnSpc>
                <a:spcPct val="118100"/>
              </a:lnSpc>
              <a:spcBef>
                <a:spcPts val="459"/>
              </a:spcBef>
            </a:pPr>
            <a:r>
              <a:rPr lang="zh-hans" sz="900" kern="0" dirty="0">
                <a:latin typeface="+mn-ea"/>
                <a:cs typeface="YuGothic"/>
              </a:rPr>
              <a:t>疫苗接种可能会引起一些健康问题（例如疾病或残疾）。尽管这属于极端案例</a:t>
            </a:r>
            <a:r>
              <a:rPr lang="zh-hans" sz="900" kern="0" dirty="0" smtClean="0">
                <a:latin typeface="+mn-ea"/>
                <a:cs typeface="YuGothic"/>
              </a:rPr>
              <a:t>，</a:t>
            </a:r>
            <a:r>
              <a:rPr lang="zh-CN" altLang="en-US" sz="900" kern="0" dirty="0">
                <a:latin typeface="+mn-ea"/>
                <a:cs typeface="YuGothic"/>
              </a:rPr>
              <a:t>但</a:t>
            </a:r>
            <a:r>
              <a:rPr lang="zh-CN" altLang="en-US" sz="900" dirty="0" smtClean="0">
                <a:latin typeface="+mn-ea"/>
                <a:cs typeface="ShinMGoPr6N-Medium"/>
              </a:rPr>
              <a:t>也</a:t>
            </a:r>
            <a:r>
              <a:rPr lang="zh-CN" altLang="en-US" sz="900" dirty="0">
                <a:latin typeface="+mn-ea"/>
                <a:cs typeface="ShinMGoPr6N-Medium"/>
              </a:rPr>
              <a:t>不能完全消除其风险</a:t>
            </a:r>
            <a:r>
              <a:rPr lang="zh-hans" sz="900" kern="0" dirty="0" smtClean="0">
                <a:latin typeface="+mn-ea"/>
                <a:cs typeface="YuGothic"/>
              </a:rPr>
              <a:t>，</a:t>
            </a:r>
            <a:r>
              <a:rPr lang="zh-hans" sz="900" kern="0" dirty="0">
                <a:latin typeface="+mn-ea"/>
                <a:cs typeface="YuGothic"/>
              </a:rPr>
              <a:t>所以已建立起一套针对该风险</a:t>
            </a:r>
            <a:r>
              <a:rPr lang="zh-hans" sz="900" kern="0" dirty="0" smtClean="0">
                <a:latin typeface="+mn-ea"/>
                <a:cs typeface="YuGothic"/>
              </a:rPr>
              <a:t>的</a:t>
            </a:r>
            <a:r>
              <a:rPr lang="zh-CN" altLang="en-US" sz="900" kern="0" dirty="0">
                <a:latin typeface="+mn-ea"/>
                <a:cs typeface="YuGothic"/>
              </a:rPr>
              <a:t>补救措施</a:t>
            </a:r>
            <a:r>
              <a:rPr lang="zh-hans" sz="900" kern="0" dirty="0" smtClean="0">
                <a:latin typeface="+mn-ea"/>
                <a:cs typeface="YuGothic"/>
              </a:rPr>
              <a:t>。</a:t>
            </a:r>
            <a:endParaRPr sz="900" kern="0" dirty="0">
              <a:latin typeface="+mn-ea"/>
              <a:cs typeface="YuGothic"/>
            </a:endParaRPr>
          </a:p>
          <a:p>
            <a:pPr marL="9525" marR="5715" rtl="0">
              <a:lnSpc>
                <a:spcPct val="118100"/>
              </a:lnSpc>
            </a:pPr>
            <a:r>
              <a:rPr lang="zh-hans" sz="900" kern="0" dirty="0">
                <a:latin typeface="+mn-ea"/>
                <a:cs typeface="YuGothic"/>
              </a:rPr>
              <a:t>如果因接种新冠疫苗而引起健康损害，《预防接种法》同样明文规定了</a:t>
            </a:r>
            <a:r>
              <a:rPr lang="zh-hans" sz="900" kern="0" dirty="0" smtClean="0">
                <a:latin typeface="+mn-ea"/>
                <a:cs typeface="YuGothic"/>
              </a:rPr>
              <a:t>相关</a:t>
            </a:r>
            <a:r>
              <a:rPr lang="zh-CN" altLang="en-US" sz="900" kern="0" dirty="0">
                <a:latin typeface="+mn-ea"/>
                <a:cs typeface="YuGothic"/>
              </a:rPr>
              <a:t>补救</a:t>
            </a:r>
            <a:r>
              <a:rPr lang="zh-hans" sz="900" kern="0" dirty="0" smtClean="0">
                <a:latin typeface="+mn-ea"/>
                <a:cs typeface="YuGothic"/>
              </a:rPr>
              <a:t>措施</a:t>
            </a:r>
            <a:r>
              <a:rPr lang="zh-hans" sz="900" kern="0" dirty="0">
                <a:latin typeface="+mn-ea"/>
                <a:cs typeface="YuGothic"/>
              </a:rPr>
              <a:t>（医疗费、伤残抚恤金等）（※）。相关</a:t>
            </a:r>
            <a:r>
              <a:rPr lang="zh-hans" sz="900" kern="0" dirty="0" smtClean="0">
                <a:latin typeface="+mn-ea"/>
                <a:cs typeface="YuGothic"/>
              </a:rPr>
              <a:t>保障的申请程序请咨询您</a:t>
            </a:r>
            <a:r>
              <a:rPr lang="zh-CN" altLang="en-US" sz="900" kern="0" dirty="0" smtClean="0">
                <a:latin typeface="+mn-ea"/>
                <a:cs typeface="YuGothic"/>
              </a:rPr>
              <a:t>居住地的市町村</a:t>
            </a:r>
            <a:r>
              <a:rPr lang="zh-hans" sz="900" kern="0" dirty="0" smtClean="0">
                <a:latin typeface="+mn-ea"/>
                <a:cs typeface="YuGothic"/>
              </a:rPr>
              <a:t>政府</a:t>
            </a:r>
            <a:r>
              <a:rPr lang="zh-hans" sz="900" kern="0" dirty="0">
                <a:latin typeface="+mn-ea"/>
                <a:cs typeface="YuGothic"/>
              </a:rPr>
              <a:t>。</a:t>
            </a:r>
            <a:endParaRPr sz="900" kern="0" dirty="0">
              <a:latin typeface="+mn-ea"/>
              <a:cs typeface="YuGothic"/>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855752" y="6966623"/>
            <a:ext cx="5848804" cy="289503"/>
          </a:xfrm>
          <a:prstGeom prst="rect">
            <a:avLst/>
          </a:prstGeom>
        </p:spPr>
        <p:txBody>
          <a:bodyPr vert="horz" wrap="square" lIns="0" tIns="12700" rIns="0" bIns="0" rtlCol="0">
            <a:spAutoFit/>
          </a:bodyPr>
          <a:lstStyle/>
          <a:p>
            <a:pPr marL="269875" marR="5080" indent="-260350" algn="just" rtl="0">
              <a:lnSpc>
                <a:spcPct val="118100"/>
              </a:lnSpc>
              <a:spcBef>
                <a:spcPts val="405"/>
              </a:spcBef>
            </a:pPr>
            <a:r>
              <a:rPr lang="zh-hans" sz="800" kern="0" dirty="0">
                <a:solidFill>
                  <a:srgbClr val="221815"/>
                </a:solidFill>
                <a:latin typeface="+mn-ea"/>
                <a:cs typeface="YuGothic"/>
              </a:rPr>
              <a:t>（※）</a:t>
            </a:r>
            <a:r>
              <a:rPr lang="zh-hans" sz="800" kern="0" dirty="0">
                <a:latin typeface="+mn-ea"/>
                <a:cs typeface="YuGothic"/>
              </a:rPr>
              <a:t>如果厚生劳动大臣</a:t>
            </a:r>
            <a:r>
              <a:rPr lang="zh-hans" sz="800" kern="0" dirty="0" smtClean="0">
                <a:latin typeface="+mn-ea"/>
                <a:cs typeface="YuGothic"/>
              </a:rPr>
              <a:t>认</a:t>
            </a:r>
            <a:r>
              <a:rPr lang="zh-CN" altLang="en-US" sz="800" kern="0" dirty="0" smtClean="0">
                <a:latin typeface="+mn-ea"/>
                <a:cs typeface="YuGothic"/>
              </a:rPr>
              <a:t>定</a:t>
            </a:r>
            <a:r>
              <a:rPr lang="zh-hans" sz="800" kern="0" dirty="0" smtClean="0">
                <a:latin typeface="+mn-ea"/>
                <a:cs typeface="YuGothic"/>
              </a:rPr>
              <a:t>该</a:t>
            </a:r>
            <a:r>
              <a:rPr lang="zh-hans" sz="800" kern="0" dirty="0">
                <a:latin typeface="+mn-ea"/>
                <a:cs typeface="YuGothic"/>
              </a:rPr>
              <a:t>健康损害是由于接种疫苗导致，将</a:t>
            </a:r>
            <a:r>
              <a:rPr lang="zh-hans" sz="800" kern="0" dirty="0" smtClean="0">
                <a:latin typeface="+mn-ea"/>
                <a:cs typeface="YuGothic"/>
              </a:rPr>
              <a:t>由</a:t>
            </a:r>
            <a:r>
              <a:rPr lang="zh-CN" altLang="en-US" sz="800" kern="0" dirty="0">
                <a:latin typeface="+mn-ea"/>
                <a:cs typeface="YuGothic"/>
              </a:rPr>
              <a:t>市町村</a:t>
            </a:r>
            <a:r>
              <a:rPr lang="zh-hans" sz="800" kern="0" dirty="0" smtClean="0">
                <a:latin typeface="+mn-ea"/>
                <a:cs typeface="YuGothic"/>
              </a:rPr>
              <a:t>政府</a:t>
            </a:r>
            <a:r>
              <a:rPr lang="zh-hans" sz="800" kern="0" dirty="0">
                <a:latin typeface="+mn-ea"/>
                <a:cs typeface="YuGothic"/>
              </a:rPr>
              <a:t>发放抚恤金。在</a:t>
            </a:r>
            <a:r>
              <a:rPr lang="zh-hans" sz="800" kern="0" dirty="0" smtClean="0">
                <a:latin typeface="+mn-ea"/>
                <a:cs typeface="YuGothic"/>
              </a:rPr>
              <a:t>认</a:t>
            </a:r>
            <a:r>
              <a:rPr lang="zh-CN" altLang="en-US" sz="800" kern="0" dirty="0" smtClean="0">
                <a:latin typeface="+mn-ea"/>
                <a:cs typeface="YuGothic"/>
              </a:rPr>
              <a:t>定</a:t>
            </a:r>
            <a:r>
              <a:rPr lang="zh-hans" sz="800" kern="0" dirty="0" smtClean="0">
                <a:latin typeface="+mn-ea"/>
                <a:cs typeface="YuGothic"/>
              </a:rPr>
              <a:t>程序</a:t>
            </a:r>
            <a:r>
              <a:rPr lang="zh-hans" sz="800" kern="0" dirty="0">
                <a:latin typeface="+mn-ea"/>
                <a:cs typeface="YuGothic"/>
              </a:rPr>
              <a:t>中，将由预防接种、传染病、医疗、法律方面的专家构成的国家疾病、</a:t>
            </a:r>
            <a:r>
              <a:rPr lang="zh-hans" sz="800" kern="0" dirty="0" smtClean="0">
                <a:latin typeface="+mn-ea"/>
                <a:cs typeface="YuGothic"/>
              </a:rPr>
              <a:t>残障认</a:t>
            </a:r>
            <a:r>
              <a:rPr lang="zh-CN" altLang="en-US" sz="800" kern="0" dirty="0" smtClean="0">
                <a:latin typeface="+mn-ea"/>
                <a:cs typeface="YuGothic"/>
              </a:rPr>
              <a:t>定</a:t>
            </a:r>
            <a:r>
              <a:rPr lang="zh-hans" sz="800" kern="0" dirty="0" smtClean="0">
                <a:latin typeface="+mn-ea"/>
                <a:cs typeface="YuGothic"/>
              </a:rPr>
              <a:t>审查会进行审查</a:t>
            </a:r>
            <a:r>
              <a:rPr lang="zh-hans" sz="800" kern="0" dirty="0">
                <a:latin typeface="+mn-ea"/>
                <a:cs typeface="YuGothic"/>
              </a:rPr>
              <a:t>，判断是否存在因果关系。</a:t>
            </a:r>
            <a:endParaRPr sz="1000" kern="0" dirty="0">
              <a:latin typeface="+mn-ea"/>
              <a:cs typeface="HGPGothicE"/>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412864" y="9626898"/>
            <a:ext cx="2501900" cy="152606"/>
          </a:xfrm>
          <a:prstGeom prst="rect">
            <a:avLst/>
          </a:prstGeom>
        </p:spPr>
        <p:txBody>
          <a:bodyPr vert="horz" wrap="square" lIns="0" tIns="13335" rIns="0" bIns="0" rtlCol="0">
            <a:spAutoFit/>
          </a:bodyPr>
          <a:lstStyle/>
          <a:p>
            <a:pPr marL="14604" marR="5080" indent="-2540" rtl="0">
              <a:lnSpc>
                <a:spcPct val="112700"/>
              </a:lnSpc>
              <a:spcBef>
                <a:spcPts val="605"/>
              </a:spcBef>
            </a:pPr>
            <a:r>
              <a:rPr lang="zh-hans" sz="800" b="1" kern="0" dirty="0">
                <a:solidFill>
                  <a:srgbClr val="221815"/>
                </a:solidFill>
                <a:latin typeface="+mn-ea"/>
                <a:cs typeface="YuGothic"/>
              </a:rPr>
              <a:t>如果您无法阅览该网站，</a:t>
            </a:r>
            <a:r>
              <a:rPr lang="zh-hans" sz="800" b="1" kern="0" dirty="0" smtClean="0">
                <a:solidFill>
                  <a:srgbClr val="221815"/>
                </a:solidFill>
                <a:latin typeface="+mn-ea"/>
                <a:cs typeface="YuGothic"/>
              </a:rPr>
              <a:t>请联系您</a:t>
            </a:r>
            <a:r>
              <a:rPr lang="zh-CN" altLang="en-US" sz="800" b="1" kern="0" dirty="0" smtClean="0">
                <a:latin typeface="+mn-ea"/>
                <a:cs typeface="YuGothic"/>
              </a:rPr>
              <a:t>居住地的市町村</a:t>
            </a:r>
            <a:r>
              <a:rPr lang="zh-hans" sz="800" b="1" kern="0" dirty="0" smtClean="0">
                <a:latin typeface="+mn-ea"/>
                <a:cs typeface="YuGothic"/>
              </a:rPr>
              <a:t>政府</a:t>
            </a:r>
            <a:r>
              <a:rPr lang="zh-hans" sz="800" b="1" kern="0" dirty="0">
                <a:solidFill>
                  <a:srgbClr val="221815"/>
                </a:solidFill>
                <a:latin typeface="+mn-ea"/>
                <a:cs typeface="YuGothic"/>
              </a:rPr>
              <a:t>。</a:t>
            </a:r>
            <a:endParaRPr lang="ja-JP" altLang="en-US" sz="800" kern="0" dirty="0">
              <a:latin typeface="+mn-ea"/>
              <a:cs typeface="YuGothic"/>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1550" y="9249107"/>
            <a:ext cx="704158" cy="704158"/>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261" y="2574048"/>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838" y="8028903"/>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561" y="8062798"/>
            <a:ext cx="2413000" cy="723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4" y="12700"/>
            <a:ext cx="7556500" cy="10680700"/>
          </a:xfrm>
          <a:prstGeom prst="rect">
            <a:avLst/>
          </a:prstGeom>
        </p:spPr>
      </p:pic>
      <p:sp>
        <p:nvSpPr>
          <p:cNvPr id="2" name="object 2"/>
          <p:cNvSpPr txBox="1"/>
          <p:nvPr/>
        </p:nvSpPr>
        <p:spPr>
          <a:xfrm>
            <a:off x="2449604" y="482257"/>
            <a:ext cx="2657292" cy="215444"/>
          </a:xfrm>
          <a:prstGeom prst="rect">
            <a:avLst/>
          </a:prstGeom>
        </p:spPr>
        <p:txBody>
          <a:bodyPr vert="horz" wrap="square" lIns="0" tIns="0" rIns="0" bIns="0" rtlCol="0">
            <a:spAutoFit/>
          </a:bodyPr>
          <a:lstStyle/>
          <a:p>
            <a:pPr marR="30480" algn="ctr" rtl="0">
              <a:lnSpc>
                <a:spcPct val="100000"/>
              </a:lnSpc>
              <a:spcBef>
                <a:spcPts val="100"/>
              </a:spcBef>
            </a:pPr>
            <a:r>
              <a:rPr lang="zh-hans" sz="1400" b="1" kern="0">
                <a:solidFill>
                  <a:schemeClr val="bg1"/>
                </a:solidFill>
                <a:latin typeface="+mj-ea"/>
                <a:ea typeface="+mj-ea"/>
                <a:cs typeface="HGPGothicE"/>
              </a:rPr>
              <a:t>致5至11岁的儿童</a:t>
            </a:r>
          </a:p>
        </p:txBody>
      </p:sp>
      <p:sp>
        <p:nvSpPr>
          <p:cNvPr id="4" name="object 4"/>
          <p:cNvSpPr txBox="1"/>
          <p:nvPr/>
        </p:nvSpPr>
        <p:spPr>
          <a:xfrm>
            <a:off x="725187" y="1654530"/>
            <a:ext cx="3128507" cy="200055"/>
          </a:xfrm>
          <a:prstGeom prst="rect">
            <a:avLst/>
          </a:prstGeom>
        </p:spPr>
        <p:txBody>
          <a:bodyPr vert="horz" wrap="square" lIns="0" tIns="0" rIns="0" bIns="0" rtlCol="0">
            <a:spAutoFit/>
          </a:bodyPr>
          <a:lstStyle/>
          <a:p>
            <a:pPr marL="7938" rtl="0">
              <a:lnSpc>
                <a:spcPct val="100000"/>
              </a:lnSpc>
              <a:spcBef>
                <a:spcPts val="100"/>
              </a:spcBef>
            </a:pPr>
            <a:r>
              <a:rPr lang="zh-hans" sz="1300" b="1" kern="0">
                <a:solidFill>
                  <a:schemeClr val="bg1"/>
                </a:solidFill>
                <a:latin typeface="+mj-ea"/>
                <a:ea typeface="+mj-ea"/>
                <a:cs typeface="HGPGothicE"/>
              </a:rPr>
              <a:t>为什么要接种新冠疫苗呢？</a:t>
            </a:r>
          </a:p>
        </p:txBody>
      </p:sp>
      <p:sp>
        <p:nvSpPr>
          <p:cNvPr id="5" name="object 5"/>
          <p:cNvSpPr txBox="1"/>
          <p:nvPr/>
        </p:nvSpPr>
        <p:spPr>
          <a:xfrm>
            <a:off x="1713525" y="4286242"/>
            <a:ext cx="2440940" cy="359073"/>
          </a:xfrm>
          <a:prstGeom prst="rect">
            <a:avLst/>
          </a:prstGeom>
        </p:spPr>
        <p:txBody>
          <a:bodyPr vert="horz" wrap="square" lIns="0" tIns="0" rIns="0" bIns="0" rtlCol="0">
            <a:spAutoFit/>
          </a:bodyPr>
          <a:lstStyle/>
          <a:p>
            <a:pPr marL="12700" rtl="0">
              <a:lnSpc>
                <a:spcPct val="100000"/>
              </a:lnSpc>
              <a:spcBef>
                <a:spcPts val="459"/>
              </a:spcBef>
            </a:pPr>
            <a:r>
              <a:rPr lang="zh-hans" sz="1000" kern="0">
                <a:solidFill>
                  <a:srgbClr val="221815"/>
                </a:solidFill>
                <a:latin typeface="+mj-ea"/>
                <a:ea typeface="+mj-ea"/>
                <a:cs typeface="A-OTF UD Shin Maru Go Pr6N"/>
              </a:rPr>
              <a:t>疫苗打在肩膀处。</a:t>
            </a:r>
            <a:endParaRPr sz="1000" kern="0" dirty="0">
              <a:latin typeface="+mj-ea"/>
              <a:ea typeface="+mj-ea"/>
              <a:cs typeface="A-OTF UD Shin Maru Go Pr6N"/>
            </a:endParaRPr>
          </a:p>
          <a:p>
            <a:pPr marL="15875" rtl="0">
              <a:lnSpc>
                <a:spcPct val="100000"/>
              </a:lnSpc>
              <a:spcBef>
                <a:spcPts val="355"/>
              </a:spcBef>
            </a:pPr>
            <a:r>
              <a:rPr lang="zh-hans" sz="1000" kern="0">
                <a:solidFill>
                  <a:srgbClr val="221815"/>
                </a:solidFill>
                <a:latin typeface="+mj-ea"/>
                <a:ea typeface="+mj-ea"/>
                <a:cs typeface="A-OTF UD Shin Maru Go Pr6N"/>
              </a:rPr>
              <a:t>请穿着容易露出肩膀的衣服去打疫苗。</a:t>
            </a:r>
            <a:endParaRPr sz="1000" kern="0" dirty="0">
              <a:latin typeface="+mj-ea"/>
              <a:ea typeface="+mj-ea"/>
              <a:cs typeface="A-OTF UD Shin Maru Go Pr6N"/>
            </a:endParaRPr>
          </a:p>
        </p:txBody>
      </p:sp>
      <p:sp>
        <p:nvSpPr>
          <p:cNvPr id="6" name="object 6"/>
          <p:cNvSpPr txBox="1"/>
          <p:nvPr/>
        </p:nvSpPr>
        <p:spPr>
          <a:xfrm>
            <a:off x="1597105" y="4893827"/>
            <a:ext cx="2085296" cy="1060034"/>
          </a:xfrm>
          <a:prstGeom prst="rect">
            <a:avLst/>
          </a:prstGeom>
        </p:spPr>
        <p:txBody>
          <a:bodyPr vert="horz" wrap="square" lIns="0" tIns="0" rIns="0" bIns="0" rtlCol="0">
            <a:spAutoFit/>
          </a:bodyPr>
          <a:lstStyle/>
          <a:p>
            <a:pPr marL="135890" marR="5080" indent="-123825" rtl="0">
              <a:lnSpc>
                <a:spcPct val="129900"/>
              </a:lnSpc>
              <a:spcBef>
                <a:spcPts val="100"/>
              </a:spcBef>
            </a:pPr>
            <a:r>
              <a:rPr lang="zh-hans" sz="1000" kern="0">
                <a:solidFill>
                  <a:srgbClr val="221815"/>
                </a:solidFill>
                <a:latin typeface="+mj-ea"/>
                <a:ea typeface="+mj-ea"/>
                <a:cs typeface="A-OTF UD Shin Maru Go Pr6N"/>
              </a:rPr>
              <a:t>◎打完疫苗后，要坐着等待15分钟以上，看会不会有不舒服的感觉。</a:t>
            </a:r>
            <a:endParaRPr sz="1000" kern="0" dirty="0">
              <a:latin typeface="+mj-ea"/>
              <a:ea typeface="+mj-ea"/>
              <a:cs typeface="A-OTF UD Shin Maru Go Pr6N"/>
            </a:endParaRPr>
          </a:p>
          <a:p>
            <a:pPr marL="77470" rtl="0">
              <a:lnSpc>
                <a:spcPct val="100000"/>
              </a:lnSpc>
              <a:spcBef>
                <a:spcPts val="370"/>
              </a:spcBef>
            </a:pPr>
            <a:r>
              <a:rPr lang="zh-hans" sz="900" kern="0">
                <a:solidFill>
                  <a:srgbClr val="221815"/>
                </a:solidFill>
                <a:latin typeface="+mj-ea"/>
                <a:ea typeface="+mj-ea"/>
                <a:cs typeface="A-OTF UD Shin Maru Go Pr6N"/>
              </a:rPr>
              <a:t>（也可能要等待30分钟）</a:t>
            </a:r>
            <a:endParaRPr sz="900" kern="0" dirty="0">
              <a:latin typeface="+mj-ea"/>
              <a:ea typeface="+mj-ea"/>
              <a:cs typeface="A-OTF UD Shin Maru Go Pr6N"/>
            </a:endParaRPr>
          </a:p>
          <a:p>
            <a:pPr marL="127635" marR="48260" indent="-115570" algn="just" rtl="0">
              <a:lnSpc>
                <a:spcPct val="129900"/>
              </a:lnSpc>
              <a:spcBef>
                <a:spcPts val="695"/>
              </a:spcBef>
            </a:pPr>
            <a:r>
              <a:rPr lang="zh-hans" sz="1000" kern="0">
                <a:solidFill>
                  <a:srgbClr val="221815"/>
                </a:solidFill>
                <a:latin typeface="+mj-ea"/>
                <a:ea typeface="+mj-ea"/>
                <a:cs typeface="A-OTF UD Shin Maru Go Pr6N"/>
              </a:rPr>
              <a:t>◎当天可以洗澡，也可以正常生活，但是不要剧烈运动。</a:t>
            </a:r>
            <a:endParaRPr sz="1000" kern="0" dirty="0">
              <a:latin typeface="+mj-ea"/>
              <a:ea typeface="+mj-ea"/>
              <a:cs typeface="A-OTF UD Shin Maru Go Pr6N"/>
            </a:endParaRPr>
          </a:p>
        </p:txBody>
      </p:sp>
      <p:sp>
        <p:nvSpPr>
          <p:cNvPr id="7" name="object 7"/>
          <p:cNvSpPr txBox="1"/>
          <p:nvPr/>
        </p:nvSpPr>
        <p:spPr>
          <a:xfrm>
            <a:off x="4310288" y="4893777"/>
            <a:ext cx="2354580" cy="380361"/>
          </a:xfrm>
          <a:prstGeom prst="rect">
            <a:avLst/>
          </a:prstGeom>
        </p:spPr>
        <p:txBody>
          <a:bodyPr vert="horz" wrap="square" lIns="0" tIns="0" rIns="0" bIns="0" rtlCol="0">
            <a:spAutoFit/>
          </a:bodyPr>
          <a:lstStyle/>
          <a:p>
            <a:pPr marL="132715" marR="5080" indent="-120650" algn="just" rtl="0">
              <a:lnSpc>
                <a:spcPct val="129900"/>
              </a:lnSpc>
              <a:spcBef>
                <a:spcPts val="100"/>
              </a:spcBef>
            </a:pPr>
            <a:r>
              <a:rPr lang="zh-hans" sz="1000" kern="0">
                <a:solidFill>
                  <a:srgbClr val="221815"/>
                </a:solidFill>
                <a:latin typeface="+mj-ea"/>
                <a:ea typeface="+mj-ea"/>
                <a:cs typeface="A-OTF UD Shin Maru Go Pr6N"/>
              </a:rPr>
              <a:t>◎打疫苗后可能会出现下面这些症状，但是两三天左右便会自然消失。</a:t>
            </a:r>
            <a:endParaRPr sz="1000" kern="0" dirty="0">
              <a:latin typeface="+mj-ea"/>
              <a:ea typeface="+mj-ea"/>
              <a:cs typeface="A-OTF UD Shin Maru Go Pr6N"/>
            </a:endParaRPr>
          </a:p>
        </p:txBody>
      </p:sp>
      <p:sp>
        <p:nvSpPr>
          <p:cNvPr id="8" name="object 8"/>
          <p:cNvSpPr txBox="1"/>
          <p:nvPr/>
        </p:nvSpPr>
        <p:spPr>
          <a:xfrm>
            <a:off x="1713392" y="3676824"/>
            <a:ext cx="3895090" cy="359073"/>
          </a:xfrm>
          <a:prstGeom prst="rect">
            <a:avLst/>
          </a:prstGeom>
        </p:spPr>
        <p:txBody>
          <a:bodyPr vert="horz" wrap="square" lIns="0" tIns="0" rIns="0" bIns="0" rtlCol="0">
            <a:spAutoFit/>
          </a:bodyPr>
          <a:lstStyle/>
          <a:p>
            <a:pPr marL="15875" rtl="0">
              <a:lnSpc>
                <a:spcPct val="100000"/>
              </a:lnSpc>
              <a:spcBef>
                <a:spcPts val="459"/>
              </a:spcBef>
            </a:pPr>
            <a:r>
              <a:rPr lang="zh-hans" sz="1000" kern="0">
                <a:solidFill>
                  <a:srgbClr val="221815"/>
                </a:solidFill>
                <a:latin typeface="+mj-ea"/>
                <a:ea typeface="+mj-ea"/>
                <a:cs typeface="A-OTF UD Shin Maru Go Pr6N"/>
              </a:rPr>
              <a:t>如果发烧37.5℃以上，或者身体感到不舒服，</a:t>
            </a:r>
            <a:endParaRPr sz="1000" kern="0" dirty="0">
              <a:latin typeface="+mj-ea"/>
              <a:ea typeface="+mj-ea"/>
              <a:cs typeface="A-OTF UD Shin Maru Go Pr6N"/>
            </a:endParaRPr>
          </a:p>
          <a:p>
            <a:pPr marL="12700" rtl="0">
              <a:lnSpc>
                <a:spcPct val="100000"/>
              </a:lnSpc>
              <a:spcBef>
                <a:spcPts val="355"/>
              </a:spcBef>
            </a:pPr>
            <a:r>
              <a:rPr lang="zh-hans" sz="1000" kern="0">
                <a:solidFill>
                  <a:srgbClr val="221815"/>
                </a:solidFill>
                <a:latin typeface="+mj-ea"/>
                <a:ea typeface="+mj-ea"/>
                <a:cs typeface="A-OTF UD Shin Maru Go Pr6N"/>
              </a:rPr>
              <a:t>就不能打疫苗了，所以要告诉家人哦。</a:t>
            </a:r>
            <a:endParaRPr sz="1000" kern="0" dirty="0">
              <a:latin typeface="+mj-ea"/>
              <a:ea typeface="+mj-ea"/>
              <a:cs typeface="A-OTF UD Shin Maru Go Pr6N"/>
            </a:endParaRPr>
          </a:p>
        </p:txBody>
      </p:sp>
      <p:sp>
        <p:nvSpPr>
          <p:cNvPr id="9" name="object 9"/>
          <p:cNvSpPr txBox="1"/>
          <p:nvPr/>
        </p:nvSpPr>
        <p:spPr>
          <a:xfrm>
            <a:off x="768541" y="3743951"/>
            <a:ext cx="636905" cy="197490"/>
          </a:xfrm>
          <a:prstGeom prst="rect">
            <a:avLst/>
          </a:prstGeom>
        </p:spPr>
        <p:txBody>
          <a:bodyPr vert="horz" wrap="square" lIns="0" tIns="12700" rIns="0" bIns="0" rtlCol="0">
            <a:spAutoFit/>
          </a:bodyPr>
          <a:lstStyle/>
          <a:p>
            <a:pPr marL="12700" rtl="0">
              <a:lnSpc>
                <a:spcPct val="100000"/>
              </a:lnSpc>
              <a:spcBef>
                <a:spcPts val="100"/>
              </a:spcBef>
            </a:pPr>
            <a:r>
              <a:rPr lang="zh-hans" sz="1200" kern="0">
                <a:solidFill>
                  <a:srgbClr val="DE6B37"/>
                </a:solidFill>
                <a:latin typeface="+mj-ea"/>
                <a:ea typeface="+mj-ea"/>
                <a:cs typeface="HGPGothicE"/>
              </a:rPr>
              <a:t>打疫苗前</a:t>
            </a:r>
            <a:endParaRPr sz="1200" kern="0">
              <a:latin typeface="+mj-ea"/>
              <a:ea typeface="+mj-ea"/>
              <a:cs typeface="HGPGothicE"/>
            </a:endParaRPr>
          </a:p>
        </p:txBody>
      </p:sp>
      <p:sp>
        <p:nvSpPr>
          <p:cNvPr id="10" name="object 10"/>
          <p:cNvSpPr txBox="1"/>
          <p:nvPr/>
        </p:nvSpPr>
        <p:spPr>
          <a:xfrm>
            <a:off x="768574" y="4380834"/>
            <a:ext cx="636905" cy="197490"/>
          </a:xfrm>
          <a:prstGeom prst="rect">
            <a:avLst/>
          </a:prstGeom>
        </p:spPr>
        <p:txBody>
          <a:bodyPr vert="horz" wrap="square" lIns="0" tIns="12700" rIns="0" bIns="0" rtlCol="0">
            <a:spAutoFit/>
          </a:bodyPr>
          <a:lstStyle/>
          <a:p>
            <a:pPr marL="12700" rtl="0">
              <a:lnSpc>
                <a:spcPct val="100000"/>
              </a:lnSpc>
              <a:spcBef>
                <a:spcPts val="100"/>
              </a:spcBef>
            </a:pPr>
            <a:r>
              <a:rPr lang="zh-hans" sz="1200" kern="0">
                <a:solidFill>
                  <a:srgbClr val="DE6B37"/>
                </a:solidFill>
                <a:latin typeface="+mj-ea"/>
                <a:ea typeface="+mj-ea"/>
                <a:cs typeface="HGPGothicE"/>
              </a:rPr>
              <a:t>打疫苗时</a:t>
            </a:r>
            <a:endParaRPr sz="1200" kern="0">
              <a:latin typeface="+mj-ea"/>
              <a:ea typeface="+mj-ea"/>
              <a:cs typeface="HGPGothicE"/>
            </a:endParaRPr>
          </a:p>
        </p:txBody>
      </p:sp>
      <p:sp>
        <p:nvSpPr>
          <p:cNvPr id="11" name="object 11"/>
          <p:cNvSpPr txBox="1"/>
          <p:nvPr/>
        </p:nvSpPr>
        <p:spPr>
          <a:xfrm>
            <a:off x="768602" y="5434837"/>
            <a:ext cx="646430" cy="382156"/>
          </a:xfrm>
          <a:prstGeom prst="rect">
            <a:avLst/>
          </a:prstGeom>
        </p:spPr>
        <p:txBody>
          <a:bodyPr vert="horz" wrap="square" lIns="0" tIns="12700" rIns="0" bIns="0" rtlCol="0">
            <a:spAutoFit/>
          </a:bodyPr>
          <a:lstStyle/>
          <a:p>
            <a:pPr marL="12700" rtl="0">
              <a:lnSpc>
                <a:spcPct val="100000"/>
              </a:lnSpc>
              <a:spcBef>
                <a:spcPts val="100"/>
              </a:spcBef>
            </a:pPr>
            <a:r>
              <a:rPr lang="zh-hans" sz="1200" kern="0">
                <a:solidFill>
                  <a:srgbClr val="DE6B37"/>
                </a:solidFill>
                <a:latin typeface="+mj-ea"/>
                <a:ea typeface="+mj-ea"/>
                <a:cs typeface="HGPGothicE"/>
              </a:rPr>
              <a:t>打完疫苗后</a:t>
            </a:r>
            <a:endParaRPr sz="1200" kern="0">
              <a:latin typeface="+mj-ea"/>
              <a:ea typeface="+mj-ea"/>
              <a:cs typeface="HGPGothicE"/>
            </a:endParaRPr>
          </a:p>
        </p:txBody>
      </p:sp>
      <p:sp>
        <p:nvSpPr>
          <p:cNvPr id="12" name="object 12"/>
          <p:cNvSpPr txBox="1"/>
          <p:nvPr/>
        </p:nvSpPr>
        <p:spPr>
          <a:xfrm>
            <a:off x="803540" y="6805021"/>
            <a:ext cx="6100307" cy="230832"/>
          </a:xfrm>
          <a:prstGeom prst="rect">
            <a:avLst/>
          </a:prstGeom>
        </p:spPr>
        <p:txBody>
          <a:bodyPr vert="horz" wrap="square" lIns="0" tIns="0" rIns="0" bIns="0" rtlCol="0">
            <a:spAutoFit/>
          </a:bodyPr>
          <a:lstStyle/>
          <a:p>
            <a:pPr marL="12700" algn="ctr" rtl="0">
              <a:lnSpc>
                <a:spcPct val="100000"/>
              </a:lnSpc>
              <a:spcBef>
                <a:spcPts val="95"/>
              </a:spcBef>
            </a:pPr>
            <a:r>
              <a:rPr lang="zh-hans" sz="1500" b="1" kern="0">
                <a:solidFill>
                  <a:srgbClr val="221815"/>
                </a:solidFill>
                <a:latin typeface="+mj-ea"/>
                <a:ea typeface="+mj-ea"/>
                <a:cs typeface="HGPGothicE"/>
              </a:rPr>
              <a:t>如果有这些症状，要告诉家人或周围的大人。</a:t>
            </a:r>
            <a:endParaRPr sz="1500" b="1" kern="0" dirty="0">
              <a:latin typeface="+mj-ea"/>
              <a:ea typeface="+mj-ea"/>
              <a:cs typeface="HGPGothicE"/>
            </a:endParaRPr>
          </a:p>
        </p:txBody>
      </p:sp>
      <p:sp>
        <p:nvSpPr>
          <p:cNvPr id="13" name="object 13"/>
          <p:cNvSpPr txBox="1"/>
          <p:nvPr/>
        </p:nvSpPr>
        <p:spPr>
          <a:xfrm>
            <a:off x="670308" y="7235813"/>
            <a:ext cx="1355341" cy="184666"/>
          </a:xfrm>
          <a:prstGeom prst="rect">
            <a:avLst/>
          </a:prstGeom>
        </p:spPr>
        <p:txBody>
          <a:bodyPr vert="horz" wrap="square" lIns="0" tIns="0" rIns="0" bIns="0" rtlCol="0">
            <a:spAutoFit/>
          </a:bodyPr>
          <a:lstStyle/>
          <a:p>
            <a:pPr marL="12700" rtl="0">
              <a:lnSpc>
                <a:spcPct val="100000"/>
              </a:lnSpc>
              <a:spcBef>
                <a:spcPts val="785"/>
              </a:spcBef>
            </a:pPr>
            <a:r>
              <a:rPr lang="zh-hans" sz="1200" b="1" kern="0">
                <a:solidFill>
                  <a:srgbClr val="DE6B37"/>
                </a:solidFill>
                <a:latin typeface="+mj-ea"/>
                <a:ea typeface="+mj-ea"/>
                <a:cs typeface="HGPGothicE"/>
              </a:rPr>
              <a:t>●刚打完疫苗后</a:t>
            </a:r>
            <a:endParaRPr sz="1200" b="1" kern="0" dirty="0">
              <a:latin typeface="+mj-ea"/>
              <a:ea typeface="+mj-ea"/>
              <a:cs typeface="HGPGothicE"/>
            </a:endParaRPr>
          </a:p>
        </p:txBody>
      </p:sp>
      <p:sp>
        <p:nvSpPr>
          <p:cNvPr id="14" name="object 14"/>
          <p:cNvSpPr txBox="1"/>
          <p:nvPr/>
        </p:nvSpPr>
        <p:spPr>
          <a:xfrm>
            <a:off x="2775049" y="7510967"/>
            <a:ext cx="3292671" cy="371897"/>
          </a:xfrm>
          <a:prstGeom prst="rect">
            <a:avLst/>
          </a:prstGeom>
        </p:spPr>
        <p:txBody>
          <a:bodyPr vert="horz" wrap="square" lIns="0" tIns="0" rIns="0" bIns="0" rtlCol="0">
            <a:spAutoFit/>
          </a:bodyPr>
          <a:lstStyle/>
          <a:p>
            <a:pPr marL="12700" rtl="0">
              <a:lnSpc>
                <a:spcPct val="100000"/>
              </a:lnSpc>
              <a:spcBef>
                <a:spcPts val="600"/>
              </a:spcBef>
              <a:tabLst>
                <a:tab pos="635635" algn="l"/>
                <a:tab pos="1555115" algn="l"/>
                <a:tab pos="2483485" algn="l"/>
              </a:tabLst>
            </a:pPr>
            <a:r>
              <a:rPr lang="zh-hans" sz="1000" kern="0">
                <a:solidFill>
                  <a:srgbClr val="221815"/>
                </a:solidFill>
                <a:latin typeface="+mj-ea"/>
                <a:ea typeface="+mj-ea"/>
                <a:cs typeface="A-OTF UD Shin Maru Go Pr6N"/>
              </a:rPr>
              <a:t>◯发烧	◯头疼	◯胸口疼	◯呼吸不顺畅</a:t>
            </a:r>
            <a:endParaRPr sz="1000" kern="0" dirty="0">
              <a:latin typeface="+mj-ea"/>
              <a:ea typeface="+mj-ea"/>
              <a:cs typeface="A-OTF UD Shin Maru Go Pr6N"/>
            </a:endParaRPr>
          </a:p>
          <a:p>
            <a:pPr marL="12700" rtl="0">
              <a:lnSpc>
                <a:spcPct val="100000"/>
              </a:lnSpc>
              <a:spcBef>
                <a:spcPts val="500"/>
              </a:spcBef>
              <a:tabLst>
                <a:tab pos="635635" algn="l"/>
                <a:tab pos="1555115" algn="l"/>
              </a:tabLst>
            </a:pPr>
            <a:r>
              <a:rPr lang="zh-hans" sz="1000" kern="0">
                <a:solidFill>
                  <a:srgbClr val="221815"/>
                </a:solidFill>
                <a:latin typeface="+mj-ea"/>
                <a:ea typeface="+mj-ea"/>
                <a:cs typeface="A-OTF UD Shin Maru Go Pr6N"/>
              </a:rPr>
              <a:t>◯觉得累    ◯发冷	◯心跳快</a:t>
            </a:r>
            <a:endParaRPr sz="1000" kern="0" dirty="0">
              <a:latin typeface="+mj-ea"/>
              <a:ea typeface="+mj-ea"/>
              <a:cs typeface="A-OTF UD Shin Maru Go Pr6N"/>
            </a:endParaRPr>
          </a:p>
        </p:txBody>
      </p:sp>
      <p:sp>
        <p:nvSpPr>
          <p:cNvPr id="15" name="object 15"/>
          <p:cNvSpPr txBox="1"/>
          <p:nvPr/>
        </p:nvSpPr>
        <p:spPr>
          <a:xfrm>
            <a:off x="2769752" y="7230487"/>
            <a:ext cx="2227697" cy="184666"/>
          </a:xfrm>
          <a:prstGeom prst="rect">
            <a:avLst/>
          </a:prstGeom>
        </p:spPr>
        <p:txBody>
          <a:bodyPr vert="horz" wrap="square" lIns="0" tIns="0" rIns="0" bIns="0" rtlCol="0">
            <a:spAutoFit/>
          </a:bodyPr>
          <a:lstStyle/>
          <a:p>
            <a:pPr marL="12700" rtl="0">
              <a:lnSpc>
                <a:spcPct val="100000"/>
              </a:lnSpc>
              <a:spcBef>
                <a:spcPts val="100"/>
              </a:spcBef>
            </a:pPr>
            <a:r>
              <a:rPr lang="zh-hans" sz="1200" b="1" kern="0">
                <a:solidFill>
                  <a:srgbClr val="DE6B37"/>
                </a:solidFill>
                <a:latin typeface="+mj-ea"/>
                <a:ea typeface="+mj-ea"/>
                <a:cs typeface="HGPGothicE"/>
              </a:rPr>
              <a:t>●从打疫苗当天起4天之内 </a:t>
            </a:r>
            <a:endParaRPr sz="1200" b="1" kern="0" dirty="0">
              <a:latin typeface="+mj-ea"/>
              <a:ea typeface="+mj-ea"/>
              <a:cs typeface="HGPGothicE"/>
            </a:endParaRPr>
          </a:p>
        </p:txBody>
      </p:sp>
      <p:grpSp>
        <p:nvGrpSpPr>
          <p:cNvPr id="16" name="object 16"/>
          <p:cNvGrpSpPr/>
          <p:nvPr/>
        </p:nvGrpSpPr>
        <p:grpSpPr>
          <a:xfrm>
            <a:off x="1020984" y="8166458"/>
            <a:ext cx="5560060" cy="378460"/>
            <a:chOff x="1020984" y="8166458"/>
            <a:chExt cx="5560060" cy="378460"/>
          </a:xfrm>
        </p:grpSpPr>
        <p:sp>
          <p:nvSpPr>
            <p:cNvPr id="17" name="object 17"/>
            <p:cNvSpPr/>
            <p:nvPr/>
          </p:nvSpPr>
          <p:spPr>
            <a:xfrm>
              <a:off x="1020984" y="8166458"/>
              <a:ext cx="5559545" cy="377949"/>
            </a:xfrm>
            <a:prstGeom prst="rect">
              <a:avLst/>
            </a:prstGeom>
            <a:blipFill>
              <a:blip r:embed="rId4" cstate="print"/>
              <a:stretch>
                <a:fillRect/>
              </a:stretch>
            </a:blipFill>
          </p:spPr>
          <p:txBody>
            <a:bodyPr wrap="square" lIns="0" tIns="0" rIns="0" bIns="0" rtlCol="0"/>
            <a:lstStyle/>
            <a:p>
              <a:pPr rtl="0"/>
              <a:endParaRPr kern="0">
                <a:latin typeface="+mj-ea"/>
                <a:ea typeface="+mj-ea"/>
              </a:endParaRPr>
            </a:p>
          </p:txBody>
        </p:sp>
        <p:sp>
          <p:nvSpPr>
            <p:cNvPr id="18" name="object 18"/>
            <p:cNvSpPr/>
            <p:nvPr/>
          </p:nvSpPr>
          <p:spPr>
            <a:xfrm>
              <a:off x="1059143" y="8205361"/>
              <a:ext cx="5446344" cy="262749"/>
            </a:xfrm>
            <a:prstGeom prst="rect">
              <a:avLst/>
            </a:prstGeom>
            <a:blipFill>
              <a:blip r:embed="rId5" cstate="print"/>
              <a:stretch>
                <a:fillRect/>
              </a:stretch>
            </a:blipFill>
          </p:spPr>
          <p:txBody>
            <a:bodyPr wrap="square" lIns="0" tIns="0" rIns="0" bIns="0" rtlCol="0"/>
            <a:lstStyle/>
            <a:p>
              <a:pPr rtl="0"/>
              <a:endParaRPr kern="0">
                <a:latin typeface="+mj-ea"/>
                <a:ea typeface="+mj-ea"/>
              </a:endParaRPr>
            </a:p>
          </p:txBody>
        </p:sp>
      </p:grpSp>
      <p:sp>
        <p:nvSpPr>
          <p:cNvPr id="19" name="object 19"/>
          <p:cNvSpPr txBox="1"/>
          <p:nvPr/>
        </p:nvSpPr>
        <p:spPr>
          <a:xfrm>
            <a:off x="2423620" y="8845224"/>
            <a:ext cx="2860145" cy="223138"/>
          </a:xfrm>
          <a:prstGeom prst="rect">
            <a:avLst/>
          </a:prstGeom>
        </p:spPr>
        <p:txBody>
          <a:bodyPr vert="horz" wrap="square" lIns="0" tIns="0" rIns="0" bIns="0" rtlCol="0">
            <a:spAutoFit/>
          </a:bodyPr>
          <a:lstStyle/>
          <a:p>
            <a:pPr marL="7938" algn="ctr" rtl="0">
              <a:lnSpc>
                <a:spcPct val="100000"/>
              </a:lnSpc>
              <a:spcBef>
                <a:spcPts val="115"/>
              </a:spcBef>
            </a:pPr>
            <a:r>
              <a:rPr lang="zh-hans" sz="1450" b="1" kern="0">
                <a:solidFill>
                  <a:schemeClr val="bg1"/>
                </a:solidFill>
                <a:latin typeface="+mj-ea"/>
                <a:ea typeface="+mj-ea"/>
                <a:cs typeface="HGPGothicE"/>
              </a:rPr>
              <a:t>这件事很重要，请</a:t>
            </a:r>
            <a:r>
              <a:rPr lang="zh-CN" altLang="en-US" sz="1450" b="1" kern="0">
                <a:solidFill>
                  <a:schemeClr val="bg1"/>
                </a:solidFill>
                <a:latin typeface="+mj-ea"/>
                <a:ea typeface="+mj-ea"/>
                <a:cs typeface="HGPGothicE"/>
              </a:rPr>
              <a:t>好好</a:t>
            </a:r>
            <a:r>
              <a:rPr lang="zh-hans" sz="1450" b="1" kern="0">
                <a:solidFill>
                  <a:schemeClr val="bg1"/>
                </a:solidFill>
                <a:latin typeface="+mj-ea"/>
                <a:ea typeface="+mj-ea"/>
                <a:cs typeface="HGPGothicE"/>
              </a:rPr>
              <a:t>遵守。</a:t>
            </a:r>
          </a:p>
        </p:txBody>
      </p:sp>
      <p:sp>
        <p:nvSpPr>
          <p:cNvPr id="24" name="object 2">
            <a:extLst>
              <a:ext uri="{FF2B5EF4-FFF2-40B4-BE49-F238E27FC236}">
                <a16:creationId xmlns:a16="http://schemas.microsoft.com/office/drawing/2014/main" id="{9091C248-2FE6-F74A-9C16-1E9241EEFC1F}"/>
              </a:ext>
            </a:extLst>
          </p:cNvPr>
          <p:cNvSpPr txBox="1"/>
          <p:nvPr/>
        </p:nvSpPr>
        <p:spPr>
          <a:xfrm>
            <a:off x="6231936" y="261997"/>
            <a:ext cx="982344" cy="196662"/>
          </a:xfrm>
          <a:prstGeom prst="rect">
            <a:avLst/>
          </a:prstGeom>
          <a:ln w="4445">
            <a:solidFill>
              <a:schemeClr val="bg1"/>
            </a:solidFill>
          </a:ln>
        </p:spPr>
        <p:txBody>
          <a:bodyPr vert="horz" wrap="square" lIns="0" tIns="28800" rIns="0" bIns="21600" rtlCol="0">
            <a:spAutoFit/>
          </a:bodyPr>
          <a:lstStyle/>
          <a:p>
            <a:pPr marL="110489" rtl="0">
              <a:lnSpc>
                <a:spcPct val="100000"/>
              </a:lnSpc>
              <a:spcBef>
                <a:spcPts val="220"/>
              </a:spcBef>
            </a:pPr>
            <a:r>
              <a:rPr lang="zh-hans" sz="900" kern="0">
                <a:solidFill>
                  <a:schemeClr val="bg1"/>
                </a:solidFill>
                <a:latin typeface="+mj-ea"/>
                <a:ea typeface="+mj-ea"/>
                <a:cs typeface="ＭＳ ゴシック"/>
              </a:rPr>
              <a:t>2022年2月10日</a:t>
            </a:r>
          </a:p>
        </p:txBody>
      </p:sp>
      <p:sp>
        <p:nvSpPr>
          <p:cNvPr id="25" name="object 2">
            <a:extLst>
              <a:ext uri="{FF2B5EF4-FFF2-40B4-BE49-F238E27FC236}">
                <a16:creationId xmlns:a16="http://schemas.microsoft.com/office/drawing/2014/main" id="{49743595-0AAF-C041-BC17-C05303AD4B51}"/>
              </a:ext>
            </a:extLst>
          </p:cNvPr>
          <p:cNvSpPr txBox="1"/>
          <p:nvPr/>
        </p:nvSpPr>
        <p:spPr>
          <a:xfrm>
            <a:off x="1488780" y="1009560"/>
            <a:ext cx="4578940" cy="274434"/>
          </a:xfrm>
          <a:prstGeom prst="rect">
            <a:avLst/>
          </a:prstGeom>
        </p:spPr>
        <p:txBody>
          <a:bodyPr vert="horz" wrap="square" lIns="0" tIns="12700" rIns="0" bIns="0" rtlCol="0">
            <a:spAutoFit/>
          </a:bodyPr>
          <a:lstStyle/>
          <a:p>
            <a:pPr algn="ctr" rtl="0">
              <a:lnSpc>
                <a:spcPct val="100000"/>
              </a:lnSpc>
            </a:pPr>
            <a:r>
              <a:rPr lang="zh-hans" sz="1700" b="1" kern="0">
                <a:solidFill>
                  <a:srgbClr val="221815"/>
                </a:solidFill>
                <a:latin typeface="+mj-ea"/>
                <a:ea typeface="+mj-ea"/>
                <a:cs typeface="HGPGothicE"/>
              </a:rPr>
              <a:t>新冠疫苗接种说明书 </a:t>
            </a:r>
            <a:endParaRPr sz="1700" b="1" kern="0" dirty="0">
              <a:latin typeface="+mj-ea"/>
              <a:ea typeface="+mj-ea"/>
              <a:cs typeface="HGPGothicE"/>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649743" y="1976044"/>
            <a:ext cx="5512435" cy="1040798"/>
          </a:xfrm>
          <a:prstGeom prst="rect">
            <a:avLst/>
          </a:prstGeom>
        </p:spPr>
        <p:txBody>
          <a:bodyPr vert="horz" wrap="square" lIns="0" tIns="12700" rIns="0" bIns="0" rtlCol="0">
            <a:spAutoFit/>
          </a:bodyPr>
          <a:lstStyle/>
          <a:p>
            <a:pPr marL="15875" rtl="0">
              <a:lnSpc>
                <a:spcPct val="100000"/>
              </a:lnSpc>
              <a:spcBef>
                <a:spcPts val="1240"/>
              </a:spcBef>
            </a:pPr>
            <a:r>
              <a:rPr lang="zh-hans" sz="1000" kern="0" dirty="0">
                <a:latin typeface="+mj-ea"/>
                <a:ea typeface="+mj-ea"/>
                <a:cs typeface="A-OTF UD Shin Maru Go Pr6N"/>
              </a:rPr>
              <a:t>如果新冠病毒进入我们的身体里，变得越来越多，</a:t>
            </a:r>
            <a:endParaRPr sz="1000" kern="0" dirty="0">
              <a:latin typeface="+mj-ea"/>
              <a:ea typeface="+mj-ea"/>
              <a:cs typeface="A-OTF UD Shin Maru Go Pr6N"/>
            </a:endParaRPr>
          </a:p>
          <a:p>
            <a:pPr marL="15875" marR="1478280" indent="-1270" rtl="0">
              <a:lnSpc>
                <a:spcPct val="141800"/>
              </a:lnSpc>
            </a:pPr>
            <a:r>
              <a:rPr lang="zh-hans" sz="1000" kern="0" dirty="0" smtClean="0">
                <a:latin typeface="+mj-ea"/>
                <a:ea typeface="+mj-ea"/>
                <a:cs typeface="A-OTF UD Shin Maru Go Pr6N"/>
              </a:rPr>
              <a:t>就会</a:t>
            </a:r>
            <a:r>
              <a:rPr lang="zh-CN" altLang="en-US" sz="1000" kern="0" dirty="0">
                <a:latin typeface="+mj-ea"/>
                <a:ea typeface="+mj-ea"/>
                <a:cs typeface="A-OTF UD Shin Maru Go Pr6N"/>
              </a:rPr>
              <a:t>出现</a:t>
            </a:r>
            <a:r>
              <a:rPr lang="zh-hans" sz="1000" kern="0" dirty="0" smtClean="0">
                <a:latin typeface="+mj-ea"/>
                <a:ea typeface="+mj-ea"/>
                <a:cs typeface="A-OTF UD Shin Maru Go Pr6N"/>
              </a:rPr>
              <a:t>发烧</a:t>
            </a:r>
            <a:r>
              <a:rPr lang="zh-hans" sz="1000" kern="0" dirty="0">
                <a:latin typeface="+mj-ea"/>
                <a:ea typeface="+mj-ea"/>
                <a:cs typeface="A-OTF UD Shin Maru Go Pr6N"/>
              </a:rPr>
              <a:t>、觉得累、咳嗽、呼吸不顺畅、头疼、吃东西没有味道</a:t>
            </a:r>
            <a:r>
              <a:rPr lang="zh-hans" sz="1000" kern="0" dirty="0" smtClean="0">
                <a:latin typeface="+mj-ea"/>
                <a:ea typeface="+mj-ea"/>
                <a:cs typeface="A-OTF UD Shin Maru Go Pr6N"/>
              </a:rPr>
              <a:t>等</a:t>
            </a:r>
            <a:r>
              <a:rPr lang="zh-CN" altLang="en-US" sz="1000" kern="0" dirty="0" smtClean="0">
                <a:latin typeface="+mj-ea"/>
                <a:ea typeface="+mj-ea"/>
                <a:cs typeface="A-OTF UD Shin Maru Go Pr6N"/>
              </a:rPr>
              <a:t>症状</a:t>
            </a:r>
            <a:r>
              <a:rPr lang="zh-hans" sz="1000" kern="0" dirty="0" smtClean="0">
                <a:latin typeface="+mj-ea"/>
                <a:ea typeface="+mj-ea"/>
                <a:cs typeface="A-OTF UD Shin Maru Go Pr6N"/>
              </a:rPr>
              <a:t>，</a:t>
            </a:r>
            <a:r>
              <a:rPr lang="zh-hans" sz="1000" kern="0" dirty="0">
                <a:latin typeface="+mj-ea"/>
                <a:ea typeface="+mj-ea"/>
                <a:cs typeface="A-OTF UD Shin Maru Go Pr6N"/>
              </a:rPr>
              <a:t>让身体感到不舒服。</a:t>
            </a:r>
            <a:endParaRPr sz="1000" kern="0" dirty="0">
              <a:latin typeface="+mj-ea"/>
              <a:ea typeface="+mj-ea"/>
              <a:cs typeface="A-OTF UD Shin Maru Go Pr6N"/>
            </a:endParaRPr>
          </a:p>
          <a:p>
            <a:pPr marL="14604" marR="1299845" indent="-2540" rtl="0">
              <a:lnSpc>
                <a:spcPct val="141800"/>
              </a:lnSpc>
            </a:pPr>
            <a:r>
              <a:rPr lang="zh-hans" sz="1000" kern="0" dirty="0">
                <a:latin typeface="+mj-ea"/>
                <a:ea typeface="+mj-ea"/>
                <a:cs typeface="A-OTF UD Shin Maru Go Pr6N"/>
              </a:rPr>
              <a:t>打了疫苗后，身体就可以做好和新冠病毒战斗的准备，即使病毒进入体内，也不会感到身体特别不舒服。</a:t>
            </a:r>
            <a:endParaRPr sz="1000" kern="0" dirty="0">
              <a:latin typeface="+mj-ea"/>
              <a:ea typeface="+mj-ea"/>
              <a:cs typeface="A-OTF UD Shin Maru Go Pr6N"/>
            </a:endParaRPr>
          </a:p>
        </p:txBody>
      </p:sp>
      <p:sp>
        <p:nvSpPr>
          <p:cNvPr id="27" name="object 4">
            <a:extLst>
              <a:ext uri="{FF2B5EF4-FFF2-40B4-BE49-F238E27FC236}">
                <a16:creationId xmlns:a16="http://schemas.microsoft.com/office/drawing/2014/main" id="{461AAA58-6D19-B141-A3D3-1F52B310BEB1}"/>
              </a:ext>
            </a:extLst>
          </p:cNvPr>
          <p:cNvSpPr txBox="1"/>
          <p:nvPr/>
        </p:nvSpPr>
        <p:spPr>
          <a:xfrm>
            <a:off x="728096" y="3295785"/>
            <a:ext cx="6100307" cy="212879"/>
          </a:xfrm>
          <a:prstGeom prst="rect">
            <a:avLst/>
          </a:prstGeom>
        </p:spPr>
        <p:txBody>
          <a:bodyPr vert="horz" wrap="square" lIns="0" tIns="12700" rIns="0" bIns="0" rtlCol="0">
            <a:spAutoFit/>
          </a:bodyPr>
          <a:lstStyle/>
          <a:p>
            <a:pPr marL="7938" rtl="0">
              <a:lnSpc>
                <a:spcPct val="100000"/>
              </a:lnSpc>
            </a:pPr>
            <a:r>
              <a:rPr lang="zh-hans" sz="1300" b="1" kern="0">
                <a:solidFill>
                  <a:schemeClr val="bg1"/>
                </a:solidFill>
                <a:latin typeface="+mj-ea"/>
                <a:ea typeface="+mj-ea"/>
                <a:cs typeface="HGPGothicE"/>
              </a:rPr>
              <a:t>接种新冠疫苗的时候，要注意些什么呢？</a:t>
            </a:r>
          </a:p>
        </p:txBody>
      </p:sp>
      <p:sp>
        <p:nvSpPr>
          <p:cNvPr id="28" name="object 7">
            <a:extLst>
              <a:ext uri="{FF2B5EF4-FFF2-40B4-BE49-F238E27FC236}">
                <a16:creationId xmlns:a16="http://schemas.microsoft.com/office/drawing/2014/main" id="{C0DC2FE9-0ACC-8D42-9859-688DD0B1387A}"/>
              </a:ext>
            </a:extLst>
          </p:cNvPr>
          <p:cNvSpPr txBox="1"/>
          <p:nvPr/>
        </p:nvSpPr>
        <p:spPr>
          <a:xfrm>
            <a:off x="4310288" y="5589724"/>
            <a:ext cx="2354580" cy="807913"/>
          </a:xfrm>
          <a:prstGeom prst="rect">
            <a:avLst/>
          </a:prstGeom>
        </p:spPr>
        <p:txBody>
          <a:bodyPr vert="horz" wrap="square" lIns="0" tIns="0" rIns="0" bIns="0" rtlCol="0">
            <a:spAutoFit/>
          </a:bodyPr>
          <a:lstStyle/>
          <a:p>
            <a:pPr marL="43180" rtl="0">
              <a:lnSpc>
                <a:spcPct val="100000"/>
              </a:lnSpc>
              <a:spcBef>
                <a:spcPts val="830"/>
              </a:spcBef>
              <a:tabLst>
                <a:tab pos="609600" algn="l"/>
              </a:tabLst>
            </a:pPr>
            <a:r>
              <a:rPr lang="zh-hans" sz="1000" kern="0">
                <a:solidFill>
                  <a:srgbClr val="221815"/>
                </a:solidFill>
                <a:latin typeface="+mj-ea"/>
                <a:ea typeface="+mj-ea"/>
                <a:cs typeface="A-OTF UD Shin Maru Go Pr6N"/>
              </a:rPr>
              <a:t>◯发烧	◯恶心</a:t>
            </a:r>
            <a:endParaRPr sz="1000" kern="0" dirty="0">
              <a:latin typeface="+mj-ea"/>
              <a:ea typeface="+mj-ea"/>
              <a:cs typeface="A-OTF UD Shin Maru Go Pr6N"/>
            </a:endParaRPr>
          </a:p>
          <a:p>
            <a:pPr marL="43180" rtl="0">
              <a:lnSpc>
                <a:spcPct val="100000"/>
              </a:lnSpc>
              <a:spcBef>
                <a:spcPts val="500"/>
              </a:spcBef>
            </a:pPr>
            <a:r>
              <a:rPr lang="zh-hans" sz="1000" kern="0">
                <a:solidFill>
                  <a:srgbClr val="221815"/>
                </a:solidFill>
                <a:latin typeface="+mj-ea"/>
                <a:ea typeface="+mj-ea"/>
                <a:cs typeface="A-OTF UD Shin Maru Go Pr6N"/>
              </a:rPr>
              <a:t>◯觉得累     ◯拉肚子</a:t>
            </a:r>
            <a:endParaRPr sz="1000" kern="0" dirty="0">
              <a:latin typeface="+mj-ea"/>
              <a:ea typeface="+mj-ea"/>
              <a:cs typeface="A-OTF UD Shin Maru Go Pr6N"/>
            </a:endParaRPr>
          </a:p>
          <a:p>
            <a:pPr marL="43180" rtl="0">
              <a:lnSpc>
                <a:spcPct val="100000"/>
              </a:lnSpc>
              <a:spcBef>
                <a:spcPts val="500"/>
              </a:spcBef>
            </a:pPr>
            <a:r>
              <a:rPr lang="zh-hans" sz="1000" kern="0">
                <a:solidFill>
                  <a:srgbClr val="221815"/>
                </a:solidFill>
                <a:latin typeface="+mj-ea"/>
                <a:ea typeface="+mj-ea"/>
                <a:cs typeface="A-OTF UD Shin Maru Go Pr6N"/>
              </a:rPr>
              <a:t>◯头疼</a:t>
            </a:r>
            <a:endParaRPr sz="1000" kern="0" dirty="0">
              <a:latin typeface="+mj-ea"/>
              <a:ea typeface="+mj-ea"/>
              <a:cs typeface="A-OTF UD Shin Maru Go Pr6N"/>
            </a:endParaRPr>
          </a:p>
          <a:p>
            <a:pPr marL="43180" rtl="0">
              <a:lnSpc>
                <a:spcPct val="100000"/>
              </a:lnSpc>
              <a:spcBef>
                <a:spcPts val="500"/>
              </a:spcBef>
            </a:pPr>
            <a:r>
              <a:rPr lang="zh-hans" sz="1000" kern="0">
                <a:solidFill>
                  <a:srgbClr val="221815"/>
                </a:solidFill>
                <a:latin typeface="+mj-ea"/>
                <a:ea typeface="+mj-ea"/>
                <a:cs typeface="A-OTF UD Shin Maru Go Pr6N"/>
              </a:rPr>
              <a:t>◯发冷</a:t>
            </a:r>
            <a:endParaRPr sz="1000" kern="0" dirty="0">
              <a:latin typeface="+mj-ea"/>
              <a:ea typeface="+mj-ea"/>
              <a:cs typeface="A-OTF UD Shin Maru Go Pr6N"/>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670309" y="7510377"/>
            <a:ext cx="1084580" cy="359073"/>
          </a:xfrm>
          <a:prstGeom prst="rect">
            <a:avLst/>
          </a:prstGeom>
        </p:spPr>
        <p:txBody>
          <a:bodyPr vert="horz" wrap="square" lIns="0" tIns="0" rIns="0" bIns="0" rtlCol="0">
            <a:spAutoFit/>
          </a:bodyPr>
          <a:lstStyle/>
          <a:p>
            <a:pPr marL="22225" rtl="0">
              <a:lnSpc>
                <a:spcPct val="100000"/>
              </a:lnSpc>
              <a:spcBef>
                <a:spcPts val="570"/>
              </a:spcBef>
            </a:pPr>
            <a:r>
              <a:rPr lang="zh-hans" sz="1000" kern="0">
                <a:solidFill>
                  <a:srgbClr val="221815"/>
                </a:solidFill>
                <a:latin typeface="+mj-ea"/>
                <a:ea typeface="+mj-ea"/>
                <a:cs typeface="A-OTF UD Shin Maru Go Pr6N"/>
              </a:rPr>
              <a:t>◯身体发痒</a:t>
            </a:r>
            <a:endParaRPr lang="ja-JP" altLang="en-US" sz="1000" kern="0">
              <a:latin typeface="+mj-ea"/>
              <a:ea typeface="+mj-ea"/>
              <a:cs typeface="A-OTF UD Shin Maru Go Pr6N"/>
            </a:endParaRPr>
          </a:p>
          <a:p>
            <a:pPr marL="22225" rtl="0">
              <a:lnSpc>
                <a:spcPct val="100000"/>
              </a:lnSpc>
              <a:spcBef>
                <a:spcPts val="355"/>
              </a:spcBef>
            </a:pPr>
            <a:r>
              <a:rPr lang="zh-hans" sz="1000" kern="0">
                <a:solidFill>
                  <a:srgbClr val="221815"/>
                </a:solidFill>
                <a:latin typeface="+mj-ea"/>
                <a:ea typeface="+mj-ea"/>
                <a:cs typeface="A-OTF UD Shin Maru Go Pr6N"/>
              </a:rPr>
              <a:t>◯咳嗽</a:t>
            </a:r>
            <a:endParaRPr sz="1000" kern="0" dirty="0">
              <a:latin typeface="+mj-ea"/>
              <a:ea typeface="+mj-ea"/>
              <a:cs typeface="A-OTF UD Shin Maru Go Pr6N"/>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578485" y="9235715"/>
            <a:ext cx="4342766" cy="683457"/>
          </a:xfrm>
          <a:prstGeom prst="rect">
            <a:avLst/>
          </a:prstGeom>
        </p:spPr>
        <p:txBody>
          <a:bodyPr vert="horz" wrap="square" lIns="0" tIns="0" rIns="0" bIns="0" rtlCol="0">
            <a:spAutoFit/>
          </a:bodyPr>
          <a:lstStyle/>
          <a:p>
            <a:pPr marL="12700" marR="244475" algn="just" rtl="0">
              <a:lnSpc>
                <a:spcPct val="139600"/>
              </a:lnSpc>
              <a:spcBef>
                <a:spcPts val="655"/>
              </a:spcBef>
            </a:pPr>
            <a:r>
              <a:rPr lang="zh-hans" sz="1100" kern="0" dirty="0">
                <a:solidFill>
                  <a:srgbClr val="221815"/>
                </a:solidFill>
                <a:latin typeface="+mj-ea"/>
                <a:ea typeface="+mj-ea"/>
                <a:cs typeface="HGPGothicE"/>
              </a:rPr>
              <a:t>有的人很早就打了疫苗，有的人因为一些原因不能打疫苗，世界上有各种各样的人。绝对不能因为打了或者没有打疫苗而说周围人的坏话，或者欺负他们。</a:t>
            </a:r>
            <a:endParaRPr lang="ja-JP" altLang="en-US" sz="1100" kern="0" dirty="0">
              <a:latin typeface="+mj-ea"/>
              <a:ea typeface="+mj-ea"/>
              <a:cs typeface="HGPGothicE"/>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1450779"/>
            <a:ext cx="1905000" cy="1625600"/>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1801" y="4128287"/>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1816" y="4883735"/>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0433" y="5687623"/>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73136" y="5538976"/>
            <a:ext cx="1117600" cy="901700"/>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14604" y="7180177"/>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47140" y="7235164"/>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3556"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3" name="テキスト ボックス 2">
            <a:extLst>
              <a:ext uri="{FF2B5EF4-FFF2-40B4-BE49-F238E27FC236}">
                <a16:creationId xmlns:a16="http://schemas.microsoft.com/office/drawing/2014/main" id="{AD2479FD-C74B-45C1-B99E-5247CEEFA5F6}"/>
              </a:ext>
            </a:extLst>
          </p:cNvPr>
          <p:cNvSpPr txBox="1"/>
          <p:nvPr/>
        </p:nvSpPr>
        <p:spPr>
          <a:xfrm>
            <a:off x="1059143" y="8152069"/>
            <a:ext cx="5476373" cy="369332"/>
          </a:xfrm>
          <a:prstGeom prst="rect">
            <a:avLst/>
          </a:prstGeom>
          <a:solidFill>
            <a:srgbClr val="EEC8AB"/>
          </a:solidFill>
        </p:spPr>
        <p:txBody>
          <a:bodyPr wrap="square" rtlCol="0">
            <a:spAutoFit/>
          </a:bodyPr>
          <a:lstStyle/>
          <a:p>
            <a:pPr algn="ctr" rtl="0"/>
            <a:r>
              <a:rPr lang="zh-hans" kern="0">
                <a:solidFill>
                  <a:srgbClr val="DE6B37"/>
                </a:solidFill>
                <a:latin typeface="+mj-ea"/>
                <a:ea typeface="+mj-ea"/>
              </a:rPr>
              <a:t>请间隔三周接种第二剂本疫苗。</a:t>
            </a:r>
            <a:endParaRPr lang="th-TH" kern="0">
              <a:solidFill>
                <a:srgbClr val="DE6B37"/>
              </a:solidFill>
              <a:latin typeface="+mj-ea"/>
              <a:ea typeface="+mj-ea"/>
            </a:endParaRPr>
          </a:p>
        </p:txBody>
      </p:sp>
    </p:spTree>
    <p:extLst>
      <p:ext uri="{BB962C8B-B14F-4D97-AF65-F5344CB8AC3E}">
        <p14:creationId xmlns:p14="http://schemas.microsoft.com/office/powerpoint/2010/main" val="3153349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TotalTime>
  <Words>992</Words>
  <PresentationFormat>ユーザー設定</PresentationFormat>
  <Paragraphs>116</Paragraphs>
  <Slides>4</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vt:i4>
      </vt:variant>
    </vt:vector>
  </HeadingPairs>
  <TitlesOfParts>
    <vt:vector size="18" baseType="lpstr">
      <vt:lpstr>A-OTF UD Shin Maru Go Pr6N</vt:lpstr>
      <vt:lpstr>Cordia New</vt:lpstr>
      <vt:lpstr>HGPGothicE</vt:lpstr>
      <vt:lpstr>ＭＳ Ｐゴシック</vt:lpstr>
      <vt:lpstr>ＭＳ ゴシック</vt:lpstr>
      <vt:lpstr>ShinMGoPr6N-Medium</vt:lpstr>
      <vt:lpstr>宋体</vt:lpstr>
      <vt:lpstr>YuGothic</vt:lpstr>
      <vt:lpstr>メイリオ</vt:lpstr>
      <vt:lpstr>游ゴシック</vt:lpstr>
      <vt:lpstr>Arial</vt:lpstr>
      <vt:lpstr>Calibri</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2022-03-29T08:53:48Z</cp:lastPrinted>
  <dcterms:created xsi:type="dcterms:W3CDTF">2022-02-13T08:34:01Z</dcterms:created>
  <dcterms:modified xsi:type="dcterms:W3CDTF">2022-04-06T06:12:23Z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ies>
</file>