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zh-CN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150" d="100"/>
          <a:sy n="150" d="100"/>
        </p:scale>
        <p:origin x="-78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hans"/>
              <a:t>マスター テキストの書式設定</a:t>
            </a:r>
          </a:p>
          <a:p>
            <a:pPr lvl="1" rtl="0"/>
            <a:r>
              <a:rPr lang="zh-hans"/>
              <a:t>第 2 レベル</a:t>
            </a:r>
          </a:p>
          <a:p>
            <a:pPr lvl="2" rtl="0"/>
            <a:r>
              <a:rPr lang="zh-hans"/>
              <a:t>第 3 レベル</a:t>
            </a:r>
          </a:p>
          <a:p>
            <a:pPr lvl="3" rtl="0"/>
            <a:r>
              <a:rPr lang="zh-hans"/>
              <a:t>第 4 レベル</a:t>
            </a:r>
          </a:p>
          <a:p>
            <a:pPr lvl="4" rtl="0"/>
            <a:r>
              <a:rPr lang="zh-hans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4" y="12700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49604" y="482257"/>
            <a:ext cx="2657292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zh-hans" sz="1400" b="1" kern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致5至11岁的儿童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5187" y="1654530"/>
            <a:ext cx="3128507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zh-hans" sz="1300" b="1" kern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为什么要接种新冠疫苗呢？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13525" y="4286242"/>
            <a:ext cx="244094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疫苗打在肩膀处。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请穿着容易露出肩膀的衣服去打疫苗。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97105" y="4893827"/>
            <a:ext cx="2085296" cy="1060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5080" indent="-123825" rtl="0">
              <a:lnSpc>
                <a:spcPct val="129900"/>
              </a:lnSpc>
              <a:spcBef>
                <a:spcPts val="100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◎打完疫苗后，要坐着等待15分钟以上，看会不会有不舒服的感觉。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77470" rtl="0">
              <a:lnSpc>
                <a:spcPct val="100000"/>
              </a:lnSpc>
              <a:spcBef>
                <a:spcPts val="370"/>
              </a:spcBef>
            </a:pPr>
            <a:r>
              <a:rPr lang="zh-hans" sz="9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（也可能要等待30分钟）</a:t>
            </a:r>
            <a:endParaRPr sz="900" kern="0" dirty="0">
              <a:latin typeface="+mj-ea"/>
              <a:ea typeface="+mj-ea"/>
              <a:cs typeface="A-OTF UD Shin Maru Go Pr6N"/>
            </a:endParaRPr>
          </a:p>
          <a:p>
            <a:pPr marL="127635" marR="48260" indent="-115570" algn="just" rtl="0">
              <a:lnSpc>
                <a:spcPct val="129900"/>
              </a:lnSpc>
              <a:spcBef>
                <a:spcPts val="695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◎当天可以洗澡，也可以正常生活，但是不要剧烈运动。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0288" y="4893777"/>
            <a:ext cx="2354580" cy="3803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 rtl="0">
              <a:lnSpc>
                <a:spcPct val="129900"/>
              </a:lnSpc>
              <a:spcBef>
                <a:spcPts val="100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◎打疫苗后可能会出现下面这些症状，但是两三天左右便会自然消失。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3392" y="3676824"/>
            <a:ext cx="389509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如果发烧37.5℃以上，或者身体感到不舒服，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12700" rtl="0">
              <a:lnSpc>
                <a:spcPct val="100000"/>
              </a:lnSpc>
              <a:spcBef>
                <a:spcPts val="355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就不能打疫苗了，所以要告诉家人哦。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8541" y="3743951"/>
            <a:ext cx="6369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hans" sz="1200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打疫苗前</a:t>
            </a:r>
            <a:endParaRPr sz="1200" kern="0">
              <a:latin typeface="+mj-ea"/>
              <a:ea typeface="+mj-ea"/>
              <a:cs typeface="HGPGothic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574" y="4380834"/>
            <a:ext cx="6369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hans" sz="1200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打疫苗时</a:t>
            </a:r>
            <a:endParaRPr sz="1200" kern="0">
              <a:latin typeface="+mj-ea"/>
              <a:ea typeface="+mj-ea"/>
              <a:cs typeface="HGPGothic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602" y="5434837"/>
            <a:ext cx="6464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hans" sz="1200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打完疫苗后</a:t>
            </a:r>
            <a:endParaRPr sz="1200" kern="0">
              <a:latin typeface="+mj-ea"/>
              <a:ea typeface="+mj-ea"/>
              <a:cs typeface="HGPGothic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3540" y="6805021"/>
            <a:ext cx="6100307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zh-hans" sz="1500" b="1" kern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如果有这些症状，要告诉家人或周围的大人。</a:t>
            </a:r>
            <a:endParaRPr sz="1500" b="1" kern="0" dirty="0">
              <a:latin typeface="+mj-ea"/>
              <a:ea typeface="+mj-ea"/>
              <a:cs typeface="HGPGothic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0308" y="7235813"/>
            <a:ext cx="135534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zh-hans" sz="1200" b="1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●刚打完疫苗后</a:t>
            </a:r>
            <a:endParaRPr sz="1200" b="1" kern="0" dirty="0">
              <a:latin typeface="+mj-ea"/>
              <a:ea typeface="+mj-ea"/>
              <a:cs typeface="HGPGothic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75049" y="7510967"/>
            <a:ext cx="3292671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◯发烧	◯头疼	◯胸口疼	◯呼吸不顺畅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12700" rtl="0">
              <a:lnSpc>
                <a:spcPct val="100000"/>
              </a:lnSpc>
              <a:spcBef>
                <a:spcPts val="500"/>
              </a:spcBef>
              <a:tabLst>
                <a:tab pos="635635" algn="l"/>
                <a:tab pos="1555115" algn="l"/>
              </a:tabLst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◯觉得累    ◯发冷	◯心跳快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230487"/>
            <a:ext cx="222769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hans" sz="1200" b="1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●从打疫苗当天起4天之内 </a:t>
            </a:r>
            <a:endParaRPr sz="1200" b="1" kern="0" dirty="0">
              <a:latin typeface="+mj-ea"/>
              <a:ea typeface="+mj-ea"/>
              <a:cs typeface="HGPGothicE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+mj-ea"/>
                <a:ea typeface="+mj-ea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+mj-ea"/>
                <a:ea typeface="+mj-ea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23620" y="8845224"/>
            <a:ext cx="2860145" cy="2231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zh-hans" sz="1450" b="1" kern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这件事很重要，请</a:t>
            </a:r>
            <a:r>
              <a:rPr lang="zh-CN" altLang="en-US" sz="1450" b="1" kern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好好</a:t>
            </a:r>
            <a:r>
              <a:rPr lang="zh-hans" sz="1450" b="1" kern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遵守。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31936" y="261997"/>
            <a:ext cx="982344" cy="19666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rtl="0">
              <a:lnSpc>
                <a:spcPct val="100000"/>
              </a:lnSpc>
              <a:spcBef>
                <a:spcPts val="220"/>
              </a:spcBef>
            </a:pPr>
            <a:r>
              <a:rPr lang="zh-hans" sz="900" kern="0">
                <a:solidFill>
                  <a:schemeClr val="bg1"/>
                </a:solidFill>
                <a:latin typeface="+mj-ea"/>
                <a:ea typeface="+mj-ea"/>
                <a:cs typeface="ＭＳ ゴシック"/>
              </a:rPr>
              <a:t>2022年2月10日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488780" y="1009560"/>
            <a:ext cx="457894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zh-hans" sz="1700" b="1" kern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新冠疫苗接种说明书 </a:t>
            </a:r>
            <a:endParaRPr sz="1700" b="1" kern="0" dirty="0">
              <a:latin typeface="+mj-ea"/>
              <a:ea typeface="+mj-ea"/>
              <a:cs typeface="HGPGothicE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49743" y="1976044"/>
            <a:ext cx="5512435" cy="10407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240"/>
              </a:spcBef>
            </a:pPr>
            <a:r>
              <a:rPr lang="zh-hans" sz="1000" kern="0" dirty="0">
                <a:latin typeface="+mj-ea"/>
                <a:ea typeface="+mj-ea"/>
                <a:cs typeface="A-OTF UD Shin Maru Go Pr6N"/>
              </a:rPr>
              <a:t>如果新冠病毒进入我们的身体里，变得越来越多，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15875" marR="1478280" indent="-1270" rtl="0">
              <a:lnSpc>
                <a:spcPct val="141800"/>
              </a:lnSpc>
            </a:pPr>
            <a:r>
              <a:rPr lang="zh-hans" sz="1000" kern="0" dirty="0" smtClean="0">
                <a:latin typeface="+mj-ea"/>
                <a:ea typeface="+mj-ea"/>
                <a:cs typeface="A-OTF UD Shin Maru Go Pr6N"/>
              </a:rPr>
              <a:t>就会</a:t>
            </a:r>
            <a:r>
              <a:rPr lang="zh-CN" altLang="en-US" sz="1000" kern="0" dirty="0">
                <a:latin typeface="+mj-ea"/>
                <a:ea typeface="+mj-ea"/>
                <a:cs typeface="A-OTF UD Shin Maru Go Pr6N"/>
              </a:rPr>
              <a:t>出现</a:t>
            </a:r>
            <a:r>
              <a:rPr lang="zh-hans" sz="1000" kern="0" dirty="0" smtClean="0">
                <a:latin typeface="+mj-ea"/>
                <a:ea typeface="+mj-ea"/>
                <a:cs typeface="A-OTF UD Shin Maru Go Pr6N"/>
              </a:rPr>
              <a:t>发烧</a:t>
            </a:r>
            <a:r>
              <a:rPr lang="zh-hans" sz="1000" kern="0" dirty="0">
                <a:latin typeface="+mj-ea"/>
                <a:ea typeface="+mj-ea"/>
                <a:cs typeface="A-OTF UD Shin Maru Go Pr6N"/>
              </a:rPr>
              <a:t>、觉得累、咳嗽、呼吸不顺畅、头疼、吃东西没有味道</a:t>
            </a:r>
            <a:r>
              <a:rPr lang="zh-hans" sz="1000" kern="0" dirty="0" smtClean="0">
                <a:latin typeface="+mj-ea"/>
                <a:ea typeface="+mj-ea"/>
                <a:cs typeface="A-OTF UD Shin Maru Go Pr6N"/>
              </a:rPr>
              <a:t>等</a:t>
            </a:r>
            <a:r>
              <a:rPr lang="zh-CN" altLang="en-US" sz="1000" kern="0" dirty="0" smtClean="0">
                <a:latin typeface="+mj-ea"/>
                <a:ea typeface="+mj-ea"/>
                <a:cs typeface="A-OTF UD Shin Maru Go Pr6N"/>
              </a:rPr>
              <a:t>症状</a:t>
            </a:r>
            <a:r>
              <a:rPr lang="zh-hans" sz="1000" kern="0" dirty="0" smtClean="0">
                <a:latin typeface="+mj-ea"/>
                <a:ea typeface="+mj-ea"/>
                <a:cs typeface="A-OTF UD Shin Maru Go Pr6N"/>
              </a:rPr>
              <a:t>，</a:t>
            </a:r>
            <a:r>
              <a:rPr lang="zh-hans" sz="1000" kern="0" dirty="0">
                <a:latin typeface="+mj-ea"/>
                <a:ea typeface="+mj-ea"/>
                <a:cs typeface="A-OTF UD Shin Maru Go Pr6N"/>
              </a:rPr>
              <a:t>让身体感到不舒服。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14604" marR="1299845" indent="-2540" rtl="0">
              <a:lnSpc>
                <a:spcPct val="141800"/>
              </a:lnSpc>
            </a:pPr>
            <a:r>
              <a:rPr lang="zh-hans" sz="1000" kern="0" dirty="0">
                <a:latin typeface="+mj-ea"/>
                <a:ea typeface="+mj-ea"/>
                <a:cs typeface="A-OTF UD Shin Maru Go Pr6N"/>
              </a:rPr>
              <a:t>打了疫苗后，身体就可以做好和新冠病毒战斗的准备，即使病毒进入体内，也不会感到身体特别不舒服。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728096" y="3295785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zh-hans" sz="1300" b="1" kern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接种新冠疫苗的时候，要注意些什么呢？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310288" y="5589724"/>
            <a:ext cx="2354580" cy="8079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◯发烧	◯恶心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◯觉得累     ◯拉肚子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◯头疼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◯发冷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◯身体发痒</a:t>
            </a:r>
            <a:endParaRPr lang="ja-JP" altLang="en-US" sz="1000" kern="0">
              <a:latin typeface="+mj-ea"/>
              <a:ea typeface="+mj-ea"/>
              <a:cs typeface="A-OTF UD Shin Maru Go Pr6N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zh-hans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◯咳嗽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235715"/>
            <a:ext cx="4342766" cy="6834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 rtl="0">
              <a:lnSpc>
                <a:spcPct val="139600"/>
              </a:lnSpc>
              <a:spcBef>
                <a:spcPts val="655"/>
              </a:spcBef>
            </a:pPr>
            <a:r>
              <a:rPr lang="zh-hans" sz="1100" kern="0" dirty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有的人很早就打了疫苗，有的人因为一些原因不能打疫苗，世界上有各种各样的人。绝对不能因为打了或者没有打疫苗而说周围人的坏话，或者欺负他们。</a:t>
            </a:r>
            <a:endParaRPr lang="ja-JP" altLang="en-US" sz="1100" kern="0" dirty="0">
              <a:latin typeface="+mj-ea"/>
              <a:ea typeface="+mj-ea"/>
              <a:cs typeface="HGPGothicE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1059143" y="8152069"/>
            <a:ext cx="5476373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zh-hans" kern="0">
                <a:solidFill>
                  <a:srgbClr val="DE6B37"/>
                </a:solidFill>
                <a:latin typeface="+mj-ea"/>
                <a:ea typeface="+mj-ea"/>
              </a:rPr>
              <a:t>请间隔三周接种第二剂本疫苗。</a:t>
            </a:r>
            <a:endParaRPr lang="th-TH" kern="0">
              <a:solidFill>
                <a:srgbClr val="DE6B37"/>
              </a:solidFill>
              <a:latin typeface="+mj-ea"/>
              <a:ea typeface="+mj-ea"/>
            </a:endParaRP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中国語（簡体字）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</TotalTime>
  <Words>244</Words>
  <PresentationFormat>ユーザー設定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A-OTF UD Shin Maru Go Pr6N</vt:lpstr>
      <vt:lpstr>Cordia New</vt:lpstr>
      <vt:lpstr>HGPGothicE</vt:lpstr>
      <vt:lpstr>ＭＳ Ｐゴシック</vt:lpstr>
      <vt:lpstr>ＭＳ ゴシック</vt:lpstr>
      <vt:lpstr>宋体</vt:lpstr>
      <vt:lpstr>メイリオ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2022-04-06T04:55:48Z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