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64" r:id="rId2"/>
  </p:sldIdLst>
  <p:sldSz cx="7556500" cy="10693400"/>
  <p:notesSz cx="7556500" cy="10693400"/>
  <p:defaultTextStyle>
    <a:defPPr rtl="0">
      <a:defRPr lang="vi-VN"/>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6B37"/>
    <a:srgbClr val="EEC8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43"/>
    <p:restoredTop sz="94679"/>
  </p:normalViewPr>
  <p:slideViewPr>
    <p:cSldViewPr>
      <p:cViewPr>
        <p:scale>
          <a:sx n="125" d="100"/>
          <a:sy n="125" d="100"/>
        </p:scale>
        <p:origin x="276"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pPr rtl="0"/>
            <a:fld id="{76A55638-820B-5B44-92E6-92DE025D1F07}" type="datetimeFigureOut">
              <a:rPr kumimoji="1" lang="ja-JP" altLang="en-US" smtClean="0"/>
              <a:t>2022/4/7</a:t>
            </a:fld>
            <a:endParaRPr kumimoji="1" lang="ja-JP" altLang="en-US"/>
          </a:p>
        </p:txBody>
      </p:sp>
      <p:sp>
        <p:nvSpPr>
          <p:cNvPr id="4" name="スライド イメージ プレースホルダー 3"/>
          <p:cNvSpPr>
            <a:spLocks noGrp="1" noRot="1" noChangeAspect="1"/>
          </p:cNvSpPr>
          <p:nvPr>
            <p:ph type="sldImg" idx="2"/>
          </p:nvPr>
        </p:nvSpPr>
        <p:spPr>
          <a:xfrm>
            <a:off x="2503488" y="1336675"/>
            <a:ext cx="2549525" cy="3608388"/>
          </a:xfrm>
          <a:prstGeom prst="rect">
            <a:avLst/>
          </a:prstGeom>
          <a:noFill/>
          <a:ln w="12700">
            <a:solidFill>
              <a:prstClr val="black"/>
            </a:solidFill>
          </a:ln>
        </p:spPr>
        <p:txBody>
          <a:bodyPr vert="horz" lIns="91440" tIns="45720" rIns="91440" bIns="45720" rtlCol="0" anchor="ctr"/>
          <a:lstStyle/>
          <a:p>
            <a:pPr rtl="0"/>
            <a:endParaRPr lang="ja-JP" altLang="en-US"/>
          </a:p>
        </p:txBody>
      </p:sp>
      <p:sp>
        <p:nvSpPr>
          <p:cNvPr id="5" name="ノート プレースホルダー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6" name="フッター プレースホルダー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pPr rtl="0"/>
            <a:fld id="{EC9A31C6-52EB-2F42-BAEA-0A07B6EC6CFC}" type="slidenum">
              <a:rPr kumimoji="1" lang="ja-JP" altLang="en-US" smtClean="0"/>
              <a:t>‹#›</a:t>
            </a:fld>
            <a:endParaRPr kumimoji="1" lang="ja-JP" altLang="en-US"/>
          </a:p>
        </p:txBody>
      </p:sp>
    </p:spTree>
    <p:extLst>
      <p:ext uri="{BB962C8B-B14F-4D97-AF65-F5344CB8AC3E}">
        <p14:creationId xmlns:p14="http://schemas.microsoft.com/office/powerpoint/2010/main" val="1170126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kumimoji="1" lang="ja-JP" altLang="en-US"/>
          </a:p>
        </p:txBody>
      </p:sp>
      <p:sp>
        <p:nvSpPr>
          <p:cNvPr id="4" name="スライド番号プレースホルダー 3"/>
          <p:cNvSpPr>
            <a:spLocks noGrp="1"/>
          </p:cNvSpPr>
          <p:nvPr>
            <p:ph type="sldNum" sz="quarter" idx="5"/>
          </p:nvPr>
        </p:nvSpPr>
        <p:spPr/>
        <p:txBody>
          <a:bodyPr rtlCol="0"/>
          <a:lstStyle/>
          <a:p>
            <a:pPr rtl="0"/>
            <a:fld id="{EC9A31C6-52EB-2F42-BAEA-0A07B6EC6CFC}" type="slidenum">
              <a:rPr kumimoji="1" lang="ja-JP" altLang="en-US" smtClean="0"/>
              <a:t>1</a:t>
            </a:fld>
            <a:endParaRPr kumimoji="1" lang="ja-JP" altLang="en-US"/>
          </a:p>
        </p:txBody>
      </p:sp>
    </p:spTree>
    <p:extLst>
      <p:ext uri="{BB962C8B-B14F-4D97-AF65-F5344CB8AC3E}">
        <p14:creationId xmlns:p14="http://schemas.microsoft.com/office/powerpoint/2010/main" val="1838471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rtlCol="0">
            <a:spAutoFit/>
          </a:bodyPr>
          <a:lstStyle>
            <a:lvl1pPr>
              <a:defRPr/>
            </a:lvl1pPr>
          </a:lstStyle>
          <a:p>
            <a:pPr rtl="0"/>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4/7/2022</a:t>
            </a:fld>
            <a:endParaRPr lang="en-US"/>
          </a:p>
        </p:txBody>
      </p:sp>
      <p:sp>
        <p:nvSpPr>
          <p:cNvPr id="6" name="Holder 6"/>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type="body" idx="1"/>
          </p:nvPr>
        </p:nvSpPr>
        <p:spPr/>
        <p:txBody>
          <a:bodyPr lIns="0" tIns="0" rIns="0" bIns="0" rtlCol="0"/>
          <a:lstStyle>
            <a:lvl1pPr>
              <a:defRPr/>
            </a:lvl1pPr>
          </a:lstStyle>
          <a:p>
            <a:pPr rtl="0"/>
            <a:endParaRPr/>
          </a:p>
        </p:txBody>
      </p:sp>
      <p:sp>
        <p:nvSpPr>
          <p:cNvPr id="4" name="Holder 4"/>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4/7/2022</a:t>
            </a:fld>
            <a:endParaRPr lang="en-US"/>
          </a:p>
        </p:txBody>
      </p:sp>
      <p:sp>
        <p:nvSpPr>
          <p:cNvPr id="6" name="Holder 6"/>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rtlCol="0">
            <a:spAutoFit/>
          </a:bodyPr>
          <a:lstStyle>
            <a:lvl1pPr>
              <a:defRPr/>
            </a:lvl1pPr>
          </a:lstStyle>
          <a:p>
            <a:pPr rtl="0"/>
            <a:endParaRPr/>
          </a:p>
        </p:txBody>
      </p:sp>
      <p:sp>
        <p:nvSpPr>
          <p:cNvPr id="5" name="Holder 5"/>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6" name="Holder 6"/>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4/7/2022</a:t>
            </a:fld>
            <a:endParaRPr lang="en-US"/>
          </a:p>
        </p:txBody>
      </p:sp>
      <p:sp>
        <p:nvSpPr>
          <p:cNvPr id="7" name="Holder 7"/>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4" name="Holder 4"/>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4/7/2022</a:t>
            </a:fld>
            <a:endParaRPr lang="en-US"/>
          </a:p>
        </p:txBody>
      </p:sp>
      <p:sp>
        <p:nvSpPr>
          <p:cNvPr id="5" name="Holder 5"/>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3" name="Holder 3"/>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4/7/2022</a:t>
            </a:fld>
            <a:endParaRPr lang="en-US"/>
          </a:p>
        </p:txBody>
      </p:sp>
      <p:sp>
        <p:nvSpPr>
          <p:cNvPr id="4" name="Holder 4"/>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rtlCol="0">
            <a:spAutoFit/>
          </a:bodyPr>
          <a:lstStyle>
            <a:lvl1pPr>
              <a:defRPr/>
            </a:lvl1pPr>
          </a:lstStyle>
          <a:p>
            <a:pPr rtl="0"/>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rtlCol="0">
            <a:spAutoFit/>
          </a:bodyPr>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rtlCol="0">
            <a:spAutoFit/>
          </a:bodyPr>
          <a:lstStyle>
            <a:lvl1pPr algn="l">
              <a:defRPr>
                <a:solidFill>
                  <a:schemeClr val="tx1">
                    <a:tint val="75000"/>
                  </a:schemeClr>
                </a:solidFill>
              </a:defRPr>
            </a:lvl1pPr>
          </a:lstStyle>
          <a:p>
            <a:pPr rtl="0"/>
            <a:fld id="{1D8BD707-D9CF-40AE-B4C6-C98DA3205C09}" type="datetimeFigureOut">
              <a:rPr lang="en-US"/>
              <a:t>4/7/2022</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rtlCol="0">
            <a:spAutoFit/>
          </a:bodyPr>
          <a:lstStyle>
            <a:lvl1pPr algn="r">
              <a:defRPr>
                <a:solidFill>
                  <a:schemeClr val="tx1">
                    <a:tint val="75000"/>
                  </a:schemeClr>
                </a:solidFill>
              </a:defRPr>
            </a:lvl1pPr>
          </a:lstStyle>
          <a:p>
            <a:pPr rtl="0"/>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5.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2C548CBD-DE2D-F840-AEA9-5C0BECAB14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397"/>
            <a:ext cx="7556500" cy="10680700"/>
          </a:xfrm>
          <a:prstGeom prst="rect">
            <a:avLst/>
          </a:prstGeom>
        </p:spPr>
      </p:pic>
      <p:sp>
        <p:nvSpPr>
          <p:cNvPr id="2" name="object 2"/>
          <p:cNvSpPr txBox="1"/>
          <p:nvPr/>
        </p:nvSpPr>
        <p:spPr>
          <a:xfrm>
            <a:off x="2478848" y="458720"/>
            <a:ext cx="2657292" cy="215444"/>
          </a:xfrm>
          <a:prstGeom prst="rect">
            <a:avLst/>
          </a:prstGeom>
        </p:spPr>
        <p:txBody>
          <a:bodyPr vert="horz" wrap="square" lIns="0" tIns="0" rIns="0" bIns="0" rtlCol="0">
            <a:spAutoFit/>
          </a:bodyPr>
          <a:lstStyle/>
          <a:p>
            <a:pPr marR="30480" algn="ctr" rtl="0">
              <a:lnSpc>
                <a:spcPct val="100000"/>
              </a:lnSpc>
              <a:spcBef>
                <a:spcPts val="100"/>
              </a:spcBef>
            </a:pPr>
            <a:r>
              <a:rPr lang="vi" sz="1400" b="1" kern="0" dirty="0">
                <a:solidFill>
                  <a:schemeClr val="bg1"/>
                </a:solidFill>
                <a:latin typeface="Times New Roman" panose="02020603050405020304" pitchFamily="18" charset="0"/>
                <a:ea typeface="游明朝" panose="02020400000000000000" pitchFamily="18" charset="-128"/>
                <a:cs typeface="Times New Roman" panose="02020603050405020304" pitchFamily="18" charset="0"/>
              </a:rPr>
              <a:t>Gửi các bé từ 5 đến 11 tuổi</a:t>
            </a:r>
          </a:p>
        </p:txBody>
      </p:sp>
      <p:sp>
        <p:nvSpPr>
          <p:cNvPr id="4" name="object 4"/>
          <p:cNvSpPr txBox="1"/>
          <p:nvPr/>
        </p:nvSpPr>
        <p:spPr>
          <a:xfrm>
            <a:off x="730250" y="1587956"/>
            <a:ext cx="3281664" cy="215444"/>
          </a:xfrm>
          <a:prstGeom prst="rect">
            <a:avLst/>
          </a:prstGeom>
        </p:spPr>
        <p:txBody>
          <a:bodyPr vert="horz" wrap="square" lIns="0" tIns="0" rIns="0" bIns="0" rtlCol="0">
            <a:spAutoFit/>
          </a:bodyPr>
          <a:lstStyle/>
          <a:p>
            <a:pPr marL="7938" rtl="0">
              <a:lnSpc>
                <a:spcPct val="100000"/>
              </a:lnSpc>
              <a:spcBef>
                <a:spcPts val="100"/>
              </a:spcBef>
            </a:pPr>
            <a:r>
              <a:rPr lang="vi" sz="1400" b="1" kern="0" dirty="0">
                <a:solidFill>
                  <a:schemeClr val="bg1"/>
                </a:solidFill>
                <a:latin typeface="Times New Roman" panose="02020603050405020304" pitchFamily="18" charset="0"/>
                <a:ea typeface="游明朝" panose="02020400000000000000" pitchFamily="18" charset="-128"/>
                <a:cs typeface="Times New Roman" panose="02020603050405020304" pitchFamily="18" charset="0"/>
              </a:rPr>
              <a:t>Tại sao lại tiêm vắc-xin ngừa covid-19?</a:t>
            </a:r>
          </a:p>
        </p:txBody>
      </p:sp>
      <p:sp>
        <p:nvSpPr>
          <p:cNvPr id="5" name="object 5"/>
          <p:cNvSpPr txBox="1"/>
          <p:nvPr/>
        </p:nvSpPr>
        <p:spPr>
          <a:xfrm>
            <a:off x="1713525" y="4286242"/>
            <a:ext cx="2440940" cy="389850"/>
          </a:xfrm>
          <a:prstGeom prst="rect">
            <a:avLst/>
          </a:prstGeom>
        </p:spPr>
        <p:txBody>
          <a:bodyPr vert="horz" wrap="square" lIns="0" tIns="0" rIns="0" bIns="0" rtlCol="0">
            <a:spAutoFit/>
          </a:bodyPr>
          <a:lstStyle/>
          <a:p>
            <a:pPr marL="12700" rtl="0">
              <a:lnSpc>
                <a:spcPct val="100000"/>
              </a:lnSpc>
              <a:spcBef>
                <a:spcPts val="459"/>
              </a:spcBef>
            </a:pP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Vắc-xin sẽ được tiêm vào gần vai.</a:t>
            </a:r>
            <a:endParaRPr sz="1100" kern="0" dirty="0">
              <a:latin typeface="Times New Roman" panose="02020603050405020304" pitchFamily="18" charset="0"/>
              <a:ea typeface="游明朝" panose="02020400000000000000" pitchFamily="18" charset="-128"/>
              <a:cs typeface="Times New Roman" panose="02020603050405020304" pitchFamily="18" charset="0"/>
            </a:endParaRPr>
          </a:p>
          <a:p>
            <a:pPr marL="15875" rtl="0">
              <a:lnSpc>
                <a:spcPct val="100000"/>
              </a:lnSpc>
              <a:spcBef>
                <a:spcPts val="355"/>
              </a:spcBef>
            </a:pP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Hãy mặc áo dễ để lộ vai để đi tiêm.</a:t>
            </a:r>
            <a:endParaRPr sz="1100"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6" name="object 6"/>
          <p:cNvSpPr txBox="1"/>
          <p:nvPr/>
        </p:nvSpPr>
        <p:spPr>
          <a:xfrm>
            <a:off x="1614113" y="4771602"/>
            <a:ext cx="1981835" cy="1692771"/>
          </a:xfrm>
          <a:prstGeom prst="rect">
            <a:avLst/>
          </a:prstGeom>
        </p:spPr>
        <p:txBody>
          <a:bodyPr vert="horz" wrap="square" lIns="0" tIns="0" rIns="0" bIns="0" rtlCol="0">
            <a:spAutoFit/>
          </a:bodyPr>
          <a:lstStyle/>
          <a:p>
            <a:pPr marL="180975" marR="5080" indent="-169863" rtl="0"/>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a:t>
            </a:r>
            <a:r>
              <a:rPr lang="en-US"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Sau khi tiêm vắc-xin, hãy ngồi từ 15 phút trở lên để xem tình trạng sức khỏe.</a:t>
            </a:r>
            <a:endParaRPr sz="1100" kern="0" dirty="0">
              <a:latin typeface="Times New Roman" panose="02020603050405020304" pitchFamily="18" charset="0"/>
              <a:ea typeface="游明朝" panose="02020400000000000000" pitchFamily="18" charset="-128"/>
              <a:cs typeface="Times New Roman" panose="02020603050405020304" pitchFamily="18" charset="0"/>
            </a:endParaRPr>
          </a:p>
          <a:p>
            <a:pPr marL="180975" rtl="0">
              <a:tabLst>
                <a:tab pos="180975" algn="l"/>
              </a:tabLst>
            </a:pP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(Cũng có trường hợp xem tình trạng sức khỏe 30 phút</a:t>
            </a:r>
            <a:r>
              <a:rPr lang="vi"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a:t>
            </a:r>
            <a:endParaRPr 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endParaRPr>
          </a:p>
          <a:p>
            <a:pPr marL="180975" rtl="0">
              <a:tabLst>
                <a:tab pos="180975" algn="l"/>
              </a:tabLst>
            </a:pPr>
            <a:endParaRPr sz="1100" kern="0" dirty="0">
              <a:latin typeface="Times New Roman" panose="02020603050405020304" pitchFamily="18" charset="0"/>
              <a:ea typeface="游明朝" panose="02020400000000000000" pitchFamily="18" charset="-128"/>
              <a:cs typeface="Times New Roman" panose="02020603050405020304" pitchFamily="18" charset="0"/>
            </a:endParaRPr>
          </a:p>
          <a:p>
            <a:pPr marL="180975" marR="5080" indent="-169863"/>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a:t>
            </a:r>
            <a:r>
              <a:rPr lang="en-US"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Sinh hoạt như bình thường như tắm bồn ofuro vào ngày hôm đó không có vấn đề gì, nhưng hãy tránh vận động mạnh.</a:t>
            </a:r>
            <a:endParaRPr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7" name="object 7"/>
          <p:cNvSpPr txBox="1"/>
          <p:nvPr/>
        </p:nvSpPr>
        <p:spPr>
          <a:xfrm>
            <a:off x="4083050" y="4889500"/>
            <a:ext cx="2669153" cy="507831"/>
          </a:xfrm>
          <a:prstGeom prst="rect">
            <a:avLst/>
          </a:prstGeom>
        </p:spPr>
        <p:txBody>
          <a:bodyPr vert="horz" wrap="square" lIns="0" tIns="0" rIns="0" bIns="0" rtlCol="0">
            <a:spAutoFit/>
          </a:bodyPr>
          <a:lstStyle/>
          <a:p>
            <a:pPr marL="144000" marR="5080"/>
            <a:r>
              <a:rPr lang="vi"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◎Khi </a:t>
            </a: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tiêm vắc-xin thì có thể xuất hiện các </a:t>
            </a:r>
            <a:r>
              <a:rPr 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r>
            <a:br>
              <a:rPr 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br>
            <a:r>
              <a:rPr lang="ja-JP" alt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r>
              <a:rPr lang="vi"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triệu </a:t>
            </a: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chứng sau đây, nhưng như đã biết </a:t>
            </a:r>
            <a:r>
              <a:rPr 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r>
            <a:br>
              <a:rPr 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br>
            <a:r>
              <a:rPr lang="ja-JP" altLang="en-US"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r>
              <a:rPr lang="vi" sz="1100" kern="0" dirty="0" smtClea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rằng </a:t>
            </a: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sau 2, 3 ngày thì sẽ tự nhiên khỏe lại.</a:t>
            </a:r>
            <a:endParaRPr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8" name="object 8"/>
          <p:cNvSpPr txBox="1"/>
          <p:nvPr/>
        </p:nvSpPr>
        <p:spPr>
          <a:xfrm>
            <a:off x="1700565" y="3709793"/>
            <a:ext cx="3895090" cy="338554"/>
          </a:xfrm>
          <a:prstGeom prst="rect">
            <a:avLst/>
          </a:prstGeom>
        </p:spPr>
        <p:txBody>
          <a:bodyPr vert="horz" wrap="square" lIns="0" tIns="0" rIns="0" bIns="0" rtlCol="0">
            <a:spAutoFit/>
          </a:bodyPr>
          <a:lstStyle/>
          <a:p>
            <a:pPr marL="15875" rtl="0">
              <a:lnSpc>
                <a:spcPct val="100000"/>
              </a:lnSpc>
              <a:spcBef>
                <a:spcPts val="459"/>
              </a:spcBef>
            </a:pP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Khi sốt từ 37,5</a:t>
            </a:r>
            <a:r>
              <a:rPr lang="ja" sz="1100" kern="0" baseline="3000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o</a:t>
            </a:r>
            <a:r>
              <a:rPr lang="ja"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C trở lên, và khi sức khỏe cơ thể xấu,</a:t>
            </a:r>
            <a:r>
              <a:rPr lang="en-US" altLang="ja"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thì không thể tiêm vắc-xin nên hãy cho người trong nhà biết về chuyện đó.</a:t>
            </a:r>
            <a:endParaRPr sz="1100"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9" name="object 9"/>
          <p:cNvSpPr txBox="1"/>
          <p:nvPr/>
        </p:nvSpPr>
        <p:spPr>
          <a:xfrm>
            <a:off x="776552" y="3643983"/>
            <a:ext cx="637017" cy="382156"/>
          </a:xfrm>
          <a:prstGeom prst="rect">
            <a:avLst/>
          </a:prstGeom>
        </p:spPr>
        <p:txBody>
          <a:bodyPr vert="horz" wrap="square" lIns="0" tIns="12700" rIns="0" bIns="0" rtlCol="0">
            <a:spAutoFit/>
          </a:bodyPr>
          <a:lstStyle/>
          <a:p>
            <a:pPr marL="12700" algn="ctr" rtl="0">
              <a:lnSpc>
                <a:spcPct val="100000"/>
              </a:lnSpc>
              <a:spcBef>
                <a:spcPts val="100"/>
              </a:spcBef>
            </a:pPr>
            <a:r>
              <a:rPr lang="vi" sz="1200" kern="0">
                <a:solidFill>
                  <a:srgbClr val="DE6B37"/>
                </a:solidFill>
                <a:latin typeface="Times New Roman" panose="02020603050405020304" pitchFamily="18" charset="0"/>
                <a:ea typeface="游明朝" panose="02020400000000000000" pitchFamily="18" charset="-128"/>
                <a:cs typeface="Times New Roman" panose="02020603050405020304" pitchFamily="18" charset="0"/>
              </a:rPr>
              <a:t>Trước khi tiêm</a:t>
            </a:r>
            <a:endParaRPr sz="12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0" name="object 10"/>
          <p:cNvSpPr txBox="1"/>
          <p:nvPr/>
        </p:nvSpPr>
        <p:spPr>
          <a:xfrm>
            <a:off x="786140" y="4352053"/>
            <a:ext cx="637017" cy="197490"/>
          </a:xfrm>
          <a:prstGeom prst="rect">
            <a:avLst/>
          </a:prstGeom>
        </p:spPr>
        <p:txBody>
          <a:bodyPr vert="horz" wrap="square" lIns="0" tIns="12700" rIns="0" bIns="0" rtlCol="0">
            <a:spAutoFit/>
          </a:bodyPr>
          <a:lstStyle/>
          <a:p>
            <a:pPr marL="12700" algn="ctr" rtl="0">
              <a:lnSpc>
                <a:spcPct val="100000"/>
              </a:lnSpc>
              <a:spcBef>
                <a:spcPts val="100"/>
              </a:spcBef>
            </a:pPr>
            <a:r>
              <a:rPr lang="vi" sz="1200" kern="0">
                <a:solidFill>
                  <a:srgbClr val="DE6B37"/>
                </a:solidFill>
                <a:latin typeface="Times New Roman" panose="02020603050405020304" pitchFamily="18" charset="0"/>
                <a:ea typeface="游明朝" panose="02020400000000000000" pitchFamily="18" charset="-128"/>
                <a:cs typeface="Times New Roman" panose="02020603050405020304" pitchFamily="18" charset="0"/>
              </a:rPr>
              <a:t>Khi tiêm</a:t>
            </a:r>
            <a:endParaRPr sz="12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1" name="object 11"/>
          <p:cNvSpPr txBox="1"/>
          <p:nvPr/>
        </p:nvSpPr>
        <p:spPr>
          <a:xfrm>
            <a:off x="776613" y="5334869"/>
            <a:ext cx="646544" cy="382156"/>
          </a:xfrm>
          <a:prstGeom prst="rect">
            <a:avLst/>
          </a:prstGeom>
        </p:spPr>
        <p:txBody>
          <a:bodyPr vert="horz" wrap="square" lIns="0" tIns="12700" rIns="0" bIns="0" rtlCol="0">
            <a:spAutoFit/>
          </a:bodyPr>
          <a:lstStyle/>
          <a:p>
            <a:pPr marL="12700" algn="ctr" rtl="0">
              <a:lnSpc>
                <a:spcPct val="100000"/>
              </a:lnSpc>
              <a:spcBef>
                <a:spcPts val="100"/>
              </a:spcBef>
            </a:pPr>
            <a:r>
              <a:rPr lang="vi" sz="1200" kern="0">
                <a:solidFill>
                  <a:srgbClr val="DE6B37"/>
                </a:solidFill>
                <a:latin typeface="Times New Roman" panose="02020603050405020304" pitchFamily="18" charset="0"/>
                <a:ea typeface="游明朝" panose="02020400000000000000" pitchFamily="18" charset="-128"/>
                <a:cs typeface="Times New Roman" panose="02020603050405020304" pitchFamily="18" charset="0"/>
              </a:rPr>
              <a:t>Sau khi tiêm</a:t>
            </a:r>
            <a:endParaRPr sz="12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2" name="object 12"/>
          <p:cNvSpPr txBox="1"/>
          <p:nvPr/>
        </p:nvSpPr>
        <p:spPr>
          <a:xfrm>
            <a:off x="492794" y="6779939"/>
            <a:ext cx="6629400" cy="184666"/>
          </a:xfrm>
          <a:prstGeom prst="rect">
            <a:avLst/>
          </a:prstGeom>
        </p:spPr>
        <p:txBody>
          <a:bodyPr vert="horz" wrap="square" lIns="0" tIns="0" rIns="0" bIns="0" rtlCol="0">
            <a:spAutoFit/>
          </a:bodyPr>
          <a:lstStyle/>
          <a:p>
            <a:pPr marL="12700" algn="ctr" rtl="0">
              <a:lnSpc>
                <a:spcPct val="100000"/>
              </a:lnSpc>
              <a:spcBef>
                <a:spcPts val="95"/>
              </a:spcBef>
            </a:pPr>
            <a:r>
              <a:rPr lang="vi" sz="1200" b="1"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Nếu có các triệu chứng như thế này, hãy cho người trong nhà hoặc người lớn ở xung quanh biết.</a:t>
            </a:r>
            <a:endParaRPr sz="1200" b="1"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3" name="object 13"/>
          <p:cNvSpPr txBox="1"/>
          <p:nvPr/>
        </p:nvSpPr>
        <p:spPr>
          <a:xfrm>
            <a:off x="593321" y="7235813"/>
            <a:ext cx="1355341" cy="184666"/>
          </a:xfrm>
          <a:prstGeom prst="rect">
            <a:avLst/>
          </a:prstGeom>
        </p:spPr>
        <p:txBody>
          <a:bodyPr vert="horz" wrap="square" lIns="0" tIns="0" rIns="0" bIns="0" rtlCol="0">
            <a:spAutoFit/>
          </a:bodyPr>
          <a:lstStyle/>
          <a:p>
            <a:pPr marL="12700" rtl="0">
              <a:lnSpc>
                <a:spcPct val="100000"/>
              </a:lnSpc>
              <a:spcBef>
                <a:spcPts val="785"/>
              </a:spcBef>
            </a:pPr>
            <a:r>
              <a:rPr lang="vi" sz="1200" b="1" kern="0">
                <a:solidFill>
                  <a:srgbClr val="DE6B37"/>
                </a:solidFill>
                <a:latin typeface="Times New Roman" panose="02020603050405020304" pitchFamily="18" charset="0"/>
                <a:ea typeface="游明朝" panose="02020400000000000000" pitchFamily="18" charset="-128"/>
                <a:cs typeface="Times New Roman" panose="02020603050405020304" pitchFamily="18" charset="0"/>
              </a:rPr>
              <a:t>●Ngay sau khi tiêm</a:t>
            </a:r>
            <a:endParaRPr sz="1200" b="1"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4" name="object 14"/>
          <p:cNvSpPr txBox="1"/>
          <p:nvPr/>
        </p:nvSpPr>
        <p:spPr>
          <a:xfrm>
            <a:off x="2775049" y="7510967"/>
            <a:ext cx="3216275" cy="371897"/>
          </a:xfrm>
          <a:prstGeom prst="rect">
            <a:avLst/>
          </a:prstGeom>
        </p:spPr>
        <p:txBody>
          <a:bodyPr vert="horz" wrap="square" lIns="0" tIns="0" rIns="0" bIns="0" rtlCol="0">
            <a:spAutoFit/>
          </a:bodyPr>
          <a:lstStyle/>
          <a:p>
            <a:pPr marL="12700" rtl="0">
              <a:lnSpc>
                <a:spcPct val="100000"/>
              </a:lnSpc>
              <a:spcBef>
                <a:spcPts val="600"/>
              </a:spcBef>
              <a:tabLst>
                <a:tab pos="635635" algn="l"/>
                <a:tab pos="1555115" algn="l"/>
                <a:tab pos="2483485" algn="l"/>
              </a:tabLst>
            </a:pPr>
            <a:r>
              <a:rPr lang="vi" sz="1000"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◯Sốt	◯Đau đầu	◯Đau ngực	◯Khó thở</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a:p>
            <a:pPr marL="12700" rtl="0">
              <a:lnSpc>
                <a:spcPct val="100000"/>
              </a:lnSpc>
              <a:spcBef>
                <a:spcPts val="500"/>
              </a:spcBef>
              <a:tabLst>
                <a:tab pos="635635" algn="l"/>
                <a:tab pos="1555115" algn="l"/>
              </a:tabLst>
            </a:pPr>
            <a:r>
              <a:rPr lang="vi" sz="1000"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◯Uể oải	◯Ớn lạnh	◯Cảm thấy ngực hồi hộp</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5" name="object 15"/>
          <p:cNvSpPr txBox="1"/>
          <p:nvPr/>
        </p:nvSpPr>
        <p:spPr>
          <a:xfrm>
            <a:off x="2769752" y="7230487"/>
            <a:ext cx="3370698" cy="184666"/>
          </a:xfrm>
          <a:prstGeom prst="rect">
            <a:avLst/>
          </a:prstGeom>
        </p:spPr>
        <p:txBody>
          <a:bodyPr vert="horz" wrap="square" lIns="0" tIns="0" rIns="0" bIns="0" rtlCol="0">
            <a:spAutoFit/>
          </a:bodyPr>
          <a:lstStyle/>
          <a:p>
            <a:pPr marL="12700" rtl="0">
              <a:lnSpc>
                <a:spcPct val="100000"/>
              </a:lnSpc>
              <a:spcBef>
                <a:spcPts val="100"/>
              </a:spcBef>
            </a:pPr>
            <a:r>
              <a:rPr lang="vi" sz="1200" b="1" kern="0" dirty="0">
                <a:solidFill>
                  <a:srgbClr val="DE6B37"/>
                </a:solidFill>
                <a:latin typeface="Times New Roman" panose="02020603050405020304" pitchFamily="18" charset="0"/>
                <a:ea typeface="游明朝" panose="02020400000000000000" pitchFamily="18" charset="-128"/>
                <a:cs typeface="Times New Roman" panose="02020603050405020304" pitchFamily="18" charset="0"/>
              </a:rPr>
              <a:t>●Ngày tiêm và trong khoảng 4 ngày</a:t>
            </a:r>
            <a:endParaRPr sz="1200" b="1" kern="0" dirty="0">
              <a:latin typeface="Times New Roman" panose="02020603050405020304" pitchFamily="18" charset="0"/>
              <a:ea typeface="游明朝" panose="02020400000000000000" pitchFamily="18" charset="-128"/>
              <a:cs typeface="Times New Roman" panose="02020603050405020304" pitchFamily="18" charset="0"/>
            </a:endParaRPr>
          </a:p>
        </p:txBody>
      </p:sp>
      <p:grpSp>
        <p:nvGrpSpPr>
          <p:cNvPr id="16" name="object 16"/>
          <p:cNvGrpSpPr/>
          <p:nvPr/>
        </p:nvGrpSpPr>
        <p:grpSpPr>
          <a:xfrm>
            <a:off x="1020984" y="8166458"/>
            <a:ext cx="5560060" cy="378460"/>
            <a:chOff x="1020984" y="8166458"/>
            <a:chExt cx="5560060" cy="378460"/>
          </a:xfrm>
        </p:grpSpPr>
        <p:sp>
          <p:nvSpPr>
            <p:cNvPr id="17" name="object 17"/>
            <p:cNvSpPr/>
            <p:nvPr/>
          </p:nvSpPr>
          <p:spPr>
            <a:xfrm>
              <a:off x="1020984" y="8166458"/>
              <a:ext cx="5559545" cy="377949"/>
            </a:xfrm>
            <a:prstGeom prst="rect">
              <a:avLst/>
            </a:prstGeom>
            <a:blipFill>
              <a:blip r:embed="rId4" cstate="print"/>
              <a:stretch>
                <a:fillRect/>
              </a:stretch>
            </a:blipFill>
          </p:spPr>
          <p:txBody>
            <a:bodyPr wrap="square" lIns="0" tIns="0" rIns="0" bIns="0" rtlCol="0"/>
            <a:lstStyle/>
            <a:p>
              <a:pPr rtl="0"/>
              <a:endParaRPr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8" name="object 18"/>
            <p:cNvSpPr/>
            <p:nvPr/>
          </p:nvSpPr>
          <p:spPr>
            <a:xfrm>
              <a:off x="1059143" y="8205361"/>
              <a:ext cx="5446344" cy="262749"/>
            </a:xfrm>
            <a:prstGeom prst="rect">
              <a:avLst/>
            </a:prstGeom>
            <a:blipFill>
              <a:blip r:embed="rId5" cstate="print"/>
              <a:stretch>
                <a:fillRect/>
              </a:stretch>
            </a:blipFill>
          </p:spPr>
          <p:txBody>
            <a:bodyPr wrap="square" lIns="0" tIns="0" rIns="0" bIns="0" rtlCol="0"/>
            <a:lstStyle/>
            <a:p>
              <a:pPr rtl="0"/>
              <a:endParaRPr kern="0">
                <a:latin typeface="Times New Roman" panose="02020603050405020304" pitchFamily="18" charset="0"/>
                <a:ea typeface="游明朝" panose="02020400000000000000" pitchFamily="18" charset="-128"/>
                <a:cs typeface="Times New Roman" panose="02020603050405020304" pitchFamily="18" charset="0"/>
              </a:endParaRPr>
            </a:p>
          </p:txBody>
        </p:sp>
      </p:grpSp>
      <p:sp>
        <p:nvSpPr>
          <p:cNvPr id="19" name="object 19"/>
          <p:cNvSpPr txBox="1"/>
          <p:nvPr/>
        </p:nvSpPr>
        <p:spPr>
          <a:xfrm>
            <a:off x="2377421" y="8855107"/>
            <a:ext cx="2860145" cy="223138"/>
          </a:xfrm>
          <a:prstGeom prst="rect">
            <a:avLst/>
          </a:prstGeom>
        </p:spPr>
        <p:txBody>
          <a:bodyPr vert="horz" wrap="square" lIns="0" tIns="0" rIns="0" bIns="0" rtlCol="0">
            <a:spAutoFit/>
          </a:bodyPr>
          <a:lstStyle/>
          <a:p>
            <a:pPr marL="7938" algn="ctr" rtl="0">
              <a:lnSpc>
                <a:spcPct val="100000"/>
              </a:lnSpc>
              <a:spcBef>
                <a:spcPts val="115"/>
              </a:spcBef>
            </a:pPr>
            <a:r>
              <a:rPr lang="vi" sz="1450" b="1" kern="0">
                <a:solidFill>
                  <a:schemeClr val="bg1"/>
                </a:solidFill>
                <a:latin typeface="Times New Roman" panose="02020603050405020304" pitchFamily="18" charset="0"/>
                <a:ea typeface="游明朝" panose="02020400000000000000" pitchFamily="18" charset="-128"/>
                <a:cs typeface="Times New Roman" panose="02020603050405020304" pitchFamily="18" charset="0"/>
              </a:rPr>
              <a:t>Điều quan trọng cần tuân theo.</a:t>
            </a:r>
          </a:p>
        </p:txBody>
      </p:sp>
      <p:sp>
        <p:nvSpPr>
          <p:cNvPr id="24" name="object 2">
            <a:extLst>
              <a:ext uri="{FF2B5EF4-FFF2-40B4-BE49-F238E27FC236}">
                <a16:creationId xmlns:a16="http://schemas.microsoft.com/office/drawing/2014/main" id="{9091C248-2FE6-F74A-9C16-1E9241EEFC1F}"/>
              </a:ext>
            </a:extLst>
          </p:cNvPr>
          <p:cNvSpPr txBox="1"/>
          <p:nvPr/>
        </p:nvSpPr>
        <p:spPr>
          <a:xfrm>
            <a:off x="5759450" y="261997"/>
            <a:ext cx="1454830" cy="189392"/>
          </a:xfrm>
          <a:prstGeom prst="rect">
            <a:avLst/>
          </a:prstGeom>
          <a:ln w="4445">
            <a:solidFill>
              <a:schemeClr val="bg1"/>
            </a:solidFill>
          </a:ln>
        </p:spPr>
        <p:txBody>
          <a:bodyPr vert="horz" wrap="square" lIns="0" tIns="28800" rIns="0" bIns="21600" rtlCol="0">
            <a:spAutoFit/>
          </a:bodyPr>
          <a:lstStyle/>
          <a:p>
            <a:pPr algn="ctr" rtl="0">
              <a:lnSpc>
                <a:spcPct val="100000"/>
              </a:lnSpc>
              <a:spcBef>
                <a:spcPts val="220"/>
              </a:spcBef>
            </a:pPr>
            <a:r>
              <a:rPr lang="vi" sz="900" kern="0">
                <a:solidFill>
                  <a:schemeClr val="bg1"/>
                </a:solidFill>
                <a:latin typeface="Times New Roman" panose="02020603050405020304" pitchFamily="18" charset="0"/>
                <a:ea typeface="游明朝" panose="02020400000000000000" pitchFamily="18" charset="-128"/>
                <a:cs typeface="Times New Roman" panose="02020603050405020304" pitchFamily="18" charset="0"/>
              </a:rPr>
              <a:t>Ngày 10 tháng 2 năm 2022</a:t>
            </a:r>
          </a:p>
        </p:txBody>
      </p:sp>
      <p:sp>
        <p:nvSpPr>
          <p:cNvPr id="25" name="object 2">
            <a:extLst>
              <a:ext uri="{FF2B5EF4-FFF2-40B4-BE49-F238E27FC236}">
                <a16:creationId xmlns:a16="http://schemas.microsoft.com/office/drawing/2014/main" id="{49743595-0AAF-C041-BC17-C05303AD4B51}"/>
              </a:ext>
            </a:extLst>
          </p:cNvPr>
          <p:cNvSpPr txBox="1"/>
          <p:nvPr/>
        </p:nvSpPr>
        <p:spPr>
          <a:xfrm>
            <a:off x="1339850" y="972855"/>
            <a:ext cx="4829722" cy="259045"/>
          </a:xfrm>
          <a:prstGeom prst="rect">
            <a:avLst/>
          </a:prstGeom>
        </p:spPr>
        <p:txBody>
          <a:bodyPr vert="horz" wrap="square" lIns="0" tIns="12700" rIns="0" bIns="0" rtlCol="0">
            <a:spAutoFit/>
          </a:bodyPr>
          <a:lstStyle/>
          <a:p>
            <a:pPr algn="ctr" rtl="0">
              <a:lnSpc>
                <a:spcPct val="100000"/>
              </a:lnSpc>
            </a:pPr>
            <a:r>
              <a:rPr lang="vi" sz="1600" b="1"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Thông báo về việc tiêm chủng vắc-xin ngừa covid-19</a:t>
            </a:r>
            <a:endParaRPr sz="1600" b="1"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26" name="object 4">
            <a:extLst>
              <a:ext uri="{FF2B5EF4-FFF2-40B4-BE49-F238E27FC236}">
                <a16:creationId xmlns:a16="http://schemas.microsoft.com/office/drawing/2014/main" id="{776CF302-F79C-4F4D-8536-D2784F7BBB62}"/>
              </a:ext>
            </a:extLst>
          </p:cNvPr>
          <p:cNvSpPr txBox="1"/>
          <p:nvPr/>
        </p:nvSpPr>
        <p:spPr>
          <a:xfrm>
            <a:off x="649743" y="1917700"/>
            <a:ext cx="4169758" cy="1120820"/>
          </a:xfrm>
          <a:prstGeom prst="rect">
            <a:avLst/>
          </a:prstGeom>
        </p:spPr>
        <p:txBody>
          <a:bodyPr vert="horz" wrap="square" lIns="0" tIns="12700" rIns="0" bIns="0" rtlCol="0">
            <a:spAutoFit/>
          </a:bodyPr>
          <a:lstStyle/>
          <a:p>
            <a:r>
              <a:rPr lang="vi-VN" altLang="ja-JP" sz="1200" kern="100" dirty="0">
                <a:effectLst/>
                <a:latin typeface="Times New Roman" panose="02020603050405020304" pitchFamily="18" charset="0"/>
                <a:ea typeface="游明朝" panose="02020400000000000000" pitchFamily="18" charset="-128"/>
                <a:cs typeface="Times New Roman" panose="02020603050405020304" pitchFamily="18" charset="0"/>
              </a:rPr>
              <a:t>Nếu virus covid-19 xâm nhập vào trong cơ thể người và đồng bọn của chúng tăng lên thì sẽ xảy ra sốt, uể oải, ho, khó thở, đau đầu, thay đổi vị giác, v.v. và sức khỏe cơ thể xấu đi.</a:t>
            </a:r>
            <a:endParaRPr lang="ja-JP" altLang="ja-JP" sz="1200" kern="100" dirty="0">
              <a:effectLst/>
              <a:latin typeface="Times New Roman" panose="02020603050405020304" pitchFamily="18" charset="0"/>
              <a:ea typeface="游明朝" panose="02020400000000000000" pitchFamily="18" charset="-128"/>
              <a:cs typeface="Times New Roman" panose="02020603050405020304" pitchFamily="18" charset="0"/>
            </a:endParaRPr>
          </a:p>
          <a:p>
            <a:r>
              <a:rPr lang="vi-VN" altLang="ja-JP" sz="1200" kern="100" dirty="0">
                <a:effectLst/>
                <a:latin typeface="Times New Roman" panose="02020603050405020304" pitchFamily="18" charset="0"/>
                <a:ea typeface="游明朝" panose="02020400000000000000" pitchFamily="18" charset="-128"/>
                <a:cs typeface="Times New Roman" panose="02020603050405020304" pitchFamily="18" charset="0"/>
              </a:rPr>
              <a:t>Nếu tiêm vắc-xin thì trong cơ thể sẽ có phản ứng chiến đấu với virus covid-19 nên dù virus có xâm nhập vào cơ thể đi nữa, sức khỏe cơ thể cũng khó xấu đi.</a:t>
            </a:r>
            <a:endParaRPr lang="ja-JP" altLang="ja-JP" sz="1200" kern="100" dirty="0">
              <a:effectLst/>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27" name="object 4">
            <a:extLst>
              <a:ext uri="{FF2B5EF4-FFF2-40B4-BE49-F238E27FC236}">
                <a16:creationId xmlns:a16="http://schemas.microsoft.com/office/drawing/2014/main" id="{461AAA58-6D19-B141-A3D3-1F52B310BEB1}"/>
              </a:ext>
            </a:extLst>
          </p:cNvPr>
          <p:cNvSpPr txBox="1"/>
          <p:nvPr/>
        </p:nvSpPr>
        <p:spPr>
          <a:xfrm>
            <a:off x="728096" y="3239607"/>
            <a:ext cx="6100307" cy="228268"/>
          </a:xfrm>
          <a:prstGeom prst="rect">
            <a:avLst/>
          </a:prstGeom>
        </p:spPr>
        <p:txBody>
          <a:bodyPr vert="horz" wrap="square" lIns="0" tIns="12700" rIns="0" bIns="0" rtlCol="0">
            <a:spAutoFit/>
          </a:bodyPr>
          <a:lstStyle/>
          <a:p>
            <a:pPr marL="7938" rtl="0">
              <a:lnSpc>
                <a:spcPct val="100000"/>
              </a:lnSpc>
            </a:pPr>
            <a:r>
              <a:rPr lang="vi" sz="1400" b="1" kern="0" dirty="0">
                <a:solidFill>
                  <a:schemeClr val="bg1"/>
                </a:solidFill>
                <a:latin typeface="Times New Roman" panose="02020603050405020304" pitchFamily="18" charset="0"/>
                <a:ea typeface="游明朝" panose="02020400000000000000" pitchFamily="18" charset="-128"/>
                <a:cs typeface="Times New Roman" panose="02020603050405020304" pitchFamily="18" charset="0"/>
              </a:rPr>
              <a:t>Khi tiêm vắc-xin ngừa covid-19, nên chú ý điều gì?</a:t>
            </a:r>
          </a:p>
        </p:txBody>
      </p:sp>
      <p:sp>
        <p:nvSpPr>
          <p:cNvPr id="28" name="object 7">
            <a:extLst>
              <a:ext uri="{FF2B5EF4-FFF2-40B4-BE49-F238E27FC236}">
                <a16:creationId xmlns:a16="http://schemas.microsoft.com/office/drawing/2014/main" id="{C0DC2FE9-0ACC-8D42-9859-688DD0B1387A}"/>
              </a:ext>
            </a:extLst>
          </p:cNvPr>
          <p:cNvSpPr txBox="1"/>
          <p:nvPr/>
        </p:nvSpPr>
        <p:spPr>
          <a:xfrm>
            <a:off x="4362346" y="5529387"/>
            <a:ext cx="2354580" cy="807913"/>
          </a:xfrm>
          <a:prstGeom prst="rect">
            <a:avLst/>
          </a:prstGeom>
        </p:spPr>
        <p:txBody>
          <a:bodyPr vert="horz" wrap="square" lIns="0" tIns="0" rIns="0" bIns="0" rtlCol="0">
            <a:spAutoFit/>
          </a:bodyPr>
          <a:lstStyle/>
          <a:p>
            <a:pPr marL="43180" rtl="0">
              <a:lnSpc>
                <a:spcPct val="100000"/>
              </a:lnSpc>
              <a:spcBef>
                <a:spcPts val="830"/>
              </a:spcBef>
              <a:tabLst>
                <a:tab pos="609600" algn="l"/>
              </a:tabLst>
            </a:pPr>
            <a:r>
              <a:rPr lang="vi" sz="10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◯Sốt	◯Khó chịu</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a:p>
            <a:pPr marL="43180" rtl="0">
              <a:lnSpc>
                <a:spcPct val="100000"/>
              </a:lnSpc>
              <a:spcBef>
                <a:spcPts val="500"/>
              </a:spcBef>
            </a:pPr>
            <a:r>
              <a:rPr lang="vi" sz="10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◯Uể oải  ◯Đau bụng</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a:p>
            <a:pPr marL="43180" rtl="0">
              <a:lnSpc>
                <a:spcPct val="100000"/>
              </a:lnSpc>
              <a:spcBef>
                <a:spcPts val="500"/>
              </a:spcBef>
            </a:pPr>
            <a:r>
              <a:rPr lang="vi" sz="10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◯Đau đầu</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a:p>
            <a:pPr marL="43180" rtl="0">
              <a:lnSpc>
                <a:spcPct val="100000"/>
              </a:lnSpc>
              <a:spcBef>
                <a:spcPts val="500"/>
              </a:spcBef>
            </a:pPr>
            <a:r>
              <a:rPr lang="vi" sz="10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◯Ớn lạnh</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29" name="object 13">
            <a:extLst>
              <a:ext uri="{FF2B5EF4-FFF2-40B4-BE49-F238E27FC236}">
                <a16:creationId xmlns:a16="http://schemas.microsoft.com/office/drawing/2014/main" id="{549AAE56-F5CC-A647-899B-7EDDC0C95A48}"/>
              </a:ext>
            </a:extLst>
          </p:cNvPr>
          <p:cNvSpPr txBox="1"/>
          <p:nvPr/>
        </p:nvSpPr>
        <p:spPr>
          <a:xfrm>
            <a:off x="592864" y="7586145"/>
            <a:ext cx="1084580" cy="359073"/>
          </a:xfrm>
          <a:prstGeom prst="rect">
            <a:avLst/>
          </a:prstGeom>
        </p:spPr>
        <p:txBody>
          <a:bodyPr vert="horz" wrap="square" lIns="0" tIns="0" rIns="0" bIns="0" rtlCol="0">
            <a:spAutoFit/>
          </a:bodyPr>
          <a:lstStyle/>
          <a:p>
            <a:pPr marL="22225" rtl="0">
              <a:lnSpc>
                <a:spcPct val="100000"/>
              </a:lnSpc>
              <a:spcBef>
                <a:spcPts val="570"/>
              </a:spcBef>
            </a:pPr>
            <a:r>
              <a:rPr lang="vi" sz="10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◯Ngứa người</a:t>
            </a:r>
            <a:endParaRPr lang="ja-JP" altLang="en-US" sz="1000" kern="0" dirty="0">
              <a:latin typeface="Times New Roman" panose="02020603050405020304" pitchFamily="18" charset="0"/>
              <a:ea typeface="游明朝" panose="02020400000000000000" pitchFamily="18" charset="-128"/>
              <a:cs typeface="Times New Roman" panose="02020603050405020304" pitchFamily="18" charset="0"/>
            </a:endParaRPr>
          </a:p>
          <a:p>
            <a:pPr marL="22225" rtl="0">
              <a:lnSpc>
                <a:spcPct val="100000"/>
              </a:lnSpc>
              <a:spcBef>
                <a:spcPts val="355"/>
              </a:spcBef>
            </a:pPr>
            <a:r>
              <a:rPr lang="vi" sz="10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◯Ho</a:t>
            </a:r>
            <a:endParaRPr sz="1000" kern="0" dirty="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30" name="object 19">
            <a:extLst>
              <a:ext uri="{FF2B5EF4-FFF2-40B4-BE49-F238E27FC236}">
                <a16:creationId xmlns:a16="http://schemas.microsoft.com/office/drawing/2014/main" id="{587EB643-9A00-D34E-98D9-08552434D657}"/>
              </a:ext>
            </a:extLst>
          </p:cNvPr>
          <p:cNvSpPr txBox="1"/>
          <p:nvPr/>
        </p:nvSpPr>
        <p:spPr>
          <a:xfrm>
            <a:off x="592864" y="9311820"/>
            <a:ext cx="4342766" cy="688778"/>
          </a:xfrm>
          <a:prstGeom prst="rect">
            <a:avLst/>
          </a:prstGeom>
        </p:spPr>
        <p:txBody>
          <a:bodyPr vert="horz" wrap="square" lIns="0" tIns="0" rIns="0" bIns="0" rtlCol="0">
            <a:spAutoFit/>
          </a:bodyPr>
          <a:lstStyle/>
          <a:p>
            <a:pPr marL="12700" marR="244475" rtl="0">
              <a:lnSpc>
                <a:spcPct val="139600"/>
              </a:lnSpc>
              <a:spcBef>
                <a:spcPts val="655"/>
              </a:spcBef>
            </a:pPr>
            <a:r>
              <a:rPr lang="vi" sz="1100" kern="0" dirty="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Có nhiều người khác nhau, người tiêm vắc-xin sớm và người có lý do không thể tiêm vắc-xin. Tuyệt đối không được kỳ thị người xung quanh vì lý do họ tiêm hay chưa tiêm vắc-xin.</a:t>
            </a:r>
            <a:endParaRPr lang="ja-JP" altLang="en-US" sz="1100" kern="0" dirty="0">
              <a:latin typeface="Times New Roman" panose="02020603050405020304" pitchFamily="18" charset="0"/>
              <a:ea typeface="游明朝" panose="02020400000000000000" pitchFamily="18" charset="-128"/>
              <a:cs typeface="Times New Roman" panose="02020603050405020304" pitchFamily="18" charset="0"/>
            </a:endParaRPr>
          </a:p>
        </p:txBody>
      </p:sp>
      <p:pic>
        <p:nvPicPr>
          <p:cNvPr id="32" name="図 31">
            <a:extLst>
              <a:ext uri="{FF2B5EF4-FFF2-40B4-BE49-F238E27FC236}">
                <a16:creationId xmlns:a16="http://schemas.microsoft.com/office/drawing/2014/main" id="{FAF2A724-B2EC-684C-A24E-E0423A97A9F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1543" y="771479"/>
            <a:ext cx="850900" cy="609600"/>
          </a:xfrm>
          <a:prstGeom prst="rect">
            <a:avLst/>
          </a:prstGeom>
        </p:spPr>
      </p:pic>
      <p:pic>
        <p:nvPicPr>
          <p:cNvPr id="34" name="図 33">
            <a:extLst>
              <a:ext uri="{FF2B5EF4-FFF2-40B4-BE49-F238E27FC236}">
                <a16:creationId xmlns:a16="http://schemas.microsoft.com/office/drawing/2014/main" id="{B6A19E3B-600E-4246-A3AD-721D416897B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67720" y="795538"/>
            <a:ext cx="495300" cy="596900"/>
          </a:xfrm>
          <a:prstGeom prst="rect">
            <a:avLst/>
          </a:prstGeom>
        </p:spPr>
      </p:pic>
      <p:pic>
        <p:nvPicPr>
          <p:cNvPr id="36" name="図 35">
            <a:extLst>
              <a:ext uri="{FF2B5EF4-FFF2-40B4-BE49-F238E27FC236}">
                <a16:creationId xmlns:a16="http://schemas.microsoft.com/office/drawing/2014/main" id="{6FF0CFA8-CFE3-1341-ABEC-2AE531FFA99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71730" y="1450779"/>
            <a:ext cx="1905000" cy="1625600"/>
          </a:xfrm>
          <a:prstGeom prst="rect">
            <a:avLst/>
          </a:prstGeom>
        </p:spPr>
      </p:pic>
      <p:pic>
        <p:nvPicPr>
          <p:cNvPr id="38" name="図 37">
            <a:extLst>
              <a:ext uri="{FF2B5EF4-FFF2-40B4-BE49-F238E27FC236}">
                <a16:creationId xmlns:a16="http://schemas.microsoft.com/office/drawing/2014/main" id="{03BCFE6B-1D2C-6A49-9258-89EADDC0A0F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08482" y="3626637"/>
            <a:ext cx="1155700" cy="838200"/>
          </a:xfrm>
          <a:prstGeom prst="rect">
            <a:avLst/>
          </a:prstGeom>
        </p:spPr>
      </p:pic>
      <p:pic>
        <p:nvPicPr>
          <p:cNvPr id="40" name="図 39">
            <a:extLst>
              <a:ext uri="{FF2B5EF4-FFF2-40B4-BE49-F238E27FC236}">
                <a16:creationId xmlns:a16="http://schemas.microsoft.com/office/drawing/2014/main" id="{2EA2E195-87BE-074C-A385-AA24A25AFD7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71801" y="4128287"/>
            <a:ext cx="647700" cy="673100"/>
          </a:xfrm>
          <a:prstGeom prst="rect">
            <a:avLst/>
          </a:prstGeom>
        </p:spPr>
      </p:pic>
      <p:pic>
        <p:nvPicPr>
          <p:cNvPr id="42" name="図 41">
            <a:extLst>
              <a:ext uri="{FF2B5EF4-FFF2-40B4-BE49-F238E27FC236}">
                <a16:creationId xmlns:a16="http://schemas.microsoft.com/office/drawing/2014/main" id="{04BF257E-ACE0-B641-8FDC-902B72BACDA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21816" y="4883735"/>
            <a:ext cx="406400" cy="698500"/>
          </a:xfrm>
          <a:prstGeom prst="rect">
            <a:avLst/>
          </a:prstGeom>
        </p:spPr>
      </p:pic>
      <p:pic>
        <p:nvPicPr>
          <p:cNvPr id="44" name="図 43">
            <a:extLst>
              <a:ext uri="{FF2B5EF4-FFF2-40B4-BE49-F238E27FC236}">
                <a16:creationId xmlns:a16="http://schemas.microsoft.com/office/drawing/2014/main" id="{5252AEF6-39C6-E843-989A-26322D4AE7F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650433" y="5687623"/>
            <a:ext cx="635000" cy="673100"/>
          </a:xfrm>
          <a:prstGeom prst="rect">
            <a:avLst/>
          </a:prstGeom>
        </p:spPr>
      </p:pic>
      <p:pic>
        <p:nvPicPr>
          <p:cNvPr id="46" name="図 45">
            <a:extLst>
              <a:ext uri="{FF2B5EF4-FFF2-40B4-BE49-F238E27FC236}">
                <a16:creationId xmlns:a16="http://schemas.microsoft.com/office/drawing/2014/main" id="{C1D1F1AD-4CE2-5B4E-80B0-2CC9D5F2BA7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73136" y="5538976"/>
            <a:ext cx="1117600" cy="901700"/>
          </a:xfrm>
          <a:prstGeom prst="rect">
            <a:avLst/>
          </a:prstGeom>
        </p:spPr>
      </p:pic>
      <p:pic>
        <p:nvPicPr>
          <p:cNvPr id="48" name="図 47">
            <a:extLst>
              <a:ext uri="{FF2B5EF4-FFF2-40B4-BE49-F238E27FC236}">
                <a16:creationId xmlns:a16="http://schemas.microsoft.com/office/drawing/2014/main" id="{7C549DA8-E55B-5A47-842D-4A57D8D03E5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14604" y="7180177"/>
            <a:ext cx="635000" cy="660400"/>
          </a:xfrm>
          <a:prstGeom prst="rect">
            <a:avLst/>
          </a:prstGeom>
        </p:spPr>
      </p:pic>
      <p:pic>
        <p:nvPicPr>
          <p:cNvPr id="50" name="図 49">
            <a:extLst>
              <a:ext uri="{FF2B5EF4-FFF2-40B4-BE49-F238E27FC236}">
                <a16:creationId xmlns:a16="http://schemas.microsoft.com/office/drawing/2014/main" id="{06F11C7B-FE0E-C54F-A618-23645C1E569D}"/>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47140" y="7235164"/>
            <a:ext cx="914400" cy="647700"/>
          </a:xfrm>
          <a:prstGeom prst="rect">
            <a:avLst/>
          </a:prstGeom>
        </p:spPr>
      </p:pic>
      <p:pic>
        <p:nvPicPr>
          <p:cNvPr id="52" name="図 51">
            <a:extLst>
              <a:ext uri="{FF2B5EF4-FFF2-40B4-BE49-F238E27FC236}">
                <a16:creationId xmlns:a16="http://schemas.microsoft.com/office/drawing/2014/main" id="{4A1A02CA-69C5-6447-83FA-287FA7681EFC}"/>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043556" y="8676940"/>
            <a:ext cx="406400" cy="495300"/>
          </a:xfrm>
          <a:prstGeom prst="rect">
            <a:avLst/>
          </a:prstGeom>
        </p:spPr>
      </p:pic>
      <p:pic>
        <p:nvPicPr>
          <p:cNvPr id="54" name="図 53">
            <a:extLst>
              <a:ext uri="{FF2B5EF4-FFF2-40B4-BE49-F238E27FC236}">
                <a16:creationId xmlns:a16="http://schemas.microsoft.com/office/drawing/2014/main" id="{1D83A851-3EFD-6240-9C7C-09AF4E64064A}"/>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975982" y="9059479"/>
            <a:ext cx="2082800" cy="1066800"/>
          </a:xfrm>
          <a:prstGeom prst="rect">
            <a:avLst/>
          </a:prstGeom>
        </p:spPr>
      </p:pic>
      <p:sp>
        <p:nvSpPr>
          <p:cNvPr id="89" name="object 36">
            <a:extLst>
              <a:ext uri="{FF2B5EF4-FFF2-40B4-BE49-F238E27FC236}">
                <a16:creationId xmlns:a16="http://schemas.microsoft.com/office/drawing/2014/main" id="{6D52B509-9042-474E-A3A3-5C4C53502012}"/>
              </a:ext>
            </a:extLst>
          </p:cNvPr>
          <p:cNvSpPr txBox="1"/>
          <p:nvPr/>
        </p:nvSpPr>
        <p:spPr>
          <a:xfrm>
            <a:off x="4506347" y="3812898"/>
            <a:ext cx="130175" cy="74379"/>
          </a:xfrm>
          <a:prstGeom prst="rect">
            <a:avLst/>
          </a:prstGeom>
        </p:spPr>
        <p:txBody>
          <a:bodyPr vert="horz" wrap="square" lIns="0" tIns="12700" rIns="0" bIns="0" rtlCol="0">
            <a:spAutoFit/>
          </a:bodyPr>
          <a:lstStyle/>
          <a:p>
            <a:pPr marL="12700" rtl="0">
              <a:lnSpc>
                <a:spcPct val="100000"/>
              </a:lnSpc>
              <a:spcBef>
                <a:spcPts val="100"/>
              </a:spcBef>
            </a:pPr>
            <a:r>
              <a:rPr lang="vi" sz="400"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endParaRPr sz="4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90" name="object 37">
            <a:extLst>
              <a:ext uri="{FF2B5EF4-FFF2-40B4-BE49-F238E27FC236}">
                <a16:creationId xmlns:a16="http://schemas.microsoft.com/office/drawing/2014/main" id="{5B3E3726-0BF8-7647-BFAE-067A13FA114F}"/>
              </a:ext>
            </a:extLst>
          </p:cNvPr>
          <p:cNvSpPr txBox="1"/>
          <p:nvPr/>
        </p:nvSpPr>
        <p:spPr>
          <a:xfrm>
            <a:off x="4761058" y="3812898"/>
            <a:ext cx="130175" cy="74379"/>
          </a:xfrm>
          <a:prstGeom prst="rect">
            <a:avLst/>
          </a:prstGeom>
        </p:spPr>
        <p:txBody>
          <a:bodyPr vert="horz" wrap="square" lIns="0" tIns="12700" rIns="0" bIns="0" rtlCol="0">
            <a:spAutoFit/>
          </a:bodyPr>
          <a:lstStyle/>
          <a:p>
            <a:pPr marL="12700" rtl="0">
              <a:lnSpc>
                <a:spcPct val="100000"/>
              </a:lnSpc>
              <a:spcBef>
                <a:spcPts val="100"/>
              </a:spcBef>
            </a:pPr>
            <a:r>
              <a:rPr lang="vi" sz="400" kern="0">
                <a:solidFill>
                  <a:srgbClr val="221815"/>
                </a:solidFill>
                <a:latin typeface="Times New Roman" panose="02020603050405020304" pitchFamily="18" charset="0"/>
                <a:ea typeface="游明朝" panose="02020400000000000000" pitchFamily="18" charset="-128"/>
                <a:cs typeface="Times New Roman" panose="02020603050405020304" pitchFamily="18" charset="0"/>
              </a:rPr>
              <a:t> </a:t>
            </a:r>
            <a:endParaRPr sz="400"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AD2479FD-C74B-45C1-B99E-5247CEEFA5F6}"/>
              </a:ext>
            </a:extLst>
          </p:cNvPr>
          <p:cNvSpPr txBox="1"/>
          <p:nvPr/>
        </p:nvSpPr>
        <p:spPr>
          <a:xfrm>
            <a:off x="578485" y="8152069"/>
            <a:ext cx="6323965" cy="369332"/>
          </a:xfrm>
          <a:prstGeom prst="rect">
            <a:avLst/>
          </a:prstGeom>
          <a:solidFill>
            <a:srgbClr val="EEC8AB"/>
          </a:solidFill>
        </p:spPr>
        <p:txBody>
          <a:bodyPr wrap="square" rtlCol="0">
            <a:spAutoFit/>
          </a:bodyPr>
          <a:lstStyle/>
          <a:p>
            <a:pPr algn="ctr" rtl="0"/>
            <a:r>
              <a:rPr lang="vi" kern="0" dirty="0">
                <a:solidFill>
                  <a:srgbClr val="DE6B37"/>
                </a:solidFill>
                <a:latin typeface="Times New Roman" panose="02020603050405020304" pitchFamily="18" charset="0"/>
                <a:ea typeface="游明朝" panose="02020400000000000000" pitchFamily="18" charset="-128"/>
                <a:cs typeface="Times New Roman" panose="02020603050405020304" pitchFamily="18" charset="0"/>
              </a:rPr>
              <a:t>Hãy tiêm vắc xin này 2 lần, mỗi lần cách nhau 3 tuần.</a:t>
            </a:r>
            <a:endParaRPr lang="th-TH" kern="0" dirty="0">
              <a:solidFill>
                <a:srgbClr val="DE6B37"/>
              </a:solidFill>
              <a:latin typeface="Times New Roman" panose="02020603050405020304" pitchFamily="18" charset="0"/>
              <a:ea typeface="游明朝" panose="02020400000000000000" pitchFamily="18" charset="-128"/>
            </a:endParaRPr>
          </a:p>
        </p:txBody>
      </p:sp>
      <p:sp>
        <p:nvSpPr>
          <p:cNvPr id="43" name="object 2">
            <a:extLst>
              <a:ext uri="{FF2B5EF4-FFF2-40B4-BE49-F238E27FC236}">
                <a16:creationId xmlns:a16="http://schemas.microsoft.com/office/drawing/2014/main" id="{9091C248-2FE6-F74A-9C16-1E9241EEFC1F}"/>
              </a:ext>
            </a:extLst>
          </p:cNvPr>
          <p:cNvSpPr txBox="1"/>
          <p:nvPr/>
        </p:nvSpPr>
        <p:spPr>
          <a:xfrm>
            <a:off x="6205131" y="469900"/>
            <a:ext cx="1024372" cy="174003"/>
          </a:xfrm>
          <a:prstGeom prst="rect">
            <a:avLst/>
          </a:prstGeom>
          <a:ln w="4445">
            <a:noFill/>
          </a:ln>
        </p:spPr>
        <p:txBody>
          <a:bodyPr vert="horz" wrap="square" lIns="0" tIns="28800" rIns="0" bIns="21600" rtlCol="0">
            <a:spAutoFit/>
          </a:bodyPr>
          <a:lstStyle/>
          <a:p>
            <a:pPr marL="110489" algn="r" rtl="0">
              <a:lnSpc>
                <a:spcPct val="100000"/>
              </a:lnSpc>
              <a:spcBef>
                <a:spcPts val="220"/>
              </a:spcBef>
            </a:pPr>
            <a:r>
              <a:rPr lang="ja-JP" altLang="en-US" sz="800" kern="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rPr>
              <a:t>ベトナム</a:t>
            </a:r>
            <a:r>
              <a:rPr lang="ja-JP" altLang="en-US" sz="800" kern="0" smtClean="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rPr>
              <a:t>語</a:t>
            </a:r>
            <a:endParaRPr lang="en" sz="800" kern="0" dirty="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21815"/>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516</TotalTime>
  <Words>440</Words>
  <PresentationFormat>ユーザー設定</PresentationFormat>
  <Paragraphs>36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Cordia New</vt:lpstr>
      <vt:lpstr>メイリオ</vt:lpstr>
      <vt:lpstr>游ゴシック</vt:lpstr>
      <vt:lpstr>游明朝</vt:lpstr>
      <vt:lpstr>Arial</vt:lpstr>
      <vt:lpstr>Calibri</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terms:created xsi:type="dcterms:W3CDTF">2022-02-13T08:34:01Z</dcterms:created>
  <dcterms:modified xsi:type="dcterms:W3CDTF">2022-04-07T02:35:02Z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2022-02-13T00:00:00Z</vt:filetime>
  </property>
  <property fmtid="{D5CDD505-2E9C-101B-9397-08002B2CF9AE}" pid="3" name="Creator">
    <vt:lpwstr>Adobe Illustrator 25.2 (Macintosh)</vt:lpwstr>
  </property>
  <property fmtid="{D5CDD505-2E9C-101B-9397-08002B2CF9AE}" pid="4" name="LastSaved">
    <vt:filetime>2022-02-13T00:00:00Z</vt:filetime>
  </property>
</Properties>
</file>