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algn="r" rtl="1">
      <a:defRPr lang="x-none"/>
    </a:defPPr>
    <a:lvl1pPr marL="0" algn="r" defTabSz="914400" rtl="1" eaLnBrk="1" latinLnBrk="0" hangingPunct="1">
      <a:defRPr kumimoji="1" sz="1800" kern="1200">
        <a:solidFill>
          <a:schemeClr val="tx1"/>
        </a:solidFill>
        <a:latin typeface="+mn-lt"/>
        <a:ea typeface="+mn-ea"/>
        <a:cs typeface="+mn-cs"/>
      </a:defRPr>
    </a:lvl1pPr>
    <a:lvl2pPr marL="457200" algn="r" defTabSz="914400" rtl="1" eaLnBrk="1" latinLnBrk="0" hangingPunct="1">
      <a:defRPr kumimoji="1" sz="1800" kern="1200">
        <a:solidFill>
          <a:schemeClr val="tx1"/>
        </a:solidFill>
        <a:latin typeface="+mn-lt"/>
        <a:ea typeface="+mn-ea"/>
        <a:cs typeface="+mn-cs"/>
      </a:defRPr>
    </a:lvl2pPr>
    <a:lvl3pPr marL="914400" algn="r" defTabSz="914400" rtl="1" eaLnBrk="1" latinLnBrk="0" hangingPunct="1">
      <a:defRPr kumimoji="1" sz="1800" kern="1200">
        <a:solidFill>
          <a:schemeClr val="tx1"/>
        </a:solidFill>
        <a:latin typeface="+mn-lt"/>
        <a:ea typeface="+mn-ea"/>
        <a:cs typeface="+mn-cs"/>
      </a:defRPr>
    </a:lvl3pPr>
    <a:lvl4pPr marL="1371600" algn="r" defTabSz="914400" rtl="1" eaLnBrk="1" latinLnBrk="0" hangingPunct="1">
      <a:defRPr kumimoji="1" sz="1800" kern="1200">
        <a:solidFill>
          <a:schemeClr val="tx1"/>
        </a:solidFill>
        <a:latin typeface="+mn-lt"/>
        <a:ea typeface="+mn-ea"/>
        <a:cs typeface="+mn-cs"/>
      </a:defRPr>
    </a:lvl4pPr>
    <a:lvl5pPr marL="1828800" algn="r" defTabSz="914400" rtl="1" eaLnBrk="1" latinLnBrk="0" hangingPunct="1">
      <a:defRPr kumimoji="1" sz="1800" kern="1200">
        <a:solidFill>
          <a:schemeClr val="tx1"/>
        </a:solidFill>
        <a:latin typeface="+mn-lt"/>
        <a:ea typeface="+mn-ea"/>
        <a:cs typeface="+mn-cs"/>
      </a:defRPr>
    </a:lvl5pPr>
    <a:lvl6pPr marL="2286000" algn="r" defTabSz="914400" rtl="1" eaLnBrk="1" latinLnBrk="0" hangingPunct="1">
      <a:defRPr kumimoji="1" sz="1800" kern="1200">
        <a:solidFill>
          <a:schemeClr val="tx1"/>
        </a:solidFill>
        <a:latin typeface="+mn-lt"/>
        <a:ea typeface="+mn-ea"/>
        <a:cs typeface="+mn-cs"/>
      </a:defRPr>
    </a:lvl6pPr>
    <a:lvl7pPr marL="2743200" algn="r" defTabSz="914400" rtl="1" eaLnBrk="1" latinLnBrk="0" hangingPunct="1">
      <a:defRPr kumimoji="1" sz="1800" kern="1200">
        <a:solidFill>
          <a:schemeClr val="tx1"/>
        </a:solidFill>
        <a:latin typeface="+mn-lt"/>
        <a:ea typeface="+mn-ea"/>
        <a:cs typeface="+mn-cs"/>
      </a:defRPr>
    </a:lvl7pPr>
    <a:lvl8pPr marL="3200400" algn="r" defTabSz="914400" rtl="1" eaLnBrk="1" latinLnBrk="0" hangingPunct="1">
      <a:defRPr kumimoji="1" sz="1800" kern="1200">
        <a:solidFill>
          <a:schemeClr val="tx1"/>
        </a:solidFill>
        <a:latin typeface="+mn-lt"/>
        <a:ea typeface="+mn-ea"/>
        <a:cs typeface="+mn-cs"/>
      </a:defRPr>
    </a:lvl8pPr>
    <a:lvl9pPr marL="3657600" algn="r" defTabSz="914400" rtl="1"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D"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03" autoAdjust="0"/>
    <p:restoredTop sz="94679"/>
  </p:normalViewPr>
  <p:slideViewPr>
    <p:cSldViewPr>
      <p:cViewPr>
        <p:scale>
          <a:sx n="125" d="100"/>
          <a:sy n="125" d="100"/>
        </p:scale>
        <p:origin x="40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1"/>
          <a:lstStyle>
            <a:lvl1pPr algn="r" rtl="1">
              <a:defRPr sz="1200"/>
            </a:lvl1pPr>
          </a:lstStyle>
          <a:p>
            <a:pPr rtl="1"/>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1"/>
          <a:lstStyle>
            <a:lvl1pPr algn="r" rtl="1">
              <a:defRPr sz="1200"/>
            </a:lvl1pPr>
          </a:lstStyle>
          <a:p>
            <a:pPr rtl="1"/>
            <a:fld id="{76A55638-820B-5B44-92E6-92DE025D1F07}" type="datetimeFigureOut">
              <a:rPr kumimoji="1" lang="ja-JP" altLang="en-US" smtClean="0"/>
              <a:t>2022/4/8</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1" anchor="ctr"/>
          <a:lstStyle/>
          <a:p>
            <a:pPr rtl="1"/>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1"/>
          <a:lstStyle/>
          <a:p>
            <a:pPr lvl="0" rtl="1"/>
            <a:r>
              <a:rPr lang="ar"/>
              <a:t>マスター テキストの書式設定</a:t>
            </a:r>
          </a:p>
          <a:p>
            <a:pPr lvl="1" rtl="1"/>
            <a:r>
              <a:rPr lang="ar"/>
              <a:t>第 2 レベル</a:t>
            </a:r>
          </a:p>
          <a:p>
            <a:pPr lvl="2" rtl="1"/>
            <a:r>
              <a:rPr lang="ar"/>
              <a:t>第 3 レベル</a:t>
            </a:r>
          </a:p>
          <a:p>
            <a:pPr lvl="3" rtl="1"/>
            <a:r>
              <a:rPr lang="ar"/>
              <a:t>第 4 レベル</a:t>
            </a:r>
          </a:p>
          <a:p>
            <a:pPr lvl="4" rtl="1"/>
            <a:r>
              <a:rPr lang="ar"/>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1" anchor="b"/>
          <a:lstStyle>
            <a:lvl1pPr algn="r" rtl="1">
              <a:defRPr sz="1200"/>
            </a:lvl1pPr>
          </a:lstStyle>
          <a:p>
            <a:pPr rtl="1"/>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1" anchor="b"/>
          <a:lstStyle>
            <a:lvl1pPr algn="r" rtl="1">
              <a:defRPr sz="1200"/>
            </a:lvl1pPr>
          </a:lstStyle>
          <a:p>
            <a:pPr rtl="1"/>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r" defTabSz="914400" rtl="1" eaLnBrk="1" latinLnBrk="0" hangingPunct="1">
      <a:defRPr kumimoji="1" sz="1200" kern="1200">
        <a:solidFill>
          <a:schemeClr val="tx1"/>
        </a:solidFill>
        <a:latin typeface="+mn-lt"/>
        <a:ea typeface="+mn-ea"/>
        <a:cs typeface="+mn-cs"/>
      </a:defRPr>
    </a:lvl1pPr>
    <a:lvl2pPr marL="457200" algn="r" defTabSz="914400" rtl="1" eaLnBrk="1" latinLnBrk="0" hangingPunct="1">
      <a:defRPr kumimoji="1" sz="1200" kern="1200">
        <a:solidFill>
          <a:schemeClr val="tx1"/>
        </a:solidFill>
        <a:latin typeface="+mn-lt"/>
        <a:ea typeface="+mn-ea"/>
        <a:cs typeface="+mn-cs"/>
      </a:defRPr>
    </a:lvl2pPr>
    <a:lvl3pPr marL="914400" algn="r" defTabSz="914400" rtl="1" eaLnBrk="1" latinLnBrk="0" hangingPunct="1">
      <a:defRPr kumimoji="1" sz="1200" kern="1200">
        <a:solidFill>
          <a:schemeClr val="tx1"/>
        </a:solidFill>
        <a:latin typeface="+mn-lt"/>
        <a:ea typeface="+mn-ea"/>
        <a:cs typeface="+mn-cs"/>
      </a:defRPr>
    </a:lvl3pPr>
    <a:lvl4pPr marL="1371600" algn="r" defTabSz="914400" rtl="1" eaLnBrk="1" latinLnBrk="0" hangingPunct="1">
      <a:defRPr kumimoji="1" sz="1200" kern="1200">
        <a:solidFill>
          <a:schemeClr val="tx1"/>
        </a:solidFill>
        <a:latin typeface="+mn-lt"/>
        <a:ea typeface="+mn-ea"/>
        <a:cs typeface="+mn-cs"/>
      </a:defRPr>
    </a:lvl4pPr>
    <a:lvl5pPr marL="1828800" algn="r" defTabSz="914400" rtl="1" eaLnBrk="1" latinLnBrk="0" hangingPunct="1">
      <a:defRPr kumimoji="1" sz="1200" kern="1200">
        <a:solidFill>
          <a:schemeClr val="tx1"/>
        </a:solidFill>
        <a:latin typeface="+mn-lt"/>
        <a:ea typeface="+mn-ea"/>
        <a:cs typeface="+mn-cs"/>
      </a:defRPr>
    </a:lvl5pPr>
    <a:lvl6pPr marL="2286000" algn="r" defTabSz="914400" rtl="1" eaLnBrk="1" latinLnBrk="0" hangingPunct="1">
      <a:defRPr kumimoji="1" sz="1200" kern="1200">
        <a:solidFill>
          <a:schemeClr val="tx1"/>
        </a:solidFill>
        <a:latin typeface="+mn-lt"/>
        <a:ea typeface="+mn-ea"/>
        <a:cs typeface="+mn-cs"/>
      </a:defRPr>
    </a:lvl6pPr>
    <a:lvl7pPr marL="2743200" algn="r" defTabSz="914400" rtl="1" eaLnBrk="1" latinLnBrk="0" hangingPunct="1">
      <a:defRPr kumimoji="1" sz="1200" kern="1200">
        <a:solidFill>
          <a:schemeClr val="tx1"/>
        </a:solidFill>
        <a:latin typeface="+mn-lt"/>
        <a:ea typeface="+mn-ea"/>
        <a:cs typeface="+mn-cs"/>
      </a:defRPr>
    </a:lvl7pPr>
    <a:lvl8pPr marL="3200400" algn="r" defTabSz="914400" rtl="1" eaLnBrk="1" latinLnBrk="0" hangingPunct="1">
      <a:defRPr kumimoji="1" sz="1200" kern="1200">
        <a:solidFill>
          <a:schemeClr val="tx1"/>
        </a:solidFill>
        <a:latin typeface="+mn-lt"/>
        <a:ea typeface="+mn-ea"/>
        <a:cs typeface="+mn-cs"/>
      </a:defRPr>
    </a:lvl8pPr>
    <a:lvl9pPr marL="3657600" algn="r" defTabSz="914400" rtl="1"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1"/>
          <a:lstStyle/>
          <a:p>
            <a:pPr rtl="1"/>
            <a:endParaRPr lang="th-TH"/>
          </a:p>
        </p:txBody>
      </p:sp>
      <p:sp>
        <p:nvSpPr>
          <p:cNvPr id="4" name="スライド番号プレースホルダー 3"/>
          <p:cNvSpPr>
            <a:spLocks noGrp="1"/>
          </p:cNvSpPr>
          <p:nvPr>
            <p:ph type="sldNum" sz="quarter" idx="5"/>
          </p:nvPr>
        </p:nvSpPr>
        <p:spPr/>
        <p:txBody>
          <a:bodyPr rtlCol="1"/>
          <a:lstStyle/>
          <a:p>
            <a:pPr rtl="1"/>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1"/>
          <a:lstStyle/>
          <a:p>
            <a:pPr rtl="1"/>
            <a:endParaRPr kumimoji="1" lang="ja-JP" altLang="en-US"/>
          </a:p>
        </p:txBody>
      </p:sp>
      <p:sp>
        <p:nvSpPr>
          <p:cNvPr id="4" name="スライド番号プレースホルダー 3"/>
          <p:cNvSpPr>
            <a:spLocks noGrp="1"/>
          </p:cNvSpPr>
          <p:nvPr>
            <p:ph type="sldNum" sz="quarter" idx="5"/>
          </p:nvPr>
        </p:nvSpPr>
        <p:spPr/>
        <p:txBody>
          <a:bodyPr rtlCol="1"/>
          <a:lstStyle/>
          <a:p>
            <a:pPr rtl="1"/>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200726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1">
            <a:spAutoFit/>
          </a:bodyPr>
          <a:lstStyle>
            <a:lvl1pPr algn="r" rtl="1">
              <a:defRPr/>
            </a:lvl1pPr>
          </a:lstStyle>
          <a:p>
            <a:pPr rtl="1"/>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type="body" idx="1"/>
          </p:nvPr>
        </p:nvSpPr>
        <p:spPr/>
        <p:txBody>
          <a:bodyPr lIns="0" tIns="0" rIns="0" bIns="0" rtlCol="1"/>
          <a:lstStyle>
            <a:lvl1pPr algn="r" rtl="1">
              <a:defRPr/>
            </a:lvl1pPr>
          </a:lstStyle>
          <a:p>
            <a:pPr rtl="1"/>
            <a:endParaRPr/>
          </a:p>
        </p:txBody>
      </p:sp>
      <p:sp>
        <p:nvSpPr>
          <p:cNvPr id="4" name="Holder 4"/>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1">
            <a:spAutoFit/>
          </a:bodyPr>
          <a:lstStyle>
            <a:lvl1pPr algn="r" rtl="1">
              <a:defRPr/>
            </a:lvl1pPr>
          </a:lstStyle>
          <a:p>
            <a:pPr rtl="1"/>
            <a:endParaRPr/>
          </a:p>
        </p:txBody>
      </p:sp>
      <p:sp>
        <p:nvSpPr>
          <p:cNvPr id="5" name="Holder 5"/>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6" name="Holder 6"/>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7" name="Holder 7"/>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1"/>
          <a:lstStyle>
            <a:lvl1pPr algn="r" rtl="1">
              <a:defRPr/>
            </a:lvl1pPr>
          </a:lstStyle>
          <a:p>
            <a:pPr rtl="1"/>
            <a:endParaRPr/>
          </a:p>
        </p:txBody>
      </p:sp>
      <p:sp>
        <p:nvSpPr>
          <p:cNvPr id="3" name="Holder 3"/>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4" name="Holder 4"/>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5" name="Holder 5"/>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1"/>
          <a:lstStyle>
            <a:lvl1pPr algn="ctr" rtl="1">
              <a:defRPr>
                <a:solidFill>
                  <a:schemeClr val="tx1">
                    <a:tint val="75000"/>
                  </a:schemeClr>
                </a:solidFill>
              </a:defRPr>
            </a:lvl1pPr>
          </a:lstStyle>
          <a:p>
            <a:pPr rtl="1"/>
            <a:endParaRPr/>
          </a:p>
        </p:txBody>
      </p:sp>
      <p:sp>
        <p:nvSpPr>
          <p:cNvPr id="3" name="Holder 3"/>
          <p:cNvSpPr>
            <a:spLocks noGrp="1"/>
          </p:cNvSpPr>
          <p:nvPr>
            <p:ph type="dt" sz="half" idx="6"/>
          </p:nvPr>
        </p:nvSpPr>
        <p:spPr/>
        <p:txBody>
          <a:bodyPr lIns="0" tIns="0" rIns="0" bIns="0" rtlCol="1"/>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4" name="Holder 4"/>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1">
            <a:spAutoFit/>
          </a:bodyPr>
          <a:lstStyle>
            <a:lvl1pPr algn="r" rtl="1">
              <a:defRPr/>
            </a:lvl1pPr>
          </a:lstStyle>
          <a:p>
            <a:pPr rtl="1"/>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1">
            <a:spAutoFit/>
          </a:bodyPr>
          <a:lstStyle>
            <a:lvl1pPr algn="r" rtl="1">
              <a:defRPr/>
            </a:lvl1pPr>
          </a:lstStyle>
          <a:p>
            <a:pPr rtl="1"/>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1">
            <a:spAutoFit/>
          </a:bodyPr>
          <a:lstStyle>
            <a:lvl1pPr algn="ctr" rtl="1">
              <a:defRPr>
                <a:solidFill>
                  <a:schemeClr val="tx1">
                    <a:tint val="75000"/>
                  </a:schemeClr>
                </a:solidFill>
              </a:defRPr>
            </a:lvl1pPr>
          </a:lstStyle>
          <a:p>
            <a:pPr rtl="1"/>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1">
            <a:spAutoFit/>
          </a:bodyPr>
          <a:lstStyle>
            <a:lvl1pPr algn="r" rtl="1">
              <a:defRPr>
                <a:solidFill>
                  <a:schemeClr val="tx1">
                    <a:tint val="75000"/>
                  </a:schemeClr>
                </a:solidFill>
              </a:defRPr>
            </a:lvl1pPr>
          </a:lstStyle>
          <a:p>
            <a:pPr rtl="1"/>
            <a:fld id="{1D8BD707-D9CF-40AE-B4C6-C98DA3205C09}" type="datetimeFigureOut">
              <a:rPr lang="en-US"/>
              <a:t>4/8/2022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1">
            <a:spAutoFit/>
          </a:bodyPr>
          <a:lstStyle>
            <a:lvl1pPr algn="r" rtl="1">
              <a:defRPr>
                <a:solidFill>
                  <a:schemeClr val="tx1">
                    <a:tint val="75000"/>
                  </a:schemeClr>
                </a:solidFill>
              </a:defRPr>
            </a:lvl1pPr>
          </a:lstStyle>
          <a:p>
            <a:pPr rtl="1"/>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r" rtl="1">
        <a:defRPr>
          <a:latin typeface="+mj-lt"/>
          <a:ea typeface="+mj-ea"/>
          <a:cs typeface="+mj-cs"/>
        </a:defRPr>
      </a:lvl1pPr>
    </p:titleStyle>
    <p:body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bodyStyle>
    <p:otherStyle>
      <a:lvl1pPr marL="0" algn="r" rtl="1">
        <a:defRPr>
          <a:latin typeface="+mn-lt"/>
          <a:ea typeface="+mn-ea"/>
          <a:cs typeface="+mn-cs"/>
        </a:defRPr>
      </a:lvl1pPr>
      <a:lvl2pPr marL="457200" algn="r" rtl="1">
        <a:defRPr>
          <a:latin typeface="+mn-lt"/>
          <a:ea typeface="+mn-ea"/>
          <a:cs typeface="+mn-cs"/>
        </a:defRPr>
      </a:lvl2pPr>
      <a:lvl3pPr marL="914400" algn="r" rtl="1">
        <a:defRPr>
          <a:latin typeface="+mn-lt"/>
          <a:ea typeface="+mn-ea"/>
          <a:cs typeface="+mn-cs"/>
        </a:defRPr>
      </a:lvl3pPr>
      <a:lvl4pPr marL="1371600" algn="r" rtl="1">
        <a:defRPr>
          <a:latin typeface="+mn-lt"/>
          <a:ea typeface="+mn-ea"/>
          <a:cs typeface="+mn-cs"/>
        </a:defRPr>
      </a:lvl4pPr>
      <a:lvl5pPr marL="1828800" algn="r" rtl="1">
        <a:defRPr>
          <a:latin typeface="+mn-lt"/>
          <a:ea typeface="+mn-ea"/>
          <a:cs typeface="+mn-cs"/>
        </a:defRPr>
      </a:lvl5pPr>
      <a:lvl6pPr marL="2286000" algn="r" rtl="1">
        <a:defRPr>
          <a:latin typeface="+mn-lt"/>
          <a:ea typeface="+mn-ea"/>
          <a:cs typeface="+mn-cs"/>
        </a:defRPr>
      </a:lvl6pPr>
      <a:lvl7pPr marL="2743200" algn="r" rtl="1">
        <a:defRPr>
          <a:latin typeface="+mn-lt"/>
          <a:ea typeface="+mn-ea"/>
          <a:cs typeface="+mn-cs"/>
        </a:defRPr>
      </a:lvl7pPr>
      <a:lvl8pPr marL="3200400" algn="r" rtl="1">
        <a:defRPr>
          <a:latin typeface="+mn-lt"/>
          <a:ea typeface="+mn-ea"/>
          <a:cs typeface="+mn-cs"/>
        </a:defRPr>
      </a:lvl8pPr>
      <a:lvl9pPr marL="3657600" algn="r" rtl="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3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 y="-1814"/>
            <a:ext cx="7556500" cy="10680700"/>
          </a:xfrm>
          <a:prstGeom prst="rect">
            <a:avLst/>
          </a:prstGeom>
        </p:spPr>
      </p:pic>
      <p:sp>
        <p:nvSpPr>
          <p:cNvPr id="2" name="object 2"/>
          <p:cNvSpPr txBox="1"/>
          <p:nvPr/>
        </p:nvSpPr>
        <p:spPr>
          <a:xfrm>
            <a:off x="5911850" y="541913"/>
            <a:ext cx="1190280" cy="213737"/>
          </a:xfrm>
          <a:prstGeom prst="rect">
            <a:avLst/>
          </a:prstGeom>
          <a:ln w="5397">
            <a:solidFill>
              <a:srgbClr val="221815"/>
            </a:solidFill>
          </a:ln>
        </p:spPr>
        <p:txBody>
          <a:bodyPr vert="horz" wrap="square" lIns="0" tIns="36000" rIns="0" bIns="36000" rtlCol="1" anchor="ctr" anchorCtr="1">
            <a:spAutoFit/>
          </a:bodyPr>
          <a:lstStyle/>
          <a:p>
            <a:pPr marL="110489" rtl="1">
              <a:lnSpc>
                <a:spcPct val="100000"/>
              </a:lnSpc>
              <a:spcBef>
                <a:spcPts val="220"/>
              </a:spcBef>
            </a:pPr>
            <a:r>
              <a:rPr lang="ar" sz="900" kern="0" dirty="0">
                <a:solidFill>
                  <a:srgbClr val="221815"/>
                </a:solidFill>
                <a:latin typeface="ＭＳ 明朝" panose="02020609040205080304" pitchFamily="17" charset="-128"/>
                <a:ea typeface="ＭＳ 明朝" panose="02020609040205080304" pitchFamily="17" charset="-128"/>
                <a:cs typeface="+mj-cs"/>
              </a:rPr>
              <a:t>10 فبراير/ شباط 2022</a:t>
            </a:r>
            <a:endParaRPr sz="900" kern="0" dirty="0">
              <a:latin typeface="ＭＳ 明朝" panose="02020609040205080304" pitchFamily="17" charset="-128"/>
              <a:ea typeface="ＭＳ 明朝" panose="02020609040205080304" pitchFamily="17" charset="-128"/>
              <a:cs typeface="+mj-cs"/>
            </a:endParaRPr>
          </a:p>
        </p:txBody>
      </p:sp>
      <p:sp>
        <p:nvSpPr>
          <p:cNvPr id="3" name="object 3"/>
          <p:cNvSpPr txBox="1"/>
          <p:nvPr/>
        </p:nvSpPr>
        <p:spPr>
          <a:xfrm>
            <a:off x="5781954" y="7251700"/>
            <a:ext cx="1196696" cy="870750"/>
          </a:xfrm>
          <a:prstGeom prst="rect">
            <a:avLst/>
          </a:prstGeom>
        </p:spPr>
        <p:txBody>
          <a:bodyPr vert="horz" wrap="square" lIns="0" tIns="39369" rIns="0" bIns="0" rtlCol="1">
            <a:spAutoFit/>
          </a:bodyPr>
          <a:lstStyle/>
          <a:p>
            <a:pPr algn="ctr" rtl="1">
              <a:lnSpc>
                <a:spcPct val="100000"/>
              </a:lnSpc>
            </a:pPr>
            <a:r>
              <a:rPr lang="ar" sz="1100" kern="0" dirty="0">
                <a:solidFill>
                  <a:schemeClr val="bg1"/>
                </a:solidFill>
                <a:latin typeface="ＭＳ 明朝" panose="02020609040205080304" pitchFamily="17" charset="-128"/>
                <a:ea typeface="ＭＳ 明朝" panose="02020609040205080304" pitchFamily="17" charset="-128"/>
                <a:cs typeface="+mj-cs"/>
              </a:rPr>
              <a:t>مصاريف التطعيم</a:t>
            </a:r>
          </a:p>
          <a:p>
            <a:pPr algn="ctr" rtl="1">
              <a:lnSpc>
                <a:spcPct val="100000"/>
              </a:lnSpc>
            </a:pPr>
            <a:r>
              <a:rPr lang="en-US" sz="2400" kern="0" dirty="0" smtClean="0">
                <a:solidFill>
                  <a:schemeClr val="bg1"/>
                </a:solidFill>
                <a:latin typeface="ＭＳ 明朝" panose="02020609040205080304" pitchFamily="17" charset="-128"/>
                <a:ea typeface="ＭＳ 明朝" panose="02020609040205080304" pitchFamily="17" charset="-128"/>
                <a:cs typeface="+mj-cs"/>
              </a:rPr>
              <a:t> </a:t>
            </a:r>
            <a:r>
              <a:rPr lang="ar" sz="2400" kern="0" dirty="0" smtClean="0">
                <a:solidFill>
                  <a:schemeClr val="bg1"/>
                </a:solidFill>
                <a:latin typeface="ＭＳ 明朝" panose="02020609040205080304" pitchFamily="17" charset="-128"/>
                <a:ea typeface="ＭＳ 明朝" panose="02020609040205080304" pitchFamily="17" charset="-128"/>
                <a:cs typeface="+mj-cs"/>
              </a:rPr>
              <a:t>مجانا</a:t>
            </a:r>
            <a:endParaRPr lang="ar" sz="2400" kern="0" dirty="0">
              <a:solidFill>
                <a:schemeClr val="bg1"/>
              </a:solidFill>
              <a:latin typeface="ＭＳ 明朝" panose="02020609040205080304" pitchFamily="17" charset="-128"/>
              <a:ea typeface="ＭＳ 明朝" panose="02020609040205080304" pitchFamily="17" charset="-128"/>
              <a:cs typeface="+mj-cs"/>
            </a:endParaRPr>
          </a:p>
          <a:p>
            <a:pPr algn="ctr" rtl="1">
              <a:lnSpc>
                <a:spcPct val="100000"/>
              </a:lnSpc>
            </a:pPr>
            <a:r>
              <a:rPr lang="ar" sz="950" kern="0" dirty="0">
                <a:solidFill>
                  <a:schemeClr val="bg1"/>
                </a:solidFill>
                <a:latin typeface="ＭＳ 明朝" panose="02020609040205080304" pitchFamily="17" charset="-128"/>
                <a:ea typeface="ＭＳ 明朝" panose="02020609040205080304" pitchFamily="17" charset="-128"/>
                <a:cs typeface="+mj-cs"/>
              </a:rPr>
              <a:t>(المبلغ بأكمله على نفقة الدولة) </a:t>
            </a:r>
          </a:p>
        </p:txBody>
      </p:sp>
      <p:sp>
        <p:nvSpPr>
          <p:cNvPr id="4" name="object 4"/>
          <p:cNvSpPr txBox="1"/>
          <p:nvPr/>
        </p:nvSpPr>
        <p:spPr>
          <a:xfrm>
            <a:off x="1621078" y="9112737"/>
            <a:ext cx="4529455" cy="162865"/>
          </a:xfrm>
          <a:prstGeom prst="rect">
            <a:avLst/>
          </a:prstGeom>
        </p:spPr>
        <p:txBody>
          <a:bodyPr vert="horz" wrap="square" lIns="0" tIns="16510" rIns="0" bIns="0" rtlCol="1">
            <a:spAutoFit/>
          </a:bodyPr>
          <a:lstStyle/>
          <a:p>
            <a:pPr marL="12700" algn="ctr" rtl="1">
              <a:lnSpc>
                <a:spcPct val="100000"/>
              </a:lnSpc>
              <a:spcBef>
                <a:spcPts val="130"/>
              </a:spcBef>
            </a:pPr>
            <a:r>
              <a:rPr lang="ar-EG" sz="950" kern="0" dirty="0">
                <a:latin typeface="ＭＳ 明朝" panose="02020609040205080304" pitchFamily="17" charset="-128"/>
                <a:ea typeface="ＭＳ 明朝" panose="02020609040205080304" pitchFamily="17" charset="-128"/>
                <a:cs typeface="+mj-cs"/>
              </a:rPr>
              <a:t>ا</a:t>
            </a:r>
            <a:r>
              <a:rPr lang="ar" sz="950" kern="0" dirty="0" smtClean="0">
                <a:latin typeface="ＭＳ 明朝" panose="02020609040205080304" pitchFamily="17" charset="-128"/>
                <a:ea typeface="ＭＳ 明朝" panose="02020609040205080304" pitchFamily="17" charset="-128"/>
                <a:cs typeface="+mj-cs"/>
              </a:rPr>
              <a:t>قرأوا </a:t>
            </a:r>
            <a:r>
              <a:rPr lang="ar" sz="950" kern="0" dirty="0">
                <a:latin typeface="ＭＳ 明朝" panose="02020609040205080304" pitchFamily="17" charset="-128"/>
                <a:ea typeface="ＭＳ 明朝" panose="02020609040205080304" pitchFamily="17" charset="-128"/>
                <a:cs typeface="+mj-cs"/>
              </a:rPr>
              <a:t>هذا الشرح مع أولياء أموركم وقرروا معهم إذا كنتم ستأخذون اللقاح.</a:t>
            </a:r>
            <a:endParaRPr sz="950" kern="0" dirty="0">
              <a:latin typeface="ＭＳ 明朝" panose="02020609040205080304" pitchFamily="17" charset="-128"/>
              <a:ea typeface="ＭＳ 明朝" panose="02020609040205080304" pitchFamily="17" charset="-128"/>
              <a:cs typeface="+mj-cs"/>
            </a:endParaRPr>
          </a:p>
        </p:txBody>
      </p:sp>
      <p:sp>
        <p:nvSpPr>
          <p:cNvPr id="5" name="object 5"/>
          <p:cNvSpPr txBox="1"/>
          <p:nvPr/>
        </p:nvSpPr>
        <p:spPr>
          <a:xfrm>
            <a:off x="1294370" y="9573272"/>
            <a:ext cx="5182870" cy="320601"/>
          </a:xfrm>
          <a:prstGeom prst="rect">
            <a:avLst/>
          </a:prstGeom>
        </p:spPr>
        <p:txBody>
          <a:bodyPr vert="horz" wrap="square" lIns="0" tIns="12700" rIns="0" bIns="0" rtlCol="1">
            <a:spAutoFit/>
          </a:bodyPr>
          <a:lstStyle/>
          <a:p>
            <a:pPr marL="12700" algn="ctr" rtl="1">
              <a:lnSpc>
                <a:spcPct val="100000"/>
              </a:lnSpc>
              <a:spcBef>
                <a:spcPts val="100"/>
              </a:spcBef>
            </a:pPr>
            <a:r>
              <a:rPr lang="ar" sz="2000" b="1" kern="0">
                <a:solidFill>
                  <a:srgbClr val="FFF100"/>
                </a:solidFill>
                <a:latin typeface="ＭＳ 明朝" panose="02020609040205080304" pitchFamily="17" charset="-128"/>
                <a:ea typeface="ＭＳ 明朝" panose="02020609040205080304" pitchFamily="17" charset="-128"/>
                <a:cs typeface="+mj-cs"/>
              </a:rPr>
              <a:t>يرجى إحضار دفتر صحة الأم والطفل يوم التطعيم.</a:t>
            </a:r>
            <a:endParaRPr sz="2000" b="1" kern="0" dirty="0">
              <a:latin typeface="ＭＳ 明朝" panose="02020609040205080304" pitchFamily="17" charset="-128"/>
              <a:ea typeface="ＭＳ 明朝" panose="02020609040205080304" pitchFamily="17" charset="-128"/>
              <a:cs typeface="+mj-cs"/>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sp>
        <p:nvSpPr>
          <p:cNvPr id="10" name="object 10"/>
          <p:cNvSpPr txBox="1"/>
          <p:nvPr/>
        </p:nvSpPr>
        <p:spPr>
          <a:xfrm>
            <a:off x="2372169" y="2296762"/>
            <a:ext cx="2812162" cy="627223"/>
          </a:xfrm>
          <a:prstGeom prst="rect">
            <a:avLst/>
          </a:prstGeom>
        </p:spPr>
        <p:txBody>
          <a:bodyPr vert="horz" wrap="square" lIns="0" tIns="12700" rIns="0" bIns="0" rtlCol="1">
            <a:spAutoFit/>
          </a:bodyPr>
          <a:lstStyle/>
          <a:p>
            <a:pPr marL="492125" marR="5080" indent="-480059" rtl="1">
              <a:lnSpc>
                <a:spcPct val="132300"/>
              </a:lnSpc>
              <a:spcBef>
                <a:spcPts val="100"/>
              </a:spcBef>
            </a:pPr>
            <a:r>
              <a:rPr lang="ar" sz="1600" kern="0">
                <a:solidFill>
                  <a:srgbClr val="3E3A39"/>
                </a:solidFill>
                <a:latin typeface="ＭＳ 明朝" panose="02020609040205080304" pitchFamily="17" charset="-128"/>
                <a:ea typeface="ＭＳ 明朝" panose="02020609040205080304" pitchFamily="17" charset="-128"/>
                <a:cs typeface="+mj-cs"/>
              </a:rPr>
              <a:t>إلى السادة أولياء الأمور والأطفال الذين تتراوح أعمارهم بين 5 و 11 سنة</a:t>
            </a:r>
            <a:endParaRPr sz="1600" kern="0" dirty="0">
              <a:latin typeface="ＭＳ 明朝" panose="02020609040205080304" pitchFamily="17" charset="-128"/>
              <a:ea typeface="ＭＳ 明朝" panose="02020609040205080304" pitchFamily="17" charset="-128"/>
              <a:cs typeface="+mj-cs"/>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1">
            <a:spAutoFit/>
          </a:bodyPr>
          <a:lstStyle/>
          <a:p>
            <a:pPr marL="12700" rtl="1">
              <a:lnSpc>
                <a:spcPct val="100000"/>
              </a:lnSpc>
              <a:spcBef>
                <a:spcPts val="100"/>
              </a:spcBef>
            </a:pPr>
            <a:r>
              <a:rPr lang="ar" sz="700" kern="0">
                <a:solidFill>
                  <a:srgbClr val="DE6B37"/>
                </a:solidFill>
                <a:latin typeface="ＭＳ 明朝" panose="02020609040205080304" pitchFamily="17" charset="-128"/>
                <a:ea typeface="ＭＳ 明朝" panose="02020609040205080304" pitchFamily="17" charset="-128"/>
                <a:cs typeface="+mj-cs"/>
              </a:rPr>
              <a:t> </a:t>
            </a:r>
            <a:endParaRPr sz="700" kern="0" dirty="0">
              <a:latin typeface="ＭＳ 明朝" panose="02020609040205080304" pitchFamily="17" charset="-128"/>
              <a:ea typeface="ＭＳ 明朝" panose="02020609040205080304" pitchFamily="17" charset="-128"/>
              <a:cs typeface="+mj-cs"/>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035050" y="8243797"/>
            <a:ext cx="5524902" cy="674544"/>
          </a:xfrm>
          <a:prstGeom prst="rect">
            <a:avLst/>
          </a:prstGeom>
        </p:spPr>
        <p:txBody>
          <a:bodyPr vert="horz" wrap="square" lIns="0" tIns="0" rIns="0" bIns="0" rtlCol="1">
            <a:spAutoFit/>
          </a:bodyPr>
          <a:lstStyle/>
          <a:p>
            <a:pPr marR="398780" algn="ctr" rtl="1">
              <a:lnSpc>
                <a:spcPct val="100000"/>
              </a:lnSpc>
              <a:spcBef>
                <a:spcPts val="700"/>
              </a:spcBef>
            </a:pPr>
            <a:r>
              <a:rPr lang="ar" sz="1900" b="1" kern="0" dirty="0">
                <a:solidFill>
                  <a:schemeClr val="bg1"/>
                </a:solidFill>
                <a:latin typeface="ＭＳ 明朝" panose="02020609040205080304" pitchFamily="17" charset="-128"/>
                <a:ea typeface="ＭＳ 明朝" panose="02020609040205080304" pitchFamily="17" charset="-128"/>
                <a:cs typeface="+mj-cs"/>
              </a:rPr>
              <a:t>يمكن للأطفال البالغين من العمر 5 سنوات فما فوق</a:t>
            </a:r>
          </a:p>
          <a:p>
            <a:pPr marR="399415" algn="ctr" rtl="1">
              <a:lnSpc>
                <a:spcPct val="100000"/>
              </a:lnSpc>
              <a:spcBef>
                <a:spcPts val="725"/>
              </a:spcBef>
            </a:pPr>
            <a:r>
              <a:rPr lang="ar" sz="1900" b="1" kern="0" dirty="0">
                <a:solidFill>
                  <a:schemeClr val="bg1"/>
                </a:solidFill>
                <a:latin typeface="ＭＳ 明朝" panose="02020609040205080304" pitchFamily="17" charset="-128"/>
                <a:ea typeface="ＭＳ 明朝" panose="02020609040205080304" pitchFamily="17" charset="-128"/>
                <a:cs typeface="+mj-cs"/>
              </a:rPr>
              <a:t>التطعيم بلقاح فيروس كورونا المستجد.</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720461" y="3126840"/>
            <a:ext cx="4373046" cy="1077218"/>
          </a:xfrm>
          <a:prstGeom prst="rect">
            <a:avLst/>
          </a:prstGeom>
          <a:solidFill>
            <a:schemeClr val="bg1"/>
          </a:solidFill>
        </p:spPr>
        <p:txBody>
          <a:bodyPr wrap="square" rtlCol="1">
            <a:spAutoFit/>
          </a:bodyPr>
          <a:lstStyle/>
          <a:p>
            <a:pPr algn="ctr" rtl="1"/>
            <a:r>
              <a:rPr lang="ar" sz="3200">
                <a:solidFill>
                  <a:schemeClr val="accent6">
                    <a:lumMod val="75000"/>
                  </a:schemeClr>
                </a:solidFill>
                <a:cs typeface="+mj-cs"/>
              </a:rPr>
              <a:t>إشعار حول التطعيم بلقاح فيروس كورونا المستجد</a:t>
            </a:r>
            <a:endParaRPr lang="th-TH" sz="3200">
              <a:solidFill>
                <a:schemeClr val="accent6">
                  <a:lumMod val="75000"/>
                </a:schemeClr>
              </a:solidFill>
              <a:cs typeface="+mj-cs"/>
            </a:endParaRPr>
          </a:p>
        </p:txBody>
      </p:sp>
      <p:sp>
        <p:nvSpPr>
          <p:cNvPr id="19"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アラビア</a:t>
            </a: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1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1"/>
          <a:lstStyle/>
          <a:p>
            <a:pPr rtl="1"/>
            <a:endParaRPr kern="0" dirty="0">
              <a:latin typeface="ＭＳ 明朝" panose="02020609040205080304" pitchFamily="17" charset="-128"/>
              <a:ea typeface="ＭＳ 明朝" panose="02020609040205080304" pitchFamily="17" charset="-128"/>
              <a:cs typeface="+mj-cs"/>
            </a:endParaRPr>
          </a:p>
        </p:txBody>
      </p:sp>
      <p:sp>
        <p:nvSpPr>
          <p:cNvPr id="3" name="object 3"/>
          <p:cNvSpPr/>
          <p:nvPr/>
        </p:nvSpPr>
        <p:spPr>
          <a:xfrm>
            <a:off x="360006" y="1384300"/>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nvGrpSpPr>
          <p:cNvPr id="4" name="object 4"/>
          <p:cNvGrpSpPr/>
          <p:nvPr/>
        </p:nvGrpSpPr>
        <p:grpSpPr>
          <a:xfrm>
            <a:off x="216001" y="324002"/>
            <a:ext cx="6984225" cy="1107935"/>
            <a:chOff x="216001" y="324002"/>
            <a:chExt cx="6984225"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1"/>
            <a:lstStyle/>
            <a:p>
              <a:pPr rtl="1"/>
              <a:endParaRPr kern="0" dirty="0">
                <a:latin typeface="ＭＳ 明朝" panose="02020609040205080304" pitchFamily="17" charset="-128"/>
                <a:ea typeface="ＭＳ 明朝" panose="02020609040205080304" pitchFamily="17" charset="-128"/>
                <a:cs typeface="+mj-cs"/>
              </a:endParaRPr>
            </a:p>
          </p:txBody>
        </p:sp>
        <p:sp>
          <p:nvSpPr>
            <p:cNvPr id="6" name="object 6"/>
            <p:cNvSpPr/>
            <p:nvPr/>
          </p:nvSpPr>
          <p:spPr>
            <a:xfrm>
              <a:off x="216001" y="324002"/>
              <a:ext cx="1352449"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grpSp>
        <p:nvGrpSpPr>
          <p:cNvPr id="7" name="object 7"/>
          <p:cNvGrpSpPr/>
          <p:nvPr/>
        </p:nvGrpSpPr>
        <p:grpSpPr>
          <a:xfrm>
            <a:off x="788400" y="3781721"/>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sp>
        <p:nvSpPr>
          <p:cNvPr id="10" name="object 10"/>
          <p:cNvSpPr/>
          <p:nvPr/>
        </p:nvSpPr>
        <p:spPr>
          <a:xfrm>
            <a:off x="3204350" y="4327406"/>
            <a:ext cx="3630929"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1" name="object 11"/>
          <p:cNvSpPr/>
          <p:nvPr/>
        </p:nvSpPr>
        <p:spPr>
          <a:xfrm>
            <a:off x="792001" y="8532207"/>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aphicFrame>
        <p:nvGraphicFramePr>
          <p:cNvPr id="12" name="object 12"/>
          <p:cNvGraphicFramePr>
            <a:graphicFrameLocks noGrp="1"/>
          </p:cNvGraphicFramePr>
          <p:nvPr/>
        </p:nvGraphicFramePr>
        <p:xfrm>
          <a:off x="932402" y="7386008"/>
          <a:ext cx="4456430" cy="771065"/>
        </p:xfrm>
        <a:graphic>
          <a:graphicData uri="http://schemas.openxmlformats.org/drawingml/2006/table">
            <a:tbl>
              <a:tblPr firstRow="1" bandRow="1">
                <a:tableStyleId>{2D5ABB26-0587-4C30-8999-92F81FD0307C}</a:tableStyleId>
              </a:tblPr>
              <a:tblGrid>
                <a:gridCol w="1275715">
                  <a:extLst>
                    <a:ext uri="{9D8B030D-6E8A-4147-A177-3AD203B41FA5}">
                      <a16:colId xmlns:a16="http://schemas.microsoft.com/office/drawing/2014/main" val="20000"/>
                    </a:ext>
                  </a:extLst>
                </a:gridCol>
                <a:gridCol w="3180715">
                  <a:extLst>
                    <a:ext uri="{9D8B030D-6E8A-4147-A177-3AD203B41FA5}">
                      <a16:colId xmlns:a16="http://schemas.microsoft.com/office/drawing/2014/main" val="20001"/>
                    </a:ext>
                  </a:extLst>
                </a:gridCol>
              </a:tblGrid>
              <a:tr h="167587">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1">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1">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1">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1">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407878"/>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sp>
        <p:nvSpPr>
          <p:cNvPr id="16" name="object 16"/>
          <p:cNvSpPr/>
          <p:nvPr/>
        </p:nvSpPr>
        <p:spPr>
          <a:xfrm>
            <a:off x="1981166" y="5978662"/>
            <a:ext cx="4918710"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7" name="object 17"/>
          <p:cNvSpPr/>
          <p:nvPr/>
        </p:nvSpPr>
        <p:spPr>
          <a:xfrm>
            <a:off x="1035050" y="1706575"/>
            <a:ext cx="1146321"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8" name="object 18"/>
          <p:cNvSpPr/>
          <p:nvPr/>
        </p:nvSpPr>
        <p:spPr>
          <a:xfrm>
            <a:off x="1092899" y="2554135"/>
            <a:ext cx="1688909"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347855" y="367463"/>
            <a:ext cx="1068196" cy="169277"/>
          </a:xfrm>
          <a:prstGeom prst="rect">
            <a:avLst/>
          </a:prstGeom>
        </p:spPr>
        <p:txBody>
          <a:bodyPr vert="horz" wrap="square" lIns="0" tIns="0" rIns="0" bIns="0" rtlCol="1">
            <a:spAutoFit/>
          </a:bodyPr>
          <a:lstStyle/>
          <a:p>
            <a:pPr marL="12700" rtl="1">
              <a:lnSpc>
                <a:spcPct val="100000"/>
              </a:lnSpc>
              <a:spcBef>
                <a:spcPts val="844"/>
              </a:spcBef>
            </a:pPr>
            <a:r>
              <a:rPr lang="ar" sz="1100" kern="0" dirty="0">
                <a:solidFill>
                  <a:schemeClr val="bg1"/>
                </a:solidFill>
                <a:latin typeface="ＭＳ 明朝" panose="02020609040205080304" pitchFamily="17" charset="-128"/>
                <a:ea typeface="ＭＳ 明朝" panose="02020609040205080304" pitchFamily="17" charset="-128"/>
                <a:cs typeface="+mj-cs"/>
              </a:rPr>
              <a:t>إلى السادة أولياء الأمور</a:t>
            </a:r>
          </a:p>
        </p:txBody>
      </p:sp>
      <p:sp>
        <p:nvSpPr>
          <p:cNvPr id="20" name="object 3">
            <a:extLst>
              <a:ext uri="{FF2B5EF4-FFF2-40B4-BE49-F238E27FC236}">
                <a16:creationId xmlns:a16="http://schemas.microsoft.com/office/drawing/2014/main" id="{82D7ADC0-8724-9B4A-B1B7-CD5286A55873}"/>
              </a:ext>
            </a:extLst>
          </p:cNvPr>
          <p:cNvSpPr txBox="1"/>
          <p:nvPr/>
        </p:nvSpPr>
        <p:spPr>
          <a:xfrm>
            <a:off x="874508" y="5142550"/>
            <a:ext cx="2157730" cy="135935"/>
          </a:xfrm>
          <a:prstGeom prst="rect">
            <a:avLst/>
          </a:prstGeom>
        </p:spPr>
        <p:txBody>
          <a:bodyPr vert="horz" wrap="square" lIns="0" tIns="12700" rIns="0" bIns="0" rtlCol="1">
            <a:spAutoFit/>
          </a:bodyPr>
          <a:lstStyle/>
          <a:p>
            <a:pPr marL="12700" rtl="1">
              <a:lnSpc>
                <a:spcPct val="100000"/>
              </a:lnSpc>
              <a:spcBef>
                <a:spcPts val="100"/>
              </a:spcBef>
            </a:pPr>
            <a:r>
              <a:rPr lang="ar" sz="800" kern="0">
                <a:solidFill>
                  <a:srgbClr val="221815"/>
                </a:solidFill>
                <a:latin typeface="ＭＳ 明朝" panose="02020609040205080304" pitchFamily="17" charset="-128"/>
                <a:ea typeface="ＭＳ 明朝" panose="02020609040205080304" pitchFamily="17" charset="-128"/>
                <a:cs typeface="+mj-cs"/>
              </a:rPr>
              <a:t>* صدرت هذه المعلومات قبل ظهور سلالة الأوميكرون.</a:t>
            </a:r>
            <a:endParaRPr sz="800" kern="0" dirty="0">
              <a:latin typeface="ＭＳ 明朝" panose="02020609040205080304" pitchFamily="17" charset="-128"/>
              <a:ea typeface="ＭＳ 明朝" panose="02020609040205080304" pitchFamily="17" charset="-128"/>
              <a:cs typeface="+mj-cs"/>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5276966" y="5144334"/>
            <a:ext cx="1489382" cy="120546"/>
          </a:xfrm>
          <a:prstGeom prst="rect">
            <a:avLst/>
          </a:prstGeom>
        </p:spPr>
        <p:txBody>
          <a:bodyPr vert="horz" wrap="square" lIns="0" tIns="12700" rIns="0" bIns="0" rtlCol="1">
            <a:spAutoFit/>
          </a:bodyPr>
          <a:lstStyle/>
          <a:p>
            <a:pPr marL="12700" algn="r" rtl="1">
              <a:lnSpc>
                <a:spcPct val="100000"/>
              </a:lnSpc>
              <a:spcBef>
                <a:spcPts val="100"/>
              </a:spcBef>
            </a:pPr>
            <a:r>
              <a:rPr lang="ar" sz="700" kern="0">
                <a:solidFill>
                  <a:srgbClr val="221815"/>
                </a:solidFill>
                <a:latin typeface="ＭＳ 明朝" panose="02020609040205080304" pitchFamily="17" charset="-128"/>
                <a:ea typeface="ＭＳ 明朝" panose="02020609040205080304" pitchFamily="17" charset="-128"/>
                <a:cs typeface="+mj-cs"/>
              </a:rPr>
              <a:t>المصدر: التقرير المتعلق بالموافقة السريعة</a:t>
            </a:r>
            <a:endParaRPr sz="700" kern="0" dirty="0">
              <a:latin typeface="ＭＳ 明朝" panose="02020609040205080304" pitchFamily="17" charset="-128"/>
              <a:ea typeface="ＭＳ 明朝" panose="02020609040205080304" pitchFamily="17" charset="-128"/>
              <a:cs typeface="+mj-cs"/>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428177"/>
            <a:ext cx="6022975" cy="230832"/>
          </a:xfrm>
          <a:prstGeom prst="rect">
            <a:avLst/>
          </a:prstGeom>
        </p:spPr>
        <p:txBody>
          <a:bodyPr vert="horz" wrap="square" lIns="0" tIns="0" rIns="0" bIns="0" rtlCol="1">
            <a:spAutoFit/>
          </a:bodyPr>
          <a:lstStyle/>
          <a:p>
            <a:pPr marR="170180" algn="ctr" rtl="1">
              <a:lnSpc>
                <a:spcPct val="100000"/>
              </a:lnSpc>
              <a:spcBef>
                <a:spcPts val="100"/>
              </a:spcBef>
            </a:pPr>
            <a:r>
              <a:rPr lang="ar" sz="2250" kern="0" baseline="1851">
                <a:solidFill>
                  <a:srgbClr val="E55927"/>
                </a:solidFill>
                <a:latin typeface="ＭＳ 明朝" panose="02020609040205080304" pitchFamily="17" charset="-128"/>
                <a:ea typeface="ＭＳ 明朝" panose="02020609040205080304" pitchFamily="17" charset="-128"/>
                <a:cs typeface="+mj-cs"/>
              </a:rPr>
              <a:t>سلامة</a:t>
            </a:r>
            <a:r>
              <a:rPr lang="ar" sz="1300" kern="0">
                <a:solidFill>
                  <a:srgbClr val="221815"/>
                </a:solidFill>
                <a:latin typeface="ＭＳ 明朝" panose="02020609040205080304" pitchFamily="17" charset="-128"/>
                <a:ea typeface="ＭＳ 明朝" panose="02020609040205080304" pitchFamily="17" charset="-128"/>
                <a:cs typeface="+mj-cs"/>
              </a:rPr>
              <a:t> لقاح فيروس كورونا المستجد</a:t>
            </a:r>
            <a:endParaRPr sz="2250" kern="0" baseline="1851" dirty="0">
              <a:latin typeface="ＭＳ 明朝" panose="02020609040205080304" pitchFamily="17" charset="-128"/>
              <a:ea typeface="ＭＳ 明朝" panose="02020609040205080304" pitchFamily="17" charset="-128"/>
              <a:cs typeface="+mj-cs"/>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534753" y="7395518"/>
            <a:ext cx="2324735" cy="138499"/>
          </a:xfrm>
          <a:prstGeom prst="rect">
            <a:avLst/>
          </a:prstGeom>
        </p:spPr>
        <p:txBody>
          <a:bodyPr vert="horz" wrap="square" lIns="0" tIns="0" rIns="0" bIns="0" rtlCol="1">
            <a:spAutoFit/>
          </a:bodyPr>
          <a:lstStyle/>
          <a:p>
            <a:pPr marL="336550" algn="ctr" rtl="1">
              <a:lnSpc>
                <a:spcPct val="100000"/>
              </a:lnSpc>
              <a:spcBef>
                <a:spcPts val="445"/>
              </a:spcBef>
              <a:tabLst>
                <a:tab pos="578485" algn="l"/>
              </a:tabLst>
            </a:pPr>
            <a:r>
              <a:rPr lang="ar" sz="900" b="1" kern="0">
                <a:solidFill>
                  <a:srgbClr val="221815"/>
                </a:solidFill>
                <a:latin typeface="ＭＳ 明朝" panose="02020609040205080304" pitchFamily="17" charset="-128"/>
                <a:ea typeface="ＭＳ 明朝" panose="02020609040205080304" pitchFamily="17" charset="-128"/>
                <a:cs typeface="+mj-cs"/>
              </a:rPr>
              <a:t>الأعراض</a:t>
            </a:r>
            <a:endParaRPr sz="900" b="1" kern="0" dirty="0">
              <a:latin typeface="ＭＳ 明朝" panose="02020609040205080304" pitchFamily="17" charset="-128"/>
              <a:ea typeface="ＭＳ 明朝" panose="02020609040205080304" pitchFamily="17" charset="-128"/>
              <a:cs typeface="+mj-cs"/>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534753" y="7972978"/>
            <a:ext cx="1700697" cy="138499"/>
          </a:xfrm>
          <a:prstGeom prst="rect">
            <a:avLst/>
          </a:prstGeom>
        </p:spPr>
        <p:txBody>
          <a:bodyPr vert="horz" wrap="square" lIns="0" tIns="0" rIns="0" bIns="0" rtlCol="1">
            <a:spAutoFit/>
          </a:bodyPr>
          <a:lstStyle/>
          <a:p>
            <a:pPr marL="12700" rtl="1">
              <a:lnSpc>
                <a:spcPct val="100000"/>
              </a:lnSpc>
              <a:spcBef>
                <a:spcPts val="100"/>
              </a:spcBef>
            </a:pPr>
            <a:r>
              <a:rPr lang="ar" sz="900" kern="0">
                <a:solidFill>
                  <a:srgbClr val="221815"/>
                </a:solidFill>
                <a:latin typeface="ＭＳ 明朝" panose="02020609040205080304" pitchFamily="17" charset="-128"/>
                <a:ea typeface="ＭＳ 明朝" panose="02020609040205080304" pitchFamily="17" charset="-128"/>
                <a:cs typeface="+mj-cs"/>
              </a:rPr>
              <a:t>الإسهال، الحرارة، آلام المفاصل، القيء</a:t>
            </a:r>
            <a:endParaRPr sz="900" kern="0" dirty="0">
              <a:latin typeface="ＭＳ 明朝" panose="02020609040205080304" pitchFamily="17" charset="-128"/>
              <a:ea typeface="ＭＳ 明朝" panose="02020609040205080304" pitchFamily="17" charset="-128"/>
              <a:cs typeface="+mj-cs"/>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44510" y="7400776"/>
            <a:ext cx="1097280" cy="138499"/>
          </a:xfrm>
          <a:prstGeom prst="rect">
            <a:avLst/>
          </a:prstGeom>
        </p:spPr>
        <p:txBody>
          <a:bodyPr vert="horz" wrap="square" lIns="0" tIns="0" rIns="0" bIns="0" rtlCol="1">
            <a:spAutoFit/>
          </a:bodyPr>
          <a:lstStyle/>
          <a:p>
            <a:pPr marL="12700" rtl="1">
              <a:lnSpc>
                <a:spcPct val="100000"/>
              </a:lnSpc>
              <a:spcBef>
                <a:spcPts val="400"/>
              </a:spcBef>
            </a:pPr>
            <a:r>
              <a:rPr lang="ar" sz="900" b="1" kern="0">
                <a:solidFill>
                  <a:srgbClr val="221815"/>
                </a:solidFill>
                <a:latin typeface="ＭＳ 明朝" panose="02020609040205080304" pitchFamily="17" charset="-128"/>
                <a:ea typeface="ＭＳ 明朝" panose="02020609040205080304" pitchFamily="17" charset="-128"/>
                <a:cs typeface="+mj-cs"/>
              </a:rPr>
              <a:t>نسبة المصابين بالأعراض</a:t>
            </a:r>
            <a:endParaRPr sz="900" b="1" kern="0" dirty="0">
              <a:latin typeface="ＭＳ 明朝" panose="02020609040205080304" pitchFamily="17" charset="-128"/>
              <a:ea typeface="ＭＳ 明朝" panose="02020609040205080304" pitchFamily="17" charset="-128"/>
              <a:cs typeface="+mj-cs"/>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75704" y="8324420"/>
            <a:ext cx="6012180" cy="184666"/>
          </a:xfrm>
          <a:prstGeom prst="rect">
            <a:avLst/>
          </a:prstGeom>
        </p:spPr>
        <p:txBody>
          <a:bodyPr vert="horz" wrap="square" lIns="0" tIns="0" rIns="0" bIns="0" rtlCol="1">
            <a:spAutoFit/>
          </a:bodyPr>
          <a:lstStyle/>
          <a:p>
            <a:pPr marL="12700" rtl="1">
              <a:lnSpc>
                <a:spcPct val="100000"/>
              </a:lnSpc>
              <a:spcBef>
                <a:spcPts val="100"/>
              </a:spcBef>
            </a:pPr>
            <a:r>
              <a:rPr lang="ar" sz="1200" kern="0">
                <a:solidFill>
                  <a:srgbClr val="E55927"/>
                </a:solidFill>
                <a:latin typeface="ＭＳ 明朝" panose="02020609040205080304" pitchFamily="17" charset="-128"/>
                <a:ea typeface="ＭＳ 明朝" panose="02020609040205080304" pitchFamily="17" charset="-128"/>
                <a:cs typeface="+mj-cs"/>
              </a:rPr>
              <a:t>س. يقال أن المراهقين الذكور أكثر عرضة للإصابة بالتهاب عضلة القلب بعد التطعيم، فماذا عن الأطفال؟</a:t>
            </a:r>
            <a:endParaRPr sz="1200" kern="0" dirty="0">
              <a:latin typeface="ＭＳ 明朝" panose="02020609040205080304" pitchFamily="17" charset="-128"/>
              <a:ea typeface="ＭＳ 明朝" panose="02020609040205080304" pitchFamily="17" charset="-128"/>
              <a:cs typeface="+mj-cs"/>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32402" y="2735562"/>
            <a:ext cx="5866277" cy="465384"/>
          </a:xfrm>
          <a:prstGeom prst="rect">
            <a:avLst/>
          </a:prstGeom>
        </p:spPr>
        <p:txBody>
          <a:bodyPr vert="horz" wrap="square" lIns="0" tIns="0" rIns="0" bIns="0" rtlCol="1">
            <a:spAutoFit/>
          </a:bodyPr>
          <a:lstStyle/>
          <a:p>
            <a:pPr marL="9525" rtl="1">
              <a:lnSpc>
                <a:spcPct val="100000"/>
              </a:lnSpc>
              <a:spcBef>
                <a:spcPts val="545"/>
              </a:spcBef>
              <a:buChar char="●"/>
              <a:tabLst>
                <a:tab pos="715963" algn="l"/>
              </a:tabLst>
            </a:pPr>
            <a:r>
              <a:rPr lang="ar" sz="900" kern="0" dirty="0">
                <a:latin typeface="ＭＳ 明朝" panose="02020609040205080304" pitchFamily="17" charset="-128"/>
                <a:ea typeface="ＭＳ 明朝" panose="02020609040205080304" pitchFamily="17" charset="-128"/>
                <a:cs typeface="+mj-cs"/>
              </a:rPr>
              <a:t>الذين تتراوح أعمارهم بين 5 و 11 سنة</a:t>
            </a:r>
            <a:endParaRPr sz="900" kern="0" dirty="0">
              <a:latin typeface="ＭＳ 明朝" panose="02020609040205080304" pitchFamily="17" charset="-128"/>
              <a:ea typeface="ＭＳ 明朝" panose="02020609040205080304" pitchFamily="17" charset="-128"/>
              <a:cs typeface="+mj-cs"/>
            </a:endParaRPr>
          </a:p>
          <a:p>
            <a:pPr marL="176213" marR="828675" indent="-176213" rtl="1">
              <a:lnSpc>
                <a:spcPct val="118100"/>
              </a:lnSpc>
              <a:buChar char="●"/>
              <a:tabLst>
                <a:tab pos="744538" algn="l"/>
              </a:tabLst>
            </a:pPr>
            <a:r>
              <a:rPr lang="ar" sz="900" kern="0" dirty="0" smtClean="0">
                <a:latin typeface="ＭＳ 明朝" panose="02020609040205080304" pitchFamily="17" charset="-128"/>
                <a:ea typeface="ＭＳ 明朝" panose="02020609040205080304" pitchFamily="17" charset="-128"/>
                <a:cs typeface="+mj-cs"/>
              </a:rPr>
              <a:t>و</a:t>
            </a:r>
            <a:r>
              <a:rPr lang="ar-EG" sz="900" kern="0" dirty="0" smtClean="0">
                <a:latin typeface="ＭＳ 明朝" panose="02020609040205080304" pitchFamily="17" charset="-128"/>
                <a:ea typeface="ＭＳ 明朝" panose="02020609040205080304" pitchFamily="17" charset="-128"/>
                <a:cs typeface="+mj-cs"/>
              </a:rPr>
              <a:t>بشكل </a:t>
            </a:r>
            <a:r>
              <a:rPr lang="ar" sz="900" kern="0" dirty="0" smtClean="0">
                <a:latin typeface="ＭＳ 明朝" panose="02020609040205080304" pitchFamily="17" charset="-128"/>
                <a:ea typeface="ＭＳ 明朝" panose="02020609040205080304" pitchFamily="17" charset="-128"/>
                <a:cs typeface="+mj-cs"/>
              </a:rPr>
              <a:t>خاص</a:t>
            </a:r>
            <a:r>
              <a:rPr lang="ar-EG" sz="900" kern="0" dirty="0" smtClean="0">
                <a:latin typeface="ＭＳ 明朝" panose="02020609040205080304" pitchFamily="17" charset="-128"/>
                <a:ea typeface="ＭＳ 明朝" panose="02020609040205080304" pitchFamily="17" charset="-128"/>
                <a:cs typeface="+mj-cs"/>
              </a:rPr>
              <a:t>،</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ننصح بتطعيم الأطفال الذين يعانون من أمراض كامنة* مثل الأمراض التنفسية المزمنة وأمراض القلب الوراثية. </a:t>
            </a:r>
            <a:r>
              <a:rPr lang="ar" sz="900" kern="0" dirty="0" smtClean="0">
                <a:latin typeface="ＭＳ 明朝" panose="02020609040205080304" pitchFamily="17" charset="-128"/>
                <a:ea typeface="ＭＳ 明朝" panose="02020609040205080304" pitchFamily="17" charset="-128"/>
                <a:cs typeface="+mj-cs"/>
              </a:rPr>
              <a:t>يرجى </a:t>
            </a:r>
            <a:r>
              <a:rPr lang="ar" sz="900" kern="0" dirty="0">
                <a:latin typeface="ＭＳ 明朝" panose="02020609040205080304" pitchFamily="17" charset="-128"/>
                <a:ea typeface="ＭＳ 明朝" panose="02020609040205080304" pitchFamily="17" charset="-128"/>
                <a:cs typeface="+mj-cs"/>
              </a:rPr>
              <a:t>مراجعة طبيب الأسرة بصورة تفصيلية قبل التطعيم.</a:t>
            </a:r>
            <a:endParaRPr sz="900" kern="0" dirty="0">
              <a:latin typeface="ＭＳ 明朝" panose="02020609040205080304" pitchFamily="17" charset="-128"/>
              <a:ea typeface="ＭＳ 明朝" panose="02020609040205080304" pitchFamily="17" charset="-128"/>
              <a:cs typeface="+mj-cs"/>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167154" cy="787652"/>
          </a:xfrm>
          <a:prstGeom prst="rect">
            <a:avLst/>
          </a:prstGeom>
        </p:spPr>
        <p:txBody>
          <a:bodyPr vert="horz" wrap="square" lIns="0" tIns="0" rIns="0" bIns="0" rtlCol="1">
            <a:spAutoFit/>
          </a:bodyPr>
          <a:lstStyle/>
          <a:p>
            <a:pPr marL="9525" marR="577215" rtl="1">
              <a:lnSpc>
                <a:spcPct val="118100"/>
              </a:lnSpc>
              <a:spcBef>
                <a:spcPts val="590"/>
              </a:spcBef>
            </a:pPr>
            <a:r>
              <a:rPr lang="ar" sz="1300" kern="0" dirty="0">
                <a:latin typeface="ＭＳ 明朝" panose="02020609040205080304" pitchFamily="17" charset="-128"/>
                <a:ea typeface="ＭＳ 明朝" panose="02020609040205080304" pitchFamily="17" charset="-128"/>
                <a:cs typeface="+mj-cs"/>
              </a:rPr>
              <a:t>أصبح الآن من الممكن للذين تتراوح أعمارهم بين 5 و 11 سنة التطعيم بلقاح فيروس كورونا المستجد. </a:t>
            </a:r>
            <a:endParaRPr lang="en-US" sz="1300" kern="0" dirty="0" smtClean="0">
              <a:latin typeface="ＭＳ 明朝" panose="02020609040205080304" pitchFamily="17" charset="-128"/>
              <a:ea typeface="ＭＳ 明朝" panose="02020609040205080304" pitchFamily="17" charset="-128"/>
              <a:cs typeface="+mj-cs"/>
            </a:endParaRPr>
          </a:p>
          <a:p>
            <a:pPr marL="9525" marR="577215" rtl="1">
              <a:lnSpc>
                <a:spcPct val="118100"/>
              </a:lnSpc>
              <a:spcBef>
                <a:spcPts val="590"/>
              </a:spcBef>
            </a:pPr>
            <a:r>
              <a:rPr lang="ar" sz="1300" kern="0" dirty="0" smtClean="0">
                <a:latin typeface="ＭＳ 明朝" panose="02020609040205080304" pitchFamily="17" charset="-128"/>
                <a:ea typeface="ＭＳ 明朝" panose="02020609040205080304" pitchFamily="17" charset="-128"/>
                <a:cs typeface="+mj-cs"/>
              </a:rPr>
              <a:t>نسبة </a:t>
            </a:r>
            <a:r>
              <a:rPr lang="ar" sz="1300" kern="0" dirty="0">
                <a:latin typeface="ＭＳ 明朝" panose="02020609040205080304" pitchFamily="17" charset="-128"/>
                <a:ea typeface="ＭＳ 明朝" panose="02020609040205080304" pitchFamily="17" charset="-128"/>
                <a:cs typeface="+mj-cs"/>
              </a:rPr>
              <a:t>الأطفال من إجمالي مرضى فيروس كورونا المستجد في تصاعد في اليابان.</a:t>
            </a:r>
            <a:endParaRPr sz="1300" kern="0" dirty="0">
              <a:latin typeface="ＭＳ 明朝" panose="02020609040205080304" pitchFamily="17" charset="-128"/>
              <a:ea typeface="ＭＳ 明朝" panose="02020609040205080304" pitchFamily="17" charset="-128"/>
              <a:cs typeface="+mj-cs"/>
            </a:endParaRPr>
          </a:p>
          <a:p>
            <a:pPr marL="9525" rtl="1">
              <a:lnSpc>
                <a:spcPct val="100000"/>
              </a:lnSpc>
              <a:spcBef>
                <a:spcPts val="285"/>
              </a:spcBef>
            </a:pPr>
            <a:r>
              <a:rPr lang="ar-EG" sz="1300" kern="0" dirty="0" smtClean="0">
                <a:latin typeface="ＭＳ 明朝" panose="02020609040205080304" pitchFamily="17" charset="-128"/>
                <a:ea typeface="ＭＳ 明朝" panose="02020609040205080304" pitchFamily="17" charset="-128"/>
                <a:cs typeface="+mj-cs"/>
              </a:rPr>
              <a:t>ا</a:t>
            </a:r>
            <a:r>
              <a:rPr lang="ar" sz="1300" kern="0" dirty="0" smtClean="0">
                <a:latin typeface="ＭＳ 明朝" panose="02020609040205080304" pitchFamily="17" charset="-128"/>
                <a:ea typeface="ＭＳ 明朝" panose="02020609040205080304" pitchFamily="17" charset="-128"/>
                <a:cs typeface="+mj-cs"/>
              </a:rPr>
              <a:t>قرأوا </a:t>
            </a:r>
            <a:r>
              <a:rPr lang="ar" sz="1300" kern="0" dirty="0">
                <a:latin typeface="ＭＳ 明朝" panose="02020609040205080304" pitchFamily="17" charset="-128"/>
                <a:ea typeface="ＭＳ 明朝" panose="02020609040205080304" pitchFamily="17" charset="-128"/>
                <a:cs typeface="+mj-cs"/>
              </a:rPr>
              <a:t>هذا الشرح وقرروا مع أطفالكم إذا كانوا سيتلقون اللقاح.</a:t>
            </a:r>
            <a:endParaRPr sz="1300" kern="0" dirty="0">
              <a:latin typeface="ＭＳ 明朝" panose="02020609040205080304" pitchFamily="17" charset="-128"/>
              <a:ea typeface="ＭＳ 明朝" panose="02020609040205080304" pitchFamily="17" charset="-128"/>
              <a:cs typeface="+mj-cs"/>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560680"/>
            <a:ext cx="1426845" cy="184666"/>
          </a:xfrm>
          <a:prstGeom prst="rect">
            <a:avLst/>
          </a:prstGeom>
        </p:spPr>
        <p:txBody>
          <a:bodyPr vert="horz" wrap="square" lIns="0" tIns="0" rIns="0" bIns="0" rtlCol="1">
            <a:spAutoFit/>
          </a:bodyPr>
          <a:lstStyle/>
          <a:p>
            <a:pPr marL="9525" rtl="1">
              <a:lnSpc>
                <a:spcPct val="100000"/>
              </a:lnSpc>
            </a:pPr>
            <a:r>
              <a:rPr lang="ar" sz="1200" kern="0">
                <a:solidFill>
                  <a:srgbClr val="E55927"/>
                </a:solidFill>
                <a:latin typeface="ＭＳ 明朝" panose="02020609040205080304" pitchFamily="17" charset="-128"/>
                <a:ea typeface="ＭＳ 明朝" panose="02020609040205080304" pitchFamily="17" charset="-128"/>
                <a:cs typeface="+mj-cs"/>
              </a:rPr>
              <a:t>◎ اللقاح المستخدم</a:t>
            </a:r>
            <a:endParaRPr sz="1200" kern="0" dirty="0">
              <a:latin typeface="ＭＳ 明朝" panose="02020609040205080304" pitchFamily="17" charset="-128"/>
              <a:ea typeface="ＭＳ 明朝" panose="02020609040205080304" pitchFamily="17" charset="-128"/>
              <a:cs typeface="+mj-cs"/>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765300"/>
            <a:ext cx="5878092" cy="365549"/>
          </a:xfrm>
          <a:prstGeom prst="rect">
            <a:avLst/>
          </a:prstGeom>
        </p:spPr>
        <p:txBody>
          <a:bodyPr vert="horz" wrap="square" lIns="0" tIns="0" rIns="0" bIns="0" rtlCol="1">
            <a:spAutoFit/>
          </a:bodyPr>
          <a:lstStyle/>
          <a:p>
            <a:pPr marL="9525" marR="1601470" rtl="1">
              <a:lnSpc>
                <a:spcPct val="118100"/>
              </a:lnSpc>
              <a:spcBef>
                <a:spcPts val="350"/>
              </a:spcBef>
            </a:pPr>
            <a:r>
              <a:rPr lang="ar" sz="900" kern="0" dirty="0">
                <a:solidFill>
                  <a:srgbClr val="221815"/>
                </a:solidFill>
                <a:latin typeface="ＭＳ 明朝" panose="02020609040205080304" pitchFamily="17" charset="-128"/>
                <a:ea typeface="ＭＳ 明朝" panose="02020609040205080304" pitchFamily="17" charset="-128"/>
                <a:cs typeface="+mj-cs"/>
              </a:rPr>
              <a:t>نستخدم لقاح فايزر المخصص للذين تتراوح أعمارهم بين 5 و 11 سنة. هذا اللقاح مخصص للأطفال*. </a:t>
            </a:r>
            <a:endParaRPr lang="ar-EG" sz="900" kern="0" dirty="0" smtClean="0">
              <a:solidFill>
                <a:srgbClr val="221815"/>
              </a:solidFill>
              <a:latin typeface="ＭＳ 明朝" panose="02020609040205080304" pitchFamily="17" charset="-128"/>
              <a:ea typeface="ＭＳ 明朝" panose="02020609040205080304" pitchFamily="17" charset="-128"/>
              <a:cs typeface="+mj-cs"/>
            </a:endParaRPr>
          </a:p>
          <a:p>
            <a:pPr marL="9525" marR="1601470" rtl="1">
              <a:lnSpc>
                <a:spcPct val="118100"/>
              </a:lnSpc>
              <a:spcBef>
                <a:spcPts val="350"/>
              </a:spcBef>
            </a:pPr>
            <a:r>
              <a:rPr lang="ar" sz="900" kern="0" dirty="0" smtClean="0">
                <a:solidFill>
                  <a:srgbClr val="221815"/>
                </a:solidFill>
                <a:latin typeface="ＭＳ 明朝" panose="02020609040205080304" pitchFamily="17" charset="-128"/>
                <a:ea typeface="ＭＳ 明朝" panose="02020609040205080304" pitchFamily="17" charset="-128"/>
                <a:cs typeface="+mj-cs"/>
              </a:rPr>
              <a:t>يتم </a:t>
            </a:r>
            <a:r>
              <a:rPr lang="ar" sz="900" kern="0" dirty="0">
                <a:solidFill>
                  <a:srgbClr val="221815"/>
                </a:solidFill>
                <a:latin typeface="ＭＳ 明朝" panose="02020609040205080304" pitchFamily="17" charset="-128"/>
                <a:ea typeface="ＭＳ 明朝" panose="02020609040205080304" pitchFamily="17" charset="-128"/>
                <a:cs typeface="+mj-cs"/>
              </a:rPr>
              <a:t>التطعيم </a:t>
            </a:r>
            <a:r>
              <a:rPr lang="ar" sz="900" b="1" kern="0" dirty="0">
                <a:solidFill>
                  <a:srgbClr val="221815"/>
                </a:solidFill>
                <a:latin typeface="ＭＳ 明朝" panose="02020609040205080304" pitchFamily="17" charset="-128"/>
                <a:ea typeface="ＭＳ 明朝" panose="02020609040205080304" pitchFamily="17" charset="-128"/>
                <a:cs typeface="+mj-cs"/>
              </a:rPr>
              <a:t>بجرعتين </a:t>
            </a:r>
            <a:r>
              <a:rPr lang="ar" sz="900" kern="0" dirty="0">
                <a:solidFill>
                  <a:srgbClr val="221815"/>
                </a:solidFill>
                <a:latin typeface="ＭＳ 明朝" panose="02020609040205080304" pitchFamily="17" charset="-128"/>
                <a:ea typeface="ＭＳ 明朝" panose="02020609040205080304" pitchFamily="17" charset="-128"/>
                <a:cs typeface="+mj-cs"/>
              </a:rPr>
              <a:t>في المجمل عادةً يكون </a:t>
            </a:r>
            <a:r>
              <a:rPr lang="ar" sz="900" b="1" kern="0" dirty="0">
                <a:solidFill>
                  <a:srgbClr val="221815"/>
                </a:solidFill>
                <a:latin typeface="ＭＳ 明朝" panose="02020609040205080304" pitchFamily="17" charset="-128"/>
                <a:ea typeface="ＭＳ 明朝" panose="02020609040205080304" pitchFamily="17" charset="-128"/>
                <a:cs typeface="+mj-cs"/>
              </a:rPr>
              <a:t>بينهم 3 أسابيع</a:t>
            </a:r>
            <a:r>
              <a:rPr lang="ar" sz="900" kern="0" dirty="0">
                <a:solidFill>
                  <a:srgbClr val="221815"/>
                </a:solidFill>
                <a:latin typeface="ＭＳ 明朝" panose="02020609040205080304" pitchFamily="17" charset="-128"/>
                <a:ea typeface="ＭＳ 明朝" panose="02020609040205080304" pitchFamily="17" charset="-128"/>
                <a:cs typeface="+mj-cs"/>
              </a:rPr>
              <a:t>.</a:t>
            </a:r>
            <a:endParaRPr sz="900" kern="0" dirty="0">
              <a:latin typeface="ＭＳ 明朝" panose="02020609040205080304" pitchFamily="17" charset="-128"/>
              <a:ea typeface="ＭＳ 明朝" panose="02020609040205080304" pitchFamily="17" charset="-128"/>
              <a:cs typeface="+mj-cs"/>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3112352" y="2220412"/>
            <a:ext cx="3742669" cy="123111"/>
          </a:xfrm>
          <a:prstGeom prst="rect">
            <a:avLst/>
          </a:prstGeom>
        </p:spPr>
        <p:txBody>
          <a:bodyPr vert="horz" wrap="square" lIns="0" tIns="0" rIns="0" bIns="0" rtlCol="1">
            <a:spAutoFit/>
          </a:bodyPr>
          <a:lstStyle/>
          <a:p>
            <a:pPr marL="9525" rtl="1">
              <a:lnSpc>
                <a:spcPct val="100000"/>
              </a:lnSpc>
              <a:spcBef>
                <a:spcPts val="470"/>
              </a:spcBef>
            </a:pPr>
            <a:r>
              <a:rPr lang="ar" sz="800" kern="0" dirty="0">
                <a:solidFill>
                  <a:srgbClr val="221815"/>
                </a:solidFill>
                <a:latin typeface="ＭＳ 明朝" panose="02020609040205080304" pitchFamily="17" charset="-128"/>
                <a:ea typeface="ＭＳ 明朝" panose="02020609040205080304" pitchFamily="17" charset="-128"/>
                <a:cs typeface="+mj-cs"/>
              </a:rPr>
              <a:t>* المكونات الفعًالة في هذا اللقاح ثلث نظيرتها في لقاح فايزر المخصص للبالغين 12 سنة فما فوق.</a:t>
            </a:r>
            <a:endParaRPr sz="800" kern="0" dirty="0">
              <a:latin typeface="ＭＳ 明朝" panose="02020609040205080304" pitchFamily="17" charset="-128"/>
              <a:ea typeface="ＭＳ 明朝" panose="02020609040205080304" pitchFamily="17" charset="-128"/>
              <a:cs typeface="+mj-cs"/>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2409111"/>
            <a:ext cx="2090895" cy="184666"/>
          </a:xfrm>
          <a:prstGeom prst="rect">
            <a:avLst/>
          </a:prstGeom>
        </p:spPr>
        <p:txBody>
          <a:bodyPr vert="horz" wrap="square" lIns="0" tIns="0" rIns="0" bIns="0" rtlCol="1">
            <a:spAutoFit/>
          </a:bodyPr>
          <a:lstStyle/>
          <a:p>
            <a:pPr marL="9525" rtl="1">
              <a:lnSpc>
                <a:spcPct val="100000"/>
              </a:lnSpc>
              <a:spcBef>
                <a:spcPts val="905"/>
              </a:spcBef>
            </a:pPr>
            <a:r>
              <a:rPr lang="ar" sz="1200" kern="0">
                <a:solidFill>
                  <a:srgbClr val="E55927"/>
                </a:solidFill>
                <a:latin typeface="ＭＳ 明朝" panose="02020609040205080304" pitchFamily="17" charset="-128"/>
                <a:ea typeface="ＭＳ 明朝" panose="02020609040205080304" pitchFamily="17" charset="-128"/>
                <a:cs typeface="+mj-cs"/>
              </a:rPr>
              <a:t>◎ الأشخاص الذين يمكن تطعيمهم</a:t>
            </a:r>
            <a:endParaRPr sz="1200" kern="0" dirty="0">
              <a:latin typeface="ＭＳ 明朝" panose="02020609040205080304" pitchFamily="17" charset="-128"/>
              <a:ea typeface="ＭＳ 明朝" panose="02020609040205080304" pitchFamily="17" charset="-128"/>
              <a:cs typeface="+mj-cs"/>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987559" y="3267063"/>
            <a:ext cx="5744149" cy="277127"/>
          </a:xfrm>
          <a:prstGeom prst="rect">
            <a:avLst/>
          </a:prstGeom>
        </p:spPr>
        <p:txBody>
          <a:bodyPr vert="horz" wrap="square" lIns="0" tIns="0" rIns="0" bIns="0" rtlCol="1">
            <a:spAutoFit/>
          </a:bodyPr>
          <a:lstStyle/>
          <a:p>
            <a:pPr marL="269875" marR="840105" indent="-269875" rtl="1">
              <a:lnSpc>
                <a:spcPct val="118100"/>
              </a:lnSpc>
              <a:spcBef>
                <a:spcPts val="345"/>
              </a:spcBef>
            </a:pPr>
            <a:r>
              <a:rPr lang="ar" sz="800" kern="0" dirty="0">
                <a:solidFill>
                  <a:srgbClr val="221815"/>
                </a:solidFill>
                <a:latin typeface="ＭＳ 明朝" panose="02020609040205080304" pitchFamily="17" charset="-128"/>
                <a:ea typeface="ＭＳ 明朝" panose="02020609040205080304" pitchFamily="17" charset="-128"/>
                <a:cs typeface="+mj-cs"/>
              </a:rPr>
              <a:t>* أصدرت جمعية طب الأطفال اليابانية قائمة بالأمراض التي قد تتسبب تفاقم عدوى فيروس كورونا المستجد بشكل كبير. جمعية طب الأطفال اليابانية - معلومات حول فيروس كورونا المستجد. </a:t>
            </a:r>
            <a:endParaRPr sz="800" kern="0" dirty="0">
              <a:latin typeface="ＭＳ 明朝" panose="02020609040205080304" pitchFamily="17" charset="-128"/>
              <a:ea typeface="ＭＳ 明朝" panose="02020609040205080304" pitchFamily="17" charset="-128"/>
              <a:cs typeface="+mj-cs"/>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430812"/>
            <a:ext cx="6018201" cy="153888"/>
          </a:xfrm>
          <a:prstGeom prst="rect">
            <a:avLst/>
          </a:prstGeom>
        </p:spPr>
        <p:txBody>
          <a:bodyPr vert="horz" wrap="square" lIns="0" tIns="0" rIns="0" bIns="0" rtlCol="1">
            <a:spAutoFit/>
          </a:bodyPr>
          <a:lstStyle/>
          <a:p>
            <a:pPr marL="4763" rtl="1">
              <a:lnSpc>
                <a:spcPct val="100000"/>
              </a:lnSpc>
              <a:spcBef>
                <a:spcPts val="735"/>
              </a:spcBef>
            </a:pPr>
            <a:r>
              <a:rPr lang="ar" sz="1000" kern="0">
                <a:solidFill>
                  <a:srgbClr val="221815"/>
                </a:solidFill>
                <a:latin typeface="ＭＳ 明朝" panose="02020609040205080304" pitchFamily="17" charset="-128"/>
                <a:ea typeface="ＭＳ 明朝" panose="02020609040205080304" pitchFamily="17" charset="-128"/>
                <a:cs typeface="+mj-cs"/>
              </a:rPr>
              <a:t>ج. التطعيم بلقاح فيروس كورونا المستجد يجعل من الصعب أن تظهر أعراض حتى في حالة العدوى بفيروس كورونا المستجد.</a:t>
            </a:r>
            <a:endParaRPr sz="1000" kern="0" dirty="0">
              <a:latin typeface="ＭＳ 明朝" panose="02020609040205080304" pitchFamily="17" charset="-128"/>
              <a:ea typeface="ＭＳ 明朝" panose="02020609040205080304" pitchFamily="17" charset="-128"/>
              <a:cs typeface="+mj-cs"/>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2635250" y="3517900"/>
            <a:ext cx="4200029" cy="429990"/>
          </a:xfrm>
          <a:prstGeom prst="rect">
            <a:avLst/>
          </a:prstGeom>
        </p:spPr>
        <p:txBody>
          <a:bodyPr vert="horz" wrap="square" lIns="0" tIns="0" rIns="0" bIns="0" rtlCol="1">
            <a:spAutoFit/>
          </a:bodyPr>
          <a:lstStyle/>
          <a:p>
            <a:pPr marL="9525" marR="840105"/>
            <a:r>
              <a:rPr lang="ar" sz="800" kern="0" dirty="0" smtClean="0">
                <a:solidFill>
                  <a:srgbClr val="221815"/>
                </a:solidFill>
                <a:latin typeface="ＭＳ 明朝" panose="02020609040205080304" pitchFamily="17" charset="-128"/>
                <a:ea typeface="ＭＳ 明朝" panose="02020609040205080304" pitchFamily="17" charset="-128"/>
              </a:rPr>
              <a:t>ا</a:t>
            </a:r>
            <a:r>
              <a:rPr lang="ar" sz="700" b="1" kern="0" dirty="0" smtClean="0">
                <a:solidFill>
                  <a:srgbClr val="221815"/>
                </a:solidFill>
                <a:latin typeface="ＭＳ 明朝" panose="02020609040205080304" pitchFamily="17" charset="-128"/>
                <a:ea typeface="ＭＳ 明朝" panose="02020609040205080304" pitchFamily="17" charset="-128"/>
              </a:rPr>
              <a:t>لرابط:</a:t>
            </a:r>
            <a:r>
              <a:rPr lang="ar-EG" sz="700" b="1" kern="0" dirty="0" smtClean="0">
                <a:solidFill>
                  <a:srgbClr val="221815"/>
                </a:solidFill>
                <a:latin typeface="ＭＳ 明朝" panose="02020609040205080304" pitchFamily="17" charset="-128"/>
                <a:ea typeface="ＭＳ 明朝" panose="02020609040205080304" pitchFamily="17" charset="-128"/>
              </a:rPr>
              <a:t> </a:t>
            </a:r>
            <a:endParaRPr lang="en-US" sz="800" b="1" kern="0" dirty="0" smtClean="0">
              <a:solidFill>
                <a:srgbClr val="221815"/>
              </a:solidFill>
              <a:latin typeface="ＭＳ 明朝" panose="02020609040205080304" pitchFamily="17" charset="-128"/>
              <a:ea typeface="ＭＳ 明朝" panose="02020609040205080304" pitchFamily="17" charset="-128"/>
            </a:endParaRPr>
          </a:p>
          <a:p>
            <a:pPr marL="9525" marR="840105" algn="l" rtl="0"/>
            <a:r>
              <a:rPr lang="ar" sz="800" u="sng" kern="0" dirty="0" smtClean="0">
                <a:solidFill>
                  <a:srgbClr val="221815"/>
                </a:solidFill>
                <a:latin typeface="ＭＳ 明朝" panose="02020609040205080304" pitchFamily="17" charset="-128"/>
                <a:ea typeface="ＭＳ 明朝" panose="02020609040205080304" pitchFamily="17" charset="-128"/>
                <a:cs typeface="+mj-cs"/>
                <a:hlinkClick r:id="rId2"/>
              </a:rPr>
              <a:t>https://www.jpeds.or.jp/modules/activity/index.php?content_id=</a:t>
            </a:r>
            <a:r>
              <a:rPr lang="en-US" sz="800" u="sng" kern="0" dirty="0" smtClean="0">
                <a:solidFill>
                  <a:srgbClr val="221815"/>
                </a:solidFill>
                <a:latin typeface="ＭＳ 明朝" panose="02020609040205080304" pitchFamily="17" charset="-128"/>
                <a:ea typeface="ＭＳ 明朝" panose="02020609040205080304" pitchFamily="17" charset="-128"/>
                <a:cs typeface="+mj-cs"/>
                <a:hlinkClick r:id="rId2"/>
              </a:rPr>
              <a:t>333</a:t>
            </a:r>
            <a:r>
              <a:rPr lang="ar-EG" sz="800" u="sng" kern="0" dirty="0" smtClean="0">
                <a:solidFill>
                  <a:srgbClr val="221815"/>
                </a:solidFill>
                <a:latin typeface="ＭＳ 明朝" panose="02020609040205080304" pitchFamily="17" charset="-128"/>
                <a:ea typeface="ＭＳ 明朝" panose="02020609040205080304" pitchFamily="17" charset="-128"/>
                <a:cs typeface="+mj-cs"/>
              </a:rPr>
              <a:t> </a:t>
            </a:r>
            <a:endParaRPr lang="en-US" sz="800" u="sng" kern="0" dirty="0" smtClean="0">
              <a:solidFill>
                <a:srgbClr val="221815"/>
              </a:solidFill>
              <a:latin typeface="ＭＳ 明朝" panose="02020609040205080304" pitchFamily="17" charset="-128"/>
              <a:ea typeface="ＭＳ 明朝" panose="02020609040205080304" pitchFamily="17" charset="-128"/>
              <a:cs typeface="+mj-cs"/>
            </a:endParaRPr>
          </a:p>
          <a:p>
            <a:pPr marL="9525" marR="840105" algn="l" rtl="0">
              <a:lnSpc>
                <a:spcPct val="118100"/>
              </a:lnSpc>
              <a:spcBef>
                <a:spcPts val="345"/>
              </a:spcBef>
            </a:pPr>
            <a:endParaRPr sz="800" u="sng" kern="0" dirty="0">
              <a:latin typeface="ＭＳ 明朝" panose="02020609040205080304" pitchFamily="17" charset="-128"/>
              <a:ea typeface="ＭＳ 明朝" panose="02020609040205080304" pitchFamily="17" charset="-128"/>
              <a:cs typeface="+mj-cs"/>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2534753" y="3789971"/>
            <a:ext cx="2287396" cy="230832"/>
          </a:xfrm>
          <a:prstGeom prst="rect">
            <a:avLst/>
          </a:prstGeom>
        </p:spPr>
        <p:txBody>
          <a:bodyPr vert="horz" wrap="square" lIns="0" tIns="0" rIns="0" bIns="0" rtlCol="1">
            <a:spAutoFit/>
          </a:bodyPr>
          <a:lstStyle/>
          <a:p>
            <a:pPr marL="4763" algn="ctr" rtl="1">
              <a:lnSpc>
                <a:spcPct val="100000"/>
              </a:lnSpc>
            </a:pPr>
            <a:r>
              <a:rPr lang="ar" sz="2250" kern="0" baseline="1851">
                <a:solidFill>
                  <a:srgbClr val="E55927"/>
                </a:solidFill>
                <a:latin typeface="ＭＳ 明朝" panose="02020609040205080304" pitchFamily="17" charset="-128"/>
                <a:ea typeface="ＭＳ 明朝" panose="02020609040205080304" pitchFamily="17" charset="-128"/>
                <a:cs typeface="+mj-cs"/>
              </a:rPr>
              <a:t>تأثير</a:t>
            </a:r>
            <a:r>
              <a:rPr lang="ar" sz="1300" kern="0">
                <a:solidFill>
                  <a:srgbClr val="221815"/>
                </a:solidFill>
                <a:latin typeface="ＭＳ 明朝" panose="02020609040205080304" pitchFamily="17" charset="-128"/>
                <a:ea typeface="ＭＳ 明朝" panose="02020609040205080304" pitchFamily="17" charset="-128"/>
                <a:cs typeface="+mj-cs"/>
              </a:rPr>
              <a:t> لقاح فيروس كورونا المستجد</a:t>
            </a:r>
            <a:endParaRPr sz="2250" kern="0" baseline="1851" dirty="0">
              <a:latin typeface="ＭＳ 明朝" panose="02020609040205080304" pitchFamily="17" charset="-128"/>
              <a:ea typeface="ＭＳ 明朝" panose="02020609040205080304" pitchFamily="17" charset="-128"/>
              <a:cs typeface="+mj-cs"/>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4142740"/>
            <a:ext cx="6018201" cy="184666"/>
          </a:xfrm>
          <a:prstGeom prst="rect">
            <a:avLst/>
          </a:prstGeom>
        </p:spPr>
        <p:txBody>
          <a:bodyPr vert="horz" wrap="square" lIns="0" tIns="0" rIns="0" bIns="0" rtlCol="1">
            <a:spAutoFit/>
          </a:bodyPr>
          <a:lstStyle/>
          <a:p>
            <a:pPr marL="4763" rtl="1">
              <a:lnSpc>
                <a:spcPct val="100000"/>
              </a:lnSpc>
              <a:spcBef>
                <a:spcPts val="1005"/>
              </a:spcBef>
            </a:pPr>
            <a:r>
              <a:rPr lang="ar" sz="1200" kern="0">
                <a:solidFill>
                  <a:srgbClr val="E55927"/>
                </a:solidFill>
                <a:latin typeface="ＭＳ 明朝" panose="02020609040205080304" pitchFamily="17" charset="-128"/>
                <a:ea typeface="ＭＳ 明朝" panose="02020609040205080304" pitchFamily="17" charset="-128"/>
                <a:cs typeface="+mj-cs"/>
              </a:rPr>
              <a:t>س. ما هو تأثير لقاح فيروس كورونا المستجد؟</a:t>
            </a:r>
            <a:endParaRPr sz="1200" kern="0" dirty="0">
              <a:latin typeface="ＭＳ 明朝" panose="02020609040205080304" pitchFamily="17" charset="-128"/>
              <a:ea typeface="ＭＳ 明朝" panose="02020609040205080304" pitchFamily="17" charset="-128"/>
              <a:cs typeface="+mj-cs"/>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34316" y="4613916"/>
            <a:ext cx="5900963" cy="490327"/>
          </a:xfrm>
          <a:prstGeom prst="rect">
            <a:avLst/>
          </a:prstGeom>
        </p:spPr>
        <p:txBody>
          <a:bodyPr vert="horz" wrap="square" lIns="0" tIns="0" rIns="0" bIns="0" rtlCol="1">
            <a:spAutoFit/>
          </a:bodyPr>
          <a:lstStyle/>
          <a:p>
            <a:pPr marL="6350" marR="5080" algn="just" rtl="1">
              <a:lnSpc>
                <a:spcPct val="118100"/>
              </a:lnSpc>
              <a:spcBef>
                <a:spcPts val="140"/>
              </a:spcBef>
            </a:pPr>
            <a:r>
              <a:rPr lang="ar" sz="900" kern="0" dirty="0">
                <a:solidFill>
                  <a:srgbClr val="221815"/>
                </a:solidFill>
                <a:latin typeface="ＭＳ 明朝" panose="02020609040205080304" pitchFamily="17" charset="-128"/>
                <a:ea typeface="ＭＳ 明朝" panose="02020609040205080304" pitchFamily="17" charset="-128"/>
                <a:cs typeface="+mj-cs"/>
              </a:rPr>
              <a:t>التطعيم باللقاح يساعد الجسم على تكوين آلية (مناعة) لمكافحة فيروس كورونا المستجد. فيصبح الجسم </a:t>
            </a:r>
            <a:r>
              <a:rPr lang="ar" sz="900" kern="0" dirty="0" smtClean="0">
                <a:solidFill>
                  <a:srgbClr val="221815"/>
                </a:solidFill>
                <a:latin typeface="ＭＳ 明朝" panose="02020609040205080304" pitchFamily="17" charset="-128"/>
                <a:ea typeface="ＭＳ 明朝" panose="02020609040205080304" pitchFamily="17" charset="-128"/>
                <a:cs typeface="+mj-cs"/>
              </a:rPr>
              <a:t>جاهز</a:t>
            </a:r>
            <a:r>
              <a:rPr lang="ar-EG" sz="900" kern="0" dirty="0" smtClean="0">
                <a:solidFill>
                  <a:srgbClr val="221815"/>
                </a:solidFill>
                <a:latin typeface="ＭＳ 明朝" panose="02020609040205080304" pitchFamily="17" charset="-128"/>
                <a:ea typeface="ＭＳ 明朝" panose="02020609040205080304" pitchFamily="17" charset="-128"/>
                <a:cs typeface="+mj-cs"/>
              </a:rPr>
              <a:t>اً</a:t>
            </a:r>
            <a:r>
              <a:rPr lang="ar" sz="900" kern="0" dirty="0" smtClean="0">
                <a:solidFill>
                  <a:srgbClr val="221815"/>
                </a:solidFill>
                <a:latin typeface="ＭＳ 明朝" panose="02020609040205080304" pitchFamily="17" charset="-128"/>
                <a:ea typeface="ＭＳ 明朝" panose="02020609040205080304" pitchFamily="17" charset="-128"/>
                <a:cs typeface="+mj-cs"/>
              </a:rPr>
              <a:t> </a:t>
            </a:r>
            <a:r>
              <a:rPr lang="ar" sz="900" kern="0" dirty="0">
                <a:solidFill>
                  <a:srgbClr val="221815"/>
                </a:solidFill>
                <a:latin typeface="ＭＳ 明朝" panose="02020609040205080304" pitchFamily="17" charset="-128"/>
                <a:ea typeface="ＭＳ 明朝" panose="02020609040205080304" pitchFamily="17" charset="-128"/>
                <a:cs typeface="+mj-cs"/>
              </a:rPr>
              <a:t>لمكافحة الفيروس فور دخوله مما يجعله من الصعب أن تظهر أعراض فيروس كورونا المستجد. يذكر بأن نسبة تأثير الوقاية من ظهور أعراض العدوى تبلغ 90.7% بعد مرور 7 أيام من التطعيم بالجرعة الثانية في الأطفال الذين تتراوح أعمارهم بين 5 و 11 سنة*.</a:t>
            </a:r>
            <a:endParaRPr sz="900" kern="0" dirty="0">
              <a:latin typeface="ＭＳ 明朝" panose="02020609040205080304" pitchFamily="17" charset="-128"/>
              <a:ea typeface="ＭＳ 明朝" panose="02020609040205080304" pitchFamily="17" charset="-128"/>
              <a:cs typeface="+mj-cs"/>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887696" y="6261100"/>
            <a:ext cx="5910983" cy="653769"/>
          </a:xfrm>
          <a:prstGeom prst="rect">
            <a:avLst/>
          </a:prstGeom>
        </p:spPr>
        <p:txBody>
          <a:bodyPr vert="horz" wrap="square" lIns="0" tIns="0" rIns="0" bIns="0" rtlCol="1">
            <a:spAutoFit/>
          </a:bodyPr>
          <a:lstStyle/>
          <a:p>
            <a:pPr marL="6350" marR="5080" algn="just" rtl="1">
              <a:lnSpc>
                <a:spcPct val="118100"/>
              </a:lnSpc>
              <a:spcBef>
                <a:spcPts val="285"/>
              </a:spcBef>
            </a:pPr>
            <a:r>
              <a:rPr lang="ar" sz="900" kern="0" dirty="0">
                <a:latin typeface="ＭＳ 明朝" panose="02020609040205080304" pitchFamily="17" charset="-128"/>
                <a:ea typeface="ＭＳ 明朝" panose="02020609040205080304" pitchFamily="17" charset="-128"/>
                <a:cs typeface="+mj-cs"/>
              </a:rPr>
              <a:t>العرض الأكثر </a:t>
            </a:r>
            <a:r>
              <a:rPr lang="ar" sz="900" kern="0" dirty="0" smtClean="0">
                <a:latin typeface="ＭＳ 明朝" panose="02020609040205080304" pitchFamily="17" charset="-128"/>
                <a:ea typeface="ＭＳ 明朝" panose="02020609040205080304" pitchFamily="17" charset="-128"/>
                <a:cs typeface="+mj-cs"/>
              </a:rPr>
              <a:t>شيو</a:t>
            </a:r>
            <a:r>
              <a:rPr lang="ar-EG" sz="900" kern="0" dirty="0" smtClean="0">
                <a:latin typeface="ＭＳ 明朝" panose="02020609040205080304" pitchFamily="17" charset="-128"/>
                <a:ea typeface="ＭＳ 明朝" panose="02020609040205080304" pitchFamily="17" charset="-128"/>
                <a:cs typeface="+mj-cs"/>
              </a:rPr>
              <a:t>عاً </a:t>
            </a:r>
            <a:r>
              <a:rPr lang="ar" sz="900" kern="0" dirty="0" smtClean="0">
                <a:latin typeface="ＭＳ 明朝" panose="02020609040205080304" pitchFamily="17" charset="-128"/>
                <a:ea typeface="ＭＳ 明朝" panose="02020609040205080304" pitchFamily="17" charset="-128"/>
                <a:cs typeface="+mj-cs"/>
              </a:rPr>
              <a:t>الذي </a:t>
            </a:r>
            <a:r>
              <a:rPr lang="ar" sz="900" kern="0" dirty="0">
                <a:latin typeface="ＭＳ 明朝" panose="02020609040205080304" pitchFamily="17" charset="-128"/>
                <a:ea typeface="ＭＳ 明朝" panose="02020609040205080304" pitchFamily="17" charset="-128"/>
                <a:cs typeface="+mj-cs"/>
              </a:rPr>
              <a:t>يظهر في غضون عدة أيام بعد التطعيم باللقاح هو الألم في مكان الحقن بنسبة 74% بعد أول جرعة و71% بعد ثاني جرعة. الذين يشعرون بالألم ليلة التطعيم أو اليوم التالي أكثر من الذين يشعرون بالألم بعد الحقن </a:t>
            </a:r>
            <a:r>
              <a:rPr lang="ar" sz="900" kern="0" dirty="0" smtClean="0">
                <a:latin typeface="ＭＳ 明朝" panose="02020609040205080304" pitchFamily="17" charset="-128"/>
                <a:ea typeface="ＭＳ 明朝" panose="02020609040205080304" pitchFamily="17" charset="-128"/>
                <a:cs typeface="+mj-cs"/>
              </a:rPr>
              <a:t>مباشر</a:t>
            </a:r>
            <a:r>
              <a:rPr lang="ar-EG" sz="900" kern="0" dirty="0" smtClean="0">
                <a:latin typeface="ＭＳ 明朝" panose="02020609040205080304" pitchFamily="17" charset="-128"/>
                <a:ea typeface="ＭＳ 明朝" panose="02020609040205080304" pitchFamily="17" charset="-128"/>
                <a:cs typeface="+mj-cs"/>
              </a:rPr>
              <a:t>ةً</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يظهر التعب والحرارة بعد الجرعة الثانية أكثر من الجرعة الأولى حيث تعدت الحرارة 38°م بنسبة 2.5% بعد الجرعة الأولى و 6.5% بعد الجرعة الثانية. </a:t>
            </a:r>
            <a:r>
              <a:rPr lang="ar" sz="900" kern="0" dirty="0" smtClean="0">
                <a:latin typeface="ＭＳ 明朝" panose="02020609040205080304" pitchFamily="17" charset="-128"/>
                <a:ea typeface="ＭＳ 明朝" panose="02020609040205080304" pitchFamily="17" charset="-128"/>
                <a:cs typeface="+mj-cs"/>
              </a:rPr>
              <a:t>الأعراض </a:t>
            </a:r>
            <a:r>
              <a:rPr lang="ar" sz="900" kern="0" dirty="0">
                <a:latin typeface="ＭＳ 明朝" panose="02020609040205080304" pitchFamily="17" charset="-128"/>
                <a:ea typeface="ＭＳ 明朝" panose="02020609040205080304" pitchFamily="17" charset="-128"/>
                <a:cs typeface="+mj-cs"/>
              </a:rPr>
              <a:t>التي تظهر بعد التطعيم باللقاح خفيفة أو </a:t>
            </a:r>
            <a:r>
              <a:rPr lang="ar" sz="900" kern="0" dirty="0" smtClean="0">
                <a:latin typeface="ＭＳ 明朝" panose="02020609040205080304" pitchFamily="17" charset="-128"/>
                <a:ea typeface="ＭＳ 明朝" panose="02020609040205080304" pitchFamily="17" charset="-128"/>
                <a:cs typeface="+mj-cs"/>
              </a:rPr>
              <a:t>متوسطة</a:t>
            </a:r>
            <a:r>
              <a:rPr lang="ar-EG" sz="900" kern="0" dirty="0" smtClean="0">
                <a:latin typeface="ＭＳ 明朝" panose="02020609040205080304" pitchFamily="17" charset="-128"/>
                <a:ea typeface="ＭＳ 明朝" panose="02020609040205080304" pitchFamily="17" charset="-128"/>
                <a:cs typeface="+mj-cs"/>
              </a:rPr>
              <a:t>،</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وقد تبين من المعلومات المتوفرة حتى الآن أنها لا تشكل </a:t>
            </a:r>
            <a:r>
              <a:rPr lang="ar" sz="900" kern="0" dirty="0" smtClean="0">
                <a:latin typeface="ＭＳ 明朝" panose="02020609040205080304" pitchFamily="17" charset="-128"/>
                <a:ea typeface="ＭＳ 明朝" panose="02020609040205080304" pitchFamily="17" charset="-128"/>
                <a:cs typeface="+mj-cs"/>
              </a:rPr>
              <a:t>خط</a:t>
            </a:r>
            <a:r>
              <a:rPr lang="ar-EG" sz="900" kern="0" dirty="0" smtClean="0">
                <a:latin typeface="ＭＳ 明朝" panose="02020609040205080304" pitchFamily="17" charset="-128"/>
                <a:ea typeface="ＭＳ 明朝" panose="02020609040205080304" pitchFamily="17" charset="-128"/>
                <a:cs typeface="+mj-cs"/>
              </a:rPr>
              <a:t>راً </a:t>
            </a:r>
            <a:r>
              <a:rPr lang="ar" sz="900" kern="0" dirty="0" smtClean="0">
                <a:latin typeface="ＭＳ 明朝" panose="02020609040205080304" pitchFamily="17" charset="-128"/>
                <a:ea typeface="ＭＳ 明朝" panose="02020609040205080304" pitchFamily="17" charset="-128"/>
                <a:cs typeface="+mj-cs"/>
              </a:rPr>
              <a:t>شديد</a:t>
            </a:r>
            <a:r>
              <a:rPr lang="ar-EG" sz="900" kern="0" dirty="0" smtClean="0">
                <a:latin typeface="ＭＳ 明朝" panose="02020609040205080304" pitchFamily="17" charset="-128"/>
                <a:ea typeface="ＭＳ 明朝" panose="02020609040205080304" pitchFamily="17" charset="-128"/>
                <a:cs typeface="+mj-cs"/>
              </a:rPr>
              <a:t>اً</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من حيث السلامة.</a:t>
            </a:r>
            <a:endParaRPr sz="1000" kern="0" dirty="0">
              <a:latin typeface="ＭＳ 明朝" panose="02020609040205080304" pitchFamily="17" charset="-128"/>
              <a:ea typeface="ＭＳ 明朝" panose="02020609040205080304" pitchFamily="17" charset="-128"/>
              <a:cs typeface="+mj-cs"/>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765807"/>
            <a:ext cx="6022975" cy="184666"/>
          </a:xfrm>
          <a:prstGeom prst="rect">
            <a:avLst/>
          </a:prstGeom>
        </p:spPr>
        <p:txBody>
          <a:bodyPr vert="horz" wrap="square" lIns="0" tIns="0" rIns="0" bIns="0" rtlCol="1">
            <a:spAutoFit/>
          </a:bodyPr>
          <a:lstStyle/>
          <a:p>
            <a:pPr marL="12700" rtl="1">
              <a:lnSpc>
                <a:spcPct val="100000"/>
              </a:lnSpc>
              <a:spcBef>
                <a:spcPts val="1005"/>
              </a:spcBef>
            </a:pPr>
            <a:r>
              <a:rPr lang="ar" sz="1200" kern="0">
                <a:solidFill>
                  <a:srgbClr val="E55927"/>
                </a:solidFill>
                <a:latin typeface="ＭＳ 明朝" panose="02020609040205080304" pitchFamily="17" charset="-128"/>
                <a:ea typeface="ＭＳ 明朝" panose="02020609040205080304" pitchFamily="17" charset="-128"/>
                <a:cs typeface="+mj-cs"/>
              </a:rPr>
              <a:t>س. ما هي الأعراض التي تظهر على الأطفال بعد التطعيم بلقاح فيروس كورونا المستجد؟</a:t>
            </a:r>
            <a:endParaRPr sz="1200" kern="0" dirty="0">
              <a:latin typeface="ＭＳ 明朝" panose="02020609040205080304" pitchFamily="17" charset="-128"/>
              <a:ea typeface="ＭＳ 明朝" panose="02020609040205080304" pitchFamily="17" charset="-128"/>
              <a:cs typeface="+mj-cs"/>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6066992"/>
            <a:ext cx="6022975" cy="153888"/>
          </a:xfrm>
          <a:prstGeom prst="rect">
            <a:avLst/>
          </a:prstGeom>
        </p:spPr>
        <p:txBody>
          <a:bodyPr vert="horz" wrap="square" lIns="0" tIns="0" rIns="0" bIns="0" rtlCol="1">
            <a:spAutoFit/>
          </a:bodyPr>
          <a:lstStyle/>
          <a:p>
            <a:pPr marL="15875" rtl="1">
              <a:lnSpc>
                <a:spcPct val="100000"/>
              </a:lnSpc>
              <a:spcBef>
                <a:spcPts val="735"/>
              </a:spcBef>
            </a:pPr>
            <a:r>
              <a:rPr lang="ar" sz="1000" kern="0" dirty="0">
                <a:solidFill>
                  <a:srgbClr val="221815"/>
                </a:solidFill>
                <a:latin typeface="ＭＳ 明朝" panose="02020609040205080304" pitchFamily="17" charset="-128"/>
                <a:ea typeface="ＭＳ 明朝" panose="02020609040205080304" pitchFamily="17" charset="-128"/>
                <a:cs typeface="+mj-cs"/>
              </a:rPr>
              <a:t>ج. العرض الأكثر </a:t>
            </a:r>
            <a:r>
              <a:rPr lang="ar" sz="1000" kern="0" dirty="0" smtClean="0">
                <a:solidFill>
                  <a:srgbClr val="221815"/>
                </a:solidFill>
                <a:latin typeface="ＭＳ 明朝" panose="02020609040205080304" pitchFamily="17" charset="-128"/>
                <a:ea typeface="ＭＳ 明朝" panose="02020609040205080304" pitchFamily="17" charset="-128"/>
                <a:cs typeface="+mj-cs"/>
              </a:rPr>
              <a:t>شيو</a:t>
            </a:r>
            <a:r>
              <a:rPr lang="ar-EG" sz="1000" kern="0" dirty="0" smtClean="0">
                <a:solidFill>
                  <a:srgbClr val="221815"/>
                </a:solidFill>
                <a:latin typeface="ＭＳ 明朝" panose="02020609040205080304" pitchFamily="17" charset="-128"/>
                <a:ea typeface="ＭＳ 明朝" panose="02020609040205080304" pitchFamily="17" charset="-128"/>
                <a:cs typeface="+mj-cs"/>
              </a:rPr>
              <a:t>عاً </a:t>
            </a:r>
            <a:r>
              <a:rPr lang="ar" sz="1000" kern="0" dirty="0" smtClean="0">
                <a:solidFill>
                  <a:srgbClr val="221815"/>
                </a:solidFill>
                <a:latin typeface="ＭＳ 明朝" panose="02020609040205080304" pitchFamily="17" charset="-128"/>
                <a:ea typeface="ＭＳ 明朝" panose="02020609040205080304" pitchFamily="17" charset="-128"/>
                <a:cs typeface="+mj-cs"/>
              </a:rPr>
              <a:t>هو </a:t>
            </a:r>
            <a:r>
              <a:rPr lang="ar" sz="1000" kern="0" dirty="0">
                <a:solidFill>
                  <a:srgbClr val="221815"/>
                </a:solidFill>
                <a:latin typeface="ＭＳ 明朝" panose="02020609040205080304" pitchFamily="17" charset="-128"/>
                <a:ea typeface="ＭＳ 明朝" panose="02020609040205080304" pitchFamily="17" charset="-128"/>
                <a:cs typeface="+mj-cs"/>
              </a:rPr>
              <a:t>الألم في مكان الحقن.</a:t>
            </a:r>
            <a:endParaRPr sz="1000" kern="0" dirty="0">
              <a:latin typeface="ＭＳ 明朝" panose="02020609040205080304" pitchFamily="17" charset="-128"/>
              <a:ea typeface="ＭＳ 明朝" panose="02020609040205080304" pitchFamily="17" charset="-128"/>
              <a:cs typeface="+mj-cs"/>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7155083"/>
            <a:ext cx="5910983" cy="153888"/>
          </a:xfrm>
          <a:prstGeom prst="rect">
            <a:avLst/>
          </a:prstGeom>
        </p:spPr>
        <p:txBody>
          <a:bodyPr vert="horz" wrap="square" lIns="0" tIns="0" rIns="0" bIns="0" rtlCol="1">
            <a:spAutoFit/>
          </a:bodyPr>
          <a:lstStyle/>
          <a:p>
            <a:pPr marL="6350" rtl="1">
              <a:lnSpc>
                <a:spcPct val="100000"/>
              </a:lnSpc>
              <a:spcBef>
                <a:spcPts val="835"/>
              </a:spcBef>
              <a:buClr>
                <a:srgbClr val="E55927"/>
              </a:buClr>
              <a:buSzPct val="90000"/>
              <a:buChar char="■"/>
              <a:tabLst>
                <a:tab pos="276225" algn="l"/>
              </a:tabLst>
            </a:pPr>
            <a:r>
              <a:rPr lang="ar" sz="1000" kern="0" dirty="0">
                <a:solidFill>
                  <a:srgbClr val="221815"/>
                </a:solidFill>
                <a:latin typeface="ＭＳ 明朝" panose="02020609040205080304" pitchFamily="17" charset="-128"/>
                <a:ea typeface="ＭＳ 明朝" panose="02020609040205080304" pitchFamily="17" charset="-128"/>
                <a:cs typeface="+mj-cs"/>
              </a:rPr>
              <a:t>الأعراض التي تظهر في غضون عدة أيام</a:t>
            </a:r>
            <a:endParaRPr sz="1000" kern="0" dirty="0">
              <a:latin typeface="ＭＳ 明朝" panose="02020609040205080304" pitchFamily="17" charset="-128"/>
              <a:ea typeface="ＭＳ 明朝" panose="02020609040205080304" pitchFamily="17" charset="-128"/>
              <a:cs typeface="+mj-cs"/>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5285422" y="8108264"/>
            <a:ext cx="1489382" cy="120546"/>
          </a:xfrm>
          <a:prstGeom prst="rect">
            <a:avLst/>
          </a:prstGeom>
        </p:spPr>
        <p:txBody>
          <a:bodyPr vert="horz" wrap="square" lIns="0" tIns="12700" rIns="0" bIns="0" rtlCol="1">
            <a:spAutoFit/>
          </a:bodyPr>
          <a:lstStyle/>
          <a:p>
            <a:pPr marL="12700" algn="r" rtl="1">
              <a:lnSpc>
                <a:spcPct val="100000"/>
              </a:lnSpc>
              <a:spcBef>
                <a:spcPts val="100"/>
              </a:spcBef>
            </a:pPr>
            <a:r>
              <a:rPr lang="ar" sz="700" kern="0">
                <a:solidFill>
                  <a:srgbClr val="221815"/>
                </a:solidFill>
                <a:latin typeface="ＭＳ 明朝" panose="02020609040205080304" pitchFamily="17" charset="-128"/>
                <a:ea typeface="ＭＳ 明朝" panose="02020609040205080304" pitchFamily="17" charset="-128"/>
                <a:cs typeface="+mj-cs"/>
              </a:rPr>
              <a:t>المصدر: التقرير المتعلق بالموافقة السريعة</a:t>
            </a:r>
            <a:endParaRPr sz="700" kern="0" dirty="0">
              <a:latin typeface="ＭＳ 明朝" panose="02020609040205080304" pitchFamily="17" charset="-128"/>
              <a:ea typeface="ＭＳ 明朝" panose="02020609040205080304" pitchFamily="17" charset="-128"/>
              <a:cs typeface="+mj-cs"/>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75704" y="8603252"/>
            <a:ext cx="6012180" cy="153888"/>
          </a:xfrm>
          <a:prstGeom prst="rect">
            <a:avLst/>
          </a:prstGeom>
        </p:spPr>
        <p:txBody>
          <a:bodyPr vert="horz" wrap="square" lIns="0" tIns="0" rIns="0" bIns="0" rtlCol="1">
            <a:spAutoFit/>
          </a:bodyPr>
          <a:lstStyle/>
          <a:p>
            <a:pPr marL="15875" rtl="1">
              <a:lnSpc>
                <a:spcPct val="100000"/>
              </a:lnSpc>
              <a:spcBef>
                <a:spcPts val="735"/>
              </a:spcBef>
            </a:pPr>
            <a:r>
              <a:rPr lang="ar" sz="1000" kern="0">
                <a:solidFill>
                  <a:srgbClr val="221815"/>
                </a:solidFill>
                <a:latin typeface="ＭＳ 明朝" panose="02020609040205080304" pitchFamily="17" charset="-128"/>
                <a:ea typeface="ＭＳ 明朝" panose="02020609040205080304" pitchFamily="17" charset="-128"/>
                <a:cs typeface="+mj-cs"/>
              </a:rPr>
              <a:t>ج. يذكر بأن نسبة الإصابة بالتهاب عضلة القلب في الذكور ما بين 5 و 11 سنة أقل من الذكور ما بين 12 و 17 سنة في الولايات المتحدة الأمريكية.</a:t>
            </a:r>
            <a:endParaRPr sz="1000" kern="0" dirty="0">
              <a:latin typeface="ＭＳ 明朝" panose="02020609040205080304" pitchFamily="17" charset="-128"/>
              <a:ea typeface="ＭＳ 明朝" panose="02020609040205080304" pitchFamily="17" charset="-128"/>
              <a:cs typeface="+mj-cs"/>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887696" y="8828029"/>
            <a:ext cx="6012180" cy="969240"/>
          </a:xfrm>
          <a:prstGeom prst="rect">
            <a:avLst/>
          </a:prstGeom>
        </p:spPr>
        <p:txBody>
          <a:bodyPr vert="horz" wrap="square" lIns="0" tIns="12700" rIns="0" bIns="0" rtlCol="1">
            <a:spAutoFit/>
          </a:bodyPr>
          <a:lstStyle/>
          <a:p>
            <a:pPr marL="6350" rtl="1">
              <a:lnSpc>
                <a:spcPct val="100000"/>
              </a:lnSpc>
              <a:spcBef>
                <a:spcPts val="480"/>
              </a:spcBef>
            </a:pPr>
            <a:r>
              <a:rPr lang="ar" sz="900" kern="0" dirty="0">
                <a:latin typeface="ＭＳ 明朝" panose="02020609040205080304" pitchFamily="17" charset="-128"/>
                <a:ea typeface="ＭＳ 明朝" panose="02020609040205080304" pitchFamily="17" charset="-128"/>
                <a:cs typeface="+mj-cs"/>
              </a:rPr>
              <a:t>لقد تم الإبلاغ عن حالات نادرة في الخارج حدث فيها التهاب عضلة القلب في الأطفال.</a:t>
            </a:r>
            <a:endParaRPr sz="900" kern="0" dirty="0">
              <a:latin typeface="ＭＳ 明朝" panose="02020609040205080304" pitchFamily="17" charset="-128"/>
              <a:ea typeface="ＭＳ 明朝" panose="02020609040205080304" pitchFamily="17" charset="-128"/>
              <a:cs typeface="+mj-cs"/>
            </a:endParaRPr>
          </a:p>
          <a:p>
            <a:pPr marL="6350" marR="5080" rtl="1">
              <a:lnSpc>
                <a:spcPct val="118100"/>
              </a:lnSpc>
            </a:pPr>
            <a:r>
              <a:rPr lang="ar" sz="900" kern="0" dirty="0">
                <a:latin typeface="ＭＳ 明朝" panose="02020609040205080304" pitchFamily="17" charset="-128"/>
                <a:ea typeface="ＭＳ 明朝" panose="02020609040205080304" pitchFamily="17" charset="-128"/>
                <a:cs typeface="+mj-cs"/>
              </a:rPr>
              <a:t>يذكر بأن نسبة بلاغات التهاب عضل القلب بعد التطعيم في الذكور ما بين 5 و 11 سنة أقل من الذكور ما بين 12 و 15 سنة و 16 و 17 سنة في الولايات المتحدة الأمريكية.</a:t>
            </a:r>
            <a:endParaRPr sz="900" kern="0" dirty="0">
              <a:latin typeface="ＭＳ 明朝" panose="02020609040205080304" pitchFamily="17" charset="-128"/>
              <a:ea typeface="ＭＳ 明朝" panose="02020609040205080304" pitchFamily="17" charset="-128"/>
              <a:cs typeface="+mj-cs"/>
            </a:endParaRPr>
          </a:p>
          <a:p>
            <a:pPr marL="6350" marR="16510" indent="-6350" rtl="1">
              <a:lnSpc>
                <a:spcPct val="118100"/>
              </a:lnSpc>
            </a:pPr>
            <a:r>
              <a:rPr lang="ar" sz="900" kern="0" dirty="0">
                <a:latin typeface="ＭＳ 明朝" panose="02020609040205080304" pitchFamily="17" charset="-128"/>
                <a:ea typeface="ＭＳ 明朝" panose="02020609040205080304" pitchFamily="17" charset="-128"/>
                <a:cs typeface="+mj-cs"/>
              </a:rPr>
              <a:t>إذا ظهرت على الأطفال أعراض مثل آلام الصدر أو الخفقان أو ضيق التنفس أو التورم في غضون 4 أيام </a:t>
            </a:r>
            <a:r>
              <a:rPr lang="ar-EG" sz="900" kern="0" dirty="0" smtClean="0">
                <a:latin typeface="ＭＳ 明朝" panose="02020609040205080304" pitchFamily="17" charset="-128"/>
                <a:ea typeface="ＭＳ 明朝" panose="02020609040205080304" pitchFamily="17" charset="-128"/>
                <a:cs typeface="+mj-cs"/>
              </a:rPr>
              <a:t>تقريباً </a:t>
            </a:r>
            <a:r>
              <a:rPr lang="ar" sz="900" kern="0" dirty="0" smtClean="0">
                <a:latin typeface="ＭＳ 明朝" panose="02020609040205080304" pitchFamily="17" charset="-128"/>
                <a:ea typeface="ＭＳ 明朝" panose="02020609040205080304" pitchFamily="17" charset="-128"/>
                <a:cs typeface="+mj-cs"/>
              </a:rPr>
              <a:t>من </a:t>
            </a:r>
            <a:r>
              <a:rPr lang="ar" sz="900" kern="0" dirty="0">
                <a:latin typeface="ＭＳ 明朝" panose="02020609040205080304" pitchFamily="17" charset="-128"/>
                <a:ea typeface="ＭＳ 明朝" panose="02020609040205080304" pitchFamily="17" charset="-128"/>
                <a:cs typeface="+mj-cs"/>
              </a:rPr>
              <a:t>التطعيم باللقاح، فيرجى استشارة إحدى المؤسسات الطبية على الفور وإبلاغهم بتلقي اللقاح.</a:t>
            </a:r>
            <a:endParaRPr sz="900" kern="0" dirty="0">
              <a:latin typeface="ＭＳ 明朝" panose="02020609040205080304" pitchFamily="17" charset="-128"/>
              <a:ea typeface="ＭＳ 明朝" panose="02020609040205080304" pitchFamily="17" charset="-128"/>
              <a:cs typeface="+mj-cs"/>
            </a:endParaRPr>
          </a:p>
          <a:p>
            <a:pPr marL="6350" rtl="1">
              <a:lnSpc>
                <a:spcPct val="100000"/>
              </a:lnSpc>
              <a:spcBef>
                <a:spcPts val="195"/>
              </a:spcBef>
            </a:pPr>
            <a:r>
              <a:rPr lang="ar" sz="900" kern="0" dirty="0">
                <a:latin typeface="ＭＳ 明朝" panose="02020609040205080304" pitchFamily="17" charset="-128"/>
                <a:ea typeface="ＭＳ 明朝" panose="02020609040205080304" pitchFamily="17" charset="-128"/>
                <a:cs typeface="+mj-cs"/>
              </a:rPr>
              <a:t>في حالة التشخيص بالتهاب عضلة القلب، يتوجب الإقامة بالمستشفى بالرغم من أن معظم الحالات تعالج </a:t>
            </a:r>
            <a:r>
              <a:rPr lang="ar-EG" sz="900" kern="0" dirty="0" smtClean="0">
                <a:latin typeface="ＭＳ 明朝" panose="02020609040205080304" pitchFamily="17" charset="-128"/>
                <a:ea typeface="ＭＳ 明朝" panose="02020609040205080304" pitchFamily="17" charset="-128"/>
                <a:cs typeface="+mj-cs"/>
              </a:rPr>
              <a:t>بشكل طبيعي</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من خلال الراحة.</a:t>
            </a:r>
            <a:endParaRPr sz="900" kern="0" dirty="0">
              <a:latin typeface="ＭＳ 明朝" panose="02020609040205080304" pitchFamily="17" charset="-128"/>
              <a:ea typeface="ＭＳ 明朝" panose="02020609040205080304" pitchFamily="17" charset="-128"/>
              <a:cs typeface="+mj-cs"/>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775704" y="9868158"/>
            <a:ext cx="6012180" cy="120546"/>
          </a:xfrm>
          <a:prstGeom prst="rect">
            <a:avLst/>
          </a:prstGeom>
        </p:spPr>
        <p:txBody>
          <a:bodyPr vert="horz" wrap="square" lIns="0" tIns="12700" rIns="0" bIns="0" rtlCol="1">
            <a:spAutoFit/>
          </a:bodyPr>
          <a:lstStyle/>
          <a:p>
            <a:pPr marR="7620" algn="r" rtl="1">
              <a:lnSpc>
                <a:spcPct val="100000"/>
              </a:lnSpc>
              <a:spcBef>
                <a:spcPts val="500"/>
              </a:spcBef>
            </a:pPr>
            <a:r>
              <a:rPr lang="ar" sz="700" kern="0" dirty="0">
                <a:solidFill>
                  <a:srgbClr val="221815"/>
                </a:solidFill>
                <a:latin typeface="ＭＳ 明朝" panose="02020609040205080304" pitchFamily="17" charset="-128"/>
                <a:ea typeface="ＭＳ 明朝" panose="02020609040205080304" pitchFamily="17" charset="-128"/>
                <a:cs typeface="+mj-cs"/>
              </a:rPr>
              <a:t>المصدر: اجتماع اللجنة الاستشارية لممارسات التحصين </a:t>
            </a:r>
            <a:r>
              <a:rPr lang="ar" sz="700" kern="0" dirty="0" smtClean="0">
                <a:solidFill>
                  <a:srgbClr val="221815"/>
                </a:solidFill>
                <a:latin typeface="ＭＳ 明朝" panose="02020609040205080304" pitchFamily="17" charset="-128"/>
                <a:ea typeface="ＭＳ 明朝" panose="02020609040205080304" pitchFamily="17" charset="-128"/>
                <a:cs typeface="+mj-cs"/>
              </a:rPr>
              <a:t>(ACIP) 5 يناير</a:t>
            </a:r>
            <a:r>
              <a:rPr lang="ar" sz="700" kern="0" dirty="0">
                <a:solidFill>
                  <a:srgbClr val="221815"/>
                </a:solidFill>
                <a:latin typeface="ＭＳ 明朝" panose="02020609040205080304" pitchFamily="17" charset="-128"/>
                <a:ea typeface="ＭＳ 明朝" panose="02020609040205080304" pitchFamily="17" charset="-128"/>
                <a:cs typeface="+mj-cs"/>
              </a:rPr>
              <a:t>/ كانون الثاني 2022</a:t>
            </a:r>
            <a:endParaRPr sz="700" kern="0" dirty="0">
              <a:latin typeface="ＭＳ 明朝" panose="02020609040205080304" pitchFamily="17" charset="-128"/>
              <a:ea typeface="ＭＳ 明朝" panose="02020609040205080304" pitchFamily="17" charset="-128"/>
              <a:cs typeface="+mj-cs"/>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44510" y="7590851"/>
            <a:ext cx="1097280" cy="543739"/>
          </a:xfrm>
          <a:prstGeom prst="rect">
            <a:avLst/>
          </a:prstGeom>
        </p:spPr>
        <p:txBody>
          <a:bodyPr vert="horz" wrap="square" lIns="0" tIns="0" rIns="0" bIns="0" rtlCol="1">
            <a:spAutoFit/>
          </a:bodyPr>
          <a:lstStyle/>
          <a:p>
            <a:pPr marL="321310" rtl="1">
              <a:lnSpc>
                <a:spcPct val="100000"/>
              </a:lnSpc>
              <a:spcBef>
                <a:spcPts val="305"/>
              </a:spcBef>
            </a:pPr>
            <a:r>
              <a:rPr lang="ar" sz="900" kern="0">
                <a:solidFill>
                  <a:srgbClr val="221815"/>
                </a:solidFill>
                <a:latin typeface="ＭＳ 明朝" panose="02020609040205080304" pitchFamily="17" charset="-128"/>
                <a:ea typeface="ＭＳ 明朝" panose="02020609040205080304" pitchFamily="17" charset="-128"/>
                <a:cs typeface="+mj-cs"/>
              </a:rPr>
              <a:t>أكثر من 50%</a:t>
            </a:r>
            <a:endParaRPr sz="900" kern="0" dirty="0">
              <a:latin typeface="ＭＳ 明朝" panose="02020609040205080304" pitchFamily="17" charset="-128"/>
              <a:ea typeface="ＭＳ 明朝" panose="02020609040205080304" pitchFamily="17" charset="-128"/>
              <a:cs typeface="+mj-cs"/>
            </a:endParaRPr>
          </a:p>
          <a:p>
            <a:pPr marL="327025" rtl="1">
              <a:lnSpc>
                <a:spcPct val="100000"/>
              </a:lnSpc>
              <a:spcBef>
                <a:spcPts val="545"/>
              </a:spcBef>
            </a:pPr>
            <a:r>
              <a:rPr lang="ar" sz="900" kern="0">
                <a:solidFill>
                  <a:srgbClr val="221815"/>
                </a:solidFill>
                <a:latin typeface="ＭＳ 明朝" panose="02020609040205080304" pitchFamily="17" charset="-128"/>
                <a:ea typeface="ＭＳ 明朝" panose="02020609040205080304" pitchFamily="17" charset="-128"/>
                <a:cs typeface="+mj-cs"/>
              </a:rPr>
              <a:t>10-50%</a:t>
            </a:r>
            <a:endParaRPr sz="900" kern="0" dirty="0">
              <a:latin typeface="ＭＳ 明朝" panose="02020609040205080304" pitchFamily="17" charset="-128"/>
              <a:ea typeface="ＭＳ 明朝" panose="02020609040205080304" pitchFamily="17" charset="-128"/>
              <a:cs typeface="+mj-cs"/>
            </a:endParaRPr>
          </a:p>
          <a:p>
            <a:pPr marL="384175" rtl="1">
              <a:lnSpc>
                <a:spcPct val="100000"/>
              </a:lnSpc>
              <a:spcBef>
                <a:spcPts val="505"/>
              </a:spcBef>
            </a:pPr>
            <a:r>
              <a:rPr lang="ar" sz="900" kern="0">
                <a:solidFill>
                  <a:srgbClr val="221815"/>
                </a:solidFill>
                <a:latin typeface="ＭＳ 明朝" panose="02020609040205080304" pitchFamily="17" charset="-128"/>
                <a:ea typeface="ＭＳ 明朝" panose="02020609040205080304" pitchFamily="17" charset="-128"/>
                <a:cs typeface="+mj-cs"/>
              </a:rPr>
              <a:t>1-10%</a:t>
            </a:r>
            <a:endParaRPr sz="900" kern="0" dirty="0">
              <a:latin typeface="ＭＳ 明朝" panose="02020609040205080304" pitchFamily="17" charset="-128"/>
              <a:ea typeface="ＭＳ 明朝" panose="02020609040205080304" pitchFamily="17" charset="-128"/>
              <a:cs typeface="+mj-cs"/>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534753" y="7577391"/>
            <a:ext cx="2324735" cy="138499"/>
          </a:xfrm>
          <a:prstGeom prst="rect">
            <a:avLst/>
          </a:prstGeom>
        </p:spPr>
        <p:txBody>
          <a:bodyPr vert="horz" wrap="square" lIns="0" tIns="0" rIns="0" bIns="0" rtlCol="1">
            <a:spAutoFit/>
          </a:bodyPr>
          <a:lstStyle/>
          <a:p>
            <a:pPr marL="12700" rtl="1">
              <a:lnSpc>
                <a:spcPct val="100000"/>
              </a:lnSpc>
              <a:spcBef>
                <a:spcPts val="345"/>
              </a:spcBef>
            </a:pPr>
            <a:r>
              <a:rPr lang="ar" sz="900" kern="0">
                <a:solidFill>
                  <a:srgbClr val="221815"/>
                </a:solidFill>
                <a:latin typeface="ＭＳ 明朝" panose="02020609040205080304" pitchFamily="17" charset="-128"/>
                <a:ea typeface="ＭＳ 明朝" panose="02020609040205080304" pitchFamily="17" charset="-128"/>
                <a:cs typeface="+mj-cs"/>
              </a:rPr>
              <a:t>الألم في مكان الحقن والإرهاق</a:t>
            </a:r>
            <a:endParaRPr sz="900" kern="0" dirty="0">
              <a:latin typeface="ＭＳ 明朝" panose="02020609040205080304" pitchFamily="17" charset="-128"/>
              <a:ea typeface="ＭＳ 明朝" panose="02020609040205080304" pitchFamily="17" charset="-128"/>
              <a:cs typeface="+mj-cs"/>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534753" y="7783089"/>
            <a:ext cx="2324735" cy="138499"/>
          </a:xfrm>
          <a:prstGeom prst="rect">
            <a:avLst/>
          </a:prstGeom>
        </p:spPr>
        <p:txBody>
          <a:bodyPr vert="horz" wrap="square" lIns="0" tIns="0" rIns="0" bIns="0" rtlCol="1">
            <a:spAutoFit/>
          </a:bodyPr>
          <a:lstStyle/>
          <a:p>
            <a:pPr marL="12700" rtl="1">
              <a:lnSpc>
                <a:spcPct val="100000"/>
              </a:lnSpc>
              <a:spcBef>
                <a:spcPts val="490"/>
              </a:spcBef>
            </a:pPr>
            <a:r>
              <a:rPr lang="ar" sz="900" kern="0">
                <a:solidFill>
                  <a:srgbClr val="221815"/>
                </a:solidFill>
                <a:latin typeface="ＭＳ 明朝" panose="02020609040205080304" pitchFamily="17" charset="-128"/>
                <a:ea typeface="ＭＳ 明朝" panose="02020609040205080304" pitchFamily="17" charset="-128"/>
                <a:cs typeface="+mj-cs"/>
              </a:rPr>
              <a:t>الصداع، احمرار / ورم مكان الحقن، آلام العضلات، القشعريرة</a:t>
            </a:r>
            <a:endParaRPr sz="900" kern="0" dirty="0">
              <a:latin typeface="ＭＳ 明朝" panose="02020609040205080304" pitchFamily="17" charset="-128"/>
              <a:ea typeface="ＭＳ 明朝" panose="02020609040205080304" pitchFamily="17" charset="-128"/>
              <a:cs typeface="+mj-cs"/>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02" y="2815640"/>
            <a:ext cx="723900" cy="723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6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nvGrpSpPr>
          <p:cNvPr id="3" name="object 3"/>
          <p:cNvGrpSpPr/>
          <p:nvPr/>
        </p:nvGrpSpPr>
        <p:grpSpPr>
          <a:xfrm>
            <a:off x="393504" y="344238"/>
            <a:ext cx="6984429" cy="9972535"/>
            <a:chOff x="360006" y="247802"/>
            <a:chExt cx="6984429" cy="9972535"/>
          </a:xfrm>
        </p:grpSpPr>
        <p:sp>
          <p:nvSpPr>
            <p:cNvPr id="4" name="object 4"/>
            <p:cNvSpPr/>
            <p:nvPr/>
          </p:nvSpPr>
          <p:spPr>
            <a:xfrm>
              <a:off x="360006" y="3918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1"/>
            <a:lstStyle/>
            <a:p>
              <a:pPr rtl="1"/>
              <a:endParaRPr kern="0" dirty="0">
                <a:latin typeface="ＭＳ 明朝" panose="02020609040205080304" pitchFamily="17" charset="-128"/>
                <a:ea typeface="ＭＳ 明朝" panose="02020609040205080304" pitchFamily="17" charset="-128"/>
                <a:cs typeface="+mj-cs"/>
              </a:endParaRPr>
            </a:p>
          </p:txBody>
        </p:sp>
        <p:sp>
          <p:nvSpPr>
            <p:cNvPr id="5" name="object 5"/>
            <p:cNvSpPr/>
            <p:nvPr/>
          </p:nvSpPr>
          <p:spPr>
            <a:xfrm>
              <a:off x="5649752" y="247802"/>
              <a:ext cx="1694683"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graphicFrame>
        <p:nvGraphicFramePr>
          <p:cNvPr id="14" name="object 14"/>
          <p:cNvGraphicFramePr>
            <a:graphicFrameLocks noGrp="1"/>
          </p:cNvGraphicFramePr>
          <p:nvPr/>
        </p:nvGraphicFramePr>
        <p:xfrm>
          <a:off x="931659" y="4895901"/>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1">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nvGrpSpPr>
          <p:cNvPr id="17" name="object 17"/>
          <p:cNvGrpSpPr/>
          <p:nvPr/>
        </p:nvGrpSpPr>
        <p:grpSpPr>
          <a:xfrm>
            <a:off x="788400" y="904291"/>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6199622" y="360222"/>
            <a:ext cx="1025848" cy="185948"/>
          </a:xfrm>
          <a:prstGeom prst="rect">
            <a:avLst/>
          </a:prstGeom>
        </p:spPr>
        <p:txBody>
          <a:bodyPr vert="horz" wrap="square" lIns="0" tIns="16510" rIns="0" bIns="0" rtlCol="1">
            <a:spAutoFit/>
          </a:bodyPr>
          <a:lstStyle/>
          <a:p>
            <a:pPr marL="12700" rtl="1">
              <a:lnSpc>
                <a:spcPct val="100000"/>
              </a:lnSpc>
              <a:spcBef>
                <a:spcPts val="130"/>
              </a:spcBef>
            </a:pPr>
            <a:r>
              <a:rPr lang="ar" sz="1100" kern="0" dirty="0">
                <a:solidFill>
                  <a:schemeClr val="bg1"/>
                </a:solidFill>
                <a:latin typeface="ＭＳ 明朝" panose="02020609040205080304" pitchFamily="17" charset="-128"/>
                <a:ea typeface="ＭＳ 明朝" panose="02020609040205080304" pitchFamily="17" charset="-128"/>
                <a:cs typeface="+mj-cs"/>
              </a:rPr>
              <a:t>إلى السادة أولياء الأمور</a:t>
            </a:r>
          </a:p>
        </p:txBody>
      </p:sp>
      <p:sp>
        <p:nvSpPr>
          <p:cNvPr id="24" name="object 3">
            <a:extLst>
              <a:ext uri="{FF2B5EF4-FFF2-40B4-BE49-F238E27FC236}">
                <a16:creationId xmlns:a16="http://schemas.microsoft.com/office/drawing/2014/main" id="{6493E363-66FB-D74A-86A0-C0A209774F13}"/>
              </a:ext>
            </a:extLst>
          </p:cNvPr>
          <p:cNvSpPr txBox="1"/>
          <p:nvPr/>
        </p:nvSpPr>
        <p:spPr>
          <a:xfrm>
            <a:off x="2465886" y="936852"/>
            <a:ext cx="3100492" cy="200055"/>
          </a:xfrm>
          <a:prstGeom prst="rect">
            <a:avLst/>
          </a:prstGeom>
        </p:spPr>
        <p:txBody>
          <a:bodyPr vert="horz" wrap="square" lIns="0" tIns="0" rIns="0" bIns="0" rtlCol="1">
            <a:spAutoFit/>
          </a:bodyPr>
          <a:lstStyle/>
          <a:p>
            <a:pPr marR="242570" algn="ctr" rtl="1">
              <a:lnSpc>
                <a:spcPct val="100000"/>
              </a:lnSpc>
              <a:spcBef>
                <a:spcPts val="100"/>
              </a:spcBef>
            </a:pPr>
            <a:r>
              <a:rPr lang="ar" sz="1300" kern="0">
                <a:solidFill>
                  <a:srgbClr val="221815"/>
                </a:solidFill>
                <a:latin typeface="ＭＳ 明朝" panose="02020609040205080304" pitchFamily="17" charset="-128"/>
                <a:ea typeface="ＭＳ 明朝" panose="02020609040205080304" pitchFamily="17" charset="-128"/>
                <a:cs typeface="+mj-cs"/>
              </a:rPr>
              <a:t>كيفية التطعيم بلقاح فيروس كورونا المستجد</a:t>
            </a:r>
            <a:endParaRPr sz="1300" kern="0" dirty="0">
              <a:latin typeface="ＭＳ 明朝" panose="02020609040205080304" pitchFamily="17" charset="-128"/>
              <a:ea typeface="ＭＳ 明朝" panose="02020609040205080304" pitchFamily="17" charset="-128"/>
              <a:cs typeface="+mj-cs"/>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5106248"/>
            <a:ext cx="2265045" cy="166712"/>
          </a:xfrm>
          <a:prstGeom prst="rect">
            <a:avLst/>
          </a:prstGeom>
        </p:spPr>
        <p:txBody>
          <a:bodyPr vert="horz" wrap="square" lIns="0" tIns="12700" rIns="0" bIns="0" rtlCol="1">
            <a:spAutoFit/>
          </a:bodyPr>
          <a:lstStyle/>
          <a:p>
            <a:pPr marL="12700" rtl="1">
              <a:lnSpc>
                <a:spcPct val="100000"/>
              </a:lnSpc>
              <a:spcBef>
                <a:spcPts val="100"/>
              </a:spcBef>
            </a:pPr>
            <a:r>
              <a:rPr lang="ar" sz="1000" kern="0">
                <a:solidFill>
                  <a:srgbClr val="221815"/>
                </a:solidFill>
                <a:latin typeface="ＭＳ 明朝" panose="02020609040205080304" pitchFamily="17" charset="-128"/>
                <a:ea typeface="ＭＳ 明朝" panose="02020609040205080304" pitchFamily="17" charset="-128"/>
                <a:cs typeface="+mj-cs"/>
              </a:rPr>
              <a:t>عند اضطراب الجسم بعد التطعيم باللقاح</a:t>
            </a:r>
            <a:endParaRPr sz="1000" kern="0" dirty="0">
              <a:latin typeface="ＭＳ 明朝" panose="02020609040205080304" pitchFamily="17" charset="-128"/>
              <a:ea typeface="ＭＳ 明朝" panose="02020609040205080304" pitchFamily="17" charset="-128"/>
              <a:cs typeface="+mj-cs"/>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4094242" y="5011346"/>
            <a:ext cx="2371090" cy="324512"/>
          </a:xfrm>
          <a:prstGeom prst="rect">
            <a:avLst/>
          </a:prstGeom>
        </p:spPr>
        <p:txBody>
          <a:bodyPr vert="horz" wrap="square" lIns="0" tIns="12700" rIns="0" bIns="0" rtlCol="1">
            <a:spAutoFit/>
          </a:bodyPr>
          <a:lstStyle/>
          <a:p>
            <a:pPr marL="18415" marR="5080" indent="-6350" rtl="1">
              <a:lnSpc>
                <a:spcPct val="118100"/>
              </a:lnSpc>
              <a:spcBef>
                <a:spcPts val="100"/>
              </a:spcBef>
            </a:pPr>
            <a:r>
              <a:rPr lang="ar" sz="900" b="1" kern="0">
                <a:solidFill>
                  <a:srgbClr val="221815"/>
                </a:solidFill>
                <a:latin typeface="ＭＳ 明朝" panose="02020609040205080304" pitchFamily="17" charset="-128"/>
                <a:ea typeface="ＭＳ 明朝" panose="02020609040205080304" pitchFamily="17" charset="-128"/>
                <a:cs typeface="+mj-cs"/>
              </a:rPr>
              <a:t>◎ المؤسسة الطبية التي تم تلقي اللقاح بها أو طبيب الأسرة أو مكتب البلدية أو المحافظة للاستفسارات</a:t>
            </a:r>
            <a:endParaRPr sz="900" b="1" kern="0" dirty="0">
              <a:latin typeface="ＭＳ 明朝" panose="02020609040205080304" pitchFamily="17" charset="-128"/>
              <a:ea typeface="ＭＳ 明朝" panose="02020609040205080304" pitchFamily="17" charset="-128"/>
              <a:cs typeface="+mj-cs"/>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6" y="5554506"/>
            <a:ext cx="2360930" cy="166712"/>
          </a:xfrm>
          <a:prstGeom prst="rect">
            <a:avLst/>
          </a:prstGeom>
        </p:spPr>
        <p:txBody>
          <a:bodyPr vert="horz" wrap="square" lIns="0" tIns="12700" rIns="0" bIns="0" rtlCol="1">
            <a:spAutoFit/>
          </a:bodyPr>
          <a:lstStyle/>
          <a:p>
            <a:pPr marL="12700" rtl="1">
              <a:lnSpc>
                <a:spcPct val="100000"/>
              </a:lnSpc>
              <a:spcBef>
                <a:spcPts val="100"/>
              </a:spcBef>
            </a:pPr>
            <a:r>
              <a:rPr lang="ar" sz="1000" kern="0">
                <a:solidFill>
                  <a:srgbClr val="221815"/>
                </a:solidFill>
                <a:latin typeface="ＭＳ 明朝" panose="02020609040205080304" pitchFamily="17" charset="-128"/>
                <a:ea typeface="ＭＳ 明朝" panose="02020609040205080304" pitchFamily="17" charset="-128"/>
                <a:cs typeface="+mj-cs"/>
              </a:rPr>
              <a:t>استفسارات عامة عن التطعيم باللقاح</a:t>
            </a:r>
            <a:endParaRPr sz="1000" kern="0" dirty="0">
              <a:latin typeface="ＭＳ 明朝" panose="02020609040205080304" pitchFamily="17" charset="-128"/>
              <a:ea typeface="ＭＳ 明朝" panose="02020609040205080304" pitchFamily="17" charset="-128"/>
              <a:cs typeface="+mj-cs"/>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791570" y="5601099"/>
            <a:ext cx="1582831" cy="151323"/>
          </a:xfrm>
          <a:prstGeom prst="rect">
            <a:avLst/>
          </a:prstGeom>
        </p:spPr>
        <p:txBody>
          <a:bodyPr vert="horz" wrap="square" lIns="0" tIns="12700" rIns="0" bIns="0" rtlCol="1">
            <a:spAutoFit/>
          </a:bodyPr>
          <a:lstStyle/>
          <a:p>
            <a:pPr marL="12700" rtl="1">
              <a:lnSpc>
                <a:spcPct val="100000"/>
              </a:lnSpc>
              <a:spcBef>
                <a:spcPts val="100"/>
              </a:spcBef>
            </a:pPr>
            <a:r>
              <a:rPr lang="ar" sz="900" b="1" kern="0">
                <a:solidFill>
                  <a:srgbClr val="221815"/>
                </a:solidFill>
                <a:latin typeface="ＭＳ 明朝" panose="02020609040205080304" pitchFamily="17" charset="-128"/>
                <a:ea typeface="ＭＳ 明朝" panose="02020609040205080304" pitchFamily="17" charset="-128"/>
                <a:cs typeface="+mj-cs"/>
              </a:rPr>
              <a:t>مكتب الاستفسارات بالبلدية.</a:t>
            </a:r>
            <a:endParaRPr sz="900" b="1" kern="0" dirty="0">
              <a:latin typeface="ＭＳ 明朝" panose="02020609040205080304" pitchFamily="17" charset="-128"/>
              <a:ea typeface="ＭＳ 明朝" panose="02020609040205080304" pitchFamily="17" charset="-128"/>
              <a:cs typeface="+mj-cs"/>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985059"/>
            <a:ext cx="6003925" cy="182101"/>
          </a:xfrm>
          <a:prstGeom prst="rect">
            <a:avLst/>
          </a:prstGeom>
        </p:spPr>
        <p:txBody>
          <a:bodyPr vert="horz" wrap="square" lIns="0" tIns="12700" rIns="0" bIns="0" rtlCol="1">
            <a:spAutoFit/>
          </a:bodyPr>
          <a:lstStyle/>
          <a:p>
            <a:pPr marL="12700" rtl="1">
              <a:lnSpc>
                <a:spcPct val="100000"/>
              </a:lnSpc>
              <a:spcBef>
                <a:spcPts val="100"/>
              </a:spcBef>
            </a:pPr>
            <a:r>
              <a:rPr lang="ar" sz="1100" kern="0">
                <a:solidFill>
                  <a:srgbClr val="221815"/>
                </a:solidFill>
                <a:latin typeface="ＭＳ 明朝" panose="02020609040205080304" pitchFamily="17" charset="-128"/>
                <a:ea typeface="ＭＳ 明朝" panose="02020609040205080304" pitchFamily="17" charset="-128"/>
                <a:cs typeface="+mj-cs"/>
              </a:rPr>
              <a:t>◎ حول نظام إغاثة الأضرار الصحية الناتجة عن التطعيم الوقائي</a:t>
            </a:r>
            <a:endParaRPr sz="1100" kern="0" dirty="0">
              <a:latin typeface="ＭＳ 明朝" panose="02020609040205080304" pitchFamily="17" charset="-128"/>
              <a:ea typeface="ＭＳ 明朝" panose="02020609040205080304" pitchFamily="17" charset="-128"/>
              <a:cs typeface="+mj-cs"/>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ارتداء الكمامة</a:t>
            </a:r>
            <a:endParaRPr sz="650" b="1" kern="0" dirty="0">
              <a:latin typeface="ＭＳ 明朝" panose="02020609040205080304" pitchFamily="17" charset="-128"/>
              <a:ea typeface="ＭＳ 明朝" panose="02020609040205080304" pitchFamily="17" charset="-128"/>
              <a:cs typeface="+mj-cs"/>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غسل اليدين بالصابون</a:t>
            </a:r>
            <a:endParaRPr sz="650" b="1" kern="0" dirty="0">
              <a:latin typeface="ＭＳ 明朝" panose="02020609040205080304" pitchFamily="17" charset="-128"/>
              <a:ea typeface="ＭＳ 明朝" panose="02020609040205080304" pitchFamily="17" charset="-128"/>
              <a:cs typeface="+mj-cs"/>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16567" y="8842748"/>
            <a:ext cx="457834"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تعقيم اليدين</a:t>
            </a:r>
            <a:endParaRPr sz="650" b="1" kern="0" dirty="0">
              <a:latin typeface="ＭＳ 明朝" panose="02020609040205080304" pitchFamily="17" charset="-128"/>
              <a:ea typeface="ＭＳ 明朝" panose="02020609040205080304" pitchFamily="17" charset="-128"/>
              <a:cs typeface="+mj-cs"/>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623570"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الأماكن المغلقة</a:t>
            </a:r>
            <a:endParaRPr sz="650" b="1" kern="0" dirty="0">
              <a:latin typeface="ＭＳ 明朝" panose="02020609040205080304" pitchFamily="17" charset="-128"/>
              <a:ea typeface="ＭＳ 明朝" panose="02020609040205080304" pitchFamily="17" charset="-128"/>
              <a:cs typeface="+mj-cs"/>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535305"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الأماكن المزدحمة</a:t>
            </a:r>
            <a:endParaRPr sz="650" b="1" kern="0" dirty="0">
              <a:latin typeface="ＭＳ 明朝" panose="02020609040205080304" pitchFamily="17" charset="-128"/>
              <a:ea typeface="ＭＳ 明朝" panose="02020609040205080304" pitchFamily="17" charset="-128"/>
              <a:cs typeface="+mj-cs"/>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535305" cy="112210"/>
          </a:xfrm>
          <a:prstGeom prst="rect">
            <a:avLst/>
          </a:prstGeom>
        </p:spPr>
        <p:txBody>
          <a:bodyPr vert="horz" wrap="square" lIns="0" tIns="12065" rIns="0" bIns="0" rtlCol="1">
            <a:spAutoFit/>
          </a:bodyPr>
          <a:lstStyle/>
          <a:p>
            <a:pPr marL="12700" rtl="1">
              <a:lnSpc>
                <a:spcPct val="100000"/>
              </a:lnSpc>
              <a:spcBef>
                <a:spcPts val="95"/>
              </a:spcBef>
            </a:pPr>
            <a:r>
              <a:rPr lang="ar" sz="650" b="1" kern="0">
                <a:solidFill>
                  <a:srgbClr val="221815"/>
                </a:solidFill>
                <a:latin typeface="ＭＳ 明朝" panose="02020609040205080304" pitchFamily="17" charset="-128"/>
                <a:ea typeface="ＭＳ 明朝" panose="02020609040205080304" pitchFamily="17" charset="-128"/>
                <a:cs typeface="+mj-cs"/>
              </a:rPr>
              <a:t>المسافات القريبة</a:t>
            </a:r>
            <a:endParaRPr sz="650" b="1" kern="0" dirty="0">
              <a:latin typeface="ＭＳ 明朝" panose="02020609040205080304" pitchFamily="17" charset="-128"/>
              <a:ea typeface="ＭＳ 明朝" panose="02020609040205080304" pitchFamily="17" charset="-128"/>
              <a:cs typeface="+mj-cs"/>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8381" y="9383389"/>
            <a:ext cx="2329815" cy="538417"/>
          </a:xfrm>
          <a:prstGeom prst="rect">
            <a:avLst/>
          </a:prstGeom>
        </p:spPr>
        <p:txBody>
          <a:bodyPr vert="horz" wrap="square" lIns="0" tIns="12700" rIns="0" bIns="0" rtlCol="1">
            <a:spAutoFit/>
          </a:bodyPr>
          <a:lstStyle/>
          <a:p>
            <a:pPr marL="12700" marR="5080" algn="just" rtl="1">
              <a:lnSpc>
                <a:spcPct val="124300"/>
              </a:lnSpc>
              <a:spcBef>
                <a:spcPts val="100"/>
              </a:spcBef>
            </a:pPr>
            <a:r>
              <a:rPr lang="ar" sz="950" kern="0" dirty="0">
                <a:solidFill>
                  <a:srgbClr val="221815"/>
                </a:solidFill>
                <a:latin typeface="ＭＳ 明朝" panose="02020609040205080304" pitchFamily="17" charset="-128"/>
                <a:ea typeface="ＭＳ 明朝" panose="02020609040205080304" pitchFamily="17" charset="-128"/>
                <a:cs typeface="+mj-cs"/>
              </a:rPr>
              <a:t>لمزيد من المعلومات حول تأثير وسلامة لقاح فيروس كورونا المستجد المخصص للأطفال، يرجى زيارة موقع وزارة الصحة والعمل والرعاية الاجتماعية.</a:t>
            </a:r>
            <a:endParaRPr sz="950" kern="0" dirty="0">
              <a:latin typeface="ＭＳ 明朝" panose="02020609040205080304" pitchFamily="17" charset="-128"/>
              <a:ea typeface="ＭＳ 明朝" panose="02020609040205080304" pitchFamily="17" charset="-128"/>
              <a:cs typeface="+mj-cs"/>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356418"/>
            <a:ext cx="6122670" cy="169277"/>
          </a:xfrm>
          <a:prstGeom prst="rect">
            <a:avLst/>
          </a:prstGeom>
        </p:spPr>
        <p:txBody>
          <a:bodyPr vert="horz" wrap="square" lIns="0" tIns="0" rIns="0" bIns="0" rtlCol="1">
            <a:spAutoFit/>
          </a:bodyPr>
          <a:lstStyle/>
          <a:p>
            <a:pPr marL="12700" rtl="1">
              <a:lnSpc>
                <a:spcPct val="100000"/>
              </a:lnSpc>
              <a:spcBef>
                <a:spcPts val="1045"/>
              </a:spcBef>
            </a:pPr>
            <a:r>
              <a:rPr lang="ar" sz="1100" kern="0" dirty="0">
                <a:solidFill>
                  <a:srgbClr val="3E3A39"/>
                </a:solidFill>
                <a:latin typeface="ＭＳ 明朝" panose="02020609040205080304" pitchFamily="17" charset="-128"/>
                <a:ea typeface="ＭＳ 明朝" panose="02020609040205080304" pitchFamily="17" charset="-128"/>
                <a:cs typeface="+mj-cs"/>
              </a:rPr>
              <a:t>◎ يرجى الحرص قدر الإمكان، على إحضار دفتر صحة الأم والطفل يوم التطعيم.</a:t>
            </a:r>
            <a:endParaRPr sz="1100" kern="0" dirty="0">
              <a:latin typeface="ＭＳ 明朝" panose="02020609040205080304" pitchFamily="17" charset="-128"/>
              <a:ea typeface="ＭＳ 明朝" panose="02020609040205080304" pitchFamily="17" charset="-128"/>
              <a:cs typeface="+mj-cs"/>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318351"/>
            <a:ext cx="6122670" cy="169277"/>
          </a:xfrm>
          <a:prstGeom prst="rect">
            <a:avLst/>
          </a:prstGeom>
        </p:spPr>
        <p:txBody>
          <a:bodyPr vert="horz" wrap="square" lIns="0" tIns="0" rIns="0" bIns="0" rtlCol="1">
            <a:spAutoFit/>
          </a:bodyPr>
          <a:lstStyle/>
          <a:p>
            <a:pPr marL="12700" rtl="1">
              <a:lnSpc>
                <a:spcPct val="100000"/>
              </a:lnSpc>
            </a:pPr>
            <a:r>
              <a:rPr lang="ar" sz="1100" kern="0">
                <a:solidFill>
                  <a:srgbClr val="3E3A39"/>
                </a:solidFill>
                <a:latin typeface="ＭＳ 明朝" panose="02020609040205080304" pitchFamily="17" charset="-128"/>
                <a:ea typeface="ＭＳ 明朝" panose="02020609040205080304" pitchFamily="17" charset="-128"/>
                <a:cs typeface="+mj-cs"/>
              </a:rPr>
              <a:t>◎ من أجل تطعيم الأطفال باللقاح تلزم موافقة ومرافقة أولياء الأمور.</a:t>
            </a:r>
            <a:endParaRPr sz="1100" kern="0" dirty="0">
              <a:latin typeface="ＭＳ 明朝" panose="02020609040205080304" pitchFamily="17" charset="-128"/>
              <a:ea typeface="ＭＳ 明朝" panose="02020609040205080304" pitchFamily="17" charset="-128"/>
              <a:cs typeface="+mj-cs"/>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2" y="1551556"/>
            <a:ext cx="5967545" cy="491032"/>
          </a:xfrm>
          <a:prstGeom prst="rect">
            <a:avLst/>
          </a:prstGeom>
        </p:spPr>
        <p:txBody>
          <a:bodyPr vert="horz" wrap="square" lIns="0" tIns="0" rIns="0" bIns="0" rtlCol="1">
            <a:spAutoFit/>
          </a:bodyPr>
          <a:lstStyle/>
          <a:p>
            <a:pPr marL="9525" marR="5080" rtl="1">
              <a:lnSpc>
                <a:spcPct val="118100"/>
              </a:lnSpc>
              <a:spcBef>
                <a:spcPts val="345"/>
              </a:spcBef>
            </a:pPr>
            <a:r>
              <a:rPr lang="ar" sz="900" kern="0" dirty="0">
                <a:latin typeface="ＭＳ 明朝" panose="02020609040205080304" pitchFamily="17" charset="-128"/>
                <a:ea typeface="ＭＳ 明朝" panose="02020609040205080304" pitchFamily="17" charset="-128"/>
                <a:cs typeface="+mj-cs"/>
              </a:rPr>
              <a:t>نرجو من أولياء الأمور </a:t>
            </a:r>
            <a:r>
              <a:rPr lang="ar" sz="900" kern="0" dirty="0" smtClean="0">
                <a:latin typeface="ＭＳ 明朝" panose="02020609040205080304" pitchFamily="17" charset="-128"/>
                <a:ea typeface="ＭＳ 明朝" panose="02020609040205080304" pitchFamily="17" charset="-128"/>
                <a:cs typeface="+mj-cs"/>
              </a:rPr>
              <a:t>تحديد </a:t>
            </a:r>
            <a:r>
              <a:rPr lang="ar" sz="900" kern="0" dirty="0">
                <a:latin typeface="ＭＳ 明朝" panose="02020609040205080304" pitchFamily="17" charset="-128"/>
                <a:ea typeface="ＭＳ 明朝" panose="02020609040205080304" pitchFamily="17" charset="-128"/>
                <a:cs typeface="+mj-cs"/>
              </a:rPr>
              <a:t>إذا كانوا يرغبون في التطعيم بعد معرفة المعلومات الصحيحة عن تأثيره من حيث الوقاية من العدوى </a:t>
            </a:r>
            <a:r>
              <a:rPr lang="ar" sz="900" kern="0" dirty="0" smtClean="0">
                <a:latin typeface="ＭＳ 明朝" panose="02020609040205080304" pitchFamily="17" charset="-128"/>
                <a:ea typeface="ＭＳ 明朝" panose="02020609040205080304" pitchFamily="17" charset="-128"/>
                <a:cs typeface="+mj-cs"/>
              </a:rPr>
              <a:t>وأيضا </a:t>
            </a:r>
            <a:r>
              <a:rPr lang="ar" sz="900" kern="0" dirty="0">
                <a:latin typeface="ＭＳ 明朝" panose="02020609040205080304" pitchFamily="17" charset="-128"/>
                <a:ea typeface="ＭＳ 明朝" panose="02020609040205080304" pitchFamily="17" charset="-128"/>
                <a:cs typeface="+mj-cs"/>
              </a:rPr>
              <a:t>أعراضه الجانبية. لا يتم التطعيم بدون موافقة أولياء الأمور.</a:t>
            </a:r>
            <a:endParaRPr sz="900" kern="0" dirty="0">
              <a:latin typeface="ＭＳ 明朝" panose="02020609040205080304" pitchFamily="17" charset="-128"/>
              <a:ea typeface="ＭＳ 明朝" panose="02020609040205080304" pitchFamily="17" charset="-128"/>
              <a:cs typeface="+mj-cs"/>
            </a:endParaRPr>
          </a:p>
          <a:p>
            <a:pPr marL="9525" rtl="1">
              <a:lnSpc>
                <a:spcPct val="100000"/>
              </a:lnSpc>
              <a:spcBef>
                <a:spcPts val="195"/>
              </a:spcBef>
            </a:pPr>
            <a:r>
              <a:rPr lang="ar" sz="900" kern="0" dirty="0">
                <a:latin typeface="ＭＳ 明朝" panose="02020609040205080304" pitchFamily="17" charset="-128"/>
                <a:ea typeface="ＭＳ 明朝" panose="02020609040205080304" pitchFamily="17" charset="-128"/>
                <a:cs typeface="+mj-cs"/>
              </a:rPr>
              <a:t>لا ينبغي إجبار من حولكم </a:t>
            </a:r>
            <a:r>
              <a:rPr lang="ar-EG" sz="900" kern="0" dirty="0" smtClean="0">
                <a:latin typeface="ＭＳ 明朝" panose="02020609040205080304" pitchFamily="17" charset="-128"/>
                <a:ea typeface="ＭＳ 明朝" panose="02020609040205080304" pitchFamily="17" charset="-128"/>
                <a:cs typeface="+mj-cs"/>
              </a:rPr>
              <a:t>على </a:t>
            </a:r>
            <a:r>
              <a:rPr lang="ar" sz="900" kern="0" dirty="0" smtClean="0">
                <a:latin typeface="ＭＳ 明朝" panose="02020609040205080304" pitchFamily="17" charset="-128"/>
                <a:ea typeface="ＭＳ 明朝" panose="02020609040205080304" pitchFamily="17" charset="-128"/>
                <a:cs typeface="+mj-cs"/>
              </a:rPr>
              <a:t>التطعيم</a:t>
            </a:r>
            <a:r>
              <a:rPr lang="ar-EG" sz="900" kern="0" dirty="0" smtClean="0">
                <a:latin typeface="ＭＳ 明朝" panose="02020609040205080304" pitchFamily="17" charset="-128"/>
                <a:ea typeface="ＭＳ 明朝" panose="02020609040205080304" pitchFamily="17" charset="-128"/>
                <a:cs typeface="+mj-cs"/>
              </a:rPr>
              <a:t>؛</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ولا ينبغي التمييز ضد من لم </a:t>
            </a:r>
            <a:r>
              <a:rPr lang="ar-EG" sz="900" kern="0" dirty="0" smtClean="0">
                <a:latin typeface="ＭＳ 明朝" panose="02020609040205080304" pitchFamily="17" charset="-128"/>
                <a:ea typeface="ＭＳ 明朝" panose="02020609040205080304" pitchFamily="17" charset="-128"/>
                <a:cs typeface="+mj-cs"/>
              </a:rPr>
              <a:t>يقم بتلقي </a:t>
            </a:r>
            <a:r>
              <a:rPr lang="ar" sz="900" kern="0" dirty="0" smtClean="0">
                <a:latin typeface="ＭＳ 明朝" panose="02020609040205080304" pitchFamily="17" charset="-128"/>
                <a:ea typeface="ＭＳ 明朝" panose="02020609040205080304" pitchFamily="17" charset="-128"/>
                <a:cs typeface="+mj-cs"/>
              </a:rPr>
              <a:t>التطعيم</a:t>
            </a:r>
            <a:r>
              <a:rPr lang="ar" sz="900" kern="0" dirty="0">
                <a:latin typeface="ＭＳ 明朝" panose="02020609040205080304" pitchFamily="17" charset="-128"/>
                <a:ea typeface="ＭＳ 明朝" panose="02020609040205080304" pitchFamily="17" charset="-128"/>
                <a:cs typeface="+mj-cs"/>
              </a:rPr>
              <a:t>.</a:t>
            </a:r>
            <a:endParaRPr sz="900" kern="0" dirty="0">
              <a:latin typeface="ＭＳ 明朝" panose="02020609040205080304" pitchFamily="17" charset="-128"/>
              <a:ea typeface="ＭＳ 明朝" panose="02020609040205080304" pitchFamily="17" charset="-128"/>
              <a:cs typeface="+mj-cs"/>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1298" y="3327347"/>
            <a:ext cx="6122670" cy="169277"/>
          </a:xfrm>
          <a:prstGeom prst="rect">
            <a:avLst/>
          </a:prstGeom>
        </p:spPr>
        <p:txBody>
          <a:bodyPr vert="horz" wrap="square" lIns="0" tIns="0" rIns="0" bIns="0" rtlCol="1">
            <a:spAutoFit/>
          </a:bodyPr>
          <a:lstStyle/>
          <a:p>
            <a:pPr marL="12700" rtl="1">
              <a:lnSpc>
                <a:spcPct val="100000"/>
              </a:lnSpc>
              <a:spcBef>
                <a:spcPts val="1060"/>
              </a:spcBef>
            </a:pPr>
            <a:r>
              <a:rPr lang="ar" sz="1100" kern="0" dirty="0">
                <a:solidFill>
                  <a:srgbClr val="3E3A39"/>
                </a:solidFill>
                <a:latin typeface="ＭＳ 明朝" panose="02020609040205080304" pitchFamily="17" charset="-128"/>
                <a:ea typeface="ＭＳ 明朝" panose="02020609040205080304" pitchFamily="17" charset="-128"/>
                <a:cs typeface="+mj-cs"/>
              </a:rPr>
              <a:t>◎ إذا كانت لديكم أية استفسارات أو مخاوف خاصة باللقاح، فيرجى مراجعة طبيب الأسرة.</a:t>
            </a:r>
            <a:endParaRPr sz="1100" kern="0" dirty="0">
              <a:latin typeface="ＭＳ 明朝" panose="02020609040205080304" pitchFamily="17" charset="-128"/>
              <a:ea typeface="ＭＳ 明朝" panose="02020609040205080304" pitchFamily="17" charset="-128"/>
              <a:cs typeface="+mj-cs"/>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9233" y="2574048"/>
            <a:ext cx="5964735" cy="490327"/>
          </a:xfrm>
          <a:prstGeom prst="rect">
            <a:avLst/>
          </a:prstGeom>
        </p:spPr>
        <p:txBody>
          <a:bodyPr vert="horz" wrap="square" lIns="0" tIns="0" rIns="0" bIns="0" rtlCol="1">
            <a:spAutoFit/>
          </a:bodyPr>
          <a:lstStyle/>
          <a:p>
            <a:pPr marL="9525" marR="766445" rtl="1">
              <a:lnSpc>
                <a:spcPct val="118100"/>
              </a:lnSpc>
              <a:spcBef>
                <a:spcPts val="350"/>
              </a:spcBef>
            </a:pPr>
            <a:r>
              <a:rPr lang="ar" sz="900" kern="0" dirty="0">
                <a:latin typeface="ＭＳ 明朝" panose="02020609040205080304" pitchFamily="17" charset="-128"/>
                <a:ea typeface="ＭＳ 明朝" panose="02020609040205080304" pitchFamily="17" charset="-128"/>
                <a:cs typeface="+mj-cs"/>
              </a:rPr>
              <a:t>يتم تدوين تطعيم الأطفال باللقاح في دفتر صحة الأم </a:t>
            </a:r>
            <a:r>
              <a:rPr lang="ar" sz="900" kern="0" dirty="0" smtClean="0">
                <a:latin typeface="ＭＳ 明朝" panose="02020609040205080304" pitchFamily="17" charset="-128"/>
                <a:ea typeface="ＭＳ 明朝" panose="02020609040205080304" pitchFamily="17" charset="-128"/>
                <a:cs typeface="+mj-cs"/>
              </a:rPr>
              <a:t>والطفل</a:t>
            </a:r>
            <a:r>
              <a:rPr lang="ar-EG" sz="900" kern="0" dirty="0" smtClean="0">
                <a:latin typeface="ＭＳ 明朝" panose="02020609040205080304" pitchFamily="17" charset="-128"/>
                <a:ea typeface="ＭＳ 明朝" panose="02020609040205080304" pitchFamily="17" charset="-128"/>
                <a:cs typeface="+mj-cs"/>
              </a:rPr>
              <a:t>، ولذلك </a:t>
            </a:r>
            <a:r>
              <a:rPr lang="ar" sz="900" kern="0" dirty="0" smtClean="0">
                <a:latin typeface="ＭＳ 明朝" panose="02020609040205080304" pitchFamily="17" charset="-128"/>
                <a:ea typeface="ＭＳ 明朝" panose="02020609040205080304" pitchFamily="17" charset="-128"/>
                <a:cs typeface="+mj-cs"/>
              </a:rPr>
              <a:t>يرجى</a:t>
            </a:r>
            <a:r>
              <a:rPr lang="ar-EG" sz="900" kern="0" dirty="0" smtClean="0">
                <a:latin typeface="ＭＳ 明朝" panose="02020609040205080304" pitchFamily="17" charset="-128"/>
                <a:ea typeface="ＭＳ 明朝" panose="02020609040205080304" pitchFamily="17" charset="-128"/>
                <a:cs typeface="+mj-cs"/>
              </a:rPr>
              <a:t>،</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قدر الإمكان، إحضاره يوم التطعيم.</a:t>
            </a:r>
            <a:endParaRPr sz="900" kern="0" dirty="0">
              <a:latin typeface="ＭＳ 明朝" panose="02020609040205080304" pitchFamily="17" charset="-128"/>
              <a:ea typeface="ＭＳ 明朝" panose="02020609040205080304" pitchFamily="17" charset="-128"/>
              <a:cs typeface="+mj-cs"/>
            </a:endParaRPr>
          </a:p>
          <a:p>
            <a:pPr marL="9525" marR="772795" rtl="1">
              <a:lnSpc>
                <a:spcPct val="118100"/>
              </a:lnSpc>
            </a:pPr>
            <a:r>
              <a:rPr lang="ar" sz="900" kern="0" dirty="0" smtClean="0">
                <a:latin typeface="ＭＳ 明朝" panose="02020609040205080304" pitchFamily="17" charset="-128"/>
                <a:ea typeface="ＭＳ 明朝" panose="02020609040205080304" pitchFamily="17" charset="-128"/>
                <a:cs typeface="+mj-cs"/>
              </a:rPr>
              <a:t>بالإضافة</a:t>
            </a:r>
            <a:r>
              <a:rPr lang="ar-EG" sz="900" kern="0" dirty="0" smtClean="0">
                <a:latin typeface="ＭＳ 明朝" panose="02020609040205080304" pitchFamily="17" charset="-128"/>
                <a:ea typeface="ＭＳ 明朝" panose="02020609040205080304" pitchFamily="17" charset="-128"/>
                <a:cs typeface="+mj-cs"/>
              </a:rPr>
              <a:t> لذلك</a:t>
            </a:r>
            <a:r>
              <a:rPr lang="ar" sz="900" kern="0" dirty="0" smtClean="0">
                <a:latin typeface="ＭＳ 明朝" panose="02020609040205080304" pitchFamily="17" charset="-128"/>
                <a:ea typeface="ＭＳ 明朝" panose="02020609040205080304" pitchFamily="17" charset="-128"/>
                <a:cs typeface="+mj-cs"/>
              </a:rPr>
              <a:t>، </a:t>
            </a:r>
            <a:r>
              <a:rPr lang="ar" sz="900" kern="0" dirty="0">
                <a:latin typeface="ＭＳ 明朝" panose="02020609040205080304" pitchFamily="17" charset="-128"/>
                <a:ea typeface="ＭＳ 明朝" panose="02020609040205080304" pitchFamily="17" charset="-128"/>
                <a:cs typeface="+mj-cs"/>
              </a:rPr>
              <a:t>يرجى الحرص على إحضار كل محتوى الظرف الذي وصلكم فيه هذا الإشعار ووثيقة هوية الأطفال (بطاقة الرقم الشخصي أو بطاقة التأمين الصحي...إلخ).</a:t>
            </a:r>
            <a:endParaRPr sz="900" kern="0" dirty="0">
              <a:latin typeface="ＭＳ 明朝" panose="02020609040205080304" pitchFamily="17" charset="-128"/>
              <a:ea typeface="ＭＳ 明朝" panose="02020609040205080304" pitchFamily="17" charset="-128"/>
              <a:cs typeface="+mj-cs"/>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0" y="3571762"/>
            <a:ext cx="5967547" cy="490327"/>
          </a:xfrm>
          <a:prstGeom prst="rect">
            <a:avLst/>
          </a:prstGeom>
        </p:spPr>
        <p:txBody>
          <a:bodyPr vert="horz" wrap="square" lIns="0" tIns="0" rIns="0" bIns="0" rtlCol="1">
            <a:spAutoFit/>
          </a:bodyPr>
          <a:lstStyle/>
          <a:p>
            <a:pPr marL="9525" marR="124460" algn="just" rtl="1">
              <a:lnSpc>
                <a:spcPct val="118100"/>
              </a:lnSpc>
              <a:spcBef>
                <a:spcPts val="345"/>
              </a:spcBef>
            </a:pPr>
            <a:r>
              <a:rPr lang="ar" sz="900" kern="0" dirty="0">
                <a:solidFill>
                  <a:srgbClr val="221815"/>
                </a:solidFill>
                <a:latin typeface="ＭＳ 明朝" panose="02020609040205080304" pitchFamily="17" charset="-128"/>
                <a:ea typeface="ＭＳ 明朝" panose="02020609040205080304" pitchFamily="17" charset="-128"/>
                <a:cs typeface="+mj-cs"/>
              </a:rPr>
              <a:t>بخصوص الفترات اللازمة بين التطعيم بلقاح فيروس كورونا المستجد واللقاحات الأخرى، يرجى مراجعة طبيب الأسرة. عادة لا ينبغي تلقي لقاح آخر في نفس الوقت أو في خلال أسبوعين قبل أو بعد التطعيم. وإذا كان الأطفال يعانون من أمراض </a:t>
            </a:r>
            <a:r>
              <a:rPr lang="ar" sz="900" kern="0" dirty="0" smtClean="0">
                <a:solidFill>
                  <a:srgbClr val="221815"/>
                </a:solidFill>
                <a:latin typeface="ＭＳ 明朝" panose="02020609040205080304" pitchFamily="17" charset="-128"/>
                <a:ea typeface="ＭＳ 明朝" panose="02020609040205080304" pitchFamily="17" charset="-128"/>
                <a:cs typeface="+mj-cs"/>
              </a:rPr>
              <a:t>كامنة</a:t>
            </a:r>
            <a:r>
              <a:rPr lang="ar-EG" sz="900" kern="0" dirty="0" smtClean="0">
                <a:solidFill>
                  <a:srgbClr val="FF0000"/>
                </a:solidFill>
                <a:latin typeface="ＭＳ 明朝" panose="02020609040205080304" pitchFamily="17" charset="-128"/>
                <a:ea typeface="ＭＳ 明朝" panose="02020609040205080304" pitchFamily="17" charset="-128"/>
                <a:cs typeface="+mj-cs"/>
              </a:rPr>
              <a:t>،</a:t>
            </a:r>
            <a:r>
              <a:rPr lang="ar" sz="900" kern="0" dirty="0" smtClean="0">
                <a:solidFill>
                  <a:srgbClr val="221815"/>
                </a:solidFill>
                <a:latin typeface="ＭＳ 明朝" panose="02020609040205080304" pitchFamily="17" charset="-128"/>
                <a:ea typeface="ＭＳ 明朝" panose="02020609040205080304" pitchFamily="17" charset="-128"/>
                <a:cs typeface="+mj-cs"/>
              </a:rPr>
              <a:t> </a:t>
            </a:r>
            <a:r>
              <a:rPr lang="ar" sz="900" kern="0" dirty="0">
                <a:solidFill>
                  <a:srgbClr val="221815"/>
                </a:solidFill>
                <a:latin typeface="ＭＳ 明朝" panose="02020609040205080304" pitchFamily="17" charset="-128"/>
                <a:ea typeface="ＭＳ 明朝" panose="02020609040205080304" pitchFamily="17" charset="-128"/>
                <a:cs typeface="+mj-cs"/>
              </a:rPr>
              <a:t>أو إذا كانت لديكم أية استفسارات أو مخاوف أخرى خاصة باللقاح، فيرجى مراجعة طبيب الأسرة بصورة تفصيلية.</a:t>
            </a:r>
            <a:endParaRPr sz="900" kern="0" dirty="0">
              <a:latin typeface="ＭＳ 明朝" panose="02020609040205080304" pitchFamily="17" charset="-128"/>
              <a:ea typeface="ＭＳ 明朝" panose="02020609040205080304" pitchFamily="17" charset="-128"/>
              <a:cs typeface="+mj-cs"/>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3047899" y="4384645"/>
            <a:ext cx="1704588" cy="200055"/>
          </a:xfrm>
          <a:prstGeom prst="rect">
            <a:avLst/>
          </a:prstGeom>
        </p:spPr>
        <p:txBody>
          <a:bodyPr vert="horz" wrap="square" lIns="0" tIns="0" rIns="0" bIns="0" rtlCol="1">
            <a:spAutoFit/>
          </a:bodyPr>
          <a:lstStyle/>
          <a:p>
            <a:pPr marR="241935" algn="ctr" rtl="1">
              <a:lnSpc>
                <a:spcPct val="100000"/>
              </a:lnSpc>
            </a:pPr>
            <a:r>
              <a:rPr lang="ar" sz="1300" kern="0" dirty="0">
                <a:solidFill>
                  <a:srgbClr val="221815"/>
                </a:solidFill>
                <a:latin typeface="ＭＳ 明朝" panose="02020609040205080304" pitchFamily="17" charset="-128"/>
                <a:ea typeface="ＭＳ 明朝" panose="02020609040205080304" pitchFamily="17" charset="-128"/>
                <a:cs typeface="+mj-cs"/>
              </a:rPr>
              <a:t>للاستشارات</a:t>
            </a:r>
            <a:endParaRPr sz="1300" kern="0" dirty="0">
              <a:latin typeface="ＭＳ 明朝" panose="02020609040205080304" pitchFamily="17" charset="-128"/>
              <a:ea typeface="ＭＳ 明朝" panose="02020609040205080304" pitchFamily="17" charset="-128"/>
              <a:cs typeface="+mj-cs"/>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1">
            <a:spAutoFit/>
          </a:bodyPr>
          <a:lstStyle/>
          <a:p>
            <a:pPr marL="12700" rtl="1">
              <a:lnSpc>
                <a:spcPct val="100000"/>
              </a:lnSpc>
            </a:pPr>
            <a:r>
              <a:rPr lang="ar" sz="1100" kern="0">
                <a:solidFill>
                  <a:srgbClr val="221815"/>
                </a:solidFill>
                <a:latin typeface="ＭＳ 明朝" panose="02020609040205080304" pitchFamily="17" charset="-128"/>
                <a:ea typeface="ＭＳ 明朝" panose="02020609040205080304" pitchFamily="17" charset="-128"/>
                <a:cs typeface="+mj-cs"/>
              </a:rPr>
              <a:t>◎ للاستشارات بخصوص لقاح فيروس كورونا المستجد</a:t>
            </a:r>
            <a:endParaRPr sz="1100" kern="0" dirty="0">
              <a:latin typeface="ＭＳ 明朝" panose="02020609040205080304" pitchFamily="17" charset="-128"/>
              <a:ea typeface="ＭＳ 明朝" panose="02020609040205080304" pitchFamily="17" charset="-128"/>
              <a:cs typeface="+mj-cs"/>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758602" y="7638632"/>
            <a:ext cx="5828794" cy="357534"/>
          </a:xfrm>
          <a:prstGeom prst="rect">
            <a:avLst/>
          </a:prstGeom>
        </p:spPr>
        <p:txBody>
          <a:bodyPr vert="horz" wrap="square" lIns="0" tIns="12700" rIns="0" bIns="0" rtlCol="1">
            <a:spAutoFit/>
          </a:bodyPr>
          <a:lstStyle/>
          <a:p>
            <a:pPr marL="9525" marR="253365" rtl="1">
              <a:lnSpc>
                <a:spcPct val="111800"/>
              </a:lnSpc>
            </a:pPr>
            <a:r>
              <a:rPr lang="ar" sz="1000" kern="0" dirty="0">
                <a:solidFill>
                  <a:srgbClr val="221815"/>
                </a:solidFill>
                <a:latin typeface="ＭＳ 明朝" panose="02020609040205080304" pitchFamily="17" charset="-128"/>
                <a:ea typeface="ＭＳ 明朝" panose="02020609040205080304" pitchFamily="17" charset="-128"/>
                <a:cs typeface="+mj-cs"/>
              </a:rPr>
              <a:t>هناك من تلقى التطعيم وهناك من لم يتلقاه. الرجاء الاستمرار في أخذ التدابير </a:t>
            </a:r>
            <a:r>
              <a:rPr lang="ar" sz="1000" kern="0" dirty="0" smtClean="0">
                <a:solidFill>
                  <a:srgbClr val="221815"/>
                </a:solidFill>
                <a:latin typeface="ＭＳ 明朝" panose="02020609040205080304" pitchFamily="17" charset="-128"/>
                <a:ea typeface="ＭＳ 明朝" panose="02020609040205080304" pitchFamily="17" charset="-128"/>
                <a:cs typeface="+mj-cs"/>
              </a:rPr>
              <a:t>الوقائية</a:t>
            </a:r>
            <a:r>
              <a:rPr lang="ar-EG" sz="1000" kern="0" dirty="0" smtClean="0">
                <a:solidFill>
                  <a:srgbClr val="FF0000"/>
                </a:solidFill>
                <a:latin typeface="ＭＳ 明朝" panose="02020609040205080304" pitchFamily="17" charset="-128"/>
                <a:ea typeface="ＭＳ 明朝" panose="02020609040205080304" pitchFamily="17" charset="-128"/>
                <a:cs typeface="+mj-cs"/>
              </a:rPr>
              <a:t>،</a:t>
            </a:r>
            <a:r>
              <a:rPr lang="ar" sz="1000" kern="0" dirty="0" smtClean="0">
                <a:solidFill>
                  <a:srgbClr val="221815"/>
                </a:solidFill>
                <a:latin typeface="ＭＳ 明朝" panose="02020609040205080304" pitchFamily="17" charset="-128"/>
                <a:ea typeface="ＭＳ 明朝" panose="02020609040205080304" pitchFamily="17" charset="-128"/>
                <a:cs typeface="+mj-cs"/>
              </a:rPr>
              <a:t> </a:t>
            </a:r>
            <a:r>
              <a:rPr lang="ar" sz="1000" kern="0" dirty="0">
                <a:solidFill>
                  <a:srgbClr val="221815"/>
                </a:solidFill>
                <a:latin typeface="ＭＳ 明朝" panose="02020609040205080304" pitchFamily="17" charset="-128"/>
                <a:ea typeface="ＭＳ 明朝" panose="02020609040205080304" pitchFamily="17" charset="-128"/>
                <a:cs typeface="+mj-cs"/>
              </a:rPr>
              <a:t>مثل غسل اليدين والتعقيم وارتداء </a:t>
            </a:r>
            <a:r>
              <a:rPr lang="ar" sz="1000" kern="0" dirty="0" smtClean="0">
                <a:solidFill>
                  <a:srgbClr val="221815"/>
                </a:solidFill>
                <a:latin typeface="ＭＳ 明朝" panose="02020609040205080304" pitchFamily="17" charset="-128"/>
                <a:ea typeface="ＭＳ 明朝" panose="02020609040205080304" pitchFamily="17" charset="-128"/>
                <a:cs typeface="+mj-cs"/>
              </a:rPr>
              <a:t>الكمامات</a:t>
            </a:r>
            <a:r>
              <a:rPr lang="ar-EG" sz="1000" kern="0" dirty="0" smtClean="0">
                <a:solidFill>
                  <a:srgbClr val="FF0000"/>
                </a:solidFill>
                <a:latin typeface="ＭＳ 明朝" panose="02020609040205080304" pitchFamily="17" charset="-128"/>
                <a:ea typeface="ＭＳ 明朝" panose="02020609040205080304" pitchFamily="17" charset="-128"/>
                <a:cs typeface="+mj-cs"/>
              </a:rPr>
              <a:t>،</a:t>
            </a:r>
            <a:r>
              <a:rPr lang="ar" sz="1000" kern="0" dirty="0" smtClean="0">
                <a:solidFill>
                  <a:srgbClr val="221815"/>
                </a:solidFill>
                <a:latin typeface="ＭＳ 明朝" panose="02020609040205080304" pitchFamily="17" charset="-128"/>
                <a:ea typeface="ＭＳ 明朝" panose="02020609040205080304" pitchFamily="17" charset="-128"/>
                <a:cs typeface="+mj-cs"/>
              </a:rPr>
              <a:t> </a:t>
            </a:r>
            <a:r>
              <a:rPr lang="ar" sz="1000" kern="0" dirty="0">
                <a:solidFill>
                  <a:srgbClr val="221815"/>
                </a:solidFill>
                <a:latin typeface="ＭＳ 明朝" panose="02020609040205080304" pitchFamily="17" charset="-128"/>
                <a:ea typeface="ＭＳ 明朝" panose="02020609040205080304" pitchFamily="17" charset="-128"/>
                <a:cs typeface="+mj-cs"/>
              </a:rPr>
              <a:t>كما في السابق حتى بعد تلقي اللقاح.</a:t>
            </a:r>
            <a:endParaRPr sz="1000" kern="0" dirty="0">
              <a:latin typeface="ＭＳ 明朝" panose="02020609040205080304" pitchFamily="17" charset="-128"/>
              <a:ea typeface="ＭＳ 明朝" panose="02020609040205080304" pitchFamily="17" charset="-128"/>
              <a:cs typeface="+mj-cs"/>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501650" y="6238785"/>
            <a:ext cx="6418695" cy="651397"/>
          </a:xfrm>
          <a:prstGeom prst="rect">
            <a:avLst/>
          </a:prstGeom>
        </p:spPr>
        <p:txBody>
          <a:bodyPr vert="horz" wrap="square" lIns="0" tIns="12700" rIns="0" bIns="0" rtlCol="1">
            <a:spAutoFit/>
          </a:bodyPr>
          <a:lstStyle/>
          <a:p>
            <a:pPr marL="9525" marR="5080" rtl="1">
              <a:lnSpc>
                <a:spcPct val="118100"/>
              </a:lnSpc>
              <a:spcBef>
                <a:spcPts val="459"/>
              </a:spcBef>
            </a:pPr>
            <a:r>
              <a:rPr lang="ar" sz="900" kern="0" dirty="0">
                <a:solidFill>
                  <a:srgbClr val="221815"/>
                </a:solidFill>
                <a:latin typeface="ＭＳ 明朝" panose="02020609040205080304" pitchFamily="17" charset="-128"/>
                <a:ea typeface="ＭＳ 明朝" panose="02020609040205080304" pitchFamily="17" charset="-128"/>
                <a:cs typeface="+mj-cs"/>
              </a:rPr>
              <a:t>قد يتسبب التطعيم الوقائي في وقوع مشاكل صحية (الإصابة بمرض أو التعرض لإعاقة). تم تأسيس نظام الإغاثة لأنه لا يمكن القضاء على هذه المشاكل على الرغم من شدة ندرة وقوعها.</a:t>
            </a:r>
            <a:endParaRPr sz="900" kern="0" dirty="0">
              <a:latin typeface="ＭＳ 明朝" panose="02020609040205080304" pitchFamily="17" charset="-128"/>
              <a:ea typeface="ＭＳ 明朝" panose="02020609040205080304" pitchFamily="17" charset="-128"/>
              <a:cs typeface="+mj-cs"/>
            </a:endParaRPr>
          </a:p>
          <a:p>
            <a:pPr marL="9525" marR="5715" rtl="1">
              <a:lnSpc>
                <a:spcPct val="118100"/>
              </a:lnSpc>
            </a:pPr>
            <a:r>
              <a:rPr lang="ar" sz="900" kern="0" dirty="0">
                <a:solidFill>
                  <a:srgbClr val="221815"/>
                </a:solidFill>
                <a:latin typeface="ＭＳ 明朝" panose="02020609040205080304" pitchFamily="17" charset="-128"/>
                <a:ea typeface="ＭＳ 明朝" panose="02020609040205080304" pitchFamily="17" charset="-128"/>
                <a:cs typeface="+mj-cs"/>
              </a:rPr>
              <a:t>إذا تعرضت لأضرار صحية نتيجة التطعيم الوقائي بلقاح فيروس كورونا المستجد، فإن بإمكانك تلقي المساعدة (كالنفقات الطبية ومعاش الإعاقة وسواها) بناءً على قانون التطعيم الوقائي*. فيما يتعلق بالإجراءات اللازمة لتقديم الطلب، يرجى استشارة البلدية التي تتبعها شهادة إقامتك.</a:t>
            </a:r>
            <a:endParaRPr sz="900" kern="0" dirty="0">
              <a:latin typeface="ＭＳ 明朝" panose="02020609040205080304" pitchFamily="17" charset="-128"/>
              <a:ea typeface="ＭＳ 明朝" panose="02020609040205080304" pitchFamily="17" charset="-128"/>
              <a:cs typeface="+mj-cs"/>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1158159" y="7060625"/>
            <a:ext cx="5848804" cy="289951"/>
          </a:xfrm>
          <a:prstGeom prst="rect">
            <a:avLst/>
          </a:prstGeom>
        </p:spPr>
        <p:txBody>
          <a:bodyPr vert="horz" wrap="square" lIns="0" tIns="12700" rIns="0" bIns="0" rtlCol="1">
            <a:spAutoFit/>
          </a:bodyPr>
          <a:lstStyle/>
          <a:p>
            <a:pPr marL="269875" marR="5080" indent="-260350" algn="just" rtl="1">
              <a:lnSpc>
                <a:spcPct val="118100"/>
              </a:lnSpc>
              <a:spcBef>
                <a:spcPts val="405"/>
              </a:spcBef>
            </a:pPr>
            <a:r>
              <a:rPr lang="ar" sz="800" kern="0">
                <a:solidFill>
                  <a:srgbClr val="221815"/>
                </a:solidFill>
                <a:latin typeface="ＭＳ 明朝" panose="02020609040205080304" pitchFamily="17" charset="-128"/>
                <a:ea typeface="ＭＳ 明朝" panose="02020609040205080304" pitchFamily="17" charset="-128"/>
                <a:cs typeface="+mj-cs"/>
              </a:rPr>
              <a:t>* إذا تأكد وزير الصحة والعمل والرعاية الاجتماعية من أن هذه الأضرار الصحية ناتجة عن تلقي التطعيم، يُسمح بتلقي معاش من البلدية. للحصول على التصريح، ويتم المراجعة من قبل لجنة إصدار شهادات الأمراض والإعاقات المكونة من مختصي التطعيمات الوقائية والأمراض المعدية والطب والقانون للحكم على العلاقة السببية.</a:t>
            </a:r>
            <a:endParaRPr sz="1000" kern="0" dirty="0">
              <a:latin typeface="ＭＳ 明朝" panose="02020609040205080304" pitchFamily="17" charset="-128"/>
              <a:ea typeface="ＭＳ 明朝" panose="02020609040205080304" pitchFamily="17" charset="-128"/>
              <a:cs typeface="+mj-cs"/>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253022" y="9807300"/>
            <a:ext cx="2501900" cy="140680"/>
          </a:xfrm>
          <a:prstGeom prst="rect">
            <a:avLst/>
          </a:prstGeom>
        </p:spPr>
        <p:txBody>
          <a:bodyPr vert="horz" wrap="square" lIns="0" tIns="13335" rIns="0" bIns="0" rtlCol="1">
            <a:spAutoFit/>
          </a:bodyPr>
          <a:lstStyle/>
          <a:p>
            <a:pPr marL="14604" marR="5080" indent="-2540" rtl="1">
              <a:lnSpc>
                <a:spcPct val="112700"/>
              </a:lnSpc>
              <a:spcBef>
                <a:spcPts val="605"/>
              </a:spcBef>
            </a:pPr>
            <a:r>
              <a:rPr lang="ar" sz="800" b="1" kern="0" dirty="0">
                <a:solidFill>
                  <a:srgbClr val="221815"/>
                </a:solidFill>
                <a:latin typeface="ＭＳ 明朝" panose="02020609040205080304" pitchFamily="17" charset="-128"/>
                <a:ea typeface="ＭＳ 明朝" panose="02020609040205080304" pitchFamily="17" charset="-128"/>
                <a:cs typeface="+mj-cs"/>
              </a:rPr>
              <a:t>يرجى استشارة بلديتك المحلية إذا لم تتمكن من زيارة موقع الوزارة.</a:t>
            </a:r>
            <a:endParaRPr lang="ja-JP" altLang="en-US" sz="800" kern="0" dirty="0">
              <a:latin typeface="ＭＳ 明朝" panose="02020609040205080304" pitchFamily="17" charset="-128"/>
              <a:ea typeface="ＭＳ 明朝" panose="02020609040205080304" pitchFamily="17" charset="-128"/>
              <a:cs typeface="+mj-cs"/>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650" y="9315450"/>
            <a:ext cx="711200" cy="711200"/>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8249" y="2398266"/>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
        <p:nvSpPr>
          <p:cNvPr id="54" name="object 9"/>
          <p:cNvSpPr/>
          <p:nvPr/>
        </p:nvSpPr>
        <p:spPr>
          <a:xfrm>
            <a:off x="5411336" y="9422200"/>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1"/>
          <a:lstStyle/>
          <a:p>
            <a:pPr rtl="1"/>
            <a:endParaRPr kern="0">
              <a:latin typeface="ＭＳ 明朝" panose="02020609040205080304" pitchFamily="17" charset="-128"/>
              <a:ea typeface="ＭＳ 明朝" panose="02020609040205080304" pitchFamily="17" charset="-128"/>
              <a:cs typeface="+mj-cs"/>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2585998" y="9449109"/>
            <a:ext cx="3279514" cy="121187"/>
          </a:xfrm>
          <a:prstGeom prst="rect">
            <a:avLst/>
          </a:prstGeom>
        </p:spPr>
        <p:txBody>
          <a:bodyPr vert="horz" wrap="square" lIns="0" tIns="13335" rIns="0" bIns="0" rtlCol="1">
            <a:spAutoFit/>
          </a:bodyPr>
          <a:lstStyle/>
          <a:p>
            <a:pPr marL="103505" rtl="1">
              <a:lnSpc>
                <a:spcPct val="100000"/>
              </a:lnSpc>
              <a:spcBef>
                <a:spcPts val="105"/>
              </a:spcBef>
              <a:tabLst>
                <a:tab pos="2065020" algn="l"/>
              </a:tabLst>
            </a:pPr>
            <a:r>
              <a:rPr lang="ar" sz="700" kern="0" dirty="0">
                <a:solidFill>
                  <a:schemeClr val="bg1"/>
                </a:solidFill>
                <a:latin typeface="ＭＳ 明朝" panose="02020609040205080304" pitchFamily="17" charset="-128"/>
                <a:ea typeface="ＭＳ 明朝" panose="02020609040205080304" pitchFamily="17" charset="-128"/>
                <a:cs typeface="+mj-cs"/>
              </a:rPr>
              <a:t>ابحث عن</a:t>
            </a:r>
            <a:r>
              <a:rPr lang="ar" sz="700" kern="0" dirty="0">
                <a:solidFill>
                  <a:srgbClr val="221815"/>
                </a:solidFill>
                <a:latin typeface="ＭＳ 明朝" panose="02020609040205080304" pitchFamily="17" charset="-128"/>
                <a:ea typeface="ＭＳ 明朝" panose="02020609040205080304" pitchFamily="17" charset="-128"/>
                <a:cs typeface="+mj-cs"/>
              </a:rPr>
              <a:t> </a:t>
            </a:r>
            <a:r>
              <a:rPr lang="en-US" sz="700" kern="0" dirty="0">
                <a:solidFill>
                  <a:srgbClr val="221815"/>
                </a:solidFill>
                <a:latin typeface="ＭＳ 明朝" panose="02020609040205080304" pitchFamily="17" charset="-128"/>
                <a:ea typeface="ＭＳ 明朝" panose="02020609040205080304" pitchFamily="17" charset="-128"/>
                <a:cs typeface="+mj-cs"/>
              </a:rPr>
              <a:t>   </a:t>
            </a:r>
            <a:r>
              <a:rPr lang="ar" sz="700" kern="0" dirty="0">
                <a:solidFill>
                  <a:srgbClr val="221815"/>
                </a:solidFill>
                <a:latin typeface="ＭＳ 明朝" panose="02020609040205080304" pitchFamily="17" charset="-128"/>
                <a:ea typeface="ＭＳ 明朝" panose="02020609040205080304" pitchFamily="17" charset="-128"/>
                <a:cs typeface="+mj-cs"/>
              </a:rPr>
              <a:t>وزارة الصحة والعمل والرعاية الاجتماعية لقاح كورونا الأطفال</a:t>
            </a:r>
            <a:endParaRPr sz="700" kern="0" dirty="0">
              <a:solidFill>
                <a:schemeClr val="bg1"/>
              </a:solidFill>
              <a:latin typeface="ＭＳ 明朝" panose="02020609040205080304" pitchFamily="17" charset="-128"/>
              <a:ea typeface="ＭＳ 明朝" panose="02020609040205080304" pitchFamily="17" charset="-128"/>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38"/>
            <a:ext cx="7556500" cy="10680700"/>
          </a:xfrm>
          <a:prstGeom prst="rect">
            <a:avLst/>
          </a:prstGeom>
        </p:spPr>
      </p:pic>
      <p:sp>
        <p:nvSpPr>
          <p:cNvPr id="2" name="object 2"/>
          <p:cNvSpPr txBox="1"/>
          <p:nvPr/>
        </p:nvSpPr>
        <p:spPr>
          <a:xfrm>
            <a:off x="2425890" y="370198"/>
            <a:ext cx="2657292" cy="246221"/>
          </a:xfrm>
          <a:prstGeom prst="rect">
            <a:avLst/>
          </a:prstGeom>
        </p:spPr>
        <p:txBody>
          <a:bodyPr vert="horz" wrap="square" lIns="0" tIns="0" rIns="0" bIns="0" rtlCol="1">
            <a:spAutoFit/>
          </a:bodyPr>
          <a:lstStyle/>
          <a:p>
            <a:pPr marR="30480" algn="ctr" rtl="1">
              <a:lnSpc>
                <a:spcPct val="100000"/>
              </a:lnSpc>
              <a:spcBef>
                <a:spcPts val="100"/>
              </a:spcBef>
            </a:pPr>
            <a:r>
              <a:rPr lang="ar" sz="1600" b="1" ker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للأطفال بين 5 و 11 سنة</a:t>
            </a:r>
          </a:p>
        </p:txBody>
      </p:sp>
      <p:sp>
        <p:nvSpPr>
          <p:cNvPr id="4" name="object 4"/>
          <p:cNvSpPr txBox="1"/>
          <p:nvPr/>
        </p:nvSpPr>
        <p:spPr>
          <a:xfrm>
            <a:off x="578485" y="1534872"/>
            <a:ext cx="3301191" cy="230832"/>
          </a:xfrm>
          <a:prstGeom prst="rect">
            <a:avLst/>
          </a:prstGeom>
        </p:spPr>
        <p:txBody>
          <a:bodyPr vert="horz" wrap="square" lIns="0" tIns="0" rIns="0" bIns="0" rtlCol="1">
            <a:spAutoFit/>
          </a:bodyPr>
          <a:lstStyle/>
          <a:p>
            <a:pPr marL="7938" algn="ctr" rtl="1">
              <a:lnSpc>
                <a:spcPct val="100000"/>
              </a:lnSpc>
              <a:spcBef>
                <a:spcPts val="100"/>
              </a:spcBef>
            </a:pPr>
            <a:r>
              <a:rPr lang="ar" sz="1500" b="1" ker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لماذا نتلقى لقاح فيروس كورونا المستجد؟</a:t>
            </a:r>
          </a:p>
        </p:txBody>
      </p:sp>
      <p:sp>
        <p:nvSpPr>
          <p:cNvPr id="5" name="object 5"/>
          <p:cNvSpPr txBox="1"/>
          <p:nvPr/>
        </p:nvSpPr>
        <p:spPr>
          <a:xfrm>
            <a:off x="1670409" y="4152637"/>
            <a:ext cx="2440940" cy="507831"/>
          </a:xfrm>
          <a:prstGeom prst="rect">
            <a:avLst/>
          </a:prstGeom>
        </p:spPr>
        <p:txBody>
          <a:bodyPr vert="horz" wrap="square" lIns="0" tIns="0" rIns="0" bIns="0" rtlCol="1">
            <a:spAutoFit/>
          </a:bodyPr>
          <a:lstStyle/>
          <a:p>
            <a:pPr marL="12700" algn="just"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يؤخذ اللقاح بالقرب من الكتف.</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15875" algn="just"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يرجى ارتداء ملابس يسهل معها إظهار الكتف منها عند التطعيم.</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 name="object 6"/>
          <p:cNvSpPr txBox="1"/>
          <p:nvPr/>
        </p:nvSpPr>
        <p:spPr>
          <a:xfrm>
            <a:off x="1592489" y="4840651"/>
            <a:ext cx="2084910" cy="1402948"/>
          </a:xfrm>
          <a:prstGeom prst="rect">
            <a:avLst/>
          </a:prstGeom>
        </p:spPr>
        <p:txBody>
          <a:bodyPr vert="horz" wrap="square" lIns="0" tIns="0" rIns="0" bIns="0" rtlCol="1">
            <a:spAutoFit/>
          </a:bodyPr>
          <a:lstStyle/>
          <a:p>
            <a:pPr marL="177800" marR="5080" indent="-165100" rtl="1">
              <a:lnSpc>
                <a:spcPct val="129900"/>
              </a:lnSpc>
              <a:spcBef>
                <a:spcPts val="100"/>
              </a:spcBef>
            </a:pPr>
            <a:r>
              <a:rPr lang="a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ستبقون جالسين لمدة 15 دقيقة أو أكثر بعد أخذ اللقاح للمتابعة.</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177800" indent="-165100" rtl="1">
              <a:lnSpc>
                <a:spcPct val="100000"/>
              </a:lnSpc>
              <a:spcBef>
                <a:spcPts val="370"/>
              </a:spcBef>
            </a:pPr>
            <a:r>
              <a:rPr lang="en-US" sz="105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r>
              <a:rPr lang="ar" sz="105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(قد تبقون جالسين لمدة 30 دقيقة)</a:t>
            </a:r>
            <a:endParaRPr sz="1050" kern="0" dirty="0">
              <a:latin typeface="Times New Roman" panose="02020603050405020304" pitchFamily="18" charset="0"/>
              <a:ea typeface="メイリオ" panose="020B0604030504040204" pitchFamily="50" charset="-128"/>
              <a:cs typeface="Times New Roman" panose="02020603050405020304" pitchFamily="18" charset="0"/>
            </a:endParaRPr>
          </a:p>
          <a:p>
            <a:pPr marL="177800" marR="48260" indent="-165100" rtl="1">
              <a:lnSpc>
                <a:spcPct val="129900"/>
              </a:lnSpc>
              <a:spcBef>
                <a:spcPts val="695"/>
              </a:spcBef>
            </a:pPr>
            <a:r>
              <a:rPr lang="a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لا مشكلة في ممارسة </a:t>
            </a: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النشاطات اليومية </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العادية</a:t>
            </a:r>
            <a:r>
              <a:rPr lang="ar-EG" sz="1100" kern="0" dirty="0" smtClean="0">
                <a:latin typeface="Times New Roman" panose="02020603050405020304" pitchFamily="18" charset="0"/>
                <a:ea typeface="メイリオ" panose="020B0604030504040204" pitchFamily="50" charset="-128"/>
                <a:cs typeface="Times New Roman" panose="02020603050405020304" pitchFamily="18" charset="0"/>
              </a:rPr>
              <a:t>،</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 </a:t>
            </a: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مثل </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الاستحمام</a:t>
            </a:r>
            <a:r>
              <a:rPr lang="ar-EG" sz="1100" kern="0" dirty="0" smtClean="0">
                <a:latin typeface="Times New Roman" panose="02020603050405020304" pitchFamily="18" charset="0"/>
                <a:ea typeface="メイリオ" panose="020B0604030504040204" pitchFamily="50" charset="-128"/>
                <a:cs typeface="Times New Roman" panose="02020603050405020304" pitchFamily="18" charset="0"/>
              </a:rPr>
              <a:t>،</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 </a:t>
            </a: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ولكن يجب الامتنا</a:t>
            </a:r>
            <a:r>
              <a:rPr lang="a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ع عن الرياضة المتعبة يوم التطعيم.</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7" name="object 7"/>
          <p:cNvSpPr txBox="1"/>
          <p:nvPr/>
        </p:nvSpPr>
        <p:spPr>
          <a:xfrm>
            <a:off x="4285433" y="4840651"/>
            <a:ext cx="2379435" cy="660181"/>
          </a:xfrm>
          <a:prstGeom prst="rect">
            <a:avLst/>
          </a:prstGeom>
        </p:spPr>
        <p:txBody>
          <a:bodyPr vert="horz" wrap="square" lIns="0" tIns="0" rIns="0" bIns="0" rtlCol="1">
            <a:spAutoFit/>
          </a:bodyPr>
          <a:lstStyle/>
          <a:p>
            <a:pPr marL="177800" marR="5080" indent="-165100">
              <a:lnSpc>
                <a:spcPct val="129900"/>
              </a:lnSpc>
              <a:spcBef>
                <a:spcPts val="100"/>
              </a:spcBef>
            </a:pPr>
            <a:r>
              <a:rPr lang="a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من الممكن أن تظهر الأعراض التالية بعد اللقاح، ولكن نعرف أنها </a:t>
            </a: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تتحسن </a:t>
            </a:r>
            <a:r>
              <a:rPr lang="ar-EG" sz="1100" kern="0" dirty="0" smtClean="0">
                <a:latin typeface="Times New Roman" panose="02020603050405020304" pitchFamily="18" charset="0"/>
                <a:ea typeface="メイリオ" panose="020B0604030504040204" pitchFamily="50" charset="-128"/>
                <a:cs typeface="Times New Roman" panose="02020603050405020304" pitchFamily="18" charset="0"/>
              </a:rPr>
              <a:t>بشكل طبيعي </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في </a:t>
            </a:r>
            <a:r>
              <a:rPr lang="a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خلال 2-3 أيام.</a:t>
            </a:r>
            <a:endParaRPr sz="11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8" name="object 8"/>
          <p:cNvSpPr txBox="1"/>
          <p:nvPr/>
        </p:nvSpPr>
        <p:spPr>
          <a:xfrm>
            <a:off x="1592488" y="3647019"/>
            <a:ext cx="3895090" cy="389850"/>
          </a:xfrm>
          <a:prstGeom prst="rect">
            <a:avLst/>
          </a:prstGeom>
        </p:spPr>
        <p:txBody>
          <a:bodyPr vert="horz" wrap="square" lIns="0" tIns="0" rIns="0" bIns="0" rtlCol="1">
            <a:spAutoFit/>
          </a:bodyPr>
          <a:lstStyle/>
          <a:p>
            <a:pPr marL="15875" algn="just" rtl="1">
              <a:lnSpc>
                <a:spcPct val="100000"/>
              </a:lnSpc>
              <a:spcBef>
                <a:spcPts val="459"/>
              </a:spcBef>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إذا كانت حرارتكم أعلى من 37.5°م أو تشعرون بالتعب،</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12700" algn="just" rtl="1">
              <a:lnSpc>
                <a:spcPct val="100000"/>
              </a:lnSpc>
              <a:spcBef>
                <a:spcPts val="355"/>
              </a:spcBef>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لا يمكنكم أخذ اللقاح. يرجى إبلاغ أولياء أموركم بذلك.</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9" name="object 9"/>
          <p:cNvSpPr txBox="1"/>
          <p:nvPr/>
        </p:nvSpPr>
        <p:spPr>
          <a:xfrm>
            <a:off x="715892" y="3532197"/>
            <a:ext cx="772790" cy="259045"/>
          </a:xfrm>
          <a:prstGeom prst="rect">
            <a:avLst/>
          </a:prstGeom>
        </p:spPr>
        <p:txBody>
          <a:bodyPr vert="horz" wrap="square" lIns="0" tIns="12700" rIns="0" bIns="0" rtlCol="1">
            <a:spAutoFit/>
          </a:bodyPr>
          <a:lstStyle/>
          <a:p>
            <a:pPr marL="12700" algn="ctr" rtl="1">
              <a:lnSpc>
                <a:spcPct val="100000"/>
              </a:lnSpc>
              <a:spcBef>
                <a:spcPts val="100"/>
              </a:spcBef>
            </a:pPr>
            <a:r>
              <a:rPr lang="ar" sz="1600"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قبل اللقاح</a:t>
            </a:r>
            <a:endParaRPr sz="16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0" name="object 10"/>
          <p:cNvSpPr txBox="1"/>
          <p:nvPr/>
        </p:nvSpPr>
        <p:spPr>
          <a:xfrm>
            <a:off x="715925" y="4169080"/>
            <a:ext cx="772790" cy="259045"/>
          </a:xfrm>
          <a:prstGeom prst="rect">
            <a:avLst/>
          </a:prstGeom>
        </p:spPr>
        <p:txBody>
          <a:bodyPr vert="horz" wrap="square" lIns="0" tIns="12700" rIns="0" bIns="0" rtlCol="1">
            <a:spAutoFit/>
          </a:bodyPr>
          <a:lstStyle/>
          <a:p>
            <a:pPr marL="12700" algn="ctr" rtl="1">
              <a:lnSpc>
                <a:spcPct val="100000"/>
              </a:lnSpc>
              <a:spcBef>
                <a:spcPts val="100"/>
              </a:spcBef>
            </a:pPr>
            <a:r>
              <a:rPr lang="ar" sz="1600"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عند التطعيم</a:t>
            </a:r>
            <a:endParaRPr sz="16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1" name="object 11"/>
          <p:cNvSpPr txBox="1"/>
          <p:nvPr/>
        </p:nvSpPr>
        <p:spPr>
          <a:xfrm>
            <a:off x="715396" y="5223083"/>
            <a:ext cx="784347" cy="259045"/>
          </a:xfrm>
          <a:prstGeom prst="rect">
            <a:avLst/>
          </a:prstGeom>
        </p:spPr>
        <p:txBody>
          <a:bodyPr vert="horz" wrap="square" lIns="0" tIns="12700" rIns="0" bIns="0" rtlCol="1">
            <a:spAutoFit/>
          </a:bodyPr>
          <a:lstStyle/>
          <a:p>
            <a:pPr marL="12700" algn="ctr" rtl="1">
              <a:lnSpc>
                <a:spcPct val="100000"/>
              </a:lnSpc>
              <a:spcBef>
                <a:spcPts val="100"/>
              </a:spcBef>
            </a:pPr>
            <a:r>
              <a:rPr lang="ar" sz="1600"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بعد اللقاح</a:t>
            </a:r>
            <a:endParaRPr sz="16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2" name="object 12"/>
          <p:cNvSpPr txBox="1"/>
          <p:nvPr/>
        </p:nvSpPr>
        <p:spPr>
          <a:xfrm>
            <a:off x="715396" y="6677707"/>
            <a:ext cx="6100307" cy="276999"/>
          </a:xfrm>
          <a:prstGeom prst="rect">
            <a:avLst/>
          </a:prstGeom>
        </p:spPr>
        <p:txBody>
          <a:bodyPr vert="horz" wrap="square" lIns="0" tIns="0" rIns="0" bIns="0" rtlCol="1">
            <a:spAutoFit/>
          </a:bodyPr>
          <a:lstStyle/>
          <a:p>
            <a:pPr marL="12700" algn="ctr" rtl="1">
              <a:lnSpc>
                <a:spcPct val="100000"/>
              </a:lnSpc>
              <a:spcBef>
                <a:spcPts val="95"/>
              </a:spcBef>
            </a:pPr>
            <a:r>
              <a:rPr lang="ar" b="1"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إذا شعرتم بهذه الأعراض، بلغوا أولياء أموركم أو الكبار حولكم.</a:t>
            </a:r>
            <a:endParaRPr b="1"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 name="object 13"/>
          <p:cNvSpPr txBox="1"/>
          <p:nvPr/>
        </p:nvSpPr>
        <p:spPr>
          <a:xfrm>
            <a:off x="349250" y="7235813"/>
            <a:ext cx="1742988" cy="215444"/>
          </a:xfrm>
          <a:prstGeom prst="rect">
            <a:avLst/>
          </a:prstGeom>
        </p:spPr>
        <p:txBody>
          <a:bodyPr vert="horz" wrap="square" lIns="0" tIns="0" rIns="0" bIns="0" rtlCol="1">
            <a:spAutoFit/>
          </a:bodyPr>
          <a:lstStyle/>
          <a:p>
            <a:pPr marL="12700" rtl="1">
              <a:lnSpc>
                <a:spcPct val="100000"/>
              </a:lnSpc>
              <a:spcBef>
                <a:spcPts val="785"/>
              </a:spcBef>
            </a:pPr>
            <a:r>
              <a:rPr lang="ar" sz="1400" b="1"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 بعد التطعيم مباشرًا</a:t>
            </a:r>
            <a:endParaRPr sz="1400" b="1"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4" name="object 14"/>
          <p:cNvSpPr txBox="1"/>
          <p:nvPr/>
        </p:nvSpPr>
        <p:spPr>
          <a:xfrm>
            <a:off x="2485236" y="7590519"/>
            <a:ext cx="3485058" cy="338554"/>
          </a:xfrm>
          <a:prstGeom prst="rect">
            <a:avLst/>
          </a:prstGeom>
        </p:spPr>
        <p:txBody>
          <a:bodyPr vert="horz" wrap="square" lIns="0" tIns="0" rIns="0" bIns="0" rtlCol="1">
            <a:spAutoFit/>
          </a:bodyPr>
          <a:lstStyle/>
          <a:p>
            <a:pPr marL="12700" rtl="1">
              <a:lnSpc>
                <a:spcPct val="100000"/>
              </a:lnSpc>
              <a:spcBef>
                <a:spcPts val="600"/>
              </a:spcBef>
              <a:tabLst>
                <a:tab pos="635635" algn="l"/>
                <a:tab pos="1555115" algn="l"/>
                <a:tab pos="2483485" algn="l"/>
              </a:tabLst>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الحرارة ◯ الصداع ◯ وجع في الصدر ◯ صعوبة في التنفس</a:t>
            </a:r>
            <a:r>
              <a:rPr lang="en-US"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التعب ◯ البرد والرعشة</a:t>
            </a:r>
            <a:r>
              <a:rPr lang="en-US"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ضربات القلب</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5" name="object 15"/>
          <p:cNvSpPr txBox="1"/>
          <p:nvPr/>
        </p:nvSpPr>
        <p:spPr>
          <a:xfrm>
            <a:off x="2711450" y="7230487"/>
            <a:ext cx="3482033" cy="215444"/>
          </a:xfrm>
          <a:prstGeom prst="rect">
            <a:avLst/>
          </a:prstGeom>
        </p:spPr>
        <p:txBody>
          <a:bodyPr vert="horz" wrap="square" lIns="0" tIns="0" rIns="0" bIns="0" rtlCol="1">
            <a:spAutoFit/>
          </a:bodyPr>
          <a:lstStyle/>
          <a:p>
            <a:pPr marL="12700" rtl="1">
              <a:lnSpc>
                <a:spcPct val="100000"/>
              </a:lnSpc>
              <a:spcBef>
                <a:spcPts val="100"/>
              </a:spcBef>
            </a:pPr>
            <a:r>
              <a:rPr lang="ar" sz="1400" b="1"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 يوم التطعيم و خلال 4 أيام من تلقيه</a:t>
            </a:r>
            <a:endParaRPr sz="1400" b="1" kern="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1"/>
            <a:lstStyle/>
            <a:p>
              <a:pPr rtl="1"/>
              <a:endParaRPr sz="24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1"/>
            <a:lstStyle/>
            <a:p>
              <a:pPr rtl="1"/>
              <a:endParaRPr sz="2400" kern="0">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19" name="object 19"/>
          <p:cNvSpPr txBox="1"/>
          <p:nvPr/>
        </p:nvSpPr>
        <p:spPr>
          <a:xfrm>
            <a:off x="2370683" y="8767381"/>
            <a:ext cx="2860145" cy="276999"/>
          </a:xfrm>
          <a:prstGeom prst="rect">
            <a:avLst/>
          </a:prstGeom>
        </p:spPr>
        <p:txBody>
          <a:bodyPr vert="horz" wrap="square" lIns="0" tIns="0" rIns="0" bIns="0" rtlCol="1">
            <a:spAutoFit/>
          </a:bodyPr>
          <a:lstStyle/>
          <a:p>
            <a:pPr marL="7938" algn="ctr" rtl="1">
              <a:lnSpc>
                <a:spcPct val="100000"/>
              </a:lnSpc>
              <a:spcBef>
                <a:spcPts val="115"/>
              </a:spcBef>
            </a:pPr>
            <a:r>
              <a:rPr lang="ar" b="1" ker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أشياء مهمة نرجو اتباعها.</a:t>
            </a:r>
          </a:p>
        </p:txBody>
      </p:sp>
      <p:sp>
        <p:nvSpPr>
          <p:cNvPr id="24" name="object 2">
            <a:extLst>
              <a:ext uri="{FF2B5EF4-FFF2-40B4-BE49-F238E27FC236}">
                <a16:creationId xmlns:a16="http://schemas.microsoft.com/office/drawing/2014/main" id="{9091C248-2FE6-F74A-9C16-1E9241EEFC1F}"/>
              </a:ext>
            </a:extLst>
          </p:cNvPr>
          <p:cNvSpPr txBox="1"/>
          <p:nvPr/>
        </p:nvSpPr>
        <p:spPr>
          <a:xfrm>
            <a:off x="5911850" y="261997"/>
            <a:ext cx="1302430" cy="212475"/>
          </a:xfrm>
          <a:prstGeom prst="rect">
            <a:avLst/>
          </a:prstGeom>
          <a:ln w="4445">
            <a:solidFill>
              <a:schemeClr val="bg1"/>
            </a:solidFill>
          </a:ln>
        </p:spPr>
        <p:txBody>
          <a:bodyPr vert="horz" wrap="square" lIns="0" tIns="28800" rIns="0" bIns="21600" rtlCol="1">
            <a:spAutoFit/>
          </a:bodyPr>
          <a:lstStyle/>
          <a:p>
            <a:pPr algn="ctr" rtl="1">
              <a:lnSpc>
                <a:spcPct val="100000"/>
              </a:lnSpc>
              <a:spcBef>
                <a:spcPts val="220"/>
              </a:spcBef>
            </a:pPr>
            <a:r>
              <a:rPr lang="ar" sz="1050" ker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10 فبراير/ شباط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141720" y="900447"/>
            <a:ext cx="5296723" cy="289823"/>
          </a:xfrm>
          <a:prstGeom prst="rect">
            <a:avLst/>
          </a:prstGeom>
        </p:spPr>
        <p:txBody>
          <a:bodyPr vert="horz" wrap="square" lIns="0" tIns="12700" rIns="0" bIns="0" rtlCol="1">
            <a:spAutoFit/>
          </a:bodyPr>
          <a:lstStyle/>
          <a:p>
            <a:pPr algn="ctr" rtl="1">
              <a:lnSpc>
                <a:spcPct val="100000"/>
              </a:lnSpc>
            </a:pPr>
            <a:r>
              <a:rPr lang="ar" b="1"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إشعار حول التطعيم بلقاح فيروس كورونا المستجد</a:t>
            </a:r>
            <a:endParaRPr b="1"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751377" y="1916159"/>
            <a:ext cx="5512435" cy="1143646"/>
          </a:xfrm>
          <a:prstGeom prst="rect">
            <a:avLst/>
          </a:prstGeom>
        </p:spPr>
        <p:txBody>
          <a:bodyPr vert="horz" wrap="square" lIns="0" tIns="12700" rIns="0" bIns="0" rtlCol="1">
            <a:spAutoFit/>
          </a:bodyPr>
          <a:lstStyle/>
          <a:p>
            <a:pPr marL="15875" rtl="1">
              <a:lnSpc>
                <a:spcPct val="100000"/>
              </a:lnSpc>
              <a:spcBef>
                <a:spcPts val="1240"/>
              </a:spcBef>
            </a:pP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عندما يدخل فيروس كورونا المستجد في جسم الإنسان ومع زيادة كميته،</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15875" marR="1478280" indent="-1270" rtl="1">
              <a:lnSpc>
                <a:spcPct val="141800"/>
              </a:lnSpc>
            </a:pP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يصاب المرء بالحرارة والتعب والكحة والصعوبة في التنفس والصداع والتغير في حاسة التذوق، ويتسبب هذا في إجهاد الجسم.</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14604" marR="1299845" indent="-2540" rtl="1">
              <a:lnSpc>
                <a:spcPct val="141800"/>
              </a:lnSpc>
            </a:pP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عند تلقي اللقاح، يستعد الجسم ضد فيروس كورونا </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المستجد</a:t>
            </a:r>
            <a:r>
              <a:rPr lang="ar-EG" sz="1100" kern="0" dirty="0" smtClean="0">
                <a:latin typeface="Times New Roman" panose="02020603050405020304" pitchFamily="18" charset="0"/>
                <a:ea typeface="メイリオ" panose="020B0604030504040204" pitchFamily="50" charset="-128"/>
                <a:cs typeface="Times New Roman" panose="02020603050405020304" pitchFamily="18" charset="0"/>
              </a:rPr>
              <a:t>، و</a:t>
            </a:r>
            <a:r>
              <a:rPr lang="ar" sz="1100" kern="0" dirty="0" smtClean="0">
                <a:latin typeface="Times New Roman" panose="02020603050405020304" pitchFamily="18" charset="0"/>
                <a:ea typeface="メイリオ" panose="020B0604030504040204" pitchFamily="50" charset="-128"/>
                <a:cs typeface="Times New Roman" panose="02020603050405020304" pitchFamily="18" charset="0"/>
              </a:rPr>
              <a:t>حتى </a:t>
            </a:r>
            <a:r>
              <a:rPr lang="ar" sz="1100" kern="0" dirty="0">
                <a:latin typeface="Times New Roman" panose="02020603050405020304" pitchFamily="18" charset="0"/>
                <a:ea typeface="メイリオ" panose="020B0604030504040204" pitchFamily="50" charset="-128"/>
                <a:cs typeface="Times New Roman" panose="02020603050405020304" pitchFamily="18" charset="0"/>
              </a:rPr>
              <a:t>إذا دخل الفيروس الجسم، يصبح من الصعب إصابة الجسم بالإجهاد.</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480222" y="3167764"/>
            <a:ext cx="6100307" cy="259045"/>
          </a:xfrm>
          <a:prstGeom prst="rect">
            <a:avLst/>
          </a:prstGeom>
        </p:spPr>
        <p:txBody>
          <a:bodyPr vert="horz" wrap="square" lIns="0" tIns="12700" rIns="0" bIns="0" rtlCol="1">
            <a:spAutoFit/>
          </a:bodyPr>
          <a:lstStyle/>
          <a:p>
            <a:pPr marL="7938" algn="ctr" rtl="1">
              <a:lnSpc>
                <a:spcPct val="100000"/>
              </a:lnSpc>
            </a:pPr>
            <a:r>
              <a:rPr lang="ar" sz="1600" b="1" kern="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ماذا يجب علينا أن نحذر منه عند أخذ لقاح فيروس كورونا المستجد؟</a:t>
            </a:r>
          </a:p>
        </p:txBody>
      </p:sp>
      <p:sp>
        <p:nvSpPr>
          <p:cNvPr id="28" name="object 7">
            <a:extLst>
              <a:ext uri="{FF2B5EF4-FFF2-40B4-BE49-F238E27FC236}">
                <a16:creationId xmlns:a16="http://schemas.microsoft.com/office/drawing/2014/main" id="{C0DC2FE9-0ACC-8D42-9859-688DD0B1387A}"/>
              </a:ext>
            </a:extLst>
          </p:cNvPr>
          <p:cNvSpPr txBox="1"/>
          <p:nvPr/>
        </p:nvSpPr>
        <p:spPr>
          <a:xfrm>
            <a:off x="3300655" y="5619699"/>
            <a:ext cx="2354580" cy="846386"/>
          </a:xfrm>
          <a:prstGeom prst="rect">
            <a:avLst/>
          </a:prstGeom>
        </p:spPr>
        <p:txBody>
          <a:bodyPr vert="horz" wrap="square" lIns="0" tIns="0" rIns="0" bIns="0" rtlCol="1">
            <a:spAutoFit/>
          </a:bodyPr>
          <a:lstStyle/>
          <a:p>
            <a:pPr marL="43180" rtl="1">
              <a:lnSpc>
                <a:spcPct val="100000"/>
              </a:lnSpc>
              <a:tabLst>
                <a:tab pos="609600" algn="l"/>
              </a:tabLst>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الحرارة ◯ الغثيان</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43180"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التعب </a:t>
            </a:r>
            <a:endParaRPr lang="en-US"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endParaRPr>
          </a:p>
          <a:p>
            <a:pPr marL="43180"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وجع المعدة</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43180"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الصداع</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a:p>
            <a:pPr marL="43180" rtl="1">
              <a:lnSpc>
                <a:spcPct val="100000"/>
              </a:lnSpc>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البرد والرعشة</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9" y="7510377"/>
            <a:ext cx="1084580" cy="389850"/>
          </a:xfrm>
          <a:prstGeom prst="rect">
            <a:avLst/>
          </a:prstGeom>
        </p:spPr>
        <p:txBody>
          <a:bodyPr vert="horz" wrap="square" lIns="0" tIns="0" rIns="0" bIns="0" rtlCol="1">
            <a:spAutoFit/>
          </a:bodyPr>
          <a:lstStyle/>
          <a:p>
            <a:pPr marL="22225" rtl="1">
              <a:lnSpc>
                <a:spcPct val="100000"/>
              </a:lnSpc>
              <a:spcBef>
                <a:spcPts val="570"/>
              </a:spcBef>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الهرش</a:t>
            </a:r>
            <a:endParaRPr lang="ja-JP" altLang="en-US" sz="1100" kern="0">
              <a:latin typeface="Times New Roman" panose="02020603050405020304" pitchFamily="18" charset="0"/>
              <a:ea typeface="メイリオ" panose="020B0604030504040204" pitchFamily="50" charset="-128"/>
              <a:cs typeface="Times New Roman" panose="02020603050405020304" pitchFamily="18" charset="0"/>
            </a:endParaRPr>
          </a:p>
          <a:p>
            <a:pPr marL="22225" rtl="1">
              <a:lnSpc>
                <a:spcPct val="100000"/>
              </a:lnSpc>
              <a:spcBef>
                <a:spcPts val="355"/>
              </a:spcBef>
            </a:pPr>
            <a:r>
              <a:rPr lang="ar" sz="11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الكحة</a:t>
            </a:r>
            <a:endParaRPr sz="11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453624" y="9318583"/>
            <a:ext cx="4342766" cy="775597"/>
          </a:xfrm>
          <a:prstGeom prst="rect">
            <a:avLst/>
          </a:prstGeom>
        </p:spPr>
        <p:txBody>
          <a:bodyPr vert="horz" wrap="square" lIns="0" tIns="0" rIns="0" bIns="0" rtlCol="1">
            <a:spAutoFit/>
          </a:bodyPr>
          <a:lstStyle/>
          <a:p>
            <a:pPr marL="12700" marR="244475" rtl="1">
              <a:lnSpc>
                <a:spcPct val="139600"/>
              </a:lnSpc>
              <a:spcBef>
                <a:spcPts val="655"/>
              </a:spcBef>
            </a:pPr>
            <a:r>
              <a:rPr lang="ar" sz="12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تختلف ظروف الناس، فهناك من أقدم على تلقي اللقاح </a:t>
            </a:r>
            <a:r>
              <a:rPr lang="ar" sz="1200" kern="0" dirty="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مبكرا</a:t>
            </a:r>
            <a:r>
              <a:rPr lang="ar-EG" sz="1200" kern="0" dirty="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a:t>
            </a:r>
            <a:r>
              <a:rPr lang="ar" sz="1200" kern="0" dirty="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r>
              <a:rPr lang="ar" sz="12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ومن عنده سبب يمنعه من أخذ اللقاح. لا يجب </a:t>
            </a:r>
            <a:r>
              <a:rPr lang="ar" sz="1200" kern="0" dirty="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أبدا</a:t>
            </a:r>
            <a:r>
              <a:rPr lang="ar-EG" sz="1200" kern="0" dirty="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a:t>
            </a:r>
            <a:r>
              <a:rPr lang="ar" sz="1200" kern="0" smtClea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r>
              <a:rPr lang="ar" sz="1200" kern="0" dirty="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أن تتكلموا بشكل سيء عن من حولكم أو تضايقوهم بسبب تلقي اللقاح أو عدمه.</a:t>
            </a:r>
            <a:endParaRPr lang="ja-JP" altLang="en-US" sz="1200" kern="0" dirty="0">
              <a:latin typeface="Times New Roman" panose="02020603050405020304" pitchFamily="18" charset="0"/>
              <a:ea typeface="メイリオ" panose="020B0604030504040204" pitchFamily="50"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105157"/>
          </a:xfrm>
          <a:prstGeom prst="rect">
            <a:avLst/>
          </a:prstGeom>
        </p:spPr>
        <p:txBody>
          <a:bodyPr vert="horz" wrap="square" lIns="0" tIns="12700" rIns="0" bIns="0" rtlCol="1">
            <a:spAutoFit/>
          </a:bodyPr>
          <a:lstStyle/>
          <a:p>
            <a:pPr marL="12700" rtl="1">
              <a:lnSpc>
                <a:spcPct val="100000"/>
              </a:lnSpc>
              <a:spcBef>
                <a:spcPts val="100"/>
              </a:spcBef>
            </a:pPr>
            <a:r>
              <a:rPr lang="ar" sz="6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endParaRPr sz="6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105157"/>
          </a:xfrm>
          <a:prstGeom prst="rect">
            <a:avLst/>
          </a:prstGeom>
        </p:spPr>
        <p:txBody>
          <a:bodyPr vert="horz" wrap="square" lIns="0" tIns="12700" rIns="0" bIns="0" rtlCol="1">
            <a:spAutoFit/>
          </a:bodyPr>
          <a:lstStyle/>
          <a:p>
            <a:pPr marL="12700" rtl="1">
              <a:lnSpc>
                <a:spcPct val="100000"/>
              </a:lnSpc>
              <a:spcBef>
                <a:spcPts val="100"/>
              </a:spcBef>
            </a:pPr>
            <a:r>
              <a:rPr lang="ar" sz="600" kern="0">
                <a:solidFill>
                  <a:srgbClr val="221815"/>
                </a:solidFill>
                <a:latin typeface="Times New Roman" panose="02020603050405020304" pitchFamily="18" charset="0"/>
                <a:ea typeface="メイリオ" panose="020B0604030504040204" pitchFamily="50" charset="-128"/>
                <a:cs typeface="Times New Roman" panose="02020603050405020304" pitchFamily="18" charset="0"/>
              </a:rPr>
              <a:t> </a:t>
            </a:r>
            <a:endParaRPr sz="600" kern="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388715" y="8101839"/>
            <a:ext cx="6779069" cy="369332"/>
          </a:xfrm>
          <a:prstGeom prst="rect">
            <a:avLst/>
          </a:prstGeom>
          <a:solidFill>
            <a:srgbClr val="EEC8AB"/>
          </a:solidFill>
        </p:spPr>
        <p:txBody>
          <a:bodyPr wrap="square" rtlCol="1">
            <a:spAutoFit/>
          </a:bodyPr>
          <a:lstStyle/>
          <a:p>
            <a:pPr algn="ctr" rtl="1"/>
            <a:r>
              <a:rPr lang="ar" kern="0">
                <a:solidFill>
                  <a:srgbClr val="DE6B37"/>
                </a:solidFill>
                <a:latin typeface="Times New Roman" panose="02020603050405020304" pitchFamily="18" charset="0"/>
                <a:ea typeface="メイリオ" panose="020B0604030504040204" pitchFamily="50" charset="-128"/>
                <a:cs typeface="Times New Roman" panose="02020603050405020304" pitchFamily="18" charset="0"/>
              </a:rPr>
              <a:t>يرجى أخذ جرعتين في المجمل من هذا اللقاح يفصل بينهم مدة 3 أسابيع.</a:t>
            </a:r>
            <a:endParaRPr lang="th-TH" kern="0">
              <a:solidFill>
                <a:srgbClr val="DE6B37"/>
              </a:solidFill>
              <a:latin typeface="Times New Roman" panose="02020603050405020304" pitchFamily="18" charset="0"/>
              <a:ea typeface="メイリオ" panose="020B0604030504040204" pitchFamily="50" charset="-128"/>
            </a:endParaRPr>
          </a:p>
        </p:txBody>
      </p:sp>
    </p:spTree>
    <p:extLst>
      <p:ext uri="{BB962C8B-B14F-4D97-AF65-F5344CB8AC3E}">
        <p14:creationId xmlns:p14="http://schemas.microsoft.com/office/powerpoint/2010/main" val="353981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TotalTime>
  <Words>1539</Words>
  <PresentationFormat>ユーザー設定</PresentationFormat>
  <Paragraphs>120</Paragraphs>
  <Slides>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Angsana New</vt:lpstr>
      <vt:lpstr>Cordia New</vt:lpstr>
      <vt:lpstr>ＭＳ 明朝</vt:lpstr>
      <vt:lpstr>メイリオ</vt:lpstr>
      <vt:lpstr>游ゴシック</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2022-04-08T05:56:50Z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