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algn="r" rtl="1">
      <a:defRPr lang="x-none"/>
    </a:defPPr>
    <a:lvl1pPr marL="0" algn="r" defTabSz="914400" rtl="1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4" autoAdjust="0"/>
    <p:restoredTop sz="94679"/>
  </p:normalViewPr>
  <p:slideViewPr>
    <p:cSldViewPr>
      <p:cViewPr>
        <p:scale>
          <a:sx n="125" d="100"/>
          <a:sy n="125" d="100"/>
        </p:scale>
        <p:origin x="68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唐 麗麗" userId="f55fa60da7708689" providerId="LiveId" clId="{C2CA7C99-82D3-4392-894A-FE511A4FC341}"/>
    <pc:docChg chg="modSld">
      <pc:chgData name="唐 麗麗" userId="f55fa60da7708689" providerId="LiveId" clId="{C2CA7C99-82D3-4392-894A-FE511A4FC341}" dt="2022-03-14T02:56:18.043" v="0" actId="2711"/>
      <pc:docMkLst>
        <pc:docMk/>
      </pc:docMkLst>
      <pc:sldChg chg="modSp mod">
        <pc:chgData name="唐 麗麗" userId="f55fa60da7708689" providerId="LiveId" clId="{C2CA7C99-82D3-4392-894A-FE511A4FC341}" dt="2022-03-14T02:56:18.043" v="0" actId="2711"/>
        <pc:sldMkLst>
          <pc:docMk/>
          <pc:sldMk cId="0" sldId="264"/>
        </pc:sldMkLst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2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3" creationId="{AD2479FD-C74B-45C1-B99E-5247CEEFA5F6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4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5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6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7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8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9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10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11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12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13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14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15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17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18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19" creationId="{00000000-0000-0000-0000-000000000000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24" creationId="{9091C248-2FE6-F74A-9C16-1E9241EEFC1F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25" creationId="{49743595-0AAF-C041-BC17-C05303AD4B51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26" creationId="{776CF302-F79C-4F4D-8536-D2784F7BBB62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27" creationId="{461AAA58-6D19-B141-A3D3-1F52B310BEB1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28" creationId="{C0DC2FE9-0ACC-8D42-9859-688DD0B1387A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29" creationId="{549AAE56-F5CC-A647-899B-7EDDC0C95A48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30" creationId="{587EB643-9A00-D34E-98D9-08552434D657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89" creationId="{6D52B509-9042-474E-A3A3-5C4C53502012}"/>
          </ac:spMkLst>
        </pc:spChg>
        <pc:spChg chg="mod">
          <ac:chgData name="唐 麗麗" userId="f55fa60da7708689" providerId="LiveId" clId="{C2CA7C99-82D3-4392-894A-FE511A4FC341}" dt="2022-03-14T02:56:18.043" v="0" actId="2711"/>
          <ac:spMkLst>
            <pc:docMk/>
            <pc:sldMk cId="0" sldId="264"/>
            <ac:spMk id="90" creationId="{5B3E3726-0BF8-7647-BFAE-067A13FA114F}"/>
          </ac:spMkLst>
        </pc:spChg>
      </pc:sldChg>
    </pc:docChg>
  </pc:docChgLst>
  <pc:docChgLst>
    <pc:chgData name="唐 麗麗" userId="f55fa60da7708689" providerId="LiveId" clId="{23F3A6F3-54ED-423E-B44A-4CAB9256A20B}"/>
    <pc:docChg chg="modSld">
      <pc:chgData name="唐 麗麗" userId="f55fa60da7708689" providerId="LiveId" clId="{23F3A6F3-54ED-423E-B44A-4CAB9256A20B}" dt="2022-03-14T03:12:20.441" v="2" actId="14100"/>
      <pc:docMkLst>
        <pc:docMk/>
      </pc:docMkLst>
      <pc:sldChg chg="modSp mod">
        <pc:chgData name="唐 麗麗" userId="f55fa60da7708689" providerId="LiveId" clId="{23F3A6F3-54ED-423E-B44A-4CAB9256A20B}" dt="2022-03-14T03:12:20.441" v="2" actId="14100"/>
        <pc:sldMkLst>
          <pc:docMk/>
          <pc:sldMk cId="0" sldId="264"/>
        </pc:sldMkLst>
        <pc:spChg chg="mod">
          <ac:chgData name="唐 麗麗" userId="f55fa60da7708689" providerId="LiveId" clId="{23F3A6F3-54ED-423E-B44A-4CAB9256A20B}" dt="2022-03-14T03:12:20.441" v="2" actId="14100"/>
          <ac:spMkLst>
            <pc:docMk/>
            <pc:sldMk cId="0" sldId="264"/>
            <ac:spMk id="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rtl="1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rtl="1"/>
            <a:fld id="{76A55638-820B-5B44-92E6-92DE025D1F07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rtl="1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rtl="1"/>
            <a:r>
              <a:rPr lang="ar"/>
              <a:t>マスター テキストの書式設定</a:t>
            </a:r>
          </a:p>
          <a:p>
            <a:pPr lvl="1" rtl="1"/>
            <a:r>
              <a:rPr lang="ar"/>
              <a:t>第 2 レベル</a:t>
            </a:r>
          </a:p>
          <a:p>
            <a:pPr lvl="2" rtl="1"/>
            <a:r>
              <a:rPr lang="ar"/>
              <a:t>第 3 レベル</a:t>
            </a:r>
          </a:p>
          <a:p>
            <a:pPr lvl="3" rtl="1"/>
            <a:r>
              <a:rPr lang="ar"/>
              <a:t>第 4 レベル</a:t>
            </a:r>
          </a:p>
          <a:p>
            <a:pPr lvl="4" rtl="1"/>
            <a:r>
              <a:rPr lang="ar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rtl="1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rtl="1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1"/>
          <a:lstStyle/>
          <a:p>
            <a:pPr rtl="1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1"/>
          <a:lstStyle/>
          <a:p>
            <a:pPr rtl="1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1">
            <a:spAutoFit/>
          </a:bodyPr>
          <a:lstStyle>
            <a:lvl1pPr algn="r" rtl="1">
              <a:defRPr/>
            </a:lvl1pPr>
          </a:lstStyle>
          <a:p>
            <a:pPr rtl="1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1">
            <a:spAutoFit/>
          </a:bodyPr>
          <a:lstStyle>
            <a:lvl1pPr algn="r" rtl="1">
              <a:defRPr/>
            </a:lvl1pPr>
          </a:lstStyle>
          <a:p>
            <a:pPr rtl="1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1"/>
          <a:lstStyle>
            <a:lvl1pPr algn="ct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1"/>
          <a:lstStyle>
            <a:lvl1pPr algn="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1"/>
          <a:lstStyle>
            <a:lvl1pPr algn="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1"/>
          <a:lstStyle>
            <a:lvl1pPr algn="r" rtl="1">
              <a:defRPr/>
            </a:lvl1pPr>
          </a:lstStyle>
          <a:p>
            <a:pPr rtl="1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1"/>
          <a:lstStyle>
            <a:lvl1pPr algn="r" rtl="1">
              <a:defRPr/>
            </a:lvl1pPr>
          </a:lstStyle>
          <a:p>
            <a:pPr rtl="1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1"/>
          <a:lstStyle>
            <a:lvl1pPr algn="ct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1"/>
          <a:lstStyle>
            <a:lvl1pPr algn="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1"/>
          <a:lstStyle>
            <a:lvl1pPr algn="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1"/>
          <a:lstStyle>
            <a:lvl1pPr algn="r" rtl="1">
              <a:defRPr/>
            </a:lvl1pPr>
          </a:lstStyle>
          <a:p>
            <a:pPr rtl="1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1">
            <a:spAutoFit/>
          </a:bodyPr>
          <a:lstStyle>
            <a:lvl1pPr algn="r" rtl="1">
              <a:defRPr/>
            </a:lvl1pPr>
          </a:lstStyle>
          <a:p>
            <a:pPr rtl="1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1">
            <a:spAutoFit/>
          </a:bodyPr>
          <a:lstStyle>
            <a:lvl1pPr algn="r" rtl="1">
              <a:defRPr/>
            </a:lvl1pPr>
          </a:lstStyle>
          <a:p>
            <a:pPr rtl="1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1"/>
          <a:lstStyle>
            <a:lvl1pPr algn="ct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1"/>
          <a:lstStyle>
            <a:lvl1pPr algn="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1"/>
          <a:lstStyle>
            <a:lvl1pPr algn="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1"/>
          <a:lstStyle>
            <a:lvl1pPr algn="r" rtl="1">
              <a:defRPr/>
            </a:lvl1pPr>
          </a:lstStyle>
          <a:p>
            <a:pPr rtl="1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1"/>
          <a:lstStyle>
            <a:lvl1pPr algn="ct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1"/>
          <a:lstStyle>
            <a:lvl1pPr algn="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1"/>
          <a:lstStyle>
            <a:lvl1pPr algn="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1"/>
          <a:lstStyle>
            <a:lvl1pPr algn="ct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1"/>
          <a:lstStyle>
            <a:lvl1pPr algn="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1"/>
          <a:lstStyle>
            <a:lvl1pPr algn="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1">
            <a:spAutoFit/>
          </a:bodyPr>
          <a:lstStyle>
            <a:lvl1pPr algn="r" rtl="1">
              <a:defRPr/>
            </a:lvl1pPr>
          </a:lstStyle>
          <a:p>
            <a:pPr rtl="1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1">
            <a:spAutoFit/>
          </a:bodyPr>
          <a:lstStyle>
            <a:lvl1pPr algn="r" rtl="1">
              <a:defRPr/>
            </a:lvl1pPr>
          </a:lstStyle>
          <a:p>
            <a:pPr rtl="1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1">
            <a:spAutoFit/>
          </a:bodyPr>
          <a:lstStyle>
            <a:lvl1pPr algn="ct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1">
            <a:spAutoFit/>
          </a:bodyPr>
          <a:lstStyle>
            <a:lvl1pPr algn="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1D8BD707-D9CF-40AE-B4C6-C98DA3205C09}" type="datetimeFigureOut">
              <a:rPr lang="en-US"/>
              <a:t>4/8/2022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1">
            <a:spAutoFit/>
          </a:bodyPr>
          <a:lstStyle>
            <a:lvl1pPr algn="r" rtl="1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r" rtl="1">
        <a:defRPr>
          <a:latin typeface="+mj-lt"/>
          <a:ea typeface="+mj-ea"/>
          <a:cs typeface="+mj-cs"/>
        </a:defRPr>
      </a:lvl1pPr>
    </p:titleStyle>
    <p:bodyStyle>
      <a:lvl1pPr marL="0" algn="r" rtl="1">
        <a:defRPr>
          <a:latin typeface="+mn-lt"/>
          <a:ea typeface="+mn-ea"/>
          <a:cs typeface="+mn-cs"/>
        </a:defRPr>
      </a:lvl1pPr>
      <a:lvl2pPr marL="457200" algn="r" rtl="1">
        <a:defRPr>
          <a:latin typeface="+mn-lt"/>
          <a:ea typeface="+mn-ea"/>
          <a:cs typeface="+mn-cs"/>
        </a:defRPr>
      </a:lvl2pPr>
      <a:lvl3pPr marL="914400" algn="r" rtl="1">
        <a:defRPr>
          <a:latin typeface="+mn-lt"/>
          <a:ea typeface="+mn-ea"/>
          <a:cs typeface="+mn-cs"/>
        </a:defRPr>
      </a:lvl3pPr>
      <a:lvl4pPr marL="1371600" algn="r" rtl="1">
        <a:defRPr>
          <a:latin typeface="+mn-lt"/>
          <a:ea typeface="+mn-ea"/>
          <a:cs typeface="+mn-cs"/>
        </a:defRPr>
      </a:lvl4pPr>
      <a:lvl5pPr marL="1828800" algn="r" rtl="1">
        <a:defRPr>
          <a:latin typeface="+mn-lt"/>
          <a:ea typeface="+mn-ea"/>
          <a:cs typeface="+mn-cs"/>
        </a:defRPr>
      </a:lvl5pPr>
      <a:lvl6pPr marL="2286000" algn="r" rtl="1">
        <a:defRPr>
          <a:latin typeface="+mn-lt"/>
          <a:ea typeface="+mn-ea"/>
          <a:cs typeface="+mn-cs"/>
        </a:defRPr>
      </a:lvl6pPr>
      <a:lvl7pPr marL="2743200" algn="r" rtl="1">
        <a:defRPr>
          <a:latin typeface="+mn-lt"/>
          <a:ea typeface="+mn-ea"/>
          <a:cs typeface="+mn-cs"/>
        </a:defRPr>
      </a:lvl7pPr>
      <a:lvl8pPr marL="3200400" algn="r" rtl="1">
        <a:defRPr>
          <a:latin typeface="+mn-lt"/>
          <a:ea typeface="+mn-ea"/>
          <a:cs typeface="+mn-cs"/>
        </a:defRPr>
      </a:lvl8pPr>
      <a:lvl9pPr marL="3657600" algn="r" rtl="1">
        <a:defRPr>
          <a:latin typeface="+mn-lt"/>
          <a:ea typeface="+mn-ea"/>
          <a:cs typeface="+mn-cs"/>
        </a:defRPr>
      </a:lvl9pPr>
    </p:bodyStyle>
    <p:otherStyle>
      <a:lvl1pPr marL="0" algn="r" rtl="1">
        <a:defRPr>
          <a:latin typeface="+mn-lt"/>
          <a:ea typeface="+mn-ea"/>
          <a:cs typeface="+mn-cs"/>
        </a:defRPr>
      </a:lvl1pPr>
      <a:lvl2pPr marL="457200" algn="r" rtl="1">
        <a:defRPr>
          <a:latin typeface="+mn-lt"/>
          <a:ea typeface="+mn-ea"/>
          <a:cs typeface="+mn-cs"/>
        </a:defRPr>
      </a:lvl2pPr>
      <a:lvl3pPr marL="914400" algn="r" rtl="1">
        <a:defRPr>
          <a:latin typeface="+mn-lt"/>
          <a:ea typeface="+mn-ea"/>
          <a:cs typeface="+mn-cs"/>
        </a:defRPr>
      </a:lvl3pPr>
      <a:lvl4pPr marL="1371600" algn="r" rtl="1">
        <a:defRPr>
          <a:latin typeface="+mn-lt"/>
          <a:ea typeface="+mn-ea"/>
          <a:cs typeface="+mn-cs"/>
        </a:defRPr>
      </a:lvl4pPr>
      <a:lvl5pPr marL="1828800" algn="r" rtl="1">
        <a:defRPr>
          <a:latin typeface="+mn-lt"/>
          <a:ea typeface="+mn-ea"/>
          <a:cs typeface="+mn-cs"/>
        </a:defRPr>
      </a:lvl5pPr>
      <a:lvl6pPr marL="2286000" algn="r" rtl="1">
        <a:defRPr>
          <a:latin typeface="+mn-lt"/>
          <a:ea typeface="+mn-ea"/>
          <a:cs typeface="+mn-cs"/>
        </a:defRPr>
      </a:lvl6pPr>
      <a:lvl7pPr marL="2743200" algn="r" rtl="1">
        <a:defRPr>
          <a:latin typeface="+mn-lt"/>
          <a:ea typeface="+mn-ea"/>
          <a:cs typeface="+mn-cs"/>
        </a:defRPr>
      </a:lvl7pPr>
      <a:lvl8pPr marL="3200400" algn="r" rtl="1">
        <a:defRPr>
          <a:latin typeface="+mn-lt"/>
          <a:ea typeface="+mn-ea"/>
          <a:cs typeface="+mn-cs"/>
        </a:defRPr>
      </a:lvl8pPr>
      <a:lvl9pPr marL="3657600" algn="r" rtl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8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425890" y="370198"/>
            <a:ext cx="2657292" cy="246221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R="30480" algn="ctr" rtl="1">
              <a:lnSpc>
                <a:spcPct val="100000"/>
              </a:lnSpc>
              <a:spcBef>
                <a:spcPts val="100"/>
              </a:spcBef>
            </a:pPr>
            <a:r>
              <a:rPr lang="ar" sz="1600" b="1" kern="0">
                <a:solidFill>
                  <a:schemeClr val="bg1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للأطفال بين 5 و 11 سنة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78485" y="1534872"/>
            <a:ext cx="3301191" cy="230832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7938" algn="ctr" rtl="1">
              <a:lnSpc>
                <a:spcPct val="100000"/>
              </a:lnSpc>
              <a:spcBef>
                <a:spcPts val="100"/>
              </a:spcBef>
            </a:pPr>
            <a:r>
              <a:rPr lang="ar" sz="1500" b="1" kern="0">
                <a:solidFill>
                  <a:schemeClr val="bg1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لماذا نتلقى لقاح فيروس كورونا المستجد؟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70409" y="4152637"/>
            <a:ext cx="2440940" cy="507831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12700" algn="just" rtl="1">
              <a:lnSpc>
                <a:spcPct val="100000"/>
              </a:lnSpc>
            </a:pP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يؤخذ اللقاح بالقرب من الكتف.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5875" algn="just" rtl="1">
              <a:lnSpc>
                <a:spcPct val="100000"/>
              </a:lnSpc>
            </a:pP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يرجى ارتداء ملابس يسهل معها إظهار الكتف منها عند التطعيم.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92489" y="4840651"/>
            <a:ext cx="2084910" cy="1402948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177800" marR="5080" indent="-165100" rtl="1">
              <a:lnSpc>
                <a:spcPct val="129900"/>
              </a:lnSpc>
              <a:spcBef>
                <a:spcPts val="100"/>
              </a:spcBef>
            </a:pPr>
            <a:r>
              <a:rPr lang="ar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◎ ستبقون جالسين لمدة 15 دقيقة أو أكثر بعد أخذ اللقاح للمتابعة.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77800" indent="-165100" rtl="1">
              <a:lnSpc>
                <a:spcPct val="100000"/>
              </a:lnSpc>
              <a:spcBef>
                <a:spcPts val="370"/>
              </a:spcBef>
            </a:pPr>
            <a:r>
              <a:rPr lang="en-US" sz="1050" kern="0" dirty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	</a:t>
            </a:r>
            <a:r>
              <a:rPr lang="ar" sz="1050" kern="0" dirty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(قد تبقون جالسين لمدة 30 دقيقة)</a:t>
            </a:r>
            <a:endParaRPr sz="105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77800" marR="48260" indent="-165100" rtl="1">
              <a:lnSpc>
                <a:spcPct val="129900"/>
              </a:lnSpc>
              <a:spcBef>
                <a:spcPts val="695"/>
              </a:spcBef>
            </a:pPr>
            <a:r>
              <a:rPr lang="ar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◎ لا مشكلة في ممارسة </a:t>
            </a:r>
            <a:r>
              <a:rPr lang="ar" sz="1100" kern="0" dirty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النشاطات اليومية </a:t>
            </a:r>
            <a:r>
              <a:rPr lang="ar" sz="1100" kern="0" dirty="0" smtClea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العادية</a:t>
            </a:r>
            <a:r>
              <a:rPr lang="ar-EG" sz="1100" kern="0" dirty="0" smtClea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،</a:t>
            </a:r>
            <a:r>
              <a:rPr lang="ar" sz="1100" kern="0" dirty="0" smtClea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ar" sz="1100" kern="0" dirty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مثل </a:t>
            </a:r>
            <a:r>
              <a:rPr lang="ar" sz="1100" kern="0" dirty="0" smtClea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الاستحمام</a:t>
            </a:r>
            <a:r>
              <a:rPr lang="ar-EG" sz="1100" kern="0" dirty="0" smtClea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،</a:t>
            </a:r>
            <a:r>
              <a:rPr lang="ar" sz="1100" kern="0" dirty="0" smtClea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ar" sz="1100" kern="0" dirty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ولكن يجب الامتنا</a:t>
            </a:r>
            <a:r>
              <a:rPr lang="ar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ع عن الرياضة المتعبة يوم التطعيم.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85433" y="4840651"/>
            <a:ext cx="2379435" cy="660181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177800" marR="5080" indent="-165100">
              <a:lnSpc>
                <a:spcPct val="129900"/>
              </a:lnSpc>
              <a:spcBef>
                <a:spcPts val="100"/>
              </a:spcBef>
            </a:pPr>
            <a:r>
              <a:rPr lang="ar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◎ من الممكن أن تظهر الأعراض التالية بعد اللقاح، ولكن نعرف أنها </a:t>
            </a:r>
            <a:r>
              <a:rPr lang="ar" sz="1100" kern="0" dirty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تتحسن </a:t>
            </a:r>
            <a:r>
              <a:rPr lang="ar-EG" sz="1100" kern="0" dirty="0" smtClea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بشكل طبيعي </a:t>
            </a:r>
            <a:r>
              <a:rPr lang="ar" sz="1100" kern="0" dirty="0" smtClea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في </a:t>
            </a:r>
            <a:r>
              <a:rPr lang="ar" sz="1100" kern="0" dirty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خلال 2-3 أيام.</a:t>
            </a:r>
            <a:endParaRPr sz="1100" kern="0" dirty="0">
              <a:solidFill>
                <a:srgbClr val="221815"/>
              </a:solidFill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92488" y="3647019"/>
            <a:ext cx="3895090" cy="389850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15875" algn="just" rtl="1">
              <a:lnSpc>
                <a:spcPct val="100000"/>
              </a:lnSpc>
              <a:spcBef>
                <a:spcPts val="459"/>
              </a:spcBef>
            </a:pP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إذا كانت حرارتكم أعلى من 37.5°م أو تشعرون بالتعب،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2700" algn="just" rtl="1">
              <a:lnSpc>
                <a:spcPct val="100000"/>
              </a:lnSpc>
              <a:spcBef>
                <a:spcPts val="355"/>
              </a:spcBef>
            </a:pP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لا يمكنكم أخذ اللقاح. يرجى إبلاغ أولياء أموركم بذلك.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15892" y="3532197"/>
            <a:ext cx="772790" cy="259045"/>
          </a:xfrm>
          <a:prstGeom prst="rect">
            <a:avLst/>
          </a:prstGeom>
        </p:spPr>
        <p:txBody>
          <a:bodyPr vert="horz" wrap="square" lIns="0" tIns="12700" rIns="0" bIns="0" rtlCol="1">
            <a:spAutoFit/>
          </a:bodyPr>
          <a:lstStyle/>
          <a:p>
            <a:pPr marL="12700" algn="ctr" rtl="1">
              <a:lnSpc>
                <a:spcPct val="100000"/>
              </a:lnSpc>
              <a:spcBef>
                <a:spcPts val="100"/>
              </a:spcBef>
            </a:pPr>
            <a:r>
              <a:rPr lang="ar" sz="1600" kern="0">
                <a:solidFill>
                  <a:srgbClr val="DE6B37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قبل اللقاح</a:t>
            </a:r>
            <a:endParaRPr sz="1600" kern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5925" y="4169080"/>
            <a:ext cx="772790" cy="259045"/>
          </a:xfrm>
          <a:prstGeom prst="rect">
            <a:avLst/>
          </a:prstGeom>
        </p:spPr>
        <p:txBody>
          <a:bodyPr vert="horz" wrap="square" lIns="0" tIns="12700" rIns="0" bIns="0" rtlCol="1">
            <a:spAutoFit/>
          </a:bodyPr>
          <a:lstStyle/>
          <a:p>
            <a:pPr marL="12700" algn="ctr" rtl="1">
              <a:lnSpc>
                <a:spcPct val="100000"/>
              </a:lnSpc>
              <a:spcBef>
                <a:spcPts val="100"/>
              </a:spcBef>
            </a:pPr>
            <a:r>
              <a:rPr lang="ar" sz="1600" kern="0">
                <a:solidFill>
                  <a:srgbClr val="DE6B37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عند التطعيم</a:t>
            </a:r>
            <a:endParaRPr sz="1600" kern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15396" y="5223083"/>
            <a:ext cx="784347" cy="259045"/>
          </a:xfrm>
          <a:prstGeom prst="rect">
            <a:avLst/>
          </a:prstGeom>
        </p:spPr>
        <p:txBody>
          <a:bodyPr vert="horz" wrap="square" lIns="0" tIns="12700" rIns="0" bIns="0" rtlCol="1">
            <a:spAutoFit/>
          </a:bodyPr>
          <a:lstStyle/>
          <a:p>
            <a:pPr marL="12700" algn="ctr" rtl="1">
              <a:lnSpc>
                <a:spcPct val="100000"/>
              </a:lnSpc>
              <a:spcBef>
                <a:spcPts val="100"/>
              </a:spcBef>
            </a:pPr>
            <a:r>
              <a:rPr lang="ar" sz="1600" kern="0">
                <a:solidFill>
                  <a:srgbClr val="DE6B37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بعد اللقاح</a:t>
            </a:r>
            <a:endParaRPr sz="1600" kern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15396" y="6677707"/>
            <a:ext cx="6100307" cy="276999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12700" algn="ctr" rtl="1">
              <a:lnSpc>
                <a:spcPct val="100000"/>
              </a:lnSpc>
              <a:spcBef>
                <a:spcPts val="95"/>
              </a:spcBef>
            </a:pPr>
            <a:r>
              <a:rPr lang="ar" b="1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إذا شعرتم بهذه الأعراض، بلغوا أولياء أموركم أو الكبار حولكم.</a:t>
            </a:r>
            <a:endParaRPr b="1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9250" y="7235813"/>
            <a:ext cx="1742988" cy="215444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12700" rtl="1">
              <a:lnSpc>
                <a:spcPct val="100000"/>
              </a:lnSpc>
              <a:spcBef>
                <a:spcPts val="785"/>
              </a:spcBef>
            </a:pPr>
            <a:r>
              <a:rPr lang="ar" sz="1400" b="1" kern="0">
                <a:solidFill>
                  <a:srgbClr val="DE6B37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● بعد التطعيم مباشرًا</a:t>
            </a:r>
            <a:endParaRPr sz="1400" b="1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85236" y="7590519"/>
            <a:ext cx="3485058" cy="338554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12700" rtl="1">
              <a:lnSpc>
                <a:spcPct val="100000"/>
              </a:lnSpc>
              <a:spcBef>
                <a:spcPts val="600"/>
              </a:spcBef>
              <a:tabLst>
                <a:tab pos="635635" algn="l"/>
                <a:tab pos="1555115" algn="l"/>
                <a:tab pos="2483485" algn="l"/>
              </a:tabLst>
            </a:pP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◯ الحرارة ◯ الصداع ◯ وجع في الصدر ◯ صعوبة في التنفس</a:t>
            </a:r>
            <a:r>
              <a:rPr lang="en-US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◯ التعب ◯ البرد والرعشة</a:t>
            </a:r>
            <a:r>
              <a:rPr lang="en-US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◯ ضربات القلب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11450" y="7230487"/>
            <a:ext cx="3482033" cy="215444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12700" rtl="1">
              <a:lnSpc>
                <a:spcPct val="100000"/>
              </a:lnSpc>
              <a:spcBef>
                <a:spcPts val="100"/>
              </a:spcBef>
            </a:pPr>
            <a:r>
              <a:rPr lang="ar" sz="1400" b="1" kern="0">
                <a:solidFill>
                  <a:srgbClr val="DE6B37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● يوم التطعيم و خلال 4 أيام من تلقيه</a:t>
            </a:r>
            <a:endParaRPr sz="1400" b="1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1"/>
            <a:lstStyle/>
            <a:p>
              <a:pPr rtl="1"/>
              <a:endParaRPr sz="2400" ker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1"/>
            <a:lstStyle/>
            <a:p>
              <a:pPr rtl="1"/>
              <a:endParaRPr sz="2400" ker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370683" y="8767381"/>
            <a:ext cx="2860145" cy="276999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7938" algn="ctr" rtl="1">
              <a:lnSpc>
                <a:spcPct val="100000"/>
              </a:lnSpc>
              <a:spcBef>
                <a:spcPts val="115"/>
              </a:spcBef>
            </a:pPr>
            <a:r>
              <a:rPr lang="ar" b="1" kern="0">
                <a:solidFill>
                  <a:schemeClr val="bg1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أشياء مهمة نرجو اتباعها.</a:t>
            </a: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5911850" y="261997"/>
            <a:ext cx="1302430" cy="212475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1">
            <a:spAutoFit/>
          </a:bodyPr>
          <a:lstStyle/>
          <a:p>
            <a:pPr algn="ctr" rtl="1">
              <a:lnSpc>
                <a:spcPct val="100000"/>
              </a:lnSpc>
              <a:spcBef>
                <a:spcPts val="220"/>
              </a:spcBef>
            </a:pPr>
            <a:r>
              <a:rPr lang="ar" sz="1050" kern="0">
                <a:solidFill>
                  <a:schemeClr val="bg1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10 فبراير/ شباط 2022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141720" y="900447"/>
            <a:ext cx="5296723" cy="289823"/>
          </a:xfrm>
          <a:prstGeom prst="rect">
            <a:avLst/>
          </a:prstGeom>
        </p:spPr>
        <p:txBody>
          <a:bodyPr vert="horz" wrap="square" lIns="0" tIns="12700" rIns="0" bIns="0" rtlCol="1">
            <a:spAutoFit/>
          </a:bodyPr>
          <a:lstStyle/>
          <a:p>
            <a:pPr algn="ctr" rtl="1">
              <a:lnSpc>
                <a:spcPct val="100000"/>
              </a:lnSpc>
            </a:pPr>
            <a:r>
              <a:rPr lang="ar" b="1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إشعار حول التطعيم بلقاح فيروس كورونا المستجد</a:t>
            </a:r>
            <a:endParaRPr b="1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-751377" y="1916159"/>
            <a:ext cx="5512435" cy="1143646"/>
          </a:xfrm>
          <a:prstGeom prst="rect">
            <a:avLst/>
          </a:prstGeom>
        </p:spPr>
        <p:txBody>
          <a:bodyPr vert="horz" wrap="square" lIns="0" tIns="12700" rIns="0" bIns="0" rtlCol="1">
            <a:spAutoFit/>
          </a:bodyPr>
          <a:lstStyle/>
          <a:p>
            <a:pPr marL="15875" rtl="1">
              <a:lnSpc>
                <a:spcPct val="100000"/>
              </a:lnSpc>
              <a:spcBef>
                <a:spcPts val="1240"/>
              </a:spcBef>
            </a:pPr>
            <a:r>
              <a:rPr lang="ar" sz="1100" kern="0" dirty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عندما يدخل فيروس كورونا المستجد في جسم الإنسان ومع زيادة كميته،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5875" marR="1478280" indent="-1270" rtl="1">
              <a:lnSpc>
                <a:spcPct val="141800"/>
              </a:lnSpc>
            </a:pPr>
            <a:r>
              <a:rPr lang="ar" sz="1100" kern="0" dirty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يصاب المرء بالحرارة والتعب والكحة والصعوبة في التنفس والصداع والتغير في حاسة التذوق، ويتسبب هذا في إجهاد الجسم.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14604" marR="1299845" indent="-2540" rtl="1">
              <a:lnSpc>
                <a:spcPct val="141800"/>
              </a:lnSpc>
            </a:pPr>
            <a:r>
              <a:rPr lang="ar" sz="1100" kern="0" dirty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عند تلقي اللقاح، يستعد الجسم ضد فيروس كورونا </a:t>
            </a:r>
            <a:r>
              <a:rPr lang="ar" sz="1100" kern="0" dirty="0" smtClea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المستجد</a:t>
            </a:r>
            <a:r>
              <a:rPr lang="ar-EG" sz="1100" kern="0" dirty="0" smtClea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، و</a:t>
            </a:r>
            <a:r>
              <a:rPr lang="ar" sz="1100" kern="0" dirty="0" smtClean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حتى </a:t>
            </a:r>
            <a:r>
              <a:rPr lang="ar" sz="1100" kern="0" dirty="0"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إذا دخل الفيروس الجسم، يصبح من الصعب إصابة الجسم بالإجهاد.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480222" y="3167764"/>
            <a:ext cx="6100307" cy="259045"/>
          </a:xfrm>
          <a:prstGeom prst="rect">
            <a:avLst/>
          </a:prstGeom>
        </p:spPr>
        <p:txBody>
          <a:bodyPr vert="horz" wrap="square" lIns="0" tIns="12700" rIns="0" bIns="0" rtlCol="1">
            <a:spAutoFit/>
          </a:bodyPr>
          <a:lstStyle/>
          <a:p>
            <a:pPr marL="7938" algn="ctr" rtl="1">
              <a:lnSpc>
                <a:spcPct val="100000"/>
              </a:lnSpc>
            </a:pPr>
            <a:r>
              <a:rPr lang="ar" sz="1600" b="1" kern="0">
                <a:solidFill>
                  <a:schemeClr val="bg1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ماذا يجب علينا أن نحذر منه عند أخذ لقاح فيروس كورونا المستجد؟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3300655" y="5619699"/>
            <a:ext cx="2354580" cy="846386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43180" rtl="1">
              <a:lnSpc>
                <a:spcPct val="100000"/>
              </a:lnSpc>
              <a:tabLst>
                <a:tab pos="609600" algn="l"/>
              </a:tabLst>
            </a:pP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◯ الحرارة ◯ الغثيان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43180" rtl="1">
              <a:lnSpc>
                <a:spcPct val="100000"/>
              </a:lnSpc>
            </a:pP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◯ التعب </a:t>
            </a:r>
            <a:endParaRPr lang="en-US" sz="1100" kern="0">
              <a:solidFill>
                <a:srgbClr val="221815"/>
              </a:solidFill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43180" rtl="1">
              <a:lnSpc>
                <a:spcPct val="100000"/>
              </a:lnSpc>
            </a:pP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◯ وجع المعدة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43180" rtl="1">
              <a:lnSpc>
                <a:spcPct val="100000"/>
              </a:lnSpc>
            </a:pP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◯ الصداع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43180" rtl="1">
              <a:lnSpc>
                <a:spcPct val="100000"/>
              </a:lnSpc>
            </a:pP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◯ البرد والرعشة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670309" y="7510377"/>
            <a:ext cx="1084580" cy="389850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22225" rtl="1">
              <a:lnSpc>
                <a:spcPct val="100000"/>
              </a:lnSpc>
              <a:spcBef>
                <a:spcPts val="570"/>
              </a:spcBef>
            </a:pP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◯ الهرش</a:t>
            </a:r>
            <a:endParaRPr lang="ja-JP" altLang="en-US" sz="1100" kern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22225" rtl="1">
              <a:lnSpc>
                <a:spcPct val="100000"/>
              </a:lnSpc>
              <a:spcBef>
                <a:spcPts val="355"/>
              </a:spcBef>
            </a:pPr>
            <a:r>
              <a:rPr lang="ar" sz="11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◯ الكحة</a:t>
            </a:r>
            <a:endParaRPr sz="11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453624" y="9318583"/>
            <a:ext cx="4342766" cy="775597"/>
          </a:xfrm>
          <a:prstGeom prst="rect">
            <a:avLst/>
          </a:prstGeom>
        </p:spPr>
        <p:txBody>
          <a:bodyPr vert="horz" wrap="square" lIns="0" tIns="0" rIns="0" bIns="0" rtlCol="1">
            <a:spAutoFit/>
          </a:bodyPr>
          <a:lstStyle/>
          <a:p>
            <a:pPr marL="12700" marR="244475" rtl="1">
              <a:lnSpc>
                <a:spcPct val="139600"/>
              </a:lnSpc>
              <a:spcBef>
                <a:spcPts val="655"/>
              </a:spcBef>
            </a:pPr>
            <a:r>
              <a:rPr lang="ar" sz="1200" kern="0" dirty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تختلف ظروف الناس، فهناك من أقدم على تلقي اللقاح </a:t>
            </a:r>
            <a:r>
              <a:rPr lang="ar" sz="12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مبكرا</a:t>
            </a:r>
            <a:r>
              <a:rPr lang="ar-EG" sz="12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ً</a:t>
            </a:r>
            <a:r>
              <a:rPr lang="ar" sz="12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ar" sz="1200" kern="0" dirty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ومن عنده سبب يمنعه من أخذ اللقاح. لا يجب </a:t>
            </a:r>
            <a:r>
              <a:rPr lang="ar" sz="12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أبدا</a:t>
            </a:r>
            <a:r>
              <a:rPr lang="ar-EG" sz="12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ً</a:t>
            </a:r>
            <a:r>
              <a:rPr lang="ar" sz="1200" kern="0" smtClea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ar" sz="1200" kern="0" dirty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أن تتكلموا بشكل سيء عن من حولكم أو تضايقوهم بسبب تلقي اللقاح أو عدمه.</a:t>
            </a:r>
            <a:endParaRPr lang="ja-JP" altLang="en-US" sz="1200" kern="0" dirty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730" y="1450779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01" y="4128287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816" y="4883735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433" y="5687623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136" y="5538976"/>
            <a:ext cx="1117600" cy="901700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604" y="7180177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40" y="7235164"/>
            <a:ext cx="914400" cy="647700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56" y="8676940"/>
            <a:ext cx="406400" cy="4953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89" name="object 36">
            <a:extLst>
              <a:ext uri="{FF2B5EF4-FFF2-40B4-BE49-F238E27FC236}">
                <a16:creationId xmlns:a16="http://schemas.microsoft.com/office/drawing/2014/main" id="{6D52B509-9042-474E-A3A3-5C4C53502012}"/>
              </a:ext>
            </a:extLst>
          </p:cNvPr>
          <p:cNvSpPr txBox="1"/>
          <p:nvPr/>
        </p:nvSpPr>
        <p:spPr>
          <a:xfrm>
            <a:off x="4506347" y="3812898"/>
            <a:ext cx="130175" cy="105157"/>
          </a:xfrm>
          <a:prstGeom prst="rect">
            <a:avLst/>
          </a:prstGeom>
        </p:spPr>
        <p:txBody>
          <a:bodyPr vert="horz" wrap="square" lIns="0" tIns="12700" rIns="0" bIns="0" rtlCol="1">
            <a:spAutoFit/>
          </a:bodyPr>
          <a:lstStyle/>
          <a:p>
            <a:pPr marL="12700" rtl="1">
              <a:lnSpc>
                <a:spcPct val="100000"/>
              </a:lnSpc>
              <a:spcBef>
                <a:spcPts val="100"/>
              </a:spcBef>
            </a:pPr>
            <a:r>
              <a:rPr lang="ar" sz="6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endParaRPr sz="600" kern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90" name="object 37">
            <a:extLst>
              <a:ext uri="{FF2B5EF4-FFF2-40B4-BE49-F238E27FC236}">
                <a16:creationId xmlns:a16="http://schemas.microsoft.com/office/drawing/2014/main" id="{5B3E3726-0BF8-7647-BFAE-067A13FA114F}"/>
              </a:ext>
            </a:extLst>
          </p:cNvPr>
          <p:cNvSpPr txBox="1"/>
          <p:nvPr/>
        </p:nvSpPr>
        <p:spPr>
          <a:xfrm>
            <a:off x="4761058" y="3812898"/>
            <a:ext cx="130175" cy="105157"/>
          </a:xfrm>
          <a:prstGeom prst="rect">
            <a:avLst/>
          </a:prstGeom>
        </p:spPr>
        <p:txBody>
          <a:bodyPr vert="horz" wrap="square" lIns="0" tIns="12700" rIns="0" bIns="0" rtlCol="1">
            <a:spAutoFit/>
          </a:bodyPr>
          <a:lstStyle/>
          <a:p>
            <a:pPr marL="12700" rtl="1">
              <a:lnSpc>
                <a:spcPct val="100000"/>
              </a:lnSpc>
              <a:spcBef>
                <a:spcPts val="100"/>
              </a:spcBef>
            </a:pPr>
            <a:r>
              <a:rPr lang="ar" sz="600" kern="0">
                <a:solidFill>
                  <a:srgbClr val="221815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endParaRPr sz="600" kern="0">
              <a:latin typeface="Times New Roman" panose="020206030504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388715" y="8101839"/>
            <a:ext cx="6779069" cy="369332"/>
          </a:xfrm>
          <a:prstGeom prst="rect">
            <a:avLst/>
          </a:prstGeom>
          <a:solidFill>
            <a:srgbClr val="EEC8AB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" kern="0">
                <a:solidFill>
                  <a:srgbClr val="DE6B37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يرجى أخذ جرعتين في المجمل من هذا اللقاح يفصل بينهم مدة 3 أسابيع.</a:t>
            </a:r>
            <a:endParaRPr lang="th-TH" kern="0">
              <a:solidFill>
                <a:srgbClr val="DE6B37"/>
              </a:solidFill>
              <a:latin typeface="Times New Roman" panose="02020603050405020304" pitchFamily="18" charset="0"/>
              <a:ea typeface="メイリオ" panose="020B0604030504040204" pitchFamily="50" charset="-128"/>
            </a:endParaRPr>
          </a:p>
        </p:txBody>
      </p:sp>
      <p:sp>
        <p:nvSpPr>
          <p:cNvPr id="43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05131" y="469900"/>
            <a:ext cx="1024372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アラビア</a:t>
            </a: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語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</TotalTime>
  <Words>328</Words>
  <PresentationFormat>ユーザー設定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Cordia New</vt:lpstr>
      <vt:lpstr>メイリオ</vt:lpstr>
      <vt:lpstr>游ゴシック</vt:lpstr>
      <vt:lpstr>Arial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2022-04-08T05:08:22Z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