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rtl="0">
      <a:defRPr lang="id-ID"/>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94679"/>
  </p:normalViewPr>
  <p:slideViewPr>
    <p:cSldViewPr>
      <p:cViewPr>
        <p:scale>
          <a:sx n="150" d="100"/>
          <a:sy n="150" d="100"/>
        </p:scale>
        <p:origin x="-31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76A55638-820B-5B44-92E6-92DE025D1F07}" type="datetimeFigureOut">
              <a:rPr kumimoji="1" lang="ja-JP" altLang="en-US" smtClean="0"/>
              <a:t>2022/4/8</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333442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 y="5080"/>
            <a:ext cx="7556500" cy="10680700"/>
          </a:xfrm>
          <a:prstGeom prst="rect">
            <a:avLst/>
          </a:prstGeom>
        </p:spPr>
      </p:pic>
      <p:sp>
        <p:nvSpPr>
          <p:cNvPr id="2" name="object 2"/>
          <p:cNvSpPr txBox="1"/>
          <p:nvPr/>
        </p:nvSpPr>
        <p:spPr>
          <a:xfrm>
            <a:off x="6119786" y="507009"/>
            <a:ext cx="982344" cy="166712"/>
          </a:xfrm>
          <a:prstGeom prst="rect">
            <a:avLst/>
          </a:prstGeom>
          <a:ln w="5397">
            <a:solidFill>
              <a:srgbClr val="221815"/>
            </a:solidFill>
          </a:ln>
        </p:spPr>
        <p:txBody>
          <a:bodyPr vert="horz" wrap="square" lIns="0" tIns="27940" rIns="0" bIns="0" rtlCol="0">
            <a:spAutoFit/>
          </a:bodyPr>
          <a:lstStyle/>
          <a:p>
            <a:pPr marL="110489" rtl="0">
              <a:lnSpc>
                <a:spcPct val="100000"/>
              </a:lnSpc>
              <a:spcBef>
                <a:spcPts val="220"/>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 Februari 2022</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txBox="1"/>
          <p:nvPr/>
        </p:nvSpPr>
        <p:spPr>
          <a:xfrm>
            <a:off x="5835650" y="7175500"/>
            <a:ext cx="1066800" cy="1016944"/>
          </a:xfrm>
          <a:prstGeom prst="rect">
            <a:avLst/>
          </a:prstGeom>
        </p:spPr>
        <p:txBody>
          <a:bodyPr vert="horz" wrap="square" lIns="0" tIns="39369" rIns="0" bIns="0" rtlCol="0">
            <a:spAutoFit/>
          </a:bodyPr>
          <a:lstStyle/>
          <a:p>
            <a:pPr algn="ctr" rtl="0">
              <a:lnSpc>
                <a:spcPct val="100000"/>
              </a:lnSpc>
            </a:pPr>
            <a:r>
              <a:rPr lang="id"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Biaya</a:t>
            </a:r>
          </a:p>
          <a:p>
            <a:pPr algn="ctr" rtl="0">
              <a:lnSpc>
                <a:spcPct val="100000"/>
              </a:lnSpc>
            </a:pPr>
            <a:r>
              <a:rPr lang="id" sz="24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Gratis</a:t>
            </a:r>
          </a:p>
          <a:p>
            <a:pPr algn="ctr" rtl="0">
              <a:lnSpc>
                <a:spcPct val="100000"/>
              </a:lnSpc>
            </a:pPr>
            <a:r>
              <a:rPr lang="id" sz="9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(ditanggung Pemerintah Jepang sepenuhnya) </a:t>
            </a:r>
          </a:p>
        </p:txBody>
      </p:sp>
      <p:sp>
        <p:nvSpPr>
          <p:cNvPr id="4" name="object 4"/>
          <p:cNvSpPr txBox="1"/>
          <p:nvPr/>
        </p:nvSpPr>
        <p:spPr>
          <a:xfrm>
            <a:off x="1621078" y="9112737"/>
            <a:ext cx="4529455" cy="162865"/>
          </a:xfrm>
          <a:prstGeom prst="rect">
            <a:avLst/>
          </a:prstGeom>
        </p:spPr>
        <p:txBody>
          <a:bodyPr vert="horz" wrap="square" lIns="0" tIns="16510" rIns="0" bIns="0" rtlCol="0">
            <a:spAutoFit/>
          </a:bodyPr>
          <a:lstStyle/>
          <a:p>
            <a:pPr marL="12700" rtl="0">
              <a:lnSpc>
                <a:spcPct val="100000"/>
              </a:lnSpc>
              <a:spcBef>
                <a:spcPts val="130"/>
              </a:spcBef>
            </a:pPr>
            <a:r>
              <a:rPr lang="id" sz="95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Bacalah penjelasan ini bersama keluarga dan diskusikan apakah akan divaksinasi atau tidak.</a:t>
            </a:r>
            <a:endParaRPr sz="9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txBox="1"/>
          <p:nvPr/>
        </p:nvSpPr>
        <p:spPr>
          <a:xfrm>
            <a:off x="1294370" y="9573272"/>
            <a:ext cx="5182870" cy="628377"/>
          </a:xfrm>
          <a:prstGeom prst="rect">
            <a:avLst/>
          </a:prstGeom>
        </p:spPr>
        <p:txBody>
          <a:bodyPr vert="horz" wrap="square" lIns="0" tIns="12700" rIns="0" bIns="0" rtlCol="0">
            <a:spAutoFit/>
          </a:bodyPr>
          <a:lstStyle/>
          <a:p>
            <a:pPr marL="12700" algn="ctr" rtl="0">
              <a:lnSpc>
                <a:spcPct val="100000"/>
              </a:lnSpc>
              <a:spcBef>
                <a:spcPts val="100"/>
              </a:spcBef>
            </a:pPr>
            <a:r>
              <a:rPr lang="id" sz="2000" b="1" kern="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Bawalah Buku Petunjuk Kesehatan Ibu dan Anak pada tanggal vaksinasi.</a:t>
            </a:r>
            <a:endParaRPr sz="2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txBox="1"/>
          <p:nvPr/>
        </p:nvSpPr>
        <p:spPr>
          <a:xfrm>
            <a:off x="2060329" y="2219969"/>
            <a:ext cx="3435357" cy="629724"/>
          </a:xfrm>
          <a:prstGeom prst="rect">
            <a:avLst/>
          </a:prstGeom>
        </p:spPr>
        <p:txBody>
          <a:bodyPr vert="horz" wrap="square" lIns="0" tIns="12700" rIns="0" bIns="0" rtlCol="0">
            <a:spAutoFit/>
          </a:bodyPr>
          <a:lstStyle/>
          <a:p>
            <a:pPr marL="492125" marR="5080" indent="-480059" rtl="0">
              <a:lnSpc>
                <a:spcPct val="132300"/>
              </a:lnSpc>
              <a:spcBef>
                <a:spcPts val="100"/>
              </a:spcBef>
            </a:pPr>
            <a:r>
              <a:rPr lang="id" sz="1600" ker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Pesan untuk Anak Berusia 5-11 Tahun dan Orang Tua/Walinya</a:t>
            </a:r>
            <a:endParaRPr sz="1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id" sz="700" kern="0">
                <a:solidFill>
                  <a:srgbClr val="DE6B37"/>
                </a:solidFill>
                <a:latin typeface="Times New Roman" panose="02020603050405020304" pitchFamily="18" charset="0"/>
                <a:ea typeface="ＭＳ 明朝" panose="02020609040205080304" pitchFamily="17" charset="-128"/>
                <a:cs typeface="Times New Roman" panose="02020603050405020304" pitchFamily="18" charset="0"/>
              </a:rPr>
              <a:t>　</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334809" y="8243797"/>
            <a:ext cx="5524902" cy="674544"/>
          </a:xfrm>
          <a:prstGeom prst="rect">
            <a:avLst/>
          </a:prstGeom>
        </p:spPr>
        <p:txBody>
          <a:bodyPr vert="horz" wrap="square" lIns="0" tIns="0" rIns="0" bIns="0" rtlCol="0">
            <a:spAutoFit/>
          </a:bodyPr>
          <a:lstStyle/>
          <a:p>
            <a:pPr marR="398780" algn="ctr" rtl="0">
              <a:lnSpc>
                <a:spcPct val="100000"/>
              </a:lnSpc>
              <a:spcBef>
                <a:spcPts val="700"/>
              </a:spcBef>
            </a:pPr>
            <a:r>
              <a:rPr lang="id" sz="1900" b="1" ker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Anak berusia 5 tahun ke atas</a:t>
            </a:r>
          </a:p>
          <a:p>
            <a:pPr marR="399415" algn="ctr" rtl="0">
              <a:lnSpc>
                <a:spcPct val="100000"/>
              </a:lnSpc>
              <a:spcBef>
                <a:spcPts val="725"/>
              </a:spcBef>
            </a:pPr>
            <a:r>
              <a:rPr lang="id" sz="1900" b="1" ker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juga bisa mendapat vaksin COVID-19.</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720461" y="3126840"/>
            <a:ext cx="4373046" cy="1077218"/>
          </a:xfrm>
          <a:prstGeom prst="rect">
            <a:avLst/>
          </a:prstGeom>
          <a:solidFill>
            <a:schemeClr val="bg1"/>
          </a:solidFill>
        </p:spPr>
        <p:txBody>
          <a:bodyPr wrap="square" rtlCol="0">
            <a:spAutoFit/>
          </a:bodyPr>
          <a:lstStyle/>
          <a:p>
            <a:pPr rtl="0"/>
            <a:r>
              <a:rPr lang="id" sz="3200">
                <a:solidFill>
                  <a:schemeClr val="accent6">
                    <a:lumMod val="75000"/>
                  </a:schemeClr>
                </a:solidFill>
                <a:latin typeface="Times New Roman" panose="02020603050405020304" pitchFamily="18" charset="0"/>
                <a:cs typeface="Times New Roman" panose="02020603050405020304" pitchFamily="18" charset="0"/>
              </a:rPr>
              <a:t>Pemberitahuan Program Vaksinasi COVID-19</a:t>
            </a:r>
            <a:endParaRPr lang="th-TH" sz="3200">
              <a:solidFill>
                <a:schemeClr val="accent6">
                  <a:lumMod val="75000"/>
                </a:schemeClr>
              </a:solidFill>
              <a:latin typeface="Times New Roman" panose="02020603050405020304" pitchFamily="18" charset="0"/>
            </a:endParaRPr>
          </a:p>
        </p:txBody>
      </p:sp>
      <p:sp>
        <p:nvSpPr>
          <p:cNvPr id="19" name="object 2">
            <a:extLst>
              <a:ext uri="{FF2B5EF4-FFF2-40B4-BE49-F238E27FC236}">
                <a16:creationId xmlns:a16="http://schemas.microsoft.com/office/drawing/2014/main" id="{9091C248-2FE6-F74A-9C16-1E9241EEFC1F}"/>
              </a:ext>
            </a:extLst>
          </p:cNvPr>
          <p:cNvSpPr txBox="1"/>
          <p:nvPr/>
        </p:nvSpPr>
        <p:spPr>
          <a:xfrm>
            <a:off x="6119787" y="345571"/>
            <a:ext cx="982344"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インドネシア語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p:nvPr/>
        </p:nvSpPr>
        <p:spPr>
          <a:xfrm>
            <a:off x="360006" y="1431937"/>
            <a:ext cx="6840220" cy="8865235"/>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4" name="object 4"/>
          <p:cNvGrpSpPr/>
          <p:nvPr/>
        </p:nvGrpSpPr>
        <p:grpSpPr>
          <a:xfrm>
            <a:off x="216000" y="324002"/>
            <a:ext cx="6984226" cy="1107935"/>
            <a:chOff x="216000" y="324002"/>
            <a:chExt cx="6984226"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216000" y="324002"/>
              <a:ext cx="1534847"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7" name="object 7"/>
          <p:cNvGrpSpPr/>
          <p:nvPr/>
        </p:nvGrpSpPr>
        <p:grpSpPr>
          <a:xfrm>
            <a:off x="788400" y="3670300"/>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p:nvPr/>
        </p:nvSpPr>
        <p:spPr>
          <a:xfrm>
            <a:off x="806450" y="4203700"/>
            <a:ext cx="2563123"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792001" y="8532207"/>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3803397867"/>
              </p:ext>
            </p:extLst>
          </p:nvPr>
        </p:nvGraphicFramePr>
        <p:xfrm>
          <a:off x="932402" y="7251700"/>
          <a:ext cx="5665248" cy="771065"/>
        </p:xfrm>
        <a:graphic>
          <a:graphicData uri="http://schemas.openxmlformats.org/drawingml/2006/table">
            <a:tbl>
              <a:tblPr firstRow="1" bandRow="1">
                <a:tableStyleId>{2D5ABB26-0587-4C30-8999-92F81FD0307C}</a:tableStyleId>
              </a:tblPr>
              <a:tblGrid>
                <a:gridCol w="1403623">
                  <a:extLst>
                    <a:ext uri="{9D8B030D-6E8A-4147-A177-3AD203B41FA5}">
                      <a16:colId xmlns:a16="http://schemas.microsoft.com/office/drawing/2014/main" val="20000"/>
                    </a:ext>
                  </a:extLst>
                </a:gridCol>
                <a:gridCol w="4261625">
                  <a:extLst>
                    <a:ext uri="{9D8B030D-6E8A-4147-A177-3AD203B41FA5}">
                      <a16:colId xmlns:a16="http://schemas.microsoft.com/office/drawing/2014/main" val="20001"/>
                    </a:ext>
                  </a:extLst>
                </a:gridCol>
              </a:tblGrid>
              <a:tr h="167587">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822473" y="5270500"/>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6" name="object 16"/>
          <p:cNvSpPr/>
          <p:nvPr/>
        </p:nvSpPr>
        <p:spPr>
          <a:xfrm>
            <a:off x="841296" y="5796280"/>
            <a:ext cx="5169614"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7" name="object 17"/>
          <p:cNvSpPr/>
          <p:nvPr/>
        </p:nvSpPr>
        <p:spPr>
          <a:xfrm>
            <a:off x="861582" y="1623060"/>
            <a:ext cx="1545068"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8" name="object 18"/>
          <p:cNvSpPr/>
          <p:nvPr/>
        </p:nvSpPr>
        <p:spPr>
          <a:xfrm>
            <a:off x="862756" y="2451100"/>
            <a:ext cx="1086694"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347855" y="367462"/>
            <a:ext cx="1512794" cy="169277"/>
          </a:xfrm>
          <a:prstGeom prst="rect">
            <a:avLst/>
          </a:prstGeom>
        </p:spPr>
        <p:txBody>
          <a:bodyPr vert="horz" wrap="square" lIns="0" tIns="0" rIns="0" bIns="0" rtlCol="0">
            <a:spAutoFit/>
          </a:bodyPr>
          <a:lstStyle/>
          <a:p>
            <a:pPr marL="12700" rtl="0">
              <a:lnSpc>
                <a:spcPct val="100000"/>
              </a:lnSpc>
              <a:spcBef>
                <a:spcPts val="844"/>
              </a:spcBef>
            </a:pPr>
            <a:r>
              <a:rPr lang="id"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Untuk Orang Tua/Wali</a:t>
            </a:r>
          </a:p>
        </p:txBody>
      </p:sp>
      <p:sp>
        <p:nvSpPr>
          <p:cNvPr id="20" name="object 3">
            <a:extLst>
              <a:ext uri="{FF2B5EF4-FFF2-40B4-BE49-F238E27FC236}">
                <a16:creationId xmlns:a16="http://schemas.microsoft.com/office/drawing/2014/main" id="{82D7ADC0-8724-9B4A-B1B7-CD5286A55873}"/>
              </a:ext>
            </a:extLst>
          </p:cNvPr>
          <p:cNvSpPr txBox="1"/>
          <p:nvPr/>
        </p:nvSpPr>
        <p:spPr>
          <a:xfrm>
            <a:off x="934720" y="5041900"/>
            <a:ext cx="2157730" cy="135935"/>
          </a:xfrm>
          <a:prstGeom prst="rect">
            <a:avLst/>
          </a:prstGeom>
        </p:spPr>
        <p:txBody>
          <a:bodyPr vert="horz" wrap="square" lIns="0" tIns="12700" rIns="0" bIns="0" rtlCol="0">
            <a:spAutoFit/>
          </a:bodyPr>
          <a:lstStyle/>
          <a:p>
            <a:pPr marL="12700" rtl="0">
              <a:lnSpc>
                <a:spcPct val="100000"/>
              </a:lnSpc>
              <a:spcBef>
                <a:spcPts val="100"/>
              </a:spcBef>
            </a:pPr>
            <a:r>
              <a:rPr lang="id"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Data sebelum varian Omicron ditemukan.</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5276966" y="5041900"/>
            <a:ext cx="1489382" cy="120546"/>
          </a:xfrm>
          <a:prstGeom prst="rect">
            <a:avLst/>
          </a:prstGeom>
        </p:spPr>
        <p:txBody>
          <a:bodyPr vert="horz" wrap="square" lIns="0" tIns="12700" rIns="0" bIns="0" rtlCol="0">
            <a:spAutoFit/>
          </a:bodyPr>
          <a:lstStyle/>
          <a:p>
            <a:pPr marL="12700" algn="r" rtl="0">
              <a:lnSpc>
                <a:spcPct val="100000"/>
              </a:lnSpc>
              <a:spcBef>
                <a:spcPts val="100"/>
              </a:spcBef>
            </a:pPr>
            <a:r>
              <a:rPr lang="id"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Sumber: Laporan Persetujuan Khusus</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270500"/>
            <a:ext cx="6022975" cy="276999"/>
          </a:xfrm>
          <a:prstGeom prst="rect">
            <a:avLst/>
          </a:prstGeom>
        </p:spPr>
        <p:txBody>
          <a:bodyPr vert="horz" wrap="square" lIns="0" tIns="0" rIns="0" bIns="0" rtlCol="0">
            <a:spAutoFit/>
          </a:bodyPr>
          <a:lstStyle/>
          <a:p>
            <a:pPr marR="170180" algn="ctr" rtl="0">
              <a:lnSpc>
                <a:spcPct val="100000"/>
              </a:lnSpc>
              <a:spcBef>
                <a:spcPts val="100"/>
              </a:spcBef>
            </a:pPr>
            <a:r>
              <a:rPr dirty="0" err="1">
                <a:solidFill>
                  <a:srgbClr val="E55927"/>
                </a:solidFill>
                <a:latin typeface="Times New Roman" panose="02020603050405020304" pitchFamily="18" charset="0"/>
                <a:cs typeface="Times New Roman" panose="02020603050405020304" pitchFamily="18" charset="0"/>
              </a:rPr>
              <a:t>Keamanan</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Vaksin</a:t>
            </a:r>
            <a:r>
              <a:rPr dirty="0">
                <a:latin typeface="Times New Roman" panose="02020603050405020304" pitchFamily="18" charset="0"/>
                <a:cs typeface="Times New Roman" panose="02020603050405020304" pitchFamily="18" charset="0"/>
              </a:rPr>
              <a:t> COVID-19</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672715" y="7261210"/>
            <a:ext cx="2324735" cy="138499"/>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id"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Gejala</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534753" y="7838670"/>
            <a:ext cx="1700697" cy="138499"/>
          </a:xfrm>
          <a:prstGeom prst="rect">
            <a:avLst/>
          </a:prstGeom>
        </p:spPr>
        <p:txBody>
          <a:bodyPr vert="horz" wrap="square" lIns="0" tIns="0" rIns="0" bIns="0" rtlCol="0">
            <a:spAutoFit/>
          </a:bodyPr>
          <a:lstStyle/>
          <a:p>
            <a:pPr marL="12700" rtl="0">
              <a:lnSpc>
                <a:spcPct val="100000"/>
              </a:lnSpc>
              <a:spcBef>
                <a:spcPts val="100"/>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Diare, demam, nyeri sendi, muntah</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1035023" y="7277727"/>
            <a:ext cx="1700697" cy="138499"/>
          </a:xfrm>
          <a:prstGeom prst="rect">
            <a:avLst/>
          </a:prstGeom>
        </p:spPr>
        <p:txBody>
          <a:bodyPr vert="horz" wrap="square" lIns="0" tIns="0" rIns="0" bIns="0" rtlCol="0">
            <a:spAutoFit/>
          </a:bodyPr>
          <a:lstStyle/>
          <a:p>
            <a:pPr marL="12700" rtl="0">
              <a:lnSpc>
                <a:spcPct val="100000"/>
              </a:lnSpc>
              <a:spcBef>
                <a:spcPts val="400"/>
              </a:spcBef>
            </a:pPr>
            <a:r>
              <a:rPr lang="id" sz="90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Rasio timbulnya gejala</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56147" y="8220830"/>
            <a:ext cx="6025528" cy="338554"/>
          </a:xfrm>
          <a:prstGeom prst="rect">
            <a:avLst/>
          </a:prstGeom>
        </p:spPr>
        <p:txBody>
          <a:bodyPr vert="horz" wrap="square" lIns="0" tIns="0" rIns="0" bIns="0" rtlCol="0">
            <a:spAutoFit/>
          </a:bodyPr>
          <a:lstStyle/>
          <a:p>
            <a:pPr marL="12700" rtl="0">
              <a:lnSpc>
                <a:spcPct val="100000"/>
              </a:lnSpc>
              <a:spcBef>
                <a:spcPts val="100"/>
              </a:spcBef>
            </a:pPr>
            <a:r>
              <a:rPr lang="id" sz="11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Saya dengar remaja laki-laki lebih mungkin mengalami miokarditis setelah vaksinasi. Bagaimana </a:t>
            </a:r>
            <a:r>
              <a:rPr lang="en-US" sz="11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1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1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1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dengan </a:t>
            </a:r>
            <a:r>
              <a:rPr lang="id" sz="11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anak-anak?</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881138" y="2555875"/>
            <a:ext cx="5026807" cy="618118"/>
          </a:xfrm>
          <a:prstGeom prst="rect">
            <a:avLst/>
          </a:prstGeom>
        </p:spPr>
        <p:txBody>
          <a:bodyPr vert="horz" wrap="square" lIns="0" tIns="0" rIns="0" bIns="0" rtlCol="0">
            <a:spAutoFit/>
          </a:bodyPr>
          <a:lstStyle/>
          <a:p>
            <a:pPr marL="9525" rtl="0">
              <a:lnSpc>
                <a:spcPct val="100000"/>
              </a:lnSpc>
              <a:spcBef>
                <a:spcPts val="545"/>
              </a:spcBef>
              <a:buChar char="●"/>
              <a:tabLst>
                <a:tab pos="715963" algn="l"/>
              </a:tabLst>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Anak berusia 5-11 </a:t>
            </a:r>
            <a:r>
              <a:rPr lang="id"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tahun</a:t>
            </a:r>
            <a:endPar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ct val="100000"/>
              </a:lnSpc>
              <a:spcBef>
                <a:spcPts val="545"/>
              </a:spcBef>
              <a:buChar char="●"/>
              <a:tabLst>
                <a:tab pos="715963" algn="l"/>
              </a:tabLst>
            </a:pPr>
            <a:r>
              <a:rPr lang="id"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Secara </a:t>
            </a: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khusus, vaksinasi disarankan untuk anak-anak yang memiliki komorbid dengan risiko tinggi </a:t>
            </a:r>
            <a:r>
              <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menjadi </a:t>
            </a: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parah</a:t>
            </a:r>
            <a:r>
              <a:rPr lang="ja" sz="900" kern="0" baseline="3000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ja"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seperti </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penyakit pernapasan kronis dan penyakit jantung bawaan. Konsultasikan dengan </a:t>
            </a:r>
            <a:r>
              <a:rPr lang="en-US" altLang="ja"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altLang="ja"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ja"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dokter </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keluarga, dll</a:t>
            </a:r>
            <a:r>
              <a:rPr lang="ja"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r>
              <a:rPr lang="ja-JP" alt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ja"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sebelum </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vaksinasi.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887696" y="618450"/>
            <a:ext cx="6308798" cy="658898"/>
          </a:xfrm>
          <a:prstGeom prst="rect">
            <a:avLst/>
          </a:prstGeom>
        </p:spPr>
        <p:txBody>
          <a:bodyPr vert="horz" wrap="square" lIns="0" tIns="0" rIns="0" bIns="0" rtlCol="0">
            <a:spAutoFit/>
          </a:bodyPr>
          <a:lstStyle/>
          <a:p>
            <a:pPr marL="9525" marR="577215" rtl="0">
              <a:lnSpc>
                <a:spcPct val="118100"/>
              </a:lnSpc>
              <a:spcBef>
                <a:spcPts val="590"/>
              </a:spcBef>
            </a:pPr>
            <a:r>
              <a:rPr lang="id" sz="12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Anak-anak berusia 5-11 tahun juga bisa mendapat vaksin COVID-19. Rasio anak dari keseluruhan kasus COVID-19 di Jepang makin meningkat.</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ct val="100000"/>
              </a:lnSpc>
              <a:spcBef>
                <a:spcPts val="285"/>
              </a:spcBef>
            </a:pPr>
            <a:r>
              <a:rPr lang="id" sz="12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Bacalah penjelasan ini dan diskusikan bersama anak Anda apakah ia akan divaksinasi atau tidak.</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470025"/>
            <a:ext cx="2261780" cy="184666"/>
          </a:xfrm>
          <a:prstGeom prst="rect">
            <a:avLst/>
          </a:prstGeom>
        </p:spPr>
        <p:txBody>
          <a:bodyPr vert="horz" wrap="square" lIns="0" tIns="0" rIns="0" bIns="0" rtlCol="0">
            <a:spAutoFit/>
          </a:bodyPr>
          <a:lstStyle/>
          <a:p>
            <a:pPr marL="9525" rtl="0">
              <a:lnSpc>
                <a:spcPct val="100000"/>
              </a:lnSpc>
            </a:pPr>
            <a:r>
              <a:rPr lang="id" sz="1200" ker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Vaksin yang digunakan</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8" y="1736725"/>
            <a:ext cx="6210462" cy="313099"/>
          </a:xfrm>
          <a:prstGeom prst="rect">
            <a:avLst/>
          </a:prstGeom>
        </p:spPr>
        <p:txBody>
          <a:bodyPr vert="horz" wrap="square" lIns="0" tIns="0" rIns="0" bIns="0" rtlCol="0">
            <a:spAutoFit/>
          </a:bodyPr>
          <a:lstStyle/>
          <a:p>
            <a:pPr marL="9525" marR="1601470" rtl="0">
              <a:lnSpc>
                <a:spcPct val="118100"/>
              </a:lnSpc>
              <a:spcBef>
                <a:spcPts val="350"/>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Vaksin Pfizer untuk usia 5-11 tahun akan digunakan. Vaksin ini merupakan vaksin khusus anak</a:t>
            </a:r>
            <a:r>
              <a:rPr lang="ja" sz="900" kern="0" baseline="3000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Biasanya, vaksin pertama dan kedua </a:t>
            </a:r>
            <a:r>
              <a:rPr lang="id"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berjarak 3 minggu</a:t>
            </a: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dengan total </a:t>
            </a:r>
            <a:r>
              <a:rPr lang="id"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2 dosis</a:t>
            </a: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911880" y="2099389"/>
            <a:ext cx="3742669" cy="123111"/>
          </a:xfrm>
          <a:prstGeom prst="rect">
            <a:avLst/>
          </a:prstGeom>
        </p:spPr>
        <p:txBody>
          <a:bodyPr vert="horz" wrap="square" lIns="0" tIns="0" rIns="0" bIns="0" rtlCol="0">
            <a:spAutoFit/>
          </a:bodyPr>
          <a:lstStyle/>
          <a:p>
            <a:pPr marL="9525" rtl="0">
              <a:lnSpc>
                <a:spcPct val="100000"/>
              </a:lnSpc>
              <a:spcBef>
                <a:spcPts val="470"/>
              </a:spcBef>
            </a:pPr>
            <a:r>
              <a:rPr lang="id"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Kandungan bahan aktifnya 1/3 dari dosis vaksin Pfizer untuk usia 12 tahun ke atas.</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2298700"/>
            <a:ext cx="1557495" cy="184666"/>
          </a:xfrm>
          <a:prstGeom prst="rect">
            <a:avLst/>
          </a:prstGeom>
        </p:spPr>
        <p:txBody>
          <a:bodyPr vert="horz" wrap="square" lIns="0" tIns="0" rIns="0" bIns="0" rtlCol="0">
            <a:spAutoFit/>
          </a:bodyPr>
          <a:lstStyle/>
          <a:p>
            <a:pPr marL="9525" rtl="0">
              <a:lnSpc>
                <a:spcPct val="100000"/>
              </a:lnSpc>
              <a:spcBef>
                <a:spcPts val="905"/>
              </a:spcBef>
            </a:pPr>
            <a:r>
              <a:rPr lang="id"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Target vaksinasi</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887696" y="3162848"/>
            <a:ext cx="5744149" cy="246221"/>
          </a:xfrm>
          <a:prstGeom prst="rect">
            <a:avLst/>
          </a:prstGeom>
        </p:spPr>
        <p:txBody>
          <a:bodyPr vert="horz" wrap="square" lIns="0" tIns="0" rIns="0" bIns="0" rtlCol="0">
            <a:spAutoFit/>
          </a:bodyPr>
          <a:lstStyle/>
          <a:p>
            <a:pPr marL="269875" marR="840105" indent="-269875" rtl="0"/>
            <a:r>
              <a:rPr lang="id"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Japan Pediatric Society telah menerbitkan daftar penyakit dengan risiko tinggi menjadi parah akibat COVID-19.
</a:t>
            </a:r>
            <a:r>
              <a:rPr lang="ja-JP" altLang="en-US" sz="8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8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Japan </a:t>
            </a:r>
            <a:r>
              <a:rPr lang="id"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Pediatric Society, “Informasi terkait COVID-19” (dalam bahasa Jepang) </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241800"/>
            <a:ext cx="6131992" cy="307777"/>
          </a:xfrm>
          <a:prstGeom prst="rect">
            <a:avLst/>
          </a:prstGeom>
        </p:spPr>
        <p:txBody>
          <a:bodyPr vert="horz" wrap="square" lIns="0" tIns="0" rIns="0" bIns="0" rtlCol="0">
            <a:spAutoFit/>
          </a:bodyPr>
          <a:lstStyle/>
          <a:p>
            <a:pPr marL="4763" rtl="0">
              <a:lnSpc>
                <a:spcPct val="100000"/>
              </a:lnSpc>
              <a:spcBef>
                <a:spcPts val="735"/>
              </a:spcBef>
            </a:pPr>
            <a:r>
              <a:rPr lang="id"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Vaksinasi COVID-19 akan memperkecil kemungkinan timbulnya gejala meskipun anak Anda </a:t>
            </a:r>
            <a:r>
              <a:rPr lang="id"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terkena</a:t>
            </a:r>
            <a:r>
              <a:rPr 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COVID-19.</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887696" y="3442491"/>
            <a:ext cx="6440805" cy="133050"/>
          </a:xfrm>
          <a:prstGeom prst="rect">
            <a:avLst/>
          </a:prstGeom>
        </p:spPr>
        <p:txBody>
          <a:bodyPr vert="horz" wrap="square" lIns="0" tIns="0" rIns="0" bIns="0" rtlCol="0">
            <a:spAutoFit/>
          </a:bodyPr>
          <a:lstStyle/>
          <a:p>
            <a:pPr marL="9525" marR="840105" rtl="0">
              <a:lnSpc>
                <a:spcPct val="118100"/>
              </a:lnSpc>
              <a:spcBef>
                <a:spcPts val="345"/>
              </a:spcBef>
            </a:pPr>
            <a:r>
              <a:rPr lang="id"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Tautan: </a:t>
            </a:r>
            <a:r>
              <a:rPr lang="id"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hlinkClick r:id="rId2"/>
              </a:rPr>
              <a:t>https://www.jpeds.or.jp/modules/activity/index.php?content_id=3</a:t>
            </a:r>
            <a:r>
              <a:rPr lang="id"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33</a:t>
            </a:r>
            <a:endParaRPr sz="800" u="sng"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2710054" y="3670300"/>
            <a:ext cx="2287396" cy="276999"/>
          </a:xfrm>
          <a:prstGeom prst="rect">
            <a:avLst/>
          </a:prstGeom>
        </p:spPr>
        <p:txBody>
          <a:bodyPr vert="horz" wrap="square" lIns="0" tIns="0" rIns="0" bIns="0" rtlCol="0">
            <a:spAutoFit/>
          </a:bodyPr>
          <a:lstStyle/>
          <a:p>
            <a:pPr marL="4763" algn="ctr" rtl="0">
              <a:lnSpc>
                <a:spcPct val="100000"/>
              </a:lnSpc>
            </a:pPr>
            <a:r>
              <a:rPr dirty="0" err="1">
                <a:solidFill>
                  <a:srgbClr val="E55927"/>
                </a:solidFill>
                <a:latin typeface="Times New Roman" panose="02020603050405020304" pitchFamily="18" charset="0"/>
                <a:cs typeface="Times New Roman" panose="02020603050405020304" pitchFamily="18" charset="0"/>
              </a:rPr>
              <a:t>Efek</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Vaksin</a:t>
            </a:r>
            <a:r>
              <a:rPr dirty="0">
                <a:latin typeface="Times New Roman" panose="02020603050405020304" pitchFamily="18" charset="0"/>
                <a:cs typeface="Times New Roman" panose="02020603050405020304" pitchFamily="18" charset="0"/>
              </a:rPr>
              <a:t> COVID-19</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4019034"/>
            <a:ext cx="6018201" cy="184666"/>
          </a:xfrm>
          <a:prstGeom prst="rect">
            <a:avLst/>
          </a:prstGeom>
        </p:spPr>
        <p:txBody>
          <a:bodyPr vert="horz" wrap="square" lIns="0" tIns="0" rIns="0" bIns="0" rtlCol="0">
            <a:spAutoFit/>
          </a:bodyPr>
          <a:lstStyle/>
          <a:p>
            <a:pPr marL="4763" rtl="0">
              <a:lnSpc>
                <a:spcPct val="100000"/>
              </a:lnSpc>
              <a:spcBef>
                <a:spcPts val="1005"/>
              </a:spcBef>
            </a:pPr>
            <a:r>
              <a:rPr lang="id" sz="12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Bagaimana vaksin COVID-19 bekerja?</a:t>
            </a:r>
            <a:endParaRPr sz="12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34316" y="4531360"/>
            <a:ext cx="5847359" cy="490327"/>
          </a:xfrm>
          <a:prstGeom prst="rect">
            <a:avLst/>
          </a:prstGeom>
        </p:spPr>
        <p:txBody>
          <a:bodyPr vert="horz" wrap="square" lIns="0" tIns="0" rIns="0" bIns="0" rtlCol="0">
            <a:spAutoFit/>
          </a:bodyPr>
          <a:lstStyle/>
          <a:p>
            <a:pPr marL="6350" marR="5080" algn="just" rtl="0">
              <a:lnSpc>
                <a:spcPct val="118100"/>
              </a:lnSpc>
              <a:spcBef>
                <a:spcPts val="140"/>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Setelah mendapat vaksin, tubuh akan mengembangkan mekanisme (kekebalan) untuk melawan COVID-19. Hal ini akan mengurangi munculnya gejala COVID-19 karena tubuh siap melawan virus begitu masuk ke dalam tubuh. Dilaporkan bahwa efikasi vaksin dalam mencegah timbulnya gejala 7 hari setelah dosis kedua pada anak usia 5-11 tahun mencapai 90,7%</a:t>
            </a:r>
            <a:r>
              <a:rPr lang="ja" sz="900" kern="0" baseline="3000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920588" y="6070935"/>
            <a:ext cx="5878091" cy="980653"/>
          </a:xfrm>
          <a:prstGeom prst="rect">
            <a:avLst/>
          </a:prstGeom>
        </p:spPr>
        <p:txBody>
          <a:bodyPr vert="horz" wrap="square" lIns="0" tIns="0" rIns="0" bIns="0" rtlCol="0">
            <a:spAutoFit/>
          </a:bodyPr>
          <a:lstStyle/>
          <a:p>
            <a:pPr marL="6350" marR="5080" algn="just" rtl="0">
              <a:lnSpc>
                <a:spcPct val="118100"/>
              </a:lnSpc>
              <a:spcBef>
                <a:spcPts val="285"/>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Gejala paling lazim yang muncul beberapa hari setelah divaksinasi adalah nyeri pada area yang disuntik, 74% pada dosis pertama dan 71% pada dosis kedua. Banyak yang merasa nyeri pada malam hari atau hari berikutnya setelah divaksinasi daripada sesaat setelah divaksinasi. Merasa lelah dan demam lebih sering muncul setelah dosis kedua daripada dosis pertama, dengan demam 38 °C atau lebih pada 2,5% dosis pertama dan 6,5% pada dosis kedua. Sebagian besar gejala setelah divaksinasi bersifat ringan atau sedang, dan dari informasi yang tersedia saat ini, tidak ditemukan masalah keamanan yang serius.</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598160"/>
            <a:ext cx="6022975" cy="184666"/>
          </a:xfrm>
          <a:prstGeom prst="rect">
            <a:avLst/>
          </a:prstGeom>
        </p:spPr>
        <p:txBody>
          <a:bodyPr vert="horz" wrap="square" lIns="0" tIns="0" rIns="0" bIns="0" rtlCol="0">
            <a:spAutoFit/>
          </a:bodyPr>
          <a:lstStyle/>
          <a:p>
            <a:pPr marL="12700" rtl="0">
              <a:lnSpc>
                <a:spcPct val="100000"/>
              </a:lnSpc>
              <a:spcBef>
                <a:spcPts val="1005"/>
              </a:spcBef>
            </a:pPr>
            <a:r>
              <a:rPr lang="id" sz="12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Gejala apa yang mungkin muncul setelah anak mendapat vaksin COVID-19?</a:t>
            </a:r>
            <a:endParaRPr sz="12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5855752"/>
            <a:ext cx="6022975" cy="153888"/>
          </a:xfrm>
          <a:prstGeom prst="rect">
            <a:avLst/>
          </a:prstGeom>
        </p:spPr>
        <p:txBody>
          <a:bodyPr vert="horz" wrap="square" lIns="0" tIns="0" rIns="0" bIns="0" rtlCol="0">
            <a:spAutoFit/>
          </a:bodyPr>
          <a:lstStyle/>
          <a:p>
            <a:pPr marL="15875" rtl="0">
              <a:lnSpc>
                <a:spcPct val="100000"/>
              </a:lnSpc>
              <a:spcBef>
                <a:spcPts val="735"/>
              </a:spcBef>
            </a:pPr>
            <a:r>
              <a:rPr lang="id"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Nyeri pada area yang disuntik adalah gejala yang paling lazim muncul.</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26074" y="7074881"/>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id"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Gejala yang mungkin muncul setelah beberapa hari</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5108268" y="8027105"/>
            <a:ext cx="1489382" cy="120546"/>
          </a:xfrm>
          <a:prstGeom prst="rect">
            <a:avLst/>
          </a:prstGeom>
        </p:spPr>
        <p:txBody>
          <a:bodyPr vert="horz" wrap="square" lIns="0" tIns="12700" rIns="0" bIns="0" rtlCol="0">
            <a:spAutoFit/>
          </a:bodyPr>
          <a:lstStyle/>
          <a:p>
            <a:pPr marL="12700" algn="r" rtl="0">
              <a:lnSpc>
                <a:spcPct val="100000"/>
              </a:lnSpc>
              <a:spcBef>
                <a:spcPts val="100"/>
              </a:spcBef>
            </a:pPr>
            <a:r>
              <a:rPr lang="id" sz="7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Sumber: Laporan Persetujuan Khusus</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69495" y="8573852"/>
            <a:ext cx="6012180" cy="307777"/>
          </a:xfrm>
          <a:prstGeom prst="rect">
            <a:avLst/>
          </a:prstGeom>
        </p:spPr>
        <p:txBody>
          <a:bodyPr vert="horz" wrap="square" lIns="0" tIns="0" rIns="0" bIns="0" rtlCol="0">
            <a:spAutoFit/>
          </a:bodyPr>
          <a:lstStyle/>
          <a:p>
            <a:pPr marL="15875" rtl="0">
              <a:lnSpc>
                <a:spcPct val="100000"/>
              </a:lnSpc>
              <a:spcBef>
                <a:spcPts val="735"/>
              </a:spcBef>
            </a:pPr>
            <a:r>
              <a:rPr lang="id"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Di Amerika Serikat, dilaporkan bahwa persentase miokarditis pada anak laki-laki berusia 5-11 tahun lebih </a:t>
            </a:r>
            <a:r>
              <a:rPr 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rendah </a:t>
            </a:r>
            <a:r>
              <a:rPr lang="id"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dibandingkan remaja laki-laki berusia 12-17 tahun.</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932402" y="8925261"/>
            <a:ext cx="6012180" cy="1107739"/>
          </a:xfrm>
          <a:prstGeom prst="rect">
            <a:avLst/>
          </a:prstGeom>
        </p:spPr>
        <p:txBody>
          <a:bodyPr vert="horz" wrap="square" lIns="0" tIns="12700" rIns="0" bIns="0" rtlCol="0">
            <a:spAutoFit/>
          </a:bodyPr>
          <a:lstStyle/>
          <a:p>
            <a:pPr marL="6350" rtl="0">
              <a:lnSpc>
                <a:spcPct val="100000"/>
              </a:lnSpc>
              <a:spcBef>
                <a:spcPts val="480"/>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Meskipun sangat jarang, di luar negeri dilaporkan timbulnya miokarditis ringan pada anak-anak.</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marR="5080" rtl="0">
              <a:lnSpc>
                <a:spcPct val="118100"/>
              </a:lnSpc>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Di Amerika Serikat, miokarditis setelah vaksinasi COVID-19 dilaporkan lebih rendah pada anak laki-laki berusia 5-11 tahun dibandingkan remaja laki-laki berusia 12-15 tahun atau 16-17 tahun.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marR="16510" indent="-6350" rtl="0">
              <a:lnSpc>
                <a:spcPct val="118100"/>
              </a:lnSpc>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Jika anak Anda mengalami nyeri dada, jantung berdebar, sesak napas, bengkak, atau gejala lain selama sekitar 4 hari setelah vaksinasi, segera periksakan anak Anda di fasilitas kesehatan dan beri tahukan bahwa anak Anda telah mendapat vaksin.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rtl="0">
              <a:lnSpc>
                <a:spcPct val="100000"/>
              </a:lnSpc>
              <a:spcBef>
                <a:spcPts val="195"/>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Perhatikan bahwa jika anak Anda didiagnosis miokarditis, pada umumnya ia perlu dirawat inap. Namun, kebanyakan kasus sembuh dengan sendirinya dengan cara beristirahat.</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730250" y="10071100"/>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id"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Sumber: Pertemuan Advisory Committee on Immunization Practices (ACIP), 5 Januari 2022</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44510" y="7456543"/>
            <a:ext cx="1097280" cy="543739"/>
          </a:xfrm>
          <a:prstGeom prst="rect">
            <a:avLst/>
          </a:prstGeom>
        </p:spPr>
        <p:txBody>
          <a:bodyPr vert="horz" wrap="square" lIns="0" tIns="0" rIns="0" bIns="0" rtlCol="0">
            <a:spAutoFit/>
          </a:bodyPr>
          <a:lstStyle/>
          <a:p>
            <a:pPr marL="321310" rtl="0">
              <a:lnSpc>
                <a:spcPct val="100000"/>
              </a:lnSpc>
              <a:spcBef>
                <a:spcPts val="305"/>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50% atau lebih</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27025" rtl="0">
              <a:lnSpc>
                <a:spcPct val="100000"/>
              </a:lnSpc>
              <a:spcBef>
                <a:spcPts val="545"/>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10-50%</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84175" rtl="0">
              <a:lnSpc>
                <a:spcPct val="100000"/>
              </a:lnSpc>
              <a:spcBef>
                <a:spcPts val="505"/>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1-10%</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534753" y="7443083"/>
            <a:ext cx="2324735" cy="138499"/>
          </a:xfrm>
          <a:prstGeom prst="rect">
            <a:avLst/>
          </a:prstGeom>
        </p:spPr>
        <p:txBody>
          <a:bodyPr vert="horz" wrap="square" lIns="0" tIns="0" rIns="0" bIns="0" rtlCol="0">
            <a:spAutoFit/>
          </a:bodyPr>
          <a:lstStyle/>
          <a:p>
            <a:pPr marL="12700" rtl="0">
              <a:lnSpc>
                <a:spcPct val="100000"/>
              </a:lnSpc>
              <a:spcBef>
                <a:spcPts val="345"/>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Nyeri pada area yang disuntik, rasa lelah</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534753" y="7648781"/>
            <a:ext cx="4151599" cy="138499"/>
          </a:xfrm>
          <a:prstGeom prst="rect">
            <a:avLst/>
          </a:prstGeom>
        </p:spPr>
        <p:txBody>
          <a:bodyPr vert="horz" wrap="square" lIns="0" tIns="0" rIns="0" bIns="0" rtlCol="0">
            <a:spAutoFit/>
          </a:bodyPr>
          <a:lstStyle/>
          <a:p>
            <a:pPr marL="12700" rtl="0">
              <a:lnSpc>
                <a:spcPct val="100000"/>
              </a:lnSpc>
              <a:spcBef>
                <a:spcPts val="490"/>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Sakit kepala, kemerahan atau bengkak pada area yang disuntik, nyeri otot, kedinginan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003" y="2858133"/>
            <a:ext cx="723900" cy="723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38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3" name="object 3"/>
          <p:cNvGrpSpPr/>
          <p:nvPr/>
        </p:nvGrpSpPr>
        <p:grpSpPr>
          <a:xfrm>
            <a:off x="351842" y="356031"/>
            <a:ext cx="6984429" cy="9972535"/>
            <a:chOff x="360006" y="324002"/>
            <a:chExt cx="6984429"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p:nvPr/>
          </p:nvSpPr>
          <p:spPr>
            <a:xfrm>
              <a:off x="5767614" y="324002"/>
              <a:ext cx="1576821"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5371387" y="9321206"/>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2" name="object 12"/>
            <p:cNvSpPr/>
            <p:nvPr/>
          </p:nvSpPr>
          <p:spPr>
            <a:xfrm>
              <a:off x="792001" y="4251022"/>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3" name="object 13"/>
            <p:cNvSpPr/>
            <p:nvPr/>
          </p:nvSpPr>
          <p:spPr>
            <a:xfrm>
              <a:off x="792001" y="425102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aphicFrame>
        <p:nvGraphicFramePr>
          <p:cNvPr id="14" name="object 14"/>
          <p:cNvGraphicFramePr>
            <a:graphicFrameLocks noGrp="1"/>
          </p:cNvGraphicFramePr>
          <p:nvPr/>
        </p:nvGraphicFramePr>
        <p:xfrm>
          <a:off x="931659" y="4895901"/>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43070"/>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6" name="object 16"/>
          <p:cNvSpPr/>
          <p:nvPr/>
        </p:nvSpPr>
        <p:spPr>
          <a:xfrm>
            <a:off x="3738196" y="5596308"/>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17" name="object 17"/>
          <p:cNvGrpSpPr/>
          <p:nvPr/>
        </p:nvGrpSpPr>
        <p:grpSpPr>
          <a:xfrm>
            <a:off x="788400" y="850900"/>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916568" y="384403"/>
            <a:ext cx="1308902" cy="204543"/>
          </a:xfrm>
          <a:prstGeom prst="rect">
            <a:avLst/>
          </a:prstGeom>
        </p:spPr>
        <p:txBody>
          <a:bodyPr vert="horz" wrap="square" lIns="0" tIns="16510" rIns="0" bIns="0" rtlCol="0">
            <a:spAutoFit/>
          </a:bodyPr>
          <a:lstStyle/>
          <a:p>
            <a:pPr marL="12700" rtl="0">
              <a:lnSpc>
                <a:spcPct val="100000"/>
              </a:lnSpc>
              <a:spcBef>
                <a:spcPts val="130"/>
              </a:spcBef>
            </a:pPr>
            <a:r>
              <a:rPr lang="id"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Untuk Orang Tua/Wali</a:t>
            </a:r>
          </a:p>
        </p:txBody>
      </p:sp>
      <p:sp>
        <p:nvSpPr>
          <p:cNvPr id="24" name="object 3">
            <a:extLst>
              <a:ext uri="{FF2B5EF4-FFF2-40B4-BE49-F238E27FC236}">
                <a16:creationId xmlns:a16="http://schemas.microsoft.com/office/drawing/2014/main" id="{6493E363-66FB-D74A-86A0-C0A209774F13}"/>
              </a:ext>
            </a:extLst>
          </p:cNvPr>
          <p:cNvSpPr txBox="1"/>
          <p:nvPr/>
        </p:nvSpPr>
        <p:spPr>
          <a:xfrm>
            <a:off x="2261711" y="912305"/>
            <a:ext cx="3100492" cy="200055"/>
          </a:xfrm>
          <a:prstGeom prst="rect">
            <a:avLst/>
          </a:prstGeom>
        </p:spPr>
        <p:txBody>
          <a:bodyPr vert="horz" wrap="square" lIns="0" tIns="0" rIns="0" bIns="0" rtlCol="0">
            <a:spAutoFit/>
          </a:bodyPr>
          <a:lstStyle/>
          <a:p>
            <a:pPr marR="242570" algn="ctr" rtl="0">
              <a:lnSpc>
                <a:spcPct val="100000"/>
              </a:lnSpc>
              <a:spcBef>
                <a:spcPts val="100"/>
              </a:spcBef>
            </a:pPr>
            <a:r>
              <a:rPr lang="id" sz="13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Untuk mendapat vaksin COVID-19</a:t>
            </a:r>
            <a:endParaRPr sz="13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85936" y="5021680"/>
            <a:ext cx="2546202" cy="320601"/>
          </a:xfrm>
          <a:prstGeom prst="rect">
            <a:avLst/>
          </a:prstGeom>
        </p:spPr>
        <p:txBody>
          <a:bodyPr vert="horz" wrap="square" lIns="0" tIns="12700" rIns="0" bIns="0" rtlCol="0">
            <a:spAutoFit/>
          </a:bodyPr>
          <a:lstStyle/>
          <a:p>
            <a:pPr marL="12700" rtl="0">
              <a:lnSpc>
                <a:spcPct val="100000"/>
              </a:lnSpc>
              <a:spcBef>
                <a:spcPts val="100"/>
              </a:spcBef>
            </a:pPr>
            <a:r>
              <a:rPr lang="id"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Jika ada masalah dengan tubuh setelah divaksinasi</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4074160" y="4937298"/>
            <a:ext cx="2371090" cy="489365"/>
          </a:xfrm>
          <a:prstGeom prst="rect">
            <a:avLst/>
          </a:prstGeom>
        </p:spPr>
        <p:txBody>
          <a:bodyPr vert="horz" wrap="square" lIns="0" tIns="12700" rIns="0" bIns="0" rtlCol="0">
            <a:spAutoFit/>
          </a:bodyPr>
          <a:lstStyle/>
          <a:p>
            <a:pPr marL="18415" marR="5080" indent="-6350" rtl="0">
              <a:lnSpc>
                <a:spcPct val="118100"/>
              </a:lnSpc>
              <a:spcBef>
                <a:spcPts val="100"/>
              </a:spcBef>
            </a:pPr>
            <a:r>
              <a:rPr lang="id"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Fasilitas kesehatan tempat vaksinasi, dokter keluarga, atau unit konsultasi pemerintah daerah dan prefektur</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85935" y="5557954"/>
            <a:ext cx="2758089" cy="166712"/>
          </a:xfrm>
          <a:prstGeom prst="rect">
            <a:avLst/>
          </a:prstGeom>
        </p:spPr>
        <p:txBody>
          <a:bodyPr vert="horz" wrap="square" lIns="0" tIns="12700" rIns="0" bIns="0" rtlCol="0">
            <a:spAutoFit/>
          </a:bodyPr>
          <a:lstStyle/>
          <a:p>
            <a:pPr marL="12700" rtl="0">
              <a:lnSpc>
                <a:spcPct val="100000"/>
              </a:lnSpc>
              <a:spcBef>
                <a:spcPts val="100"/>
              </a:spcBef>
            </a:pPr>
            <a:r>
              <a:rPr lang="id"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Kontak untuk program vaksinasi secara umum</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4074160" y="5565649"/>
            <a:ext cx="2273982" cy="151323"/>
          </a:xfrm>
          <a:prstGeom prst="rect">
            <a:avLst/>
          </a:prstGeom>
        </p:spPr>
        <p:txBody>
          <a:bodyPr vert="horz" wrap="square" lIns="0" tIns="12700" rIns="0" bIns="0" rtlCol="0">
            <a:spAutoFit/>
          </a:bodyPr>
          <a:lstStyle/>
          <a:p>
            <a:pPr marL="12700" rtl="0">
              <a:lnSpc>
                <a:spcPct val="100000"/>
              </a:lnSpc>
              <a:spcBef>
                <a:spcPts val="100"/>
              </a:spcBef>
            </a:pPr>
            <a:r>
              <a:rPr lang="id" sz="90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Unit konsultasi pemerintah daerah</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902960"/>
            <a:ext cx="6003925" cy="182101"/>
          </a:xfrm>
          <a:prstGeom prst="rect">
            <a:avLst/>
          </a:prstGeom>
        </p:spPr>
        <p:txBody>
          <a:bodyPr vert="horz" wrap="square" lIns="0" tIns="12700" rIns="0" bIns="0" rtlCol="0">
            <a:spAutoFit/>
          </a:bodyPr>
          <a:lstStyle/>
          <a:p>
            <a:pPr marL="12700" rtl="0">
              <a:lnSpc>
                <a:spcPct val="100000"/>
              </a:lnSpc>
              <a:spcBef>
                <a:spcPts val="100"/>
              </a:spcBef>
            </a:pPr>
            <a:r>
              <a:rPr lang="id" sz="11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Tentang Sistem Bantuan untuk Gangguan Kesehatan Akibat Vaksinasi</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842748"/>
            <a:ext cx="526415" cy="212238"/>
          </a:xfrm>
          <a:prstGeom prst="rect">
            <a:avLst/>
          </a:prstGeom>
        </p:spPr>
        <p:txBody>
          <a:bodyPr vert="horz" wrap="square" lIns="0" tIns="12065" rIns="0" bIns="0" rtlCol="0">
            <a:spAutoFit/>
          </a:bodyPr>
          <a:lstStyle/>
          <a:p>
            <a:pPr marL="12700" rtl="0">
              <a:lnSpc>
                <a:spcPct val="100000"/>
              </a:lnSpc>
              <a:spcBef>
                <a:spcPts val="95"/>
              </a:spcBef>
            </a:pPr>
            <a:r>
              <a:rPr lang="id"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Mengenakan masker</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842748"/>
            <a:ext cx="608330" cy="212238"/>
          </a:xfrm>
          <a:prstGeom prst="rect">
            <a:avLst/>
          </a:prstGeom>
        </p:spPr>
        <p:txBody>
          <a:bodyPr vert="horz" wrap="square" lIns="0" tIns="12065" rIns="0" bIns="0" rtlCol="0">
            <a:spAutoFit/>
          </a:bodyPr>
          <a:lstStyle/>
          <a:p>
            <a:pPr marL="12700" rtl="0">
              <a:lnSpc>
                <a:spcPct val="100000"/>
              </a:lnSpc>
              <a:spcBef>
                <a:spcPts val="95"/>
              </a:spcBef>
            </a:pPr>
            <a:r>
              <a:rPr lang="id"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Mencuci tangan dengan sabun</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759450" y="8842748"/>
            <a:ext cx="843886" cy="212238"/>
          </a:xfrm>
          <a:prstGeom prst="rect">
            <a:avLst/>
          </a:prstGeom>
        </p:spPr>
        <p:txBody>
          <a:bodyPr vert="horz" wrap="square" lIns="0" tIns="12065" rIns="0" bIns="0" rtlCol="0">
            <a:spAutoFit/>
          </a:bodyPr>
          <a:lstStyle/>
          <a:p>
            <a:pPr marL="12700" rtl="0">
              <a:lnSpc>
                <a:spcPct val="100000"/>
              </a:lnSpc>
              <a:spcBef>
                <a:spcPts val="95"/>
              </a:spcBef>
            </a:pPr>
            <a:r>
              <a:rPr lang="id" sz="65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Mendisinfeksi tangan dengan </a:t>
            </a:r>
            <a:r>
              <a:rPr lang="ja" sz="650" b="1" i="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hand sanitizer</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842748"/>
            <a:ext cx="623570" cy="112210"/>
          </a:xfrm>
          <a:prstGeom prst="rect">
            <a:avLst/>
          </a:prstGeom>
        </p:spPr>
        <p:txBody>
          <a:bodyPr vert="horz" wrap="square" lIns="0" tIns="12065" rIns="0" bIns="0" rtlCol="0">
            <a:spAutoFit/>
          </a:bodyPr>
          <a:lstStyle/>
          <a:p>
            <a:pPr marL="12700" rtl="0">
              <a:lnSpc>
                <a:spcPct val="100000"/>
              </a:lnSpc>
              <a:spcBef>
                <a:spcPts val="95"/>
              </a:spcBef>
            </a:pPr>
            <a:r>
              <a:rPr lang="id"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Ruang tertutup</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535305" cy="112210"/>
          </a:xfrm>
          <a:prstGeom prst="rect">
            <a:avLst/>
          </a:prstGeom>
        </p:spPr>
        <p:txBody>
          <a:bodyPr vert="horz" wrap="square" lIns="0" tIns="12065" rIns="0" bIns="0" rtlCol="0">
            <a:spAutoFit/>
          </a:bodyPr>
          <a:lstStyle/>
          <a:p>
            <a:pPr marL="12700" rtl="0">
              <a:lnSpc>
                <a:spcPct val="100000"/>
              </a:lnSpc>
              <a:spcBef>
                <a:spcPts val="95"/>
              </a:spcBef>
            </a:pPr>
            <a:r>
              <a:rPr lang="id"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Tempat ramai</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42748"/>
            <a:ext cx="535305" cy="112210"/>
          </a:xfrm>
          <a:prstGeom prst="rect">
            <a:avLst/>
          </a:prstGeom>
        </p:spPr>
        <p:txBody>
          <a:bodyPr vert="horz" wrap="square" lIns="0" tIns="12065" rIns="0" bIns="0" rtlCol="0">
            <a:spAutoFit/>
          </a:bodyPr>
          <a:lstStyle/>
          <a:p>
            <a:pPr marL="12700" rtl="0">
              <a:lnSpc>
                <a:spcPct val="100000"/>
              </a:lnSpc>
              <a:spcBef>
                <a:spcPts val="95"/>
              </a:spcBef>
            </a:pPr>
            <a:r>
              <a:rPr lang="id"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Kontak dekat</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702050" y="9393997"/>
            <a:ext cx="2501900" cy="167354"/>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id"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MHLW   covid   </a:t>
            </a:r>
            <a:r>
              <a:rPr lang="id"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vaksin</a:t>
            </a:r>
            <a:r>
              <a:rPr lang="ja-JP" alt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0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Cari</a:t>
            </a:r>
            <a:endParaRPr sz="10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868428" y="9307805"/>
            <a:ext cx="2400227" cy="623504"/>
          </a:xfrm>
          <a:prstGeom prst="rect">
            <a:avLst/>
          </a:prstGeom>
        </p:spPr>
        <p:txBody>
          <a:bodyPr vert="horz" wrap="square" lIns="0" tIns="12700" rIns="0" bIns="0" rtlCol="0">
            <a:spAutoFit/>
          </a:bodyPr>
          <a:lstStyle/>
          <a:p>
            <a:pPr marL="12700" marR="5080" algn="just" rtl="0">
              <a:lnSpc>
                <a:spcPct val="124300"/>
              </a:lnSpc>
              <a:spcBef>
                <a:spcPts val="100"/>
              </a:spcBef>
            </a:pPr>
            <a:r>
              <a:rPr lang="id"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Untuk informasi lebih lanjut mengenai efikasi dan keamanan vaksin COVID-19 untuk anak, silakan akses situs web Kementerian Kesehatan, Ketenagakerjaan, dan Kesejahteraan (MHLW).</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239487"/>
            <a:ext cx="6122670" cy="169277"/>
          </a:xfrm>
          <a:prstGeom prst="rect">
            <a:avLst/>
          </a:prstGeom>
        </p:spPr>
        <p:txBody>
          <a:bodyPr vert="horz" wrap="square" lIns="0" tIns="0" rIns="0" bIns="0" rtlCol="0">
            <a:spAutoFit/>
          </a:bodyPr>
          <a:lstStyle/>
          <a:p>
            <a:pPr marL="12700" rtl="0">
              <a:lnSpc>
                <a:spcPct val="100000"/>
              </a:lnSpc>
              <a:spcBef>
                <a:spcPts val="1045"/>
              </a:spcBef>
            </a:pPr>
            <a:r>
              <a:rPr lang="id" sz="1100" b="1" ker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Jika memungkinkan, bawalah Buku Petunjuk Kesehatan Ibu dan Anak pada tanggal vaksinasi.</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201420"/>
            <a:ext cx="6122670" cy="169277"/>
          </a:xfrm>
          <a:prstGeom prst="rect">
            <a:avLst/>
          </a:prstGeom>
        </p:spPr>
        <p:txBody>
          <a:bodyPr vert="horz" wrap="square" lIns="0" tIns="0" rIns="0" bIns="0" rtlCol="0">
            <a:spAutoFit/>
          </a:bodyPr>
          <a:lstStyle/>
          <a:p>
            <a:pPr marL="12700" rtl="0">
              <a:lnSpc>
                <a:spcPct val="100000"/>
              </a:lnSpc>
            </a:pPr>
            <a:r>
              <a:rPr lang="id"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Persetujuan dan kehadiran orang tua/wali diperlukan untuk vaksinasi anak.</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16423" y="1434625"/>
            <a:ext cx="5820438" cy="667299"/>
          </a:xfrm>
          <a:prstGeom prst="rect">
            <a:avLst/>
          </a:prstGeom>
        </p:spPr>
        <p:txBody>
          <a:bodyPr vert="horz" wrap="square" lIns="0" tIns="0" rIns="0" bIns="0" rtlCol="0">
            <a:spAutoFit/>
          </a:bodyPr>
          <a:lstStyle/>
          <a:p>
            <a:pPr marL="9525" marR="5080" rtl="0">
              <a:lnSpc>
                <a:spcPct val="118100"/>
              </a:lnSpc>
              <a:spcBef>
                <a:spcPts val="345"/>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Orang tua/wali diminta untuk membuat keputusan apakah anak akan divaksinasi atau tidak setelah mendapat pengetahuan yang benar tentang efeknya dalam mencegah penyakit menular dan risiko efek sampingnya. Vaksinasi tidak akan diberikan tanpa persetujuan orang tua/wali.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ct val="100000"/>
              </a:lnSpc>
              <a:spcBef>
                <a:spcPts val="195"/>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Dilarang memaksa orang lain untuk divaksinasi atau memperlakukan orang yang belum divaksinasi secara diskriminatif.</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38943" y="3172369"/>
            <a:ext cx="6039846" cy="338554"/>
          </a:xfrm>
          <a:prstGeom prst="rect">
            <a:avLst/>
          </a:prstGeom>
        </p:spPr>
        <p:txBody>
          <a:bodyPr vert="horz" wrap="square" lIns="0" tIns="0" rIns="0" bIns="0" rtlCol="0">
            <a:spAutoFit/>
          </a:bodyPr>
          <a:lstStyle/>
          <a:p>
            <a:pPr marL="12700" rtl="0">
              <a:lnSpc>
                <a:spcPct val="100000"/>
              </a:lnSpc>
              <a:spcBef>
                <a:spcPts val="1060"/>
              </a:spcBef>
            </a:pPr>
            <a:r>
              <a:rPr lang="id"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Konsultasikan dengan dokter </a:t>
            </a:r>
            <a:r>
              <a:rPr lang="id"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keluarga. </a:t>
            </a:r>
            <a:r>
              <a:rPr lang="id"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jika Anda memiliki pertanyaan atau kekhawatiran </a:t>
            </a:r>
            <a:r>
              <a:rPr 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t>
            </a:r>
            <a:r>
              <a:rPr lang="id"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tentang </a:t>
            </a:r>
            <a:r>
              <a:rPr lang="id"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vaksin.</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19233" y="2457117"/>
            <a:ext cx="5964735" cy="653962"/>
          </a:xfrm>
          <a:prstGeom prst="rect">
            <a:avLst/>
          </a:prstGeom>
        </p:spPr>
        <p:txBody>
          <a:bodyPr vert="horz" wrap="square" lIns="0" tIns="0" rIns="0" bIns="0" rtlCol="0">
            <a:spAutoFit/>
          </a:bodyPr>
          <a:lstStyle/>
          <a:p>
            <a:pPr marL="9525" marR="766445" rtl="0">
              <a:lnSpc>
                <a:spcPct val="118100"/>
              </a:lnSpc>
              <a:spcBef>
                <a:spcPts val="350"/>
              </a:spcBef>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Riwayat vaksinasi anak dicatat dalam Buku Petunjuk Kesehatan Ibu dan Anak. Jika memungkinkan, bawalah buku tersebut pada tanggal vaksinasi.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772795" rtl="0">
              <a:lnSpc>
                <a:spcPct val="118100"/>
              </a:lnSpc>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Jangan lupa membawa berkas dokumen dalam amplop yang berisi pemberitahuan ini, serta dokumen identitas anak Anda (kartu My Number, kartu asuransi kesehatan, dll.).</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16421" y="3571762"/>
            <a:ext cx="5883696" cy="653769"/>
          </a:xfrm>
          <a:prstGeom prst="rect">
            <a:avLst/>
          </a:prstGeom>
        </p:spPr>
        <p:txBody>
          <a:bodyPr vert="horz" wrap="square" lIns="0" tIns="0" rIns="0" bIns="0" rtlCol="0">
            <a:spAutoFit/>
          </a:bodyPr>
          <a:lstStyle/>
          <a:p>
            <a:pPr marL="9525" marR="124460" algn="just" rtl="0">
              <a:lnSpc>
                <a:spcPct val="118100"/>
              </a:lnSpc>
              <a:spcBef>
                <a:spcPts val="345"/>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Konsultasikan dengan dokter keluarga, dll. mengenai interval antara vaksin COVID-19 dan vaksin lainnya. Pada prinsipnya, vaksin lain tidak boleh diberikan pada waktu yang sama atau 2 minggu sebelum dan sesudah pemberian suatu vaksin. Untuk pertanyaan atau kekhawatiran tentang vaksin, misalnya jika anak Anda memiliki komorbid, konsultasikan dengan dokter </a:t>
            </a:r>
            <a:r>
              <a:rPr lang="id"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keluarga.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2360016" y="4327190"/>
            <a:ext cx="3206362" cy="200055"/>
          </a:xfrm>
          <a:prstGeom prst="rect">
            <a:avLst/>
          </a:prstGeom>
        </p:spPr>
        <p:txBody>
          <a:bodyPr vert="horz" wrap="square" lIns="0" tIns="0" rIns="0" bIns="0" rtlCol="0">
            <a:spAutoFit/>
          </a:bodyPr>
          <a:lstStyle/>
          <a:p>
            <a:pPr marR="241935" algn="ctr" rtl="0">
              <a:lnSpc>
                <a:spcPct val="100000"/>
              </a:lnSpc>
            </a:pPr>
            <a:r>
              <a:rPr lang="id" sz="13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Konsultasi dan Informasi Lainnya</a:t>
            </a:r>
            <a:endParaRPr sz="13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73324"/>
            <a:ext cx="6122670" cy="169277"/>
          </a:xfrm>
          <a:prstGeom prst="rect">
            <a:avLst/>
          </a:prstGeom>
        </p:spPr>
        <p:txBody>
          <a:bodyPr vert="horz" wrap="square" lIns="0" tIns="0" rIns="0" bIns="0" rtlCol="0">
            <a:spAutoFit/>
          </a:bodyPr>
          <a:lstStyle/>
          <a:p>
            <a:pPr marL="12700" rtl="0">
              <a:lnSpc>
                <a:spcPct val="100000"/>
              </a:lnSpc>
            </a:pPr>
            <a:r>
              <a:rPr lang="id" sz="11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Konsultasi tentang vaksin COVID-19</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71322" y="7566623"/>
            <a:ext cx="5828794" cy="466474"/>
          </a:xfrm>
          <a:prstGeom prst="rect">
            <a:avLst/>
          </a:prstGeom>
        </p:spPr>
        <p:txBody>
          <a:bodyPr vert="horz" wrap="square" lIns="0" tIns="12700" rIns="0" bIns="0" rtlCol="0">
            <a:spAutoFit/>
          </a:bodyPr>
          <a:lstStyle/>
          <a:p>
            <a:pPr marL="9525" marR="253365" rtl="0">
              <a:lnSpc>
                <a:spcPct val="111800"/>
              </a:lnSpc>
            </a:pPr>
            <a:r>
              <a:rPr lang="id"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Sebagian warga telah divaksinasi, sementara yang lain belum. Setelah divaksinasi, anak Anda diminta untuk terus menerapkan protokol kesehatan, seperti mencuci tangan dengan sabun, mendisinfeksi tangan dengan </a:t>
            </a:r>
            <a:r>
              <a:rPr lang="ja" sz="900" i="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hand sanitizer</a:t>
            </a:r>
            <a:r>
              <a:rPr lang="ja"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dan mengenakan masker, seperti selama ini.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31660" y="6124946"/>
            <a:ext cx="5805202" cy="830035"/>
          </a:xfrm>
          <a:prstGeom prst="rect">
            <a:avLst/>
          </a:prstGeom>
        </p:spPr>
        <p:txBody>
          <a:bodyPr vert="horz" wrap="square" lIns="0" tIns="12700" rIns="0" bIns="0" rtlCol="0">
            <a:spAutoFit/>
          </a:bodyPr>
          <a:lstStyle/>
          <a:p>
            <a:pPr marL="9525" marR="5080" rtl="0">
              <a:lnSpc>
                <a:spcPct val="118100"/>
              </a:lnSpc>
              <a:spcBef>
                <a:spcPts val="459"/>
              </a:spcBef>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Vaksinasi dapat menyebabkan gangguan kesehatan, yakni sakit atau cacat. Meskipun ini sangat jarang, risikonya tidak dapat dihilangkan, dan sistem bantuan telah ditetapkan untuk alasan ini.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5715" rtl="0">
              <a:lnSpc>
                <a:spcPct val="118100"/>
              </a:lnSpc>
            </a:pPr>
            <a:r>
              <a:rPr lang="id"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Apabila anak Anda mengalami gangguan kesehatan akibat vaksin COVID-19, bantuan (untuk biaya pengobatan, dana pensiun disabilitas, dll.) juga tersedia berdasarkan Undang-Undang Vaksinasi</a:t>
            </a:r>
            <a:r>
              <a:rPr lang="ja" sz="900" kern="0" baseline="3000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Silakan berkonsultasi dengan pemerintah daerah tempat tinggal Anda mengenai prosedur yang diperlukan untuk pengajuan sistem bantuan ini.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855752" y="7018617"/>
            <a:ext cx="5848804" cy="383375"/>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id"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Dalam hal Menteri Kesehatan, Tenaga Kerja dan Kesejahteraan mengakui bahwa suatu gangguan kesehatan disebabkan oleh vaksinasi, bantuan akan diberikan melalui pemerintah daerah. Badan Sertifikasi Penyakit dan Disabilitas, badan pemerintah yang beranggotakan pakar di bidang vaksinasi, penyakit menular, perawatan medis, dan hukum, akan melakukan pemeriksaan untuk menentukan hubungan kausalitasnya.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336664" y="9626898"/>
            <a:ext cx="2727586" cy="281039"/>
          </a:xfrm>
          <a:prstGeom prst="rect">
            <a:avLst/>
          </a:prstGeom>
        </p:spPr>
        <p:txBody>
          <a:bodyPr vert="horz" wrap="square" lIns="0" tIns="13335" rIns="0" bIns="0" rtlCol="0">
            <a:spAutoFit/>
          </a:bodyPr>
          <a:lstStyle/>
          <a:p>
            <a:pPr marL="14604" marR="5080" indent="-2540" rtl="0">
              <a:lnSpc>
                <a:spcPct val="112700"/>
              </a:lnSpc>
              <a:spcBef>
                <a:spcPts val="605"/>
              </a:spcBef>
            </a:pPr>
            <a:r>
              <a:rPr lang="id" sz="8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Jika Anda tidak dapat mengakses situs web tersebut, silakan berkonsultasi dengan pemerintah daerah setempat Anda.</a:t>
            </a:r>
            <a:endParaRPr lang="ja-JP" altLang="en-US"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969" y="9257651"/>
            <a:ext cx="692132" cy="692132"/>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261" y="2574048"/>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 y="12700"/>
            <a:ext cx="7556500" cy="10680700"/>
          </a:xfrm>
          <a:prstGeom prst="rect">
            <a:avLst/>
          </a:prstGeom>
        </p:spPr>
      </p:pic>
      <p:sp>
        <p:nvSpPr>
          <p:cNvPr id="2" name="object 2"/>
          <p:cNvSpPr txBox="1"/>
          <p:nvPr/>
        </p:nvSpPr>
        <p:spPr>
          <a:xfrm>
            <a:off x="2449604" y="482257"/>
            <a:ext cx="3005046" cy="215444"/>
          </a:xfrm>
          <a:prstGeom prst="rect">
            <a:avLst/>
          </a:prstGeom>
        </p:spPr>
        <p:txBody>
          <a:bodyPr vert="horz" wrap="square" lIns="0" tIns="0" rIns="0" bIns="0" rtlCol="0">
            <a:spAutoFit/>
          </a:bodyPr>
          <a:lstStyle/>
          <a:p>
            <a:pPr marR="30480" algn="ctr" rtl="0">
              <a:lnSpc>
                <a:spcPct val="100000"/>
              </a:lnSpc>
              <a:spcBef>
                <a:spcPts val="100"/>
              </a:spcBef>
            </a:pPr>
            <a:r>
              <a:rPr lang="id" sz="1400" b="1"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Pesan untuk Anak Berusia 5-11 Tahun</a:t>
            </a:r>
          </a:p>
        </p:txBody>
      </p:sp>
      <p:sp>
        <p:nvSpPr>
          <p:cNvPr id="4" name="object 4"/>
          <p:cNvSpPr txBox="1"/>
          <p:nvPr/>
        </p:nvSpPr>
        <p:spPr>
          <a:xfrm>
            <a:off x="725187" y="1612900"/>
            <a:ext cx="3128507" cy="200055"/>
          </a:xfrm>
          <a:prstGeom prst="rect">
            <a:avLst/>
          </a:prstGeom>
        </p:spPr>
        <p:txBody>
          <a:bodyPr vert="horz" wrap="square" lIns="0" tIns="0" rIns="0" bIns="0" rtlCol="0">
            <a:spAutoFit/>
          </a:bodyPr>
          <a:lstStyle/>
          <a:p>
            <a:pPr marL="7938" rtl="0">
              <a:lnSpc>
                <a:spcPct val="100000"/>
              </a:lnSpc>
              <a:spcBef>
                <a:spcPts val="100"/>
              </a:spcBef>
            </a:pPr>
            <a:r>
              <a:rPr lang="id"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Alasan perlunya vaksinasi COVID-19</a:t>
            </a:r>
          </a:p>
        </p:txBody>
      </p:sp>
      <p:sp>
        <p:nvSpPr>
          <p:cNvPr id="5" name="object 5"/>
          <p:cNvSpPr txBox="1"/>
          <p:nvPr/>
        </p:nvSpPr>
        <p:spPr>
          <a:xfrm>
            <a:off x="1713525" y="4286242"/>
            <a:ext cx="3207726" cy="359073"/>
          </a:xfrm>
          <a:prstGeom prst="rect">
            <a:avLst/>
          </a:prstGeom>
        </p:spPr>
        <p:txBody>
          <a:bodyPr vert="horz" wrap="square" lIns="0" tIns="0" rIns="0" bIns="0" rtlCol="0">
            <a:spAutoFit/>
          </a:bodyPr>
          <a:lstStyle/>
          <a:p>
            <a:pPr marL="12700" rtl="0">
              <a:lnSpc>
                <a:spcPct val="100000"/>
              </a:lnSpc>
              <a:spcBef>
                <a:spcPts val="459"/>
              </a:spcBef>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Vaksin akan disuntikkan di dekat bahu.</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rtl="0">
              <a:lnSpc>
                <a:spcPct val="100000"/>
              </a:lnSpc>
              <a:spcBef>
                <a:spcPts val="355"/>
              </a:spcBef>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Kenakan pakaian yang bagian bahunya bisa segera dibuka.</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6" name="object 6"/>
          <p:cNvSpPr txBox="1"/>
          <p:nvPr/>
        </p:nvSpPr>
        <p:spPr>
          <a:xfrm>
            <a:off x="1714856" y="4864968"/>
            <a:ext cx="1981835" cy="1538883"/>
          </a:xfrm>
          <a:prstGeom prst="rect">
            <a:avLst/>
          </a:prstGeom>
        </p:spPr>
        <p:txBody>
          <a:bodyPr vert="horz" wrap="square" lIns="0" tIns="0" rIns="0" bIns="0" rtlCol="0">
            <a:spAutoFit/>
          </a:bodyPr>
          <a:lstStyle/>
          <a:p>
            <a:pPr marL="135890" marR="5080" indent="-123825" rtl="0"/>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Setelah divaksinasi, duduk minimal selama 15 menit untuk melihat situasi</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77470" rtl="0"/>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(atau 30 menit, tergantung petunjuk).</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27635" marR="48260" indent="-115570" algn="just" rtl="0"/>
            <a:endPar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a:p>
            <a:pPr marL="127635" marR="48260" indent="-115570" algn="just" rtl="0"/>
            <a:r>
              <a:rPr lang="id"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Pada tanggal vaksinasi, kamu bisa berkegiatan seperti biasa, termasuk mandi berendam. Tapi, jangan melakukan aktivitas fisik yang berat.</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7" name="object 7"/>
          <p:cNvSpPr txBox="1"/>
          <p:nvPr/>
        </p:nvSpPr>
        <p:spPr>
          <a:xfrm>
            <a:off x="4285433" y="4854259"/>
            <a:ext cx="2354580" cy="615553"/>
          </a:xfrm>
          <a:prstGeom prst="rect">
            <a:avLst/>
          </a:prstGeom>
        </p:spPr>
        <p:txBody>
          <a:bodyPr vert="horz" wrap="square" lIns="0" tIns="0" rIns="0" bIns="0" rtlCol="0">
            <a:spAutoFit/>
          </a:bodyPr>
          <a:lstStyle/>
          <a:p>
            <a:pPr marL="132715" marR="5080" indent="-120650" algn="just" rtl="0"/>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Gejala-gejala di bawah ini mungkin timbul setelah vaksinasi, tetapi akan membaik dengan sendirinya dalam 2-3 hari.</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 name="object 8"/>
          <p:cNvSpPr txBox="1"/>
          <p:nvPr/>
        </p:nvSpPr>
        <p:spPr>
          <a:xfrm>
            <a:off x="1713392" y="3622675"/>
            <a:ext cx="3741258" cy="461665"/>
          </a:xfrm>
          <a:prstGeom prst="rect">
            <a:avLst/>
          </a:prstGeom>
        </p:spPr>
        <p:txBody>
          <a:bodyPr vert="horz" wrap="square" lIns="0" tIns="0" rIns="0" bIns="0" rtlCol="0">
            <a:spAutoFit/>
          </a:bodyPr>
          <a:lstStyle/>
          <a:p>
            <a:pPr marL="15875" rtl="0">
              <a:lnSpc>
                <a:spcPct val="100000"/>
              </a:lnSpc>
              <a:spcBef>
                <a:spcPts val="459"/>
              </a:spcBef>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Kalau kamu mengalami demam 37,5 °C atau lebih atau merasa tidak enak badan</a:t>
            </a:r>
            <a:r>
              <a:rPr lang="id"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id"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kamu </a:t>
            </a: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tidak bisa divaksinasi. Sampaikan kondisimu kepada keluarga.</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 name="object 9"/>
          <p:cNvSpPr txBox="1"/>
          <p:nvPr/>
        </p:nvSpPr>
        <p:spPr>
          <a:xfrm>
            <a:off x="778066" y="3594100"/>
            <a:ext cx="636905" cy="566822"/>
          </a:xfrm>
          <a:prstGeom prst="rect">
            <a:avLst/>
          </a:prstGeom>
        </p:spPr>
        <p:txBody>
          <a:bodyPr vert="horz" wrap="square" lIns="0" tIns="12700" rIns="0" bIns="0" rtlCol="0">
            <a:spAutoFit/>
          </a:bodyPr>
          <a:lstStyle/>
          <a:p>
            <a:pPr marL="12700" rtl="0">
              <a:lnSpc>
                <a:spcPct val="100000"/>
              </a:lnSpc>
              <a:spcBef>
                <a:spcPts val="100"/>
              </a:spcBef>
            </a:pPr>
            <a:r>
              <a:rPr lang="id" sz="1200"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Sebelum divaksinasi</a:t>
            </a:r>
            <a:endParaRPr sz="12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0" name="object 10"/>
          <p:cNvSpPr txBox="1"/>
          <p:nvPr/>
        </p:nvSpPr>
        <p:spPr>
          <a:xfrm>
            <a:off x="778066" y="4194175"/>
            <a:ext cx="636905" cy="566822"/>
          </a:xfrm>
          <a:prstGeom prst="rect">
            <a:avLst/>
          </a:prstGeom>
        </p:spPr>
        <p:txBody>
          <a:bodyPr vert="horz" wrap="square" lIns="0" tIns="12700" rIns="0" bIns="0" rtlCol="0">
            <a:spAutoFit/>
          </a:bodyPr>
          <a:lstStyle/>
          <a:p>
            <a:pPr marL="12700" rtl="0">
              <a:lnSpc>
                <a:spcPct val="100000"/>
              </a:lnSpc>
              <a:spcBef>
                <a:spcPts val="100"/>
              </a:spcBef>
            </a:pPr>
            <a:r>
              <a:rPr lang="id" sz="1200"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Ketika divaksinasi</a:t>
            </a:r>
            <a:endParaRPr sz="12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object 11"/>
          <p:cNvSpPr txBox="1"/>
          <p:nvPr/>
        </p:nvSpPr>
        <p:spPr>
          <a:xfrm>
            <a:off x="778066" y="5434837"/>
            <a:ext cx="646430" cy="566822"/>
          </a:xfrm>
          <a:prstGeom prst="rect">
            <a:avLst/>
          </a:prstGeom>
        </p:spPr>
        <p:txBody>
          <a:bodyPr vert="horz" wrap="square" lIns="0" tIns="12700" rIns="0" bIns="0" rtlCol="0">
            <a:spAutoFit/>
          </a:bodyPr>
          <a:lstStyle/>
          <a:p>
            <a:pPr marL="12700" rtl="0">
              <a:lnSpc>
                <a:spcPct val="100000"/>
              </a:lnSpc>
              <a:spcBef>
                <a:spcPts val="100"/>
              </a:spcBef>
            </a:pPr>
            <a:r>
              <a:rPr lang="id" sz="1200"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Setelah divaksinasi</a:t>
            </a:r>
            <a:endParaRPr sz="12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2" name="object 12"/>
          <p:cNvSpPr txBox="1"/>
          <p:nvPr/>
        </p:nvSpPr>
        <p:spPr>
          <a:xfrm>
            <a:off x="648042" y="6642100"/>
            <a:ext cx="6410740" cy="461665"/>
          </a:xfrm>
          <a:prstGeom prst="rect">
            <a:avLst/>
          </a:prstGeom>
        </p:spPr>
        <p:txBody>
          <a:bodyPr vert="horz" wrap="square" lIns="0" tIns="0" rIns="0" bIns="0" rtlCol="0">
            <a:spAutoFit/>
          </a:bodyPr>
          <a:lstStyle/>
          <a:p>
            <a:pPr marL="12700" algn="ctr" rtl="0">
              <a:lnSpc>
                <a:spcPct val="100000"/>
              </a:lnSpc>
              <a:spcBef>
                <a:spcPts val="95"/>
              </a:spcBef>
            </a:pPr>
            <a:r>
              <a:rPr lang="id" sz="15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Kalau kamu mengalami gejala ini, sampaikan kepada keluarga atau orang dewasa lainnya.</a:t>
            </a:r>
            <a:endParaRPr sz="15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object 13"/>
          <p:cNvSpPr txBox="1"/>
          <p:nvPr/>
        </p:nvSpPr>
        <p:spPr>
          <a:xfrm>
            <a:off x="670308" y="7235813"/>
            <a:ext cx="2099444" cy="184666"/>
          </a:xfrm>
          <a:prstGeom prst="rect">
            <a:avLst/>
          </a:prstGeom>
        </p:spPr>
        <p:txBody>
          <a:bodyPr vert="horz" wrap="square" lIns="0" tIns="0" rIns="0" bIns="0" rtlCol="0">
            <a:spAutoFit/>
          </a:bodyPr>
          <a:lstStyle/>
          <a:p>
            <a:pPr marL="12700" rtl="0">
              <a:lnSpc>
                <a:spcPct val="100000"/>
              </a:lnSpc>
              <a:spcBef>
                <a:spcPts val="785"/>
              </a:spcBef>
            </a:pPr>
            <a:r>
              <a:rPr lang="id" sz="120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Segera setelah vaksinasi</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4" name="object 14"/>
          <p:cNvSpPr txBox="1"/>
          <p:nvPr/>
        </p:nvSpPr>
        <p:spPr>
          <a:xfrm>
            <a:off x="2775049" y="7510967"/>
            <a:ext cx="3216275" cy="371897"/>
          </a:xfrm>
          <a:prstGeom prst="rect">
            <a:avLst/>
          </a:prstGeom>
        </p:spPr>
        <p:txBody>
          <a:bodyPr vert="horz" wrap="square" lIns="0" tIns="0" rIns="0" bIns="0" rtlCol="0">
            <a:spAutoFit/>
          </a:bodyPr>
          <a:lstStyle/>
          <a:p>
            <a:pPr marL="12700" rtl="0">
              <a:lnSpc>
                <a:spcPct val="100000"/>
              </a:lnSpc>
              <a:spcBef>
                <a:spcPts val="600"/>
              </a:spcBef>
              <a:tabLst>
                <a:tab pos="635635" algn="l"/>
                <a:tab pos="1555115" algn="l"/>
                <a:tab pos="2483485" algn="l"/>
              </a:tabLst>
            </a:pPr>
            <a:r>
              <a:rPr lang="id"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Demam   ◯ Sakit kepala   ◯ Nyeri dada   ◯ Sesak napas</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2700" rtl="0">
              <a:lnSpc>
                <a:spcPct val="100000"/>
              </a:lnSpc>
              <a:spcBef>
                <a:spcPts val="500"/>
              </a:spcBef>
              <a:tabLst>
                <a:tab pos="635635" algn="l"/>
                <a:tab pos="1555115" algn="l"/>
              </a:tabLst>
            </a:pPr>
            <a:r>
              <a:rPr lang="id"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Lesu   ◯ Kedinginan   ◯ Dada berdebar-debar</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5" name="object 15"/>
          <p:cNvSpPr txBox="1"/>
          <p:nvPr/>
        </p:nvSpPr>
        <p:spPr>
          <a:xfrm>
            <a:off x="2769752" y="7230487"/>
            <a:ext cx="3392426" cy="184666"/>
          </a:xfrm>
          <a:prstGeom prst="rect">
            <a:avLst/>
          </a:prstGeom>
        </p:spPr>
        <p:txBody>
          <a:bodyPr vert="horz" wrap="square" lIns="0" tIns="0" rIns="0" bIns="0" rtlCol="0">
            <a:spAutoFit/>
          </a:bodyPr>
          <a:lstStyle/>
          <a:p>
            <a:pPr marL="12700" rtl="0">
              <a:lnSpc>
                <a:spcPct val="100000"/>
              </a:lnSpc>
              <a:spcBef>
                <a:spcPts val="100"/>
              </a:spcBef>
            </a:pPr>
            <a:r>
              <a:rPr lang="id" sz="120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Pada tanggal vaksinasi atau 4 hari setelah itu</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grpSp>
      <p:sp>
        <p:nvSpPr>
          <p:cNvPr id="19" name="object 19"/>
          <p:cNvSpPr txBox="1"/>
          <p:nvPr/>
        </p:nvSpPr>
        <p:spPr>
          <a:xfrm>
            <a:off x="2449604" y="8722885"/>
            <a:ext cx="2860145" cy="446276"/>
          </a:xfrm>
          <a:prstGeom prst="rect">
            <a:avLst/>
          </a:prstGeom>
        </p:spPr>
        <p:txBody>
          <a:bodyPr vert="horz" wrap="square" lIns="0" tIns="0" rIns="0" bIns="0" rtlCol="0">
            <a:spAutoFit/>
          </a:bodyPr>
          <a:lstStyle/>
          <a:p>
            <a:pPr marL="7938" algn="ctr" rtl="0">
              <a:lnSpc>
                <a:spcPct val="100000"/>
              </a:lnSpc>
              <a:spcBef>
                <a:spcPts val="115"/>
              </a:spcBef>
            </a:pPr>
            <a:r>
              <a:rPr lang="id" sz="1450" b="1"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Hal-hal penting yang harus dipatuhi</a:t>
            </a:r>
          </a:p>
        </p:txBody>
      </p:sp>
      <p:sp>
        <p:nvSpPr>
          <p:cNvPr id="24" name="object 2">
            <a:extLst>
              <a:ext uri="{FF2B5EF4-FFF2-40B4-BE49-F238E27FC236}">
                <a16:creationId xmlns:a16="http://schemas.microsoft.com/office/drawing/2014/main" id="{9091C248-2FE6-F74A-9C16-1E9241EEFC1F}"/>
              </a:ext>
            </a:extLst>
          </p:cNvPr>
          <p:cNvSpPr txBox="1"/>
          <p:nvPr/>
        </p:nvSpPr>
        <p:spPr>
          <a:xfrm>
            <a:off x="6231936" y="261997"/>
            <a:ext cx="982344" cy="196662"/>
          </a:xfrm>
          <a:prstGeom prst="rect">
            <a:avLst/>
          </a:prstGeom>
          <a:ln w="4445">
            <a:solidFill>
              <a:schemeClr val="bg1"/>
            </a:solidFill>
          </a:ln>
        </p:spPr>
        <p:txBody>
          <a:bodyPr vert="horz" wrap="square" lIns="0" tIns="28800" rIns="0" bIns="21600" rtlCol="0">
            <a:spAutoFit/>
          </a:bodyPr>
          <a:lstStyle/>
          <a:p>
            <a:pPr marL="110489" rtl="0">
              <a:lnSpc>
                <a:spcPct val="100000"/>
              </a:lnSpc>
              <a:spcBef>
                <a:spcPts val="220"/>
              </a:spcBef>
            </a:pPr>
            <a:r>
              <a:rPr lang="id" sz="900"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10 Februari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488780" y="936625"/>
            <a:ext cx="4578940" cy="274434"/>
          </a:xfrm>
          <a:prstGeom prst="rect">
            <a:avLst/>
          </a:prstGeom>
        </p:spPr>
        <p:txBody>
          <a:bodyPr vert="horz" wrap="square" lIns="0" tIns="12700" rIns="0" bIns="0" rtlCol="0">
            <a:spAutoFit/>
          </a:bodyPr>
          <a:lstStyle/>
          <a:p>
            <a:pPr algn="ctr" rtl="0">
              <a:lnSpc>
                <a:spcPct val="100000"/>
              </a:lnSpc>
            </a:pPr>
            <a:r>
              <a:rPr lang="id" sz="17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Pemberitahuan Program Vaksinasi COVID-19</a:t>
            </a:r>
            <a:endParaRPr sz="17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976044"/>
            <a:ext cx="5512435" cy="1092094"/>
          </a:xfrm>
          <a:prstGeom prst="rect">
            <a:avLst/>
          </a:prstGeom>
        </p:spPr>
        <p:txBody>
          <a:bodyPr vert="horz" wrap="square" lIns="0" tIns="12700" rIns="0" bIns="0" rtlCol="0">
            <a:spAutoFit/>
          </a:bodyPr>
          <a:lstStyle/>
          <a:p>
            <a:pPr marL="15875" rtl="0">
              <a:lnSpc>
                <a:spcPct val="100000"/>
              </a:lnSpc>
              <a:spcBef>
                <a:spcPts val="1240"/>
              </a:spcBef>
            </a:pPr>
            <a:r>
              <a:rPr lang="id" sz="105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Ketika virus COVID-19 masuk ke dalam tubuh dan memperbanyak diri,</a:t>
            </a:r>
            <a:endParaRPr sz="105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marR="1478280" indent="-1270" rtl="0">
              <a:lnSpc>
                <a:spcPct val="141800"/>
              </a:lnSpc>
            </a:pPr>
            <a:r>
              <a:rPr lang="id" sz="105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kamu bisa mengalami demam, lesu, batuk, sesak napas, sakit kepala, perubahan sensasi rasa, dan tidak enak badan.</a:t>
            </a:r>
            <a:endParaRPr sz="1050" kern="0" dirty="0">
              <a:latin typeface="Times New Roman" panose="02020603050405020304" pitchFamily="18" charset="0"/>
              <a:ea typeface="游明朝" panose="02020400000000000000" pitchFamily="18" charset="-128"/>
              <a:cs typeface="Times New Roman" panose="02020603050405020304" pitchFamily="18" charset="0"/>
            </a:endParaRPr>
          </a:p>
          <a:p>
            <a:pPr marL="14604" marR="1299845" indent="-2540" rtl="0">
              <a:lnSpc>
                <a:spcPct val="141800"/>
              </a:lnSpc>
            </a:pPr>
            <a:r>
              <a:rPr lang="id" sz="105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Vaksin mempersiapkan tubuh untuk melawan virus COVID-19 agar kamu tidak mudah sakit meskipun virus masuk ke dalam tubuh.</a:t>
            </a:r>
            <a:endParaRPr sz="105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728096" y="3267210"/>
            <a:ext cx="6100307" cy="212879"/>
          </a:xfrm>
          <a:prstGeom prst="rect">
            <a:avLst/>
          </a:prstGeom>
        </p:spPr>
        <p:txBody>
          <a:bodyPr vert="horz" wrap="square" lIns="0" tIns="12700" rIns="0" bIns="0" rtlCol="0">
            <a:spAutoFit/>
          </a:bodyPr>
          <a:lstStyle/>
          <a:p>
            <a:pPr marL="7938" rtl="0">
              <a:lnSpc>
                <a:spcPct val="100000"/>
              </a:lnSpc>
            </a:pPr>
            <a:r>
              <a:rPr lang="id"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Hal-hal yang harus diperhatikan sebelum vaksinasi COVID-19</a:t>
            </a:r>
          </a:p>
        </p:txBody>
      </p:sp>
      <p:sp>
        <p:nvSpPr>
          <p:cNvPr id="28" name="object 7">
            <a:extLst>
              <a:ext uri="{FF2B5EF4-FFF2-40B4-BE49-F238E27FC236}">
                <a16:creationId xmlns:a16="http://schemas.microsoft.com/office/drawing/2014/main" id="{C0DC2FE9-0ACC-8D42-9859-688DD0B1387A}"/>
              </a:ext>
            </a:extLst>
          </p:cNvPr>
          <p:cNvSpPr txBox="1"/>
          <p:nvPr/>
        </p:nvSpPr>
        <p:spPr>
          <a:xfrm>
            <a:off x="4310288" y="5589724"/>
            <a:ext cx="2354580" cy="807913"/>
          </a:xfrm>
          <a:prstGeom prst="rect">
            <a:avLst/>
          </a:prstGeom>
        </p:spPr>
        <p:txBody>
          <a:bodyPr vert="horz" wrap="square" lIns="0" tIns="0" rIns="0" bIns="0" rtlCol="0">
            <a:spAutoFit/>
          </a:bodyPr>
          <a:lstStyle/>
          <a:p>
            <a:pPr marL="43180" rtl="0">
              <a:lnSpc>
                <a:spcPct val="100000"/>
              </a:lnSpc>
              <a:spcBef>
                <a:spcPts val="830"/>
              </a:spcBef>
              <a:tabLst>
                <a:tab pos="609600" algn="l"/>
              </a:tabLst>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Demam   ◯ Tidak enak badan</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Lesu   ◯ Sakit perut</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Sakit kepala</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id"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Kedinginan</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0309" y="7510377"/>
            <a:ext cx="1084580" cy="359073"/>
          </a:xfrm>
          <a:prstGeom prst="rect">
            <a:avLst/>
          </a:prstGeom>
        </p:spPr>
        <p:txBody>
          <a:bodyPr vert="horz" wrap="square" lIns="0" tIns="0" rIns="0" bIns="0" rtlCol="0">
            <a:spAutoFit/>
          </a:bodyPr>
          <a:lstStyle/>
          <a:p>
            <a:pPr marL="22225" rtl="0">
              <a:lnSpc>
                <a:spcPct val="100000"/>
              </a:lnSpc>
              <a:spcBef>
                <a:spcPts val="570"/>
              </a:spcBef>
            </a:pPr>
            <a:r>
              <a:rPr lang="id"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Gatal di tubuh</a:t>
            </a:r>
            <a:endParaRPr lang="ja-JP" altLang="en-US" sz="1000" kern="0">
              <a:latin typeface="Times New Roman" panose="02020603050405020304" pitchFamily="18" charset="0"/>
              <a:ea typeface="游明朝" panose="02020400000000000000" pitchFamily="18" charset="-128"/>
              <a:cs typeface="Times New Roman" panose="02020603050405020304" pitchFamily="18" charset="0"/>
            </a:endParaRPr>
          </a:p>
          <a:p>
            <a:pPr marL="22225" rtl="0">
              <a:lnSpc>
                <a:spcPct val="100000"/>
              </a:lnSpc>
              <a:spcBef>
                <a:spcPts val="355"/>
              </a:spcBef>
            </a:pPr>
            <a:r>
              <a:rPr lang="id"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Batuk</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78485" y="9235715"/>
            <a:ext cx="4342766" cy="684803"/>
          </a:xfrm>
          <a:prstGeom prst="rect">
            <a:avLst/>
          </a:prstGeom>
        </p:spPr>
        <p:txBody>
          <a:bodyPr vert="horz" wrap="square" lIns="0" tIns="0" rIns="0" bIns="0" rtlCol="0">
            <a:spAutoFit/>
          </a:bodyPr>
          <a:lstStyle/>
          <a:p>
            <a:pPr marL="12700" marR="244475" algn="just" rtl="0">
              <a:lnSpc>
                <a:spcPct val="139600"/>
              </a:lnSpc>
              <a:spcBef>
                <a:spcPts val="655"/>
              </a:spcBef>
            </a:pPr>
            <a:r>
              <a:rPr lang="id" sz="11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Ada orang yang telah divaksinasi lebih awal, dan ada juga orang yang punya alasan untuk tidak divaksinasi. Jangan menjelek-jelekkan atau mengusik orang lain karena mereka sudah atau belum divaksinasi.</a:t>
            </a:r>
            <a:endParaRPr lang="ja-JP" altLang="en-US"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6950" y="4126251"/>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8632" y="4778420"/>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9421" y="5801824"/>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3556" y="7425805"/>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3" name="テキスト ボックス 2">
            <a:extLst>
              <a:ext uri="{FF2B5EF4-FFF2-40B4-BE49-F238E27FC236}">
                <a16:creationId xmlns:a16="http://schemas.microsoft.com/office/drawing/2014/main" id="{AD2479FD-C74B-45C1-B99E-5247CEEFA5F6}"/>
              </a:ext>
            </a:extLst>
          </p:cNvPr>
          <p:cNvSpPr txBox="1"/>
          <p:nvPr/>
        </p:nvSpPr>
        <p:spPr>
          <a:xfrm>
            <a:off x="1059143" y="8152069"/>
            <a:ext cx="5476373" cy="369332"/>
          </a:xfrm>
          <a:prstGeom prst="rect">
            <a:avLst/>
          </a:prstGeom>
          <a:solidFill>
            <a:srgbClr val="EEC8AB"/>
          </a:solidFill>
        </p:spPr>
        <p:txBody>
          <a:bodyPr wrap="square" rtlCol="0">
            <a:spAutoFit/>
          </a:bodyPr>
          <a:lstStyle/>
          <a:p>
            <a:pPr rtl="0"/>
            <a:r>
              <a:rPr lang="id"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Dapatkan dosis kedua 3 minggu setelah vaksinasi ini.</a:t>
            </a:r>
            <a:endParaRPr lang="th-TH" kern="0">
              <a:solidFill>
                <a:srgbClr val="DE6B37"/>
              </a:solidFill>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1623253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TotalTime>
  <Words>1508</Words>
  <PresentationFormat>ユーザー設定</PresentationFormat>
  <Paragraphs>115</Paragraphs>
  <Slides>4</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Cordia New</vt:lpstr>
      <vt:lpstr>ＭＳ 明朝</vt:lpstr>
      <vt:lpstr>メイリオ</vt:lpstr>
      <vt:lpstr>游ゴシック</vt:lpstr>
      <vt:lpstr>游明朝</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2022-02-13T08:34:01Z</dcterms:created>
  <dcterms:modified xsi:type="dcterms:W3CDTF">2022-04-08T07:55:34Z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