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7" r:id="rId2"/>
    <p:sldId id="260" r:id="rId3"/>
    <p:sldId id="262" r:id="rId4"/>
    <p:sldId id="263" r:id="rId5"/>
  </p:sldIdLst>
  <p:sldSz cx="7556500" cy="10693400"/>
  <p:notesSz cx="7556500" cy="10693400"/>
  <p:defaultTextStyle>
    <a:defPPr rtl="0">
      <a:defRPr lang="th-TH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86461-9EBF-4782-B475-1BCC904FA5C4}" v="1" dt="2022-03-10T08:10:50.9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3"/>
    <p:restoredTop sz="94679"/>
  </p:normalViewPr>
  <p:slideViewPr>
    <p:cSldViewPr>
      <p:cViewPr>
        <p:scale>
          <a:sx n="125" d="100"/>
          <a:sy n="125" d="100"/>
        </p:scale>
        <p:origin x="276" y="-28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唐 麗麗" userId="f55fa60da7708689" providerId="LiveId" clId="{8AB86461-9EBF-4782-B475-1BCC904FA5C4}"/>
    <pc:docChg chg="undo custSel modSld">
      <pc:chgData name="唐 麗麗" userId="f55fa60da7708689" providerId="LiveId" clId="{8AB86461-9EBF-4782-B475-1BCC904FA5C4}" dt="2022-03-10T08:13:23.106" v="73" actId="1076"/>
      <pc:docMkLst>
        <pc:docMk/>
      </pc:docMkLst>
      <pc:sldChg chg="modSp mod">
        <pc:chgData name="唐 麗麗" userId="f55fa60da7708689" providerId="LiveId" clId="{8AB86461-9EBF-4782-B475-1BCC904FA5C4}" dt="2022-03-10T08:13:23.106" v="73" actId="1076"/>
        <pc:sldMkLst>
          <pc:docMk/>
          <pc:sldMk cId="0" sldId="257"/>
        </pc:sldMkLst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2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49.097" v="5" actId="1076"/>
          <ac:spMkLst>
            <pc:docMk/>
            <pc:sldMk cId="0" sldId="257"/>
            <ac:spMk id="3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4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5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7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8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9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10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11" creationId="{0DCCC9BB-A527-3E45-9680-A3275A489F89}"/>
          </ac:spMkLst>
        </pc:spChg>
        <pc:spChg chg="mod">
          <ac:chgData name="唐 麗麗" userId="f55fa60da7708689" providerId="LiveId" clId="{8AB86461-9EBF-4782-B475-1BCC904FA5C4}" dt="2022-03-10T08:01:32.861" v="0" actId="2711"/>
          <ac:spMkLst>
            <pc:docMk/>
            <pc:sldMk cId="0" sldId="257"/>
            <ac:spMk id="12" creationId="{1CFE6390-C7AC-4EEC-8635-F0F3827D3763}"/>
          </ac:spMkLst>
        </pc:spChg>
        <pc:spChg chg="mod">
          <ac:chgData name="唐 麗麗" userId="f55fa60da7708689" providerId="LiveId" clId="{8AB86461-9EBF-4782-B475-1BCC904FA5C4}" dt="2022-03-10T08:13:23.106" v="73" actId="1076"/>
          <ac:spMkLst>
            <pc:docMk/>
            <pc:sldMk cId="0" sldId="257"/>
            <ac:spMk id="58" creationId="{C9B4DEAB-2846-8D41-981C-D86476D9983A}"/>
          </ac:spMkLst>
        </pc:spChg>
      </pc:sldChg>
      <pc:sldChg chg="modSp mod">
        <pc:chgData name="唐 麗麗" userId="f55fa60da7708689" providerId="LiveId" clId="{8AB86461-9EBF-4782-B475-1BCC904FA5C4}" dt="2022-03-10T08:13:13.446" v="72" actId="404"/>
        <pc:sldMkLst>
          <pc:docMk/>
          <pc:sldMk cId="0" sldId="260"/>
        </pc:sldMkLst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5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6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8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9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0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1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4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5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6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7" creationId="{00000000-0000-0000-0000-00000000000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18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3:13.446" v="72" actId="404"/>
          <ac:spMkLst>
            <pc:docMk/>
            <pc:sldMk cId="0" sldId="260"/>
            <ac:spMk id="19" creationId="{D85F96A8-45DB-6947-B5D3-587FD5F25ACB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0" creationId="{82D7ADC0-8724-9B4A-B1B7-CD5286A55873}"/>
          </ac:spMkLst>
        </pc:spChg>
        <pc:spChg chg="mod">
          <ac:chgData name="唐 麗麗" userId="f55fa60da7708689" providerId="LiveId" clId="{8AB86461-9EBF-4782-B475-1BCC904FA5C4}" dt="2022-03-10T08:02:32.280" v="10" actId="14100"/>
          <ac:spMkLst>
            <pc:docMk/>
            <pc:sldMk cId="0" sldId="260"/>
            <ac:spMk id="21" creationId="{FD973C7E-F8A3-2645-BE42-8B02C51BEBE9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2" creationId="{C3B003BD-3F9F-3E4E-BE01-861B89E96CA7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3" creationId="{1D458E5C-3536-3846-973C-25B1FA85242B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4" creationId="{2460E5CE-7432-E74D-BE52-DED87962EFB7}"/>
          </ac:spMkLst>
        </pc:spChg>
        <pc:spChg chg="mod">
          <ac:chgData name="唐 麗麗" userId="f55fa60da7708689" providerId="LiveId" clId="{8AB86461-9EBF-4782-B475-1BCC904FA5C4}" dt="2022-03-10T08:02:44.583" v="12" actId="14100"/>
          <ac:spMkLst>
            <pc:docMk/>
            <pc:sldMk cId="0" sldId="260"/>
            <ac:spMk id="25" creationId="{5CCD37BF-9DBF-394F-951F-C91044A2B359}"/>
          </ac:spMkLst>
        </pc:spChg>
        <pc:spChg chg="mod">
          <ac:chgData name="唐 麗麗" userId="f55fa60da7708689" providerId="LiveId" clId="{8AB86461-9EBF-4782-B475-1BCC904FA5C4}" dt="2022-03-10T08:02:50.252" v="14" actId="115"/>
          <ac:spMkLst>
            <pc:docMk/>
            <pc:sldMk cId="0" sldId="260"/>
            <ac:spMk id="27" creationId="{DBB5035C-71CF-7544-AE4E-0D024F5102B2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8" creationId="{B8E6F0D2-6DA9-9A4D-990A-585919F79A8F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29" creationId="{3EFE5460-E3A2-FC49-B0B6-7EBC0B84D628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0" creationId="{706BAFD6-EE88-AF44-A4DF-9A9FAC8574C2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1" creationId="{DD723231-5405-7542-8272-46D433ABBF6C}"/>
          </ac:spMkLst>
        </pc:spChg>
        <pc:spChg chg="mod">
          <ac:chgData name="唐 麗麗" userId="f55fa60da7708689" providerId="LiveId" clId="{8AB86461-9EBF-4782-B475-1BCC904FA5C4}" dt="2022-03-10T08:03:04.360" v="17" actId="14100"/>
          <ac:spMkLst>
            <pc:docMk/>
            <pc:sldMk cId="0" sldId="260"/>
            <ac:spMk id="32" creationId="{DA936D7B-EC48-E249-9FC3-75DCAABF547A}"/>
          </ac:spMkLst>
        </pc:spChg>
        <pc:spChg chg="mod">
          <ac:chgData name="唐 麗麗" userId="f55fa60da7708689" providerId="LiveId" clId="{8AB86461-9EBF-4782-B475-1BCC904FA5C4}" dt="2022-03-10T08:02:23.344" v="9" actId="14100"/>
          <ac:spMkLst>
            <pc:docMk/>
            <pc:sldMk cId="0" sldId="260"/>
            <ac:spMk id="33" creationId="{71F1F63C-4629-824E-92A4-3E25965C9B34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4" creationId="{F1FF40C3-FCAB-D747-80CF-49026A901103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5" creationId="{34453545-338E-7047-821F-1A9853C10BCE}"/>
          </ac:spMkLst>
        </pc:spChg>
        <pc:spChg chg="mod">
          <ac:chgData name="唐 麗麗" userId="f55fa60da7708689" providerId="LiveId" clId="{8AB86461-9EBF-4782-B475-1BCC904FA5C4}" dt="2022-03-10T08:02:18.382" v="8" actId="1076"/>
          <ac:spMkLst>
            <pc:docMk/>
            <pc:sldMk cId="0" sldId="260"/>
            <ac:spMk id="36" creationId="{1499338A-1738-7C40-9ABE-CF2218A9E6B8}"/>
          </ac:spMkLst>
        </pc:spChg>
        <pc:spChg chg="mod">
          <ac:chgData name="唐 麗麗" userId="f55fa60da7708689" providerId="LiveId" clId="{8AB86461-9EBF-4782-B475-1BCC904FA5C4}" dt="2022-03-10T08:02:12.904" v="7" actId="14100"/>
          <ac:spMkLst>
            <pc:docMk/>
            <pc:sldMk cId="0" sldId="260"/>
            <ac:spMk id="37" creationId="{72D444E7-C447-DB4E-BDD7-BFA0E73E06EE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8" creationId="{48FEC9E3-9AFA-8443-A9F9-F045DDE320B9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39" creationId="{AD5145CC-C55D-5A4B-978A-C05463034D81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40" creationId="{16B5C306-CC5E-8A49-A523-2FE9221F6226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41" creationId="{0C4D218E-31B7-E149-ADC6-60BDE933E4F0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42" creationId="{928A3321-BBFF-7A4D-BC3F-7D5CB84D59C8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43" creationId="{2F09E25F-A619-6E4F-B1C5-F98F82E9A28B}"/>
          </ac:spMkLst>
        </pc:spChg>
        <pc:spChg chg="mod">
          <ac:chgData name="唐 麗麗" userId="f55fa60da7708689" providerId="LiveId" clId="{8AB86461-9EBF-4782-B475-1BCC904FA5C4}" dt="2022-03-10T08:02:54.482" v="16" actId="1076"/>
          <ac:spMkLst>
            <pc:docMk/>
            <pc:sldMk cId="0" sldId="260"/>
            <ac:spMk id="44" creationId="{934E7787-CDCF-584B-B493-AE9356DD708E}"/>
          </ac:spMkLst>
        </pc:spChg>
        <pc:spChg chg="mod">
          <ac:chgData name="唐 麗麗" userId="f55fa60da7708689" providerId="LiveId" clId="{8AB86461-9EBF-4782-B475-1BCC904FA5C4}" dt="2022-03-10T08:03:24.335" v="22" actId="1076"/>
          <ac:spMkLst>
            <pc:docMk/>
            <pc:sldMk cId="0" sldId="260"/>
            <ac:spMk id="45" creationId="{60708706-F120-1C42-9987-51163A21AE51}"/>
          </ac:spMkLst>
        </pc:spChg>
        <pc:spChg chg="mod">
          <ac:chgData name="唐 麗麗" userId="f55fa60da7708689" providerId="LiveId" clId="{8AB86461-9EBF-4782-B475-1BCC904FA5C4}" dt="2022-03-10T08:03:18.724" v="21" actId="1076"/>
          <ac:spMkLst>
            <pc:docMk/>
            <pc:sldMk cId="0" sldId="260"/>
            <ac:spMk id="46" creationId="{C4AF9AD9-54D6-9947-9201-F45B574A7BEB}"/>
          </ac:spMkLst>
        </pc:spChg>
        <pc:spChg chg="mod">
          <ac:chgData name="唐 麗麗" userId="f55fa60da7708689" providerId="LiveId" clId="{8AB86461-9EBF-4782-B475-1BCC904FA5C4}" dt="2022-03-10T08:10:43.820" v="23" actId="1076"/>
          <ac:spMkLst>
            <pc:docMk/>
            <pc:sldMk cId="0" sldId="260"/>
            <ac:spMk id="47" creationId="{889D00B0-16D3-B640-928F-3F914DB5BE72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48" creationId="{745B9971-67EB-B84A-AED0-2543DF330809}"/>
          </ac:spMkLst>
        </pc:spChg>
        <pc:spChg chg="mod">
          <ac:chgData name="唐 麗麗" userId="f55fa60da7708689" providerId="LiveId" clId="{8AB86461-9EBF-4782-B475-1BCC904FA5C4}" dt="2022-03-10T08:02:00.337" v="6" actId="2711"/>
          <ac:spMkLst>
            <pc:docMk/>
            <pc:sldMk cId="0" sldId="260"/>
            <ac:spMk id="49" creationId="{8D593D21-FA8A-3540-A1AE-B193BA4887C5}"/>
          </ac:spMkLst>
        </pc:spChg>
        <pc:spChg chg="mod">
          <ac:chgData name="唐 麗麗" userId="f55fa60da7708689" providerId="LiveId" clId="{8AB86461-9EBF-4782-B475-1BCC904FA5C4}" dt="2022-03-10T08:02:40.964" v="11" actId="14100"/>
          <ac:spMkLst>
            <pc:docMk/>
            <pc:sldMk cId="0" sldId="260"/>
            <ac:spMk id="50" creationId="{1BA0EACF-A883-2740-8693-2E3F72120115}"/>
          </ac:spMkLst>
        </pc:spChg>
        <pc:grpChg chg="mod">
          <ac:chgData name="唐 麗麗" userId="f55fa60da7708689" providerId="LiveId" clId="{8AB86461-9EBF-4782-B475-1BCC904FA5C4}" dt="2022-03-10T08:13:08.677" v="70" actId="1076"/>
          <ac:grpSpMkLst>
            <pc:docMk/>
            <pc:sldMk cId="0" sldId="260"/>
            <ac:grpSpMk id="4" creationId="{00000000-0000-0000-0000-000000000000}"/>
          </ac:grpSpMkLst>
        </pc:grpChg>
      </pc:sldChg>
      <pc:sldChg chg="addSp delSp modSp mod">
        <pc:chgData name="唐 麗麗" userId="f55fa60da7708689" providerId="LiveId" clId="{8AB86461-9EBF-4782-B475-1BCC904FA5C4}" dt="2022-03-10T08:13:04.636" v="69" actId="1076"/>
        <pc:sldMkLst>
          <pc:docMk/>
          <pc:sldMk cId="0" sldId="262"/>
        </pc:sldMkLst>
        <pc:spChg chg="mod">
          <ac:chgData name="唐 麗麗" userId="f55fa60da7708689" providerId="LiveId" clId="{8AB86461-9EBF-4782-B475-1BCC904FA5C4}" dt="2022-03-10T08:11:34.781" v="39" actId="1076"/>
          <ac:spMkLst>
            <pc:docMk/>
            <pc:sldMk cId="0" sldId="262"/>
            <ac:spMk id="2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5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6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7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8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9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0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1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2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3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5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6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8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19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21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22" creationId="{00000000-0000-0000-0000-000000000000}"/>
          </ac:spMkLst>
        </pc:spChg>
        <pc:spChg chg="mod">
          <ac:chgData name="唐 麗麗" userId="f55fa60da7708689" providerId="LiveId" clId="{8AB86461-9EBF-4782-B475-1BCC904FA5C4}" dt="2022-03-10T08:11:39.730" v="40" actId="404"/>
          <ac:spMkLst>
            <pc:docMk/>
            <pc:sldMk cId="0" sldId="262"/>
            <ac:spMk id="23" creationId="{77965316-8F53-6349-B932-2DDA671FA1BA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24" creationId="{6493E363-66FB-D74A-86A0-C0A209774F13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25" creationId="{C70E842F-A3FF-2546-BEA2-2F7B9DC1936A}"/>
          </ac:spMkLst>
        </pc:spChg>
        <pc:spChg chg="mod">
          <ac:chgData name="唐 麗麗" userId="f55fa60da7708689" providerId="LiveId" clId="{8AB86461-9EBF-4782-B475-1BCC904FA5C4}" dt="2022-03-10T08:13:04.636" v="69" actId="1076"/>
          <ac:spMkLst>
            <pc:docMk/>
            <pc:sldMk cId="0" sldId="262"/>
            <ac:spMk id="26" creationId="{741CD53B-3C82-7846-BEF4-FB0FC58DAD80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27" creationId="{67B83858-26A6-B54A-810A-92A9BD163E94}"/>
          </ac:spMkLst>
        </pc:spChg>
        <pc:spChg chg="mod">
          <ac:chgData name="唐 麗麗" userId="f55fa60da7708689" providerId="LiveId" clId="{8AB86461-9EBF-4782-B475-1BCC904FA5C4}" dt="2022-03-10T08:11:15.915" v="31" actId="14100"/>
          <ac:spMkLst>
            <pc:docMk/>
            <pc:sldMk cId="0" sldId="262"/>
            <ac:spMk id="28" creationId="{42592571-ECFF-D84C-8FC6-B877E3DA23D9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29" creationId="{2D0A2914-C46D-254D-AE90-6FE1A415849E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0" creationId="{7DE6344A-031D-A54E-8926-91D5366FF30F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1" creationId="{A171814A-6719-2642-A8B6-B0F5990C342A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2" creationId="{ED23D7E8-C96E-7B45-959E-C82CF4A0471C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3" creationId="{83CCD49C-629C-434D-BB4C-FA8E1DC53E99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4" creationId="{B78EF2AF-EF60-034C-9ABF-04F3E657A6B5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5" creationId="{F9CB5CA4-AC3B-F64C-983C-ECA4AAD2ED17}"/>
          </ac:spMkLst>
        </pc:spChg>
        <pc:spChg chg="mod">
          <ac:chgData name="唐 麗麗" userId="f55fa60da7708689" providerId="LiveId" clId="{8AB86461-9EBF-4782-B475-1BCC904FA5C4}" dt="2022-03-10T08:12:54.029" v="67" actId="20577"/>
          <ac:spMkLst>
            <pc:docMk/>
            <pc:sldMk cId="0" sldId="262"/>
            <ac:spMk id="36" creationId="{3C2F52DC-678A-BB43-AD20-F6E237B81A07}"/>
          </ac:spMkLst>
        </pc:spChg>
        <pc:spChg chg="mod">
          <ac:chgData name="唐 麗麗" userId="f55fa60da7708689" providerId="LiveId" clId="{8AB86461-9EBF-4782-B475-1BCC904FA5C4}" dt="2022-03-10T08:11:57.735" v="45" actId="120"/>
          <ac:spMkLst>
            <pc:docMk/>
            <pc:sldMk cId="0" sldId="262"/>
            <ac:spMk id="37" creationId="{A2A5A8BD-6C0F-0D42-A980-A5836FBDAC02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8" creationId="{833E6E0D-5B5C-6949-A29A-22BE034EC1EF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39" creationId="{40482D6F-7FDC-914B-A8CA-ED744F3DA5BF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0" creationId="{24E84317-DEA3-EE49-AEC2-AE65102A4E83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1" creationId="{51365B2F-F839-5A4B-AA0B-95AED2A65A69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2" creationId="{8228F986-0C7D-F84A-B446-31FB87AC26F2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3" creationId="{81CBD05B-4A39-0D45-BBB4-3BF3E2491441}"/>
          </ac:spMkLst>
        </pc:spChg>
        <pc:spChg chg="mod">
          <ac:chgData name="唐 麗麗" userId="f55fa60da7708689" providerId="LiveId" clId="{8AB86461-9EBF-4782-B475-1BCC904FA5C4}" dt="2022-03-10T08:12:59.643" v="68" actId="14100"/>
          <ac:spMkLst>
            <pc:docMk/>
            <pc:sldMk cId="0" sldId="262"/>
            <ac:spMk id="44" creationId="{630F4132-14A4-F24B-AE47-B04AE15A1FE9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5" creationId="{B9D721C7-779B-5E40-9C3A-090C3950A50A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6" creationId="{5459DCF0-DC6F-6D49-A6A9-458E32594D4C}"/>
          </ac:spMkLst>
        </pc:spChg>
        <pc:spChg chg="mod">
          <ac:chgData name="唐 麗麗" userId="f55fa60da7708689" providerId="LiveId" clId="{8AB86461-9EBF-4782-B475-1BCC904FA5C4}" dt="2022-03-10T08:10:56.343" v="25" actId="2711"/>
          <ac:spMkLst>
            <pc:docMk/>
            <pc:sldMk cId="0" sldId="262"/>
            <ac:spMk id="47" creationId="{C34F8D64-A509-A341-8E7D-CC5CAF0670CF}"/>
          </ac:spMkLst>
        </pc:spChg>
        <pc:spChg chg="mod">
          <ac:chgData name="唐 麗麗" userId="f55fa60da7708689" providerId="LiveId" clId="{8AB86461-9EBF-4782-B475-1BCC904FA5C4}" dt="2022-03-10T08:11:34.063" v="38" actId="14100"/>
          <ac:spMkLst>
            <pc:docMk/>
            <pc:sldMk cId="0" sldId="262"/>
            <ac:spMk id="48" creationId="{33768476-3C1B-FA4E-8789-BDE3322D0BB5}"/>
          </ac:spMkLst>
        </pc:spChg>
        <pc:spChg chg="mod">
          <ac:chgData name="唐 麗麗" userId="f55fa60da7708689" providerId="LiveId" clId="{8AB86461-9EBF-4782-B475-1BCC904FA5C4}" dt="2022-03-10T08:11:57.735" v="45" actId="120"/>
          <ac:spMkLst>
            <pc:docMk/>
            <pc:sldMk cId="0" sldId="262"/>
            <ac:spMk id="49" creationId="{862854E8-D7B3-5A40-8398-03D4DE85EB17}"/>
          </ac:spMkLst>
        </pc:spChg>
        <pc:spChg chg="add del mod">
          <ac:chgData name="唐 麗麗" userId="f55fa60da7708689" providerId="LiveId" clId="{8AB86461-9EBF-4782-B475-1BCC904FA5C4}" dt="2022-03-10T08:11:44.658" v="42" actId="478"/>
          <ac:spMkLst>
            <pc:docMk/>
            <pc:sldMk cId="0" sldId="262"/>
            <ac:spMk id="54" creationId="{9D33C7EA-DFDA-4255-B9F2-C46855208005}"/>
          </ac:spMkLst>
        </pc:spChg>
        <pc:grpChg chg="mod">
          <ac:chgData name="唐 麗麗" userId="f55fa60da7708689" providerId="LiveId" clId="{8AB86461-9EBF-4782-B475-1BCC904FA5C4}" dt="2022-03-10T08:12:41.194" v="62" actId="1076"/>
          <ac:grpSpMkLst>
            <pc:docMk/>
            <pc:sldMk cId="0" sldId="262"/>
            <ac:grpSpMk id="3" creationId="{00000000-0000-0000-0000-000000000000}"/>
          </ac:grpSpMkLst>
        </pc:grpChg>
        <pc:grpChg chg="mod">
          <ac:chgData name="唐 麗麗" userId="f55fa60da7708689" providerId="LiveId" clId="{8AB86461-9EBF-4782-B475-1BCC904FA5C4}" dt="2022-03-10T08:11:21.467" v="33" actId="1076"/>
          <ac:grpSpMkLst>
            <pc:docMk/>
            <pc:sldMk cId="0" sldId="262"/>
            <ac:grpSpMk id="20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6A55638-820B-5B44-92E6-92DE025D1F07}" type="datetimeFigureOut">
              <a:rPr kumimoji="1" lang="ja-JP" altLang="en-US" smtClean="0"/>
              <a:t>2022/4/11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"/>
              <a:t>マスター テキストの書式設定</a:t>
            </a:r>
          </a:p>
          <a:p>
            <a:pPr lvl="1" rtl="0"/>
            <a:r>
              <a:rPr lang="th"/>
              <a:t>第 2 レベル</a:t>
            </a:r>
          </a:p>
          <a:p>
            <a:pPr lvl="2" rtl="0"/>
            <a:r>
              <a:rPr lang="th"/>
              <a:t>第 3 レベル</a:t>
            </a:r>
          </a:p>
          <a:p>
            <a:pPr lvl="3" rtl="0"/>
            <a:r>
              <a:rPr lang="th"/>
              <a:t>第 4 レベル</a:t>
            </a:r>
          </a:p>
          <a:p>
            <a:pPr lvl="4" rtl="0"/>
            <a:r>
              <a:rPr lang="th"/>
              <a:t>第 5 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C9A31C6-52EB-2F42-BAEA-0A07B6EC6CF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126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679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C9A31C6-52EB-2F42-BAEA-0A07B6EC6CF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17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4/11/2022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jpeds.or.jp/modules/activity/index.php?content_id=3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図 48">
            <a:extLst>
              <a:ext uri="{FF2B5EF4-FFF2-40B4-BE49-F238E27FC236}">
                <a16:creationId xmlns:a16="http://schemas.microsoft.com/office/drawing/2014/main" id="{E6C3368F-E1EE-8948-BC8F-B5F435B1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" y="-254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6119786" y="507009"/>
            <a:ext cx="982344" cy="305212"/>
          </a:xfrm>
          <a:prstGeom prst="rect">
            <a:avLst/>
          </a:prstGeom>
          <a:ln w="5397">
            <a:solidFill>
              <a:srgbClr val="221815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110489" rtl="0">
              <a:lnSpc>
                <a:spcPct val="100000"/>
              </a:lnSpc>
              <a:spcBef>
                <a:spcPts val="220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กุมภาพันธ์ 2565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81953" y="7327900"/>
            <a:ext cx="1196697" cy="778417"/>
          </a:xfrm>
          <a:prstGeom prst="rect">
            <a:avLst/>
          </a:prstGeom>
        </p:spPr>
        <p:txBody>
          <a:bodyPr vert="horz" wrap="square" lIns="0" tIns="39369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th" sz="9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ค่าใช้จ่ายการฉีดวัคซีน</a:t>
            </a:r>
          </a:p>
          <a:p>
            <a:pPr algn="ctr" rtl="0">
              <a:lnSpc>
                <a:spcPct val="100000"/>
              </a:lnSpc>
            </a:pPr>
            <a:r>
              <a:rPr lang="th" sz="16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ไม่เสียค่าใช้จ่าย</a:t>
            </a:r>
          </a:p>
          <a:p>
            <a:pPr algn="ctr" rtl="0">
              <a:lnSpc>
                <a:spcPct val="100000"/>
              </a:lnSpc>
            </a:pPr>
            <a:r>
              <a:rPr lang="th" sz="7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(จ่ายโดยรัฐเต็มจำนวน) 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21078" y="9112737"/>
            <a:ext cx="4529455" cy="1628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th" sz="95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ขอให้อ่านคู่มือฉบับนี้ร่วมกับครอบครัวของท่าน และปรึกษากันว่าจะเข้ารับวัคซีนหรือไม่</a:t>
            </a:r>
            <a:endParaRPr sz="95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4370" y="9573272"/>
            <a:ext cx="518287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th" sz="2000" b="1" kern="0">
                <a:solidFill>
                  <a:srgbClr val="FFF1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โปรดนำหนังสือคู่มือสุขภาพอนามัยแม่และบุตรมาด้วยในวันที่ฉีดวัคซีน</a:t>
            </a:r>
            <a:endParaRPr sz="2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67744" y="3079346"/>
            <a:ext cx="4014210" cy="1088132"/>
            <a:chOff x="1767744" y="3079346"/>
            <a:chExt cx="4014210" cy="1088132"/>
          </a:xfrm>
        </p:grpSpPr>
        <p:sp>
          <p:nvSpPr>
            <p:cNvPr id="7" name="object 7"/>
            <p:cNvSpPr/>
            <p:nvPr/>
          </p:nvSpPr>
          <p:spPr>
            <a:xfrm>
              <a:off x="1767744" y="3079346"/>
              <a:ext cx="4014210" cy="1088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1805840" y="3117079"/>
              <a:ext cx="3901762" cy="4360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2165360" y="3657076"/>
              <a:ext cx="3198864" cy="43503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1" name="object 2">
            <a:extLst>
              <a:ext uri="{FF2B5EF4-FFF2-40B4-BE49-F238E27FC236}">
                <a16:creationId xmlns:a16="http://schemas.microsoft.com/office/drawing/2014/main" id="{0DCCC9BB-A527-3E45-9680-A3275A489F89}"/>
              </a:ext>
            </a:extLst>
          </p:cNvPr>
          <p:cNvSpPr txBox="1"/>
          <p:nvPr/>
        </p:nvSpPr>
        <p:spPr>
          <a:xfrm>
            <a:off x="4427028" y="3557372"/>
            <a:ext cx="11430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700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sz="7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" name="図 50">
            <a:extLst>
              <a:ext uri="{FF2B5EF4-FFF2-40B4-BE49-F238E27FC236}">
                <a16:creationId xmlns:a16="http://schemas.microsoft.com/office/drawing/2014/main" id="{5F1ABCA4-FBDD-1B42-9487-6492FFEBD3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39" y="1891152"/>
            <a:ext cx="838200" cy="7747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A137CE3D-BEE4-184A-8317-7EDAF2A770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008" y="2395954"/>
            <a:ext cx="698500" cy="393700"/>
          </a:xfrm>
          <a:prstGeom prst="rect">
            <a:avLst/>
          </a:prstGeom>
        </p:spPr>
      </p:pic>
      <p:sp>
        <p:nvSpPr>
          <p:cNvPr id="58" name="object 3">
            <a:extLst>
              <a:ext uri="{FF2B5EF4-FFF2-40B4-BE49-F238E27FC236}">
                <a16:creationId xmlns:a16="http://schemas.microsoft.com/office/drawing/2014/main" id="{C9B4DEAB-2846-8D41-981C-D86476D9983A}"/>
              </a:ext>
            </a:extLst>
          </p:cNvPr>
          <p:cNvSpPr txBox="1"/>
          <p:nvPr/>
        </p:nvSpPr>
        <p:spPr>
          <a:xfrm>
            <a:off x="1244525" y="8003674"/>
            <a:ext cx="5524902" cy="9669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98780" algn="ctr" rtl="0">
              <a:lnSpc>
                <a:spcPct val="100000"/>
              </a:lnSpc>
              <a:spcBef>
                <a:spcPts val="700"/>
              </a:spcBef>
            </a:pPr>
            <a:r>
              <a:rPr lang="th" sz="19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เด็กที่มีอายุตั้งแต่ 5 ปีขึ้นไป</a:t>
            </a:r>
          </a:p>
          <a:p>
            <a:pPr marR="399415" algn="ctr" rtl="0">
              <a:lnSpc>
                <a:spcPct val="100000"/>
              </a:lnSpc>
              <a:spcBef>
                <a:spcPts val="725"/>
              </a:spcBef>
            </a:pPr>
            <a:r>
              <a:rPr lang="th" sz="19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ก็สามารถรับวัคซีนป้องกันไวรัสโคโรนาได้ด้วยเช่นกัน</a:t>
            </a:r>
          </a:p>
        </p:txBody>
      </p:sp>
      <p:pic>
        <p:nvPicPr>
          <p:cNvPr id="55" name="図 54">
            <a:extLst>
              <a:ext uri="{FF2B5EF4-FFF2-40B4-BE49-F238E27FC236}">
                <a16:creationId xmlns:a16="http://schemas.microsoft.com/office/drawing/2014/main" id="{2F16F039-764D-5144-A123-AF848157FC8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75" y="4341842"/>
            <a:ext cx="4978400" cy="2146300"/>
          </a:xfrm>
          <a:prstGeom prst="rect">
            <a:avLst/>
          </a:prstGeom>
        </p:spPr>
      </p:pic>
      <p:pic>
        <p:nvPicPr>
          <p:cNvPr id="57" name="図 56">
            <a:extLst>
              <a:ext uri="{FF2B5EF4-FFF2-40B4-BE49-F238E27FC236}">
                <a16:creationId xmlns:a16="http://schemas.microsoft.com/office/drawing/2014/main" id="{C3FD6E24-6959-0441-87B6-0698B679DF9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407" y="6238148"/>
            <a:ext cx="3327400" cy="16510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CFE6390-C7AC-4EEC-8635-F0F3827D3763}"/>
              </a:ext>
            </a:extLst>
          </p:cNvPr>
          <p:cNvSpPr txBox="1"/>
          <p:nvPr/>
        </p:nvSpPr>
        <p:spPr>
          <a:xfrm>
            <a:off x="1720461" y="3126840"/>
            <a:ext cx="437304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rtl="0"/>
            <a:r>
              <a:rPr lang="th" sz="320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ประกาศเรื่องการฉีดวัคซีนป้องกันไวรัสโคโรนา</a:t>
            </a:r>
            <a:endParaRPr lang="th-TH" sz="320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10"/>
          <p:cNvSpPr txBox="1"/>
          <p:nvPr/>
        </p:nvSpPr>
        <p:spPr>
          <a:xfrm>
            <a:off x="2695818" y="2021115"/>
            <a:ext cx="2379973" cy="623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2125" marR="5080" indent="-480059" rtl="0">
              <a:lnSpc>
                <a:spcPct val="132300"/>
              </a:lnSpc>
              <a:spcBef>
                <a:spcPts val="100"/>
              </a:spcBef>
            </a:pPr>
            <a:r>
              <a:rPr lang="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 </a:t>
            </a:r>
            <a:r>
              <a:rPr lang="th-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คุณหนู ๆ </a:t>
            </a:r>
            <a:r>
              <a:rPr lang="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อายุ 5-11 ปี</a:t>
            </a:r>
            <a:r>
              <a:rPr lang="th-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และ</a:t>
            </a:r>
            <a:r>
              <a:rPr lang="th" sz="1600"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ท่านผู้ปกครอง</a:t>
            </a:r>
            <a:endParaRPr sz="16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332505" y="345571"/>
            <a:ext cx="769625" cy="174003"/>
          </a:xfrm>
          <a:prstGeom prst="rect">
            <a:avLst/>
          </a:prstGeom>
          <a:ln w="4445">
            <a:noFill/>
          </a:ln>
        </p:spPr>
        <p:txBody>
          <a:bodyPr vert="horz" wrap="square" lIns="0" tIns="28800" rIns="0" bIns="21600" rtlCol="0">
            <a:spAutoFit/>
          </a:bodyPr>
          <a:lstStyle/>
          <a:p>
            <a:pPr marL="110489" algn="r" rtl="0">
              <a:lnSpc>
                <a:spcPct val="100000"/>
              </a:lnSpc>
              <a:spcBef>
                <a:spcPts val="220"/>
              </a:spcBef>
            </a:pPr>
            <a:r>
              <a:rPr lang="ja-JP" altLang="en-US" sz="800" kern="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タイ語</a:t>
            </a:r>
            <a:endParaRPr lang="en" sz="800" kern="0" dirty="0">
              <a:solidFill>
                <a:schemeClr val="bg1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006" y="1431937"/>
            <a:ext cx="6840220" cy="8865235"/>
          </a:xfrm>
          <a:custGeom>
            <a:avLst/>
            <a:gdLst/>
            <a:ahLst/>
            <a:cxnLst/>
            <a:rect l="l" t="t" r="r" b="b"/>
            <a:pathLst>
              <a:path w="6840220" h="8865235">
                <a:moveTo>
                  <a:pt x="0" y="8864612"/>
                </a:moveTo>
                <a:lnTo>
                  <a:pt x="6840004" y="8864612"/>
                </a:lnTo>
                <a:lnTo>
                  <a:pt x="6840004" y="0"/>
                </a:lnTo>
                <a:lnTo>
                  <a:pt x="0" y="0"/>
                </a:lnTo>
                <a:lnTo>
                  <a:pt x="0" y="8864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7430" y="326077"/>
            <a:ext cx="6984226" cy="1107935"/>
            <a:chOff x="216000" y="324002"/>
            <a:chExt cx="6984226" cy="1107935"/>
          </a:xfrm>
        </p:grpSpPr>
        <p:sp>
          <p:nvSpPr>
            <p:cNvPr id="5" name="object 5"/>
            <p:cNvSpPr/>
            <p:nvPr/>
          </p:nvSpPr>
          <p:spPr>
            <a:xfrm>
              <a:off x="360006" y="468007"/>
              <a:ext cx="6840220" cy="963930"/>
            </a:xfrm>
            <a:custGeom>
              <a:avLst/>
              <a:gdLst/>
              <a:ahLst/>
              <a:cxnLst/>
              <a:rect l="l" t="t" r="r" b="b"/>
              <a:pathLst>
                <a:path w="6840220" h="9639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63383"/>
                  </a:lnTo>
                  <a:lnTo>
                    <a:pt x="6840004" y="963383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100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216000" y="324002"/>
              <a:ext cx="1503419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788400" y="3781721"/>
            <a:ext cx="5983605" cy="280670"/>
            <a:chOff x="788400" y="3781721"/>
            <a:chExt cx="5983605" cy="280670"/>
          </a:xfrm>
        </p:grpSpPr>
        <p:sp>
          <p:nvSpPr>
            <p:cNvPr id="8" name="object 8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792001" y="378532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object 10"/>
          <p:cNvSpPr/>
          <p:nvPr/>
        </p:nvSpPr>
        <p:spPr>
          <a:xfrm>
            <a:off x="792001" y="4355351"/>
            <a:ext cx="3630929" cy="0"/>
          </a:xfrm>
          <a:custGeom>
            <a:avLst/>
            <a:gdLst/>
            <a:ahLst/>
            <a:cxnLst/>
            <a:rect l="l" t="t" r="r" b="b"/>
            <a:pathLst>
              <a:path w="3630929">
                <a:moveTo>
                  <a:pt x="0" y="0"/>
                </a:moveTo>
                <a:lnTo>
                  <a:pt x="3630409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2001" y="8532207"/>
            <a:ext cx="5979795" cy="0"/>
          </a:xfrm>
          <a:custGeom>
            <a:avLst/>
            <a:gdLst/>
            <a:ahLst/>
            <a:cxnLst/>
            <a:rect l="l" t="t" r="r" b="b"/>
            <a:pathLst>
              <a:path w="5979795">
                <a:moveTo>
                  <a:pt x="0" y="0"/>
                </a:moveTo>
                <a:lnTo>
                  <a:pt x="5979248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32402" y="7386008"/>
          <a:ext cx="4456430" cy="771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5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0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758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9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3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735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07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6350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3" name="object 13"/>
          <p:cNvGrpSpPr/>
          <p:nvPr/>
        </p:nvGrpSpPr>
        <p:grpSpPr>
          <a:xfrm>
            <a:off x="788400" y="5407878"/>
            <a:ext cx="5983605" cy="280670"/>
            <a:chOff x="788400" y="5407878"/>
            <a:chExt cx="5983605" cy="280670"/>
          </a:xfrm>
        </p:grpSpPr>
        <p:sp>
          <p:nvSpPr>
            <p:cNvPr id="14" name="object 14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792001" y="5411478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" name="object 16"/>
          <p:cNvSpPr/>
          <p:nvPr/>
        </p:nvSpPr>
        <p:spPr>
          <a:xfrm>
            <a:off x="792001" y="5981517"/>
            <a:ext cx="4918710" cy="0"/>
          </a:xfrm>
          <a:custGeom>
            <a:avLst/>
            <a:gdLst/>
            <a:ahLst/>
            <a:cxnLst/>
            <a:rect l="l" t="t" r="r" b="b"/>
            <a:pathLst>
              <a:path w="4918710">
                <a:moveTo>
                  <a:pt x="0" y="0"/>
                </a:moveTo>
                <a:lnTo>
                  <a:pt x="4918684" y="0"/>
                </a:lnTo>
              </a:path>
            </a:pathLst>
          </a:custGeom>
          <a:ln w="7200">
            <a:solidFill>
              <a:srgbClr val="E55927"/>
            </a:solidFill>
          </a:ln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4550" y="1706575"/>
            <a:ext cx="817295" cy="66040"/>
          </a:xfrm>
          <a:custGeom>
            <a:avLst/>
            <a:gdLst/>
            <a:ahLst/>
            <a:cxnLst/>
            <a:rect l="l" t="t" r="r" b="b"/>
            <a:pathLst>
              <a:path w="1426845" h="66039">
                <a:moveTo>
                  <a:pt x="1426540" y="0"/>
                </a:moveTo>
                <a:lnTo>
                  <a:pt x="0" y="0"/>
                </a:lnTo>
                <a:lnTo>
                  <a:pt x="0" y="65417"/>
                </a:lnTo>
                <a:lnTo>
                  <a:pt x="1426540" y="65417"/>
                </a:lnTo>
                <a:lnTo>
                  <a:pt x="1426540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62825" y="2554135"/>
            <a:ext cx="1741945" cy="66040"/>
          </a:xfrm>
          <a:custGeom>
            <a:avLst/>
            <a:gdLst/>
            <a:ahLst/>
            <a:cxnLst/>
            <a:rect l="l" t="t" r="r" b="b"/>
            <a:pathLst>
              <a:path w="958850" h="66039">
                <a:moveTo>
                  <a:pt x="958545" y="0"/>
                </a:moveTo>
                <a:lnTo>
                  <a:pt x="0" y="0"/>
                </a:lnTo>
                <a:lnTo>
                  <a:pt x="0" y="65417"/>
                </a:lnTo>
                <a:lnTo>
                  <a:pt x="958545" y="65417"/>
                </a:lnTo>
                <a:lnTo>
                  <a:pt x="958545" y="0"/>
                </a:lnTo>
                <a:close/>
              </a:path>
            </a:pathLst>
          </a:custGeom>
          <a:solidFill>
            <a:srgbClr val="FCEADD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D85F96A8-45DB-6947-B5D3-587FD5F25ACB}"/>
              </a:ext>
            </a:extLst>
          </p:cNvPr>
          <p:cNvSpPr txBox="1"/>
          <p:nvPr/>
        </p:nvSpPr>
        <p:spPr>
          <a:xfrm>
            <a:off x="335305" y="369203"/>
            <a:ext cx="137030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44"/>
              </a:spcBef>
            </a:pPr>
            <a:r>
              <a:rPr lang="th" sz="11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 ท่านผู้ปกครอง</a:t>
            </a:r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82D7ADC0-8724-9B4A-B1B7-CD5286A55873}"/>
              </a:ext>
            </a:extLst>
          </p:cNvPr>
          <p:cNvSpPr txBox="1"/>
          <p:nvPr/>
        </p:nvSpPr>
        <p:spPr>
          <a:xfrm>
            <a:off x="874508" y="5142550"/>
            <a:ext cx="21577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8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(*) ข้อมูลก่อนการปรากฏตัวของสายพันธุ์โอมิครอน</a:t>
            </a:r>
            <a:endParaRPr sz="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FD973C7E-F8A3-2645-BE42-8B02C51BEBE9}"/>
              </a:ext>
            </a:extLst>
          </p:cNvPr>
          <p:cNvSpPr txBox="1"/>
          <p:nvPr/>
        </p:nvSpPr>
        <p:spPr>
          <a:xfrm>
            <a:off x="4768850" y="5144333"/>
            <a:ext cx="1997498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th" sz="7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: จากรายงานเกี่ยวกับการอนุมัติเป็นกรณีพิเศษ</a:t>
            </a:r>
            <a:endParaRPr sz="7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object 5">
            <a:extLst>
              <a:ext uri="{FF2B5EF4-FFF2-40B4-BE49-F238E27FC236}">
                <a16:creationId xmlns:a16="http://schemas.microsoft.com/office/drawing/2014/main" id="{C3B003BD-3F9F-3E4E-BE01-861B89E96CA7}"/>
              </a:ext>
            </a:extLst>
          </p:cNvPr>
          <p:cNvSpPr txBox="1"/>
          <p:nvPr/>
        </p:nvSpPr>
        <p:spPr>
          <a:xfrm>
            <a:off x="775704" y="5428177"/>
            <a:ext cx="602297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70180" algn="ctr" rtl="0">
              <a:lnSpc>
                <a:spcPct val="100000"/>
              </a:lnSpc>
              <a:spcBef>
                <a:spcPts val="100"/>
              </a:spcBef>
            </a:pPr>
            <a:r>
              <a:rPr lang="th" sz="2250" kern="0" baseline="1851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ความปลอดภัย</a:t>
            </a:r>
            <a:r>
              <a:rPr lang="th" sz="13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ของวัคซีนป้องกันไวรัสโคโรนา</a:t>
            </a:r>
            <a:endParaRPr sz="2250" kern="0" baseline="185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1D458E5C-3536-3846-973C-25B1FA85242B}"/>
              </a:ext>
            </a:extLst>
          </p:cNvPr>
          <p:cNvSpPr txBox="1"/>
          <p:nvPr/>
        </p:nvSpPr>
        <p:spPr>
          <a:xfrm>
            <a:off x="2504273" y="7396548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6550" algn="ctr" rtl="0">
              <a:lnSpc>
                <a:spcPct val="100000"/>
              </a:lnSpc>
              <a:spcBef>
                <a:spcPts val="445"/>
              </a:spcBef>
              <a:tabLst>
                <a:tab pos="578485" algn="l"/>
              </a:tabLst>
            </a:pPr>
            <a:r>
              <a:rPr lang="th" sz="90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</a:t>
            </a:r>
            <a:endParaRPr sz="9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object 7">
            <a:extLst>
              <a:ext uri="{FF2B5EF4-FFF2-40B4-BE49-F238E27FC236}">
                <a16:creationId xmlns:a16="http://schemas.microsoft.com/office/drawing/2014/main" id="{2460E5CE-7432-E74D-BE52-DED87962EFB7}"/>
              </a:ext>
            </a:extLst>
          </p:cNvPr>
          <p:cNvSpPr txBox="1"/>
          <p:nvPr/>
        </p:nvSpPr>
        <p:spPr>
          <a:xfrm>
            <a:off x="2504273" y="7974008"/>
            <a:ext cx="17006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ท้องเสีย มีไข้ ปวดข้อ อาเจียน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8">
            <a:extLst>
              <a:ext uri="{FF2B5EF4-FFF2-40B4-BE49-F238E27FC236}">
                <a16:creationId xmlns:a16="http://schemas.microsoft.com/office/drawing/2014/main" id="{5CCD37BF-9DBF-394F-951F-C91044A2B359}"/>
              </a:ext>
            </a:extLst>
          </p:cNvPr>
          <p:cNvSpPr txBox="1"/>
          <p:nvPr/>
        </p:nvSpPr>
        <p:spPr>
          <a:xfrm>
            <a:off x="1014030" y="7401806"/>
            <a:ext cx="13621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00"/>
              </a:spcBef>
            </a:pPr>
            <a:r>
              <a:rPr lang="th" sz="9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สัดส่วนของผู้ที่มีอาการ</a:t>
            </a:r>
            <a:endParaRPr sz="9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10">
            <a:extLst>
              <a:ext uri="{FF2B5EF4-FFF2-40B4-BE49-F238E27FC236}">
                <a16:creationId xmlns:a16="http://schemas.microsoft.com/office/drawing/2014/main" id="{DBB5035C-71CF-7544-AE4E-0D024F5102B2}"/>
              </a:ext>
            </a:extLst>
          </p:cNvPr>
          <p:cNvSpPr txBox="1"/>
          <p:nvPr/>
        </p:nvSpPr>
        <p:spPr>
          <a:xfrm>
            <a:off x="775704" y="8324420"/>
            <a:ext cx="601218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1200" kern="0" dirty="0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 : ได้ยินว่าหลังจากฉีดวัคซีน ยิ่งเป็นเด็กผู้ชายอายุน้อย จะยิ่งเกิดอาการกล้ามเนื้อหัวใจอักเสบได้ง่าย กรณีเด็กเล็กจะเป็นอย่างไรบ้าง</a:t>
            </a:r>
            <a:endParaRPr sz="1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B8E6F0D2-6DA9-9A4D-990A-585919F79A8F}"/>
              </a:ext>
            </a:extLst>
          </p:cNvPr>
          <p:cNvSpPr txBox="1"/>
          <p:nvPr/>
        </p:nvSpPr>
        <p:spPr>
          <a:xfrm>
            <a:off x="932402" y="2666982"/>
            <a:ext cx="5866277" cy="619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545"/>
              </a:spcBef>
              <a:buChar char="●"/>
              <a:tabLst>
                <a:tab pos="715963" algn="l"/>
              </a:tabLst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เด็กที่มีอายุตั้งแต่ 5-11 ปี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76213" marR="828675" indent="-176213" rtl="0">
              <a:lnSpc>
                <a:spcPct val="118100"/>
              </a:lnSpc>
              <a:buChar char="●"/>
              <a:tabLst>
                <a:tab pos="744538" algn="l"/>
              </a:tabLst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โดยเฉพาะอย่างยิ่ง ขอแนะนำให้ฉีดวัคซีนให้กับเด็กที่มีโรคประจำตัวที่มีความเสี่ยงสูงที่จะเกิดอาการรุนแรง เช่น โรคระบบทางเดินหายใจเรื้อรัง โรคหัวใจพิการแต่กำเนิด ฯลฯ (*) โปรดปรึกษาแพทย์ประจำครอบครัวให้รอบคอบก่อนฉีดวัคซีน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EFE5460-E3A2-FC49-B0B6-7EBC0B84D628}"/>
              </a:ext>
            </a:extLst>
          </p:cNvPr>
          <p:cNvSpPr txBox="1"/>
          <p:nvPr/>
        </p:nvSpPr>
        <p:spPr>
          <a:xfrm>
            <a:off x="887696" y="618450"/>
            <a:ext cx="6308798" cy="7107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77215" rtl="0">
              <a:lnSpc>
                <a:spcPct val="118100"/>
              </a:lnSpc>
              <a:spcBef>
                <a:spcPts val="590"/>
              </a:spcBef>
            </a:pPr>
            <a:r>
              <a:rPr lang="th" sz="13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ขณะนี้เด็กที่มีอายุตั้งแต่ 5-11 ปีจะสามารถรับวัคซีนป้องกันไวรัสโคโรนาได้แล้ว โดยจำนวนผู้ติดเชื้อโคโรนาในประเทศญี่ปุ่นมีสัดส่วนที่เป็นเด็กเพิ่มมากขึ้น</a:t>
            </a:r>
            <a:endParaRPr sz="13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" rtl="0">
              <a:lnSpc>
                <a:spcPct val="100000"/>
              </a:lnSpc>
              <a:spcBef>
                <a:spcPts val="285"/>
              </a:spcBef>
            </a:pPr>
            <a:r>
              <a:rPr lang="th" sz="13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โปรดอ่านคู่มือฉบับนี้และพิจารณาร่วมกับบุตรของท่านว่าจะรับวัคซีนหรือไม่</a:t>
            </a:r>
            <a:endParaRPr sz="13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706BAFD6-EE88-AF44-A4DF-9A9FAC8574C2}"/>
              </a:ext>
            </a:extLst>
          </p:cNvPr>
          <p:cNvSpPr txBox="1"/>
          <p:nvPr/>
        </p:nvSpPr>
        <p:spPr>
          <a:xfrm>
            <a:off x="770458" y="1560680"/>
            <a:ext cx="14268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</a:pPr>
            <a:r>
              <a:rPr lang="th" sz="1200" kern="0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วัคซีนที่ใช้</a:t>
            </a:r>
            <a:endParaRPr sz="1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DD723231-5405-7542-8272-46D433ABBF6C}"/>
              </a:ext>
            </a:extLst>
          </p:cNvPr>
          <p:cNvSpPr txBox="1"/>
          <p:nvPr/>
        </p:nvSpPr>
        <p:spPr>
          <a:xfrm>
            <a:off x="920588" y="1838662"/>
            <a:ext cx="5878092" cy="309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601470" rtl="0">
              <a:lnSpc>
                <a:spcPct val="118100"/>
              </a:lnSpc>
              <a:spcBef>
                <a:spcPts val="350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ใช้วัคซีนสำหรับเด็กอายุ 5-11 ปีของบริษัทไฟเซอร์ ซึ่งเป็นวัคซีนสำหรับเด็ก (*) โดยปกติแล้ว จะ</a:t>
            </a:r>
            <a:r>
              <a:rPr lang="th" sz="9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ฉีดวัคซีน</a:t>
            </a: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รวม </a:t>
            </a:r>
            <a:r>
              <a:rPr lang="th" sz="9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ครั้ง</a:t>
            </a: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โดยทิ้ง</a:t>
            </a:r>
            <a:r>
              <a:rPr lang="ja" sz="900" b="1" kern="0" dirty="0">
                <a:solidFill>
                  <a:srgbClr val="221815"/>
                </a:solidFill>
                <a:latin typeface="Tahoma" panose="020B0604030504040204" pitchFamily="34" charset="0"/>
                <a:ea typeface="ＭＳ 明朝" panose="02020609040205080304" pitchFamily="17" charset="-128"/>
                <a:cs typeface="Tahoma" panose="020B0604030504040204" pitchFamily="34" charset="0"/>
              </a:rPr>
              <a:t>ช่วงห่างกัน 3 สัปดาห์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2">
            <a:extLst>
              <a:ext uri="{FF2B5EF4-FFF2-40B4-BE49-F238E27FC236}">
                <a16:creationId xmlns:a16="http://schemas.microsoft.com/office/drawing/2014/main" id="{DA936D7B-EC48-E249-9FC3-75DCAABF547A}"/>
              </a:ext>
            </a:extLst>
          </p:cNvPr>
          <p:cNvSpPr txBox="1"/>
          <p:nvPr/>
        </p:nvSpPr>
        <p:spPr>
          <a:xfrm>
            <a:off x="873780" y="2220564"/>
            <a:ext cx="5812572" cy="1231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470"/>
              </a:spcBef>
            </a:pPr>
            <a:r>
              <a:rPr lang="th" sz="8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(*) ส่วนประกอบที่ออกฤทธิ์จะเป็น 1 ใน 3 เมื่อเปรียบเทียบกับวัคซีนของบริษัทไฟเซอร์สำหรับผู้มีอายุตั้งแต่ 12 ปีขึ้นไป</a:t>
            </a:r>
            <a:endParaRPr sz="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bject 2">
            <a:extLst>
              <a:ext uri="{FF2B5EF4-FFF2-40B4-BE49-F238E27FC236}">
                <a16:creationId xmlns:a16="http://schemas.microsoft.com/office/drawing/2014/main" id="{71F1F63C-4629-824E-92A4-3E25965C9B34}"/>
              </a:ext>
            </a:extLst>
          </p:cNvPr>
          <p:cNvSpPr txBox="1"/>
          <p:nvPr/>
        </p:nvSpPr>
        <p:spPr>
          <a:xfrm>
            <a:off x="772954" y="2409111"/>
            <a:ext cx="23194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rtl="0">
              <a:lnSpc>
                <a:spcPct val="100000"/>
              </a:lnSpc>
              <a:spcBef>
                <a:spcPts val="905"/>
              </a:spcBef>
            </a:pPr>
            <a:r>
              <a:rPr lang="th" sz="1200" kern="0" dirty="0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กลุ่มเป้าหมายการฉีดวัคซีน</a:t>
            </a:r>
            <a:endParaRPr sz="1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F1FF40C3-FCAB-D747-80CF-49026A901103}"/>
              </a:ext>
            </a:extLst>
          </p:cNvPr>
          <p:cNvSpPr txBox="1"/>
          <p:nvPr/>
        </p:nvSpPr>
        <p:spPr>
          <a:xfrm>
            <a:off x="1118870" y="3269866"/>
            <a:ext cx="5744149" cy="275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9875" marR="840105" indent="-269875" rtl="0">
              <a:lnSpc>
                <a:spcPct val="118100"/>
              </a:lnSpc>
              <a:spcBef>
                <a:spcPts val="345"/>
              </a:spcBef>
            </a:pPr>
            <a:r>
              <a:rPr lang="th" sz="8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(*) สมาคมกุมารเวชศาสตร์แห่งประเทศญี่ปุ่นเผยแพร่รายชื่อโรคที่มีความเสี่ยงสูงที่จะเกิดอาการรุนแรงเมื่อติดเชื้อไวรัสโคโรนา"ข้อมูลเกี่ยวกับไวรัสโคโรนา" โดยสมาคมกุมารเวชศาสตร์แห่งประเทศญี่ปุ่น </a:t>
            </a:r>
            <a:endParaRPr sz="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bject 2">
            <a:extLst>
              <a:ext uri="{FF2B5EF4-FFF2-40B4-BE49-F238E27FC236}">
                <a16:creationId xmlns:a16="http://schemas.microsoft.com/office/drawing/2014/main" id="{34453545-338E-7047-821F-1A9853C10BCE}"/>
              </a:ext>
            </a:extLst>
          </p:cNvPr>
          <p:cNvSpPr txBox="1"/>
          <p:nvPr/>
        </p:nvSpPr>
        <p:spPr>
          <a:xfrm>
            <a:off x="770458" y="4430812"/>
            <a:ext cx="6018201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735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การรับวัคซีนป้องกันไวรัสโคโรนาจะทำให้เกิดอาการได้ยากแม้จะติดไวรัสโคโรนาก็ตาม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2">
            <a:extLst>
              <a:ext uri="{FF2B5EF4-FFF2-40B4-BE49-F238E27FC236}">
                <a16:creationId xmlns:a16="http://schemas.microsoft.com/office/drawing/2014/main" id="{1499338A-1738-7C40-9ABE-CF2218A9E6B8}"/>
              </a:ext>
            </a:extLst>
          </p:cNvPr>
          <p:cNvSpPr txBox="1"/>
          <p:nvPr/>
        </p:nvSpPr>
        <p:spPr>
          <a:xfrm>
            <a:off x="1115695" y="3572361"/>
            <a:ext cx="6440805" cy="13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840105" rtl="0">
              <a:lnSpc>
                <a:spcPct val="118100"/>
              </a:lnSpc>
              <a:spcBef>
                <a:spcPts val="345"/>
              </a:spcBef>
            </a:pPr>
            <a:r>
              <a:rPr lang="th" sz="8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URL：</a:t>
            </a:r>
            <a:r>
              <a:rPr lang="th" sz="800" u="sng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https://www.jpeds.or.jp/modules/activity/index.php?content_id=3</a:t>
            </a:r>
            <a:r>
              <a:rPr lang="th" sz="800" u="sng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sz="800" u="sng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bject 2">
            <a:extLst>
              <a:ext uri="{FF2B5EF4-FFF2-40B4-BE49-F238E27FC236}">
                <a16:creationId xmlns:a16="http://schemas.microsoft.com/office/drawing/2014/main" id="{72D444E7-C447-DB4E-BDD7-BFA0E73E06EE}"/>
              </a:ext>
            </a:extLst>
          </p:cNvPr>
          <p:cNvSpPr txBox="1"/>
          <p:nvPr/>
        </p:nvSpPr>
        <p:spPr>
          <a:xfrm>
            <a:off x="1720850" y="3789971"/>
            <a:ext cx="310129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algn="ctr" rtl="0">
              <a:lnSpc>
                <a:spcPct val="100000"/>
              </a:lnSpc>
            </a:pPr>
            <a:r>
              <a:rPr lang="th" sz="2250" kern="0" baseline="1851" dirty="0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ประสิทธิภาพ</a:t>
            </a:r>
            <a:r>
              <a:rPr lang="th" sz="13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ของวัคซีนป้องกันไวรัสโคโรนา</a:t>
            </a:r>
            <a:endParaRPr sz="2250" kern="0" baseline="185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bject 2">
            <a:extLst>
              <a:ext uri="{FF2B5EF4-FFF2-40B4-BE49-F238E27FC236}">
                <a16:creationId xmlns:a16="http://schemas.microsoft.com/office/drawing/2014/main" id="{48FEC9E3-9AFA-8443-A9F9-F045DDE320B9}"/>
              </a:ext>
            </a:extLst>
          </p:cNvPr>
          <p:cNvSpPr txBox="1"/>
          <p:nvPr/>
        </p:nvSpPr>
        <p:spPr>
          <a:xfrm>
            <a:off x="770458" y="4142740"/>
            <a:ext cx="601820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63" rtl="0">
              <a:lnSpc>
                <a:spcPct val="100000"/>
              </a:lnSpc>
              <a:spcBef>
                <a:spcPts val="1005"/>
              </a:spcBef>
            </a:pPr>
            <a:r>
              <a:rPr lang="th" sz="1200" kern="0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Q. วัคซีนป้องกันไวรัสโคโรนามีประสิทธิภาพอย่างไร</a:t>
            </a:r>
            <a:endParaRPr sz="1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AD5145CC-C55D-5A4B-978A-C05463034D81}"/>
              </a:ext>
            </a:extLst>
          </p:cNvPr>
          <p:cNvSpPr txBox="1"/>
          <p:nvPr/>
        </p:nvSpPr>
        <p:spPr>
          <a:xfrm>
            <a:off x="934316" y="4613916"/>
            <a:ext cx="5900963" cy="477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140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เมื่อได้รับวัคซีน ภายในร่างกายจะเกิดกลไก (ภูมิคุ้มกัน) เข้าไปต่อสู้กับโคโรนา เมื่อไวรัสเข้าสู่ร่างกายก็จะมีความพร้อมต่อสู้ทันที ทำให้อาการของโคโรนาเกิดได้ยากขึ้น มีรายงานว่าประสิทธิผลในการป้องกันการเกิดอาการในเด็กอายุ 5-11 ปีที่ฉีดวัคซีน 2 ครั้งไปแล้ว 7 วันจะสูงถึง 90.7% (*)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16B5C306-CC5E-8A49-A523-2FE9221F6226}"/>
              </a:ext>
            </a:extLst>
          </p:cNvPr>
          <p:cNvSpPr txBox="1"/>
          <p:nvPr/>
        </p:nvSpPr>
        <p:spPr>
          <a:xfrm>
            <a:off x="887696" y="6261100"/>
            <a:ext cx="5910983" cy="9635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marR="5080" algn="just" rtl="0">
              <a:lnSpc>
                <a:spcPct val="118100"/>
              </a:lnSpc>
              <a:spcBef>
                <a:spcPts val="285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อาการที่พบบ่อยที่สุดภายในช่วงไม่กี่วันหลังจากได้รับวัคซีน คือ ปวดตรงบริเวณที่ฉีด โดยคิดเป็น 74% ในการฉีดครั้งแรก และ 71% ในการฉีดครั้งที่สอง ซึ่งส่วนใหญ่จะรู้สึกปวดตอนกลางคืนหลังในวันที่รับการฉีดหรือในวันถัดไปมากกว่าที่จะรู้สึกปวดทันทีหลังได้รับการฉีด อาการรู้สึกอ่อนเพลีย มีไข้ หรืออื่น ๆ มักปรากฏขึ้นหลังจากการฉีดครั้งที่สองมากกว่าครั้งแรกเป็นส่วนใหญ่ โดยมีไข้ตั้งแต่ 38 องศาเซลเซียสขึ้นไปคิดเป็น 2.5% ในการฉีดครั้งแรก และ 6.5% ในการฉีดครั้งที่สอง อาการส่วนใหญ่ภายหลังได้รับวัคซีนจะเป็นอาการเพียงเล็กน้อยถึงปานกลาง การวินิจฉัยตามข้อมูลที่ได้รับในขณะนี้พบว่า ไม่มีข้อกังวลด้านความปลอดภัยอย่างมีนัยสำคัญ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0C4D218E-31B7-E149-ADC6-60BDE933E4F0}"/>
              </a:ext>
            </a:extLst>
          </p:cNvPr>
          <p:cNvSpPr txBox="1"/>
          <p:nvPr/>
        </p:nvSpPr>
        <p:spPr>
          <a:xfrm>
            <a:off x="775704" y="5765807"/>
            <a:ext cx="60229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5"/>
              </a:spcBef>
            </a:pPr>
            <a:r>
              <a:rPr lang="th" sz="1200" kern="0">
                <a:solidFill>
                  <a:srgbClr val="E5592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Q. หลังจากที่เด็กได้รับวัคซีนป้องกันไวรัสโคโรนาแล้ว จะมีอาการเป็นอย่างไร</a:t>
            </a:r>
            <a:endParaRPr sz="12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object 5">
            <a:extLst>
              <a:ext uri="{FF2B5EF4-FFF2-40B4-BE49-F238E27FC236}">
                <a16:creationId xmlns:a16="http://schemas.microsoft.com/office/drawing/2014/main" id="{928A3321-BBFF-7A4D-BC3F-7D5CB84D59C8}"/>
              </a:ext>
            </a:extLst>
          </p:cNvPr>
          <p:cNvSpPr txBox="1"/>
          <p:nvPr/>
        </p:nvSpPr>
        <p:spPr>
          <a:xfrm>
            <a:off x="775704" y="6066992"/>
            <a:ext cx="602297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อาการที่พบมากที่สุด คือ ปวดตรงบริเวณที่ฉีด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5">
            <a:extLst>
              <a:ext uri="{FF2B5EF4-FFF2-40B4-BE49-F238E27FC236}">
                <a16:creationId xmlns:a16="http://schemas.microsoft.com/office/drawing/2014/main" id="{2F09E25F-A619-6E4F-B1C5-F98F82E9A28B}"/>
              </a:ext>
            </a:extLst>
          </p:cNvPr>
          <p:cNvSpPr txBox="1"/>
          <p:nvPr/>
        </p:nvSpPr>
        <p:spPr>
          <a:xfrm>
            <a:off x="887696" y="7239933"/>
            <a:ext cx="591098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835"/>
              </a:spcBef>
              <a:buClr>
                <a:srgbClr val="E55927"/>
              </a:buClr>
              <a:buSzPct val="90000"/>
              <a:buChar char="■"/>
              <a:tabLst>
                <a:tab pos="276225" algn="l"/>
              </a:tabLst>
            </a:pPr>
            <a:r>
              <a:rPr lang="th" sz="10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อาการที่อาจเกิดขึ้นภายในช่วงไม่กี่วัน</a:t>
            </a:r>
            <a:endParaRPr sz="10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object 4">
            <a:extLst>
              <a:ext uri="{FF2B5EF4-FFF2-40B4-BE49-F238E27FC236}">
                <a16:creationId xmlns:a16="http://schemas.microsoft.com/office/drawing/2014/main" id="{934E7787-CDCF-584B-B493-AE9356DD708E}"/>
              </a:ext>
            </a:extLst>
          </p:cNvPr>
          <p:cNvSpPr txBox="1"/>
          <p:nvPr/>
        </p:nvSpPr>
        <p:spPr>
          <a:xfrm>
            <a:off x="5378450" y="7910878"/>
            <a:ext cx="142022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 rtl="0">
              <a:lnSpc>
                <a:spcPct val="100000"/>
              </a:lnSpc>
              <a:spcBef>
                <a:spcPts val="100"/>
              </a:spcBef>
            </a:pPr>
            <a:r>
              <a:rPr lang="th" sz="7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: จากรายงานเกี่ยวกับการอนุมัติเป็นกรณีพิเศษ</a:t>
            </a:r>
            <a:endParaRPr sz="7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bject 10">
            <a:extLst>
              <a:ext uri="{FF2B5EF4-FFF2-40B4-BE49-F238E27FC236}">
                <a16:creationId xmlns:a16="http://schemas.microsoft.com/office/drawing/2014/main" id="{60708706-F120-1C42-9987-51163A21AE51}"/>
              </a:ext>
            </a:extLst>
          </p:cNvPr>
          <p:cNvSpPr txBox="1"/>
          <p:nvPr/>
        </p:nvSpPr>
        <p:spPr>
          <a:xfrm>
            <a:off x="781101" y="8736408"/>
            <a:ext cx="60121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735"/>
              </a:spcBef>
            </a:pPr>
            <a:r>
              <a:rPr lang="th" sz="10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ในสหรัฐอเมริกาพบว่า มีรายงานอาการกล้ามเนื้อหัวใจอักเสบในเด็กผู้ชายอายุ 5-11 ปีต่ำกว่าเด็กผู้ชายอายุ 12-17 ปี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object 10">
            <a:extLst>
              <a:ext uri="{FF2B5EF4-FFF2-40B4-BE49-F238E27FC236}">
                <a16:creationId xmlns:a16="http://schemas.microsoft.com/office/drawing/2014/main" id="{C4AF9AD9-54D6-9947-9201-F45B574A7BEB}"/>
              </a:ext>
            </a:extLst>
          </p:cNvPr>
          <p:cNvSpPr txBox="1"/>
          <p:nvPr/>
        </p:nvSpPr>
        <p:spPr>
          <a:xfrm>
            <a:off x="754168" y="8997008"/>
            <a:ext cx="6012180" cy="11077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" rtl="0">
              <a:lnSpc>
                <a:spcPct val="100000"/>
              </a:lnSpc>
              <a:spcBef>
                <a:spcPts val="480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แม้ว่าจะพบได้น้อยมาก แต่ในต่างประเทศก็มีรายงานกรณีการเกิดอาการกล้ามเนื้อหัวใจอักเสบแบบไม่รุนแรงในเด็ก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" marR="5080" rtl="0">
              <a:lnSpc>
                <a:spcPct val="118100"/>
              </a:lnSpc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ในสหรัฐอเมริกานั้น รายงานอาการกล้ามเนื้อหัวใจอักเสบหลังการฉีดวัคซีนป้องกันไวรัสโคโรนาในเด็กผู้ชายอายุ 5-11 ปีมีสัดส่วนต่ำกว่าเด็กผู้ชายอายุ 12-15 และ 16-17 ปี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" marR="16510" indent="-6350" rtl="0">
              <a:lnSpc>
                <a:spcPct val="118100"/>
              </a:lnSpc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หากบุตรของท่านมีอาการต่าง ๆ เช่น เจ็บหน้าอก ใจสั่น หายใจลำบาก บวม ฯลฯ ภายในประมาณ 4 วันหลังฉีดวัคซีน โปรดไปเข้ารับการตรวจในหน่วยงานทางการแพทย์โดยทันที และขอให้แจ้งด้วยว่าเข้ารับการฉีดวัคซีนมา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350" rtl="0">
              <a:lnSpc>
                <a:spcPct val="100000"/>
              </a:lnSpc>
              <a:spcBef>
                <a:spcPts val="195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นอกจากนี้ กรณีที่วินิจฉัยว่าเป็นโรคกล้ามเนื้อหัวใจอักเสบ โดยทั่วไปแล้ว จะต้องเข้ารับการรักษาในโรงพยาบาล แต่ส่วนมากจะฟื้นตัวได้เองเมื่อได้พักฟื้นอย่างเต็มที่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object 10">
            <a:extLst>
              <a:ext uri="{FF2B5EF4-FFF2-40B4-BE49-F238E27FC236}">
                <a16:creationId xmlns:a16="http://schemas.microsoft.com/office/drawing/2014/main" id="{889D00B0-16D3-B640-928F-3F914DB5BE72}"/>
              </a:ext>
            </a:extLst>
          </p:cNvPr>
          <p:cNvSpPr txBox="1"/>
          <p:nvPr/>
        </p:nvSpPr>
        <p:spPr>
          <a:xfrm>
            <a:off x="790152" y="10044474"/>
            <a:ext cx="6012180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7620" algn="r" rtl="0">
              <a:lnSpc>
                <a:spcPct val="100000"/>
              </a:lnSpc>
              <a:spcBef>
                <a:spcPts val="500"/>
              </a:spcBef>
            </a:pPr>
            <a:r>
              <a:rPr lang="th" sz="7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ที่มา : ACIP Meeting 5.1.2022</a:t>
            </a:r>
            <a:endParaRPr sz="7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745B9971-67EB-B84A-AED0-2543DF330809}"/>
              </a:ext>
            </a:extLst>
          </p:cNvPr>
          <p:cNvSpPr txBox="1"/>
          <p:nvPr/>
        </p:nvSpPr>
        <p:spPr>
          <a:xfrm>
            <a:off x="1014030" y="7591881"/>
            <a:ext cx="1097280" cy="5437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310" rtl="0">
              <a:lnSpc>
                <a:spcPct val="100000"/>
              </a:lnSpc>
              <a:spcBef>
                <a:spcPts val="305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ขึ้นไป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27025" rtl="0">
              <a:lnSpc>
                <a:spcPct val="100000"/>
              </a:lnSpc>
              <a:spcBef>
                <a:spcPts val="545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10-50%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4175" rtl="0">
              <a:lnSpc>
                <a:spcPct val="100000"/>
              </a:lnSpc>
              <a:spcBef>
                <a:spcPts val="505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1-10%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6">
            <a:extLst>
              <a:ext uri="{FF2B5EF4-FFF2-40B4-BE49-F238E27FC236}">
                <a16:creationId xmlns:a16="http://schemas.microsoft.com/office/drawing/2014/main" id="{8D593D21-FA8A-3540-A1AE-B193BA4887C5}"/>
              </a:ext>
            </a:extLst>
          </p:cNvPr>
          <p:cNvSpPr txBox="1"/>
          <p:nvPr/>
        </p:nvSpPr>
        <p:spPr>
          <a:xfrm>
            <a:off x="2504273" y="7578421"/>
            <a:ext cx="23247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345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ปวดตรงบริเวณที่ฉีด อาการรู้สึกอ่อนเพลีย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" name="object 6">
            <a:extLst>
              <a:ext uri="{FF2B5EF4-FFF2-40B4-BE49-F238E27FC236}">
                <a16:creationId xmlns:a16="http://schemas.microsoft.com/office/drawing/2014/main" id="{1BA0EACF-A883-2740-8693-2E3F72120115}"/>
              </a:ext>
            </a:extLst>
          </p:cNvPr>
          <p:cNvSpPr txBox="1"/>
          <p:nvPr/>
        </p:nvSpPr>
        <p:spPr>
          <a:xfrm>
            <a:off x="2504273" y="7784119"/>
            <a:ext cx="276749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90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ปวดศีรษะ แดงหรือบวมบริเวณที่ฉีด ปวดกล้ามเนื้อ หนาวสั่น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2" name="図 51">
            <a:extLst>
              <a:ext uri="{FF2B5EF4-FFF2-40B4-BE49-F238E27FC236}">
                <a16:creationId xmlns:a16="http://schemas.microsoft.com/office/drawing/2014/main" id="{2671249F-48DD-3244-B8B0-09AA3C208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75" y="2915647"/>
            <a:ext cx="7239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27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6D5C0"/>
          </a:solidFill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51842" y="356031"/>
            <a:ext cx="6984429" cy="9972535"/>
            <a:chOff x="360006" y="324002"/>
            <a:chExt cx="6984429" cy="9972535"/>
          </a:xfrm>
        </p:grpSpPr>
        <p:sp>
          <p:nvSpPr>
            <p:cNvPr id="4" name="object 4"/>
            <p:cNvSpPr/>
            <p:nvPr/>
          </p:nvSpPr>
          <p:spPr>
            <a:xfrm>
              <a:off x="360006" y="468007"/>
              <a:ext cx="6840220" cy="9828530"/>
            </a:xfrm>
            <a:custGeom>
              <a:avLst/>
              <a:gdLst/>
              <a:ahLst/>
              <a:cxnLst/>
              <a:rect l="l" t="t" r="r" b="b"/>
              <a:pathLst>
                <a:path w="6840220" h="9828530">
                  <a:moveTo>
                    <a:pt x="6840004" y="0"/>
                  </a:moveTo>
                  <a:lnTo>
                    <a:pt x="0" y="0"/>
                  </a:lnTo>
                  <a:lnTo>
                    <a:pt x="0" y="120345"/>
                  </a:lnTo>
                  <a:lnTo>
                    <a:pt x="0" y="9827997"/>
                  </a:lnTo>
                  <a:lnTo>
                    <a:pt x="6840004" y="9827997"/>
                  </a:lnTo>
                  <a:lnTo>
                    <a:pt x="6840004" y="120345"/>
                  </a:lnTo>
                  <a:lnTo>
                    <a:pt x="68400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5922928" y="324002"/>
              <a:ext cx="1421507" cy="264795"/>
            </a:xfrm>
            <a:custGeom>
              <a:avLst/>
              <a:gdLst/>
              <a:ahLst/>
              <a:cxnLst/>
              <a:rect l="l" t="t" r="r" b="b"/>
              <a:pathLst>
                <a:path w="1136650" h="264795">
                  <a:moveTo>
                    <a:pt x="1136205" y="0"/>
                  </a:moveTo>
                  <a:lnTo>
                    <a:pt x="0" y="0"/>
                  </a:lnTo>
                  <a:lnTo>
                    <a:pt x="0" y="264350"/>
                  </a:lnTo>
                  <a:lnTo>
                    <a:pt x="1136205" y="264350"/>
                  </a:lnTo>
                  <a:lnTo>
                    <a:pt x="1136205" y="0"/>
                  </a:lnTo>
                  <a:close/>
                </a:path>
              </a:pathLst>
            </a:custGeom>
            <a:solidFill>
              <a:srgbClr val="E55927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791997" y="9209112"/>
              <a:ext cx="5976620" cy="720090"/>
            </a:xfrm>
            <a:custGeom>
              <a:avLst/>
              <a:gdLst/>
              <a:ahLst/>
              <a:cxnLst/>
              <a:rect l="l" t="t" r="r" b="b"/>
              <a:pathLst>
                <a:path w="5976620" h="720090">
                  <a:moveTo>
                    <a:pt x="0" y="0"/>
                  </a:moveTo>
                  <a:lnTo>
                    <a:pt x="5976010" y="0"/>
                  </a:lnTo>
                  <a:lnTo>
                    <a:pt x="5976010" y="719988"/>
                  </a:lnTo>
                  <a:lnTo>
                    <a:pt x="0" y="719988"/>
                  </a:lnTo>
                  <a:lnTo>
                    <a:pt x="0" y="0"/>
                  </a:lnTo>
                  <a:close/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6048009" y="9209115"/>
              <a:ext cx="0" cy="720090"/>
            </a:xfrm>
            <a:custGeom>
              <a:avLst/>
              <a:gdLst/>
              <a:ahLst/>
              <a:cxnLst/>
              <a:rect l="l" t="t" r="r" b="b"/>
              <a:pathLst>
                <a:path h="720090">
                  <a:moveTo>
                    <a:pt x="0" y="0"/>
                  </a:moveTo>
                  <a:lnTo>
                    <a:pt x="0" y="719988"/>
                  </a:lnTo>
                </a:path>
              </a:pathLst>
            </a:custGeom>
            <a:ln w="7200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41905" y="0"/>
                  </a:moveTo>
                  <a:lnTo>
                    <a:pt x="33020" y="0"/>
                  </a:lnTo>
                  <a:lnTo>
                    <a:pt x="20198" y="2603"/>
                  </a:lnTo>
                  <a:lnTo>
                    <a:pt x="9699" y="9693"/>
                  </a:lnTo>
                  <a:lnTo>
                    <a:pt x="2605" y="20188"/>
                  </a:lnTo>
                  <a:lnTo>
                    <a:pt x="0" y="33007"/>
                  </a:lnTo>
                  <a:lnTo>
                    <a:pt x="0" y="186080"/>
                  </a:lnTo>
                  <a:lnTo>
                    <a:pt x="2605" y="198901"/>
                  </a:lnTo>
                  <a:lnTo>
                    <a:pt x="9699" y="209400"/>
                  </a:lnTo>
                  <a:lnTo>
                    <a:pt x="20198" y="216494"/>
                  </a:lnTo>
                  <a:lnTo>
                    <a:pt x="33020" y="219100"/>
                  </a:lnTo>
                  <a:lnTo>
                    <a:pt x="2441905" y="219100"/>
                  </a:lnTo>
                  <a:lnTo>
                    <a:pt x="2454731" y="216494"/>
                  </a:lnTo>
                  <a:lnTo>
                    <a:pt x="2465230" y="209400"/>
                  </a:lnTo>
                  <a:lnTo>
                    <a:pt x="2472321" y="198901"/>
                  </a:lnTo>
                  <a:lnTo>
                    <a:pt x="2474925" y="186080"/>
                  </a:lnTo>
                  <a:lnTo>
                    <a:pt x="2474925" y="33007"/>
                  </a:lnTo>
                  <a:lnTo>
                    <a:pt x="2472321" y="20188"/>
                  </a:lnTo>
                  <a:lnTo>
                    <a:pt x="2465230" y="9693"/>
                  </a:lnTo>
                  <a:lnTo>
                    <a:pt x="2454731" y="2603"/>
                  </a:lnTo>
                  <a:lnTo>
                    <a:pt x="244190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501370" y="0"/>
                  </a:moveTo>
                  <a:lnTo>
                    <a:pt x="0" y="0"/>
                  </a:lnTo>
                  <a:lnTo>
                    <a:pt x="0" y="219100"/>
                  </a:lnTo>
                  <a:lnTo>
                    <a:pt x="501370" y="219100"/>
                  </a:lnTo>
                  <a:lnTo>
                    <a:pt x="514189" y="216494"/>
                  </a:lnTo>
                  <a:lnTo>
                    <a:pt x="524684" y="209400"/>
                  </a:lnTo>
                  <a:lnTo>
                    <a:pt x="531774" y="198901"/>
                  </a:lnTo>
                  <a:lnTo>
                    <a:pt x="534377" y="186080"/>
                  </a:lnTo>
                  <a:lnTo>
                    <a:pt x="534377" y="33019"/>
                  </a:lnTo>
                  <a:lnTo>
                    <a:pt x="531774" y="20193"/>
                  </a:lnTo>
                  <a:lnTo>
                    <a:pt x="524684" y="9694"/>
                  </a:lnTo>
                  <a:lnTo>
                    <a:pt x="514189" y="2603"/>
                  </a:lnTo>
                  <a:lnTo>
                    <a:pt x="501370" y="0"/>
                  </a:lnTo>
                  <a:close/>
                </a:path>
              </a:pathLst>
            </a:custGeom>
            <a:solidFill>
              <a:srgbClr val="221815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5371387" y="9321206"/>
              <a:ext cx="534670" cy="219710"/>
            </a:xfrm>
            <a:custGeom>
              <a:avLst/>
              <a:gdLst/>
              <a:ahLst/>
              <a:cxnLst/>
              <a:rect l="l" t="t" r="r" b="b"/>
              <a:pathLst>
                <a:path w="534670" h="219709">
                  <a:moveTo>
                    <a:pt x="0" y="0"/>
                  </a:moveTo>
                  <a:lnTo>
                    <a:pt x="501370" y="0"/>
                  </a:lnTo>
                  <a:lnTo>
                    <a:pt x="514189" y="2603"/>
                  </a:lnTo>
                  <a:lnTo>
                    <a:pt x="524684" y="9694"/>
                  </a:lnTo>
                  <a:lnTo>
                    <a:pt x="531774" y="20193"/>
                  </a:lnTo>
                  <a:lnTo>
                    <a:pt x="534377" y="33019"/>
                  </a:lnTo>
                  <a:lnTo>
                    <a:pt x="534377" y="186080"/>
                  </a:lnTo>
                  <a:lnTo>
                    <a:pt x="531774" y="198901"/>
                  </a:lnTo>
                  <a:lnTo>
                    <a:pt x="524684" y="209400"/>
                  </a:lnTo>
                  <a:lnTo>
                    <a:pt x="514189" y="216494"/>
                  </a:lnTo>
                  <a:lnTo>
                    <a:pt x="501370" y="219100"/>
                  </a:lnTo>
                  <a:lnTo>
                    <a:pt x="0" y="219100"/>
                  </a:lnTo>
                </a:path>
              </a:pathLst>
            </a:custGeom>
            <a:ln w="9194">
              <a:solidFill>
                <a:srgbClr val="221815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30841" y="9321212"/>
              <a:ext cx="2475230" cy="219710"/>
            </a:xfrm>
            <a:custGeom>
              <a:avLst/>
              <a:gdLst/>
              <a:ahLst/>
              <a:cxnLst/>
              <a:rect l="l" t="t" r="r" b="b"/>
              <a:pathLst>
                <a:path w="2475229" h="219709">
                  <a:moveTo>
                    <a:pt x="2474925" y="186080"/>
                  </a:moveTo>
                  <a:lnTo>
                    <a:pt x="2472321" y="198901"/>
                  </a:lnTo>
                  <a:lnTo>
                    <a:pt x="2465230" y="209400"/>
                  </a:lnTo>
                  <a:lnTo>
                    <a:pt x="2454731" y="216494"/>
                  </a:lnTo>
                  <a:lnTo>
                    <a:pt x="2441905" y="219100"/>
                  </a:lnTo>
                  <a:lnTo>
                    <a:pt x="33020" y="219100"/>
                  </a:lnTo>
                  <a:lnTo>
                    <a:pt x="20198" y="216494"/>
                  </a:lnTo>
                  <a:lnTo>
                    <a:pt x="9699" y="209400"/>
                  </a:lnTo>
                  <a:lnTo>
                    <a:pt x="2605" y="198901"/>
                  </a:lnTo>
                  <a:lnTo>
                    <a:pt x="0" y="186080"/>
                  </a:lnTo>
                  <a:lnTo>
                    <a:pt x="0" y="33007"/>
                  </a:lnTo>
                  <a:lnTo>
                    <a:pt x="2605" y="20188"/>
                  </a:lnTo>
                  <a:lnTo>
                    <a:pt x="9699" y="9693"/>
                  </a:lnTo>
                  <a:lnTo>
                    <a:pt x="20198" y="2603"/>
                  </a:lnTo>
                  <a:lnTo>
                    <a:pt x="33020" y="0"/>
                  </a:lnTo>
                  <a:lnTo>
                    <a:pt x="2441905" y="0"/>
                  </a:lnTo>
                  <a:lnTo>
                    <a:pt x="2454731" y="2603"/>
                  </a:lnTo>
                  <a:lnTo>
                    <a:pt x="2465230" y="9693"/>
                  </a:lnTo>
                  <a:lnTo>
                    <a:pt x="2472321" y="20188"/>
                  </a:lnTo>
                  <a:lnTo>
                    <a:pt x="2474925" y="33007"/>
                  </a:lnTo>
                  <a:lnTo>
                    <a:pt x="2474925" y="186080"/>
                  </a:lnTo>
                  <a:close/>
                </a:path>
              </a:pathLst>
            </a:custGeom>
            <a:ln w="7200">
              <a:solidFill>
                <a:srgbClr val="3E3A39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92001" y="4190062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66"/>
                  </a:lnTo>
                  <a:lnTo>
                    <a:pt x="5680" y="229023"/>
                  </a:lnTo>
                  <a:lnTo>
                    <a:pt x="21148" y="251920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0"/>
                  </a:lnTo>
                  <a:lnTo>
                    <a:pt x="5970327" y="229023"/>
                  </a:lnTo>
                  <a:lnTo>
                    <a:pt x="5976010" y="201066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792001" y="4179926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5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66"/>
                  </a:lnTo>
                  <a:lnTo>
                    <a:pt x="5970327" y="229023"/>
                  </a:lnTo>
                  <a:lnTo>
                    <a:pt x="5954856" y="251920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0"/>
                  </a:lnTo>
                  <a:lnTo>
                    <a:pt x="5680" y="229023"/>
                  </a:lnTo>
                  <a:lnTo>
                    <a:pt x="0" y="201066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aphicFrame>
        <p:nvGraphicFramePr>
          <p:cNvPr id="14" name="objec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3584930"/>
              </p:ext>
            </p:extLst>
          </p:nvPr>
        </p:nvGraphicFramePr>
        <p:xfrm>
          <a:off x="931659" y="4799657"/>
          <a:ext cx="5831840" cy="913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8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216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9525">
                      <a:solidFill>
                        <a:srgbClr val="E55927"/>
                      </a:solidFill>
                      <a:prstDash val="solid"/>
                    </a:lnT>
                    <a:lnB w="6350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  <a:solidFill>
                      <a:srgbClr val="FCEADD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E55927"/>
                      </a:solidFill>
                      <a:prstDash val="solid"/>
                    </a:lnL>
                    <a:lnR w="9525">
                      <a:solidFill>
                        <a:srgbClr val="E55927"/>
                      </a:solidFill>
                      <a:prstDash val="solid"/>
                    </a:lnR>
                    <a:lnT w="6350">
                      <a:solidFill>
                        <a:srgbClr val="E55927"/>
                      </a:solidFill>
                      <a:prstDash val="solid"/>
                    </a:lnT>
                    <a:lnB w="9525">
                      <a:solidFill>
                        <a:srgbClr val="E5592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3738196" y="5046826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38196" y="5500064"/>
            <a:ext cx="147523" cy="109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88400" y="904291"/>
            <a:ext cx="5983605" cy="280670"/>
            <a:chOff x="788400" y="904291"/>
            <a:chExt cx="5983605" cy="280670"/>
          </a:xfrm>
        </p:grpSpPr>
        <p:sp>
          <p:nvSpPr>
            <p:cNvPr id="18" name="object 18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5904014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201079"/>
                  </a:lnTo>
                  <a:lnTo>
                    <a:pt x="5680" y="229028"/>
                  </a:lnTo>
                  <a:lnTo>
                    <a:pt x="21148" y="251921"/>
                  </a:lnTo>
                  <a:lnTo>
                    <a:pt x="44041" y="267392"/>
                  </a:lnTo>
                  <a:lnTo>
                    <a:pt x="71996" y="273075"/>
                  </a:lnTo>
                  <a:lnTo>
                    <a:pt x="5904014" y="273075"/>
                  </a:lnTo>
                  <a:lnTo>
                    <a:pt x="5931963" y="267392"/>
                  </a:lnTo>
                  <a:lnTo>
                    <a:pt x="5954856" y="251921"/>
                  </a:lnTo>
                  <a:lnTo>
                    <a:pt x="5970327" y="229028"/>
                  </a:lnTo>
                  <a:lnTo>
                    <a:pt x="5976010" y="201079"/>
                  </a:lnTo>
                  <a:lnTo>
                    <a:pt x="5976010" y="71996"/>
                  </a:lnTo>
                  <a:lnTo>
                    <a:pt x="5970327" y="44041"/>
                  </a:lnTo>
                  <a:lnTo>
                    <a:pt x="5954856" y="21148"/>
                  </a:lnTo>
                  <a:lnTo>
                    <a:pt x="5931963" y="5680"/>
                  </a:lnTo>
                  <a:lnTo>
                    <a:pt x="5904014" y="0"/>
                  </a:lnTo>
                  <a:close/>
                </a:path>
              </a:pathLst>
            </a:custGeom>
            <a:solidFill>
              <a:srgbClr val="FFFCD1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792001" y="907891"/>
              <a:ext cx="5976620" cy="273685"/>
            </a:xfrm>
            <a:custGeom>
              <a:avLst/>
              <a:gdLst/>
              <a:ahLst/>
              <a:cxnLst/>
              <a:rect l="l" t="t" r="r" b="b"/>
              <a:pathLst>
                <a:path w="5976620" h="273684">
                  <a:moveTo>
                    <a:pt x="0" y="71996"/>
                  </a:moveTo>
                  <a:lnTo>
                    <a:pt x="5680" y="44041"/>
                  </a:lnTo>
                  <a:lnTo>
                    <a:pt x="21148" y="21148"/>
                  </a:lnTo>
                  <a:lnTo>
                    <a:pt x="44041" y="5680"/>
                  </a:lnTo>
                  <a:lnTo>
                    <a:pt x="71996" y="0"/>
                  </a:lnTo>
                  <a:lnTo>
                    <a:pt x="5904014" y="0"/>
                  </a:lnTo>
                  <a:lnTo>
                    <a:pt x="5931963" y="5680"/>
                  </a:lnTo>
                  <a:lnTo>
                    <a:pt x="5954856" y="21148"/>
                  </a:lnTo>
                  <a:lnTo>
                    <a:pt x="5970327" y="44041"/>
                  </a:lnTo>
                  <a:lnTo>
                    <a:pt x="5976010" y="71996"/>
                  </a:lnTo>
                  <a:lnTo>
                    <a:pt x="5976010" y="201079"/>
                  </a:lnTo>
                  <a:lnTo>
                    <a:pt x="5970327" y="229028"/>
                  </a:lnTo>
                  <a:lnTo>
                    <a:pt x="5954856" y="251921"/>
                  </a:lnTo>
                  <a:lnTo>
                    <a:pt x="5931963" y="267392"/>
                  </a:lnTo>
                  <a:lnTo>
                    <a:pt x="5904014" y="273075"/>
                  </a:lnTo>
                  <a:lnTo>
                    <a:pt x="71996" y="273075"/>
                  </a:lnTo>
                  <a:lnTo>
                    <a:pt x="44041" y="267392"/>
                  </a:lnTo>
                  <a:lnTo>
                    <a:pt x="21148" y="251921"/>
                  </a:lnTo>
                  <a:lnTo>
                    <a:pt x="5680" y="229028"/>
                  </a:lnTo>
                  <a:lnTo>
                    <a:pt x="0" y="201079"/>
                  </a:lnTo>
                  <a:lnTo>
                    <a:pt x="0" y="71996"/>
                  </a:lnTo>
                  <a:close/>
                </a:path>
              </a:pathLst>
            </a:custGeom>
            <a:ln w="7200">
              <a:solidFill>
                <a:srgbClr val="E55927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792010" y="7542530"/>
            <a:ext cx="5976620" cy="1522730"/>
            <a:chOff x="792010" y="7542530"/>
            <a:chExt cx="5976620" cy="1522730"/>
          </a:xfrm>
        </p:grpSpPr>
        <p:sp>
          <p:nvSpPr>
            <p:cNvPr id="21" name="object 21"/>
            <p:cNvSpPr/>
            <p:nvPr/>
          </p:nvSpPr>
          <p:spPr>
            <a:xfrm>
              <a:off x="792010" y="7542530"/>
              <a:ext cx="5976620" cy="1522730"/>
            </a:xfrm>
            <a:custGeom>
              <a:avLst/>
              <a:gdLst/>
              <a:ahLst/>
              <a:cxnLst/>
              <a:rect l="l" t="t" r="r" b="b"/>
              <a:pathLst>
                <a:path w="5976620" h="1522729">
                  <a:moveTo>
                    <a:pt x="5975997" y="0"/>
                  </a:moveTo>
                  <a:lnTo>
                    <a:pt x="0" y="0"/>
                  </a:lnTo>
                  <a:lnTo>
                    <a:pt x="0" y="1522679"/>
                  </a:lnTo>
                  <a:lnTo>
                    <a:pt x="5975997" y="1522679"/>
                  </a:lnTo>
                  <a:lnTo>
                    <a:pt x="5975997" y="0"/>
                  </a:lnTo>
                  <a:close/>
                </a:path>
              </a:pathLst>
            </a:custGeom>
            <a:solidFill>
              <a:srgbClr val="E7F0E4"/>
            </a:solid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3844025" y="8140145"/>
              <a:ext cx="0" cy="796290"/>
            </a:xfrm>
            <a:custGeom>
              <a:avLst/>
              <a:gdLst/>
              <a:ahLst/>
              <a:cxnLst/>
              <a:rect l="l" t="t" r="r" b="b"/>
              <a:pathLst>
                <a:path h="796290">
                  <a:moveTo>
                    <a:pt x="0" y="0"/>
                  </a:moveTo>
                  <a:lnTo>
                    <a:pt x="0" y="796074"/>
                  </a:lnTo>
                </a:path>
              </a:pathLst>
            </a:custGeom>
            <a:ln w="7200">
              <a:solidFill>
                <a:srgbClr val="9FA0A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object 2">
            <a:extLst>
              <a:ext uri="{FF2B5EF4-FFF2-40B4-BE49-F238E27FC236}">
                <a16:creationId xmlns:a16="http://schemas.microsoft.com/office/drawing/2014/main" id="{77965316-8F53-6349-B932-2DDA671FA1BA}"/>
              </a:ext>
            </a:extLst>
          </p:cNvPr>
          <p:cNvSpPr txBox="1"/>
          <p:nvPr/>
        </p:nvSpPr>
        <p:spPr>
          <a:xfrm>
            <a:off x="6062310" y="390421"/>
            <a:ext cx="1190142" cy="18594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30"/>
              </a:spcBef>
            </a:pPr>
            <a:r>
              <a:rPr lang="th" sz="1100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เรียน ท่านผู้ปกครอง</a:t>
            </a:r>
          </a:p>
        </p:txBody>
      </p:sp>
      <p:sp>
        <p:nvSpPr>
          <p:cNvPr id="24" name="object 3">
            <a:extLst>
              <a:ext uri="{FF2B5EF4-FFF2-40B4-BE49-F238E27FC236}">
                <a16:creationId xmlns:a16="http://schemas.microsoft.com/office/drawing/2014/main" id="{6493E363-66FB-D74A-86A0-C0A209774F13}"/>
              </a:ext>
            </a:extLst>
          </p:cNvPr>
          <p:cNvSpPr txBox="1"/>
          <p:nvPr/>
        </p:nvSpPr>
        <p:spPr>
          <a:xfrm>
            <a:off x="2201758" y="936852"/>
            <a:ext cx="3100492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2570" algn="ctr" rtl="0">
              <a:lnSpc>
                <a:spcPct val="100000"/>
              </a:lnSpc>
              <a:spcBef>
                <a:spcPts val="100"/>
              </a:spcBef>
            </a:pPr>
            <a:r>
              <a:rPr lang="th" sz="13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ในการรับวัคซีนป้องกันไวรัสโคโรนา</a:t>
            </a:r>
            <a:endParaRPr sz="13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object 4">
            <a:extLst>
              <a:ext uri="{FF2B5EF4-FFF2-40B4-BE49-F238E27FC236}">
                <a16:creationId xmlns:a16="http://schemas.microsoft.com/office/drawing/2014/main" id="{C70E842F-A3FF-2546-BEA2-2F7B9DC1936A}"/>
              </a:ext>
            </a:extLst>
          </p:cNvPr>
          <p:cNvSpPr txBox="1"/>
          <p:nvPr/>
        </p:nvSpPr>
        <p:spPr>
          <a:xfrm>
            <a:off x="1085936" y="4952690"/>
            <a:ext cx="226504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10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เมื่อเกิดความผิดปกติกับร่างกายหลังฉีดวัคซีน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5">
            <a:extLst>
              <a:ext uri="{FF2B5EF4-FFF2-40B4-BE49-F238E27FC236}">
                <a16:creationId xmlns:a16="http://schemas.microsoft.com/office/drawing/2014/main" id="{741CD53B-3C82-7846-BEF4-FB0FC58DAD80}"/>
              </a:ext>
            </a:extLst>
          </p:cNvPr>
          <p:cNvSpPr txBox="1"/>
          <p:nvPr/>
        </p:nvSpPr>
        <p:spPr>
          <a:xfrm>
            <a:off x="4082561" y="4869975"/>
            <a:ext cx="2371090" cy="48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marR="5080" indent="-6350" rtl="0">
              <a:lnSpc>
                <a:spcPct val="118100"/>
              </a:lnSpc>
              <a:spcBef>
                <a:spcPts val="100"/>
              </a:spcBef>
            </a:pPr>
            <a:r>
              <a:rPr lang="th" sz="9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สถาบันทางการแพทย์ที่ฉีดวัคซีน แพทย์ประจำครอบครัว จุดติดต่อสอบถามของหน่วยราชการส่วนท้องถิ่นหรือส่วนจังหวัด</a:t>
            </a:r>
            <a:endParaRPr sz="9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67B83858-26A6-B54A-810A-92A9BD163E94}"/>
              </a:ext>
            </a:extLst>
          </p:cNvPr>
          <p:cNvSpPr txBox="1"/>
          <p:nvPr/>
        </p:nvSpPr>
        <p:spPr>
          <a:xfrm>
            <a:off x="1085936" y="5458262"/>
            <a:ext cx="23609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การติดต่อสอบถามทั่วไปเกี่ยวกับการฉีดวัคซีน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42592571-ECFF-D84C-8FC6-B877E3DA23D9}"/>
              </a:ext>
            </a:extLst>
          </p:cNvPr>
          <p:cNvSpPr txBox="1"/>
          <p:nvPr/>
        </p:nvSpPr>
        <p:spPr>
          <a:xfrm>
            <a:off x="4100419" y="5480548"/>
            <a:ext cx="2636442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9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จุดติดต่อสอบถามของหน่วยราชการส่วนท้องถิ่น</a:t>
            </a:r>
            <a:endParaRPr sz="9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8">
            <a:extLst>
              <a:ext uri="{FF2B5EF4-FFF2-40B4-BE49-F238E27FC236}">
                <a16:creationId xmlns:a16="http://schemas.microsoft.com/office/drawing/2014/main" id="{2D0A2914-C46D-254D-AE90-6FE1A415849E}"/>
              </a:ext>
            </a:extLst>
          </p:cNvPr>
          <p:cNvSpPr txBox="1"/>
          <p:nvPr/>
        </p:nvSpPr>
        <p:spPr>
          <a:xfrm>
            <a:off x="761298" y="5819140"/>
            <a:ext cx="600392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11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ระบบเยียวยาต่อปัญหาสุขภาพที่เกิดจากการฉีดวัคซีน</a:t>
            </a:r>
            <a:endParaRPr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9">
            <a:extLst>
              <a:ext uri="{FF2B5EF4-FFF2-40B4-BE49-F238E27FC236}">
                <a16:creationId xmlns:a16="http://schemas.microsoft.com/office/drawing/2014/main" id="{7DE6344A-031D-A54E-8926-91D5366FF30F}"/>
              </a:ext>
            </a:extLst>
          </p:cNvPr>
          <p:cNvSpPr txBox="1"/>
          <p:nvPr/>
        </p:nvSpPr>
        <p:spPr>
          <a:xfrm>
            <a:off x="4179565" y="8842748"/>
            <a:ext cx="52641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th" sz="65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สวมหน้ากากอนามัย</a:t>
            </a:r>
            <a:endParaRPr sz="65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A171814A-6719-2642-A8B6-B0F5990C342A}"/>
              </a:ext>
            </a:extLst>
          </p:cNvPr>
          <p:cNvSpPr txBox="1"/>
          <p:nvPr/>
        </p:nvSpPr>
        <p:spPr>
          <a:xfrm>
            <a:off x="4958048" y="8842748"/>
            <a:ext cx="608330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th" sz="65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ล้างมือด้วยสบู่</a:t>
            </a:r>
            <a:endParaRPr sz="65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object 11">
            <a:extLst>
              <a:ext uri="{FF2B5EF4-FFF2-40B4-BE49-F238E27FC236}">
                <a16:creationId xmlns:a16="http://schemas.microsoft.com/office/drawing/2014/main" id="{ED23D7E8-C96E-7B45-959E-C82CF4A0471C}"/>
              </a:ext>
            </a:extLst>
          </p:cNvPr>
          <p:cNvSpPr txBox="1"/>
          <p:nvPr/>
        </p:nvSpPr>
        <p:spPr>
          <a:xfrm>
            <a:off x="5916567" y="8842748"/>
            <a:ext cx="457834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th" sz="65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ฆ่าเชื้อที่มือและนิ้ว</a:t>
            </a:r>
            <a:endParaRPr sz="65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83CCD49C-629C-434D-BB4C-FA8E1DC53E99}"/>
              </a:ext>
            </a:extLst>
          </p:cNvPr>
          <p:cNvSpPr txBox="1"/>
          <p:nvPr/>
        </p:nvSpPr>
        <p:spPr>
          <a:xfrm>
            <a:off x="2929227" y="8842748"/>
            <a:ext cx="62357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th" sz="65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สถานที่อากาศไม่ถ่ายเท</a:t>
            </a:r>
            <a:endParaRPr sz="65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object 13">
            <a:extLst>
              <a:ext uri="{FF2B5EF4-FFF2-40B4-BE49-F238E27FC236}">
                <a16:creationId xmlns:a16="http://schemas.microsoft.com/office/drawing/2014/main" id="{B78EF2AF-EF60-034C-9ABF-04F3E657A6B5}"/>
              </a:ext>
            </a:extLst>
          </p:cNvPr>
          <p:cNvSpPr txBox="1"/>
          <p:nvPr/>
        </p:nvSpPr>
        <p:spPr>
          <a:xfrm>
            <a:off x="1191897" y="8842748"/>
            <a:ext cx="535305" cy="112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th" sz="65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สถานที่แออัด</a:t>
            </a:r>
            <a:endParaRPr sz="65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object 14">
            <a:extLst>
              <a:ext uri="{FF2B5EF4-FFF2-40B4-BE49-F238E27FC236}">
                <a16:creationId xmlns:a16="http://schemas.microsoft.com/office/drawing/2014/main" id="{F9CB5CA4-AC3B-F64C-983C-ECA4AAD2ED17}"/>
              </a:ext>
            </a:extLst>
          </p:cNvPr>
          <p:cNvSpPr txBox="1"/>
          <p:nvPr/>
        </p:nvSpPr>
        <p:spPr>
          <a:xfrm>
            <a:off x="2109090" y="8842748"/>
            <a:ext cx="535305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95"/>
              </a:spcBef>
            </a:pPr>
            <a:r>
              <a:rPr lang="th" sz="65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สถานการณ์ที่ใกล้ชิดกัน</a:t>
            </a:r>
            <a:endParaRPr sz="65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3463289" y="9366766"/>
            <a:ext cx="179860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th" sz="600" kern="0" dirty="0" smtClea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กระทรวง</a:t>
            </a:r>
            <a:r>
              <a:rPr lang="th" sz="6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สาธารณสุข แรงงาน และสวัสดิการ โคโรนา วัคซีน </a:t>
            </a:r>
            <a:r>
              <a:rPr lang="th" sz="600" kern="0" dirty="0" smtClea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</a:t>
            </a:r>
            <a:endParaRPr sz="6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object 16">
            <a:extLst>
              <a:ext uri="{FF2B5EF4-FFF2-40B4-BE49-F238E27FC236}">
                <a16:creationId xmlns:a16="http://schemas.microsoft.com/office/drawing/2014/main" id="{A2A5A8BD-6C0F-0D42-A980-A5836FBDAC02}"/>
              </a:ext>
            </a:extLst>
          </p:cNvPr>
          <p:cNvSpPr txBox="1"/>
          <p:nvPr/>
        </p:nvSpPr>
        <p:spPr>
          <a:xfrm>
            <a:off x="991536" y="9323698"/>
            <a:ext cx="2329815" cy="6063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rtl="0">
              <a:lnSpc>
                <a:spcPct val="124300"/>
              </a:lnSpc>
              <a:spcBef>
                <a:spcPts val="100"/>
              </a:spcBef>
            </a:pPr>
            <a:r>
              <a:rPr lang="th" sz="8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สำหรับข้อมูลเพิ่มเติมเกี่ยวกับประสิทธิภาพและความปลอดภัยของวัคซีนป้องกันไวรัสโคโรนาสำหรับเด็ก โปรดดูจากเว็บไซต์กระทรวงสาธารณสุข แรงงาน และสวัสดิการ</a:t>
            </a:r>
            <a:endParaRPr sz="8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object 3">
            <a:extLst>
              <a:ext uri="{FF2B5EF4-FFF2-40B4-BE49-F238E27FC236}">
                <a16:creationId xmlns:a16="http://schemas.microsoft.com/office/drawing/2014/main" id="{833E6E0D-5B5C-6949-A29A-22BE034EC1EF}"/>
              </a:ext>
            </a:extLst>
          </p:cNvPr>
          <p:cNvSpPr txBox="1"/>
          <p:nvPr/>
        </p:nvSpPr>
        <p:spPr>
          <a:xfrm>
            <a:off x="761298" y="2356418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45"/>
              </a:spcBef>
            </a:pPr>
            <a:r>
              <a:rPr lang="th" sz="1100" kern="0">
                <a:solidFill>
                  <a:srgbClr val="3E3A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โปรดนำหนังสือคู่มือสุขภาพอนามัยแม่และบุตรมาในวันที่ฉีดวัคซีน หากสามารถนำมาได้</a:t>
            </a:r>
            <a:endParaRPr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object 3">
            <a:extLst>
              <a:ext uri="{FF2B5EF4-FFF2-40B4-BE49-F238E27FC236}">
                <a16:creationId xmlns:a16="http://schemas.microsoft.com/office/drawing/2014/main" id="{40482D6F-7FDC-914B-A8CA-ED744F3DA5BF}"/>
              </a:ext>
            </a:extLst>
          </p:cNvPr>
          <p:cNvSpPr txBox="1"/>
          <p:nvPr/>
        </p:nvSpPr>
        <p:spPr>
          <a:xfrm>
            <a:off x="761298" y="1318351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h" sz="1100" kern="0" dirty="0">
                <a:solidFill>
                  <a:srgbClr val="3E3A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ผู้ปกครองจำเป็นต้องยินยอมและอยู่เป็นพยานในการฉีดวัคซีนของเด็ก</a:t>
            </a:r>
            <a:endParaRPr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object 3">
            <a:extLst>
              <a:ext uri="{FF2B5EF4-FFF2-40B4-BE49-F238E27FC236}">
                <a16:creationId xmlns:a16="http://schemas.microsoft.com/office/drawing/2014/main" id="{24E84317-DEA3-EE49-AEC2-AE65102A4E83}"/>
              </a:ext>
            </a:extLst>
          </p:cNvPr>
          <p:cNvSpPr txBox="1"/>
          <p:nvPr/>
        </p:nvSpPr>
        <p:spPr>
          <a:xfrm>
            <a:off x="916422" y="1551556"/>
            <a:ext cx="5967545" cy="4910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345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เมื่อจะเข้ารับวัคซีน ขอให้ศึกษาหาความรู้ที่ถูกต้องเกี่ยวกับประสิทธิภาพในการป้องกันการติดเชื้อและความเสี่ยงของผลข้างเคียงก่อน จึงค่อยตัดสินใจฉีดวัคซีนตามความประสงค์ของผู้ปกครอง จะไม่มีการฉีดวัคซีนโดยไม่ได้รับความยินยอมจากผู้ปกครอง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" rtl="0">
              <a:lnSpc>
                <a:spcPct val="100000"/>
              </a:lnSpc>
              <a:spcBef>
                <a:spcPts val="195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ห้ามบังคับคนรอบข้างให้ฉีดวัคซีน หรือเลือกปฏิบัติต่อผู้ที่ไม่ได้รับการฉีดวัคซีน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object 3">
            <a:extLst>
              <a:ext uri="{FF2B5EF4-FFF2-40B4-BE49-F238E27FC236}">
                <a16:creationId xmlns:a16="http://schemas.microsoft.com/office/drawing/2014/main" id="{51365B2F-F839-5A4B-AA0B-95AED2A65A69}"/>
              </a:ext>
            </a:extLst>
          </p:cNvPr>
          <p:cNvSpPr txBox="1"/>
          <p:nvPr/>
        </p:nvSpPr>
        <p:spPr>
          <a:xfrm>
            <a:off x="761298" y="3327347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60"/>
              </a:spcBef>
            </a:pPr>
            <a:r>
              <a:rPr lang="th" sz="1100" kern="0">
                <a:solidFill>
                  <a:srgbClr val="3E3A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หากมีข้อสงสัยหรือกังวลเกี่ยวกับวัคซีน โปรดปรึกษาแพทย์ประจำครอบครัว ฯลฯ</a:t>
            </a:r>
            <a:endParaRPr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object 3">
            <a:extLst>
              <a:ext uri="{FF2B5EF4-FFF2-40B4-BE49-F238E27FC236}">
                <a16:creationId xmlns:a16="http://schemas.microsoft.com/office/drawing/2014/main" id="{8228F986-0C7D-F84A-B446-31FB87AC26F2}"/>
              </a:ext>
            </a:extLst>
          </p:cNvPr>
          <p:cNvSpPr txBox="1"/>
          <p:nvPr/>
        </p:nvSpPr>
        <p:spPr>
          <a:xfrm>
            <a:off x="919233" y="2574048"/>
            <a:ext cx="5964735" cy="6539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766445" rtl="0">
              <a:lnSpc>
                <a:spcPct val="118100"/>
              </a:lnSpc>
              <a:spcBef>
                <a:spcPts val="350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สำหรับการฉีดวัคซีนในเด็ก จะต้องบันทึกประวัติการฉีดวัคซีนลงในหนังสือคู่มือสุขภาพอนามัยแม่และบุตรด้วย จึงขอให้นำหนังสือคู่มือสุขภาพอนามัยแม่และบุตรมาในวันที่ฉีดวัคซีน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" marR="772795" rtl="0">
              <a:lnSpc>
                <a:spcPct val="118100"/>
              </a:lnSpc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นอกจากนี้แล้ว ขอให้นำเอกสารภายในซองที่มีประกาศนี้อยู่และเอกสารยืนยันตัวตนมาด้วย (บัตรมายนัมเบอร์ บัตรประกันสุขภาพ ฯลฯ)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object 3">
            <a:extLst>
              <a:ext uri="{FF2B5EF4-FFF2-40B4-BE49-F238E27FC236}">
                <a16:creationId xmlns:a16="http://schemas.microsoft.com/office/drawing/2014/main" id="{81CBD05B-4A39-0D45-BBB4-3BF3E2491441}"/>
              </a:ext>
            </a:extLst>
          </p:cNvPr>
          <p:cNvSpPr txBox="1"/>
          <p:nvPr/>
        </p:nvSpPr>
        <p:spPr>
          <a:xfrm>
            <a:off x="916420" y="3571762"/>
            <a:ext cx="5967547" cy="468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 marR="124460" algn="just" rtl="0">
              <a:lnSpc>
                <a:spcPct val="118100"/>
              </a:lnSpc>
              <a:spcBef>
                <a:spcPts val="345"/>
              </a:spcBef>
            </a:pP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ปรึกษาแพทย์ประจำครอบครัวเกี่ยวกับการเว้นช่วงเวลาการฉีดวัคซีนป้องกันไวรัสโคโรนากับวัคซีนอื่น ๆ โดยหลักการทั่วไปจะไม่สามารถรับวัคซีนอื่นพร้อมกันหรือในช่วงเวลาก่อนและหลัง 2 สัปดาห์ และหากมีข้อสงสัยหรือกังวลเกี่ยวกับวัคซีน เช่น เมื่อเด็กมีอาการป่วยเบื้องต้น ฯลฯ ขอให้ปรึกษาแพทย์ประจำครอบครัว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object 3">
            <a:extLst>
              <a:ext uri="{FF2B5EF4-FFF2-40B4-BE49-F238E27FC236}">
                <a16:creationId xmlns:a16="http://schemas.microsoft.com/office/drawing/2014/main" id="{630F4132-14A4-F24B-AE47-B04AE15A1FE9}"/>
              </a:ext>
            </a:extLst>
          </p:cNvPr>
          <p:cNvSpPr txBox="1"/>
          <p:nvPr/>
        </p:nvSpPr>
        <p:spPr>
          <a:xfrm>
            <a:off x="2635250" y="4262725"/>
            <a:ext cx="2315324" cy="200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41935" algn="ctr" rtl="0">
              <a:lnSpc>
                <a:spcPct val="100000"/>
              </a:lnSpc>
            </a:pPr>
            <a:r>
              <a:rPr lang="th" sz="13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ช่องทางให้คำปรึกษา ฯลฯ</a:t>
            </a:r>
            <a:endParaRPr sz="13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object 3">
            <a:extLst>
              <a:ext uri="{FF2B5EF4-FFF2-40B4-BE49-F238E27FC236}">
                <a16:creationId xmlns:a16="http://schemas.microsoft.com/office/drawing/2014/main" id="{B9D721C7-779B-5E40-9C3A-090C3950A50A}"/>
              </a:ext>
            </a:extLst>
          </p:cNvPr>
          <p:cNvSpPr txBox="1"/>
          <p:nvPr/>
        </p:nvSpPr>
        <p:spPr>
          <a:xfrm>
            <a:off x="761298" y="4577080"/>
            <a:ext cx="6122670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th" sz="11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ช่องทางให้คำปรึกษาเกี่ยวกับวัคซีนป้องกันไวรัสโคโรนา</a:t>
            </a:r>
            <a:endParaRPr sz="11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object 8">
            <a:extLst>
              <a:ext uri="{FF2B5EF4-FFF2-40B4-BE49-F238E27FC236}">
                <a16:creationId xmlns:a16="http://schemas.microsoft.com/office/drawing/2014/main" id="{5459DCF0-DC6F-6D49-A6A9-458E32594D4C}"/>
              </a:ext>
            </a:extLst>
          </p:cNvPr>
          <p:cNvSpPr txBox="1"/>
          <p:nvPr/>
        </p:nvSpPr>
        <p:spPr>
          <a:xfrm>
            <a:off x="985796" y="7650982"/>
            <a:ext cx="5828794" cy="3407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253365" rtl="0">
              <a:lnSpc>
                <a:spcPct val="111800"/>
              </a:lnSpc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แม้หลังจากได้รับวัคซีนแล้วก็ตาม ขอให้ปฏิบัติตามมาตรการป้องกันการติดเชื้อ เช่น ล้างมือ ฆ่าเชื้อ สวมหน้ากากอนามัย ฯลฯ อย่างระมัดระวังเช่นเดิม เนื่องจากมีทั้งผู้ที่ได้รับและไม่ได้รับการฉีดวัคซีน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object 8">
            <a:extLst>
              <a:ext uri="{FF2B5EF4-FFF2-40B4-BE49-F238E27FC236}">
                <a16:creationId xmlns:a16="http://schemas.microsoft.com/office/drawing/2014/main" id="{C34F8D64-A509-A341-8E7D-CC5CAF0670CF}"/>
              </a:ext>
            </a:extLst>
          </p:cNvPr>
          <p:cNvSpPr txBox="1"/>
          <p:nvPr/>
        </p:nvSpPr>
        <p:spPr>
          <a:xfrm>
            <a:off x="916420" y="6034766"/>
            <a:ext cx="6003925" cy="8211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525" marR="5080" rtl="0">
              <a:lnSpc>
                <a:spcPct val="118100"/>
              </a:lnSpc>
              <a:spcBef>
                <a:spcPts val="459"/>
              </a:spcBef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การฉีดวัคซีนอาจทำให้เกิดปัญหาสุขภาพได้ (เจ็บป่วยหรือทุพพลภาพ) แม้ว่าจะเกิดขึ้นได้น้อยมาก แต่ก็อาจเกิดเหตุขึ้นได้ จึงได้มีการจัดตั้งระบบเยียวยาขึ้น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525" marR="5715" rtl="0">
              <a:lnSpc>
                <a:spcPct val="118100"/>
              </a:lnSpc>
            </a:pPr>
            <a:r>
              <a:rPr lang="th" sz="9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แม้กรณีที่เกิดปัญหาสุขภาพจากการฉีดวัคซีนป้องกันไวรัสโคโรนา ก็สามารถรับการเยียวยา (เช่น ค่ารักษาพยาบาล เงินบำนาญทุพพลภาพ ฯลฯ) ตามพระราชบัญญัติการสร้างภูมิคุ้มกัน (*) โปรดปรึกษาเรื่องขั้นตอนที่จำเป็นในการยื่นคำร้อง ฯลฯ กับหน่วยราชการส่วนท้องถิ่นตามทะเบียนบ้าน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object 8">
            <a:extLst>
              <a:ext uri="{FF2B5EF4-FFF2-40B4-BE49-F238E27FC236}">
                <a16:creationId xmlns:a16="http://schemas.microsoft.com/office/drawing/2014/main" id="{33768476-3C1B-FA4E-8789-BDE3322D0BB5}"/>
              </a:ext>
            </a:extLst>
          </p:cNvPr>
          <p:cNvSpPr txBox="1"/>
          <p:nvPr/>
        </p:nvSpPr>
        <p:spPr>
          <a:xfrm>
            <a:off x="871450" y="6881662"/>
            <a:ext cx="5943140" cy="5940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9875" marR="5080" indent="-260350" algn="just" rtl="0">
              <a:lnSpc>
                <a:spcPct val="118100"/>
              </a:lnSpc>
              <a:spcBef>
                <a:spcPts val="405"/>
              </a:spcBef>
            </a:pPr>
            <a:r>
              <a:rPr lang="th" sz="8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(*) หากปัญหาสุขภาพดังกล่าวได้รับการรับรองจากรัฐมนตรีว่าการกระทรวงสาธารณสุข แรงงาน และสวัสดิการว่าเกิดจากการฉีดวัคซีน ท่านจะได้รับเงินช่วยเหลือจากหน่วยราชการส่วนท้องถิ่น สำหรับกระบวนการรับรองนั้น จะพิจารณาตัดสินความสัมพันธ์ระหว่างสาเหตุและผลที่เกิดขึ้นโดยคณะกรรมการพิจารณารับรองการเจ็บป่วยและทุพพลภาพของรัฐบาล ซึ่งประกอบด้วยผู้เชี่ยวชาญด้านการฉีดวัคซีน โรคติดเชื้อ การแพทย์ และกฎหมาย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862854E8-D7B3-5A40-8398-03D4DE85EB17}"/>
              </a:ext>
            </a:extLst>
          </p:cNvPr>
          <p:cNvSpPr txBox="1"/>
          <p:nvPr/>
        </p:nvSpPr>
        <p:spPr>
          <a:xfrm>
            <a:off x="3412864" y="9626898"/>
            <a:ext cx="2501900" cy="211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604" marR="5080" indent="-2540" rtl="0">
              <a:lnSpc>
                <a:spcPct val="112700"/>
              </a:lnSpc>
              <a:spcBef>
                <a:spcPts val="605"/>
              </a:spcBef>
            </a:pPr>
            <a:r>
              <a:rPr lang="th" sz="600" b="1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หากไม่สามารถดูเว็บไซต์ได้ โปรดติดต่อหน่วยราชการส่วนท้องถิ่น ฯลฯ ที่ท่านอาศัยอยู่</a:t>
            </a:r>
            <a:endParaRPr lang="ja-JP" altLang="en-US" sz="600" kern="0" dirty="0">
              <a:latin typeface="Tahoma" panose="020B0604030504040204" pitchFamily="34" charset="0"/>
              <a:ea typeface="ＭＳ 明朝" panose="02020609040205080304" pitchFamily="17" charset="-128"/>
              <a:cs typeface="Tahoma" panose="020B0604030504040204" pitchFamily="34" charset="0"/>
            </a:endParaRPr>
          </a:p>
        </p:txBody>
      </p:sp>
      <p:pic>
        <p:nvPicPr>
          <p:cNvPr id="57" name="図 56">
            <a:extLst>
              <a:ext uri="{FF2B5EF4-FFF2-40B4-BE49-F238E27FC236}">
                <a16:creationId xmlns:a16="http://schemas.microsoft.com/office/drawing/2014/main" id="{C1630A37-81B5-E847-82E0-31A90183A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45" y="9245586"/>
            <a:ext cx="711200" cy="711200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921CD941-DAF8-C347-BF67-ABA2A98589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261" y="2574048"/>
            <a:ext cx="482600" cy="622300"/>
          </a:xfrm>
          <a:prstGeom prst="rect">
            <a:avLst/>
          </a:prstGeom>
        </p:spPr>
      </p:pic>
      <p:pic>
        <p:nvPicPr>
          <p:cNvPr id="53" name="図 52">
            <a:extLst>
              <a:ext uri="{FF2B5EF4-FFF2-40B4-BE49-F238E27FC236}">
                <a16:creationId xmlns:a16="http://schemas.microsoft.com/office/drawing/2014/main" id="{919055E8-5102-E64E-95E6-1E35A69B4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38" y="8028903"/>
            <a:ext cx="2527300" cy="762000"/>
          </a:xfrm>
          <a:prstGeom prst="rect">
            <a:avLst/>
          </a:prstGeom>
        </p:spPr>
      </p:pic>
      <p:pic>
        <p:nvPicPr>
          <p:cNvPr id="55" name="図 54">
            <a:extLst>
              <a:ext uri="{FF2B5EF4-FFF2-40B4-BE49-F238E27FC236}">
                <a16:creationId xmlns:a16="http://schemas.microsoft.com/office/drawing/2014/main" id="{D88D88C4-62BE-F348-915F-9EC26379AB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61" y="8062798"/>
            <a:ext cx="2413000" cy="723900"/>
          </a:xfrm>
          <a:prstGeom prst="rect">
            <a:avLst/>
          </a:prstGeom>
        </p:spPr>
      </p:pic>
      <p:sp>
        <p:nvSpPr>
          <p:cNvPr id="54" name="object 15">
            <a:extLst>
              <a:ext uri="{FF2B5EF4-FFF2-40B4-BE49-F238E27FC236}">
                <a16:creationId xmlns:a16="http://schemas.microsoft.com/office/drawing/2014/main" id="{3C2F52DC-678A-BB43-AD20-F6E237B81A07}"/>
              </a:ext>
            </a:extLst>
          </p:cNvPr>
          <p:cNvSpPr txBox="1"/>
          <p:nvPr/>
        </p:nvSpPr>
        <p:spPr>
          <a:xfrm>
            <a:off x="5411199" y="9387547"/>
            <a:ext cx="538751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3505" rtl="0">
              <a:lnSpc>
                <a:spcPct val="100000"/>
              </a:lnSpc>
              <a:spcBef>
                <a:spcPts val="105"/>
              </a:spcBef>
              <a:tabLst>
                <a:tab pos="2065020" algn="l"/>
              </a:tabLst>
            </a:pPr>
            <a:r>
              <a:rPr lang="th" sz="800" kern="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ค้นหา</a:t>
            </a:r>
            <a:endParaRPr sz="800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C548CBD-DE2D-F840-AEA9-5C0BECAB14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500" cy="106807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2449604" y="482257"/>
            <a:ext cx="265729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0480" algn="ctr" rtl="0">
              <a:lnSpc>
                <a:spcPct val="100000"/>
              </a:lnSpc>
              <a:spcBef>
                <a:spcPts val="100"/>
              </a:spcBef>
            </a:pPr>
            <a:r>
              <a:rPr lang="th" sz="1400" b="1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สำหรับเด็กที่มีอายุ 5-11 ปี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7934" y="1593790"/>
            <a:ext cx="3255537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rtl="0">
              <a:lnSpc>
                <a:spcPct val="100000"/>
              </a:lnSpc>
              <a:spcBef>
                <a:spcPts val="100"/>
              </a:spcBef>
            </a:pPr>
            <a:r>
              <a:rPr lang="th" sz="13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ทำไมถึงต้องฉีดวัคซีนป้องกันไวรัสโคโรนา 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13525" y="4286242"/>
            <a:ext cx="244094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9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จะฉีดวัคซีนบริเวณไหล่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5875" rtl="0">
              <a:lnSpc>
                <a:spcPct val="100000"/>
              </a:lnSpc>
              <a:spcBef>
                <a:spcPts val="355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จึงขอให้ไปฉีดโดยใส่เสื้อผ้าที่เปิดไหล่ได้ง่าย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00565" y="4893827"/>
            <a:ext cx="1981835" cy="12645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0975" marR="5080" indent="-168275" rtl="0">
              <a:lnSpc>
                <a:spcPct val="129900"/>
              </a:lnSpc>
              <a:spcBef>
                <a:spcPts val="10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</a:t>
            </a:r>
            <a:r>
              <a:rPr lang="en-US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หลังฉีดวัคซีน ขอให้นั่งเก้าอี้รอดูอาการ 15 นาทีหรือนานกว่านั้น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indent="-168275" rtl="0">
              <a:lnSpc>
                <a:spcPct val="100000"/>
              </a:lnSpc>
              <a:spcBef>
                <a:spcPts val="370"/>
              </a:spcBef>
            </a:pPr>
            <a:r>
              <a:rPr lang="en-US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" sz="9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(บางครั้งอาจรอดูอาการถึง 30 นาทีก็มี)</a:t>
            </a:r>
            <a:endParaRPr sz="9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80975" marR="48260" indent="-168275" rtl="0">
              <a:lnSpc>
                <a:spcPct val="129900"/>
              </a:lnSpc>
              <a:spcBef>
                <a:spcPts val="695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</a:t>
            </a:r>
            <a:r>
              <a:rPr lang="en-US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วันที่ฉีดวัคซีน สามารถใช้ชีวิตได้ตามปกติ เช่น อาบน้ำ ฯลฯ แต่อย่าออกกำลังกายหนัก ๆ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0288" y="4893777"/>
            <a:ext cx="2354580" cy="384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" marR="5080" indent="-120650" rtl="0">
              <a:lnSpc>
                <a:spcPct val="129900"/>
              </a:lnSpc>
              <a:spcBef>
                <a:spcPts val="10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◎ เวลาฉีดวัคซีน อาจเกิดอาการต่อไปนี้ได้ แต่จะดีขึ้นเองใน 2-3 วัน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13392" y="3676824"/>
            <a:ext cx="389509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 rtl="0">
              <a:lnSpc>
                <a:spcPct val="100000"/>
              </a:lnSpc>
              <a:spcBef>
                <a:spcPts val="459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เวลามีไข้ 37.5 องศาขึ้นไป หรือเวลาไม่สบาย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rtl="0">
              <a:lnSpc>
                <a:spcPct val="100000"/>
              </a:lnSpc>
              <a:spcBef>
                <a:spcPts val="355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ขอให้บอกคนที่บ้านด้วย เพราะจะไม่สามารถฉีดวัคซีนได้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1452" y="3743951"/>
            <a:ext cx="74390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th" sz="1200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ก่อนฉีด</a:t>
            </a:r>
            <a:endParaRPr sz="1200"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1485" y="4380834"/>
            <a:ext cx="743902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th" sz="1200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เวลาฉีด</a:t>
            </a:r>
            <a:endParaRPr sz="1200"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1512" y="5434837"/>
            <a:ext cx="75502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th" sz="1200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หลังฉีด</a:t>
            </a:r>
            <a:endParaRPr sz="1200"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540" y="6758375"/>
            <a:ext cx="6100307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95"/>
              </a:spcBef>
            </a:pPr>
            <a:r>
              <a:rPr lang="th" sz="150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ถ้ามีอาการต่อไปนี้ ขอให้บอกคนในบ้านหรือผู้ใหญ่ที่อยู่ใกล้ ๆ</a:t>
            </a:r>
            <a:endParaRPr sz="15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0308" y="7235813"/>
            <a:ext cx="135534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785"/>
              </a:spcBef>
            </a:pPr>
            <a:r>
              <a:rPr lang="th" sz="1200" b="1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หลังฉีดทันที</a:t>
            </a:r>
            <a:endParaRPr sz="1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75049" y="7510967"/>
            <a:ext cx="321627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600"/>
              </a:spcBef>
              <a:tabLst>
                <a:tab pos="635635" algn="l"/>
                <a:tab pos="1555115" algn="l"/>
                <a:tab pos="2483485" algn="l"/>
              </a:tabLst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・มีไข้  ・ปวดหัว  ・เจ็บหน้าอก  ・หายใจลำบาก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 rtl="0">
              <a:lnSpc>
                <a:spcPct val="100000"/>
              </a:lnSpc>
              <a:spcBef>
                <a:spcPts val="500"/>
              </a:spcBef>
              <a:tabLst>
                <a:tab pos="635635" algn="l"/>
                <a:tab pos="1555115" algn="l"/>
              </a:tabLst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・อ่อนเพลีย  ・หนาวสั่น  ・หัวใจเต้นแรง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9752" y="7230487"/>
            <a:ext cx="359929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1200" b="1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● วันที่ฉีด หรือหลังจากนั้นประมาณไม่เกิน 4 วัน</a:t>
            </a:r>
            <a:endParaRPr sz="12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020984" y="8166458"/>
            <a:ext cx="5560060" cy="378460"/>
            <a:chOff x="1020984" y="8166458"/>
            <a:chExt cx="5560060" cy="378460"/>
          </a:xfrm>
        </p:grpSpPr>
        <p:sp>
          <p:nvSpPr>
            <p:cNvPr id="17" name="object 17"/>
            <p:cNvSpPr/>
            <p:nvPr/>
          </p:nvSpPr>
          <p:spPr>
            <a:xfrm>
              <a:off x="1020984" y="8166458"/>
              <a:ext cx="5559545" cy="377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59143" y="8205361"/>
              <a:ext cx="5446344" cy="26274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 ker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449604" y="8859347"/>
            <a:ext cx="2860145" cy="2231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938" algn="ctr" rtl="0">
              <a:lnSpc>
                <a:spcPct val="100000"/>
              </a:lnSpc>
              <a:spcBef>
                <a:spcPts val="115"/>
              </a:spcBef>
            </a:pPr>
            <a:r>
              <a:rPr lang="th" sz="1450" b="1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เรื่องสำคัญที่อยากให้ทำตาม</a:t>
            </a:r>
          </a:p>
        </p:txBody>
      </p:sp>
      <p:sp>
        <p:nvSpPr>
          <p:cNvPr id="24" name="object 2">
            <a:extLst>
              <a:ext uri="{FF2B5EF4-FFF2-40B4-BE49-F238E27FC236}">
                <a16:creationId xmlns:a16="http://schemas.microsoft.com/office/drawing/2014/main" id="{9091C248-2FE6-F74A-9C16-1E9241EEFC1F}"/>
              </a:ext>
            </a:extLst>
          </p:cNvPr>
          <p:cNvSpPr txBox="1"/>
          <p:nvPr/>
        </p:nvSpPr>
        <p:spPr>
          <a:xfrm>
            <a:off x="6231936" y="261997"/>
            <a:ext cx="982344" cy="189392"/>
          </a:xfrm>
          <a:prstGeom prst="rect">
            <a:avLst/>
          </a:prstGeom>
          <a:ln w="4445">
            <a:solidFill>
              <a:schemeClr val="bg1"/>
            </a:solidFill>
          </a:ln>
        </p:spPr>
        <p:txBody>
          <a:bodyPr vert="horz" wrap="square" lIns="0" tIns="28800" rIns="0" bIns="2160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220"/>
              </a:spcBef>
            </a:pPr>
            <a:r>
              <a:rPr lang="th" sz="900" ker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กุมภาพันธ์ 2565</a:t>
            </a: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49743595-0AAF-C041-BC17-C05303AD4B51}"/>
              </a:ext>
            </a:extLst>
          </p:cNvPr>
          <p:cNvSpPr txBox="1"/>
          <p:nvPr/>
        </p:nvSpPr>
        <p:spPr>
          <a:xfrm>
            <a:off x="1488780" y="966966"/>
            <a:ext cx="457894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rtl="0">
              <a:lnSpc>
                <a:spcPct val="100000"/>
              </a:lnSpc>
            </a:pPr>
            <a:r>
              <a:rPr lang="th" sz="1700" b="1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ประกาศเรื่องการฉีดวัคซีนป้องกันไวรัสโคโรนา</a:t>
            </a:r>
            <a:endParaRPr sz="1700" b="1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object 4">
            <a:extLst>
              <a:ext uri="{FF2B5EF4-FFF2-40B4-BE49-F238E27FC236}">
                <a16:creationId xmlns:a16="http://schemas.microsoft.com/office/drawing/2014/main" id="{776CF302-F79C-4F4D-8536-D2784F7BBB62}"/>
              </a:ext>
            </a:extLst>
          </p:cNvPr>
          <p:cNvSpPr txBox="1"/>
          <p:nvPr/>
        </p:nvSpPr>
        <p:spPr>
          <a:xfrm>
            <a:off x="649744" y="1953184"/>
            <a:ext cx="4169758" cy="1135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rtl="0">
              <a:lnSpc>
                <a:spcPct val="150000"/>
              </a:lnSpc>
            </a:pPr>
            <a:r>
              <a:rPr lang="th" sz="10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ถ้าพวกไวรัสโคโรนาเข้ามาในร่างกายคนมาก ๆ</a:t>
            </a:r>
            <a:r>
              <a:rPr lang="en-US" sz="10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" sz="10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ก็จะเกิดอาการไม่สบาย เช่น มีไข้ ปวดเมื่อย ไอ หายใจลำบาก ปวดหัว การรับรสเพี้ยนไป ฯลฯ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4604" marR="1299845" indent="-2540" rtl="0">
              <a:lnSpc>
                <a:spcPct val="150000"/>
              </a:lnSpc>
            </a:pPr>
            <a:r>
              <a:rPr lang="th" sz="1000" kern="0" dirty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ถ้าฉีดวัคซีนแล้ว ร่างกายจะเตรียมพร้อมสู้กับพวกไวรัสโคโรนา ถึงไวรัสจะเข้ามาในร่างกาย แต่ก็จะเกิดอาการไม่สบายได้ยาก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object 4">
            <a:extLst>
              <a:ext uri="{FF2B5EF4-FFF2-40B4-BE49-F238E27FC236}">
                <a16:creationId xmlns:a16="http://schemas.microsoft.com/office/drawing/2014/main" id="{461AAA58-6D19-B141-A3D3-1F52B310BEB1}"/>
              </a:ext>
            </a:extLst>
          </p:cNvPr>
          <p:cNvSpPr txBox="1"/>
          <p:nvPr/>
        </p:nvSpPr>
        <p:spPr>
          <a:xfrm>
            <a:off x="728096" y="3234064"/>
            <a:ext cx="6100307" cy="2128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38" rtl="0">
              <a:lnSpc>
                <a:spcPct val="100000"/>
              </a:lnSpc>
            </a:pPr>
            <a:r>
              <a:rPr lang="th" sz="13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เวลาฉีดวัคซีนป้องกันไวรัสโคโรนา ควรระวังเรื่องอะไรบ้าง ?</a:t>
            </a:r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C0DC2FE9-0ACC-8D42-9859-688DD0B1387A}"/>
              </a:ext>
            </a:extLst>
          </p:cNvPr>
          <p:cNvSpPr txBox="1"/>
          <p:nvPr/>
        </p:nvSpPr>
        <p:spPr>
          <a:xfrm>
            <a:off x="4310288" y="5589724"/>
            <a:ext cx="2354580" cy="8079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180" rtl="0">
              <a:lnSpc>
                <a:spcPct val="100000"/>
              </a:lnSpc>
              <a:spcBef>
                <a:spcPts val="830"/>
              </a:spcBef>
              <a:tabLst>
                <a:tab pos="609600" algn="l"/>
              </a:tabLst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・มีไข้  ・คลื่นไส้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・อ่อนเพลีย  ・ท้องเสีย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・ปวดหัว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3180" rtl="0">
              <a:lnSpc>
                <a:spcPct val="100000"/>
              </a:lnSpc>
              <a:spcBef>
                <a:spcPts val="50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・หนาวสั่น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549AAE56-F5CC-A647-899B-7EDDC0C95A48}"/>
              </a:ext>
            </a:extLst>
          </p:cNvPr>
          <p:cNvSpPr txBox="1"/>
          <p:nvPr/>
        </p:nvSpPr>
        <p:spPr>
          <a:xfrm>
            <a:off x="670309" y="7510377"/>
            <a:ext cx="1084580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25" rtl="0">
              <a:lnSpc>
                <a:spcPct val="100000"/>
              </a:lnSpc>
              <a:spcBef>
                <a:spcPts val="570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・คันตามตัว</a:t>
            </a:r>
            <a:endParaRPr lang="ja-JP" altLang="en-US" sz="1000" kern="0">
              <a:latin typeface="Tahoma" panose="020B0604030504040204" pitchFamily="34" charset="0"/>
              <a:ea typeface="游明朝" panose="02020400000000000000" pitchFamily="18" charset="-128"/>
              <a:cs typeface="Tahoma" panose="020B0604030504040204" pitchFamily="34" charset="0"/>
            </a:endParaRPr>
          </a:p>
          <a:p>
            <a:pPr marL="22225" rtl="0">
              <a:lnSpc>
                <a:spcPct val="100000"/>
              </a:lnSpc>
              <a:spcBef>
                <a:spcPts val="355"/>
              </a:spcBef>
            </a:pPr>
            <a:r>
              <a:rPr lang="th" sz="10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・ไอ</a:t>
            </a:r>
            <a:endParaRPr sz="1000" kern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object 19">
            <a:extLst>
              <a:ext uri="{FF2B5EF4-FFF2-40B4-BE49-F238E27FC236}">
                <a16:creationId xmlns:a16="http://schemas.microsoft.com/office/drawing/2014/main" id="{587EB643-9A00-D34E-98D9-08552434D657}"/>
              </a:ext>
            </a:extLst>
          </p:cNvPr>
          <p:cNvSpPr txBox="1"/>
          <p:nvPr/>
        </p:nvSpPr>
        <p:spPr>
          <a:xfrm>
            <a:off x="768108" y="9416552"/>
            <a:ext cx="4058037" cy="687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44475" rtl="0">
              <a:lnSpc>
                <a:spcPct val="139600"/>
              </a:lnSpc>
              <a:spcBef>
                <a:spcPts val="655"/>
              </a:spcBef>
            </a:pPr>
            <a:r>
              <a:rPr lang="th" sz="11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คนเรามีหลายแบบ เช่น คนที่ฉีดวัคซีนเร็ว คนที่มีเหตุฉีดวัคซีนไม่ได้ ฯลฯ ดังนั้นจึงห้ามต่อว่าหรือรังแกคนรอบข้างเพราะคนนั้นฉีดวัคซีน คนนี้ไม่ฉีดวัคซีน เป็นต้น</a:t>
            </a:r>
            <a:endParaRPr lang="ja-JP" altLang="en-US" sz="1100" kern="0" dirty="0">
              <a:latin typeface="Tahoma" panose="020B0604030504040204" pitchFamily="34" charset="0"/>
              <a:ea typeface="游明朝" panose="02020400000000000000" pitchFamily="18" charset="-128"/>
              <a:cs typeface="Tahoma" panose="020B0604030504040204" pitchFamily="34" charset="0"/>
            </a:endParaRPr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FAF2A724-B2EC-684C-A24E-E0423A97A9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43" y="771479"/>
            <a:ext cx="850900" cy="609600"/>
          </a:xfrm>
          <a:prstGeom prst="rect">
            <a:avLst/>
          </a:prstGeom>
        </p:spPr>
      </p:pic>
      <p:pic>
        <p:nvPicPr>
          <p:cNvPr id="34" name="図 33">
            <a:extLst>
              <a:ext uri="{FF2B5EF4-FFF2-40B4-BE49-F238E27FC236}">
                <a16:creationId xmlns:a16="http://schemas.microsoft.com/office/drawing/2014/main" id="{B6A19E3B-600E-4246-A3AD-721D41689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20" y="795538"/>
            <a:ext cx="495300" cy="596900"/>
          </a:xfrm>
          <a:prstGeom prst="rect">
            <a:avLst/>
          </a:prstGeom>
        </p:spPr>
      </p:pic>
      <p:pic>
        <p:nvPicPr>
          <p:cNvPr id="36" name="図 35">
            <a:extLst>
              <a:ext uri="{FF2B5EF4-FFF2-40B4-BE49-F238E27FC236}">
                <a16:creationId xmlns:a16="http://schemas.microsoft.com/office/drawing/2014/main" id="{6FF0CFA8-CFE3-1341-ABEC-2AE531FFA9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30" y="1450779"/>
            <a:ext cx="1905000" cy="1625600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03BCFE6B-1D2C-6A49-9258-89EADDC0A0F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482" y="3626637"/>
            <a:ext cx="1155700" cy="838200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2EA2E195-87BE-074C-A385-AA24A25AFD7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801" y="4128287"/>
            <a:ext cx="647700" cy="673100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04BF257E-ACE0-B641-8FDC-902B72BACD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816" y="4883735"/>
            <a:ext cx="406400" cy="698500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252AEF6-39C6-E843-989A-26322D4AE7F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33" y="5687623"/>
            <a:ext cx="635000" cy="673100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C1D1F1AD-4CE2-5B4E-80B0-2CC9D5F2BA7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136" y="5538976"/>
            <a:ext cx="1117600" cy="901700"/>
          </a:xfrm>
          <a:prstGeom prst="rect">
            <a:avLst/>
          </a:prstGeom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7C549DA8-E55B-5A47-842D-4A57D8D03E5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04" y="7180177"/>
            <a:ext cx="635000" cy="660400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06F11C7B-FE0E-C54F-A618-23645C1E569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140" y="7235164"/>
            <a:ext cx="914400" cy="647700"/>
          </a:xfrm>
          <a:prstGeom prst="rect">
            <a:avLst/>
          </a:prstGeom>
        </p:spPr>
      </p:pic>
      <p:pic>
        <p:nvPicPr>
          <p:cNvPr id="52" name="図 51">
            <a:extLst>
              <a:ext uri="{FF2B5EF4-FFF2-40B4-BE49-F238E27FC236}">
                <a16:creationId xmlns:a16="http://schemas.microsoft.com/office/drawing/2014/main" id="{4A1A02CA-69C5-6447-83FA-287FA7681E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556" y="8676940"/>
            <a:ext cx="406400" cy="495300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D83A851-3EFD-6240-9C7C-09AF4E64064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982" y="9059479"/>
            <a:ext cx="2082800" cy="1066800"/>
          </a:xfrm>
          <a:prstGeom prst="rect">
            <a:avLst/>
          </a:prstGeom>
        </p:spPr>
      </p:pic>
      <p:sp>
        <p:nvSpPr>
          <p:cNvPr id="89" name="object 36">
            <a:extLst>
              <a:ext uri="{FF2B5EF4-FFF2-40B4-BE49-F238E27FC236}">
                <a16:creationId xmlns:a16="http://schemas.microsoft.com/office/drawing/2014/main" id="{6D52B509-9042-474E-A3A3-5C4C53502012}"/>
              </a:ext>
            </a:extLst>
          </p:cNvPr>
          <p:cNvSpPr txBox="1"/>
          <p:nvPr/>
        </p:nvSpPr>
        <p:spPr>
          <a:xfrm>
            <a:off x="4506347" y="3812898"/>
            <a:ext cx="130175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4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400"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object 37">
            <a:extLst>
              <a:ext uri="{FF2B5EF4-FFF2-40B4-BE49-F238E27FC236}">
                <a16:creationId xmlns:a16="http://schemas.microsoft.com/office/drawing/2014/main" id="{5B3E3726-0BF8-7647-BFAE-067A13FA114F}"/>
              </a:ext>
            </a:extLst>
          </p:cNvPr>
          <p:cNvSpPr txBox="1"/>
          <p:nvPr/>
        </p:nvSpPr>
        <p:spPr>
          <a:xfrm>
            <a:off x="4761058" y="3812898"/>
            <a:ext cx="130175" cy="743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th" sz="400" kern="0">
                <a:solidFill>
                  <a:srgbClr val="22181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sz="400" ker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2479FD-C74B-45C1-B99E-5247CEEFA5F6}"/>
              </a:ext>
            </a:extLst>
          </p:cNvPr>
          <p:cNvSpPr txBox="1"/>
          <p:nvPr/>
        </p:nvSpPr>
        <p:spPr>
          <a:xfrm>
            <a:off x="578485" y="8152069"/>
            <a:ext cx="6480297" cy="369332"/>
          </a:xfrm>
          <a:prstGeom prst="rect">
            <a:avLst/>
          </a:prstGeom>
          <a:solidFill>
            <a:srgbClr val="EEC8AB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th" kern="0">
                <a:solidFill>
                  <a:srgbClr val="DE6B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โปรดฉีดวัคซีนนี้ 2 ครั้งโดยเว้นระยะห่าง 3 สัปดาห์</a:t>
            </a:r>
            <a:endParaRPr lang="th-TH" kern="0">
              <a:solidFill>
                <a:srgbClr val="DE6B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96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2181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1853</Words>
  <PresentationFormat>ユーザー設定</PresentationFormat>
  <Paragraphs>117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Cordia New</vt:lpstr>
      <vt:lpstr>ＭＳ 明朝</vt:lpstr>
      <vt:lpstr>メイリオ</vt:lpstr>
      <vt:lpstr>游ゴシック</vt:lpstr>
      <vt:lpstr>游明朝</vt:lpstr>
      <vt:lpstr>Arial</vt:lpstr>
      <vt:lpstr>Calibri</vt:lpstr>
      <vt:lpstr>Tahoma</vt:lpstr>
      <vt:lpstr>Times New Roman</vt:lpstr>
      <vt:lpstr>Office Theme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2022-02-13T08:34:01Z</dcterms:created>
  <dcterms:modified xsi:type="dcterms:W3CDTF">2022-04-11T04:00:22Z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2022-02-13T00:00:00Z</vt:filetime>
  </property>
  <property fmtid="{D5CDD505-2E9C-101B-9397-08002B2CF9AE}" pid="3" name="Creator">
    <vt:lpwstr>Adobe Illustrator 25.2 (Macintosh)</vt:lpwstr>
  </property>
  <property fmtid="{D5CDD505-2E9C-101B-9397-08002B2CF9AE}" pid="4" name="LastSaved">
    <vt:filetime>2022-02-13T00:00:00Z</vt:filetime>
  </property>
</Properties>
</file>