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7556500" cy="10693400"/>
  <p:defaultTextStyle>
    <a:defPPr rtl="0">
      <a:defRPr lang="th-TH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B37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3"/>
    <p:restoredTop sz="94679"/>
  </p:normalViewPr>
  <p:slideViewPr>
    <p:cSldViewPr>
      <p:cViewPr>
        <p:scale>
          <a:sx n="125" d="100"/>
          <a:sy n="125" d="100"/>
        </p:scale>
        <p:origin x="27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唐 麗麗" userId="f55fa60da7708689" providerId="LiveId" clId="{9E119371-82F5-4201-94CA-AA021EC7B4D6}"/>
    <pc:docChg chg="modSld">
      <pc:chgData name="唐 麗麗" userId="f55fa60da7708689" providerId="LiveId" clId="{9E119371-82F5-4201-94CA-AA021EC7B4D6}" dt="2022-03-14T03:11:00.703" v="0" actId="2711"/>
      <pc:docMkLst>
        <pc:docMk/>
      </pc:docMkLst>
      <pc:sldChg chg="modSp mod">
        <pc:chgData name="唐 麗麗" userId="f55fa60da7708689" providerId="LiveId" clId="{9E119371-82F5-4201-94CA-AA021EC7B4D6}" dt="2022-03-14T03:11:00.703" v="0" actId="2711"/>
        <pc:sldMkLst>
          <pc:docMk/>
          <pc:sldMk cId="0" sldId="264"/>
        </pc:sldMkLst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2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3" creationId="{AD2479FD-C74B-45C1-B99E-5247CEEFA5F6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4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5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6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7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8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9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10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11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12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13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14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15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17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18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19" creationId="{00000000-0000-0000-0000-000000000000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24" creationId="{9091C248-2FE6-F74A-9C16-1E9241EEFC1F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25" creationId="{49743595-0AAF-C041-BC17-C05303AD4B51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26" creationId="{776CF302-F79C-4F4D-8536-D2784F7BBB62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27" creationId="{461AAA58-6D19-B141-A3D3-1F52B310BEB1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28" creationId="{C0DC2FE9-0ACC-8D42-9859-688DD0B1387A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29" creationId="{549AAE56-F5CC-A647-899B-7EDDC0C95A48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30" creationId="{587EB643-9A00-D34E-98D9-08552434D657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89" creationId="{6D52B509-9042-474E-A3A3-5C4C53502012}"/>
          </ac:spMkLst>
        </pc:spChg>
        <pc:spChg chg="mod">
          <ac:chgData name="唐 麗麗" userId="f55fa60da7708689" providerId="LiveId" clId="{9E119371-82F5-4201-94CA-AA021EC7B4D6}" dt="2022-03-14T03:11:00.703" v="0" actId="2711"/>
          <ac:spMkLst>
            <pc:docMk/>
            <pc:sldMk cId="0" sldId="264"/>
            <ac:spMk id="90" creationId="{5B3E3726-0BF8-7647-BFAE-067A13FA11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A55638-820B-5B44-92E6-92DE025D1F07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"/>
              <a:t>マスター テキストの書式設定</a:t>
            </a:r>
          </a:p>
          <a:p>
            <a:pPr lvl="1" rtl="0"/>
            <a:r>
              <a:rPr lang="th"/>
              <a:t>第 2 レベル</a:t>
            </a:r>
          </a:p>
          <a:p>
            <a:pPr lvl="2" rtl="0"/>
            <a:r>
              <a:rPr lang="th"/>
              <a:t>第 3 レベル</a:t>
            </a:r>
          </a:p>
          <a:p>
            <a:pPr lvl="3" rtl="0"/>
            <a:r>
              <a:rPr lang="th"/>
              <a:t>第 4 レベル</a:t>
            </a:r>
          </a:p>
          <a:p>
            <a:pPr lvl="4" rtl="0"/>
            <a:r>
              <a:rPr lang="th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2C548CBD-DE2D-F840-AEA9-5C0BECAB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8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449604" y="482257"/>
            <a:ext cx="265729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480" algn="ctr" rtl="0">
              <a:lnSpc>
                <a:spcPct val="100000"/>
              </a:lnSpc>
              <a:spcBef>
                <a:spcPts val="100"/>
              </a:spcBef>
            </a:pPr>
            <a:r>
              <a:rPr lang="th" sz="1400" b="1" ker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สำหรับเด็กที่มีอายุ 5-11 ปี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37934" y="1593790"/>
            <a:ext cx="3255537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rtl="0">
              <a:lnSpc>
                <a:spcPct val="100000"/>
              </a:lnSpc>
              <a:spcBef>
                <a:spcPts val="100"/>
              </a:spcBef>
            </a:pPr>
            <a:r>
              <a:rPr lang="th" sz="13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ทำไมถึงต้องฉีดวัคซีนป้องกันไวรัสโคโรนา 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13525" y="4286242"/>
            <a:ext cx="244094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459"/>
              </a:spcBef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จะฉีดวัคซีนบริเวณไหล่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5875" rtl="0">
              <a:lnSpc>
                <a:spcPct val="100000"/>
              </a:lnSpc>
              <a:spcBef>
                <a:spcPts val="355"/>
              </a:spcBef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จึงขอให้ไปฉีดโดยใส่เสื้อผ้าที่เปิดไหล่ได้ง่าย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0565" y="4893827"/>
            <a:ext cx="1981835" cy="1264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marR="5080" indent="-168275" rtl="0">
              <a:lnSpc>
                <a:spcPct val="129900"/>
              </a:lnSpc>
              <a:spcBef>
                <a:spcPts val="100"/>
              </a:spcBef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◎ </a:t>
            </a:r>
            <a:r>
              <a:rPr lang="en-US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หลังฉีดวัคซีน ขอให้นั่งเก้าอี้รอดูอาการ 15 นาทีหรือนานกว่านั้น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indent="-168275" rtl="0">
              <a:lnSpc>
                <a:spcPct val="100000"/>
              </a:lnSpc>
              <a:spcBef>
                <a:spcPts val="370"/>
              </a:spcBef>
            </a:pPr>
            <a:r>
              <a:rPr lang="en-US" sz="9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" sz="9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(บางครั้งอาจรอดูอาการถึง 30 นาทีก็มี)</a:t>
            </a:r>
            <a:endParaRPr sz="9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marR="48260" indent="-168275" rtl="0">
              <a:lnSpc>
                <a:spcPct val="129900"/>
              </a:lnSpc>
              <a:spcBef>
                <a:spcPts val="695"/>
              </a:spcBef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◎</a:t>
            </a:r>
            <a:r>
              <a:rPr lang="en-US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วันที่ฉีดวัคซีน สามารถใช้ชีวิตได้ตามปกติ เช่น อาบน้ำ ฯลฯ แต่อย่าออกกำลังกายหนัก ๆ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10288" y="4893777"/>
            <a:ext cx="2354580" cy="38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 rtl="0">
              <a:lnSpc>
                <a:spcPct val="129900"/>
              </a:lnSpc>
              <a:spcBef>
                <a:spcPts val="100"/>
              </a:spcBef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◎ เวลาฉีดวัคซีน อาจเกิดอาการต่อไปนี้ได้ แต่จะดีขึ้นเองใน 2-3 วัน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3392" y="3676824"/>
            <a:ext cx="389509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459"/>
              </a:spcBef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เวลามีไข้ 37.5 องศาขึ้นไป หรือเวลาไม่สบาย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 rtl="0">
              <a:lnSpc>
                <a:spcPct val="100000"/>
              </a:lnSpc>
              <a:spcBef>
                <a:spcPts val="355"/>
              </a:spcBef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ขอให้บอกคนที่บ้านด้วย เพราะจะไม่สามารถฉีดวัคซีนได้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1452" y="3743951"/>
            <a:ext cx="74390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th" sz="1200" kern="0">
                <a:solidFill>
                  <a:srgbClr val="DE6B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ก่อนฉีด</a:t>
            </a:r>
            <a:endParaRPr sz="1200" ker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1485" y="4380834"/>
            <a:ext cx="74390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th" sz="1200" kern="0">
                <a:solidFill>
                  <a:srgbClr val="DE6B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เวลาฉีด</a:t>
            </a:r>
            <a:endParaRPr sz="1200" ker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1512" y="5434837"/>
            <a:ext cx="75502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th" sz="1200" kern="0">
                <a:solidFill>
                  <a:srgbClr val="DE6B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หลังฉีด</a:t>
            </a:r>
            <a:endParaRPr sz="1200" ker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3540" y="6758375"/>
            <a:ext cx="6100307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95"/>
              </a:spcBef>
            </a:pPr>
            <a:r>
              <a:rPr lang="th" sz="1500" b="1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ถ้ามีอาการต่อไปนี้ ขอให้บอกคนในบ้านหรือผู้ใหญ่ที่อยู่ใกล้ ๆ</a:t>
            </a:r>
            <a:endParaRPr sz="15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0308" y="7235813"/>
            <a:ext cx="135534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785"/>
              </a:spcBef>
            </a:pPr>
            <a:r>
              <a:rPr lang="th" sz="1200" b="1" kern="0">
                <a:solidFill>
                  <a:srgbClr val="DE6B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หลังฉีดทันที</a:t>
            </a:r>
            <a:endParaRPr sz="12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75049" y="7510967"/>
            <a:ext cx="3216275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600"/>
              </a:spcBef>
              <a:tabLst>
                <a:tab pos="635635" algn="l"/>
                <a:tab pos="1555115" algn="l"/>
                <a:tab pos="2483485" algn="l"/>
              </a:tabLst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・มีไข้  ・ปวดหัว  ・เจ็บหน้าอก  ・หายใจลำบาก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 rtl="0">
              <a:lnSpc>
                <a:spcPct val="100000"/>
              </a:lnSpc>
              <a:spcBef>
                <a:spcPts val="500"/>
              </a:spcBef>
              <a:tabLst>
                <a:tab pos="635635" algn="l"/>
                <a:tab pos="1555115" algn="l"/>
              </a:tabLst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・อ่อนเพลีย  ・หนาวสั่น  ・หัวใจเต้นแรง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9752" y="7230487"/>
            <a:ext cx="359929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th" sz="1200" b="1" kern="0">
                <a:solidFill>
                  <a:srgbClr val="DE6B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วันที่ฉีด หรือหลังจากนั้นประมาณไม่เกิน 4 วัน</a:t>
            </a:r>
            <a:endParaRPr sz="12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7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449604" y="8859347"/>
            <a:ext cx="286014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  <a:spcBef>
                <a:spcPts val="115"/>
              </a:spcBef>
            </a:pPr>
            <a:r>
              <a:rPr lang="th" sz="1450" b="1" ker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เรื่องสำคัญที่อยากให้ทำตาม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31936" y="261997"/>
            <a:ext cx="982344" cy="189392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0">
            <a:spAutoFit/>
          </a:bodyPr>
          <a:lstStyle/>
          <a:p>
            <a:pPr algn="ctr" rtl="0">
              <a:lnSpc>
                <a:spcPct val="100000"/>
              </a:lnSpc>
              <a:spcBef>
                <a:spcPts val="220"/>
              </a:spcBef>
            </a:pPr>
            <a:r>
              <a:rPr lang="th" sz="900" ker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กุมภาพันธ์ 2565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49743595-0AAF-C041-BC17-C05303AD4B51}"/>
              </a:ext>
            </a:extLst>
          </p:cNvPr>
          <p:cNvSpPr txBox="1"/>
          <p:nvPr/>
        </p:nvSpPr>
        <p:spPr>
          <a:xfrm>
            <a:off x="1488780" y="966966"/>
            <a:ext cx="457894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th" sz="1700" b="1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ประกาศเรื่องการฉีดวัคซีนป้องกันไวรัสโคโรนา</a:t>
            </a:r>
            <a:endParaRPr sz="17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776CF302-F79C-4F4D-8536-D2784F7BBB62}"/>
              </a:ext>
            </a:extLst>
          </p:cNvPr>
          <p:cNvSpPr txBox="1"/>
          <p:nvPr/>
        </p:nvSpPr>
        <p:spPr>
          <a:xfrm>
            <a:off x="649744" y="1953184"/>
            <a:ext cx="4169758" cy="11356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rtl="0">
              <a:lnSpc>
                <a:spcPct val="150000"/>
              </a:lnSpc>
            </a:pPr>
            <a:r>
              <a:rPr lang="th" sz="1000" kern="0" dirty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ถ้าพวกไวรัสโคโรนาเข้ามาในร่างกายคนมาก ๆ</a:t>
            </a:r>
            <a:r>
              <a:rPr lang="en-US" sz="1000" kern="0" dirty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" sz="1000" kern="0" dirty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ก็จะเกิดอาการไม่สบาย เช่น มีไข้ ปวดเมื่อย ไอ หายใจลำบาก ปวดหัว การรับรสเพี้ยนไป ฯลฯ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604" marR="1299845" indent="-2540" rtl="0">
              <a:lnSpc>
                <a:spcPct val="150000"/>
              </a:lnSpc>
            </a:pPr>
            <a:r>
              <a:rPr lang="th" sz="1000" kern="0" dirty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ถ้าฉีดวัคซีนแล้ว ร่างกายจะเตรียมพร้อมสู้กับพวกไวรัสโคโรนา ถึงไวรัสจะเข้ามาในร่างกาย แต่ก็จะเกิดอาการไม่สบายได้ยาก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461AAA58-6D19-B141-A3D3-1F52B310BEB1}"/>
              </a:ext>
            </a:extLst>
          </p:cNvPr>
          <p:cNvSpPr txBox="1"/>
          <p:nvPr/>
        </p:nvSpPr>
        <p:spPr>
          <a:xfrm>
            <a:off x="728096" y="3234064"/>
            <a:ext cx="61003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8" rtl="0">
              <a:lnSpc>
                <a:spcPct val="100000"/>
              </a:lnSpc>
            </a:pPr>
            <a:r>
              <a:rPr lang="th" sz="13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เวลาฉีดวัคซีนป้องกันไวรัสโคโรนา ควรระวังเรื่องอะไรบ้าง ?</a:t>
            </a: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0DC2FE9-0ACC-8D42-9859-688DD0B1387A}"/>
              </a:ext>
            </a:extLst>
          </p:cNvPr>
          <p:cNvSpPr txBox="1"/>
          <p:nvPr/>
        </p:nvSpPr>
        <p:spPr>
          <a:xfrm>
            <a:off x="4310288" y="5589724"/>
            <a:ext cx="2354580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rtl="0">
              <a:lnSpc>
                <a:spcPct val="100000"/>
              </a:lnSpc>
              <a:spcBef>
                <a:spcPts val="830"/>
              </a:spcBef>
              <a:tabLst>
                <a:tab pos="609600" algn="l"/>
              </a:tabLst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・มีไข้  ・คลื่นไส้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・อ่อนเพลีย  ・ท้องเสีย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・ปวดหัว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・หนาวสั่น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49AAE56-F5CC-A647-899B-7EDDC0C95A48}"/>
              </a:ext>
            </a:extLst>
          </p:cNvPr>
          <p:cNvSpPr txBox="1"/>
          <p:nvPr/>
        </p:nvSpPr>
        <p:spPr>
          <a:xfrm>
            <a:off x="670309" y="7510377"/>
            <a:ext cx="108458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rtl="0">
              <a:lnSpc>
                <a:spcPct val="100000"/>
              </a:lnSpc>
              <a:spcBef>
                <a:spcPts val="570"/>
              </a:spcBef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・คันตามตัว</a:t>
            </a:r>
            <a:endParaRPr lang="ja-JP" altLang="en-US" sz="1000" kern="0">
              <a:latin typeface="Tahoma" panose="020B0604030504040204" pitchFamily="34" charset="0"/>
              <a:ea typeface="游明朝" panose="02020400000000000000" pitchFamily="18" charset="-128"/>
              <a:cs typeface="Tahoma" panose="020B0604030504040204" pitchFamily="34" charset="0"/>
            </a:endParaRPr>
          </a:p>
          <a:p>
            <a:pPr marL="22225" rtl="0">
              <a:lnSpc>
                <a:spcPct val="100000"/>
              </a:lnSpc>
              <a:spcBef>
                <a:spcPts val="355"/>
              </a:spcBef>
            </a:pPr>
            <a:r>
              <a:rPr lang="th" sz="10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・ไอ</a:t>
            </a:r>
            <a:endParaRPr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587EB643-9A00-D34E-98D9-08552434D657}"/>
              </a:ext>
            </a:extLst>
          </p:cNvPr>
          <p:cNvSpPr txBox="1"/>
          <p:nvPr/>
        </p:nvSpPr>
        <p:spPr>
          <a:xfrm>
            <a:off x="768108" y="9416552"/>
            <a:ext cx="4058037" cy="6870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4475" rtl="0">
              <a:lnSpc>
                <a:spcPct val="139600"/>
              </a:lnSpc>
              <a:spcBef>
                <a:spcPts val="655"/>
              </a:spcBef>
            </a:pPr>
            <a:r>
              <a:rPr lang="th" sz="11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คนเรามีหลายแบบ เช่น คนที่ฉีดวัคซีนเร็ว คนที่มีเหตุฉีดวัคซีนไม่ได้ ฯลฯ ดังนั้นจึงห้ามต่อว่าหรือรังแกคนรอบข้างเพราะคนนั้นฉีดวัคซีน คนนี้ไม่ฉีดวัคซีน เป็นต้น</a:t>
            </a:r>
            <a:endParaRPr lang="ja-JP" altLang="en-US" sz="1100" kern="0" dirty="0">
              <a:latin typeface="Tahoma" panose="020B0604030504040204" pitchFamily="34" charset="0"/>
              <a:ea typeface="游明朝" panose="02020400000000000000" pitchFamily="18" charset="-128"/>
              <a:cs typeface="Tahoma" panose="020B0604030504040204" pitchFamily="34" charset="0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AF2A724-B2EC-684C-A24E-E0423A97A9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3" y="771479"/>
            <a:ext cx="850900" cy="6096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6A19E3B-600E-4246-A3AD-721D416897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20" y="795538"/>
            <a:ext cx="495300" cy="5969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FF0CFA8-CFE3-1341-ABEC-2AE531FFA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30" y="1450779"/>
            <a:ext cx="1905000" cy="16256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BCFE6B-1D2C-6A49-9258-89EADDC0A0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82" y="3626637"/>
            <a:ext cx="1155700" cy="8382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EA2E195-87BE-074C-A385-AA24A25AFD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01" y="4128287"/>
            <a:ext cx="647700" cy="6731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4BF257E-ACE0-B641-8FDC-902B72BAC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816" y="4883735"/>
            <a:ext cx="406400" cy="6985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2AEF6-39C6-E843-989A-26322D4AE7F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33" y="5687623"/>
            <a:ext cx="635000" cy="6731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1D1F1AD-4CE2-5B4E-80B0-2CC9D5F2B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136" y="5538976"/>
            <a:ext cx="1117600" cy="9017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C549DA8-E55B-5A47-842D-4A57D8D03E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604" y="7180177"/>
            <a:ext cx="635000" cy="660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6F11C7B-FE0E-C54F-A618-23645C1E56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40" y="7235164"/>
            <a:ext cx="914400" cy="6477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A1A02CA-69C5-6447-83FA-287FA7681E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56" y="8676940"/>
            <a:ext cx="406400" cy="4953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D83A851-3EFD-6240-9C7C-09AF4E64064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89" name="object 36">
            <a:extLst>
              <a:ext uri="{FF2B5EF4-FFF2-40B4-BE49-F238E27FC236}">
                <a16:creationId xmlns:a16="http://schemas.microsoft.com/office/drawing/2014/main" id="{6D52B509-9042-474E-A3A3-5C4C53502012}"/>
              </a:ext>
            </a:extLst>
          </p:cNvPr>
          <p:cNvSpPr txBox="1"/>
          <p:nvPr/>
        </p:nvSpPr>
        <p:spPr>
          <a:xfrm>
            <a:off x="4506347" y="3812898"/>
            <a:ext cx="130175" cy="74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th" sz="4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400" ker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object 37">
            <a:extLst>
              <a:ext uri="{FF2B5EF4-FFF2-40B4-BE49-F238E27FC236}">
                <a16:creationId xmlns:a16="http://schemas.microsoft.com/office/drawing/2014/main" id="{5B3E3726-0BF8-7647-BFAE-067A13FA114F}"/>
              </a:ext>
            </a:extLst>
          </p:cNvPr>
          <p:cNvSpPr txBox="1"/>
          <p:nvPr/>
        </p:nvSpPr>
        <p:spPr>
          <a:xfrm>
            <a:off x="4761058" y="3812898"/>
            <a:ext cx="130175" cy="74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th" sz="400" kern="0">
                <a:solidFill>
                  <a:srgbClr val="2218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400" ker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479FD-C74B-45C1-B99E-5247CEEFA5F6}"/>
              </a:ext>
            </a:extLst>
          </p:cNvPr>
          <p:cNvSpPr txBox="1"/>
          <p:nvPr/>
        </p:nvSpPr>
        <p:spPr>
          <a:xfrm>
            <a:off x="578485" y="8152069"/>
            <a:ext cx="6480297" cy="369332"/>
          </a:xfrm>
          <a:prstGeom prst="rect">
            <a:avLst/>
          </a:prstGeom>
          <a:solidFill>
            <a:srgbClr val="EEC8AB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th" kern="0">
                <a:solidFill>
                  <a:srgbClr val="DE6B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โปรดฉีดวัคซีนนี้ 2 ครั้งโดยเว้นระยะห่าง 3 สัปดาห์</a:t>
            </a:r>
            <a:endParaRPr lang="th-TH" kern="0">
              <a:solidFill>
                <a:srgbClr val="DE6B3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05131" y="469900"/>
            <a:ext cx="1024372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タイ語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357</Words>
  <PresentationFormat>ユーザー設定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游明朝</vt:lpstr>
      <vt:lpstr>Arial</vt:lpstr>
      <vt:lpstr>Calibri</vt:lpstr>
      <vt:lpstr>Tahoma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2022-02-13T08:34:01Z</dcterms:created>
  <dcterms:modified xsi:type="dcterms:W3CDTF">2022-04-11T02:50:51Z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