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2"/>
    <p:sldId id="260" r:id="rId3"/>
    <p:sldId id="262" r:id="rId4"/>
    <p:sldId id="263" r:id="rId5"/>
  </p:sldIdLst>
  <p:sldSz cx="7556500" cy="10693400"/>
  <p:notesSz cx="7556500" cy="10693400"/>
  <p:defaultTextStyle>
    <a:defPPr rtl="0">
      <a:defRPr lang="mn-M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YAMAE NAOMI" initials="MN" lastIdx="1" clrIdx="0">
    <p:extLst>
      <p:ext uri="{19B8F6BF-5375-455C-9EA6-DF929625EA0E}">
        <p15:presenceInfo xmlns:p15="http://schemas.microsoft.com/office/powerpoint/2012/main" userId="MIYAMAE NAOM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64" autoAdjust="0"/>
    <p:restoredTop sz="94679"/>
  </p:normalViewPr>
  <p:slideViewPr>
    <p:cSldViewPr>
      <p:cViewPr>
        <p:scale>
          <a:sx n="100" d="100"/>
          <a:sy n="100" d="100"/>
        </p:scale>
        <p:origin x="1200" y="-38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pPr rtl="0"/>
            <a:fld id="{76A55638-820B-5B44-92E6-92DE025D1F07}" type="datetimeFigureOut">
              <a:rPr kumimoji="1" lang="ja-JP" altLang="en-US" smtClean="0"/>
              <a:t>2022/4/13</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rtl="0"/>
            <a:r>
              <a:rPr lang="mn"/>
              <a:t>マスター テキストの書式設定</a:t>
            </a:r>
          </a:p>
          <a:p>
            <a:pPr lvl="1" rtl="0"/>
            <a:r>
              <a:rPr lang="mn"/>
              <a:t>第 2 レベル</a:t>
            </a:r>
          </a:p>
          <a:p>
            <a:pPr lvl="2" rtl="0"/>
            <a:r>
              <a:rPr lang="mn"/>
              <a:t>第 3 レベル</a:t>
            </a:r>
          </a:p>
          <a:p>
            <a:pPr lvl="3" rtl="0"/>
            <a:r>
              <a:rPr lang="mn"/>
              <a:t>第 4 レベル</a:t>
            </a:r>
          </a:p>
          <a:p>
            <a:pPr lvl="4" rtl="0"/>
            <a:r>
              <a:rPr lang="mn"/>
              <a:t>第 5 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pPr rtl="0"/>
            <a:fld id="{EC9A31C6-52EB-2F42-BAEA-0A07B6EC6CFC}" type="slidenum">
              <a:rPr kumimoji="1" lang="ja-JP" altLang="en-US" smtClean="0"/>
              <a:t>‹#›</a:t>
            </a:fld>
            <a:endParaRPr kumimoji="1" lang="ja-JP" altLang="en-US"/>
          </a:p>
        </p:txBody>
      </p:sp>
    </p:spTree>
    <p:extLst>
      <p:ext uri="{BB962C8B-B14F-4D97-AF65-F5344CB8AC3E}">
        <p14:creationId xmlns:p14="http://schemas.microsoft.com/office/powerpoint/2010/main" val="1170126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th-TH"/>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1</a:t>
            </a:fld>
            <a:endParaRPr kumimoji="1" lang="ja-JP" altLang="en-US"/>
          </a:p>
        </p:txBody>
      </p:sp>
    </p:spTree>
    <p:extLst>
      <p:ext uri="{BB962C8B-B14F-4D97-AF65-F5344CB8AC3E}">
        <p14:creationId xmlns:p14="http://schemas.microsoft.com/office/powerpoint/2010/main" val="3196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rtl="0"/>
            <a:fld id="{EC9A31C6-52EB-2F42-BAEA-0A07B6EC6CFC}" type="slidenum">
              <a:rPr kumimoji="1" lang="ja-JP" altLang="en-US" smtClean="0"/>
              <a:t>3</a:t>
            </a:fld>
            <a:endParaRPr kumimoji="1" lang="ja-JP" altLang="en-US"/>
          </a:p>
        </p:txBody>
      </p:sp>
    </p:spTree>
    <p:extLst>
      <p:ext uri="{BB962C8B-B14F-4D97-AF65-F5344CB8AC3E}">
        <p14:creationId xmlns:p14="http://schemas.microsoft.com/office/powerpoint/2010/main" val="3628067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4</a:t>
            </a:fld>
            <a:endParaRPr kumimoji="1" lang="ja-JP" altLang="en-US"/>
          </a:p>
        </p:txBody>
      </p:sp>
    </p:spTree>
    <p:extLst>
      <p:ext uri="{BB962C8B-B14F-4D97-AF65-F5344CB8AC3E}">
        <p14:creationId xmlns:p14="http://schemas.microsoft.com/office/powerpoint/2010/main" val="156422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4/13/2022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4/13/2022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4/13/2022</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4/13/2022</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4/13/2022</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4/13/2022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jpeds.or.jp/modules/activity/index.php?content_id=3"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E6C3368F-E1EE-8948-BC8F-B5F435B11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 y="3175"/>
            <a:ext cx="7556500" cy="10680700"/>
          </a:xfrm>
          <a:prstGeom prst="rect">
            <a:avLst/>
          </a:prstGeom>
        </p:spPr>
      </p:pic>
      <p:sp>
        <p:nvSpPr>
          <p:cNvPr id="2" name="object 2"/>
          <p:cNvSpPr txBox="1"/>
          <p:nvPr/>
        </p:nvSpPr>
        <p:spPr>
          <a:xfrm>
            <a:off x="5783802" y="507008"/>
            <a:ext cx="1271048" cy="166712"/>
          </a:xfrm>
          <a:prstGeom prst="rect">
            <a:avLst/>
          </a:prstGeom>
          <a:ln w="5397">
            <a:solidFill>
              <a:srgbClr val="221815"/>
            </a:solidFill>
          </a:ln>
        </p:spPr>
        <p:txBody>
          <a:bodyPr vert="horz" wrap="square" lIns="0" tIns="27940" rIns="0" bIns="0" rtlCol="0">
            <a:spAutoFit/>
          </a:bodyPr>
          <a:lstStyle/>
          <a:p>
            <a:pPr marL="110489" rtl="0">
              <a:lnSpc>
                <a:spcPct val="100000"/>
              </a:lnSpc>
              <a:spcBef>
                <a:spcPts val="220"/>
              </a:spcBef>
            </a:pPr>
            <a:r>
              <a:rPr lang="mn" sz="900" kern="0" dirty="0">
                <a:solidFill>
                  <a:srgbClr val="221815"/>
                </a:solidFill>
                <a:latin typeface="Myanmar Text" panose="020B0502040204020203" pitchFamily="34" charset="0"/>
                <a:ea typeface="ＭＳ 明朝" panose="02020609040205080304" pitchFamily="17" charset="-128"/>
                <a:cs typeface="ＭＳ ゴシック"/>
              </a:rPr>
              <a:t>2022 оны 2 сарын 10</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 name="object 3"/>
          <p:cNvSpPr txBox="1"/>
          <p:nvPr/>
        </p:nvSpPr>
        <p:spPr>
          <a:xfrm>
            <a:off x="1230008" y="7356233"/>
            <a:ext cx="5937700" cy="663001"/>
          </a:xfrm>
          <a:prstGeom prst="rect">
            <a:avLst/>
          </a:prstGeom>
        </p:spPr>
        <p:txBody>
          <a:bodyPr vert="horz" wrap="square" lIns="0" tIns="39369" rIns="0" bIns="0" rtlCol="0">
            <a:spAutoFit/>
          </a:bodyPr>
          <a:lstStyle/>
          <a:p>
            <a:pPr marL="4734560" rtl="0">
              <a:lnSpc>
                <a:spcPct val="100000"/>
              </a:lnSpc>
              <a:spcBef>
                <a:spcPts val="309"/>
              </a:spcBef>
            </a:pPr>
            <a:r>
              <a:rPr lang="mn" sz="900" kern="0" dirty="0">
                <a:solidFill>
                  <a:schemeClr val="bg1"/>
                </a:solidFill>
                <a:latin typeface="Myanmar Text" panose="020B0502040204020203" pitchFamily="34" charset="0"/>
                <a:ea typeface="ＭＳ 明朝" panose="02020609040205080304" pitchFamily="17" charset="-128"/>
                <a:cs typeface="HGPGothicE"/>
              </a:rPr>
              <a:t>Вакцин хийлгэхэд</a:t>
            </a:r>
          </a:p>
          <a:p>
            <a:pPr marL="4702175" rtl="0">
              <a:lnSpc>
                <a:spcPct val="100000"/>
              </a:lnSpc>
              <a:spcBef>
                <a:spcPts val="465"/>
              </a:spcBef>
            </a:pPr>
            <a:r>
              <a:rPr lang="mn" sz="1600" kern="0" dirty="0">
                <a:solidFill>
                  <a:schemeClr val="bg1"/>
                </a:solidFill>
                <a:latin typeface="Myanmar Text" panose="020B0502040204020203" pitchFamily="34" charset="0"/>
                <a:ea typeface="ＭＳ 明朝" panose="02020609040205080304" pitchFamily="17" charset="-128"/>
                <a:cs typeface="HGPGothicE"/>
              </a:rPr>
              <a:t>Төлбөргүй</a:t>
            </a:r>
          </a:p>
          <a:p>
            <a:pPr marL="4700270" rtl="0">
              <a:lnSpc>
                <a:spcPct val="100000"/>
              </a:lnSpc>
              <a:spcBef>
                <a:spcPts val="400"/>
              </a:spcBef>
            </a:pPr>
            <a:r>
              <a:rPr lang="mn" sz="700" kern="0" dirty="0">
                <a:solidFill>
                  <a:schemeClr val="bg1"/>
                </a:solidFill>
                <a:latin typeface="Myanmar Text" panose="020B0502040204020203" pitchFamily="34" charset="0"/>
                <a:ea typeface="ＭＳ 明朝" panose="02020609040205080304" pitchFamily="17" charset="-128"/>
                <a:cs typeface="HGPGothicE"/>
              </a:rPr>
              <a:t>(Бүгд улсын зардлаар) </a:t>
            </a:r>
          </a:p>
        </p:txBody>
      </p:sp>
      <p:sp>
        <p:nvSpPr>
          <p:cNvPr id="4" name="object 4"/>
          <p:cNvSpPr txBox="1"/>
          <p:nvPr/>
        </p:nvSpPr>
        <p:spPr>
          <a:xfrm>
            <a:off x="1621078" y="9112737"/>
            <a:ext cx="4529455" cy="162865"/>
          </a:xfrm>
          <a:prstGeom prst="rect">
            <a:avLst/>
          </a:prstGeom>
        </p:spPr>
        <p:txBody>
          <a:bodyPr vert="horz" wrap="square" lIns="0" tIns="16510" rIns="0" bIns="0" rtlCol="0">
            <a:spAutoFit/>
          </a:bodyPr>
          <a:lstStyle/>
          <a:p>
            <a:pPr marL="12700" rtl="0">
              <a:lnSpc>
                <a:spcPct val="100000"/>
              </a:lnSpc>
              <a:spcBef>
                <a:spcPts val="130"/>
              </a:spcBef>
            </a:pPr>
            <a:r>
              <a:rPr lang="mn" sz="950" kern="0">
                <a:solidFill>
                  <a:srgbClr val="221815"/>
                </a:solidFill>
                <a:latin typeface="Myanmar Text" panose="020B0502040204020203" pitchFamily="34" charset="0"/>
                <a:ea typeface="ＭＳ 明朝" panose="02020609040205080304" pitchFamily="17" charset="-128"/>
                <a:cs typeface="HGPGothicE"/>
              </a:rPr>
              <a:t>Гэрийнхэнтэй хамт энэ тайлбарыг уншаад, вакцин хийлгэх талаар зөвлөлдөөрэй.</a:t>
            </a:r>
            <a:endParaRPr sz="95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5" name="object 5"/>
          <p:cNvSpPr txBox="1"/>
          <p:nvPr/>
        </p:nvSpPr>
        <p:spPr>
          <a:xfrm>
            <a:off x="1294370" y="9573272"/>
            <a:ext cx="5182870" cy="628377"/>
          </a:xfrm>
          <a:prstGeom prst="rect">
            <a:avLst/>
          </a:prstGeom>
        </p:spPr>
        <p:txBody>
          <a:bodyPr vert="horz" wrap="square" lIns="0" tIns="12700" rIns="0" bIns="0" rtlCol="0">
            <a:spAutoFit/>
          </a:bodyPr>
          <a:lstStyle/>
          <a:p>
            <a:pPr marL="12700" algn="ctr" rtl="0">
              <a:lnSpc>
                <a:spcPct val="100000"/>
              </a:lnSpc>
              <a:spcBef>
                <a:spcPts val="100"/>
              </a:spcBef>
            </a:pPr>
            <a:r>
              <a:rPr lang="mn" sz="2000" b="1" kern="0" dirty="0">
                <a:solidFill>
                  <a:srgbClr val="FFF100"/>
                </a:solidFill>
                <a:latin typeface="Myanmar Text" panose="020B0502040204020203" pitchFamily="34" charset="0"/>
                <a:ea typeface="ＭＳ 明朝" panose="02020609040205080304" pitchFamily="17" charset="-128"/>
                <a:cs typeface="HGPGothicE"/>
              </a:rPr>
              <a:t>Вакцин хийлгэх өдрөө эх хүүхдийн эрүүл мэндийн дэвтрээ авч ирээрэй.</a:t>
            </a:r>
            <a:endParaRPr sz="2000" b="1" kern="0" dirty="0">
              <a:latin typeface="Myanmar Text" panose="020B0502040204020203" pitchFamily="34" charset="0"/>
              <a:ea typeface="ＭＳ 明朝" panose="02020609040205080304" pitchFamily="17" charset="-128"/>
              <a:cs typeface="Myanmar Text" panose="020B0502040204020203" pitchFamily="34" charset="0"/>
            </a:endParaRPr>
          </a:p>
        </p:txBody>
      </p:sp>
      <p:grpSp>
        <p:nvGrpSpPr>
          <p:cNvPr id="6" name="object 6"/>
          <p:cNvGrpSpPr/>
          <p:nvPr/>
        </p:nvGrpSpPr>
        <p:grpSpPr>
          <a:xfrm>
            <a:off x="1767744" y="3079346"/>
            <a:ext cx="4014210" cy="1088132"/>
            <a:chOff x="1767744" y="3079346"/>
            <a:chExt cx="4014210" cy="1088132"/>
          </a:xfrm>
        </p:grpSpPr>
        <p:sp>
          <p:nvSpPr>
            <p:cNvPr id="7" name="object 7"/>
            <p:cNvSpPr/>
            <p:nvPr/>
          </p:nvSpPr>
          <p:spPr>
            <a:xfrm>
              <a:off x="1767744" y="3079346"/>
              <a:ext cx="4014210" cy="1088132"/>
            </a:xfrm>
            <a:prstGeom prst="rect">
              <a:avLst/>
            </a:prstGeom>
            <a:blipFill>
              <a:blip r:embed="rId4" cstate="print"/>
              <a:stretch>
                <a:fillRect/>
              </a:stretch>
            </a:blip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8" name="object 8"/>
            <p:cNvSpPr/>
            <p:nvPr/>
          </p:nvSpPr>
          <p:spPr>
            <a:xfrm>
              <a:off x="1805840" y="3117079"/>
              <a:ext cx="3901762" cy="436069"/>
            </a:xfrm>
            <a:prstGeom prst="rect">
              <a:avLst/>
            </a:prstGeom>
            <a:blipFill>
              <a:blip r:embed="rId5" cstate="print"/>
              <a:stretch>
                <a:fillRect/>
              </a:stretch>
            </a:blip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9" name="object 9"/>
            <p:cNvSpPr/>
            <p:nvPr/>
          </p:nvSpPr>
          <p:spPr>
            <a:xfrm>
              <a:off x="2165360" y="3657076"/>
              <a:ext cx="3198864" cy="435038"/>
            </a:xfrm>
            <a:prstGeom prst="rect">
              <a:avLst/>
            </a:prstGeom>
            <a:blipFill>
              <a:blip r:embed="rId6" cstate="print"/>
              <a:stretch>
                <a:fillRect/>
              </a:stretch>
            </a:blip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grpSp>
      <p:sp>
        <p:nvSpPr>
          <p:cNvPr id="11" name="object 2">
            <a:extLst>
              <a:ext uri="{FF2B5EF4-FFF2-40B4-BE49-F238E27FC236}">
                <a16:creationId xmlns:a16="http://schemas.microsoft.com/office/drawing/2014/main" id="{0DCCC9BB-A527-3E45-9680-A3275A489F89}"/>
              </a:ext>
            </a:extLst>
          </p:cNvPr>
          <p:cNvSpPr txBox="1"/>
          <p:nvPr/>
        </p:nvSpPr>
        <p:spPr>
          <a:xfrm>
            <a:off x="4427028" y="3557372"/>
            <a:ext cx="114300" cy="120546"/>
          </a:xfrm>
          <a:prstGeom prst="rect">
            <a:avLst/>
          </a:prstGeom>
        </p:spPr>
        <p:txBody>
          <a:bodyPr vert="horz" wrap="square" lIns="0" tIns="12700" rIns="0" bIns="0" rtlCol="0">
            <a:spAutoFit/>
          </a:bodyPr>
          <a:lstStyle/>
          <a:p>
            <a:pPr marL="12700" rtl="0">
              <a:lnSpc>
                <a:spcPct val="100000"/>
              </a:lnSpc>
              <a:spcBef>
                <a:spcPts val="100"/>
              </a:spcBef>
            </a:pPr>
            <a:r>
              <a:rPr lang="mn" sz="700" kern="0">
                <a:solidFill>
                  <a:srgbClr val="DE6B37"/>
                </a:solidFill>
                <a:latin typeface="Myanmar Text" panose="020B0502040204020203" pitchFamily="34" charset="0"/>
                <a:ea typeface="ＭＳ 明朝" panose="02020609040205080304" pitchFamily="17" charset="-128"/>
                <a:cs typeface="ＭＳ ゴシック"/>
              </a:rPr>
              <a:t>　</a:t>
            </a:r>
            <a:endParaRPr sz="700" kern="0" dirty="0">
              <a:latin typeface="Myanmar Text" panose="020B0502040204020203" pitchFamily="34" charset="0"/>
              <a:ea typeface="ＭＳ 明朝" panose="02020609040205080304" pitchFamily="17" charset="-128"/>
              <a:cs typeface="Myanmar Text" panose="020B0502040204020203" pitchFamily="34" charset="0"/>
            </a:endParaRPr>
          </a:p>
        </p:txBody>
      </p:sp>
      <p:pic>
        <p:nvPicPr>
          <p:cNvPr id="51" name="図 50">
            <a:extLst>
              <a:ext uri="{FF2B5EF4-FFF2-40B4-BE49-F238E27FC236}">
                <a16:creationId xmlns:a16="http://schemas.microsoft.com/office/drawing/2014/main" id="{5F1ABCA4-FBDD-1B42-9487-6492FFE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639" y="1891152"/>
            <a:ext cx="838200" cy="774700"/>
          </a:xfrm>
          <a:prstGeom prst="rect">
            <a:avLst/>
          </a:prstGeom>
        </p:spPr>
      </p:pic>
      <p:pic>
        <p:nvPicPr>
          <p:cNvPr id="53" name="図 52">
            <a:extLst>
              <a:ext uri="{FF2B5EF4-FFF2-40B4-BE49-F238E27FC236}">
                <a16:creationId xmlns:a16="http://schemas.microsoft.com/office/drawing/2014/main" id="{A137CE3D-BEE4-184A-8317-7EDAF2A770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0008" y="2395954"/>
            <a:ext cx="698500" cy="393700"/>
          </a:xfrm>
          <a:prstGeom prst="rect">
            <a:avLst/>
          </a:prstGeom>
        </p:spPr>
      </p:pic>
      <p:sp>
        <p:nvSpPr>
          <p:cNvPr id="58" name="object 3">
            <a:extLst>
              <a:ext uri="{FF2B5EF4-FFF2-40B4-BE49-F238E27FC236}">
                <a16:creationId xmlns:a16="http://schemas.microsoft.com/office/drawing/2014/main" id="{C9B4DEAB-2846-8D41-981C-D86476D9983A}"/>
              </a:ext>
            </a:extLst>
          </p:cNvPr>
          <p:cNvSpPr txBox="1"/>
          <p:nvPr/>
        </p:nvSpPr>
        <p:spPr>
          <a:xfrm>
            <a:off x="1144533" y="8040330"/>
            <a:ext cx="5524902" cy="674544"/>
          </a:xfrm>
          <a:prstGeom prst="rect">
            <a:avLst/>
          </a:prstGeom>
        </p:spPr>
        <p:txBody>
          <a:bodyPr vert="horz" wrap="square" lIns="0" tIns="0" rIns="0" bIns="0" rtlCol="0">
            <a:spAutoFit/>
          </a:bodyPr>
          <a:lstStyle/>
          <a:p>
            <a:pPr marR="398780" algn="ctr" rtl="0">
              <a:lnSpc>
                <a:spcPct val="100000"/>
              </a:lnSpc>
              <a:spcBef>
                <a:spcPts val="700"/>
              </a:spcBef>
            </a:pPr>
            <a:r>
              <a:rPr lang="mn" sz="1900" b="1" kern="0" dirty="0">
                <a:solidFill>
                  <a:schemeClr val="bg1"/>
                </a:solidFill>
                <a:latin typeface="Myanmar Text" panose="020B0502040204020203" pitchFamily="34" charset="0"/>
                <a:ea typeface="ＭＳ 明朝" panose="02020609040205080304" pitchFamily="17" charset="-128"/>
                <a:cs typeface="HGPGothicE"/>
              </a:rPr>
              <a:t>5 ба түүнээс дээш насны хүүхдүүд ч </a:t>
            </a:r>
          </a:p>
          <a:p>
            <a:pPr marR="399415" algn="ctr" rtl="0">
              <a:lnSpc>
                <a:spcPct val="100000"/>
              </a:lnSpc>
              <a:spcBef>
                <a:spcPts val="725"/>
              </a:spcBef>
            </a:pPr>
            <a:r>
              <a:rPr lang="mn" sz="1900" b="1" kern="0" dirty="0">
                <a:solidFill>
                  <a:schemeClr val="bg1"/>
                </a:solidFill>
                <a:latin typeface="Myanmar Text" panose="020B0502040204020203" pitchFamily="34" charset="0"/>
                <a:ea typeface="ＭＳ 明朝" panose="02020609040205080304" pitchFamily="17" charset="-128"/>
                <a:cs typeface="HGPGothicE"/>
              </a:rPr>
              <a:t>корона</a:t>
            </a:r>
            <a:r>
              <a:rPr lang="mn-MN" sz="1900" b="1" kern="0" dirty="0" smtClean="0">
                <a:solidFill>
                  <a:schemeClr val="bg1"/>
                </a:solidFill>
                <a:latin typeface="Myanmar Text" panose="020B0502040204020203" pitchFamily="34" charset="0"/>
                <a:ea typeface="ＭＳ 明朝" panose="02020609040205080304" pitchFamily="17" charset="-128"/>
                <a:cs typeface="HGPGothicE"/>
              </a:rPr>
              <a:t>гий</a:t>
            </a:r>
            <a:r>
              <a:rPr lang="mn" sz="1900" b="1" kern="0" dirty="0" smtClean="0">
                <a:solidFill>
                  <a:schemeClr val="bg1"/>
                </a:solidFill>
                <a:latin typeface="Myanmar Text" panose="020B0502040204020203" pitchFamily="34" charset="0"/>
                <a:ea typeface="ＭＳ 明朝" panose="02020609040205080304" pitchFamily="17" charset="-128"/>
                <a:cs typeface="HGPGothicE"/>
              </a:rPr>
              <a:t>н </a:t>
            </a:r>
            <a:r>
              <a:rPr lang="mn" sz="1900" b="1" kern="0" dirty="0">
                <a:solidFill>
                  <a:schemeClr val="bg1"/>
                </a:solidFill>
                <a:latin typeface="Myanmar Text" panose="020B0502040204020203" pitchFamily="34" charset="0"/>
                <a:ea typeface="ＭＳ 明朝" panose="02020609040205080304" pitchFamily="17" charset="-128"/>
                <a:cs typeface="HGPGothicE"/>
              </a:rPr>
              <a:t>эсрэг вакцин хийлгэх боломжтой.</a:t>
            </a:r>
          </a:p>
        </p:txBody>
      </p:sp>
      <p:pic>
        <p:nvPicPr>
          <p:cNvPr id="55" name="図 54">
            <a:extLst>
              <a:ext uri="{FF2B5EF4-FFF2-40B4-BE49-F238E27FC236}">
                <a16:creationId xmlns:a16="http://schemas.microsoft.com/office/drawing/2014/main" id="{2F16F039-764D-5144-A123-AF848157FC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275" y="4341842"/>
            <a:ext cx="4978400" cy="2146300"/>
          </a:xfrm>
          <a:prstGeom prst="rect">
            <a:avLst/>
          </a:prstGeom>
        </p:spPr>
      </p:pic>
      <p:pic>
        <p:nvPicPr>
          <p:cNvPr id="57" name="図 56">
            <a:extLst>
              <a:ext uri="{FF2B5EF4-FFF2-40B4-BE49-F238E27FC236}">
                <a16:creationId xmlns:a16="http://schemas.microsoft.com/office/drawing/2014/main" id="{C3FD6E24-6959-0441-87B6-0698B679DF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1407" y="6238148"/>
            <a:ext cx="3327400" cy="1651000"/>
          </a:xfrm>
          <a:prstGeom prst="rect">
            <a:avLst/>
          </a:prstGeom>
        </p:spPr>
      </p:pic>
      <p:sp>
        <p:nvSpPr>
          <p:cNvPr id="12" name="テキスト ボックス 11">
            <a:extLst>
              <a:ext uri="{FF2B5EF4-FFF2-40B4-BE49-F238E27FC236}">
                <a16:creationId xmlns:a16="http://schemas.microsoft.com/office/drawing/2014/main" id="{1CFE6390-C7AC-4EEC-8635-F0F3827D3763}"/>
              </a:ext>
            </a:extLst>
          </p:cNvPr>
          <p:cNvSpPr txBox="1"/>
          <p:nvPr/>
        </p:nvSpPr>
        <p:spPr>
          <a:xfrm>
            <a:off x="1309944" y="3100808"/>
            <a:ext cx="4978400" cy="1077218"/>
          </a:xfrm>
          <a:prstGeom prst="rect">
            <a:avLst/>
          </a:prstGeom>
          <a:solidFill>
            <a:schemeClr val="bg1"/>
          </a:solidFill>
        </p:spPr>
        <p:txBody>
          <a:bodyPr wrap="square" rtlCol="0">
            <a:spAutoFit/>
          </a:bodyPr>
          <a:lstStyle/>
          <a:p>
            <a:pPr algn="ctr" rtl="0"/>
            <a:r>
              <a:rPr lang="mn" sz="3200" dirty="0">
                <a:solidFill>
                  <a:schemeClr val="accent6">
                    <a:lumMod val="75000"/>
                  </a:schemeClr>
                </a:solidFill>
                <a:latin typeface="Myanmar Text" panose="020B0502040204020203" pitchFamily="34" charset="0"/>
              </a:rPr>
              <a:t>Корона</a:t>
            </a:r>
            <a:r>
              <a:rPr lang="mn-MN" sz="3200" dirty="0" smtClean="0">
                <a:solidFill>
                  <a:schemeClr val="accent6">
                    <a:lumMod val="75000"/>
                  </a:schemeClr>
                </a:solidFill>
                <a:latin typeface="Myanmar Text" panose="020B0502040204020203" pitchFamily="34" charset="0"/>
              </a:rPr>
              <a:t>гий</a:t>
            </a:r>
            <a:r>
              <a:rPr lang="mn" sz="3200" dirty="0" smtClean="0">
                <a:solidFill>
                  <a:schemeClr val="accent6">
                    <a:lumMod val="75000"/>
                  </a:schemeClr>
                </a:solidFill>
                <a:latin typeface="Myanmar Text" panose="020B0502040204020203" pitchFamily="34" charset="0"/>
              </a:rPr>
              <a:t>н </a:t>
            </a:r>
            <a:r>
              <a:rPr lang="mn" sz="3200" dirty="0">
                <a:solidFill>
                  <a:schemeClr val="accent6">
                    <a:lumMod val="75000"/>
                  </a:schemeClr>
                </a:solidFill>
                <a:latin typeface="Myanmar Text" panose="020B0502040204020203" pitchFamily="34" charset="0"/>
              </a:rPr>
              <a:t>эсрэг вакцины тухай мэдээлэл</a:t>
            </a:r>
            <a:endParaRPr lang="th-TH" sz="3200" dirty="0">
              <a:solidFill>
                <a:schemeClr val="accent6">
                  <a:lumMod val="75000"/>
                </a:schemeClr>
              </a:solidFill>
              <a:latin typeface="Myanmar Text" panose="020B0502040204020203" pitchFamily="34" charset="0"/>
            </a:endParaRPr>
          </a:p>
        </p:txBody>
      </p:sp>
      <p:sp>
        <p:nvSpPr>
          <p:cNvPr id="19" name="object 10"/>
          <p:cNvSpPr txBox="1"/>
          <p:nvPr/>
        </p:nvSpPr>
        <p:spPr>
          <a:xfrm>
            <a:off x="1947571" y="2079541"/>
            <a:ext cx="3703146" cy="662874"/>
          </a:xfrm>
          <a:prstGeom prst="rect">
            <a:avLst/>
          </a:prstGeom>
        </p:spPr>
        <p:txBody>
          <a:bodyPr vert="horz" wrap="square" lIns="0" tIns="12700" rIns="0" bIns="0" rtlCol="0">
            <a:spAutoFit/>
          </a:bodyPr>
          <a:lstStyle/>
          <a:p>
            <a:pPr marL="492125" marR="5080" indent="-480059" algn="ctr" rtl="0">
              <a:lnSpc>
                <a:spcPct val="132300"/>
              </a:lnSpc>
              <a:spcBef>
                <a:spcPts val="100"/>
              </a:spcBef>
            </a:pPr>
            <a:r>
              <a:rPr lang="mn" sz="1600" kern="0" dirty="0">
                <a:latin typeface="Myanmar Text" panose="020B0502040204020203" pitchFamily="34" charset="0"/>
                <a:ea typeface="ＭＳ 明朝" panose="02020609040205080304" pitchFamily="17" charset="-128"/>
                <a:cs typeface="HGPGothicE"/>
              </a:rPr>
              <a:t>5-11 насны </a:t>
            </a:r>
            <a:r>
              <a:rPr lang="mn" sz="1600" kern="0" dirty="0" smtClean="0">
                <a:latin typeface="Myanmar Text" panose="020B0502040204020203" pitchFamily="34" charset="0"/>
                <a:ea typeface="ＭＳ 明朝" panose="02020609040205080304" pitchFamily="17" charset="-128"/>
                <a:cs typeface="HGPGothicE"/>
              </a:rPr>
              <a:t>хүүх</a:t>
            </a:r>
            <a:r>
              <a:rPr lang="mn-MN" sz="1600" kern="0" dirty="0" smtClean="0">
                <a:latin typeface="Myanmar Text" panose="020B0502040204020203" pitchFamily="34" charset="0"/>
                <a:ea typeface="ＭＳ 明朝" panose="02020609040205080304" pitchFamily="17" charset="-128"/>
                <a:cs typeface="HGPGothicE"/>
              </a:rPr>
              <a:t>дэд болон</a:t>
            </a:r>
            <a:r>
              <a:rPr lang="mn" sz="1600" kern="0" dirty="0" smtClean="0">
                <a:latin typeface="Myanmar Text" panose="020B0502040204020203" pitchFamily="34" charset="0"/>
                <a:ea typeface="ＭＳ 明朝" panose="02020609040205080304" pitchFamily="17" charset="-128"/>
                <a:cs typeface="HGPGothicE"/>
              </a:rPr>
              <a:t> </a:t>
            </a:r>
            <a:r>
              <a:rPr lang="mn" sz="1600" kern="0" dirty="0">
                <a:latin typeface="Myanmar Text" panose="020B0502040204020203" pitchFamily="34" charset="0"/>
                <a:ea typeface="ＭＳ 明朝" panose="02020609040205080304" pitchFamily="17" charset="-128"/>
                <a:cs typeface="HGPGothicE"/>
              </a:rPr>
              <a:t>асран хамгаалагчдад зориулав</a:t>
            </a:r>
            <a:endParaRPr sz="16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0" name="object 2">
            <a:extLst>
              <a:ext uri="{FF2B5EF4-FFF2-40B4-BE49-F238E27FC236}">
                <a16:creationId xmlns:a16="http://schemas.microsoft.com/office/drawing/2014/main" id="{9091C248-2FE6-F74A-9C16-1E9241EEFC1F}"/>
              </a:ext>
            </a:extLst>
          </p:cNvPr>
          <p:cNvSpPr txBox="1"/>
          <p:nvPr/>
        </p:nvSpPr>
        <p:spPr>
          <a:xfrm>
            <a:off x="6292850" y="345571"/>
            <a:ext cx="769625" cy="174003"/>
          </a:xfrm>
          <a:prstGeom prst="rect">
            <a:avLst/>
          </a:prstGeom>
          <a:ln w="4445">
            <a:noFill/>
          </a:ln>
        </p:spPr>
        <p:txBody>
          <a:bodyPr vert="horz" wrap="square" lIns="0" tIns="28800" rIns="0" bIns="21600" rtlCol="0">
            <a:spAutoFit/>
          </a:bodyPr>
          <a:lstStyle/>
          <a:p>
            <a:pPr marL="110489" algn="r" rtl="0">
              <a:lnSpc>
                <a:spcPct val="100000"/>
              </a:lnSpc>
              <a:spcBef>
                <a:spcPts val="220"/>
              </a:spcBef>
            </a:pPr>
            <a:r>
              <a:rPr lang="ja-JP" altLang="en-US" sz="800" kern="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モンゴル語</a:t>
            </a:r>
            <a:endParaRPr lang="en" sz="800" kern="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7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 name="object 3"/>
          <p:cNvSpPr/>
          <p:nvPr/>
        </p:nvSpPr>
        <p:spPr>
          <a:xfrm>
            <a:off x="355994" y="1330960"/>
            <a:ext cx="6840220" cy="8865235"/>
          </a:xfrm>
          <a:custGeom>
            <a:avLst/>
            <a:gdLst/>
            <a:ahLst/>
            <a:cxnLst/>
            <a:rect l="l" t="t" r="r" b="b"/>
            <a:pathLst>
              <a:path w="6840220" h="8865235">
                <a:moveTo>
                  <a:pt x="0" y="8864612"/>
                </a:moveTo>
                <a:lnTo>
                  <a:pt x="6840004" y="8864612"/>
                </a:lnTo>
                <a:lnTo>
                  <a:pt x="6840004" y="0"/>
                </a:lnTo>
                <a:lnTo>
                  <a:pt x="0" y="0"/>
                </a:lnTo>
                <a:lnTo>
                  <a:pt x="0" y="8864612"/>
                </a:lnTo>
                <a:close/>
              </a:path>
            </a:pathLst>
          </a:custGeom>
          <a:solidFill>
            <a:srgbClr val="FFFFFF"/>
          </a:solid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grpSp>
        <p:nvGrpSpPr>
          <p:cNvPr id="4" name="object 4"/>
          <p:cNvGrpSpPr/>
          <p:nvPr/>
        </p:nvGrpSpPr>
        <p:grpSpPr>
          <a:xfrm>
            <a:off x="211989" y="343439"/>
            <a:ext cx="6984225" cy="1107935"/>
            <a:chOff x="216001" y="324002"/>
            <a:chExt cx="6984225" cy="1107935"/>
          </a:xfrm>
        </p:grpSpPr>
        <p:sp>
          <p:nvSpPr>
            <p:cNvPr id="5" name="object 5"/>
            <p:cNvSpPr/>
            <p:nvPr/>
          </p:nvSpPr>
          <p:spPr>
            <a:xfrm>
              <a:off x="360006" y="468007"/>
              <a:ext cx="6840220" cy="963930"/>
            </a:xfrm>
            <a:custGeom>
              <a:avLst/>
              <a:gdLst/>
              <a:ahLst/>
              <a:cxnLst/>
              <a:rect l="l" t="t" r="r" b="b"/>
              <a:pathLst>
                <a:path w="6840220" h="963930">
                  <a:moveTo>
                    <a:pt x="6840004" y="0"/>
                  </a:moveTo>
                  <a:lnTo>
                    <a:pt x="0" y="0"/>
                  </a:lnTo>
                  <a:lnTo>
                    <a:pt x="0" y="120345"/>
                  </a:lnTo>
                  <a:lnTo>
                    <a:pt x="0" y="963383"/>
                  </a:lnTo>
                  <a:lnTo>
                    <a:pt x="6840004" y="963383"/>
                  </a:lnTo>
                  <a:lnTo>
                    <a:pt x="6840004" y="120345"/>
                  </a:lnTo>
                  <a:lnTo>
                    <a:pt x="6840004" y="0"/>
                  </a:lnTo>
                  <a:close/>
                </a:path>
              </a:pathLst>
            </a:custGeom>
            <a:solidFill>
              <a:srgbClr val="FFF100"/>
            </a:solidFill>
          </p:spPr>
          <p:txBody>
            <a:bodyPr wrap="square" lIns="0" tIns="0" rIns="0" bIns="0" rtlCol="0"/>
            <a:lstStyle/>
            <a:p>
              <a:pPr rtl="0"/>
              <a:endParaRPr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6" name="object 6"/>
            <p:cNvSpPr/>
            <p:nvPr/>
          </p:nvSpPr>
          <p:spPr>
            <a:xfrm>
              <a:off x="216001" y="324002"/>
              <a:ext cx="1538858"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grpSp>
      <p:grpSp>
        <p:nvGrpSpPr>
          <p:cNvPr id="7" name="object 7"/>
          <p:cNvGrpSpPr/>
          <p:nvPr/>
        </p:nvGrpSpPr>
        <p:grpSpPr>
          <a:xfrm>
            <a:off x="788400" y="3781721"/>
            <a:ext cx="5983605" cy="280670"/>
            <a:chOff x="788400" y="3781721"/>
            <a:chExt cx="5983605" cy="280670"/>
          </a:xfrm>
        </p:grpSpPr>
        <p:sp>
          <p:nvSpPr>
            <p:cNvPr id="8" name="object 8"/>
            <p:cNvSpPr/>
            <p:nvPr/>
          </p:nvSpPr>
          <p:spPr>
            <a:xfrm>
              <a:off x="792001" y="3785321"/>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9" name="object 9"/>
            <p:cNvSpPr/>
            <p:nvPr/>
          </p:nvSpPr>
          <p:spPr>
            <a:xfrm>
              <a:off x="792001" y="3785321"/>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grpSp>
      <p:sp>
        <p:nvSpPr>
          <p:cNvPr id="10" name="object 10"/>
          <p:cNvSpPr/>
          <p:nvPr/>
        </p:nvSpPr>
        <p:spPr>
          <a:xfrm>
            <a:off x="792001" y="4324871"/>
            <a:ext cx="3630929" cy="0"/>
          </a:xfrm>
          <a:custGeom>
            <a:avLst/>
            <a:gdLst/>
            <a:ahLst/>
            <a:cxnLst/>
            <a:rect l="l" t="t" r="r" b="b"/>
            <a:pathLst>
              <a:path w="3630929">
                <a:moveTo>
                  <a:pt x="0" y="0"/>
                </a:moveTo>
                <a:lnTo>
                  <a:pt x="3630409" y="0"/>
                </a:lnTo>
              </a:path>
            </a:pathLst>
          </a:custGeom>
          <a:ln w="7200">
            <a:solidFill>
              <a:srgbClr val="E55927"/>
            </a:solidFill>
          </a:ln>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11" name="object 11"/>
          <p:cNvSpPr/>
          <p:nvPr/>
        </p:nvSpPr>
        <p:spPr>
          <a:xfrm>
            <a:off x="806450" y="8534426"/>
            <a:ext cx="5746465" cy="0"/>
          </a:xfrm>
          <a:custGeom>
            <a:avLst/>
            <a:gdLst/>
            <a:ahLst/>
            <a:cxnLst/>
            <a:rect l="l" t="t" r="r" b="b"/>
            <a:pathLst>
              <a:path w="5979795">
                <a:moveTo>
                  <a:pt x="0" y="0"/>
                </a:moveTo>
                <a:lnTo>
                  <a:pt x="5979248" y="0"/>
                </a:lnTo>
              </a:path>
            </a:pathLst>
          </a:custGeom>
          <a:ln w="7200">
            <a:solidFill>
              <a:srgbClr val="E55927"/>
            </a:solidFill>
          </a:ln>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graphicFrame>
        <p:nvGraphicFramePr>
          <p:cNvPr id="12" name="object 12"/>
          <p:cNvGraphicFramePr>
            <a:graphicFrameLocks noGrp="1"/>
          </p:cNvGraphicFramePr>
          <p:nvPr>
            <p:extLst>
              <p:ext uri="{D42A27DB-BD31-4B8C-83A1-F6EECF244321}">
                <p14:modId xmlns:p14="http://schemas.microsoft.com/office/powerpoint/2010/main" val="962790252"/>
              </p:ext>
            </p:extLst>
          </p:nvPr>
        </p:nvGraphicFramePr>
        <p:xfrm>
          <a:off x="919002" y="7106920"/>
          <a:ext cx="5579588" cy="891478"/>
        </p:xfrm>
        <a:graphic>
          <a:graphicData uri="http://schemas.openxmlformats.org/drawingml/2006/table">
            <a:tbl>
              <a:tblPr firstRow="1" bandRow="1">
                <a:tableStyleId>{2D5ABB26-0587-4C30-8999-92F81FD0307C}</a:tableStyleId>
              </a:tblPr>
              <a:tblGrid>
                <a:gridCol w="1597235">
                  <a:extLst>
                    <a:ext uri="{9D8B030D-6E8A-4147-A177-3AD203B41FA5}">
                      <a16:colId xmlns:a16="http://schemas.microsoft.com/office/drawing/2014/main" val="20000"/>
                    </a:ext>
                  </a:extLst>
                </a:gridCol>
                <a:gridCol w="3982353">
                  <a:extLst>
                    <a:ext uri="{9D8B030D-6E8A-4147-A177-3AD203B41FA5}">
                      <a16:colId xmlns:a16="http://schemas.microsoft.com/office/drawing/2014/main" val="20001"/>
                    </a:ext>
                  </a:extLst>
                </a:gridCol>
              </a:tblGrid>
              <a:tr h="288000">
                <a:tc>
                  <a:txBody>
                    <a:bodyPr/>
                    <a:lstStyle/>
                    <a:p>
                      <a:pPr rtl="0">
                        <a:lnSpc>
                          <a:spcPct val="100000"/>
                        </a:lnSpc>
                      </a:pPr>
                      <a:endParaRPr sz="100" dirty="0">
                        <a:latin typeface="Myanmar Text" panose="020B0502040204020203" pitchFamily="34" charset="0"/>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9525">
                      <a:solidFill>
                        <a:srgbClr val="E55927"/>
                      </a:solidFill>
                      <a:prstDash val="solid"/>
                    </a:lnB>
                    <a:solidFill>
                      <a:srgbClr val="F9E4D5"/>
                    </a:solidFill>
                  </a:tcPr>
                </a:tc>
                <a:tc>
                  <a:txBody>
                    <a:bodyPr/>
                    <a:lstStyle/>
                    <a:p>
                      <a:pPr rtl="0">
                        <a:lnSpc>
                          <a:spcPct val="100000"/>
                        </a:lnSpc>
                      </a:pPr>
                      <a:endParaRPr sz="100" dirty="0">
                        <a:latin typeface="Myanmar Text" panose="020B0502040204020203" pitchFamily="34" charset="0"/>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9525">
                      <a:solidFill>
                        <a:srgbClr val="E55927"/>
                      </a:solidFill>
                      <a:prstDash val="solid"/>
                    </a:lnB>
                    <a:solidFill>
                      <a:srgbClr val="F9E4D5"/>
                    </a:solidFill>
                  </a:tcPr>
                </a:tc>
                <a:extLst>
                  <a:ext uri="{0D108BD9-81ED-4DB2-BD59-A6C34878D82A}">
                    <a16:rowId xmlns:a16="http://schemas.microsoft.com/office/drawing/2014/main" val="10000"/>
                  </a:ext>
                </a:extLst>
              </a:tr>
              <a:tr h="201736">
                <a:tc>
                  <a:txBody>
                    <a:bodyPr/>
                    <a:lstStyle/>
                    <a:p>
                      <a:pPr rtl="0">
                        <a:lnSpc>
                          <a:spcPct val="100000"/>
                        </a:lnSpc>
                      </a:pPr>
                      <a:endParaRPr sz="100">
                        <a:latin typeface="Myanmar Text" panose="020B0502040204020203" pitchFamily="34" charset="0"/>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dirty="0">
                        <a:latin typeface="Myanmar Text" panose="020B0502040204020203" pitchFamily="34" charset="0"/>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1"/>
                  </a:ext>
                </a:extLst>
              </a:tr>
              <a:tr h="201735">
                <a:tc>
                  <a:txBody>
                    <a:bodyPr/>
                    <a:lstStyle/>
                    <a:p>
                      <a:pPr rtl="0">
                        <a:lnSpc>
                          <a:spcPct val="100000"/>
                        </a:lnSpc>
                      </a:pPr>
                      <a:endParaRPr sz="100">
                        <a:latin typeface="Myanmar Text" panose="020B0502040204020203" pitchFamily="34" charset="0"/>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dirty="0">
                        <a:latin typeface="Myanmar Text" panose="020B0502040204020203" pitchFamily="34" charset="0"/>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2"/>
                  </a:ext>
                </a:extLst>
              </a:tr>
              <a:tr h="200007">
                <a:tc>
                  <a:txBody>
                    <a:bodyPr/>
                    <a:lstStyle/>
                    <a:p>
                      <a:pPr rtl="0">
                        <a:lnSpc>
                          <a:spcPct val="100000"/>
                        </a:lnSpc>
                      </a:pPr>
                      <a:endParaRPr sz="100" dirty="0">
                        <a:latin typeface="Myanmar Text" panose="020B0502040204020203" pitchFamily="34" charset="0"/>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9525">
                      <a:solidFill>
                        <a:srgbClr val="E55927"/>
                      </a:solidFill>
                      <a:prstDash val="solid"/>
                    </a:lnB>
                    <a:solidFill>
                      <a:srgbClr val="FFFFFF"/>
                    </a:solidFill>
                  </a:tcPr>
                </a:tc>
                <a:tc>
                  <a:txBody>
                    <a:bodyPr/>
                    <a:lstStyle/>
                    <a:p>
                      <a:pPr rtl="0">
                        <a:lnSpc>
                          <a:spcPct val="100000"/>
                        </a:lnSpc>
                      </a:pPr>
                      <a:endParaRPr sz="100" dirty="0">
                        <a:latin typeface="Myanmar Text" panose="020B0502040204020203" pitchFamily="34" charset="0"/>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13" name="object 13"/>
          <p:cNvGrpSpPr/>
          <p:nvPr/>
        </p:nvGrpSpPr>
        <p:grpSpPr>
          <a:xfrm>
            <a:off x="788400" y="5294630"/>
            <a:ext cx="5983605" cy="280670"/>
            <a:chOff x="788400" y="5407878"/>
            <a:chExt cx="5983605" cy="280670"/>
          </a:xfrm>
        </p:grpSpPr>
        <p:sp>
          <p:nvSpPr>
            <p:cNvPr id="14" name="object 14"/>
            <p:cNvSpPr/>
            <p:nvPr/>
          </p:nvSpPr>
          <p:spPr>
            <a:xfrm>
              <a:off x="792001" y="5411478"/>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15" name="object 15"/>
            <p:cNvSpPr/>
            <p:nvPr/>
          </p:nvSpPr>
          <p:spPr>
            <a:xfrm>
              <a:off x="792001" y="5411478"/>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grpSp>
      <p:sp>
        <p:nvSpPr>
          <p:cNvPr id="16" name="object 16"/>
          <p:cNvSpPr/>
          <p:nvPr/>
        </p:nvSpPr>
        <p:spPr>
          <a:xfrm>
            <a:off x="783334" y="5826760"/>
            <a:ext cx="5433316" cy="0"/>
          </a:xfrm>
          <a:custGeom>
            <a:avLst/>
            <a:gdLst/>
            <a:ahLst/>
            <a:cxnLst/>
            <a:rect l="l" t="t" r="r" b="b"/>
            <a:pathLst>
              <a:path w="4918710">
                <a:moveTo>
                  <a:pt x="0" y="0"/>
                </a:moveTo>
                <a:lnTo>
                  <a:pt x="4918684" y="0"/>
                </a:lnTo>
              </a:path>
            </a:pathLst>
          </a:custGeom>
          <a:ln w="7200">
            <a:solidFill>
              <a:srgbClr val="E55927"/>
            </a:solidFill>
          </a:ln>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17" name="object 17"/>
          <p:cNvSpPr/>
          <p:nvPr/>
        </p:nvSpPr>
        <p:spPr>
          <a:xfrm>
            <a:off x="806450" y="1668475"/>
            <a:ext cx="1046489" cy="66040"/>
          </a:xfrm>
          <a:custGeom>
            <a:avLst/>
            <a:gdLst/>
            <a:ahLst/>
            <a:cxnLst/>
            <a:rect l="l" t="t" r="r" b="b"/>
            <a:pathLst>
              <a:path w="1426845" h="66039">
                <a:moveTo>
                  <a:pt x="1426540" y="0"/>
                </a:moveTo>
                <a:lnTo>
                  <a:pt x="0" y="0"/>
                </a:lnTo>
                <a:lnTo>
                  <a:pt x="0" y="65417"/>
                </a:lnTo>
                <a:lnTo>
                  <a:pt x="1426540" y="65417"/>
                </a:lnTo>
                <a:lnTo>
                  <a:pt x="1426540" y="0"/>
                </a:lnTo>
                <a:close/>
              </a:path>
            </a:pathLst>
          </a:custGeom>
          <a:solidFill>
            <a:srgbClr val="FCEADD"/>
          </a:solid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18" name="object 18"/>
          <p:cNvSpPr/>
          <p:nvPr/>
        </p:nvSpPr>
        <p:spPr>
          <a:xfrm>
            <a:off x="831531" y="2443480"/>
            <a:ext cx="2260919" cy="66040"/>
          </a:xfrm>
          <a:custGeom>
            <a:avLst/>
            <a:gdLst/>
            <a:ahLst/>
            <a:cxnLst/>
            <a:rect l="l" t="t" r="r" b="b"/>
            <a:pathLst>
              <a:path w="958850" h="66039">
                <a:moveTo>
                  <a:pt x="958545" y="0"/>
                </a:moveTo>
                <a:lnTo>
                  <a:pt x="0" y="0"/>
                </a:lnTo>
                <a:lnTo>
                  <a:pt x="0" y="65417"/>
                </a:lnTo>
                <a:lnTo>
                  <a:pt x="958545" y="65417"/>
                </a:lnTo>
                <a:lnTo>
                  <a:pt x="958545" y="0"/>
                </a:lnTo>
                <a:close/>
              </a:path>
            </a:pathLst>
          </a:custGeom>
          <a:solidFill>
            <a:srgbClr val="FCEADD"/>
          </a:solid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19" name="object 2">
            <a:extLst>
              <a:ext uri="{FF2B5EF4-FFF2-40B4-BE49-F238E27FC236}">
                <a16:creationId xmlns:a16="http://schemas.microsoft.com/office/drawing/2014/main" id="{D85F96A8-45DB-6947-B5D3-587FD5F25ACB}"/>
              </a:ext>
            </a:extLst>
          </p:cNvPr>
          <p:cNvSpPr txBox="1"/>
          <p:nvPr/>
        </p:nvSpPr>
        <p:spPr>
          <a:xfrm>
            <a:off x="291871" y="393701"/>
            <a:ext cx="1468501" cy="169277"/>
          </a:xfrm>
          <a:prstGeom prst="rect">
            <a:avLst/>
          </a:prstGeom>
        </p:spPr>
        <p:txBody>
          <a:bodyPr vert="horz" wrap="square" lIns="0" tIns="0" rIns="0" bIns="0" rtlCol="0">
            <a:spAutoFit/>
          </a:bodyPr>
          <a:lstStyle/>
          <a:p>
            <a:pPr marL="12700" rtl="0">
              <a:lnSpc>
                <a:spcPct val="100000"/>
              </a:lnSpc>
              <a:spcBef>
                <a:spcPts val="844"/>
              </a:spcBef>
            </a:pPr>
            <a:r>
              <a:rPr lang="mn" sz="1100" kern="0" dirty="0">
                <a:solidFill>
                  <a:schemeClr val="bg1"/>
                </a:solidFill>
                <a:latin typeface="Myanmar Text" panose="020B0502040204020203" pitchFamily="34" charset="0"/>
                <a:ea typeface="ＭＳ 明朝" panose="02020609040205080304" pitchFamily="17" charset="-128"/>
                <a:cs typeface="HGPGothicE"/>
              </a:rPr>
              <a:t>Асран хамгаалагчдад</a:t>
            </a:r>
          </a:p>
        </p:txBody>
      </p:sp>
      <p:sp>
        <p:nvSpPr>
          <p:cNvPr id="20" name="object 3">
            <a:extLst>
              <a:ext uri="{FF2B5EF4-FFF2-40B4-BE49-F238E27FC236}">
                <a16:creationId xmlns:a16="http://schemas.microsoft.com/office/drawing/2014/main" id="{82D7ADC0-8724-9B4A-B1B7-CD5286A55873}"/>
              </a:ext>
            </a:extLst>
          </p:cNvPr>
          <p:cNvSpPr txBox="1"/>
          <p:nvPr/>
        </p:nvSpPr>
        <p:spPr>
          <a:xfrm>
            <a:off x="874508" y="5063228"/>
            <a:ext cx="3548422" cy="135935"/>
          </a:xfrm>
          <a:prstGeom prst="rect">
            <a:avLst/>
          </a:prstGeom>
        </p:spPr>
        <p:txBody>
          <a:bodyPr vert="horz" wrap="square" lIns="0" tIns="12700" rIns="0" bIns="0" rtlCol="0">
            <a:spAutoFit/>
          </a:bodyPr>
          <a:lstStyle/>
          <a:p>
            <a:pPr marL="12700" rtl="0">
              <a:lnSpc>
                <a:spcPct val="100000"/>
              </a:lnSpc>
              <a:spcBef>
                <a:spcPts val="100"/>
              </a:spcBef>
            </a:pPr>
            <a:r>
              <a:rPr lang="mn" sz="800" kern="0" dirty="0">
                <a:solidFill>
                  <a:srgbClr val="221815"/>
                </a:solidFill>
                <a:latin typeface="Myanmar Text" panose="020B0502040204020203" pitchFamily="34" charset="0"/>
                <a:ea typeface="ＭＳ 明朝" panose="02020609040205080304" pitchFamily="17" charset="-128"/>
                <a:cs typeface="YuGothic"/>
              </a:rPr>
              <a:t>(※) Омикрон хувилбар гарч ирэхээс өмнөх өгөгдөл юм.</a:t>
            </a:r>
            <a:endParaRPr sz="8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1" name="object 4">
            <a:extLst>
              <a:ext uri="{FF2B5EF4-FFF2-40B4-BE49-F238E27FC236}">
                <a16:creationId xmlns:a16="http://schemas.microsoft.com/office/drawing/2014/main" id="{FD973C7E-F8A3-2645-BE42-8B02C51BEBE9}"/>
              </a:ext>
            </a:extLst>
          </p:cNvPr>
          <p:cNvSpPr txBox="1"/>
          <p:nvPr/>
        </p:nvSpPr>
        <p:spPr>
          <a:xfrm>
            <a:off x="4997450" y="5065012"/>
            <a:ext cx="1768898" cy="120546"/>
          </a:xfrm>
          <a:prstGeom prst="rect">
            <a:avLst/>
          </a:prstGeom>
        </p:spPr>
        <p:txBody>
          <a:bodyPr vert="horz" wrap="square" lIns="0" tIns="12700" rIns="0" bIns="0" rtlCol="0">
            <a:spAutoFit/>
          </a:bodyPr>
          <a:lstStyle/>
          <a:p>
            <a:pPr marL="12700" algn="r" rtl="0">
              <a:lnSpc>
                <a:spcPct val="100000"/>
              </a:lnSpc>
              <a:spcBef>
                <a:spcPts val="100"/>
              </a:spcBef>
            </a:pPr>
            <a:r>
              <a:rPr lang="mn" sz="700" kern="0" dirty="0">
                <a:solidFill>
                  <a:srgbClr val="221815"/>
                </a:solidFill>
                <a:latin typeface="Myanmar Text" panose="020B0502040204020203" pitchFamily="34" charset="0"/>
                <a:ea typeface="ＭＳ 明朝" panose="02020609040205080304" pitchFamily="17" charset="-128"/>
                <a:cs typeface="YuGothic"/>
              </a:rPr>
              <a:t>Эх сурвалж: Тусгай зөвшөөрлийн тайлангаас</a:t>
            </a:r>
            <a:endParaRPr sz="7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2" name="object 5">
            <a:extLst>
              <a:ext uri="{FF2B5EF4-FFF2-40B4-BE49-F238E27FC236}">
                <a16:creationId xmlns:a16="http://schemas.microsoft.com/office/drawing/2014/main" id="{C3B003BD-3F9F-3E4E-BE01-861B89E96CA7}"/>
              </a:ext>
            </a:extLst>
          </p:cNvPr>
          <p:cNvSpPr txBox="1"/>
          <p:nvPr/>
        </p:nvSpPr>
        <p:spPr>
          <a:xfrm>
            <a:off x="806450" y="5339080"/>
            <a:ext cx="6022975" cy="246221"/>
          </a:xfrm>
          <a:prstGeom prst="rect">
            <a:avLst/>
          </a:prstGeom>
        </p:spPr>
        <p:txBody>
          <a:bodyPr vert="horz" wrap="square" lIns="0" tIns="0" rIns="0" bIns="0" rtlCol="0">
            <a:spAutoFit/>
          </a:bodyPr>
          <a:lstStyle/>
          <a:p>
            <a:pPr marR="170180" algn="ctr" rtl="0">
              <a:lnSpc>
                <a:spcPct val="100000"/>
              </a:lnSpc>
              <a:spcBef>
                <a:spcPts val="100"/>
              </a:spcBef>
            </a:pPr>
            <a:r>
              <a:rPr lang="mn" sz="1600" kern="0" dirty="0">
                <a:solidFill>
                  <a:srgbClr val="221815"/>
                </a:solidFill>
                <a:latin typeface="Myanmar Text" panose="020B0502040204020203" pitchFamily="34" charset="0"/>
                <a:ea typeface="ＭＳ 明朝" panose="02020609040205080304" pitchFamily="17" charset="-128"/>
                <a:cs typeface="HGPGothicE"/>
              </a:rPr>
              <a:t>Корона</a:t>
            </a:r>
            <a:r>
              <a:rPr lang="mn-MN" sz="1600" kern="0" dirty="0" smtClean="0">
                <a:solidFill>
                  <a:srgbClr val="221815"/>
                </a:solidFill>
                <a:latin typeface="Myanmar Text" panose="020B0502040204020203" pitchFamily="34" charset="0"/>
                <a:ea typeface="ＭＳ 明朝" panose="02020609040205080304" pitchFamily="17" charset="-128"/>
                <a:cs typeface="HGPGothicE"/>
              </a:rPr>
              <a:t>гий</a:t>
            </a:r>
            <a:r>
              <a:rPr lang="mn" sz="1600" kern="0" dirty="0" smtClean="0">
                <a:solidFill>
                  <a:srgbClr val="221815"/>
                </a:solidFill>
                <a:latin typeface="Myanmar Text" panose="020B0502040204020203" pitchFamily="34" charset="0"/>
                <a:ea typeface="ＭＳ 明朝" panose="02020609040205080304" pitchFamily="17" charset="-128"/>
                <a:cs typeface="HGPGothicE"/>
              </a:rPr>
              <a:t>н </a:t>
            </a:r>
            <a:r>
              <a:rPr lang="mn" sz="1600" kern="0" dirty="0">
                <a:solidFill>
                  <a:srgbClr val="221815"/>
                </a:solidFill>
                <a:latin typeface="Myanmar Text" panose="020B0502040204020203" pitchFamily="34" charset="0"/>
                <a:ea typeface="ＭＳ 明朝" panose="02020609040205080304" pitchFamily="17" charset="-128"/>
                <a:cs typeface="HGPGothicE"/>
              </a:rPr>
              <a:t>эсрэг вакцины </a:t>
            </a:r>
            <a:r>
              <a:rPr lang="mn" sz="2400" kern="0" baseline="1851" dirty="0">
                <a:solidFill>
                  <a:srgbClr val="E55927"/>
                </a:solidFill>
                <a:latin typeface="Myanmar Text" panose="020B0502040204020203" pitchFamily="34" charset="0"/>
                <a:ea typeface="ＭＳ 明朝" panose="02020609040205080304" pitchFamily="17" charset="-128"/>
                <a:cs typeface="HGPGothicE"/>
              </a:rPr>
              <a:t>аюулгүй байдал</a:t>
            </a:r>
            <a:endParaRPr sz="2400" kern="0" baseline="1851"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3" name="object 6">
            <a:extLst>
              <a:ext uri="{FF2B5EF4-FFF2-40B4-BE49-F238E27FC236}">
                <a16:creationId xmlns:a16="http://schemas.microsoft.com/office/drawing/2014/main" id="{1D458E5C-3536-3846-973C-25B1FA85242B}"/>
              </a:ext>
            </a:extLst>
          </p:cNvPr>
          <p:cNvSpPr txBox="1"/>
          <p:nvPr/>
        </p:nvSpPr>
        <p:spPr>
          <a:xfrm>
            <a:off x="2576845" y="7181562"/>
            <a:ext cx="3868405" cy="138499"/>
          </a:xfrm>
          <a:prstGeom prst="rect">
            <a:avLst/>
          </a:prstGeom>
        </p:spPr>
        <p:txBody>
          <a:bodyPr vert="horz" wrap="square" lIns="0" tIns="0" rIns="0" bIns="0" rtlCol="0">
            <a:spAutoFit/>
          </a:bodyPr>
          <a:lstStyle/>
          <a:p>
            <a:pPr algn="ctr" rtl="0">
              <a:lnSpc>
                <a:spcPct val="100000"/>
              </a:lnSpc>
              <a:tabLst>
                <a:tab pos="578485" algn="l"/>
              </a:tabLst>
            </a:pPr>
            <a:r>
              <a:rPr lang="mn" sz="900" b="1" kern="0" dirty="0">
                <a:solidFill>
                  <a:srgbClr val="221815"/>
                </a:solidFill>
                <a:latin typeface="Myanmar Text" panose="020B0502040204020203" pitchFamily="34" charset="0"/>
                <a:ea typeface="ＭＳ 明朝" panose="02020609040205080304" pitchFamily="17" charset="-128"/>
                <a:cs typeface="YuGothic"/>
              </a:rPr>
              <a:t>Шинж тэмдэг</a:t>
            </a:r>
            <a:endParaRPr sz="9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4" name="object 7">
            <a:extLst>
              <a:ext uri="{FF2B5EF4-FFF2-40B4-BE49-F238E27FC236}">
                <a16:creationId xmlns:a16="http://schemas.microsoft.com/office/drawing/2014/main" id="{2460E5CE-7432-E74D-BE52-DED87962EFB7}"/>
              </a:ext>
            </a:extLst>
          </p:cNvPr>
          <p:cNvSpPr txBox="1"/>
          <p:nvPr/>
        </p:nvSpPr>
        <p:spPr>
          <a:xfrm>
            <a:off x="2610953" y="7844721"/>
            <a:ext cx="3453297" cy="138499"/>
          </a:xfrm>
          <a:prstGeom prst="rect">
            <a:avLst/>
          </a:prstGeom>
        </p:spPr>
        <p:txBody>
          <a:bodyPr vert="horz" wrap="square" lIns="0" tIns="0" rIns="0" bIns="0" rtlCol="0">
            <a:spAutoFit/>
          </a:bodyPr>
          <a:lstStyle/>
          <a:p>
            <a:pPr marL="12700" rtl="0">
              <a:lnSpc>
                <a:spcPct val="100000"/>
              </a:lnSpc>
              <a:spcBef>
                <a:spcPts val="100"/>
              </a:spcBef>
            </a:pPr>
            <a:r>
              <a:rPr lang="mn" sz="900" kern="0" dirty="0">
                <a:solidFill>
                  <a:srgbClr val="221815"/>
                </a:solidFill>
                <a:latin typeface="Myanmar Text" panose="020B0502040204020203" pitchFamily="34" charset="0"/>
                <a:ea typeface="ＭＳ 明朝" panose="02020609040205080304" pitchFamily="17" charset="-128"/>
                <a:cs typeface="HGPGothicE"/>
              </a:rPr>
              <a:t>Суулгах, халуурах, үе мөч өвдөх, бөөлжих</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5" name="object 8">
            <a:extLst>
              <a:ext uri="{FF2B5EF4-FFF2-40B4-BE49-F238E27FC236}">
                <a16:creationId xmlns:a16="http://schemas.microsoft.com/office/drawing/2014/main" id="{5CCD37BF-9DBF-394F-951F-C91044A2B359}"/>
              </a:ext>
            </a:extLst>
          </p:cNvPr>
          <p:cNvSpPr txBox="1"/>
          <p:nvPr/>
        </p:nvSpPr>
        <p:spPr>
          <a:xfrm>
            <a:off x="981419" y="7139428"/>
            <a:ext cx="1425232" cy="246221"/>
          </a:xfrm>
          <a:prstGeom prst="rect">
            <a:avLst/>
          </a:prstGeom>
        </p:spPr>
        <p:txBody>
          <a:bodyPr vert="horz" wrap="square" lIns="0" tIns="0" rIns="0" bIns="0" rtlCol="0">
            <a:spAutoFit/>
          </a:bodyPr>
          <a:lstStyle/>
          <a:p>
            <a:pPr marL="12700" algn="ctr" rtl="0">
              <a:lnSpc>
                <a:spcPct val="100000"/>
              </a:lnSpc>
              <a:spcBef>
                <a:spcPts val="400"/>
              </a:spcBef>
            </a:pPr>
            <a:r>
              <a:rPr lang="mn" sz="800" b="1" kern="0" dirty="0">
                <a:solidFill>
                  <a:srgbClr val="221815"/>
                </a:solidFill>
                <a:latin typeface="Myanmar Text" panose="020B0502040204020203" pitchFamily="34" charset="0"/>
                <a:ea typeface="ＭＳ 明朝" panose="02020609040205080304" pitchFamily="17" charset="-128"/>
                <a:cs typeface="YuGothic"/>
              </a:rPr>
              <a:t>Шинж тэмдэг илэрсэн хүмүүсийн эзлэх хувь</a:t>
            </a:r>
            <a:endParaRPr sz="8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7" name="object 10">
            <a:extLst>
              <a:ext uri="{FF2B5EF4-FFF2-40B4-BE49-F238E27FC236}">
                <a16:creationId xmlns:a16="http://schemas.microsoft.com/office/drawing/2014/main" id="{DBB5035C-71CF-7544-AE4E-0D024F5102B2}"/>
              </a:ext>
            </a:extLst>
          </p:cNvPr>
          <p:cNvSpPr txBox="1"/>
          <p:nvPr/>
        </p:nvSpPr>
        <p:spPr>
          <a:xfrm>
            <a:off x="768142" y="8180334"/>
            <a:ext cx="6019742" cy="369332"/>
          </a:xfrm>
          <a:prstGeom prst="rect">
            <a:avLst/>
          </a:prstGeom>
        </p:spPr>
        <p:txBody>
          <a:bodyPr vert="horz" wrap="square" lIns="0" tIns="0" rIns="0" bIns="0" rtlCol="0">
            <a:spAutoFit/>
          </a:bodyPr>
          <a:lstStyle/>
          <a:p>
            <a:pPr marL="12700" rtl="0">
              <a:lnSpc>
                <a:spcPct val="100000"/>
              </a:lnSpc>
            </a:pPr>
            <a:r>
              <a:rPr lang="mn" sz="1200" kern="0" dirty="0">
                <a:solidFill>
                  <a:srgbClr val="E55927"/>
                </a:solidFill>
                <a:latin typeface="Myanmar Text" panose="020B0502040204020203" pitchFamily="34" charset="0"/>
                <a:ea typeface="ＭＳ 明朝" panose="02020609040205080304" pitchFamily="17" charset="-128"/>
                <a:cs typeface="HGPGothicE"/>
              </a:rPr>
              <a:t>Асуулт. Залуу эрэгтэй хүүхдүүдэд зүрхний булчингийн үрэвслийн шинж тэмдэг их илэрч байгаа гэж сонссон, хүүхэд яах бол?</a:t>
            </a:r>
            <a:endParaRPr sz="12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8" name="object 2">
            <a:extLst>
              <a:ext uri="{FF2B5EF4-FFF2-40B4-BE49-F238E27FC236}">
                <a16:creationId xmlns:a16="http://schemas.microsoft.com/office/drawing/2014/main" id="{B8E6F0D2-6DA9-9A4D-990A-585919F79A8F}"/>
              </a:ext>
            </a:extLst>
          </p:cNvPr>
          <p:cNvSpPr txBox="1"/>
          <p:nvPr/>
        </p:nvSpPr>
        <p:spPr>
          <a:xfrm>
            <a:off x="921607" y="2572212"/>
            <a:ext cx="4990243" cy="618118"/>
          </a:xfrm>
          <a:prstGeom prst="rect">
            <a:avLst/>
          </a:prstGeom>
        </p:spPr>
        <p:txBody>
          <a:bodyPr vert="horz" wrap="square" lIns="0" tIns="0" rIns="0" bIns="0" rtlCol="0">
            <a:spAutoFit/>
          </a:bodyPr>
          <a:lstStyle/>
          <a:p>
            <a:pPr marL="9525" rtl="0">
              <a:lnSpc>
                <a:spcPct val="100000"/>
              </a:lnSpc>
              <a:spcBef>
                <a:spcPts val="545"/>
              </a:spcBef>
              <a:buChar char="●"/>
              <a:tabLst>
                <a:tab pos="715963" algn="l"/>
              </a:tabLst>
            </a:pPr>
            <a:r>
              <a:rPr lang="en-US" altLang="ja-JP" sz="900" kern="0" dirty="0" smtClean="0">
                <a:solidFill>
                  <a:srgbClr val="221815"/>
                </a:solidFill>
                <a:latin typeface="Myanmar Text" panose="020B0502040204020203" pitchFamily="34" charset="0"/>
                <a:ea typeface="ＭＳ 明朝" panose="02020609040205080304" pitchFamily="17" charset="-128"/>
                <a:cs typeface="YuGothic"/>
              </a:rPr>
              <a:t>5-11</a:t>
            </a:r>
            <a:r>
              <a:rPr lang="mn" sz="900" kern="0" dirty="0" smtClean="0">
                <a:solidFill>
                  <a:srgbClr val="221815"/>
                </a:solidFill>
                <a:latin typeface="Myanmar Text" panose="020B0502040204020203" pitchFamily="34" charset="0"/>
                <a:ea typeface="ＭＳ 明朝" panose="02020609040205080304" pitchFamily="17" charset="-128"/>
                <a:cs typeface="YuGothic"/>
              </a:rPr>
              <a:t> </a:t>
            </a:r>
            <a:r>
              <a:rPr lang="mn" sz="900" kern="0" dirty="0">
                <a:solidFill>
                  <a:srgbClr val="221815"/>
                </a:solidFill>
                <a:latin typeface="Myanmar Text" panose="020B0502040204020203" pitchFamily="34" charset="0"/>
                <a:ea typeface="ＭＳ 明朝" panose="02020609040205080304" pitchFamily="17" charset="-128"/>
                <a:cs typeface="YuGothic"/>
              </a:rPr>
              <a:t>насны </a:t>
            </a:r>
            <a:r>
              <a:rPr lang="mn" sz="900" kern="0" dirty="0" smtClean="0">
                <a:solidFill>
                  <a:srgbClr val="221815"/>
                </a:solidFill>
                <a:latin typeface="Myanmar Text" panose="020B0502040204020203" pitchFamily="34" charset="0"/>
                <a:ea typeface="ＭＳ 明朝" panose="02020609040205080304" pitchFamily="17" charset="-128"/>
                <a:cs typeface="YuGothic"/>
              </a:rPr>
              <a:t>хүүхдүүд</a:t>
            </a:r>
            <a:endParaRPr lang="en-US" sz="900" kern="0" dirty="0" smtClean="0">
              <a:solidFill>
                <a:srgbClr val="221815"/>
              </a:solidFill>
              <a:latin typeface="Myanmar Text" panose="020B0502040204020203" pitchFamily="34" charset="0"/>
              <a:ea typeface="ＭＳ 明朝" panose="02020609040205080304" pitchFamily="17" charset="-128"/>
              <a:cs typeface="YuGothic"/>
            </a:endParaRPr>
          </a:p>
          <a:p>
            <a:pPr marL="9525" rtl="0">
              <a:lnSpc>
                <a:spcPct val="100000"/>
              </a:lnSpc>
              <a:spcBef>
                <a:spcPts val="545"/>
              </a:spcBef>
              <a:buChar char="●"/>
              <a:tabLst>
                <a:tab pos="715963" algn="l"/>
              </a:tabLst>
            </a:pPr>
            <a:r>
              <a:rPr lang="mn" sz="900" kern="0" dirty="0" smtClean="0">
                <a:solidFill>
                  <a:srgbClr val="221815"/>
                </a:solidFill>
                <a:latin typeface="Myanmar Text" panose="020B0502040204020203" pitchFamily="34" charset="0"/>
                <a:ea typeface="ＭＳ 明朝" panose="02020609040205080304" pitchFamily="17" charset="-128"/>
                <a:cs typeface="YuGothic"/>
              </a:rPr>
              <a:t>Ялангуяа </a:t>
            </a:r>
            <a:r>
              <a:rPr lang="mn" sz="900" kern="0" dirty="0">
                <a:solidFill>
                  <a:srgbClr val="221815"/>
                </a:solidFill>
                <a:latin typeface="Myanmar Text" panose="020B0502040204020203" pitchFamily="34" charset="0"/>
                <a:ea typeface="ＭＳ 明朝" panose="02020609040205080304" pitchFamily="17" charset="-128"/>
                <a:cs typeface="YuGothic"/>
              </a:rPr>
              <a:t>амьсгалын замын архаг өвчин, зүрхний төрөлхийн гажиг гэх мэт хүндрэх эрсдэл </a:t>
            </a:r>
            <a:r>
              <a:rPr lang="mn" sz="900" kern="0" dirty="0" smtClean="0">
                <a:solidFill>
                  <a:srgbClr val="221815"/>
                </a:solidFill>
                <a:latin typeface="Myanmar Text" panose="020B0502040204020203" pitchFamily="34" charset="0"/>
                <a:ea typeface="ＭＳ 明朝" panose="02020609040205080304" pitchFamily="17" charset="-128"/>
                <a:cs typeface="YuGothic"/>
              </a:rPr>
              <a:t>өндөр </a:t>
            </a:r>
            <a:r>
              <a:rPr lang="en-US" sz="900" kern="0" dirty="0" smtClean="0">
                <a:solidFill>
                  <a:srgbClr val="221815"/>
                </a:solidFill>
                <a:latin typeface="Myanmar Text" panose="020B0502040204020203" pitchFamily="34" charset="0"/>
                <a:ea typeface="ＭＳ 明朝" panose="02020609040205080304" pitchFamily="17" charset="-128"/>
                <a:cs typeface="YuGothic"/>
              </a:rPr>
              <a:t/>
            </a:r>
            <a:br>
              <a:rPr lang="en-US" sz="900" kern="0" dirty="0" smtClean="0">
                <a:solidFill>
                  <a:srgbClr val="221815"/>
                </a:solidFill>
                <a:latin typeface="Myanmar Text" panose="020B0502040204020203" pitchFamily="34" charset="0"/>
                <a:ea typeface="ＭＳ 明朝" panose="02020609040205080304" pitchFamily="17" charset="-128"/>
                <a:cs typeface="YuGothic"/>
              </a:rPr>
            </a:br>
            <a:r>
              <a:rPr lang="ja-JP" altLang="en-US" sz="900" kern="0" dirty="0" smtClean="0">
                <a:solidFill>
                  <a:srgbClr val="221815"/>
                </a:solidFill>
                <a:latin typeface="Myanmar Text" panose="020B0502040204020203" pitchFamily="34" charset="0"/>
                <a:ea typeface="ＭＳ 明朝" panose="02020609040205080304" pitchFamily="17" charset="-128"/>
                <a:cs typeface="YuGothic"/>
              </a:rPr>
              <a:t>　</a:t>
            </a:r>
            <a:r>
              <a:rPr lang="mn" sz="900" kern="0" dirty="0" smtClean="0">
                <a:solidFill>
                  <a:srgbClr val="221815"/>
                </a:solidFill>
                <a:latin typeface="Myanmar Text" panose="020B0502040204020203" pitchFamily="34" charset="0"/>
                <a:ea typeface="ＭＳ 明朝" panose="02020609040205080304" pitchFamily="17" charset="-128"/>
                <a:cs typeface="YuGothic"/>
              </a:rPr>
              <a:t>суурь </a:t>
            </a:r>
            <a:r>
              <a:rPr lang="mn" sz="900" kern="0" dirty="0">
                <a:solidFill>
                  <a:srgbClr val="221815"/>
                </a:solidFill>
                <a:latin typeface="Myanmar Text" panose="020B0502040204020203" pitchFamily="34" charset="0"/>
                <a:ea typeface="ＭＳ 明朝" panose="02020609040205080304" pitchFamily="17" charset="-128"/>
                <a:cs typeface="YuGothic"/>
              </a:rPr>
              <a:t>өвчтэй (※) </a:t>
            </a:r>
            <a:r>
              <a:rPr lang="mn" sz="900" kern="0" dirty="0" smtClean="0">
                <a:solidFill>
                  <a:srgbClr val="221815"/>
                </a:solidFill>
                <a:latin typeface="Myanmar Text" panose="020B0502040204020203" pitchFamily="34" charset="0"/>
                <a:ea typeface="ＭＳ 明朝" panose="02020609040205080304" pitchFamily="17" charset="-128"/>
                <a:cs typeface="YuGothic"/>
              </a:rPr>
              <a:t>хүүхдүүдийг хийлгэхий</a:t>
            </a:r>
            <a:r>
              <a:rPr lang="mn-MN" sz="900" kern="0" dirty="0" smtClean="0">
                <a:solidFill>
                  <a:srgbClr val="221815"/>
                </a:solidFill>
                <a:latin typeface="Myanmar Text" panose="020B0502040204020203" pitchFamily="34" charset="0"/>
                <a:ea typeface="ＭＳ 明朝" panose="02020609040205080304" pitchFamily="17" charset="-128"/>
                <a:cs typeface="YuGothic"/>
              </a:rPr>
              <a:t>г</a:t>
            </a:r>
            <a:r>
              <a:rPr lang="mn" sz="900" kern="0" dirty="0" smtClean="0">
                <a:solidFill>
                  <a:srgbClr val="221815"/>
                </a:solidFill>
                <a:latin typeface="Myanmar Text" panose="020B0502040204020203" pitchFamily="34" charset="0"/>
                <a:ea typeface="ＭＳ 明朝" panose="02020609040205080304" pitchFamily="17" charset="-128"/>
                <a:cs typeface="YuGothic"/>
              </a:rPr>
              <a:t> </a:t>
            </a:r>
            <a:r>
              <a:rPr lang="mn" sz="900" kern="0" dirty="0">
                <a:solidFill>
                  <a:srgbClr val="221815"/>
                </a:solidFill>
                <a:latin typeface="Myanmar Text" panose="020B0502040204020203" pitchFamily="34" charset="0"/>
                <a:ea typeface="ＭＳ 明朝" panose="02020609040205080304" pitchFamily="17" charset="-128"/>
                <a:cs typeface="YuGothic"/>
              </a:rPr>
              <a:t>зөвлөж байна. Вакцин хийлгэх талаар хариуцсан </a:t>
            </a:r>
            <a:r>
              <a:rPr lang="en-US" sz="900" kern="0" dirty="0" smtClean="0">
                <a:solidFill>
                  <a:srgbClr val="221815"/>
                </a:solidFill>
                <a:latin typeface="Myanmar Text" panose="020B0502040204020203" pitchFamily="34" charset="0"/>
                <a:ea typeface="ＭＳ 明朝" panose="02020609040205080304" pitchFamily="17" charset="-128"/>
                <a:cs typeface="YuGothic"/>
              </a:rPr>
              <a:t/>
            </a:r>
            <a:br>
              <a:rPr lang="en-US" sz="900" kern="0" dirty="0" smtClean="0">
                <a:solidFill>
                  <a:srgbClr val="221815"/>
                </a:solidFill>
                <a:latin typeface="Myanmar Text" panose="020B0502040204020203" pitchFamily="34" charset="0"/>
                <a:ea typeface="ＭＳ 明朝" panose="02020609040205080304" pitchFamily="17" charset="-128"/>
                <a:cs typeface="YuGothic"/>
              </a:rPr>
            </a:br>
            <a:r>
              <a:rPr lang="ja-JP" altLang="en-US" sz="900" kern="0" dirty="0" smtClean="0">
                <a:solidFill>
                  <a:srgbClr val="221815"/>
                </a:solidFill>
                <a:latin typeface="Myanmar Text" panose="020B0502040204020203" pitchFamily="34" charset="0"/>
                <a:ea typeface="ＭＳ 明朝" panose="02020609040205080304" pitchFamily="17" charset="-128"/>
                <a:cs typeface="YuGothic"/>
              </a:rPr>
              <a:t>　</a:t>
            </a:r>
            <a:r>
              <a:rPr lang="mn" sz="900" kern="0" dirty="0" smtClean="0">
                <a:solidFill>
                  <a:srgbClr val="221815"/>
                </a:solidFill>
                <a:latin typeface="Myanmar Text" panose="020B0502040204020203" pitchFamily="34" charset="0"/>
                <a:ea typeface="ＭＳ 明朝" panose="02020609040205080304" pitchFamily="17" charset="-128"/>
                <a:cs typeface="YuGothic"/>
              </a:rPr>
              <a:t>эмчтэйгээ </a:t>
            </a:r>
            <a:r>
              <a:rPr lang="mn" sz="900" kern="0" dirty="0">
                <a:solidFill>
                  <a:srgbClr val="221815"/>
                </a:solidFill>
                <a:latin typeface="Myanmar Text" panose="020B0502040204020203" pitchFamily="34" charset="0"/>
                <a:ea typeface="ＭＳ 明朝" panose="02020609040205080304" pitchFamily="17" charset="-128"/>
                <a:cs typeface="YuGothic"/>
              </a:rPr>
              <a:t>урьдчилан сайтар зөвлөлдөөрэй.</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9" name="object 2">
            <a:extLst>
              <a:ext uri="{FF2B5EF4-FFF2-40B4-BE49-F238E27FC236}">
                <a16:creationId xmlns:a16="http://schemas.microsoft.com/office/drawing/2014/main" id="{3EFE5460-E3A2-FC49-B0B6-7EBC0B84D628}"/>
              </a:ext>
            </a:extLst>
          </p:cNvPr>
          <p:cNvSpPr txBox="1"/>
          <p:nvPr/>
        </p:nvSpPr>
        <p:spPr>
          <a:xfrm>
            <a:off x="780314" y="723862"/>
            <a:ext cx="6655536" cy="658898"/>
          </a:xfrm>
          <a:prstGeom prst="rect">
            <a:avLst/>
          </a:prstGeom>
        </p:spPr>
        <p:txBody>
          <a:bodyPr vert="horz" wrap="square" lIns="0" tIns="0" rIns="0" bIns="0" rtlCol="0">
            <a:spAutoFit/>
          </a:bodyPr>
          <a:lstStyle/>
          <a:p>
            <a:pPr marL="9525" marR="577215" rtl="0">
              <a:lnSpc>
                <a:spcPct val="118100"/>
              </a:lnSpc>
              <a:spcBef>
                <a:spcPts val="590"/>
              </a:spcBef>
            </a:pPr>
            <a:r>
              <a:rPr lang="mn" sz="1200" kern="0" dirty="0">
                <a:solidFill>
                  <a:srgbClr val="221815"/>
                </a:solidFill>
                <a:latin typeface="Myanmar Text" panose="020B0502040204020203" pitchFamily="34" charset="0"/>
                <a:ea typeface="ＭＳ 明朝" panose="02020609040205080304" pitchFamily="17" charset="-128"/>
                <a:cs typeface="HGPGothicE"/>
              </a:rPr>
              <a:t>5-11 насны хүүхэд ч бас корона</a:t>
            </a:r>
            <a:r>
              <a:rPr lang="mn-MN" sz="1200" kern="0" dirty="0" smtClean="0">
                <a:solidFill>
                  <a:srgbClr val="221815"/>
                </a:solidFill>
                <a:latin typeface="Myanmar Text" panose="020B0502040204020203" pitchFamily="34" charset="0"/>
                <a:ea typeface="ＭＳ 明朝" panose="02020609040205080304" pitchFamily="17" charset="-128"/>
                <a:cs typeface="HGPGothicE"/>
              </a:rPr>
              <a:t>гий</a:t>
            </a:r>
            <a:r>
              <a:rPr lang="mn" sz="1200" kern="0" dirty="0" smtClean="0">
                <a:solidFill>
                  <a:srgbClr val="221815"/>
                </a:solidFill>
                <a:latin typeface="Myanmar Text" panose="020B0502040204020203" pitchFamily="34" charset="0"/>
                <a:ea typeface="ＭＳ 明朝" panose="02020609040205080304" pitchFamily="17" charset="-128"/>
                <a:cs typeface="HGPGothicE"/>
              </a:rPr>
              <a:t>н </a:t>
            </a:r>
            <a:r>
              <a:rPr lang="mn" sz="1200" kern="0" dirty="0">
                <a:solidFill>
                  <a:srgbClr val="221815"/>
                </a:solidFill>
                <a:latin typeface="Myanmar Text" panose="020B0502040204020203" pitchFamily="34" charset="0"/>
                <a:ea typeface="ＭＳ 明朝" panose="02020609040205080304" pitchFamily="17" charset="-128"/>
                <a:cs typeface="HGPGothicE"/>
              </a:rPr>
              <a:t>эсрэг вакцин хийлгэдэг болсон. Манай улсад корона</a:t>
            </a:r>
            <a:r>
              <a:rPr lang="mn-MN" sz="1200" kern="0" dirty="0" smtClean="0">
                <a:solidFill>
                  <a:srgbClr val="221815"/>
                </a:solidFill>
                <a:latin typeface="Myanmar Text" panose="020B0502040204020203" pitchFamily="34" charset="0"/>
                <a:ea typeface="ＭＳ 明朝" panose="02020609040205080304" pitchFamily="17" charset="-128"/>
                <a:cs typeface="HGPGothicE"/>
              </a:rPr>
              <a:t>гий</a:t>
            </a:r>
            <a:r>
              <a:rPr lang="mn" sz="1200" kern="0" dirty="0" smtClean="0">
                <a:solidFill>
                  <a:srgbClr val="221815"/>
                </a:solidFill>
                <a:latin typeface="Myanmar Text" panose="020B0502040204020203" pitchFamily="34" charset="0"/>
                <a:ea typeface="ＭＳ 明朝" panose="02020609040205080304" pitchFamily="17" charset="-128"/>
                <a:cs typeface="HGPGothicE"/>
              </a:rPr>
              <a:t>н </a:t>
            </a:r>
            <a:r>
              <a:rPr lang="mn" sz="1200" kern="0" dirty="0">
                <a:solidFill>
                  <a:srgbClr val="221815"/>
                </a:solidFill>
                <a:latin typeface="Myanmar Text" panose="020B0502040204020203" pitchFamily="34" charset="0"/>
                <a:ea typeface="ＭＳ 明朝" panose="02020609040205080304" pitchFamily="17" charset="-128"/>
                <a:cs typeface="HGPGothicE"/>
              </a:rPr>
              <a:t>халдвар авсан нийт хүмүүсийн дунд хүүхдүүдийн эзлэх хувь нэмэгдэж байна. </a:t>
            </a:r>
            <a:endParaRPr sz="1200" kern="0" dirty="0">
              <a:latin typeface="Myanmar Text" panose="020B0502040204020203" pitchFamily="34" charset="0"/>
              <a:ea typeface="ＭＳ 明朝" panose="02020609040205080304" pitchFamily="17" charset="-128"/>
              <a:cs typeface="Myanmar Text" panose="020B0502040204020203" pitchFamily="34" charset="0"/>
            </a:endParaRPr>
          </a:p>
          <a:p>
            <a:pPr marL="9525" rtl="0">
              <a:lnSpc>
                <a:spcPct val="100000"/>
              </a:lnSpc>
              <a:spcBef>
                <a:spcPts val="285"/>
              </a:spcBef>
            </a:pPr>
            <a:r>
              <a:rPr lang="mn" sz="1200" kern="0" dirty="0">
                <a:solidFill>
                  <a:srgbClr val="221815"/>
                </a:solidFill>
                <a:latin typeface="Myanmar Text" panose="020B0502040204020203" pitchFamily="34" charset="0"/>
                <a:ea typeface="ＭＳ 明朝" panose="02020609040205080304" pitchFamily="17" charset="-128"/>
                <a:cs typeface="HGPGothicE"/>
              </a:rPr>
              <a:t>Энэ тайлбарыг уншаад, вакцин хийлгэх талаар хүүхэдтэйгээ хамт  зөвлөлдөөрэй.</a:t>
            </a:r>
            <a:endParaRPr sz="12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0" name="object 2">
            <a:extLst>
              <a:ext uri="{FF2B5EF4-FFF2-40B4-BE49-F238E27FC236}">
                <a16:creationId xmlns:a16="http://schemas.microsoft.com/office/drawing/2014/main" id="{706BAFD6-EE88-AF44-A4DF-9A9FAC8574C2}"/>
              </a:ext>
            </a:extLst>
          </p:cNvPr>
          <p:cNvSpPr txBox="1"/>
          <p:nvPr/>
        </p:nvSpPr>
        <p:spPr>
          <a:xfrm>
            <a:off x="770458" y="1560680"/>
            <a:ext cx="1426845" cy="184666"/>
          </a:xfrm>
          <a:prstGeom prst="rect">
            <a:avLst/>
          </a:prstGeom>
        </p:spPr>
        <p:txBody>
          <a:bodyPr vert="horz" wrap="square" lIns="0" tIns="0" rIns="0" bIns="0" rtlCol="0">
            <a:spAutoFit/>
          </a:bodyPr>
          <a:lstStyle/>
          <a:p>
            <a:pPr marL="9525" rtl="0">
              <a:lnSpc>
                <a:spcPct val="100000"/>
              </a:lnSpc>
            </a:pPr>
            <a:r>
              <a:rPr lang="mn" sz="1200" kern="0">
                <a:solidFill>
                  <a:srgbClr val="E55927"/>
                </a:solidFill>
                <a:latin typeface="Myanmar Text" panose="020B0502040204020203" pitchFamily="34" charset="0"/>
                <a:ea typeface="ＭＳ 明朝" panose="02020609040205080304" pitchFamily="17" charset="-128"/>
                <a:cs typeface="HGPGothicE"/>
              </a:rPr>
              <a:t>◎ Хийх вакцин</a:t>
            </a:r>
            <a:endParaRPr sz="12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1" name="object 2">
            <a:extLst>
              <a:ext uri="{FF2B5EF4-FFF2-40B4-BE49-F238E27FC236}">
                <a16:creationId xmlns:a16="http://schemas.microsoft.com/office/drawing/2014/main" id="{DD723231-5405-7542-8272-46D433ABBF6C}"/>
              </a:ext>
            </a:extLst>
          </p:cNvPr>
          <p:cNvSpPr txBox="1"/>
          <p:nvPr/>
        </p:nvSpPr>
        <p:spPr>
          <a:xfrm>
            <a:off x="920588" y="1765300"/>
            <a:ext cx="5878092" cy="326884"/>
          </a:xfrm>
          <a:prstGeom prst="rect">
            <a:avLst/>
          </a:prstGeom>
        </p:spPr>
        <p:txBody>
          <a:bodyPr vert="horz" wrap="square" lIns="0" tIns="0" rIns="0" bIns="0" rtlCol="0">
            <a:spAutoFit/>
          </a:bodyPr>
          <a:lstStyle/>
          <a:p>
            <a:pPr marL="9525" marR="1601470" rtl="0">
              <a:lnSpc>
                <a:spcPct val="118100"/>
              </a:lnSpc>
              <a:spcBef>
                <a:spcPts val="350"/>
              </a:spcBef>
            </a:pPr>
            <a:r>
              <a:rPr lang="mn" sz="900" kern="0" dirty="0">
                <a:solidFill>
                  <a:srgbClr val="221815"/>
                </a:solidFill>
                <a:latin typeface="Myanmar Text" panose="020B0502040204020203" pitchFamily="34" charset="0"/>
                <a:ea typeface="ＭＳ 明朝" panose="02020609040205080304" pitchFamily="17" charset="-128"/>
                <a:cs typeface="YuGothic"/>
              </a:rPr>
              <a:t>“Pfizer” компанийн 5-11 насныханд зориулсан вакциныг хийнэ. Хүүхдэд зориулсан вакцин юм (※). </a:t>
            </a:r>
            <a:r>
              <a:rPr lang="mn" sz="900" b="1" kern="0" dirty="0">
                <a:solidFill>
                  <a:srgbClr val="221815"/>
                </a:solidFill>
                <a:latin typeface="Myanmar Text" panose="020B0502040204020203" pitchFamily="34" charset="0"/>
                <a:ea typeface="ＭＳ 明朝" panose="02020609040205080304" pitchFamily="17" charset="-128"/>
                <a:cs typeface="YuGothic"/>
              </a:rPr>
              <a:t>3 долоо хоногийн </a:t>
            </a:r>
            <a:r>
              <a:rPr lang="mn" sz="900" b="1" kern="0" dirty="0" smtClean="0">
                <a:solidFill>
                  <a:srgbClr val="221815"/>
                </a:solidFill>
                <a:latin typeface="Myanmar Text" panose="020B0502040204020203" pitchFamily="34" charset="0"/>
                <a:ea typeface="ＭＳ 明朝" panose="02020609040205080304" pitchFamily="17" charset="-128"/>
                <a:cs typeface="YuGothic"/>
              </a:rPr>
              <a:t>зайтай</a:t>
            </a:r>
            <a:r>
              <a:rPr lang="mn" sz="900" kern="0" dirty="0" smtClean="0">
                <a:solidFill>
                  <a:srgbClr val="221815"/>
                </a:solidFill>
                <a:latin typeface="Myanmar Text" panose="020B0502040204020203" pitchFamily="34" charset="0"/>
                <a:ea typeface="ＭＳ 明朝" panose="02020609040205080304" pitchFamily="17" charset="-128"/>
                <a:cs typeface="YuGothic"/>
              </a:rPr>
              <a:t>, нийт </a:t>
            </a:r>
            <a:r>
              <a:rPr lang="mn" sz="900" b="1" kern="0" dirty="0">
                <a:solidFill>
                  <a:srgbClr val="221815"/>
                </a:solidFill>
                <a:latin typeface="Myanmar Text" panose="020B0502040204020203" pitchFamily="34" charset="0"/>
                <a:ea typeface="ＭＳ 明朝" panose="02020609040205080304" pitchFamily="17" charset="-128"/>
                <a:cs typeface="YuGothic"/>
              </a:rPr>
              <a:t>2 удаа хийнэ.</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2" name="object 2">
            <a:extLst>
              <a:ext uri="{FF2B5EF4-FFF2-40B4-BE49-F238E27FC236}">
                <a16:creationId xmlns:a16="http://schemas.microsoft.com/office/drawing/2014/main" id="{DA936D7B-EC48-E249-9FC3-75DCAABF547A}"/>
              </a:ext>
            </a:extLst>
          </p:cNvPr>
          <p:cNvSpPr txBox="1"/>
          <p:nvPr/>
        </p:nvSpPr>
        <p:spPr>
          <a:xfrm>
            <a:off x="919500" y="2131060"/>
            <a:ext cx="5812572" cy="123111"/>
          </a:xfrm>
          <a:prstGeom prst="rect">
            <a:avLst/>
          </a:prstGeom>
        </p:spPr>
        <p:txBody>
          <a:bodyPr vert="horz" wrap="square" lIns="0" tIns="0" rIns="0" bIns="0" rtlCol="0">
            <a:spAutoFit/>
          </a:bodyPr>
          <a:lstStyle/>
          <a:p>
            <a:pPr marL="9525" rtl="0">
              <a:lnSpc>
                <a:spcPct val="100000"/>
              </a:lnSpc>
              <a:spcBef>
                <a:spcPts val="470"/>
              </a:spcBef>
            </a:pPr>
            <a:r>
              <a:rPr lang="mn" sz="800" kern="0" dirty="0">
                <a:solidFill>
                  <a:srgbClr val="221815"/>
                </a:solidFill>
                <a:latin typeface="Myanmar Text" panose="020B0502040204020203" pitchFamily="34" charset="0"/>
                <a:ea typeface="ＭＳ 明朝" panose="02020609040205080304" pitchFamily="17" charset="-128"/>
                <a:cs typeface="YuGothic"/>
              </a:rPr>
              <a:t>(※) “Pfizer” компанийн 12 ба түүнээс дээш насныханд зориулсан вакцинтай харьцуулахад идэвхтэй бодис нь 1/3 болсон.</a:t>
            </a:r>
            <a:endParaRPr sz="8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3" name="object 2">
            <a:extLst>
              <a:ext uri="{FF2B5EF4-FFF2-40B4-BE49-F238E27FC236}">
                <a16:creationId xmlns:a16="http://schemas.microsoft.com/office/drawing/2014/main" id="{71F1F63C-4629-824E-92A4-3E25965C9B34}"/>
              </a:ext>
            </a:extLst>
          </p:cNvPr>
          <p:cNvSpPr txBox="1"/>
          <p:nvPr/>
        </p:nvSpPr>
        <p:spPr>
          <a:xfrm>
            <a:off x="772954" y="2342634"/>
            <a:ext cx="2624295" cy="184666"/>
          </a:xfrm>
          <a:prstGeom prst="rect">
            <a:avLst/>
          </a:prstGeom>
        </p:spPr>
        <p:txBody>
          <a:bodyPr vert="horz" wrap="square" lIns="0" tIns="0" rIns="0" bIns="0" rtlCol="0">
            <a:spAutoFit/>
          </a:bodyPr>
          <a:lstStyle/>
          <a:p>
            <a:pPr marL="9525" rtl="0">
              <a:lnSpc>
                <a:spcPct val="100000"/>
              </a:lnSpc>
              <a:spcBef>
                <a:spcPts val="905"/>
              </a:spcBef>
            </a:pPr>
            <a:r>
              <a:rPr lang="mn" sz="1200" kern="0" dirty="0">
                <a:solidFill>
                  <a:srgbClr val="E55927"/>
                </a:solidFill>
                <a:latin typeface="Myanmar Text" panose="020B0502040204020203" pitchFamily="34" charset="0"/>
                <a:ea typeface="ＭＳ 明朝" panose="02020609040205080304" pitchFamily="17" charset="-128"/>
                <a:cs typeface="HGPGothicE"/>
              </a:rPr>
              <a:t>◎ Вакцинжуулалтын хамрах хүрээ</a:t>
            </a:r>
            <a:endParaRPr sz="12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4" name="object 2">
            <a:extLst>
              <a:ext uri="{FF2B5EF4-FFF2-40B4-BE49-F238E27FC236}">
                <a16:creationId xmlns:a16="http://schemas.microsoft.com/office/drawing/2014/main" id="{F1FF40C3-FCAB-D747-80CF-49026A901103}"/>
              </a:ext>
            </a:extLst>
          </p:cNvPr>
          <p:cNvSpPr txBox="1"/>
          <p:nvPr/>
        </p:nvSpPr>
        <p:spPr>
          <a:xfrm>
            <a:off x="1015159" y="3214582"/>
            <a:ext cx="5744149" cy="290592"/>
          </a:xfrm>
          <a:prstGeom prst="rect">
            <a:avLst/>
          </a:prstGeom>
        </p:spPr>
        <p:txBody>
          <a:bodyPr vert="horz" wrap="square" lIns="0" tIns="0" rIns="0" bIns="0" rtlCol="0">
            <a:spAutoFit/>
          </a:bodyPr>
          <a:lstStyle/>
          <a:p>
            <a:pPr marL="182563" marR="840105" indent="-182563" rtl="0">
              <a:lnSpc>
                <a:spcPct val="118100"/>
              </a:lnSpc>
              <a:spcBef>
                <a:spcPts val="345"/>
              </a:spcBef>
            </a:pPr>
            <a:r>
              <a:rPr lang="mn" sz="800" kern="0" dirty="0">
                <a:solidFill>
                  <a:srgbClr val="221815"/>
                </a:solidFill>
                <a:latin typeface="Myanmar Text" panose="020B0502040204020203" pitchFamily="34" charset="0"/>
                <a:ea typeface="ＭＳ 明朝" panose="02020609040205080304" pitchFamily="17" charset="-128"/>
                <a:cs typeface="YuGothic"/>
              </a:rPr>
              <a:t>(※) Японы хүүхдийн эмч нарын нийгэмлэгээс коронавирусын халдвараар хүндрэх эрсдэл өндөртэй </a:t>
            </a:r>
            <a:r>
              <a:rPr lang="mn" sz="800" kern="0" dirty="0" smtClean="0">
                <a:solidFill>
                  <a:srgbClr val="221815"/>
                </a:solidFill>
                <a:latin typeface="Myanmar Text" panose="020B0502040204020203" pitchFamily="34" charset="0"/>
                <a:ea typeface="ＭＳ 明朝" panose="02020609040205080304" pitchFamily="17" charset="-128"/>
                <a:cs typeface="YuGothic"/>
              </a:rPr>
              <a:t>өвчний жагсаалтыг </a:t>
            </a:r>
            <a:r>
              <a:rPr lang="mn" sz="800" kern="0" dirty="0">
                <a:solidFill>
                  <a:srgbClr val="221815"/>
                </a:solidFill>
                <a:latin typeface="Myanmar Text" panose="020B0502040204020203" pitchFamily="34" charset="0"/>
                <a:ea typeface="ＭＳ 明朝" panose="02020609040205080304" pitchFamily="17" charset="-128"/>
                <a:cs typeface="YuGothic"/>
              </a:rPr>
              <a:t>гаргажээ. Японы эмч нарыг холбоо “Коронавирустай холбоотой мэдээлэл” </a:t>
            </a:r>
            <a:endParaRPr sz="8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5" name="object 2">
            <a:extLst>
              <a:ext uri="{FF2B5EF4-FFF2-40B4-BE49-F238E27FC236}">
                <a16:creationId xmlns:a16="http://schemas.microsoft.com/office/drawing/2014/main" id="{34453545-338E-7047-821F-1A9853C10BCE}"/>
              </a:ext>
            </a:extLst>
          </p:cNvPr>
          <p:cNvSpPr txBox="1"/>
          <p:nvPr/>
        </p:nvSpPr>
        <p:spPr>
          <a:xfrm>
            <a:off x="770458" y="4392712"/>
            <a:ext cx="6018201" cy="153888"/>
          </a:xfrm>
          <a:prstGeom prst="rect">
            <a:avLst/>
          </a:prstGeom>
        </p:spPr>
        <p:txBody>
          <a:bodyPr vert="horz" wrap="square" lIns="0" tIns="0" rIns="0" bIns="0" rtlCol="0">
            <a:spAutoFit/>
          </a:bodyPr>
          <a:lstStyle/>
          <a:p>
            <a:pPr marL="4763" rtl="0">
              <a:lnSpc>
                <a:spcPct val="100000"/>
              </a:lnSpc>
              <a:spcBef>
                <a:spcPts val="735"/>
              </a:spcBef>
            </a:pPr>
            <a:r>
              <a:rPr lang="mn" sz="1000" b="1" kern="0" dirty="0">
                <a:solidFill>
                  <a:srgbClr val="221815"/>
                </a:solidFill>
                <a:latin typeface="Myanmar Text" panose="020B0502040204020203" pitchFamily="34" charset="0"/>
                <a:ea typeface="ＭＳ 明朝" panose="02020609040205080304" pitchFamily="17" charset="-128"/>
                <a:cs typeface="HGPGothicE"/>
              </a:rPr>
              <a:t>Хариулт. Корона</a:t>
            </a:r>
            <a:r>
              <a:rPr lang="mn-MN" sz="1000" b="1" kern="0" dirty="0" smtClean="0">
                <a:solidFill>
                  <a:srgbClr val="221815"/>
                </a:solidFill>
                <a:latin typeface="Myanmar Text" panose="020B0502040204020203" pitchFamily="34" charset="0"/>
                <a:ea typeface="ＭＳ 明朝" panose="02020609040205080304" pitchFamily="17" charset="-128"/>
                <a:cs typeface="HGPGothicE"/>
              </a:rPr>
              <a:t>гий</a:t>
            </a:r>
            <a:r>
              <a:rPr lang="mn" sz="1000" b="1" kern="0" dirty="0" smtClean="0">
                <a:solidFill>
                  <a:srgbClr val="221815"/>
                </a:solidFill>
                <a:latin typeface="Myanmar Text" panose="020B0502040204020203" pitchFamily="34" charset="0"/>
                <a:ea typeface="ＭＳ 明朝" panose="02020609040205080304" pitchFamily="17" charset="-128"/>
                <a:cs typeface="HGPGothicE"/>
              </a:rPr>
              <a:t>н </a:t>
            </a:r>
            <a:r>
              <a:rPr lang="mn" sz="1000" b="1" kern="0" dirty="0">
                <a:solidFill>
                  <a:srgbClr val="221815"/>
                </a:solidFill>
                <a:latin typeface="Myanmar Text" panose="020B0502040204020203" pitchFamily="34" charset="0"/>
                <a:ea typeface="ＭＳ 明朝" panose="02020609040205080304" pitchFamily="17" charset="-128"/>
                <a:cs typeface="HGPGothicE"/>
              </a:rPr>
              <a:t>эсрэг вакцин хийлгэснээр халдвар авсан ч шинж тэмдэг амархан илрэхгүй.</a:t>
            </a:r>
            <a:endParaRPr sz="10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6" name="object 2">
            <a:extLst>
              <a:ext uri="{FF2B5EF4-FFF2-40B4-BE49-F238E27FC236}">
                <a16:creationId xmlns:a16="http://schemas.microsoft.com/office/drawing/2014/main" id="{1499338A-1738-7C40-9ABE-CF2218A9E6B8}"/>
              </a:ext>
            </a:extLst>
          </p:cNvPr>
          <p:cNvSpPr txBox="1"/>
          <p:nvPr/>
        </p:nvSpPr>
        <p:spPr>
          <a:xfrm>
            <a:off x="1096803" y="3536216"/>
            <a:ext cx="4309106" cy="145296"/>
          </a:xfrm>
          <a:prstGeom prst="rect">
            <a:avLst/>
          </a:prstGeom>
        </p:spPr>
        <p:txBody>
          <a:bodyPr vert="horz" wrap="square" lIns="0" tIns="0" rIns="0" bIns="0" rtlCol="0">
            <a:spAutoFit/>
          </a:bodyPr>
          <a:lstStyle/>
          <a:p>
            <a:pPr marL="9525" marR="840105" rtl="0">
              <a:lnSpc>
                <a:spcPct val="118100"/>
              </a:lnSpc>
              <a:spcBef>
                <a:spcPts val="345"/>
              </a:spcBef>
            </a:pPr>
            <a:r>
              <a:rPr lang="mn" sz="800" kern="0" dirty="0">
                <a:solidFill>
                  <a:srgbClr val="221815"/>
                </a:solidFill>
                <a:latin typeface="Myanmar Text" panose="020B0502040204020203" pitchFamily="34" charset="0"/>
                <a:ea typeface="ＭＳ 明朝" panose="02020609040205080304" pitchFamily="17" charset="-128"/>
                <a:cs typeface="YuGothic"/>
              </a:rPr>
              <a:t>URL：</a:t>
            </a:r>
            <a:r>
              <a:rPr lang="mn" sz="800" u="sng" kern="0" dirty="0">
                <a:solidFill>
                  <a:srgbClr val="221815"/>
                </a:solidFill>
                <a:latin typeface="Myanmar Text" panose="020B0502040204020203" pitchFamily="34" charset="0"/>
                <a:ea typeface="ＭＳ 明朝" panose="02020609040205080304" pitchFamily="17" charset="-128"/>
                <a:cs typeface="YuGothic"/>
                <a:hlinkClick r:id="rId2"/>
              </a:rPr>
              <a:t>https://www.jpeds.or.jp/modules/activity/index.php?content_id=3</a:t>
            </a:r>
            <a:r>
              <a:rPr lang="mn" sz="800" u="sng" kern="0" dirty="0">
                <a:solidFill>
                  <a:srgbClr val="221815"/>
                </a:solidFill>
                <a:latin typeface="Myanmar Text" panose="020B0502040204020203" pitchFamily="34" charset="0"/>
                <a:ea typeface="ＭＳ 明朝" panose="02020609040205080304" pitchFamily="17" charset="-128"/>
                <a:cs typeface="YuGothic"/>
              </a:rPr>
              <a:t>33</a:t>
            </a:r>
            <a:endParaRPr sz="800" u="sng"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7" name="object 2">
            <a:extLst>
              <a:ext uri="{FF2B5EF4-FFF2-40B4-BE49-F238E27FC236}">
                <a16:creationId xmlns:a16="http://schemas.microsoft.com/office/drawing/2014/main" id="{72D444E7-C447-DB4E-BDD7-BFA0E73E06EE}"/>
              </a:ext>
            </a:extLst>
          </p:cNvPr>
          <p:cNvSpPr txBox="1"/>
          <p:nvPr/>
        </p:nvSpPr>
        <p:spPr>
          <a:xfrm>
            <a:off x="1957070" y="3805212"/>
            <a:ext cx="3810000" cy="246221"/>
          </a:xfrm>
          <a:prstGeom prst="rect">
            <a:avLst/>
          </a:prstGeom>
        </p:spPr>
        <p:txBody>
          <a:bodyPr vert="horz" wrap="square" lIns="0" tIns="0" rIns="0" bIns="0" rtlCol="0">
            <a:spAutoFit/>
          </a:bodyPr>
          <a:lstStyle/>
          <a:p>
            <a:pPr marL="4763" algn="ctr" rtl="0">
              <a:lnSpc>
                <a:spcPct val="100000"/>
              </a:lnSpc>
            </a:pPr>
            <a:r>
              <a:rPr lang="mn" sz="1600" kern="0" dirty="0">
                <a:solidFill>
                  <a:srgbClr val="221815"/>
                </a:solidFill>
                <a:latin typeface="Myanmar Text" panose="020B0502040204020203" pitchFamily="34" charset="0"/>
                <a:ea typeface="ＭＳ 明朝" panose="02020609040205080304" pitchFamily="17" charset="-128"/>
                <a:cs typeface="HGPGothicE"/>
              </a:rPr>
              <a:t>Корона</a:t>
            </a:r>
            <a:r>
              <a:rPr lang="mn-MN" sz="1600" kern="0" dirty="0" smtClean="0">
                <a:solidFill>
                  <a:srgbClr val="221815"/>
                </a:solidFill>
                <a:latin typeface="Myanmar Text" panose="020B0502040204020203" pitchFamily="34" charset="0"/>
                <a:ea typeface="ＭＳ 明朝" panose="02020609040205080304" pitchFamily="17" charset="-128"/>
                <a:cs typeface="HGPGothicE"/>
              </a:rPr>
              <a:t>гий</a:t>
            </a:r>
            <a:r>
              <a:rPr lang="mn" sz="1600" kern="0" dirty="0" smtClean="0">
                <a:solidFill>
                  <a:srgbClr val="221815"/>
                </a:solidFill>
                <a:latin typeface="Myanmar Text" panose="020B0502040204020203" pitchFamily="34" charset="0"/>
                <a:ea typeface="ＭＳ 明朝" panose="02020609040205080304" pitchFamily="17" charset="-128"/>
                <a:cs typeface="HGPGothicE"/>
              </a:rPr>
              <a:t>н </a:t>
            </a:r>
            <a:r>
              <a:rPr lang="mn" sz="1600" kern="0" dirty="0">
                <a:solidFill>
                  <a:srgbClr val="221815"/>
                </a:solidFill>
                <a:latin typeface="Myanmar Text" panose="020B0502040204020203" pitchFamily="34" charset="0"/>
                <a:ea typeface="ＭＳ 明朝" panose="02020609040205080304" pitchFamily="17" charset="-128"/>
                <a:cs typeface="HGPGothicE"/>
              </a:rPr>
              <a:t>эсрэг вакцины </a:t>
            </a:r>
            <a:r>
              <a:rPr lang="mn" sz="2400" kern="0" baseline="1851" dirty="0">
                <a:solidFill>
                  <a:srgbClr val="E55927"/>
                </a:solidFill>
                <a:latin typeface="Myanmar Text" panose="020B0502040204020203" pitchFamily="34" charset="0"/>
                <a:ea typeface="ＭＳ 明朝" panose="02020609040205080304" pitchFamily="17" charset="-128"/>
                <a:cs typeface="HGPGothicE"/>
              </a:rPr>
              <a:t>үр нөлөө</a:t>
            </a:r>
            <a:endParaRPr sz="2400" kern="0" baseline="1851"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8" name="object 2">
            <a:extLst>
              <a:ext uri="{FF2B5EF4-FFF2-40B4-BE49-F238E27FC236}">
                <a16:creationId xmlns:a16="http://schemas.microsoft.com/office/drawing/2014/main" id="{48FEC9E3-9AFA-8443-A9F9-F045DDE320B9}"/>
              </a:ext>
            </a:extLst>
          </p:cNvPr>
          <p:cNvSpPr txBox="1"/>
          <p:nvPr/>
        </p:nvSpPr>
        <p:spPr>
          <a:xfrm>
            <a:off x="778090" y="4148574"/>
            <a:ext cx="6018201" cy="184666"/>
          </a:xfrm>
          <a:prstGeom prst="rect">
            <a:avLst/>
          </a:prstGeom>
        </p:spPr>
        <p:txBody>
          <a:bodyPr vert="horz" wrap="square" lIns="0" tIns="0" rIns="0" bIns="0" rtlCol="0">
            <a:spAutoFit/>
          </a:bodyPr>
          <a:lstStyle/>
          <a:p>
            <a:pPr marL="4763" rtl="0">
              <a:lnSpc>
                <a:spcPct val="100000"/>
              </a:lnSpc>
              <a:spcBef>
                <a:spcPts val="1005"/>
              </a:spcBef>
            </a:pPr>
            <a:r>
              <a:rPr lang="mn" sz="1200" kern="0" dirty="0">
                <a:solidFill>
                  <a:srgbClr val="E55927"/>
                </a:solidFill>
                <a:latin typeface="Myanmar Text" panose="020B0502040204020203" pitchFamily="34" charset="0"/>
                <a:ea typeface="ＭＳ 明朝" panose="02020609040205080304" pitchFamily="17" charset="-128"/>
                <a:cs typeface="HGPGothicE"/>
              </a:rPr>
              <a:t>Асуулт. Корона</a:t>
            </a:r>
            <a:r>
              <a:rPr lang="mn-MN" sz="1200" kern="0" dirty="0" smtClean="0">
                <a:solidFill>
                  <a:srgbClr val="E55927"/>
                </a:solidFill>
                <a:latin typeface="Myanmar Text" panose="020B0502040204020203" pitchFamily="34" charset="0"/>
                <a:ea typeface="ＭＳ 明朝" panose="02020609040205080304" pitchFamily="17" charset="-128"/>
                <a:cs typeface="HGPGothicE"/>
              </a:rPr>
              <a:t>гий</a:t>
            </a:r>
            <a:r>
              <a:rPr lang="mn" sz="1200" kern="0" dirty="0" smtClean="0">
                <a:solidFill>
                  <a:srgbClr val="E55927"/>
                </a:solidFill>
                <a:latin typeface="Myanmar Text" panose="020B0502040204020203" pitchFamily="34" charset="0"/>
                <a:ea typeface="ＭＳ 明朝" panose="02020609040205080304" pitchFamily="17" charset="-128"/>
                <a:cs typeface="HGPGothicE"/>
              </a:rPr>
              <a:t>н </a:t>
            </a:r>
            <a:r>
              <a:rPr lang="mn" sz="1200" kern="0" dirty="0">
                <a:solidFill>
                  <a:srgbClr val="E55927"/>
                </a:solidFill>
                <a:latin typeface="Myanmar Text" panose="020B0502040204020203" pitchFamily="34" charset="0"/>
                <a:ea typeface="ＭＳ 明朝" panose="02020609040205080304" pitchFamily="17" charset="-128"/>
                <a:cs typeface="HGPGothicE"/>
              </a:rPr>
              <a:t>эсрэг вакцин ямар үр нөлөөтэй вэ?</a:t>
            </a:r>
            <a:endParaRPr sz="12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9" name="object 2">
            <a:extLst>
              <a:ext uri="{FF2B5EF4-FFF2-40B4-BE49-F238E27FC236}">
                <a16:creationId xmlns:a16="http://schemas.microsoft.com/office/drawing/2014/main" id="{AD5145CC-C55D-5A4B-978A-C05463034D81}"/>
              </a:ext>
            </a:extLst>
          </p:cNvPr>
          <p:cNvSpPr txBox="1"/>
          <p:nvPr/>
        </p:nvSpPr>
        <p:spPr>
          <a:xfrm>
            <a:off x="912375" y="4551573"/>
            <a:ext cx="5846934" cy="490327"/>
          </a:xfrm>
          <a:prstGeom prst="rect">
            <a:avLst/>
          </a:prstGeom>
        </p:spPr>
        <p:txBody>
          <a:bodyPr vert="horz" wrap="square" lIns="0" tIns="0" rIns="0" bIns="0" rtlCol="0">
            <a:spAutoFit/>
          </a:bodyPr>
          <a:lstStyle/>
          <a:p>
            <a:pPr marL="6350" marR="5080" algn="just" rtl="0">
              <a:lnSpc>
                <a:spcPct val="118100"/>
              </a:lnSpc>
              <a:spcBef>
                <a:spcPts val="140"/>
              </a:spcBef>
            </a:pPr>
            <a:r>
              <a:rPr lang="mn" sz="900" kern="0" dirty="0">
                <a:solidFill>
                  <a:srgbClr val="221815"/>
                </a:solidFill>
                <a:latin typeface="Myanmar Text" panose="020B0502040204020203" pitchFamily="34" charset="0"/>
                <a:ea typeface="ＭＳ 明朝" panose="02020609040205080304" pitchFamily="17" charset="-128"/>
                <a:cs typeface="YuGothic"/>
              </a:rPr>
              <a:t>Вакцин хийлгэвэл бие дотор коронатай тэмцэх тогтолцоо (дархлаа) бий болно. Вирус биед орч ирсэн үед шууд тэмцэх бэлтгэл хангагдсан учраас корона</a:t>
            </a:r>
            <a:r>
              <a:rPr lang="mn-MN" sz="900" kern="0" dirty="0" smtClean="0">
                <a:solidFill>
                  <a:srgbClr val="221815"/>
                </a:solidFill>
                <a:latin typeface="Myanmar Text" panose="020B0502040204020203" pitchFamily="34" charset="0"/>
                <a:ea typeface="ＭＳ 明朝" panose="02020609040205080304" pitchFamily="17" charset="-128"/>
                <a:cs typeface="YuGothic"/>
              </a:rPr>
              <a:t>гий</a:t>
            </a:r>
            <a:r>
              <a:rPr lang="mn" sz="900" kern="0" dirty="0" smtClean="0">
                <a:solidFill>
                  <a:srgbClr val="221815"/>
                </a:solidFill>
                <a:latin typeface="Myanmar Text" panose="020B0502040204020203" pitchFamily="34" charset="0"/>
                <a:ea typeface="ＭＳ 明朝" panose="02020609040205080304" pitchFamily="17" charset="-128"/>
                <a:cs typeface="YuGothic"/>
              </a:rPr>
              <a:t>н </a:t>
            </a:r>
            <a:r>
              <a:rPr lang="mn" sz="900" kern="0" dirty="0">
                <a:solidFill>
                  <a:srgbClr val="221815"/>
                </a:solidFill>
                <a:latin typeface="Myanmar Text" panose="020B0502040204020203" pitchFamily="34" charset="0"/>
                <a:ea typeface="ＭＳ 明朝" panose="02020609040205080304" pitchFamily="17" charset="-128"/>
                <a:cs typeface="YuGothic"/>
              </a:rPr>
              <a:t>шинж тэмдэг амархан илрэхгүй. 5-11 насныханд 2 дахь </a:t>
            </a:r>
            <a:r>
              <a:rPr lang="mn" sz="900" kern="0" dirty="0" smtClean="0">
                <a:solidFill>
                  <a:srgbClr val="221815"/>
                </a:solidFill>
                <a:latin typeface="Myanmar Text" panose="020B0502040204020203" pitchFamily="34" charset="0"/>
                <a:ea typeface="ＭＳ 明朝" panose="02020609040205080304" pitchFamily="17" charset="-128"/>
                <a:cs typeface="YuGothic"/>
              </a:rPr>
              <a:t>удаа</a:t>
            </a:r>
            <a:r>
              <a:rPr lang="mn-MN" sz="900" kern="0" dirty="0" smtClean="0">
                <a:solidFill>
                  <a:srgbClr val="221815"/>
                </a:solidFill>
                <a:latin typeface="Myanmar Text" panose="020B0502040204020203" pitchFamily="34" charset="0"/>
                <a:ea typeface="ＭＳ 明朝" panose="02020609040205080304" pitchFamily="17" charset="-128"/>
                <a:cs typeface="YuGothic"/>
              </a:rPr>
              <a:t> тунг</a:t>
            </a:r>
            <a:r>
              <a:rPr lang="mn" sz="900" kern="0" dirty="0" smtClean="0">
                <a:solidFill>
                  <a:srgbClr val="221815"/>
                </a:solidFill>
                <a:latin typeface="Myanmar Text" panose="020B0502040204020203" pitchFamily="34" charset="0"/>
                <a:ea typeface="ＭＳ 明朝" panose="02020609040205080304" pitchFamily="17" charset="-128"/>
                <a:cs typeface="YuGothic"/>
              </a:rPr>
              <a:t> </a:t>
            </a:r>
            <a:r>
              <a:rPr lang="mn" sz="900" kern="0" dirty="0">
                <a:solidFill>
                  <a:srgbClr val="221815"/>
                </a:solidFill>
                <a:latin typeface="Myanmar Text" panose="020B0502040204020203" pitchFamily="34" charset="0"/>
                <a:ea typeface="ＭＳ 明朝" panose="02020609040205080304" pitchFamily="17" charset="-128"/>
                <a:cs typeface="YuGothic"/>
              </a:rPr>
              <a:t>хийлгэснээс хойш 7 хоногийн дараагаас урьдчилан сэргийлэх чадвар нь 90.7% гэж мэдээлсэн.(※) </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0" name="object 5">
            <a:extLst>
              <a:ext uri="{FF2B5EF4-FFF2-40B4-BE49-F238E27FC236}">
                <a16:creationId xmlns:a16="http://schemas.microsoft.com/office/drawing/2014/main" id="{16B5C306-CC5E-8A49-A523-2FE9221F6226}"/>
              </a:ext>
            </a:extLst>
          </p:cNvPr>
          <p:cNvSpPr txBox="1"/>
          <p:nvPr/>
        </p:nvSpPr>
        <p:spPr>
          <a:xfrm>
            <a:off x="909287" y="6070942"/>
            <a:ext cx="5857062" cy="817211"/>
          </a:xfrm>
          <a:prstGeom prst="rect">
            <a:avLst/>
          </a:prstGeom>
        </p:spPr>
        <p:txBody>
          <a:bodyPr vert="horz" wrap="square" lIns="0" tIns="0" rIns="0" bIns="0" rtlCol="0">
            <a:spAutoFit/>
          </a:bodyPr>
          <a:lstStyle/>
          <a:p>
            <a:pPr marL="6350" marR="5080" algn="just" rtl="0">
              <a:lnSpc>
                <a:spcPct val="118100"/>
              </a:lnSpc>
              <a:spcBef>
                <a:spcPts val="285"/>
              </a:spcBef>
            </a:pPr>
            <a:r>
              <a:rPr lang="mn" sz="900" kern="0" dirty="0">
                <a:solidFill>
                  <a:srgbClr val="221815"/>
                </a:solidFill>
                <a:latin typeface="Myanmar Text" panose="020B0502040204020203" pitchFamily="34" charset="0"/>
                <a:ea typeface="ＭＳ 明朝" panose="02020609040205080304" pitchFamily="17" charset="-128"/>
                <a:cs typeface="YuGothic"/>
              </a:rPr>
              <a:t>Вакцин хийлгэсний дараа хэдэн өдрийн дотор тариулсан хэсэг өвдөх шинж тэмдэг хамгийн их ажиглагдсан бөгөөд 1-р тунгийн 74%, 2-р тунгийн 71% байсан. Яг тариулсны дараагаас илүү тариулсан өдрийн шөнө болон дараагийн өдөр нь өвдөж байгаа хүмүүс их байна. 38 хэмээс дээш халуурч байгаа нь 1-р тунгийн 2.5%, 2-р тунгийн 6.5% байсан. Вакцин хийлгэсний дараах шинж тэмдэг нь ихэвчлэн хөнгөн болон дунд зэрэг байгаа бөгөөд одоогоор ажиглагдаж байгаа мэдээллээс үзэхэд аюулгүй байдалд ямар нэгэн онцгой асуудал байхгүйг харуулж байна.</a:t>
            </a:r>
            <a:endParaRPr sz="10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1" name="object 5">
            <a:extLst>
              <a:ext uri="{FF2B5EF4-FFF2-40B4-BE49-F238E27FC236}">
                <a16:creationId xmlns:a16="http://schemas.microsoft.com/office/drawing/2014/main" id="{0C4D218E-31B7-E149-ADC6-60BDE933E4F0}"/>
              </a:ext>
            </a:extLst>
          </p:cNvPr>
          <p:cNvSpPr txBox="1"/>
          <p:nvPr/>
        </p:nvSpPr>
        <p:spPr>
          <a:xfrm>
            <a:off x="775704" y="5651500"/>
            <a:ext cx="6022975" cy="184666"/>
          </a:xfrm>
          <a:prstGeom prst="rect">
            <a:avLst/>
          </a:prstGeom>
        </p:spPr>
        <p:txBody>
          <a:bodyPr vert="horz" wrap="square" lIns="0" tIns="0" rIns="0" bIns="0" rtlCol="0">
            <a:spAutoFit/>
          </a:bodyPr>
          <a:lstStyle/>
          <a:p>
            <a:pPr marL="12700" rtl="0">
              <a:lnSpc>
                <a:spcPct val="100000"/>
              </a:lnSpc>
              <a:spcBef>
                <a:spcPts val="1005"/>
              </a:spcBef>
            </a:pPr>
            <a:r>
              <a:rPr lang="mn" sz="1200" kern="0" dirty="0">
                <a:solidFill>
                  <a:srgbClr val="E55927"/>
                </a:solidFill>
                <a:latin typeface="Myanmar Text" panose="020B0502040204020203" pitchFamily="34" charset="0"/>
                <a:ea typeface="ＭＳ 明朝" panose="02020609040205080304" pitchFamily="17" charset="-128"/>
                <a:cs typeface="HGPGothicE"/>
              </a:rPr>
              <a:t>Асуулт. Хүүхэд корона</a:t>
            </a:r>
            <a:r>
              <a:rPr lang="mn-MN" sz="1200" kern="0" dirty="0" smtClean="0">
                <a:solidFill>
                  <a:srgbClr val="E55927"/>
                </a:solidFill>
                <a:latin typeface="Myanmar Text" panose="020B0502040204020203" pitchFamily="34" charset="0"/>
                <a:ea typeface="ＭＳ 明朝" panose="02020609040205080304" pitchFamily="17" charset="-128"/>
                <a:cs typeface="HGPGothicE"/>
              </a:rPr>
              <a:t>гий</a:t>
            </a:r>
            <a:r>
              <a:rPr lang="mn" sz="1200" kern="0" dirty="0" smtClean="0">
                <a:solidFill>
                  <a:srgbClr val="E55927"/>
                </a:solidFill>
                <a:latin typeface="Myanmar Text" panose="020B0502040204020203" pitchFamily="34" charset="0"/>
                <a:ea typeface="ＭＳ 明朝" panose="02020609040205080304" pitchFamily="17" charset="-128"/>
                <a:cs typeface="HGPGothicE"/>
              </a:rPr>
              <a:t>н </a:t>
            </a:r>
            <a:r>
              <a:rPr lang="mn" sz="1200" kern="0" dirty="0">
                <a:solidFill>
                  <a:srgbClr val="E55927"/>
                </a:solidFill>
                <a:latin typeface="Myanmar Text" panose="020B0502040204020203" pitchFamily="34" charset="0"/>
                <a:ea typeface="ＭＳ 明朝" panose="02020609040205080304" pitchFamily="17" charset="-128"/>
                <a:cs typeface="HGPGothicE"/>
              </a:rPr>
              <a:t>вакцин хийлгэсний дараа ямар шинж тэмдэг илрэх вэ?</a:t>
            </a:r>
            <a:endParaRPr sz="12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2" name="object 5">
            <a:extLst>
              <a:ext uri="{FF2B5EF4-FFF2-40B4-BE49-F238E27FC236}">
                <a16:creationId xmlns:a16="http://schemas.microsoft.com/office/drawing/2014/main" id="{928A3321-BBFF-7A4D-BC3F-7D5CB84D59C8}"/>
              </a:ext>
            </a:extLst>
          </p:cNvPr>
          <p:cNvSpPr txBox="1"/>
          <p:nvPr/>
        </p:nvSpPr>
        <p:spPr>
          <a:xfrm>
            <a:off x="775704" y="5887720"/>
            <a:ext cx="6022975" cy="153888"/>
          </a:xfrm>
          <a:prstGeom prst="rect">
            <a:avLst/>
          </a:prstGeom>
        </p:spPr>
        <p:txBody>
          <a:bodyPr vert="horz" wrap="square" lIns="0" tIns="0" rIns="0" bIns="0" rtlCol="0">
            <a:spAutoFit/>
          </a:bodyPr>
          <a:lstStyle/>
          <a:p>
            <a:pPr marL="15875" rtl="0">
              <a:lnSpc>
                <a:spcPct val="100000"/>
              </a:lnSpc>
              <a:spcBef>
                <a:spcPts val="735"/>
              </a:spcBef>
            </a:pPr>
            <a:r>
              <a:rPr lang="mn" sz="1000" b="1" kern="0" dirty="0">
                <a:solidFill>
                  <a:srgbClr val="221815"/>
                </a:solidFill>
                <a:latin typeface="Myanmar Text" panose="020B0502040204020203" pitchFamily="34" charset="0"/>
                <a:ea typeface="ＭＳ 明朝" panose="02020609040205080304" pitchFamily="17" charset="-128"/>
                <a:cs typeface="HGPGothicE"/>
              </a:rPr>
              <a:t>Хариулт. Тариулсан хэсэг өвдөх нь хамгийн их ажиглагдаж байна.</a:t>
            </a:r>
            <a:endParaRPr sz="10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3" name="object 5">
            <a:extLst>
              <a:ext uri="{FF2B5EF4-FFF2-40B4-BE49-F238E27FC236}">
                <a16:creationId xmlns:a16="http://schemas.microsoft.com/office/drawing/2014/main" id="{2F09E25F-A619-6E4F-B1C5-F98F82E9A28B}"/>
              </a:ext>
            </a:extLst>
          </p:cNvPr>
          <p:cNvSpPr txBox="1"/>
          <p:nvPr/>
        </p:nvSpPr>
        <p:spPr>
          <a:xfrm>
            <a:off x="887696" y="6954520"/>
            <a:ext cx="5910983" cy="153888"/>
          </a:xfrm>
          <a:prstGeom prst="rect">
            <a:avLst/>
          </a:prstGeom>
        </p:spPr>
        <p:txBody>
          <a:bodyPr vert="horz" wrap="square" lIns="0" tIns="0" rIns="0" bIns="0" rtlCol="0">
            <a:spAutoFit/>
          </a:bodyPr>
          <a:lstStyle/>
          <a:p>
            <a:pPr marL="6350" rtl="0">
              <a:lnSpc>
                <a:spcPct val="100000"/>
              </a:lnSpc>
              <a:spcBef>
                <a:spcPts val="835"/>
              </a:spcBef>
              <a:buClr>
                <a:srgbClr val="E55927"/>
              </a:buClr>
              <a:buSzPct val="90000"/>
              <a:buChar char="■"/>
              <a:tabLst>
                <a:tab pos="276225" algn="l"/>
              </a:tabLst>
            </a:pPr>
            <a:r>
              <a:rPr lang="mn" sz="1000" b="1" kern="0" dirty="0">
                <a:solidFill>
                  <a:srgbClr val="221815"/>
                </a:solidFill>
                <a:latin typeface="Myanmar Text" panose="020B0502040204020203" pitchFamily="34" charset="0"/>
                <a:ea typeface="ＭＳ 明朝" panose="02020609040205080304" pitchFamily="17" charset="-128"/>
                <a:cs typeface="HGPGothicE"/>
              </a:rPr>
              <a:t>Хэд хоногийн дотор илэрч болох шинж тэмдэг</a:t>
            </a:r>
            <a:endParaRPr sz="10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4" name="object 4">
            <a:extLst>
              <a:ext uri="{FF2B5EF4-FFF2-40B4-BE49-F238E27FC236}">
                <a16:creationId xmlns:a16="http://schemas.microsoft.com/office/drawing/2014/main" id="{934E7787-CDCF-584B-B493-AE9356DD708E}"/>
              </a:ext>
            </a:extLst>
          </p:cNvPr>
          <p:cNvSpPr txBox="1"/>
          <p:nvPr/>
        </p:nvSpPr>
        <p:spPr>
          <a:xfrm>
            <a:off x="4447752" y="8021320"/>
            <a:ext cx="2073698" cy="120546"/>
          </a:xfrm>
          <a:prstGeom prst="rect">
            <a:avLst/>
          </a:prstGeom>
        </p:spPr>
        <p:txBody>
          <a:bodyPr vert="horz" wrap="square" lIns="0" tIns="12700" rIns="0" bIns="0" rtlCol="0">
            <a:spAutoFit/>
          </a:bodyPr>
          <a:lstStyle/>
          <a:p>
            <a:pPr marL="12700" algn="r" rtl="0">
              <a:lnSpc>
                <a:spcPct val="100000"/>
              </a:lnSpc>
              <a:spcBef>
                <a:spcPts val="100"/>
              </a:spcBef>
            </a:pPr>
            <a:r>
              <a:rPr lang="mn" sz="700" kern="0" dirty="0">
                <a:solidFill>
                  <a:srgbClr val="221815"/>
                </a:solidFill>
                <a:latin typeface="Myanmar Text" panose="020B0502040204020203" pitchFamily="34" charset="0"/>
                <a:ea typeface="ＭＳ 明朝" panose="02020609040205080304" pitchFamily="17" charset="-128"/>
                <a:cs typeface="YuGothic"/>
              </a:rPr>
              <a:t>Эх сурвалж: Тусгай зөвшөөрлийн тайлангаас</a:t>
            </a:r>
            <a:endParaRPr sz="7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5" name="object 10">
            <a:extLst>
              <a:ext uri="{FF2B5EF4-FFF2-40B4-BE49-F238E27FC236}">
                <a16:creationId xmlns:a16="http://schemas.microsoft.com/office/drawing/2014/main" id="{60708706-F120-1C42-9987-51163A21AE51}"/>
              </a:ext>
            </a:extLst>
          </p:cNvPr>
          <p:cNvSpPr txBox="1"/>
          <p:nvPr/>
        </p:nvSpPr>
        <p:spPr>
          <a:xfrm>
            <a:off x="775704" y="8603252"/>
            <a:ext cx="6012180" cy="307777"/>
          </a:xfrm>
          <a:prstGeom prst="rect">
            <a:avLst/>
          </a:prstGeom>
        </p:spPr>
        <p:txBody>
          <a:bodyPr vert="horz" wrap="square" lIns="0" tIns="0" rIns="0" bIns="0" rtlCol="0">
            <a:spAutoFit/>
          </a:bodyPr>
          <a:lstStyle/>
          <a:p>
            <a:pPr marL="15875" rtl="0">
              <a:lnSpc>
                <a:spcPct val="100000"/>
              </a:lnSpc>
              <a:spcBef>
                <a:spcPts val="735"/>
              </a:spcBef>
            </a:pPr>
            <a:r>
              <a:rPr lang="mn" sz="1000" b="1" kern="0" dirty="0">
                <a:solidFill>
                  <a:srgbClr val="221815"/>
                </a:solidFill>
                <a:latin typeface="Myanmar Text" panose="020B0502040204020203" pitchFamily="34" charset="0"/>
                <a:ea typeface="ＭＳ 明朝" panose="02020609040205080304" pitchFamily="17" charset="-128"/>
                <a:cs typeface="HGPGothicE"/>
              </a:rPr>
              <a:t>Хариулт. АНУ-д 12-17 насны эрэгтэй </a:t>
            </a:r>
            <a:r>
              <a:rPr lang="mn" sz="1000" b="1" kern="0" dirty="0" smtClean="0">
                <a:solidFill>
                  <a:srgbClr val="221815"/>
                </a:solidFill>
                <a:latin typeface="Myanmar Text" panose="020B0502040204020203" pitchFamily="34" charset="0"/>
                <a:ea typeface="ＭＳ 明朝" panose="02020609040205080304" pitchFamily="17" charset="-128"/>
                <a:cs typeface="HGPGothicE"/>
              </a:rPr>
              <a:t>хүүхдүүд</a:t>
            </a:r>
            <a:r>
              <a:rPr lang="mn-MN" sz="1000" b="1" kern="0" dirty="0" smtClean="0">
                <a:solidFill>
                  <a:srgbClr val="221815"/>
                </a:solidFill>
                <a:latin typeface="Myanmar Text" panose="020B0502040204020203" pitchFamily="34" charset="0"/>
                <a:ea typeface="ＭＳ 明朝" panose="02020609040205080304" pitchFamily="17" charset="-128"/>
                <a:cs typeface="HGPGothicE"/>
              </a:rPr>
              <a:t>ийг</a:t>
            </a:r>
            <a:r>
              <a:rPr lang="mn" sz="1000" b="1" kern="0" dirty="0" smtClean="0">
                <a:solidFill>
                  <a:srgbClr val="221815"/>
                </a:solidFill>
                <a:latin typeface="Myanmar Text" panose="020B0502040204020203" pitchFamily="34" charset="0"/>
                <a:ea typeface="ＭＳ 明朝" panose="02020609040205080304" pitchFamily="17" charset="-128"/>
                <a:cs typeface="HGPGothicE"/>
              </a:rPr>
              <a:t> харьцуул</a:t>
            </a:r>
            <a:r>
              <a:rPr lang="mn-MN" sz="1000" b="1" kern="0" dirty="0" smtClean="0">
                <a:solidFill>
                  <a:srgbClr val="221815"/>
                </a:solidFill>
                <a:latin typeface="Myanmar Text" panose="020B0502040204020203" pitchFamily="34" charset="0"/>
                <a:ea typeface="ＭＳ 明朝" panose="02020609040205080304" pitchFamily="17" charset="-128"/>
                <a:cs typeface="HGPGothicE"/>
              </a:rPr>
              <a:t>ж үзэхэд</a:t>
            </a:r>
            <a:r>
              <a:rPr lang="mn" sz="1000" b="1" kern="0" dirty="0" smtClean="0">
                <a:solidFill>
                  <a:srgbClr val="221815"/>
                </a:solidFill>
                <a:latin typeface="Myanmar Text" panose="020B0502040204020203" pitchFamily="34" charset="0"/>
                <a:ea typeface="ＭＳ 明朝" panose="02020609040205080304" pitchFamily="17" charset="-128"/>
                <a:cs typeface="HGPGothicE"/>
              </a:rPr>
              <a:t> </a:t>
            </a:r>
            <a:r>
              <a:rPr lang="mn" sz="1000" b="1" kern="0" dirty="0">
                <a:solidFill>
                  <a:srgbClr val="221815"/>
                </a:solidFill>
                <a:latin typeface="Myanmar Text" panose="020B0502040204020203" pitchFamily="34" charset="0"/>
                <a:ea typeface="ＭＳ 明朝" panose="02020609040205080304" pitchFamily="17" charset="-128"/>
                <a:cs typeface="HGPGothicE"/>
              </a:rPr>
              <a:t>5-11 насны эрэгтэй хүүхдүүд зүрхний булчингийн үрэвсэл талаарх мэдээллийн хувь бага байгаа нь тогтоогдсон. </a:t>
            </a:r>
            <a:endParaRPr sz="10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6" name="object 10">
            <a:extLst>
              <a:ext uri="{FF2B5EF4-FFF2-40B4-BE49-F238E27FC236}">
                <a16:creationId xmlns:a16="http://schemas.microsoft.com/office/drawing/2014/main" id="{C4AF9AD9-54D6-9947-9201-F45B574A7BEB}"/>
              </a:ext>
            </a:extLst>
          </p:cNvPr>
          <p:cNvSpPr txBox="1"/>
          <p:nvPr/>
        </p:nvSpPr>
        <p:spPr>
          <a:xfrm>
            <a:off x="892777" y="8913371"/>
            <a:ext cx="5920560" cy="1107739"/>
          </a:xfrm>
          <a:prstGeom prst="rect">
            <a:avLst/>
          </a:prstGeom>
        </p:spPr>
        <p:txBody>
          <a:bodyPr vert="horz" wrap="square" lIns="0" tIns="12700" rIns="0" bIns="0" rtlCol="0">
            <a:spAutoFit/>
          </a:bodyPr>
          <a:lstStyle/>
          <a:p>
            <a:pPr marL="6350" rtl="0">
              <a:lnSpc>
                <a:spcPct val="100000"/>
              </a:lnSpc>
              <a:spcBef>
                <a:spcPts val="480"/>
              </a:spcBef>
            </a:pPr>
            <a:r>
              <a:rPr lang="mn" sz="900" kern="0" dirty="0">
                <a:solidFill>
                  <a:srgbClr val="221815"/>
                </a:solidFill>
                <a:latin typeface="Myanmar Text" panose="020B0502040204020203" pitchFamily="34" charset="0"/>
                <a:ea typeface="ＭＳ 明朝" panose="02020609040205080304" pitchFamily="17" charset="-128"/>
                <a:cs typeface="YuGothic"/>
              </a:rPr>
              <a:t>Хэдийгээр ховор боловч гадаад улсад хүүхдэд ч гэсэн зүрхний булчингийн үрэвслийн шинж илэрсэн тохиолдол байна.</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a:p>
            <a:pPr marL="6350" marR="5080" rtl="0">
              <a:lnSpc>
                <a:spcPct val="118100"/>
              </a:lnSpc>
            </a:pPr>
            <a:r>
              <a:rPr lang="mn" sz="900" kern="0" dirty="0">
                <a:solidFill>
                  <a:srgbClr val="221815"/>
                </a:solidFill>
                <a:latin typeface="Myanmar Text" panose="020B0502040204020203" pitchFamily="34" charset="0"/>
                <a:ea typeface="ＭＳ 明朝" panose="02020609040205080304" pitchFamily="17" charset="-128"/>
                <a:cs typeface="YuGothic"/>
              </a:rPr>
              <a:t>АНУ-д корона</a:t>
            </a:r>
            <a:r>
              <a:rPr lang="mn-MN" sz="900" kern="0" dirty="0" smtClean="0">
                <a:solidFill>
                  <a:srgbClr val="221815"/>
                </a:solidFill>
                <a:latin typeface="Myanmar Text" panose="020B0502040204020203" pitchFamily="34" charset="0"/>
                <a:ea typeface="ＭＳ 明朝" panose="02020609040205080304" pitchFamily="17" charset="-128"/>
                <a:cs typeface="YuGothic"/>
              </a:rPr>
              <a:t>гий</a:t>
            </a:r>
            <a:r>
              <a:rPr lang="mn" sz="900" kern="0" dirty="0" smtClean="0">
                <a:solidFill>
                  <a:srgbClr val="221815"/>
                </a:solidFill>
                <a:latin typeface="Myanmar Text" panose="020B0502040204020203" pitchFamily="34" charset="0"/>
                <a:ea typeface="ＭＳ 明朝" panose="02020609040205080304" pitchFamily="17" charset="-128"/>
                <a:cs typeface="YuGothic"/>
              </a:rPr>
              <a:t>н </a:t>
            </a:r>
            <a:r>
              <a:rPr lang="mn" sz="900" kern="0" dirty="0">
                <a:solidFill>
                  <a:srgbClr val="221815"/>
                </a:solidFill>
                <a:latin typeface="Myanmar Text" panose="020B0502040204020203" pitchFamily="34" charset="0"/>
                <a:ea typeface="ＭＳ 明朝" panose="02020609040205080304" pitchFamily="17" charset="-128"/>
                <a:cs typeface="YuGothic"/>
              </a:rPr>
              <a:t>вакцин хийлгэсний дараа зүрхний булчингийн үрэвсэл илрэх нь 5-11 насны эрэгтэй хүүхдүүдэд 12-15 насны болон 16-17 насны эрэгтэй хүүхдүүдээс бага байгаа нь ажиглагдсан. </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a:p>
            <a:pPr marL="6350" marR="16510" indent="-6350" rtl="0">
              <a:lnSpc>
                <a:spcPct val="118100"/>
              </a:lnSpc>
            </a:pPr>
            <a:r>
              <a:rPr lang="mn" sz="900" kern="0" dirty="0">
                <a:solidFill>
                  <a:srgbClr val="221815"/>
                </a:solidFill>
                <a:latin typeface="Myanmar Text" panose="020B0502040204020203" pitchFamily="34" charset="0"/>
                <a:ea typeface="ＭＳ 明朝" panose="02020609040205080304" pitchFamily="17" charset="-128"/>
                <a:cs typeface="YuGothic"/>
              </a:rPr>
              <a:t>Вакцин хийлгэснээс хойш 4 хоногийн хугацаанд таны хүүхдэд цээж өвдөх, зүрх дэлсэх, амьсгал давчдах, хавагнах зэрэг шинж тэмдэг ажиглагдсан тохиолдолд яаралтай эмнэлгийн байгууллагад </a:t>
            </a:r>
            <a:r>
              <a:rPr lang="mn-MN" sz="900" kern="0" dirty="0" smtClean="0">
                <a:solidFill>
                  <a:srgbClr val="221815"/>
                </a:solidFill>
                <a:latin typeface="Myanmar Text" panose="020B0502040204020203" pitchFamily="34" charset="0"/>
                <a:ea typeface="ＭＳ 明朝" panose="02020609040205080304" pitchFamily="17" charset="-128"/>
                <a:cs typeface="YuGothic"/>
              </a:rPr>
              <a:t>хандаж</a:t>
            </a:r>
            <a:r>
              <a:rPr lang="mn" sz="900" kern="0" dirty="0" smtClean="0">
                <a:solidFill>
                  <a:srgbClr val="221815"/>
                </a:solidFill>
                <a:latin typeface="Myanmar Text" panose="020B0502040204020203" pitchFamily="34" charset="0"/>
                <a:ea typeface="ＭＳ 明朝" panose="02020609040205080304" pitchFamily="17" charset="-128"/>
                <a:cs typeface="YuGothic"/>
              </a:rPr>
              <a:t>, </a:t>
            </a:r>
            <a:r>
              <a:rPr lang="mn" sz="900" kern="0" dirty="0">
                <a:solidFill>
                  <a:srgbClr val="221815"/>
                </a:solidFill>
                <a:latin typeface="Myanmar Text" panose="020B0502040204020203" pitchFamily="34" charset="0"/>
                <a:ea typeface="ＭＳ 明朝" panose="02020609040205080304" pitchFamily="17" charset="-128"/>
                <a:cs typeface="YuGothic"/>
              </a:rPr>
              <a:t>вакцин хийлгэсэн тухайгаа хэлээрэй.</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a:p>
            <a:pPr marL="6350" rtl="0">
              <a:lnSpc>
                <a:spcPct val="100000"/>
              </a:lnSpc>
              <a:spcBef>
                <a:spcPts val="195"/>
              </a:spcBef>
            </a:pPr>
            <a:r>
              <a:rPr lang="mn" sz="900" kern="0" dirty="0">
                <a:solidFill>
                  <a:srgbClr val="221815"/>
                </a:solidFill>
                <a:latin typeface="Myanmar Text" panose="020B0502040204020203" pitchFamily="34" charset="0"/>
                <a:ea typeface="ＭＳ 明朝" panose="02020609040205080304" pitchFamily="17" charset="-128"/>
                <a:cs typeface="YuGothic"/>
              </a:rPr>
              <a:t>Гэхдээ зүрхний булчингийн үрэвсэл гэж оношлогдсон тохиолдолд ерөнхийдөө эмнэлэг хэвтүүлэх шаардлагатай байдаг боловч, ихэвчлэн амарснаар аяндаа сайжирдаг.</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7" name="object 10">
            <a:extLst>
              <a:ext uri="{FF2B5EF4-FFF2-40B4-BE49-F238E27FC236}">
                <a16:creationId xmlns:a16="http://schemas.microsoft.com/office/drawing/2014/main" id="{889D00B0-16D3-B640-928F-3F914DB5BE72}"/>
              </a:ext>
            </a:extLst>
          </p:cNvPr>
          <p:cNvSpPr txBox="1"/>
          <p:nvPr/>
        </p:nvSpPr>
        <p:spPr>
          <a:xfrm>
            <a:off x="801157" y="9995975"/>
            <a:ext cx="6012180" cy="120546"/>
          </a:xfrm>
          <a:prstGeom prst="rect">
            <a:avLst/>
          </a:prstGeom>
        </p:spPr>
        <p:txBody>
          <a:bodyPr vert="horz" wrap="square" lIns="0" tIns="12700" rIns="0" bIns="0" rtlCol="0">
            <a:spAutoFit/>
          </a:bodyPr>
          <a:lstStyle/>
          <a:p>
            <a:pPr marR="7620" algn="r" rtl="0">
              <a:lnSpc>
                <a:spcPct val="100000"/>
              </a:lnSpc>
              <a:spcBef>
                <a:spcPts val="500"/>
              </a:spcBef>
            </a:pPr>
            <a:r>
              <a:rPr lang="mn" sz="700" kern="0" dirty="0">
                <a:solidFill>
                  <a:srgbClr val="221815"/>
                </a:solidFill>
                <a:latin typeface="Myanmar Text" panose="020B0502040204020203" pitchFamily="34" charset="0"/>
                <a:ea typeface="ＭＳ 明朝" panose="02020609040205080304" pitchFamily="17" charset="-128"/>
                <a:cs typeface="YuGothic"/>
              </a:rPr>
              <a:t>Эх сурвалж: 2022.1.5 ACIP уулзалт</a:t>
            </a:r>
            <a:endParaRPr sz="7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8" name="object 8">
            <a:extLst>
              <a:ext uri="{FF2B5EF4-FFF2-40B4-BE49-F238E27FC236}">
                <a16:creationId xmlns:a16="http://schemas.microsoft.com/office/drawing/2014/main" id="{745B9971-67EB-B84A-AED0-2543DF330809}"/>
              </a:ext>
            </a:extLst>
          </p:cNvPr>
          <p:cNvSpPr txBox="1"/>
          <p:nvPr/>
        </p:nvSpPr>
        <p:spPr>
          <a:xfrm>
            <a:off x="1044510" y="7441227"/>
            <a:ext cx="1097280" cy="543739"/>
          </a:xfrm>
          <a:prstGeom prst="rect">
            <a:avLst/>
          </a:prstGeom>
        </p:spPr>
        <p:txBody>
          <a:bodyPr vert="horz" wrap="square" lIns="0" tIns="0" rIns="0" bIns="0" rtlCol="0">
            <a:spAutoFit/>
          </a:bodyPr>
          <a:lstStyle/>
          <a:p>
            <a:pPr marL="321310" rtl="0">
              <a:lnSpc>
                <a:spcPct val="100000"/>
              </a:lnSpc>
              <a:spcBef>
                <a:spcPts val="305"/>
              </a:spcBef>
            </a:pPr>
            <a:r>
              <a:rPr lang="mn" sz="900" kern="0" dirty="0">
                <a:solidFill>
                  <a:srgbClr val="221815"/>
                </a:solidFill>
                <a:latin typeface="Myanmar Text" panose="020B0502040204020203" pitchFamily="34" charset="0"/>
                <a:ea typeface="ＭＳ 明朝" panose="02020609040205080304" pitchFamily="17" charset="-128"/>
                <a:cs typeface="HGPGothicE"/>
              </a:rPr>
              <a:t>50%-аас  дээш</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a:p>
            <a:pPr marL="327025" rtl="0">
              <a:lnSpc>
                <a:spcPct val="100000"/>
              </a:lnSpc>
              <a:spcBef>
                <a:spcPts val="545"/>
              </a:spcBef>
            </a:pPr>
            <a:r>
              <a:rPr lang="mn" sz="900" kern="0" dirty="0">
                <a:solidFill>
                  <a:srgbClr val="221815"/>
                </a:solidFill>
                <a:latin typeface="Myanmar Text" panose="020B0502040204020203" pitchFamily="34" charset="0"/>
                <a:ea typeface="ＭＳ 明朝" panose="02020609040205080304" pitchFamily="17" charset="-128"/>
                <a:cs typeface="HGPGothicE"/>
              </a:rPr>
              <a:t>10-50%</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a:p>
            <a:pPr marL="384175" rtl="0">
              <a:lnSpc>
                <a:spcPct val="100000"/>
              </a:lnSpc>
              <a:spcBef>
                <a:spcPts val="505"/>
              </a:spcBef>
            </a:pPr>
            <a:r>
              <a:rPr lang="mn" sz="900" kern="0" dirty="0">
                <a:solidFill>
                  <a:srgbClr val="221815"/>
                </a:solidFill>
                <a:latin typeface="Myanmar Text" panose="020B0502040204020203" pitchFamily="34" charset="0"/>
                <a:ea typeface="ＭＳ 明朝" panose="02020609040205080304" pitchFamily="17" charset="-128"/>
                <a:cs typeface="HGPGothicE"/>
              </a:rPr>
              <a:t>1-10%</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9" name="object 6">
            <a:extLst>
              <a:ext uri="{FF2B5EF4-FFF2-40B4-BE49-F238E27FC236}">
                <a16:creationId xmlns:a16="http://schemas.microsoft.com/office/drawing/2014/main" id="{8D593D21-FA8A-3540-A1AE-B193BA4887C5}"/>
              </a:ext>
            </a:extLst>
          </p:cNvPr>
          <p:cNvSpPr txBox="1"/>
          <p:nvPr/>
        </p:nvSpPr>
        <p:spPr>
          <a:xfrm>
            <a:off x="2610953" y="7427767"/>
            <a:ext cx="2324735" cy="138499"/>
          </a:xfrm>
          <a:prstGeom prst="rect">
            <a:avLst/>
          </a:prstGeom>
        </p:spPr>
        <p:txBody>
          <a:bodyPr vert="horz" wrap="square" lIns="0" tIns="0" rIns="0" bIns="0" rtlCol="0">
            <a:spAutoFit/>
          </a:bodyPr>
          <a:lstStyle/>
          <a:p>
            <a:pPr marL="12700" rtl="0">
              <a:lnSpc>
                <a:spcPct val="100000"/>
              </a:lnSpc>
              <a:spcBef>
                <a:spcPts val="345"/>
              </a:spcBef>
            </a:pPr>
            <a:r>
              <a:rPr lang="mn" sz="900" kern="0" dirty="0">
                <a:solidFill>
                  <a:srgbClr val="221815"/>
                </a:solidFill>
                <a:latin typeface="Myanmar Text" panose="020B0502040204020203" pitchFamily="34" charset="0"/>
                <a:ea typeface="ＭＳ 明朝" panose="02020609040205080304" pitchFamily="17" charset="-128"/>
                <a:cs typeface="HGPGothicE"/>
              </a:rPr>
              <a:t>Тариулсан хэсэг өвдсөн, ядралт мэдэрсэн</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50" name="object 6">
            <a:extLst>
              <a:ext uri="{FF2B5EF4-FFF2-40B4-BE49-F238E27FC236}">
                <a16:creationId xmlns:a16="http://schemas.microsoft.com/office/drawing/2014/main" id="{1BA0EACF-A883-2740-8693-2E3F72120115}"/>
              </a:ext>
            </a:extLst>
          </p:cNvPr>
          <p:cNvSpPr txBox="1"/>
          <p:nvPr/>
        </p:nvSpPr>
        <p:spPr>
          <a:xfrm>
            <a:off x="2610953" y="7633465"/>
            <a:ext cx="3834297" cy="138499"/>
          </a:xfrm>
          <a:prstGeom prst="rect">
            <a:avLst/>
          </a:prstGeom>
        </p:spPr>
        <p:txBody>
          <a:bodyPr vert="horz" wrap="square" lIns="0" tIns="0" rIns="0" bIns="0" rtlCol="0">
            <a:spAutoFit/>
          </a:bodyPr>
          <a:lstStyle/>
          <a:p>
            <a:pPr marL="12700" rtl="0">
              <a:lnSpc>
                <a:spcPct val="100000"/>
              </a:lnSpc>
              <a:spcBef>
                <a:spcPts val="490"/>
              </a:spcBef>
            </a:pPr>
            <a:r>
              <a:rPr lang="mn" sz="900" kern="0" dirty="0">
                <a:solidFill>
                  <a:srgbClr val="221815"/>
                </a:solidFill>
                <a:latin typeface="Myanmar Text" panose="020B0502040204020203" pitchFamily="34" charset="0"/>
                <a:ea typeface="ＭＳ 明朝" panose="02020609040205080304" pitchFamily="17" charset="-128"/>
                <a:cs typeface="HGPGothicE"/>
              </a:rPr>
              <a:t>Толгой өвдөх, тариулсан хэсэг улайх, хавдах, булчин өвдөх, </a:t>
            </a:r>
            <a:r>
              <a:rPr lang="mn-MN" sz="900" kern="0" dirty="0" smtClean="0">
                <a:solidFill>
                  <a:srgbClr val="221815"/>
                </a:solidFill>
                <a:latin typeface="Myanmar Text" panose="020B0502040204020203" pitchFamily="34" charset="0"/>
                <a:ea typeface="ＭＳ 明朝" panose="02020609040205080304" pitchFamily="17" charset="-128"/>
                <a:cs typeface="HGPGothicE"/>
              </a:rPr>
              <a:t>жихүүдэс хүрэх</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pic>
        <p:nvPicPr>
          <p:cNvPr id="52" name="図 51">
            <a:extLst>
              <a:ext uri="{FF2B5EF4-FFF2-40B4-BE49-F238E27FC236}">
                <a16:creationId xmlns:a16="http://schemas.microsoft.com/office/drawing/2014/main" id="{2671249F-48DD-3244-B8B0-09AA3C208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7100" y="2916477"/>
            <a:ext cx="723900" cy="7239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858"/>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grpSp>
        <p:nvGrpSpPr>
          <p:cNvPr id="3" name="object 3"/>
          <p:cNvGrpSpPr/>
          <p:nvPr/>
        </p:nvGrpSpPr>
        <p:grpSpPr>
          <a:xfrm>
            <a:off x="351842" y="279831"/>
            <a:ext cx="6984429" cy="10001110"/>
            <a:chOff x="360006" y="324002"/>
            <a:chExt cx="6984429" cy="10001110"/>
          </a:xfrm>
        </p:grpSpPr>
        <p:sp>
          <p:nvSpPr>
            <p:cNvPr id="4" name="object 4"/>
            <p:cNvSpPr/>
            <p:nvPr/>
          </p:nvSpPr>
          <p:spPr>
            <a:xfrm>
              <a:off x="360006" y="496582"/>
              <a:ext cx="6840220" cy="9828530"/>
            </a:xfrm>
            <a:custGeom>
              <a:avLst/>
              <a:gdLst/>
              <a:ahLst/>
              <a:cxnLst/>
              <a:rect l="l" t="t" r="r" b="b"/>
              <a:pathLst>
                <a:path w="6840220" h="9828530">
                  <a:moveTo>
                    <a:pt x="6840004" y="0"/>
                  </a:moveTo>
                  <a:lnTo>
                    <a:pt x="0" y="0"/>
                  </a:lnTo>
                  <a:lnTo>
                    <a:pt x="0" y="120345"/>
                  </a:lnTo>
                  <a:lnTo>
                    <a:pt x="0" y="9827997"/>
                  </a:lnTo>
                  <a:lnTo>
                    <a:pt x="6840004" y="9827997"/>
                  </a:lnTo>
                  <a:lnTo>
                    <a:pt x="6840004" y="120345"/>
                  </a:lnTo>
                  <a:lnTo>
                    <a:pt x="6840004" y="0"/>
                  </a:lnTo>
                  <a:close/>
                </a:path>
              </a:pathLst>
            </a:custGeom>
            <a:solidFill>
              <a:srgbClr val="FFFFFF"/>
            </a:solidFill>
          </p:spPr>
          <p:txBody>
            <a:bodyPr wrap="square" lIns="0" tIns="0" rIns="0" bIns="0" rtlCol="0"/>
            <a:lstStyle/>
            <a:p>
              <a:pPr rtl="0"/>
              <a:endParaRPr sz="16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5" name="object 5"/>
            <p:cNvSpPr/>
            <p:nvPr/>
          </p:nvSpPr>
          <p:spPr>
            <a:xfrm>
              <a:off x="5767614" y="324002"/>
              <a:ext cx="1576821"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sz="1600"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6" name="object 6"/>
            <p:cNvSpPr/>
            <p:nvPr/>
          </p:nvSpPr>
          <p:spPr>
            <a:xfrm>
              <a:off x="791997" y="9328506"/>
              <a:ext cx="5976620" cy="720090"/>
            </a:xfrm>
            <a:custGeom>
              <a:avLst/>
              <a:gdLst/>
              <a:ahLst/>
              <a:cxnLst/>
              <a:rect l="l" t="t" r="r" b="b"/>
              <a:pathLst>
                <a:path w="5976620" h="720090">
                  <a:moveTo>
                    <a:pt x="0" y="0"/>
                  </a:moveTo>
                  <a:lnTo>
                    <a:pt x="5976010" y="0"/>
                  </a:lnTo>
                  <a:lnTo>
                    <a:pt x="5976010" y="719988"/>
                  </a:lnTo>
                  <a:lnTo>
                    <a:pt x="0" y="719988"/>
                  </a:lnTo>
                  <a:lnTo>
                    <a:pt x="0" y="0"/>
                  </a:lnTo>
                  <a:close/>
                </a:path>
              </a:pathLst>
            </a:custGeom>
            <a:ln w="7200">
              <a:solidFill>
                <a:srgbClr val="221815"/>
              </a:solidFill>
            </a:ln>
          </p:spPr>
          <p:txBody>
            <a:bodyPr wrap="square" lIns="0" tIns="0" rIns="0" bIns="0" rtlCol="0"/>
            <a:lstStyle/>
            <a:p>
              <a:pPr rtl="0"/>
              <a:endParaRPr sz="1600"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7" name="object 7"/>
            <p:cNvSpPr/>
            <p:nvPr/>
          </p:nvSpPr>
          <p:spPr>
            <a:xfrm>
              <a:off x="6048009" y="9322791"/>
              <a:ext cx="0" cy="720090"/>
            </a:xfrm>
            <a:custGeom>
              <a:avLst/>
              <a:gdLst/>
              <a:ahLst/>
              <a:cxnLst/>
              <a:rect l="l" t="t" r="r" b="b"/>
              <a:pathLst>
                <a:path h="720090">
                  <a:moveTo>
                    <a:pt x="0" y="0"/>
                  </a:moveTo>
                  <a:lnTo>
                    <a:pt x="0" y="719988"/>
                  </a:lnTo>
                </a:path>
              </a:pathLst>
            </a:custGeom>
            <a:ln w="7200">
              <a:solidFill>
                <a:srgbClr val="221815"/>
              </a:solidFill>
            </a:ln>
          </p:spPr>
          <p:txBody>
            <a:bodyPr wrap="square" lIns="0" tIns="0" rIns="0" bIns="0" rtlCol="0"/>
            <a:lstStyle/>
            <a:p>
              <a:pPr rtl="0"/>
              <a:endParaRPr sz="1600"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9" name="object 9"/>
            <p:cNvSpPr/>
            <p:nvPr/>
          </p:nvSpPr>
          <p:spPr>
            <a:xfrm>
              <a:off x="5371387" y="9442799"/>
              <a:ext cx="534670" cy="219710"/>
            </a:xfrm>
            <a:custGeom>
              <a:avLst/>
              <a:gdLst/>
              <a:ahLst/>
              <a:cxnLst/>
              <a:rect l="l" t="t" r="r" b="b"/>
              <a:pathLst>
                <a:path w="534670" h="219709">
                  <a:moveTo>
                    <a:pt x="501370" y="0"/>
                  </a:moveTo>
                  <a:lnTo>
                    <a:pt x="0" y="0"/>
                  </a:lnTo>
                  <a:lnTo>
                    <a:pt x="0" y="219100"/>
                  </a:lnTo>
                  <a:lnTo>
                    <a:pt x="501370" y="219100"/>
                  </a:lnTo>
                  <a:lnTo>
                    <a:pt x="514189" y="216494"/>
                  </a:lnTo>
                  <a:lnTo>
                    <a:pt x="524684" y="209400"/>
                  </a:lnTo>
                  <a:lnTo>
                    <a:pt x="531774" y="198901"/>
                  </a:lnTo>
                  <a:lnTo>
                    <a:pt x="534377" y="186080"/>
                  </a:lnTo>
                  <a:lnTo>
                    <a:pt x="534377" y="33019"/>
                  </a:lnTo>
                  <a:lnTo>
                    <a:pt x="531774" y="20193"/>
                  </a:lnTo>
                  <a:lnTo>
                    <a:pt x="524684" y="9694"/>
                  </a:lnTo>
                  <a:lnTo>
                    <a:pt x="514189" y="2603"/>
                  </a:lnTo>
                  <a:lnTo>
                    <a:pt x="501370" y="0"/>
                  </a:lnTo>
                  <a:close/>
                </a:path>
              </a:pathLst>
            </a:custGeom>
            <a:solidFill>
              <a:srgbClr val="221815"/>
            </a:solidFill>
          </p:spPr>
          <p:txBody>
            <a:bodyPr wrap="square" lIns="0" tIns="0" rIns="0" bIns="0" rtlCol="0"/>
            <a:lstStyle/>
            <a:p>
              <a:pPr rtl="0"/>
              <a:endParaRPr sz="1600" kern="0">
                <a:solidFill>
                  <a:schemeClr val="bg1"/>
                </a:solidFill>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10" name="object 10"/>
            <p:cNvSpPr/>
            <p:nvPr/>
          </p:nvSpPr>
          <p:spPr>
            <a:xfrm>
              <a:off x="5371387" y="9438361"/>
              <a:ext cx="534670" cy="219710"/>
            </a:xfrm>
            <a:custGeom>
              <a:avLst/>
              <a:gdLst/>
              <a:ahLst/>
              <a:cxnLst/>
              <a:rect l="l" t="t" r="r" b="b"/>
              <a:pathLst>
                <a:path w="534670" h="219709">
                  <a:moveTo>
                    <a:pt x="0" y="0"/>
                  </a:moveTo>
                  <a:lnTo>
                    <a:pt x="501370" y="0"/>
                  </a:lnTo>
                  <a:lnTo>
                    <a:pt x="514189" y="2603"/>
                  </a:lnTo>
                  <a:lnTo>
                    <a:pt x="524684" y="9694"/>
                  </a:lnTo>
                  <a:lnTo>
                    <a:pt x="531774" y="20193"/>
                  </a:lnTo>
                  <a:lnTo>
                    <a:pt x="534377" y="33019"/>
                  </a:lnTo>
                  <a:lnTo>
                    <a:pt x="534377" y="186080"/>
                  </a:lnTo>
                  <a:lnTo>
                    <a:pt x="531774" y="198901"/>
                  </a:lnTo>
                  <a:lnTo>
                    <a:pt x="524684" y="209400"/>
                  </a:lnTo>
                  <a:lnTo>
                    <a:pt x="514189" y="216494"/>
                  </a:lnTo>
                  <a:lnTo>
                    <a:pt x="501370" y="219100"/>
                  </a:lnTo>
                  <a:lnTo>
                    <a:pt x="0" y="219100"/>
                  </a:lnTo>
                </a:path>
              </a:pathLst>
            </a:custGeom>
            <a:ln w="9194">
              <a:solidFill>
                <a:srgbClr val="221815"/>
              </a:solidFill>
            </a:ln>
          </p:spPr>
          <p:txBody>
            <a:bodyPr wrap="square" lIns="0" tIns="0" rIns="0" bIns="0" rtlCol="0"/>
            <a:lstStyle/>
            <a:p>
              <a:pPr rtl="0"/>
              <a:endParaRPr sz="1600"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11" name="object 11"/>
            <p:cNvSpPr/>
            <p:nvPr/>
          </p:nvSpPr>
          <p:spPr>
            <a:xfrm>
              <a:off x="3430841" y="9438361"/>
              <a:ext cx="2475230" cy="219710"/>
            </a:xfrm>
            <a:custGeom>
              <a:avLst/>
              <a:gdLst/>
              <a:ahLst/>
              <a:cxnLst/>
              <a:rect l="l" t="t" r="r" b="b"/>
              <a:pathLst>
                <a:path w="2475229" h="219709">
                  <a:moveTo>
                    <a:pt x="2474925" y="186080"/>
                  </a:moveTo>
                  <a:lnTo>
                    <a:pt x="2472321" y="198901"/>
                  </a:lnTo>
                  <a:lnTo>
                    <a:pt x="2465230" y="209400"/>
                  </a:lnTo>
                  <a:lnTo>
                    <a:pt x="2454731" y="216494"/>
                  </a:lnTo>
                  <a:lnTo>
                    <a:pt x="2441905" y="219100"/>
                  </a:lnTo>
                  <a:lnTo>
                    <a:pt x="33020" y="219100"/>
                  </a:lnTo>
                  <a:lnTo>
                    <a:pt x="20198" y="216494"/>
                  </a:lnTo>
                  <a:lnTo>
                    <a:pt x="9699" y="209400"/>
                  </a:lnTo>
                  <a:lnTo>
                    <a:pt x="2605" y="198901"/>
                  </a:lnTo>
                  <a:lnTo>
                    <a:pt x="0" y="186080"/>
                  </a:lnTo>
                  <a:lnTo>
                    <a:pt x="0" y="33007"/>
                  </a:lnTo>
                  <a:lnTo>
                    <a:pt x="2605" y="20188"/>
                  </a:lnTo>
                  <a:lnTo>
                    <a:pt x="9699" y="9693"/>
                  </a:lnTo>
                  <a:lnTo>
                    <a:pt x="20198" y="2603"/>
                  </a:lnTo>
                  <a:lnTo>
                    <a:pt x="33020" y="0"/>
                  </a:lnTo>
                  <a:lnTo>
                    <a:pt x="2441905" y="0"/>
                  </a:lnTo>
                  <a:lnTo>
                    <a:pt x="2454731" y="2603"/>
                  </a:lnTo>
                  <a:lnTo>
                    <a:pt x="2465230" y="9693"/>
                  </a:lnTo>
                  <a:lnTo>
                    <a:pt x="2472321" y="20188"/>
                  </a:lnTo>
                  <a:lnTo>
                    <a:pt x="2474925" y="33007"/>
                  </a:lnTo>
                  <a:lnTo>
                    <a:pt x="2474925" y="186080"/>
                  </a:lnTo>
                  <a:close/>
                </a:path>
              </a:pathLst>
            </a:custGeom>
            <a:ln w="7200">
              <a:solidFill>
                <a:srgbClr val="3E3A39"/>
              </a:solidFill>
            </a:ln>
          </p:spPr>
          <p:txBody>
            <a:bodyPr wrap="square" lIns="0" tIns="0" rIns="0" bIns="0" rtlCol="0"/>
            <a:lstStyle/>
            <a:p>
              <a:pPr rtl="0"/>
              <a:endParaRPr sz="1600"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12" name="object 12"/>
            <p:cNvSpPr/>
            <p:nvPr/>
          </p:nvSpPr>
          <p:spPr>
            <a:xfrm>
              <a:off x="792001" y="4019271"/>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sz="1600"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13" name="object 13"/>
            <p:cNvSpPr/>
            <p:nvPr/>
          </p:nvSpPr>
          <p:spPr>
            <a:xfrm>
              <a:off x="792001" y="4019271"/>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sz="1600" kern="0">
                <a:latin typeface="Myanmar Text" panose="020B0502040204020203" pitchFamily="34" charset="0"/>
                <a:ea typeface="ＭＳ 明朝" panose="02020609040205080304" pitchFamily="17" charset="-128"/>
                <a:cs typeface="Myanmar Text" panose="020B0502040204020203" pitchFamily="34" charset="0"/>
              </a:endParaRPr>
            </a:p>
          </p:txBody>
        </p:sp>
      </p:grpSp>
      <p:graphicFrame>
        <p:nvGraphicFramePr>
          <p:cNvPr id="14" name="object 14"/>
          <p:cNvGraphicFramePr>
            <a:graphicFrameLocks noGrp="1"/>
          </p:cNvGraphicFramePr>
          <p:nvPr>
            <p:extLst>
              <p:ext uri="{D42A27DB-BD31-4B8C-83A1-F6EECF244321}">
                <p14:modId xmlns:p14="http://schemas.microsoft.com/office/powerpoint/2010/main" val="798684114"/>
              </p:ext>
            </p:extLst>
          </p:nvPr>
        </p:nvGraphicFramePr>
        <p:xfrm>
          <a:off x="931659" y="4518025"/>
          <a:ext cx="5831840" cy="913840"/>
        </p:xfrm>
        <a:graphic>
          <a:graphicData uri="http://schemas.openxmlformats.org/drawingml/2006/table">
            <a:tbl>
              <a:tblPr firstRow="1" bandRow="1">
                <a:tableStyleId>{2D5ABB26-0587-4C30-8999-92F81FD0307C}</a:tableStyleId>
              </a:tblPr>
              <a:tblGrid>
                <a:gridCol w="2802890">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tblGrid>
              <a:tr h="569216">
                <a:tc>
                  <a:txBody>
                    <a:bodyPr/>
                    <a:lstStyle/>
                    <a:p>
                      <a:pPr rtl="0">
                        <a:lnSpc>
                          <a:spcPct val="100000"/>
                        </a:lnSpc>
                      </a:pPr>
                      <a:endParaRPr sz="100">
                        <a:latin typeface="Myanmar Text" panose="020B0502040204020203" pitchFamily="34" charset="0"/>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CEADD"/>
                    </a:solidFill>
                  </a:tcPr>
                </a:tc>
                <a:tc>
                  <a:txBody>
                    <a:bodyPr/>
                    <a:lstStyle/>
                    <a:p>
                      <a:pPr rtl="0">
                        <a:lnSpc>
                          <a:spcPct val="100000"/>
                        </a:lnSpc>
                      </a:pPr>
                      <a:endParaRPr sz="100">
                        <a:latin typeface="Myanmar Text" panose="020B0502040204020203" pitchFamily="34" charset="0"/>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tcPr>
                </a:tc>
                <a:extLst>
                  <a:ext uri="{0D108BD9-81ED-4DB2-BD59-A6C34878D82A}">
                    <a16:rowId xmlns:a16="http://schemas.microsoft.com/office/drawing/2014/main" val="10000"/>
                  </a:ext>
                </a:extLst>
              </a:tr>
              <a:tr h="344624">
                <a:tc>
                  <a:txBody>
                    <a:bodyPr/>
                    <a:lstStyle/>
                    <a:p>
                      <a:pPr rtl="0">
                        <a:lnSpc>
                          <a:spcPct val="100000"/>
                        </a:lnSpc>
                      </a:pPr>
                      <a:endParaRPr sz="100">
                        <a:latin typeface="Myanmar Text" panose="020B0502040204020203" pitchFamily="34" charset="0"/>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CEADD"/>
                    </a:solidFill>
                  </a:tcPr>
                </a:tc>
                <a:tc>
                  <a:txBody>
                    <a:bodyPr/>
                    <a:lstStyle/>
                    <a:p>
                      <a:pPr rtl="0">
                        <a:lnSpc>
                          <a:spcPct val="100000"/>
                        </a:lnSpc>
                      </a:pPr>
                      <a:endParaRPr sz="100" dirty="0">
                        <a:latin typeface="Myanmar Text" panose="020B0502040204020203" pitchFamily="34" charset="0"/>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3738196" y="4765194"/>
            <a:ext cx="147523" cy="109969"/>
          </a:xfrm>
          <a:prstGeom prst="rect">
            <a:avLst/>
          </a:prstGeom>
          <a:blipFill>
            <a:blip r:embed="rId3" cstate="print"/>
            <a:stretch>
              <a:fillRect/>
            </a:stretch>
          </a:blip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16" name="object 16"/>
          <p:cNvSpPr/>
          <p:nvPr/>
        </p:nvSpPr>
        <p:spPr>
          <a:xfrm>
            <a:off x="3738196" y="5208907"/>
            <a:ext cx="147523" cy="109969"/>
          </a:xfrm>
          <a:prstGeom prst="rect">
            <a:avLst/>
          </a:prstGeom>
          <a:blipFill>
            <a:blip r:embed="rId3" cstate="print"/>
            <a:stretch>
              <a:fillRect/>
            </a:stretch>
          </a:blip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grpSp>
        <p:nvGrpSpPr>
          <p:cNvPr id="17" name="object 17"/>
          <p:cNvGrpSpPr/>
          <p:nvPr/>
        </p:nvGrpSpPr>
        <p:grpSpPr>
          <a:xfrm>
            <a:off x="788400" y="698500"/>
            <a:ext cx="5983605" cy="280670"/>
            <a:chOff x="788400" y="904291"/>
            <a:chExt cx="5983605" cy="280670"/>
          </a:xfrm>
        </p:grpSpPr>
        <p:sp>
          <p:nvSpPr>
            <p:cNvPr id="18" name="object 18"/>
            <p:cNvSpPr/>
            <p:nvPr/>
          </p:nvSpPr>
          <p:spPr>
            <a:xfrm>
              <a:off x="792001" y="907891"/>
              <a:ext cx="5976620" cy="273685"/>
            </a:xfrm>
            <a:custGeom>
              <a:avLst/>
              <a:gdLst/>
              <a:ahLst/>
              <a:cxnLst/>
              <a:rect l="l" t="t" r="r" b="b"/>
              <a:pathLst>
                <a:path w="5976620" h="273684">
                  <a:moveTo>
                    <a:pt x="5904014" y="0"/>
                  </a:moveTo>
                  <a:lnTo>
                    <a:pt x="71996" y="0"/>
                  </a:lnTo>
                  <a:lnTo>
                    <a:pt x="44041" y="5680"/>
                  </a:lnTo>
                  <a:lnTo>
                    <a:pt x="21148" y="21148"/>
                  </a:lnTo>
                  <a:lnTo>
                    <a:pt x="5680" y="44041"/>
                  </a:lnTo>
                  <a:lnTo>
                    <a:pt x="0" y="71996"/>
                  </a:lnTo>
                  <a:lnTo>
                    <a:pt x="0" y="201079"/>
                  </a:lnTo>
                  <a:lnTo>
                    <a:pt x="5680" y="229028"/>
                  </a:lnTo>
                  <a:lnTo>
                    <a:pt x="21148" y="251921"/>
                  </a:lnTo>
                  <a:lnTo>
                    <a:pt x="44041" y="267392"/>
                  </a:lnTo>
                  <a:lnTo>
                    <a:pt x="71996" y="273075"/>
                  </a:lnTo>
                  <a:lnTo>
                    <a:pt x="5904014" y="273075"/>
                  </a:lnTo>
                  <a:lnTo>
                    <a:pt x="5931963" y="267392"/>
                  </a:lnTo>
                  <a:lnTo>
                    <a:pt x="5954856" y="251921"/>
                  </a:lnTo>
                  <a:lnTo>
                    <a:pt x="5970327" y="229028"/>
                  </a:lnTo>
                  <a:lnTo>
                    <a:pt x="5976010" y="201079"/>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19" name="object 19"/>
            <p:cNvSpPr/>
            <p:nvPr/>
          </p:nvSpPr>
          <p:spPr>
            <a:xfrm>
              <a:off x="792001" y="907891"/>
              <a:ext cx="5976620" cy="273685"/>
            </a:xfrm>
            <a:custGeom>
              <a:avLst/>
              <a:gdLst/>
              <a:ahLst/>
              <a:cxnLst/>
              <a:rect l="l" t="t" r="r" b="b"/>
              <a:pathLst>
                <a:path w="5976620" h="273684">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79"/>
                  </a:lnTo>
                  <a:lnTo>
                    <a:pt x="5970327" y="229028"/>
                  </a:lnTo>
                  <a:lnTo>
                    <a:pt x="5954856" y="251921"/>
                  </a:lnTo>
                  <a:lnTo>
                    <a:pt x="5931963" y="267392"/>
                  </a:lnTo>
                  <a:lnTo>
                    <a:pt x="5904014" y="273075"/>
                  </a:lnTo>
                  <a:lnTo>
                    <a:pt x="71996" y="273075"/>
                  </a:lnTo>
                  <a:lnTo>
                    <a:pt x="44041" y="267392"/>
                  </a:lnTo>
                  <a:lnTo>
                    <a:pt x="21148" y="251921"/>
                  </a:lnTo>
                  <a:lnTo>
                    <a:pt x="5680" y="229028"/>
                  </a:lnTo>
                  <a:lnTo>
                    <a:pt x="0" y="201079"/>
                  </a:lnTo>
                  <a:lnTo>
                    <a:pt x="0" y="71996"/>
                  </a:lnTo>
                  <a:close/>
                </a:path>
              </a:pathLst>
            </a:custGeom>
            <a:ln w="7200">
              <a:solidFill>
                <a:srgbClr val="E55927"/>
              </a:solidFill>
            </a:ln>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grpSp>
      <p:grpSp>
        <p:nvGrpSpPr>
          <p:cNvPr id="20" name="object 20"/>
          <p:cNvGrpSpPr/>
          <p:nvPr/>
        </p:nvGrpSpPr>
        <p:grpSpPr>
          <a:xfrm>
            <a:off x="792010" y="7633970"/>
            <a:ext cx="5976620" cy="1522730"/>
            <a:chOff x="792010" y="7542530"/>
            <a:chExt cx="5976620" cy="1522730"/>
          </a:xfrm>
        </p:grpSpPr>
        <p:sp>
          <p:nvSpPr>
            <p:cNvPr id="21" name="object 21"/>
            <p:cNvSpPr/>
            <p:nvPr/>
          </p:nvSpPr>
          <p:spPr>
            <a:xfrm>
              <a:off x="792010" y="7542530"/>
              <a:ext cx="5976620" cy="1522730"/>
            </a:xfrm>
            <a:custGeom>
              <a:avLst/>
              <a:gdLst/>
              <a:ahLst/>
              <a:cxnLst/>
              <a:rect l="l" t="t" r="r" b="b"/>
              <a:pathLst>
                <a:path w="5976620" h="1522729">
                  <a:moveTo>
                    <a:pt x="5975997" y="0"/>
                  </a:moveTo>
                  <a:lnTo>
                    <a:pt x="0" y="0"/>
                  </a:lnTo>
                  <a:lnTo>
                    <a:pt x="0" y="1522679"/>
                  </a:lnTo>
                  <a:lnTo>
                    <a:pt x="5975997" y="1522679"/>
                  </a:lnTo>
                  <a:lnTo>
                    <a:pt x="5975997" y="0"/>
                  </a:lnTo>
                  <a:close/>
                </a:path>
              </a:pathLst>
            </a:custGeom>
            <a:solidFill>
              <a:srgbClr val="E7F0E4"/>
            </a:solidFill>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2" name="object 22"/>
            <p:cNvSpPr/>
            <p:nvPr/>
          </p:nvSpPr>
          <p:spPr>
            <a:xfrm>
              <a:off x="3844025" y="8140145"/>
              <a:ext cx="0" cy="796290"/>
            </a:xfrm>
            <a:custGeom>
              <a:avLst/>
              <a:gdLst/>
              <a:ahLst/>
              <a:cxnLst/>
              <a:rect l="l" t="t" r="r" b="b"/>
              <a:pathLst>
                <a:path h="796290">
                  <a:moveTo>
                    <a:pt x="0" y="0"/>
                  </a:moveTo>
                  <a:lnTo>
                    <a:pt x="0" y="796074"/>
                  </a:lnTo>
                </a:path>
              </a:pathLst>
            </a:custGeom>
            <a:ln w="7200">
              <a:solidFill>
                <a:srgbClr val="9FA0A0"/>
              </a:solidFill>
              <a:prstDash val="sysDot"/>
            </a:ln>
          </p:spPr>
          <p:txBody>
            <a:bodyPr wrap="square" lIns="0" tIns="0" rIns="0" bIns="0" rtlCol="0"/>
            <a:lstStyle/>
            <a:p>
              <a:pPr rtl="0"/>
              <a:endParaRPr kern="0">
                <a:latin typeface="Myanmar Text" panose="020B0502040204020203" pitchFamily="34" charset="0"/>
                <a:ea typeface="ＭＳ 明朝" panose="02020609040205080304" pitchFamily="17" charset="-128"/>
                <a:cs typeface="Myanmar Text" panose="020B0502040204020203" pitchFamily="34" charset="0"/>
              </a:endParaRPr>
            </a:p>
          </p:txBody>
        </p:sp>
      </p:grpSp>
      <p:sp>
        <p:nvSpPr>
          <p:cNvPr id="23" name="object 2">
            <a:extLst>
              <a:ext uri="{FF2B5EF4-FFF2-40B4-BE49-F238E27FC236}">
                <a16:creationId xmlns:a16="http://schemas.microsoft.com/office/drawing/2014/main" id="{77965316-8F53-6349-B932-2DDA671FA1BA}"/>
              </a:ext>
            </a:extLst>
          </p:cNvPr>
          <p:cNvSpPr txBox="1"/>
          <p:nvPr/>
        </p:nvSpPr>
        <p:spPr>
          <a:xfrm>
            <a:off x="5888368" y="317500"/>
            <a:ext cx="1327577" cy="185948"/>
          </a:xfrm>
          <a:prstGeom prst="rect">
            <a:avLst/>
          </a:prstGeom>
        </p:spPr>
        <p:txBody>
          <a:bodyPr vert="horz" wrap="square" lIns="0" tIns="16510" rIns="0" bIns="0" rtlCol="0">
            <a:spAutoFit/>
          </a:bodyPr>
          <a:lstStyle/>
          <a:p>
            <a:pPr marL="12700" rtl="0">
              <a:lnSpc>
                <a:spcPct val="100000"/>
              </a:lnSpc>
              <a:spcBef>
                <a:spcPts val="130"/>
              </a:spcBef>
            </a:pPr>
            <a:r>
              <a:rPr lang="mn" sz="1100" kern="0" dirty="0">
                <a:solidFill>
                  <a:schemeClr val="bg1"/>
                </a:solidFill>
                <a:latin typeface="Myanmar Text" panose="020B0502040204020203" pitchFamily="34" charset="0"/>
                <a:ea typeface="ＭＳ 明朝" panose="02020609040205080304" pitchFamily="17" charset="-128"/>
                <a:cs typeface="HGPGothicE"/>
              </a:rPr>
              <a:t>Асран хамгаалагчдад</a:t>
            </a:r>
          </a:p>
        </p:txBody>
      </p:sp>
      <p:sp>
        <p:nvSpPr>
          <p:cNvPr id="24" name="object 3">
            <a:extLst>
              <a:ext uri="{FF2B5EF4-FFF2-40B4-BE49-F238E27FC236}">
                <a16:creationId xmlns:a16="http://schemas.microsoft.com/office/drawing/2014/main" id="{6493E363-66FB-D74A-86A0-C0A209774F13}"/>
              </a:ext>
            </a:extLst>
          </p:cNvPr>
          <p:cNvSpPr txBox="1"/>
          <p:nvPr/>
        </p:nvSpPr>
        <p:spPr>
          <a:xfrm>
            <a:off x="985797" y="727045"/>
            <a:ext cx="5619014" cy="246221"/>
          </a:xfrm>
          <a:prstGeom prst="rect">
            <a:avLst/>
          </a:prstGeom>
        </p:spPr>
        <p:txBody>
          <a:bodyPr vert="horz" wrap="square" lIns="0" tIns="0" rIns="0" bIns="0" rtlCol="0">
            <a:spAutoFit/>
          </a:bodyPr>
          <a:lstStyle/>
          <a:p>
            <a:pPr marR="242570" algn="ctr" rtl="0">
              <a:lnSpc>
                <a:spcPct val="100000"/>
              </a:lnSpc>
              <a:spcBef>
                <a:spcPts val="100"/>
              </a:spcBef>
            </a:pPr>
            <a:r>
              <a:rPr lang="mn" sz="1600" kern="0" dirty="0">
                <a:solidFill>
                  <a:srgbClr val="221815"/>
                </a:solidFill>
                <a:latin typeface="Myanmar Text" panose="020B0502040204020203" pitchFamily="34" charset="0"/>
                <a:ea typeface="ＭＳ 明朝" panose="02020609040205080304" pitchFamily="17" charset="-128"/>
                <a:cs typeface="HGPGothicE"/>
              </a:rPr>
              <a:t>Корона</a:t>
            </a:r>
            <a:r>
              <a:rPr lang="mn-MN" sz="1600" kern="0" dirty="0" smtClean="0">
                <a:solidFill>
                  <a:srgbClr val="221815"/>
                </a:solidFill>
                <a:latin typeface="Myanmar Text" panose="020B0502040204020203" pitchFamily="34" charset="0"/>
                <a:ea typeface="ＭＳ 明朝" panose="02020609040205080304" pitchFamily="17" charset="-128"/>
                <a:cs typeface="HGPGothicE"/>
              </a:rPr>
              <a:t>гий</a:t>
            </a:r>
            <a:r>
              <a:rPr lang="mn" sz="1600" kern="0" dirty="0" smtClean="0">
                <a:solidFill>
                  <a:srgbClr val="221815"/>
                </a:solidFill>
                <a:latin typeface="Myanmar Text" panose="020B0502040204020203" pitchFamily="34" charset="0"/>
                <a:ea typeface="ＭＳ 明朝" panose="02020609040205080304" pitchFamily="17" charset="-128"/>
                <a:cs typeface="HGPGothicE"/>
              </a:rPr>
              <a:t>н </a:t>
            </a:r>
            <a:r>
              <a:rPr lang="mn" sz="1600" kern="0" dirty="0">
                <a:solidFill>
                  <a:srgbClr val="221815"/>
                </a:solidFill>
                <a:latin typeface="Myanmar Text" panose="020B0502040204020203" pitchFamily="34" charset="0"/>
                <a:ea typeface="ＭＳ 明朝" panose="02020609040205080304" pitchFamily="17" charset="-128"/>
                <a:cs typeface="HGPGothicE"/>
              </a:rPr>
              <a:t>эсрэг вакцин хийлгэхэд</a:t>
            </a:r>
            <a:endParaRPr sz="16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5" name="object 4">
            <a:extLst>
              <a:ext uri="{FF2B5EF4-FFF2-40B4-BE49-F238E27FC236}">
                <a16:creationId xmlns:a16="http://schemas.microsoft.com/office/drawing/2014/main" id="{C70E842F-A3FF-2546-BEA2-2F7B9DC1936A}"/>
              </a:ext>
            </a:extLst>
          </p:cNvPr>
          <p:cNvSpPr txBox="1"/>
          <p:nvPr/>
        </p:nvSpPr>
        <p:spPr>
          <a:xfrm>
            <a:off x="1085936" y="4647183"/>
            <a:ext cx="2265045" cy="335989"/>
          </a:xfrm>
          <a:prstGeom prst="rect">
            <a:avLst/>
          </a:prstGeom>
        </p:spPr>
        <p:txBody>
          <a:bodyPr vert="horz" wrap="square" lIns="0" tIns="12700" rIns="0" bIns="0" rtlCol="0">
            <a:spAutoFit/>
          </a:bodyPr>
          <a:lstStyle/>
          <a:p>
            <a:pPr marL="12700" rtl="0">
              <a:lnSpc>
                <a:spcPct val="100000"/>
              </a:lnSpc>
              <a:spcBef>
                <a:spcPts val="100"/>
              </a:spcBef>
            </a:pPr>
            <a:r>
              <a:rPr lang="mn" sz="1050" kern="0" dirty="0">
                <a:solidFill>
                  <a:srgbClr val="221815"/>
                </a:solidFill>
                <a:latin typeface="Myanmar Text" panose="020B0502040204020203" pitchFamily="34" charset="0"/>
                <a:ea typeface="ＭＳ 明朝" panose="02020609040205080304" pitchFamily="17" charset="-128"/>
                <a:cs typeface="HGPGothicE"/>
              </a:rPr>
              <a:t>Вакцин хийлгэсний дараа биед ямар нэг өөрчлөлт байгаа үед</a:t>
            </a:r>
            <a:endParaRPr sz="105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6" name="object 5">
            <a:extLst>
              <a:ext uri="{FF2B5EF4-FFF2-40B4-BE49-F238E27FC236}">
                <a16:creationId xmlns:a16="http://schemas.microsoft.com/office/drawing/2014/main" id="{741CD53B-3C82-7846-BEF4-FB0FC58DAD80}"/>
              </a:ext>
            </a:extLst>
          </p:cNvPr>
          <p:cNvSpPr txBox="1"/>
          <p:nvPr/>
        </p:nvSpPr>
        <p:spPr>
          <a:xfrm>
            <a:off x="3914963" y="4577933"/>
            <a:ext cx="2836862" cy="474489"/>
          </a:xfrm>
          <a:prstGeom prst="rect">
            <a:avLst/>
          </a:prstGeom>
        </p:spPr>
        <p:txBody>
          <a:bodyPr vert="horz" wrap="square" lIns="0" tIns="12700" rIns="0" bIns="0" rtlCol="0">
            <a:spAutoFit/>
          </a:bodyPr>
          <a:lstStyle/>
          <a:p>
            <a:pPr marL="18415" marR="5080" indent="-6350" rtl="0"/>
            <a:r>
              <a:rPr lang="mn" sz="1000" b="1" kern="0" dirty="0">
                <a:solidFill>
                  <a:srgbClr val="221815"/>
                </a:solidFill>
                <a:latin typeface="Myanmar Text" panose="020B0502040204020203" pitchFamily="34" charset="0"/>
                <a:ea typeface="ＭＳ 明朝" panose="02020609040205080304" pitchFamily="17" charset="-128"/>
                <a:cs typeface="YuGothic"/>
              </a:rPr>
              <a:t>Вакцин хийлгэсэн эмнэлгийн байгууллага болон хариуцсан эмч, хот, дүүргийн захиргааны байгууллагын харилцагчид үйлчлэх цонх</a:t>
            </a:r>
            <a:endParaRPr sz="10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7" name="object 6">
            <a:extLst>
              <a:ext uri="{FF2B5EF4-FFF2-40B4-BE49-F238E27FC236}">
                <a16:creationId xmlns:a16="http://schemas.microsoft.com/office/drawing/2014/main" id="{67B83858-26A6-B54A-810A-92A9BD163E94}"/>
              </a:ext>
            </a:extLst>
          </p:cNvPr>
          <p:cNvSpPr txBox="1"/>
          <p:nvPr/>
        </p:nvSpPr>
        <p:spPr>
          <a:xfrm>
            <a:off x="1085936" y="5186324"/>
            <a:ext cx="2546202" cy="174407"/>
          </a:xfrm>
          <a:prstGeom prst="rect">
            <a:avLst/>
          </a:prstGeom>
        </p:spPr>
        <p:txBody>
          <a:bodyPr vert="horz" wrap="square" lIns="0" tIns="12700" rIns="0" bIns="0" rtlCol="0">
            <a:spAutoFit/>
          </a:bodyPr>
          <a:lstStyle/>
          <a:p>
            <a:pPr marL="12700" rtl="0">
              <a:lnSpc>
                <a:spcPct val="100000"/>
              </a:lnSpc>
              <a:spcBef>
                <a:spcPts val="100"/>
              </a:spcBef>
            </a:pPr>
            <a:r>
              <a:rPr lang="mn" sz="1050" kern="0" dirty="0">
                <a:solidFill>
                  <a:srgbClr val="221815"/>
                </a:solidFill>
                <a:latin typeface="Myanmar Text" panose="020B0502040204020203" pitchFamily="34" charset="0"/>
                <a:ea typeface="ＭＳ 明朝" panose="02020609040205080304" pitchFamily="17" charset="-128"/>
                <a:cs typeface="HGPGothicE"/>
              </a:rPr>
              <a:t>Вакцин хийлгэхтэй холбоотой бүх лавлагаа</a:t>
            </a:r>
            <a:endParaRPr sz="105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8" name="object 7">
            <a:extLst>
              <a:ext uri="{FF2B5EF4-FFF2-40B4-BE49-F238E27FC236}">
                <a16:creationId xmlns:a16="http://schemas.microsoft.com/office/drawing/2014/main" id="{42592571-ECFF-D84C-8FC6-B877E3DA23D9}"/>
              </a:ext>
            </a:extLst>
          </p:cNvPr>
          <p:cNvSpPr txBox="1"/>
          <p:nvPr/>
        </p:nvSpPr>
        <p:spPr>
          <a:xfrm>
            <a:off x="3919243" y="5190171"/>
            <a:ext cx="2832582" cy="166712"/>
          </a:xfrm>
          <a:prstGeom prst="rect">
            <a:avLst/>
          </a:prstGeom>
        </p:spPr>
        <p:txBody>
          <a:bodyPr vert="horz" wrap="square" lIns="0" tIns="12700" rIns="0" bIns="0" rtlCol="0">
            <a:spAutoFit/>
          </a:bodyPr>
          <a:lstStyle/>
          <a:p>
            <a:pPr marL="12700" rtl="0">
              <a:lnSpc>
                <a:spcPct val="100000"/>
              </a:lnSpc>
              <a:spcBef>
                <a:spcPts val="100"/>
              </a:spcBef>
            </a:pPr>
            <a:r>
              <a:rPr lang="mn" sz="1000" b="1" kern="0" dirty="0">
                <a:solidFill>
                  <a:srgbClr val="221815"/>
                </a:solidFill>
                <a:latin typeface="Myanmar Text" panose="020B0502040204020203" pitchFamily="34" charset="0"/>
                <a:ea typeface="ＭＳ 明朝" panose="02020609040205080304" pitchFamily="17" charset="-128"/>
                <a:cs typeface="YuGothic"/>
              </a:rPr>
              <a:t>Хотын захиргааны харилцагчид үйлчлэх цонх</a:t>
            </a:r>
            <a:endParaRPr sz="10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29" name="object 8">
            <a:extLst>
              <a:ext uri="{FF2B5EF4-FFF2-40B4-BE49-F238E27FC236}">
                <a16:creationId xmlns:a16="http://schemas.microsoft.com/office/drawing/2014/main" id="{2D0A2914-C46D-254D-AE90-6FE1A415849E}"/>
              </a:ext>
            </a:extLst>
          </p:cNvPr>
          <p:cNvSpPr txBox="1"/>
          <p:nvPr/>
        </p:nvSpPr>
        <p:spPr>
          <a:xfrm>
            <a:off x="779356" y="5642875"/>
            <a:ext cx="6003925" cy="182101"/>
          </a:xfrm>
          <a:prstGeom prst="rect">
            <a:avLst/>
          </a:prstGeom>
        </p:spPr>
        <p:txBody>
          <a:bodyPr vert="horz" wrap="square" lIns="0" tIns="12700" rIns="0" bIns="0" rtlCol="0">
            <a:spAutoFit/>
          </a:bodyPr>
          <a:lstStyle/>
          <a:p>
            <a:pPr marL="12700" rtl="0">
              <a:lnSpc>
                <a:spcPct val="100000"/>
              </a:lnSpc>
              <a:spcBef>
                <a:spcPts val="100"/>
              </a:spcBef>
            </a:pPr>
            <a:r>
              <a:rPr lang="mn" sz="1100" b="1" kern="0" dirty="0" smtClean="0">
                <a:solidFill>
                  <a:srgbClr val="221815"/>
                </a:solidFill>
                <a:latin typeface="Myanmar Text" panose="020B0502040204020203" pitchFamily="34" charset="0"/>
                <a:ea typeface="ＭＳ 明朝" panose="02020609040205080304" pitchFamily="17" charset="-128"/>
                <a:cs typeface="HGPGothicE"/>
              </a:rPr>
              <a:t>◎</a:t>
            </a:r>
            <a:r>
              <a:rPr lang="ja-JP" altLang="en-US" sz="1100" b="1" kern="0" dirty="0" smtClean="0">
                <a:solidFill>
                  <a:srgbClr val="221815"/>
                </a:solidFill>
                <a:latin typeface="Myanmar Text" panose="020B0502040204020203" pitchFamily="34" charset="0"/>
                <a:ea typeface="ＭＳ 明朝" panose="02020609040205080304" pitchFamily="17" charset="-128"/>
                <a:cs typeface="HGPGothicE"/>
              </a:rPr>
              <a:t> </a:t>
            </a:r>
            <a:r>
              <a:rPr lang="mn" sz="1100" b="1" kern="0" dirty="0" smtClean="0">
                <a:solidFill>
                  <a:srgbClr val="221815"/>
                </a:solidFill>
                <a:latin typeface="Myanmar Text" panose="020B0502040204020203" pitchFamily="34" charset="0"/>
                <a:ea typeface="ＭＳ 明朝" panose="02020609040205080304" pitchFamily="17" charset="-128"/>
                <a:cs typeface="HGPGothicE"/>
              </a:rPr>
              <a:t>Вакцинаас </a:t>
            </a:r>
            <a:r>
              <a:rPr lang="mn" sz="1100" b="1" kern="0" dirty="0">
                <a:solidFill>
                  <a:srgbClr val="221815"/>
                </a:solidFill>
                <a:latin typeface="Myanmar Text" panose="020B0502040204020203" pitchFamily="34" charset="0"/>
                <a:ea typeface="ＭＳ 明朝" panose="02020609040205080304" pitchFamily="17" charset="-128"/>
                <a:cs typeface="HGPGothicE"/>
              </a:rPr>
              <a:t>үүдэх эрүүл мэндийн хохиролд үзүүлэх тусламжийн тогтолцооны тухай</a:t>
            </a:r>
            <a:endParaRPr sz="11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0" name="object 9">
            <a:extLst>
              <a:ext uri="{FF2B5EF4-FFF2-40B4-BE49-F238E27FC236}">
                <a16:creationId xmlns:a16="http://schemas.microsoft.com/office/drawing/2014/main" id="{7DE6344A-031D-A54E-8926-91D5366FF30F}"/>
              </a:ext>
            </a:extLst>
          </p:cNvPr>
          <p:cNvSpPr txBox="1"/>
          <p:nvPr/>
        </p:nvSpPr>
        <p:spPr>
          <a:xfrm>
            <a:off x="4179565" y="8934188"/>
            <a:ext cx="526415" cy="112210"/>
          </a:xfrm>
          <a:prstGeom prst="rect">
            <a:avLst/>
          </a:prstGeom>
        </p:spPr>
        <p:txBody>
          <a:bodyPr vert="horz" wrap="square" lIns="0" tIns="12065" rIns="0" bIns="0" rtlCol="0">
            <a:spAutoFit/>
          </a:bodyPr>
          <a:lstStyle/>
          <a:p>
            <a:pPr marL="12700" rtl="0">
              <a:lnSpc>
                <a:spcPct val="100000"/>
              </a:lnSpc>
              <a:spcBef>
                <a:spcPts val="95"/>
              </a:spcBef>
            </a:pPr>
            <a:r>
              <a:rPr lang="mn" sz="650" b="1" kern="0">
                <a:solidFill>
                  <a:srgbClr val="221815"/>
                </a:solidFill>
                <a:latin typeface="Myanmar Text" panose="020B0502040204020203" pitchFamily="34" charset="0"/>
                <a:ea typeface="ＭＳ 明朝" panose="02020609040205080304" pitchFamily="17" charset="-128"/>
                <a:cs typeface="YuGothic"/>
              </a:rPr>
              <a:t>Маск зүүх</a:t>
            </a:r>
            <a:endParaRPr sz="65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1" name="object 10">
            <a:extLst>
              <a:ext uri="{FF2B5EF4-FFF2-40B4-BE49-F238E27FC236}">
                <a16:creationId xmlns:a16="http://schemas.microsoft.com/office/drawing/2014/main" id="{A171814A-6719-2642-A8B6-B0F5990C342A}"/>
              </a:ext>
            </a:extLst>
          </p:cNvPr>
          <p:cNvSpPr txBox="1"/>
          <p:nvPr/>
        </p:nvSpPr>
        <p:spPr>
          <a:xfrm>
            <a:off x="4958048" y="8934188"/>
            <a:ext cx="608330" cy="212238"/>
          </a:xfrm>
          <a:prstGeom prst="rect">
            <a:avLst/>
          </a:prstGeom>
        </p:spPr>
        <p:txBody>
          <a:bodyPr vert="horz" wrap="square" lIns="0" tIns="12065" rIns="0" bIns="0" rtlCol="0">
            <a:spAutoFit/>
          </a:bodyPr>
          <a:lstStyle/>
          <a:p>
            <a:pPr marL="12700" rtl="0">
              <a:lnSpc>
                <a:spcPct val="100000"/>
              </a:lnSpc>
              <a:spcBef>
                <a:spcPts val="95"/>
              </a:spcBef>
            </a:pPr>
            <a:r>
              <a:rPr lang="mn" sz="650" b="1" kern="0">
                <a:solidFill>
                  <a:srgbClr val="221815"/>
                </a:solidFill>
                <a:latin typeface="Myanmar Text" panose="020B0502040204020203" pitchFamily="34" charset="0"/>
                <a:ea typeface="ＭＳ 明朝" panose="02020609040205080304" pitchFamily="17" charset="-128"/>
                <a:cs typeface="YuGothic"/>
              </a:rPr>
              <a:t>Гараа савандаж угаах</a:t>
            </a:r>
            <a:endParaRPr sz="65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2" name="object 11">
            <a:extLst>
              <a:ext uri="{FF2B5EF4-FFF2-40B4-BE49-F238E27FC236}">
                <a16:creationId xmlns:a16="http://schemas.microsoft.com/office/drawing/2014/main" id="{ED23D7E8-C96E-7B45-959E-C82CF4A0471C}"/>
              </a:ext>
            </a:extLst>
          </p:cNvPr>
          <p:cNvSpPr txBox="1"/>
          <p:nvPr/>
        </p:nvSpPr>
        <p:spPr>
          <a:xfrm>
            <a:off x="5916566" y="8934188"/>
            <a:ext cx="688245" cy="112210"/>
          </a:xfrm>
          <a:prstGeom prst="rect">
            <a:avLst/>
          </a:prstGeom>
        </p:spPr>
        <p:txBody>
          <a:bodyPr vert="horz" wrap="square" lIns="0" tIns="12065" rIns="0" bIns="0" rtlCol="0">
            <a:spAutoFit/>
          </a:bodyPr>
          <a:lstStyle/>
          <a:p>
            <a:pPr marL="12700" rtl="0">
              <a:lnSpc>
                <a:spcPct val="100000"/>
              </a:lnSpc>
              <a:spcBef>
                <a:spcPts val="95"/>
              </a:spcBef>
            </a:pPr>
            <a:r>
              <a:rPr lang="mn" sz="650" b="1" kern="0" dirty="0">
                <a:solidFill>
                  <a:srgbClr val="221815"/>
                </a:solidFill>
                <a:latin typeface="Myanmar Text" panose="020B0502040204020203" pitchFamily="34" charset="0"/>
                <a:ea typeface="ＭＳ 明朝" panose="02020609040205080304" pitchFamily="17" charset="-128"/>
                <a:cs typeface="YuGothic"/>
              </a:rPr>
              <a:t>Гараа ариутгах</a:t>
            </a:r>
            <a:endParaRPr sz="65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3" name="object 12">
            <a:extLst>
              <a:ext uri="{FF2B5EF4-FFF2-40B4-BE49-F238E27FC236}">
                <a16:creationId xmlns:a16="http://schemas.microsoft.com/office/drawing/2014/main" id="{83CCD49C-629C-434D-BB4C-FA8E1DC53E99}"/>
              </a:ext>
            </a:extLst>
          </p:cNvPr>
          <p:cNvSpPr txBox="1"/>
          <p:nvPr/>
        </p:nvSpPr>
        <p:spPr>
          <a:xfrm>
            <a:off x="2929227" y="8934188"/>
            <a:ext cx="623570" cy="112210"/>
          </a:xfrm>
          <a:prstGeom prst="rect">
            <a:avLst/>
          </a:prstGeom>
        </p:spPr>
        <p:txBody>
          <a:bodyPr vert="horz" wrap="square" lIns="0" tIns="12065" rIns="0" bIns="0" rtlCol="0">
            <a:spAutoFit/>
          </a:bodyPr>
          <a:lstStyle/>
          <a:p>
            <a:pPr marL="12700" rtl="0">
              <a:lnSpc>
                <a:spcPct val="100000"/>
              </a:lnSpc>
              <a:spcBef>
                <a:spcPts val="95"/>
              </a:spcBef>
            </a:pPr>
            <a:r>
              <a:rPr lang="mn" sz="650" b="1" kern="0">
                <a:solidFill>
                  <a:srgbClr val="221815"/>
                </a:solidFill>
                <a:latin typeface="Myanmar Text" panose="020B0502040204020203" pitchFamily="34" charset="0"/>
                <a:ea typeface="ＭＳ 明朝" panose="02020609040205080304" pitchFamily="17" charset="-128"/>
                <a:cs typeface="YuGothic"/>
              </a:rPr>
              <a:t>Битүү орчин</a:t>
            </a:r>
            <a:endParaRPr sz="65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4" name="object 13">
            <a:extLst>
              <a:ext uri="{FF2B5EF4-FFF2-40B4-BE49-F238E27FC236}">
                <a16:creationId xmlns:a16="http://schemas.microsoft.com/office/drawing/2014/main" id="{B78EF2AF-EF60-034C-9ABF-04F3E657A6B5}"/>
              </a:ext>
            </a:extLst>
          </p:cNvPr>
          <p:cNvSpPr txBox="1"/>
          <p:nvPr/>
        </p:nvSpPr>
        <p:spPr>
          <a:xfrm>
            <a:off x="1191897" y="8934188"/>
            <a:ext cx="535305" cy="212238"/>
          </a:xfrm>
          <a:prstGeom prst="rect">
            <a:avLst/>
          </a:prstGeom>
        </p:spPr>
        <p:txBody>
          <a:bodyPr vert="horz" wrap="square" lIns="0" tIns="12065" rIns="0" bIns="0" rtlCol="0">
            <a:spAutoFit/>
          </a:bodyPr>
          <a:lstStyle/>
          <a:p>
            <a:pPr marL="12700" rtl="0">
              <a:lnSpc>
                <a:spcPct val="100000"/>
              </a:lnSpc>
              <a:spcBef>
                <a:spcPts val="95"/>
              </a:spcBef>
            </a:pPr>
            <a:r>
              <a:rPr lang="mn" sz="650" b="1" kern="0">
                <a:solidFill>
                  <a:srgbClr val="221815"/>
                </a:solidFill>
                <a:latin typeface="Myanmar Text" panose="020B0502040204020203" pitchFamily="34" charset="0"/>
                <a:ea typeface="ＭＳ 明朝" panose="02020609040205080304" pitchFamily="17" charset="-128"/>
                <a:cs typeface="YuGothic"/>
              </a:rPr>
              <a:t>Хүн ихтэй газар</a:t>
            </a:r>
            <a:endParaRPr sz="65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5" name="object 14">
            <a:extLst>
              <a:ext uri="{FF2B5EF4-FFF2-40B4-BE49-F238E27FC236}">
                <a16:creationId xmlns:a16="http://schemas.microsoft.com/office/drawing/2014/main" id="{F9CB5CA4-AC3B-F64C-983C-ECA4AAD2ED17}"/>
              </a:ext>
            </a:extLst>
          </p:cNvPr>
          <p:cNvSpPr txBox="1"/>
          <p:nvPr/>
        </p:nvSpPr>
        <p:spPr>
          <a:xfrm>
            <a:off x="2109090" y="8934188"/>
            <a:ext cx="535305" cy="212238"/>
          </a:xfrm>
          <a:prstGeom prst="rect">
            <a:avLst/>
          </a:prstGeom>
        </p:spPr>
        <p:txBody>
          <a:bodyPr vert="horz" wrap="square" lIns="0" tIns="12065" rIns="0" bIns="0" rtlCol="0">
            <a:spAutoFit/>
          </a:bodyPr>
          <a:lstStyle/>
          <a:p>
            <a:pPr marL="12700" rtl="0">
              <a:lnSpc>
                <a:spcPct val="100000"/>
              </a:lnSpc>
              <a:spcBef>
                <a:spcPts val="95"/>
              </a:spcBef>
            </a:pPr>
            <a:r>
              <a:rPr lang="mn" sz="650" b="1" kern="0">
                <a:solidFill>
                  <a:srgbClr val="221815"/>
                </a:solidFill>
                <a:latin typeface="Myanmar Text" panose="020B0502040204020203" pitchFamily="34" charset="0"/>
                <a:ea typeface="ＭＳ 明朝" panose="02020609040205080304" pitchFamily="17" charset="-128"/>
                <a:cs typeface="YuGothic"/>
              </a:rPr>
              <a:t>Нягтаршилтай нөхцөл</a:t>
            </a:r>
            <a:endParaRPr sz="65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6" name="object 15">
            <a:extLst>
              <a:ext uri="{FF2B5EF4-FFF2-40B4-BE49-F238E27FC236}">
                <a16:creationId xmlns:a16="http://schemas.microsoft.com/office/drawing/2014/main" id="{3C2F52DC-678A-BB43-AD20-F6E237B81A07}"/>
              </a:ext>
            </a:extLst>
          </p:cNvPr>
          <p:cNvSpPr txBox="1"/>
          <p:nvPr/>
        </p:nvSpPr>
        <p:spPr>
          <a:xfrm>
            <a:off x="3393702" y="9389312"/>
            <a:ext cx="2961535" cy="241733"/>
          </a:xfrm>
          <a:prstGeom prst="rect">
            <a:avLst/>
          </a:prstGeom>
        </p:spPr>
        <p:txBody>
          <a:bodyPr vert="horz" wrap="square" lIns="0" tIns="13335" rIns="0" bIns="0" rtlCol="0">
            <a:spAutoFit/>
          </a:bodyPr>
          <a:lstStyle/>
          <a:p>
            <a:pPr marL="103505" rtl="0">
              <a:lnSpc>
                <a:spcPct val="100000"/>
              </a:lnSpc>
              <a:spcBef>
                <a:spcPts val="105"/>
              </a:spcBef>
              <a:tabLst>
                <a:tab pos="2065020" algn="l"/>
              </a:tabLst>
            </a:pPr>
            <a:r>
              <a:rPr lang="mn" sz="700" kern="0" dirty="0">
                <a:solidFill>
                  <a:srgbClr val="221815"/>
                </a:solidFill>
                <a:latin typeface="Myanmar Text" panose="020B0502040204020203" pitchFamily="34" charset="0"/>
                <a:ea typeface="ＭＳ 明朝" panose="02020609040205080304" pitchFamily="17" charset="-128"/>
                <a:cs typeface="HGPGothicE"/>
              </a:rPr>
              <a:t>Эрүүл мэнд, хөдөлмөр, нийгмийн хамгааллын </a:t>
            </a:r>
            <a:endParaRPr lang="en-US" sz="700" kern="0" dirty="0">
              <a:solidFill>
                <a:srgbClr val="221815"/>
              </a:solidFill>
              <a:latin typeface="Myanmar Text" panose="020B0502040204020203" pitchFamily="34" charset="0"/>
              <a:ea typeface="ＭＳ 明朝" panose="02020609040205080304" pitchFamily="17" charset="-128"/>
              <a:cs typeface="HGPGothicE"/>
            </a:endParaRPr>
          </a:p>
          <a:p>
            <a:pPr marL="103505" rtl="0">
              <a:lnSpc>
                <a:spcPct val="100000"/>
              </a:lnSpc>
              <a:spcBef>
                <a:spcPts val="105"/>
              </a:spcBef>
              <a:tabLst>
                <a:tab pos="2065020" algn="l"/>
              </a:tabLst>
            </a:pPr>
            <a:r>
              <a:rPr lang="mn" sz="700" kern="0" dirty="0">
                <a:solidFill>
                  <a:srgbClr val="221815"/>
                </a:solidFill>
                <a:latin typeface="Myanmar Text" panose="020B0502040204020203" pitchFamily="34" charset="0"/>
                <a:ea typeface="ＭＳ 明朝" panose="02020609040205080304" pitchFamily="17" charset="-128"/>
                <a:cs typeface="HGPGothicE"/>
              </a:rPr>
              <a:t>яам　Корона　Вакцин  Хүүхэд </a:t>
            </a:r>
            <a:r>
              <a:rPr lang="mn" sz="700" kern="0" dirty="0">
                <a:solidFill>
                  <a:schemeClr val="bg1"/>
                </a:solidFill>
                <a:latin typeface="Myanmar Text" panose="020B0502040204020203" pitchFamily="34" charset="0"/>
                <a:ea typeface="ＭＳ 明朝" panose="02020609040205080304" pitchFamily="17" charset="-128"/>
                <a:cs typeface="HGPGothicE"/>
              </a:rPr>
              <a:t>Хайх</a:t>
            </a:r>
            <a:endParaRPr sz="700" kern="0" dirty="0">
              <a:solidFill>
                <a:schemeClr val="bg1"/>
              </a:solidFill>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7" name="object 16">
            <a:extLst>
              <a:ext uri="{FF2B5EF4-FFF2-40B4-BE49-F238E27FC236}">
                <a16:creationId xmlns:a16="http://schemas.microsoft.com/office/drawing/2014/main" id="{A2A5A8BD-6C0F-0D42-A980-A5836FBDAC02}"/>
              </a:ext>
            </a:extLst>
          </p:cNvPr>
          <p:cNvSpPr txBox="1"/>
          <p:nvPr/>
        </p:nvSpPr>
        <p:spPr>
          <a:xfrm>
            <a:off x="991536" y="9323698"/>
            <a:ext cx="2277119" cy="623504"/>
          </a:xfrm>
          <a:prstGeom prst="rect">
            <a:avLst/>
          </a:prstGeom>
        </p:spPr>
        <p:txBody>
          <a:bodyPr vert="horz" wrap="square" lIns="0" tIns="12700" rIns="0" bIns="0" rtlCol="0">
            <a:spAutoFit/>
          </a:bodyPr>
          <a:lstStyle/>
          <a:p>
            <a:pPr marL="12700" marR="5080" algn="just" rtl="0">
              <a:lnSpc>
                <a:spcPct val="124300"/>
              </a:lnSpc>
              <a:spcBef>
                <a:spcPts val="100"/>
              </a:spcBef>
            </a:pPr>
            <a:r>
              <a:rPr lang="mn" sz="800" kern="0" dirty="0">
                <a:solidFill>
                  <a:srgbClr val="221815"/>
                </a:solidFill>
                <a:latin typeface="Myanmar Text" panose="020B0502040204020203" pitchFamily="34" charset="0"/>
                <a:ea typeface="ＭＳ 明朝" panose="02020609040205080304" pitchFamily="17" charset="-128"/>
                <a:cs typeface="HGPGothicE"/>
              </a:rPr>
              <a:t>Хүүхдэд зориулсан корона</a:t>
            </a:r>
            <a:r>
              <a:rPr lang="mn-MN" sz="800" kern="0" smtClean="0">
                <a:solidFill>
                  <a:srgbClr val="221815"/>
                </a:solidFill>
                <a:latin typeface="Myanmar Text" panose="020B0502040204020203" pitchFamily="34" charset="0"/>
                <a:ea typeface="ＭＳ 明朝" panose="02020609040205080304" pitchFamily="17" charset="-128"/>
                <a:cs typeface="HGPGothicE"/>
              </a:rPr>
              <a:t>гий</a:t>
            </a:r>
            <a:r>
              <a:rPr lang="mn" sz="800" kern="0" smtClean="0">
                <a:solidFill>
                  <a:srgbClr val="221815"/>
                </a:solidFill>
                <a:latin typeface="Myanmar Text" panose="020B0502040204020203" pitchFamily="34" charset="0"/>
                <a:ea typeface="ＭＳ 明朝" panose="02020609040205080304" pitchFamily="17" charset="-128"/>
                <a:cs typeface="HGPGothicE"/>
              </a:rPr>
              <a:t>н </a:t>
            </a:r>
            <a:r>
              <a:rPr lang="mn" sz="800" kern="0" dirty="0">
                <a:solidFill>
                  <a:srgbClr val="221815"/>
                </a:solidFill>
                <a:latin typeface="Myanmar Text" panose="020B0502040204020203" pitchFamily="34" charset="0"/>
                <a:ea typeface="ＭＳ 明朝" panose="02020609040205080304" pitchFamily="17" charset="-128"/>
                <a:cs typeface="HGPGothicE"/>
              </a:rPr>
              <a:t>вакцины үр дүн, аюулгүй байдлын талаарх дэлгэрэнгүй мэдээллийг Эрүүл мэнд, хөдөлмөр, нийгмийн хамгааллын яамны вэб хуудаснаас үзнэ үү.</a:t>
            </a:r>
            <a:endParaRPr sz="8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8" name="object 3">
            <a:extLst>
              <a:ext uri="{FF2B5EF4-FFF2-40B4-BE49-F238E27FC236}">
                <a16:creationId xmlns:a16="http://schemas.microsoft.com/office/drawing/2014/main" id="{833E6E0D-5B5C-6949-A29A-22BE034EC1EF}"/>
              </a:ext>
            </a:extLst>
          </p:cNvPr>
          <p:cNvSpPr txBox="1"/>
          <p:nvPr/>
        </p:nvSpPr>
        <p:spPr>
          <a:xfrm>
            <a:off x="761298" y="2135835"/>
            <a:ext cx="6122670" cy="169277"/>
          </a:xfrm>
          <a:prstGeom prst="rect">
            <a:avLst/>
          </a:prstGeom>
        </p:spPr>
        <p:txBody>
          <a:bodyPr vert="horz" wrap="square" lIns="0" tIns="0" rIns="0" bIns="0" rtlCol="0">
            <a:spAutoFit/>
          </a:bodyPr>
          <a:lstStyle/>
          <a:p>
            <a:pPr marL="12700" rtl="0">
              <a:lnSpc>
                <a:spcPct val="100000"/>
              </a:lnSpc>
              <a:spcBef>
                <a:spcPts val="1045"/>
              </a:spcBef>
            </a:pPr>
            <a:r>
              <a:rPr lang="mn" sz="1100" b="1" kern="0" dirty="0" smtClean="0">
                <a:solidFill>
                  <a:srgbClr val="3E3A39"/>
                </a:solidFill>
                <a:latin typeface="Myanmar Text" panose="020B0502040204020203" pitchFamily="34" charset="0"/>
                <a:ea typeface="ＭＳ 明朝" panose="02020609040205080304" pitchFamily="17" charset="-128"/>
                <a:cs typeface="HGPGothicE"/>
              </a:rPr>
              <a:t>◎</a:t>
            </a:r>
            <a:r>
              <a:rPr lang="ja-JP" altLang="en-US" sz="1100" b="1" kern="0" dirty="0" smtClean="0">
                <a:solidFill>
                  <a:srgbClr val="3E3A39"/>
                </a:solidFill>
                <a:latin typeface="Myanmar Text" panose="020B0502040204020203" pitchFamily="34" charset="0"/>
                <a:ea typeface="ＭＳ 明朝" panose="02020609040205080304" pitchFamily="17" charset="-128"/>
                <a:cs typeface="HGPGothicE"/>
              </a:rPr>
              <a:t> </a:t>
            </a:r>
            <a:r>
              <a:rPr lang="mn" sz="1100" b="1" kern="0" dirty="0" smtClean="0">
                <a:solidFill>
                  <a:srgbClr val="3E3A39"/>
                </a:solidFill>
                <a:latin typeface="Myanmar Text" panose="020B0502040204020203" pitchFamily="34" charset="0"/>
                <a:ea typeface="ＭＳ 明朝" panose="02020609040205080304" pitchFamily="17" charset="-128"/>
                <a:cs typeface="HGPGothicE"/>
              </a:rPr>
              <a:t>Вакцин </a:t>
            </a:r>
            <a:r>
              <a:rPr lang="mn" sz="1100" b="1" kern="0" dirty="0">
                <a:solidFill>
                  <a:srgbClr val="3E3A39"/>
                </a:solidFill>
                <a:latin typeface="Myanmar Text" panose="020B0502040204020203" pitchFamily="34" charset="0"/>
                <a:ea typeface="ＭＳ 明朝" panose="02020609040205080304" pitchFamily="17" charset="-128"/>
                <a:cs typeface="HGPGothicE"/>
              </a:rPr>
              <a:t>хийлгэх өдрөө аль болох эх хүүхдийн эрүүл мэндийн дэвтрээ авч ирээрэй.</a:t>
            </a:r>
            <a:endParaRPr sz="11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39" name="object 3">
            <a:extLst>
              <a:ext uri="{FF2B5EF4-FFF2-40B4-BE49-F238E27FC236}">
                <a16:creationId xmlns:a16="http://schemas.microsoft.com/office/drawing/2014/main" id="{40482D6F-7FDC-914B-A8CA-ED744F3DA5BF}"/>
              </a:ext>
            </a:extLst>
          </p:cNvPr>
          <p:cNvSpPr txBox="1"/>
          <p:nvPr/>
        </p:nvSpPr>
        <p:spPr>
          <a:xfrm>
            <a:off x="761298" y="1036395"/>
            <a:ext cx="5999155" cy="338554"/>
          </a:xfrm>
          <a:prstGeom prst="rect">
            <a:avLst/>
          </a:prstGeom>
        </p:spPr>
        <p:txBody>
          <a:bodyPr vert="horz" wrap="square" lIns="0" tIns="0" rIns="0" bIns="0" rtlCol="0">
            <a:spAutoFit/>
          </a:bodyPr>
          <a:lstStyle/>
          <a:p>
            <a:pPr marL="12700" rtl="0">
              <a:lnSpc>
                <a:spcPct val="100000"/>
              </a:lnSpc>
            </a:pPr>
            <a:r>
              <a:rPr lang="mn" sz="1100" b="1" kern="0" dirty="0">
                <a:solidFill>
                  <a:srgbClr val="3E3A39"/>
                </a:solidFill>
                <a:latin typeface="Myanmar Text" panose="020B0502040204020203" pitchFamily="34" charset="0"/>
                <a:ea typeface="ＭＳ 明朝" panose="02020609040205080304" pitchFamily="17" charset="-128"/>
                <a:cs typeface="HGPGothicE"/>
              </a:rPr>
              <a:t>◎ Хүүхдэд вакцин хийхэд асран хамгаалагчийн зөвшөөрөл хэрэгтэй бөгөөд хамт байх </a:t>
            </a:r>
            <a:r>
              <a:rPr lang="en-US" sz="1100" b="1" kern="0" dirty="0" smtClean="0">
                <a:solidFill>
                  <a:srgbClr val="3E3A39"/>
                </a:solidFill>
                <a:latin typeface="Myanmar Text" panose="020B0502040204020203" pitchFamily="34" charset="0"/>
                <a:ea typeface="ＭＳ 明朝" panose="02020609040205080304" pitchFamily="17" charset="-128"/>
                <a:cs typeface="HGPGothicE"/>
              </a:rPr>
              <a:t/>
            </a:r>
            <a:br>
              <a:rPr lang="en-US" sz="1100" b="1" kern="0" dirty="0" smtClean="0">
                <a:solidFill>
                  <a:srgbClr val="3E3A39"/>
                </a:solidFill>
                <a:latin typeface="Myanmar Text" panose="020B0502040204020203" pitchFamily="34" charset="0"/>
                <a:ea typeface="ＭＳ 明朝" panose="02020609040205080304" pitchFamily="17" charset="-128"/>
                <a:cs typeface="HGPGothicE"/>
              </a:rPr>
            </a:br>
            <a:r>
              <a:rPr lang="ja-JP" altLang="en-US" sz="1100" b="1" kern="0" dirty="0" smtClean="0">
                <a:solidFill>
                  <a:srgbClr val="3E3A39"/>
                </a:solidFill>
                <a:latin typeface="Myanmar Text" panose="020B0502040204020203" pitchFamily="34" charset="0"/>
                <a:ea typeface="ＭＳ 明朝" panose="02020609040205080304" pitchFamily="17" charset="-128"/>
                <a:cs typeface="HGPGothicE"/>
              </a:rPr>
              <a:t>　  </a:t>
            </a:r>
            <a:r>
              <a:rPr lang="mn" sz="1100" b="1" kern="0" dirty="0" smtClean="0">
                <a:solidFill>
                  <a:srgbClr val="3E3A39"/>
                </a:solidFill>
                <a:latin typeface="Myanmar Text" panose="020B0502040204020203" pitchFamily="34" charset="0"/>
                <a:ea typeface="ＭＳ 明朝" panose="02020609040205080304" pitchFamily="17" charset="-128"/>
                <a:cs typeface="HGPGothicE"/>
              </a:rPr>
              <a:t>шаардлагатай</a:t>
            </a:r>
            <a:r>
              <a:rPr lang="mn" sz="1100" b="1" kern="0" dirty="0">
                <a:solidFill>
                  <a:srgbClr val="3E3A39"/>
                </a:solidFill>
                <a:latin typeface="Myanmar Text" panose="020B0502040204020203" pitchFamily="34" charset="0"/>
                <a:ea typeface="ＭＳ 明朝" panose="02020609040205080304" pitchFamily="17" charset="-128"/>
                <a:cs typeface="HGPGothicE"/>
              </a:rPr>
              <a:t>.</a:t>
            </a:r>
            <a:endParaRPr sz="11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0" name="object 3">
            <a:extLst>
              <a:ext uri="{FF2B5EF4-FFF2-40B4-BE49-F238E27FC236}">
                <a16:creationId xmlns:a16="http://schemas.microsoft.com/office/drawing/2014/main" id="{24E84317-DEA3-EE49-AEC2-AE65102A4E83}"/>
              </a:ext>
            </a:extLst>
          </p:cNvPr>
          <p:cNvSpPr txBox="1"/>
          <p:nvPr/>
        </p:nvSpPr>
        <p:spPr>
          <a:xfrm>
            <a:off x="971027" y="1345651"/>
            <a:ext cx="5967545" cy="667299"/>
          </a:xfrm>
          <a:prstGeom prst="rect">
            <a:avLst/>
          </a:prstGeom>
        </p:spPr>
        <p:txBody>
          <a:bodyPr vert="horz" wrap="square" lIns="0" tIns="0" rIns="0" bIns="0" rtlCol="0">
            <a:spAutoFit/>
          </a:bodyPr>
          <a:lstStyle/>
          <a:p>
            <a:pPr marL="9525" marR="5080" rtl="0">
              <a:lnSpc>
                <a:spcPct val="118100"/>
              </a:lnSpc>
              <a:spcBef>
                <a:spcPts val="345"/>
              </a:spcBef>
            </a:pPr>
            <a:r>
              <a:rPr lang="mn" sz="900" kern="0" dirty="0">
                <a:solidFill>
                  <a:srgbClr val="221815"/>
                </a:solidFill>
                <a:latin typeface="Myanmar Text" panose="020B0502040204020203" pitchFamily="34" charset="0"/>
                <a:ea typeface="ＭＳ 明朝" panose="02020609040205080304" pitchFamily="17" charset="-128"/>
                <a:cs typeface="YuGothic"/>
              </a:rPr>
              <a:t>Вакцин хийлгэх үед халдвараас урьдчилан сэргийлэх үр дүн болон гаж нөлөөний эрсдэлийн талаар зөв мэдлэгтэй байхын зэрэгцээ асран хамгаалагчийн үүднээс бодож вакцин хийлгэх </a:t>
            </a:r>
            <a:r>
              <a:rPr lang="mn-MN" sz="900" kern="0" dirty="0" smtClean="0">
                <a:solidFill>
                  <a:srgbClr val="221815"/>
                </a:solidFill>
                <a:latin typeface="Myanmar Text" panose="020B0502040204020203" pitchFamily="34" charset="0"/>
                <a:ea typeface="ＭＳ 明朝" panose="02020609040205080304" pitchFamily="17" charset="-128"/>
                <a:cs typeface="YuGothic"/>
              </a:rPr>
              <a:t>эсэхээ шийдэхийг</a:t>
            </a:r>
            <a:r>
              <a:rPr lang="mn" sz="900" kern="0" dirty="0" smtClean="0">
                <a:solidFill>
                  <a:srgbClr val="221815"/>
                </a:solidFill>
                <a:latin typeface="Myanmar Text" panose="020B0502040204020203" pitchFamily="34" charset="0"/>
                <a:ea typeface="ＭＳ 明朝" panose="02020609040205080304" pitchFamily="17" charset="-128"/>
                <a:cs typeface="YuGothic"/>
              </a:rPr>
              <a:t> </a:t>
            </a:r>
            <a:r>
              <a:rPr lang="mn" sz="900" kern="0" dirty="0">
                <a:solidFill>
                  <a:srgbClr val="221815"/>
                </a:solidFill>
                <a:latin typeface="Myanmar Text" panose="020B0502040204020203" pitchFamily="34" charset="0"/>
                <a:ea typeface="ＭＳ 明朝" panose="02020609040205080304" pitchFamily="17" charset="-128"/>
                <a:cs typeface="YuGothic"/>
              </a:rPr>
              <a:t>гэж хүсэж байна. Асран хамгаалагчийн зөвшөөрөлгүйгээр вакцин хийхгүй.</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a:p>
            <a:pPr marL="9525" rtl="0">
              <a:lnSpc>
                <a:spcPct val="100000"/>
              </a:lnSpc>
              <a:spcBef>
                <a:spcPts val="195"/>
              </a:spcBef>
            </a:pPr>
            <a:r>
              <a:rPr lang="mn" sz="900" kern="0" dirty="0">
                <a:solidFill>
                  <a:srgbClr val="221815"/>
                </a:solidFill>
                <a:latin typeface="Myanmar Text" panose="020B0502040204020203" pitchFamily="34" charset="0"/>
                <a:ea typeface="ＭＳ 明朝" panose="02020609040205080304" pitchFamily="17" charset="-128"/>
                <a:cs typeface="YuGothic"/>
              </a:rPr>
              <a:t>Эргэн тойрны хүмүүсээ вакцин хийлгэхийг шаардах, хийлгээгүй хүнийг ялгаварлан гадуурхаж болохгүй.</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1" name="object 3">
            <a:extLst>
              <a:ext uri="{FF2B5EF4-FFF2-40B4-BE49-F238E27FC236}">
                <a16:creationId xmlns:a16="http://schemas.microsoft.com/office/drawing/2014/main" id="{51365B2F-F839-5A4B-AA0B-95AED2A65A69}"/>
              </a:ext>
            </a:extLst>
          </p:cNvPr>
          <p:cNvSpPr txBox="1"/>
          <p:nvPr/>
        </p:nvSpPr>
        <p:spPr>
          <a:xfrm>
            <a:off x="761298" y="3040567"/>
            <a:ext cx="6393712" cy="169277"/>
          </a:xfrm>
          <a:prstGeom prst="rect">
            <a:avLst/>
          </a:prstGeom>
        </p:spPr>
        <p:txBody>
          <a:bodyPr vert="horz" wrap="square" lIns="0" tIns="0" rIns="0" bIns="0" rtlCol="0">
            <a:spAutoFit/>
          </a:bodyPr>
          <a:lstStyle/>
          <a:p>
            <a:pPr marL="12700" rtl="0">
              <a:lnSpc>
                <a:spcPct val="100000"/>
              </a:lnSpc>
              <a:spcBef>
                <a:spcPts val="1060"/>
              </a:spcBef>
            </a:pPr>
            <a:r>
              <a:rPr lang="mn" sz="1100" b="1" kern="0" dirty="0" smtClean="0">
                <a:solidFill>
                  <a:srgbClr val="3E3A39"/>
                </a:solidFill>
                <a:latin typeface="Myanmar Text" panose="020B0502040204020203" pitchFamily="34" charset="0"/>
                <a:ea typeface="ＭＳ 明朝" panose="02020609040205080304" pitchFamily="17" charset="-128"/>
                <a:cs typeface="HGPGothicE"/>
              </a:rPr>
              <a:t>◎</a:t>
            </a:r>
            <a:r>
              <a:rPr lang="ja-JP" altLang="en-US" sz="1100" b="1" kern="0" dirty="0" smtClean="0">
                <a:solidFill>
                  <a:srgbClr val="3E3A39"/>
                </a:solidFill>
                <a:latin typeface="Myanmar Text" panose="020B0502040204020203" pitchFamily="34" charset="0"/>
                <a:ea typeface="ＭＳ 明朝" panose="02020609040205080304" pitchFamily="17" charset="-128"/>
                <a:cs typeface="HGPGothicE"/>
              </a:rPr>
              <a:t> </a:t>
            </a:r>
            <a:r>
              <a:rPr lang="mn" sz="1100" b="1" kern="0" dirty="0" smtClean="0">
                <a:solidFill>
                  <a:srgbClr val="3E3A39"/>
                </a:solidFill>
                <a:latin typeface="Myanmar Text" panose="020B0502040204020203" pitchFamily="34" charset="0"/>
                <a:ea typeface="ＭＳ 明朝" panose="02020609040205080304" pitchFamily="17" charset="-128"/>
                <a:cs typeface="HGPGothicE"/>
              </a:rPr>
              <a:t>Вакцины </a:t>
            </a:r>
            <a:r>
              <a:rPr lang="mn" sz="1100" b="1" kern="0" dirty="0">
                <a:solidFill>
                  <a:srgbClr val="3E3A39"/>
                </a:solidFill>
                <a:latin typeface="Myanmar Text" panose="020B0502040204020203" pitchFamily="34" charset="0"/>
                <a:ea typeface="ＭＳ 明朝" panose="02020609040205080304" pitchFamily="17" charset="-128"/>
                <a:cs typeface="HGPGothicE"/>
              </a:rPr>
              <a:t>тухай асуулт болон санаа зовж байгаа зүйл байвал хариуцсан эмчтэйгээ зөвлөлдөөрэй.</a:t>
            </a:r>
            <a:endParaRPr sz="11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2" name="object 3">
            <a:extLst>
              <a:ext uri="{FF2B5EF4-FFF2-40B4-BE49-F238E27FC236}">
                <a16:creationId xmlns:a16="http://schemas.microsoft.com/office/drawing/2014/main" id="{8228F986-0C7D-F84A-B446-31FB87AC26F2}"/>
              </a:ext>
            </a:extLst>
          </p:cNvPr>
          <p:cNvSpPr txBox="1"/>
          <p:nvPr/>
        </p:nvSpPr>
        <p:spPr>
          <a:xfrm>
            <a:off x="985796" y="2288208"/>
            <a:ext cx="5964735" cy="653962"/>
          </a:xfrm>
          <a:prstGeom prst="rect">
            <a:avLst/>
          </a:prstGeom>
        </p:spPr>
        <p:txBody>
          <a:bodyPr vert="horz" wrap="square" lIns="0" tIns="0" rIns="0" bIns="0" rtlCol="0">
            <a:spAutoFit/>
          </a:bodyPr>
          <a:lstStyle/>
          <a:p>
            <a:pPr marL="9525" marR="766445" rtl="0">
              <a:lnSpc>
                <a:spcPct val="118100"/>
              </a:lnSpc>
              <a:spcBef>
                <a:spcPts val="350"/>
              </a:spcBef>
            </a:pPr>
            <a:r>
              <a:rPr lang="mn" sz="900" kern="0" dirty="0">
                <a:solidFill>
                  <a:srgbClr val="221815"/>
                </a:solidFill>
                <a:latin typeface="Myanmar Text" panose="020B0502040204020203" pitchFamily="34" charset="0"/>
                <a:ea typeface="ＭＳ 明朝" panose="02020609040205080304" pitchFamily="17" charset="-128"/>
                <a:cs typeface="YuGothic"/>
              </a:rPr>
              <a:t>Хүүхдэд вакцин хийхэд вакцин хийсэн тэмдэглэлийг эх хүүхдийн эрүүл мэндийн дэвтрээр хянадаг учраас тухайн өдөр аль болох эх хүүхдийн эрүүл мэндийн дэвтрээ авч ирээрэй.</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a:p>
            <a:pPr marL="9525" marR="772795" rtl="0">
              <a:lnSpc>
                <a:spcPct val="118100"/>
              </a:lnSpc>
            </a:pPr>
            <a:r>
              <a:rPr lang="mn" sz="900" kern="0" dirty="0">
                <a:solidFill>
                  <a:srgbClr val="221815"/>
                </a:solidFill>
                <a:latin typeface="Myanmar Text" panose="020B0502040204020203" pitchFamily="34" charset="0"/>
                <a:ea typeface="ＭＳ 明朝" panose="02020609040205080304" pitchFamily="17" charset="-128"/>
                <a:cs typeface="YuGothic"/>
              </a:rPr>
              <a:t>Тиймээс энэхүү мэдээллийг хийсэн дугтуйн доторх зүйлс болон хувь хүнийг батлах бичиг баримт (иргэний үнэмлэх, эрүүл мэндийн даатгалын дэвтэр гэх мэт)-ыг марталгүй авч ирээрэй.</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3" name="object 3">
            <a:extLst>
              <a:ext uri="{FF2B5EF4-FFF2-40B4-BE49-F238E27FC236}">
                <a16:creationId xmlns:a16="http://schemas.microsoft.com/office/drawing/2014/main" id="{81CBD05B-4A39-0D45-BBB4-3BF3E2491441}"/>
              </a:ext>
            </a:extLst>
          </p:cNvPr>
          <p:cNvSpPr txBox="1"/>
          <p:nvPr/>
        </p:nvSpPr>
        <p:spPr>
          <a:xfrm>
            <a:off x="971027" y="3213578"/>
            <a:ext cx="5967547" cy="653769"/>
          </a:xfrm>
          <a:prstGeom prst="rect">
            <a:avLst/>
          </a:prstGeom>
        </p:spPr>
        <p:txBody>
          <a:bodyPr vert="horz" wrap="square" lIns="0" tIns="0" rIns="0" bIns="0" rtlCol="0">
            <a:spAutoFit/>
          </a:bodyPr>
          <a:lstStyle/>
          <a:p>
            <a:pPr marL="9525" marR="124460" algn="just" rtl="0">
              <a:lnSpc>
                <a:spcPct val="118100"/>
              </a:lnSpc>
              <a:spcBef>
                <a:spcPts val="345"/>
              </a:spcBef>
            </a:pPr>
            <a:r>
              <a:rPr lang="mn" sz="900" kern="0" dirty="0">
                <a:solidFill>
                  <a:srgbClr val="221815"/>
                </a:solidFill>
                <a:latin typeface="Myanmar Text" panose="020B0502040204020203" pitchFamily="34" charset="0"/>
                <a:ea typeface="ＭＳ 明朝" panose="02020609040205080304" pitchFamily="17" charset="-128"/>
                <a:cs typeface="YuGothic"/>
              </a:rPr>
              <a:t>Корона</a:t>
            </a:r>
            <a:r>
              <a:rPr lang="mn-MN" sz="900" kern="0" dirty="0" smtClean="0">
                <a:solidFill>
                  <a:srgbClr val="221815"/>
                </a:solidFill>
                <a:latin typeface="Myanmar Text" panose="020B0502040204020203" pitchFamily="34" charset="0"/>
                <a:ea typeface="ＭＳ 明朝" panose="02020609040205080304" pitchFamily="17" charset="-128"/>
                <a:cs typeface="YuGothic"/>
              </a:rPr>
              <a:t>гий</a:t>
            </a:r>
            <a:r>
              <a:rPr lang="mn" sz="900" kern="0" dirty="0" smtClean="0">
                <a:solidFill>
                  <a:srgbClr val="221815"/>
                </a:solidFill>
                <a:latin typeface="Myanmar Text" panose="020B0502040204020203" pitchFamily="34" charset="0"/>
                <a:ea typeface="ＭＳ 明朝" panose="02020609040205080304" pitchFamily="17" charset="-128"/>
                <a:cs typeface="YuGothic"/>
              </a:rPr>
              <a:t>н </a:t>
            </a:r>
            <a:r>
              <a:rPr lang="mn" sz="900" kern="0" dirty="0">
                <a:solidFill>
                  <a:srgbClr val="221815"/>
                </a:solidFill>
                <a:latin typeface="Myanmar Text" panose="020B0502040204020203" pitchFamily="34" charset="0"/>
                <a:ea typeface="ＭＳ 明朝" panose="02020609040205080304" pitchFamily="17" charset="-128"/>
                <a:cs typeface="YuGothic"/>
              </a:rPr>
              <a:t>вакцин болон бусад вакцины хоорондын зайны талаар хариуцсан эмчтэйгээ зөвлөлдөөрэй. Дүрмээр бол нэгэн зэрэг эсвэл хийлгэхээс өмнө хойно 2 долоо хоногийн хугацаанд өөр вакцин хийлгэж болохгүй. Мөн хүүхдэд суурь өвчин байгаа гэх мэт тохиолдолд вакцины тухай асуулт, санаа зовж байгаа зүйлээ хариуцсан эмчээс сайтар асуугаарай.</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4" name="object 3">
            <a:extLst>
              <a:ext uri="{FF2B5EF4-FFF2-40B4-BE49-F238E27FC236}">
                <a16:creationId xmlns:a16="http://schemas.microsoft.com/office/drawing/2014/main" id="{630F4132-14A4-F24B-AE47-B04AE15A1FE9}"/>
              </a:ext>
            </a:extLst>
          </p:cNvPr>
          <p:cNvSpPr txBox="1"/>
          <p:nvPr/>
        </p:nvSpPr>
        <p:spPr>
          <a:xfrm>
            <a:off x="2546838" y="3994150"/>
            <a:ext cx="2498237" cy="246221"/>
          </a:xfrm>
          <a:prstGeom prst="rect">
            <a:avLst/>
          </a:prstGeom>
        </p:spPr>
        <p:txBody>
          <a:bodyPr vert="horz" wrap="square" lIns="0" tIns="0" rIns="0" bIns="0" rtlCol="0">
            <a:spAutoFit/>
          </a:bodyPr>
          <a:lstStyle/>
          <a:p>
            <a:pPr marR="241935" algn="ctr" rtl="0">
              <a:lnSpc>
                <a:spcPct val="100000"/>
              </a:lnSpc>
            </a:pPr>
            <a:r>
              <a:rPr lang="mn" sz="1600" kern="0" dirty="0">
                <a:solidFill>
                  <a:srgbClr val="221815"/>
                </a:solidFill>
                <a:latin typeface="Myanmar Text" panose="020B0502040204020203" pitchFamily="34" charset="0"/>
                <a:ea typeface="ＭＳ 明朝" panose="02020609040205080304" pitchFamily="17" charset="-128"/>
                <a:cs typeface="HGPGothicE"/>
              </a:rPr>
              <a:t>Зөвлөгөө авах газрууд</a:t>
            </a:r>
            <a:endParaRPr sz="16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5" name="object 3">
            <a:extLst>
              <a:ext uri="{FF2B5EF4-FFF2-40B4-BE49-F238E27FC236}">
                <a16:creationId xmlns:a16="http://schemas.microsoft.com/office/drawing/2014/main" id="{B9D721C7-779B-5E40-9C3A-090C3950A50A}"/>
              </a:ext>
            </a:extLst>
          </p:cNvPr>
          <p:cNvSpPr txBox="1"/>
          <p:nvPr/>
        </p:nvSpPr>
        <p:spPr>
          <a:xfrm>
            <a:off x="761298" y="4340610"/>
            <a:ext cx="6122670" cy="169277"/>
          </a:xfrm>
          <a:prstGeom prst="rect">
            <a:avLst/>
          </a:prstGeom>
        </p:spPr>
        <p:txBody>
          <a:bodyPr vert="horz" wrap="square" lIns="0" tIns="0" rIns="0" bIns="0" rtlCol="0">
            <a:spAutoFit/>
          </a:bodyPr>
          <a:lstStyle/>
          <a:p>
            <a:pPr marL="12700" rtl="0">
              <a:lnSpc>
                <a:spcPct val="100000"/>
              </a:lnSpc>
            </a:pPr>
            <a:r>
              <a:rPr lang="mn" sz="1100" b="1" kern="0" dirty="0">
                <a:solidFill>
                  <a:srgbClr val="221815"/>
                </a:solidFill>
                <a:latin typeface="Myanmar Text" panose="020B0502040204020203" pitchFamily="34" charset="0"/>
                <a:ea typeface="ＭＳ 明朝" panose="02020609040205080304" pitchFamily="17" charset="-128"/>
                <a:cs typeface="HGPGothicE"/>
              </a:rPr>
              <a:t>◎ Корона</a:t>
            </a:r>
            <a:r>
              <a:rPr lang="mn-MN" sz="1100" b="1" kern="0" dirty="0" smtClean="0">
                <a:solidFill>
                  <a:srgbClr val="221815"/>
                </a:solidFill>
                <a:latin typeface="Myanmar Text" panose="020B0502040204020203" pitchFamily="34" charset="0"/>
                <a:ea typeface="ＭＳ 明朝" panose="02020609040205080304" pitchFamily="17" charset="-128"/>
                <a:cs typeface="HGPGothicE"/>
              </a:rPr>
              <a:t>гий</a:t>
            </a:r>
            <a:r>
              <a:rPr lang="mn" sz="1100" b="1" kern="0" dirty="0" smtClean="0">
                <a:solidFill>
                  <a:srgbClr val="221815"/>
                </a:solidFill>
                <a:latin typeface="Myanmar Text" panose="020B0502040204020203" pitchFamily="34" charset="0"/>
                <a:ea typeface="ＭＳ 明朝" panose="02020609040205080304" pitchFamily="17" charset="-128"/>
                <a:cs typeface="HGPGothicE"/>
              </a:rPr>
              <a:t>н </a:t>
            </a:r>
            <a:r>
              <a:rPr lang="mn" sz="1100" b="1" kern="0" dirty="0">
                <a:solidFill>
                  <a:srgbClr val="221815"/>
                </a:solidFill>
                <a:latin typeface="Myanmar Text" panose="020B0502040204020203" pitchFamily="34" charset="0"/>
                <a:ea typeface="ＭＳ 明朝" panose="02020609040205080304" pitchFamily="17" charset="-128"/>
                <a:cs typeface="HGPGothicE"/>
              </a:rPr>
              <a:t>вакцинтай холбоотой зөвлөгөө авах газрууд</a:t>
            </a:r>
            <a:endParaRPr sz="1100" b="1"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6" name="object 8">
            <a:extLst>
              <a:ext uri="{FF2B5EF4-FFF2-40B4-BE49-F238E27FC236}">
                <a16:creationId xmlns:a16="http://schemas.microsoft.com/office/drawing/2014/main" id="{5459DCF0-DC6F-6D49-A6A9-458E32594D4C}"/>
              </a:ext>
            </a:extLst>
          </p:cNvPr>
          <p:cNvSpPr txBox="1"/>
          <p:nvPr/>
        </p:nvSpPr>
        <p:spPr>
          <a:xfrm>
            <a:off x="985796" y="7659110"/>
            <a:ext cx="5828794" cy="357534"/>
          </a:xfrm>
          <a:prstGeom prst="rect">
            <a:avLst/>
          </a:prstGeom>
        </p:spPr>
        <p:txBody>
          <a:bodyPr vert="horz" wrap="square" lIns="0" tIns="12700" rIns="0" bIns="0" rtlCol="0">
            <a:spAutoFit/>
          </a:bodyPr>
          <a:lstStyle/>
          <a:p>
            <a:pPr marL="9525" marR="253365" rtl="0">
              <a:lnSpc>
                <a:spcPct val="111800"/>
              </a:lnSpc>
            </a:pPr>
            <a:r>
              <a:rPr lang="mn" sz="1000" kern="0" dirty="0">
                <a:solidFill>
                  <a:srgbClr val="221815"/>
                </a:solidFill>
                <a:latin typeface="Myanmar Text" panose="020B0502040204020203" pitchFamily="34" charset="0"/>
                <a:ea typeface="ＭＳ 明朝" panose="02020609040205080304" pitchFamily="17" charset="-128"/>
                <a:cs typeface="HGPGothicE"/>
              </a:rPr>
              <a:t>Вакцин хийлгэсэн ч хүн, хийлгээгүй ч хүн байна. Вакцин </a:t>
            </a:r>
            <a:r>
              <a:rPr lang="mn" sz="1000" kern="0" dirty="0" smtClean="0">
                <a:solidFill>
                  <a:srgbClr val="221815"/>
                </a:solidFill>
                <a:latin typeface="Myanmar Text" panose="020B0502040204020203" pitchFamily="34" charset="0"/>
                <a:ea typeface="ＭＳ 明朝" panose="02020609040205080304" pitchFamily="17" charset="-128"/>
                <a:cs typeface="HGPGothicE"/>
              </a:rPr>
              <a:t>хийлгэсн</a:t>
            </a:r>
            <a:r>
              <a:rPr lang="mn-MN" sz="1000" kern="0" dirty="0" smtClean="0">
                <a:solidFill>
                  <a:srgbClr val="221815"/>
                </a:solidFill>
                <a:latin typeface="Myanmar Text" panose="020B0502040204020203" pitchFamily="34" charset="0"/>
                <a:ea typeface="ＭＳ 明朝" panose="02020609040205080304" pitchFamily="17" charset="-128"/>
                <a:cs typeface="HGPGothicE"/>
              </a:rPr>
              <a:t>ээсээ</a:t>
            </a:r>
            <a:r>
              <a:rPr lang="mn" sz="1000" kern="0" dirty="0" smtClean="0">
                <a:solidFill>
                  <a:srgbClr val="221815"/>
                </a:solidFill>
                <a:latin typeface="Myanmar Text" panose="020B0502040204020203" pitchFamily="34" charset="0"/>
                <a:ea typeface="ＭＳ 明朝" panose="02020609040205080304" pitchFamily="17" charset="-128"/>
                <a:cs typeface="HGPGothicE"/>
              </a:rPr>
              <a:t> </a:t>
            </a:r>
            <a:r>
              <a:rPr lang="mn" sz="1000" kern="0" dirty="0">
                <a:solidFill>
                  <a:srgbClr val="221815"/>
                </a:solidFill>
                <a:latin typeface="Myanmar Text" panose="020B0502040204020203" pitchFamily="34" charset="0"/>
                <a:ea typeface="ＭＳ 明朝" panose="02020609040205080304" pitchFamily="17" charset="-128"/>
                <a:cs typeface="HGPGothicE"/>
              </a:rPr>
              <a:t>хойш </a:t>
            </a:r>
            <a:r>
              <a:rPr lang="mn-MN" sz="1000" kern="0" dirty="0" smtClean="0">
                <a:solidFill>
                  <a:srgbClr val="221815"/>
                </a:solidFill>
                <a:latin typeface="Myanmar Text" panose="020B0502040204020203" pitchFamily="34" charset="0"/>
                <a:ea typeface="ＭＳ 明朝" panose="02020609040205080304" pitchFamily="17" charset="-128"/>
                <a:cs typeface="HGPGothicE"/>
              </a:rPr>
              <a:t>ч гараа</a:t>
            </a:r>
            <a:r>
              <a:rPr lang="mn" sz="1000" kern="0" dirty="0" smtClean="0">
                <a:solidFill>
                  <a:srgbClr val="221815"/>
                </a:solidFill>
                <a:latin typeface="Myanmar Text" panose="020B0502040204020203" pitchFamily="34" charset="0"/>
                <a:ea typeface="ＭＳ 明朝" panose="02020609040205080304" pitchFamily="17" charset="-128"/>
                <a:cs typeface="HGPGothicE"/>
              </a:rPr>
              <a:t> </a:t>
            </a:r>
            <a:r>
              <a:rPr lang="mn" sz="1000" kern="0" dirty="0">
                <a:solidFill>
                  <a:srgbClr val="221815"/>
                </a:solidFill>
                <a:latin typeface="Myanmar Text" panose="020B0502040204020203" pitchFamily="34" charset="0"/>
                <a:ea typeface="ＭＳ 明朝" panose="02020609040205080304" pitchFamily="17" charset="-128"/>
                <a:cs typeface="HGPGothicE"/>
              </a:rPr>
              <a:t>сайтар </a:t>
            </a:r>
            <a:r>
              <a:rPr lang="mn" sz="1000" kern="0" dirty="0" smtClean="0">
                <a:solidFill>
                  <a:srgbClr val="221815"/>
                </a:solidFill>
                <a:latin typeface="Myanmar Text" panose="020B0502040204020203" pitchFamily="34" charset="0"/>
                <a:ea typeface="ＭＳ 明朝" panose="02020609040205080304" pitchFamily="17" charset="-128"/>
                <a:cs typeface="HGPGothicE"/>
              </a:rPr>
              <a:t>угаа</a:t>
            </a:r>
            <a:r>
              <a:rPr lang="mn-MN" sz="1000" kern="0" dirty="0" smtClean="0">
                <a:solidFill>
                  <a:srgbClr val="221815"/>
                </a:solidFill>
                <a:latin typeface="Myanmar Text" panose="020B0502040204020203" pitchFamily="34" charset="0"/>
                <a:ea typeface="ＭＳ 明朝" panose="02020609040205080304" pitchFamily="17" charset="-128"/>
                <a:cs typeface="HGPGothicE"/>
              </a:rPr>
              <a:t>х</a:t>
            </a:r>
            <a:r>
              <a:rPr lang="mn" sz="1000" kern="0" dirty="0" smtClean="0">
                <a:solidFill>
                  <a:srgbClr val="221815"/>
                </a:solidFill>
                <a:latin typeface="Myanmar Text" panose="020B0502040204020203" pitchFamily="34" charset="0"/>
                <a:ea typeface="ＭＳ 明朝" panose="02020609040205080304" pitchFamily="17" charset="-128"/>
                <a:cs typeface="HGPGothicE"/>
              </a:rPr>
              <a:t>, ариутга</a:t>
            </a:r>
            <a:r>
              <a:rPr lang="mn-MN" sz="1000" kern="0" dirty="0" smtClean="0">
                <a:solidFill>
                  <a:srgbClr val="221815"/>
                </a:solidFill>
                <a:latin typeface="Myanmar Text" panose="020B0502040204020203" pitchFamily="34" charset="0"/>
                <a:ea typeface="ＭＳ 明朝" panose="02020609040205080304" pitchFamily="17" charset="-128"/>
                <a:cs typeface="HGPGothicE"/>
              </a:rPr>
              <a:t>х</a:t>
            </a:r>
            <a:r>
              <a:rPr lang="mn" sz="1000" kern="0" dirty="0" smtClean="0">
                <a:solidFill>
                  <a:srgbClr val="221815"/>
                </a:solidFill>
                <a:latin typeface="Myanmar Text" panose="020B0502040204020203" pitchFamily="34" charset="0"/>
                <a:ea typeface="ＭＳ 明朝" panose="02020609040205080304" pitchFamily="17" charset="-128"/>
                <a:cs typeface="HGPGothicE"/>
              </a:rPr>
              <a:t>, </a:t>
            </a:r>
            <a:r>
              <a:rPr lang="mn" sz="1000" kern="0" dirty="0">
                <a:solidFill>
                  <a:srgbClr val="221815"/>
                </a:solidFill>
                <a:latin typeface="Myanmar Text" panose="020B0502040204020203" pitchFamily="34" charset="0"/>
                <a:ea typeface="ＭＳ 明朝" panose="02020609040205080304" pitchFamily="17" charset="-128"/>
                <a:cs typeface="HGPGothicE"/>
              </a:rPr>
              <a:t>маскаа зүүх зэргээр халдвараас урьдчилан сэргийлэх арга хэмжээгээ үргэлжлүүлээрэй.</a:t>
            </a:r>
            <a:endParaRPr sz="10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7" name="object 8">
            <a:extLst>
              <a:ext uri="{FF2B5EF4-FFF2-40B4-BE49-F238E27FC236}">
                <a16:creationId xmlns:a16="http://schemas.microsoft.com/office/drawing/2014/main" id="{C34F8D64-A509-A341-8E7D-CC5CAF0670CF}"/>
              </a:ext>
            </a:extLst>
          </p:cNvPr>
          <p:cNvSpPr txBox="1"/>
          <p:nvPr/>
        </p:nvSpPr>
        <p:spPr>
          <a:xfrm>
            <a:off x="971028" y="5803900"/>
            <a:ext cx="5789426" cy="1156920"/>
          </a:xfrm>
          <a:prstGeom prst="rect">
            <a:avLst/>
          </a:prstGeom>
        </p:spPr>
        <p:txBody>
          <a:bodyPr vert="horz" wrap="square" lIns="0" tIns="12700" rIns="0" bIns="0" rtlCol="0">
            <a:spAutoFit/>
          </a:bodyPr>
          <a:lstStyle/>
          <a:p>
            <a:pPr marL="9525" marR="5080" rtl="0">
              <a:lnSpc>
                <a:spcPct val="118100"/>
              </a:lnSpc>
              <a:spcBef>
                <a:spcPts val="459"/>
              </a:spcBef>
            </a:pPr>
            <a:r>
              <a:rPr lang="mn" sz="900" kern="0" dirty="0">
                <a:solidFill>
                  <a:srgbClr val="221815"/>
                </a:solidFill>
                <a:latin typeface="Myanmar Text" panose="020B0502040204020203" pitchFamily="34" charset="0"/>
                <a:ea typeface="ＭＳ 明朝" panose="02020609040205080304" pitchFamily="17" charset="-128"/>
                <a:cs typeface="YuGothic"/>
              </a:rPr>
              <a:t>Урьдчилан сэргийлэх вакцин хийхэд эрүүл мэндэд хохирол (өвчин үүсгэх, хөгжлийн бэрхшээл үлдээх зэрэг) учруулах тохиолдол ч байдаг. Маш ховор тохиолддог боловч үүнийг арилгах боломжгүй учраас тусламжийн тогтолцоо бий болсон.</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a:p>
            <a:pPr marL="9525" marR="5715" rtl="0">
              <a:lnSpc>
                <a:spcPct val="118100"/>
              </a:lnSpc>
            </a:pPr>
            <a:r>
              <a:rPr lang="mn" sz="900" kern="0" dirty="0">
                <a:solidFill>
                  <a:srgbClr val="221815"/>
                </a:solidFill>
                <a:latin typeface="Myanmar Text" panose="020B0502040204020203" pitchFamily="34" charset="0"/>
                <a:ea typeface="ＭＳ 明朝" panose="02020609040205080304" pitchFamily="17" charset="-128"/>
                <a:cs typeface="YuGothic"/>
              </a:rPr>
              <a:t>Корона</a:t>
            </a:r>
            <a:r>
              <a:rPr lang="mn-MN" sz="900" kern="0" dirty="0" smtClean="0">
                <a:solidFill>
                  <a:srgbClr val="221815"/>
                </a:solidFill>
                <a:latin typeface="Myanmar Text" panose="020B0502040204020203" pitchFamily="34" charset="0"/>
                <a:ea typeface="ＭＳ 明朝" panose="02020609040205080304" pitchFamily="17" charset="-128"/>
                <a:cs typeface="YuGothic"/>
              </a:rPr>
              <a:t>гий</a:t>
            </a:r>
            <a:r>
              <a:rPr lang="mn" sz="900" kern="0" dirty="0" smtClean="0">
                <a:solidFill>
                  <a:srgbClr val="221815"/>
                </a:solidFill>
                <a:latin typeface="Myanmar Text" panose="020B0502040204020203" pitchFamily="34" charset="0"/>
                <a:ea typeface="ＭＳ 明朝" panose="02020609040205080304" pitchFamily="17" charset="-128"/>
                <a:cs typeface="YuGothic"/>
              </a:rPr>
              <a:t>н </a:t>
            </a:r>
            <a:r>
              <a:rPr lang="mn" sz="900" kern="0" dirty="0">
                <a:solidFill>
                  <a:srgbClr val="221815"/>
                </a:solidFill>
                <a:latin typeface="Myanmar Text" panose="020B0502040204020203" pitchFamily="34" charset="0"/>
                <a:ea typeface="ＭＳ 明朝" panose="02020609040205080304" pitchFamily="17" charset="-128"/>
                <a:cs typeface="YuGothic"/>
              </a:rPr>
              <a:t>вакцин хийлгэснээс болж эрүүл мэндийн хохирол учирсан тохиолдолд ч урьдчилан сэргийлэх вакцинжуулалтын хуульд үндэслэн тусламж (эмчилгээний зардал, хөгжлийн бэрхшээлийн тэтгэмж зэрэг)-ийг авах боломжтой. Өргөдөлд шаардлагатай процедурын талаар оршин суугчийн </a:t>
            </a:r>
            <a:r>
              <a:rPr lang="mn" sz="900" kern="0" dirty="0" smtClean="0">
                <a:solidFill>
                  <a:srgbClr val="221815"/>
                </a:solidFill>
                <a:latin typeface="Myanmar Text" panose="020B0502040204020203" pitchFamily="34" charset="0"/>
                <a:ea typeface="ＭＳ 明朝" panose="02020609040205080304" pitchFamily="17" charset="-128"/>
                <a:cs typeface="YuGothic"/>
              </a:rPr>
              <a:t>бүртгэлтэй </a:t>
            </a:r>
            <a:r>
              <a:rPr lang="mn" sz="900" kern="0" dirty="0">
                <a:solidFill>
                  <a:srgbClr val="221815"/>
                </a:solidFill>
                <a:latin typeface="Myanmar Text" panose="020B0502040204020203" pitchFamily="34" charset="0"/>
                <a:ea typeface="ＭＳ 明朝" panose="02020609040205080304" pitchFamily="17" charset="-128"/>
                <a:cs typeface="YuGothic"/>
              </a:rPr>
              <a:t>хотын </a:t>
            </a:r>
            <a:r>
              <a:rPr lang="mn" sz="900" kern="0" dirty="0" smtClean="0">
                <a:solidFill>
                  <a:srgbClr val="221815"/>
                </a:solidFill>
                <a:latin typeface="Myanmar Text" panose="020B0502040204020203" pitchFamily="34" charset="0"/>
                <a:ea typeface="ＭＳ 明朝" panose="02020609040205080304" pitchFamily="17" charset="-128"/>
                <a:cs typeface="YuGothic"/>
              </a:rPr>
              <a:t>захиргаанаас</a:t>
            </a:r>
            <a:r>
              <a:rPr lang="mn-MN" sz="900" kern="0" dirty="0" smtClean="0">
                <a:solidFill>
                  <a:srgbClr val="221815"/>
                </a:solidFill>
                <a:latin typeface="Myanmar Text" panose="020B0502040204020203" pitchFamily="34" charset="0"/>
                <a:ea typeface="ＭＳ 明朝" panose="02020609040205080304" pitchFamily="17" charset="-128"/>
                <a:cs typeface="YuGothic"/>
              </a:rPr>
              <a:t>аа</a:t>
            </a:r>
            <a:r>
              <a:rPr lang="mn" sz="900" kern="0" dirty="0" smtClean="0">
                <a:solidFill>
                  <a:srgbClr val="221815"/>
                </a:solidFill>
                <a:latin typeface="Myanmar Text" panose="020B0502040204020203" pitchFamily="34" charset="0"/>
                <a:ea typeface="ＭＳ 明朝" panose="02020609040205080304" pitchFamily="17" charset="-128"/>
                <a:cs typeface="YuGothic"/>
              </a:rPr>
              <a:t> </a:t>
            </a:r>
            <a:r>
              <a:rPr lang="mn" sz="900" kern="0" dirty="0">
                <a:solidFill>
                  <a:srgbClr val="221815"/>
                </a:solidFill>
                <a:latin typeface="Myanmar Text" panose="020B0502040204020203" pitchFamily="34" charset="0"/>
                <a:ea typeface="ＭＳ 明朝" panose="02020609040205080304" pitchFamily="17" charset="-128"/>
                <a:cs typeface="YuGothic"/>
              </a:rPr>
              <a:t>лавлана уу.</a:t>
            </a:r>
            <a:endParaRPr sz="9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8" name="object 8">
            <a:extLst>
              <a:ext uri="{FF2B5EF4-FFF2-40B4-BE49-F238E27FC236}">
                <a16:creationId xmlns:a16="http://schemas.microsoft.com/office/drawing/2014/main" id="{33768476-3C1B-FA4E-8789-BDE3322D0BB5}"/>
              </a:ext>
            </a:extLst>
          </p:cNvPr>
          <p:cNvSpPr txBox="1"/>
          <p:nvPr/>
        </p:nvSpPr>
        <p:spPr>
          <a:xfrm>
            <a:off x="774026" y="6962491"/>
            <a:ext cx="6007774" cy="594009"/>
          </a:xfrm>
          <a:prstGeom prst="rect">
            <a:avLst/>
          </a:prstGeom>
        </p:spPr>
        <p:txBody>
          <a:bodyPr vert="horz" wrap="square" lIns="0" tIns="12700" rIns="0" bIns="0" rtlCol="0">
            <a:spAutoFit/>
          </a:bodyPr>
          <a:lstStyle/>
          <a:p>
            <a:pPr marL="269875" marR="5080" indent="-260350" algn="just" rtl="0">
              <a:lnSpc>
                <a:spcPct val="118100"/>
              </a:lnSpc>
              <a:spcBef>
                <a:spcPts val="405"/>
              </a:spcBef>
            </a:pPr>
            <a:r>
              <a:rPr lang="mn" sz="800" kern="0" dirty="0">
                <a:solidFill>
                  <a:srgbClr val="221815"/>
                </a:solidFill>
                <a:latin typeface="Myanmar Text" panose="020B0502040204020203" pitchFamily="34" charset="0"/>
                <a:ea typeface="ＭＳ 明朝" panose="02020609040205080304" pitchFamily="17" charset="-128"/>
                <a:cs typeface="YuGothic"/>
              </a:rPr>
              <a:t>(※) </a:t>
            </a:r>
            <a:r>
              <a:rPr lang="mn" sz="800" kern="0" dirty="0" smtClean="0">
                <a:solidFill>
                  <a:srgbClr val="221815"/>
                </a:solidFill>
                <a:latin typeface="Myanmar Text" panose="020B0502040204020203" pitchFamily="34" charset="0"/>
                <a:ea typeface="ＭＳ 明朝" panose="02020609040205080304" pitchFamily="17" charset="-128"/>
                <a:cs typeface="YuGothic"/>
              </a:rPr>
              <a:t>Т</a:t>
            </a:r>
            <a:r>
              <a:rPr lang="mn-MN" sz="800" kern="0" dirty="0" smtClean="0">
                <a:solidFill>
                  <a:srgbClr val="221815"/>
                </a:solidFill>
                <a:latin typeface="Myanmar Text" panose="020B0502040204020203" pitchFamily="34" charset="0"/>
                <a:ea typeface="ＭＳ 明朝" panose="02020609040205080304" pitchFamily="17" charset="-128"/>
                <a:cs typeface="YuGothic"/>
              </a:rPr>
              <a:t>ухайн</a:t>
            </a:r>
            <a:r>
              <a:rPr lang="mn" sz="800" kern="0" dirty="0" smtClean="0">
                <a:solidFill>
                  <a:srgbClr val="221815"/>
                </a:solidFill>
                <a:latin typeface="Myanmar Text" panose="020B0502040204020203" pitchFamily="34" charset="0"/>
                <a:ea typeface="ＭＳ 明朝" panose="02020609040205080304" pitchFamily="17" charset="-128"/>
                <a:cs typeface="YuGothic"/>
              </a:rPr>
              <a:t> </a:t>
            </a:r>
            <a:r>
              <a:rPr lang="mn" sz="800" kern="0" dirty="0">
                <a:solidFill>
                  <a:srgbClr val="221815"/>
                </a:solidFill>
                <a:latin typeface="Myanmar Text" panose="020B0502040204020203" pitchFamily="34" charset="0"/>
                <a:ea typeface="ＭＳ 明朝" panose="02020609040205080304" pitchFamily="17" charset="-128"/>
                <a:cs typeface="YuGothic"/>
              </a:rPr>
              <a:t>эрүүл мэндийн хохирол нь вакцин хийлгэснээс болсон гэж Эрүүл мэнд хөдөлмөр нийгмийн хамгааллын сайд баталсан тохиолдолд хотын захиргаанаас тэтгэмж өгнө. Хэрхэн тогтоох тухайд вакцинжуулалт, халдварт өвчин, эмнэлэг, хуулийн мэргэжилтнүүдээс бүрдсэн улсын өвчин, </a:t>
            </a:r>
            <a:r>
              <a:rPr lang="mn" sz="800" kern="0" dirty="0" smtClean="0">
                <a:solidFill>
                  <a:srgbClr val="221815"/>
                </a:solidFill>
                <a:latin typeface="Myanmar Text" panose="020B0502040204020203" pitchFamily="34" charset="0"/>
                <a:ea typeface="ＭＳ 明朝" panose="02020609040205080304" pitchFamily="17" charset="-128"/>
                <a:cs typeface="YuGothic"/>
              </a:rPr>
              <a:t>хөгжлий</a:t>
            </a:r>
            <a:r>
              <a:rPr lang="mn-MN" sz="800" kern="0" dirty="0" smtClean="0">
                <a:solidFill>
                  <a:srgbClr val="221815"/>
                </a:solidFill>
                <a:latin typeface="Myanmar Text" panose="020B0502040204020203" pitchFamily="34" charset="0"/>
                <a:ea typeface="ＭＳ 明朝" panose="02020609040205080304" pitchFamily="17" charset="-128"/>
                <a:cs typeface="YuGothic"/>
              </a:rPr>
              <a:t>н</a:t>
            </a:r>
            <a:r>
              <a:rPr lang="mn" sz="800" kern="0" dirty="0" smtClean="0">
                <a:solidFill>
                  <a:srgbClr val="221815"/>
                </a:solidFill>
                <a:latin typeface="Myanmar Text" panose="020B0502040204020203" pitchFamily="34" charset="0"/>
                <a:ea typeface="ＭＳ 明朝" panose="02020609040205080304" pitchFamily="17" charset="-128"/>
                <a:cs typeface="YuGothic"/>
              </a:rPr>
              <a:t> </a:t>
            </a:r>
            <a:r>
              <a:rPr lang="mn" sz="800" kern="0" dirty="0">
                <a:solidFill>
                  <a:srgbClr val="221815"/>
                </a:solidFill>
                <a:latin typeface="Myanmar Text" panose="020B0502040204020203" pitchFamily="34" charset="0"/>
                <a:ea typeface="ＭＳ 明朝" panose="02020609040205080304" pitchFamily="17" charset="-128"/>
                <a:cs typeface="YuGothic"/>
              </a:rPr>
              <a:t>бэрхшээлийг тогтоох хорооноос шалтгааныг олж тогтоохын тулд хяналт, шалгалт явуулдаг.</a:t>
            </a:r>
            <a:endParaRPr sz="1000" kern="0" dirty="0">
              <a:latin typeface="Myanmar Text" panose="020B0502040204020203" pitchFamily="34" charset="0"/>
              <a:ea typeface="ＭＳ 明朝" panose="02020609040205080304" pitchFamily="17" charset="-128"/>
              <a:cs typeface="Myanmar Text" panose="020B0502040204020203" pitchFamily="34" charset="0"/>
            </a:endParaRPr>
          </a:p>
        </p:txBody>
      </p:sp>
      <p:sp>
        <p:nvSpPr>
          <p:cNvPr id="49" name="object 15">
            <a:extLst>
              <a:ext uri="{FF2B5EF4-FFF2-40B4-BE49-F238E27FC236}">
                <a16:creationId xmlns:a16="http://schemas.microsoft.com/office/drawing/2014/main" id="{862854E8-D7B3-5A40-8398-03D4DE85EB17}"/>
              </a:ext>
            </a:extLst>
          </p:cNvPr>
          <p:cNvSpPr txBox="1"/>
          <p:nvPr/>
        </p:nvSpPr>
        <p:spPr>
          <a:xfrm>
            <a:off x="3393702" y="9673926"/>
            <a:ext cx="2752055" cy="291747"/>
          </a:xfrm>
          <a:prstGeom prst="rect">
            <a:avLst/>
          </a:prstGeom>
        </p:spPr>
        <p:txBody>
          <a:bodyPr vert="horz" wrap="square" lIns="0" tIns="13335" rIns="0" bIns="0" rtlCol="0">
            <a:spAutoFit/>
          </a:bodyPr>
          <a:lstStyle/>
          <a:p>
            <a:pPr marL="14604" marR="5080" indent="-2540" rtl="0">
              <a:lnSpc>
                <a:spcPct val="112700"/>
              </a:lnSpc>
              <a:spcBef>
                <a:spcPts val="605"/>
              </a:spcBef>
            </a:pPr>
            <a:r>
              <a:rPr lang="mn" sz="800" b="1" kern="0" dirty="0">
                <a:solidFill>
                  <a:srgbClr val="221815"/>
                </a:solidFill>
                <a:latin typeface="Myanmar Text" panose="020B0502040204020203" pitchFamily="34" charset="0"/>
                <a:ea typeface="ＭＳ 明朝" panose="02020609040205080304" pitchFamily="17" charset="-128"/>
                <a:cs typeface="YuGothic"/>
              </a:rPr>
              <a:t>Хэрэв та вэбсайт үзэх боломжгүй бол оршин суугаа хотын захиргаа руу хандана уу.</a:t>
            </a:r>
            <a:endParaRPr lang="ja-JP" altLang="en-US" sz="800" kern="0" dirty="0">
              <a:latin typeface="Myanmar Text" panose="020B0502040204020203" pitchFamily="34" charset="0"/>
              <a:ea typeface="ＭＳ 明朝" panose="02020609040205080304" pitchFamily="17" charset="-128"/>
              <a:cs typeface="Myanmar Text" panose="020B0502040204020203" pitchFamily="34" charset="0"/>
            </a:endParaRPr>
          </a:p>
        </p:txBody>
      </p:sp>
      <p:pic>
        <p:nvPicPr>
          <p:cNvPr id="57" name="図 56">
            <a:extLst>
              <a:ext uri="{FF2B5EF4-FFF2-40B4-BE49-F238E27FC236}">
                <a16:creationId xmlns:a16="http://schemas.microsoft.com/office/drawing/2014/main" id="{C1630A37-81B5-E847-82E0-31A90183A8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9370" y="9293225"/>
            <a:ext cx="711200" cy="711200"/>
          </a:xfrm>
          <a:prstGeom prst="rect">
            <a:avLst/>
          </a:prstGeom>
        </p:spPr>
      </p:pic>
      <p:pic>
        <p:nvPicPr>
          <p:cNvPr id="51" name="図 50">
            <a:extLst>
              <a:ext uri="{FF2B5EF4-FFF2-40B4-BE49-F238E27FC236}">
                <a16:creationId xmlns:a16="http://schemas.microsoft.com/office/drawing/2014/main" id="{921CD941-DAF8-C347-BF67-ABA2A98589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9225" y="2192295"/>
            <a:ext cx="482600" cy="622300"/>
          </a:xfrm>
          <a:prstGeom prst="rect">
            <a:avLst/>
          </a:prstGeom>
        </p:spPr>
      </p:pic>
      <p:pic>
        <p:nvPicPr>
          <p:cNvPr id="53" name="図 52">
            <a:extLst>
              <a:ext uri="{FF2B5EF4-FFF2-40B4-BE49-F238E27FC236}">
                <a16:creationId xmlns:a16="http://schemas.microsoft.com/office/drawing/2014/main" id="{919055E8-5102-E64E-95E6-1E35A69B4F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4838" y="8120343"/>
            <a:ext cx="2527300" cy="762000"/>
          </a:xfrm>
          <a:prstGeom prst="rect">
            <a:avLst/>
          </a:prstGeom>
        </p:spPr>
      </p:pic>
      <p:pic>
        <p:nvPicPr>
          <p:cNvPr id="55" name="図 54">
            <a:extLst>
              <a:ext uri="{FF2B5EF4-FFF2-40B4-BE49-F238E27FC236}">
                <a16:creationId xmlns:a16="http://schemas.microsoft.com/office/drawing/2014/main" id="{D88D88C4-62BE-F348-915F-9EC26379AB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2561" y="8154238"/>
            <a:ext cx="2413000" cy="723900"/>
          </a:xfrm>
          <a:prstGeom prst="rect">
            <a:avLst/>
          </a:prstGeom>
        </p:spPr>
      </p:pic>
      <p:sp>
        <p:nvSpPr>
          <p:cNvPr id="54" name="テキスト ボックス 7"/>
          <p:cNvSpPr txBox="1"/>
          <p:nvPr/>
        </p:nvSpPr>
        <p:spPr>
          <a:xfrm>
            <a:off x="5421260" y="9424838"/>
            <a:ext cx="402590" cy="156845"/>
          </a:xfrm>
          <a:prstGeom prst="rect">
            <a:avLst/>
          </a:prstGeom>
          <a:solidFill>
            <a:schemeClr val="tx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en-US" sz="900" kern="100" dirty="0" err="1">
                <a:solidFill>
                  <a:srgbClr val="FFFFFF"/>
                </a:solidFill>
                <a:effectLst/>
                <a:latin typeface="Times New Roman" panose="02020603050405020304" pitchFamily="18" charset="0"/>
                <a:ea typeface="ＭＳ 明朝" panose="02020609040205080304" pitchFamily="17" charset="-128"/>
                <a:cs typeface="Mongolian Baiti" panose="03000500000000000000" pitchFamily="66" charset="0"/>
              </a:rPr>
              <a:t>Хайх</a:t>
            </a:r>
            <a:endParaRPr lang="ja-JP" sz="1050" kern="100" dirty="0">
              <a:effectLst/>
              <a:latin typeface="Calibri" panose="020F0502020204030204" pitchFamily="34" charset="0"/>
              <a:ea typeface="ＭＳ 明朝" panose="02020609040205080304" pitchFamily="17" charset="-128"/>
              <a:cs typeface="Mongolian Baiti" panose="03000500000000000000"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C548CBD-DE2D-F840-AEA9-5C0BECAB1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4" y="5080"/>
            <a:ext cx="7556500" cy="10680700"/>
          </a:xfrm>
          <a:prstGeom prst="rect">
            <a:avLst/>
          </a:prstGeom>
        </p:spPr>
      </p:pic>
      <p:sp>
        <p:nvSpPr>
          <p:cNvPr id="2" name="object 2"/>
          <p:cNvSpPr txBox="1"/>
          <p:nvPr/>
        </p:nvSpPr>
        <p:spPr>
          <a:xfrm>
            <a:off x="1754889" y="459899"/>
            <a:ext cx="4233161" cy="246221"/>
          </a:xfrm>
          <a:prstGeom prst="rect">
            <a:avLst/>
          </a:prstGeom>
        </p:spPr>
        <p:txBody>
          <a:bodyPr vert="horz" wrap="square" lIns="0" tIns="0" rIns="0" bIns="0" rtlCol="0">
            <a:spAutoFit/>
          </a:bodyPr>
          <a:lstStyle/>
          <a:p>
            <a:pPr marR="30480" algn="ctr" rtl="0">
              <a:lnSpc>
                <a:spcPct val="100000"/>
              </a:lnSpc>
              <a:spcBef>
                <a:spcPts val="100"/>
              </a:spcBef>
            </a:pPr>
            <a:r>
              <a:rPr lang="mn" sz="1600" b="1" u="sng"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5-11 насны хүүхдүүдэд зориулав.</a:t>
            </a:r>
          </a:p>
        </p:txBody>
      </p:sp>
      <p:sp>
        <p:nvSpPr>
          <p:cNvPr id="4" name="object 4"/>
          <p:cNvSpPr txBox="1"/>
          <p:nvPr/>
        </p:nvSpPr>
        <p:spPr>
          <a:xfrm>
            <a:off x="654050" y="1496073"/>
            <a:ext cx="3184141" cy="400110"/>
          </a:xfrm>
          <a:prstGeom prst="rect">
            <a:avLst/>
          </a:prstGeom>
        </p:spPr>
        <p:txBody>
          <a:bodyPr vert="horz" wrap="square" lIns="0" tIns="0" rIns="0" bIns="0" rtlCol="0">
            <a:spAutoFit/>
          </a:bodyPr>
          <a:lstStyle/>
          <a:p>
            <a:pPr rtl="0">
              <a:lnSpc>
                <a:spcPct val="100000"/>
              </a:lnSpc>
            </a:pPr>
            <a:r>
              <a:rPr lang="mn" sz="13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Яагаад корона</a:t>
            </a:r>
            <a:r>
              <a:rPr lang="mn-MN" sz="1300" b="1" kern="0" dirty="0" smtClea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гий</a:t>
            </a:r>
            <a:r>
              <a:rPr lang="mn" sz="1300" b="1" kern="0" dirty="0" smtClea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н </a:t>
            </a:r>
            <a:r>
              <a:rPr lang="mn" sz="13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эсрэг вакцин хийлгэдэг вэ?</a:t>
            </a:r>
          </a:p>
        </p:txBody>
      </p:sp>
      <p:sp>
        <p:nvSpPr>
          <p:cNvPr id="5" name="object 5"/>
          <p:cNvSpPr txBox="1"/>
          <p:nvPr/>
        </p:nvSpPr>
        <p:spPr>
          <a:xfrm>
            <a:off x="1644650" y="4263382"/>
            <a:ext cx="3258205" cy="389850"/>
          </a:xfrm>
          <a:prstGeom prst="rect">
            <a:avLst/>
          </a:prstGeom>
        </p:spPr>
        <p:txBody>
          <a:bodyPr vert="horz" wrap="square" lIns="0" tIns="0" rIns="0" bIns="0" rtlCol="0">
            <a:spAutoFit/>
          </a:bodyPr>
          <a:lstStyle/>
          <a:p>
            <a:pPr marL="12700" rtl="0">
              <a:lnSpc>
                <a:spcPct val="100000"/>
              </a:lnSpc>
              <a:spcBef>
                <a:spcPts val="459"/>
              </a:spcBef>
            </a:pPr>
            <a:r>
              <a:rPr lang="mn"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Вакциныг мөрний ойролцоо хийдэг.</a:t>
            </a:r>
            <a:endParaRPr sz="1100" kern="0" dirty="0">
              <a:latin typeface="Times New Roman" panose="02020603050405020304" pitchFamily="18" charset="0"/>
              <a:ea typeface="游明朝" panose="02020400000000000000" pitchFamily="18" charset="-128"/>
              <a:cs typeface="Times New Roman" panose="02020603050405020304" pitchFamily="18" charset="0"/>
            </a:endParaRPr>
          </a:p>
          <a:p>
            <a:pPr marL="15875" rtl="0">
              <a:lnSpc>
                <a:spcPct val="100000"/>
              </a:lnSpc>
              <a:spcBef>
                <a:spcPts val="355"/>
              </a:spcBef>
            </a:pPr>
            <a:r>
              <a:rPr lang="mn"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Мөрөө гаргахад амархан хувцастай ирээрэй.</a:t>
            </a:r>
            <a:endParaRPr sz="11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6" name="object 6"/>
          <p:cNvSpPr txBox="1"/>
          <p:nvPr/>
        </p:nvSpPr>
        <p:spPr>
          <a:xfrm>
            <a:off x="1644650" y="4866640"/>
            <a:ext cx="2108744" cy="1508105"/>
          </a:xfrm>
          <a:prstGeom prst="rect">
            <a:avLst/>
          </a:prstGeom>
        </p:spPr>
        <p:txBody>
          <a:bodyPr vert="horz" wrap="square" lIns="0" tIns="0" rIns="0" bIns="0" rtlCol="0">
            <a:spAutoFit/>
          </a:bodyPr>
          <a:lstStyle/>
          <a:p>
            <a:pPr marR="5080" indent="-123825" rtl="0"/>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Вакцин хийлгэсний дараа </a:t>
            </a:r>
            <a:r>
              <a:rPr 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r>
            <a:br>
              <a:rPr 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br>
            <a:r>
              <a:rPr lang="ja-JP" alt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15 </a:t>
            </a: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минутаас дээш хугацаанд </a:t>
            </a: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хэсэг</a:t>
            </a:r>
            <a:endParaRPr 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endParaRPr>
          </a:p>
          <a:p>
            <a:pPr marR="5080" indent="-123825" rtl="0"/>
            <a:r>
              <a:rPr lang="ja-JP" altLang="en-US"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сууж, биеийн байдлыг ажиглаарай.</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rtl="0"/>
            <a:r>
              <a:rPr lang="ja-JP" altLang="en-US" sz="9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mn" sz="9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
            </a:r>
            <a:r>
              <a:rPr lang="mn" sz="9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30 минут биеийн байдлыг ажиглах </a:t>
            </a:r>
            <a:r>
              <a:rPr lang="en-US" sz="9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r>
            <a:br>
              <a:rPr lang="en-US" sz="9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br>
            <a:r>
              <a:rPr lang="ja-JP" altLang="en-US" sz="9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mn" sz="9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тохиолдол </a:t>
            </a:r>
            <a:r>
              <a:rPr lang="mn" sz="9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ч байдаг</a:t>
            </a:r>
            <a:r>
              <a:rPr lang="mn" sz="9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
            </a:r>
            <a:endParaRPr lang="en-US" sz="9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endParaRPr>
          </a:p>
          <a:p>
            <a:pPr rtl="0"/>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R="48260" indent="-115570" algn="just" rtl="0"/>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Тэр өдрөө усанд </a:t>
            </a:r>
            <a:r>
              <a:rPr lang="mn-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орох </a:t>
            </a: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гэх </a:t>
            </a: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мэт өдөр </a:t>
            </a:r>
            <a:r>
              <a:rPr lang="ja-JP" alt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en-US" altLang="ja-JP"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r>
            <a:br>
              <a:rPr lang="en-US" altLang="ja-JP"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br>
            <a:r>
              <a:rPr lang="ja-JP" altLang="en-US"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ja-JP" alt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тутмын </a:t>
            </a: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хийдэг зүйлээ </a:t>
            </a: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хийж</a:t>
            </a:r>
            <a:r>
              <a:rPr 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r>
            <a:br>
              <a:rPr 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b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ja-JP" alt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болох </a:t>
            </a: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ч хүнд дасгал </a:t>
            </a: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хийж </a:t>
            </a:r>
            <a:r>
              <a:rPr lang="ja-JP" alt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en-US" altLang="ja-JP"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r>
            <a:br>
              <a:rPr lang="en-US" altLang="ja-JP"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br>
            <a:r>
              <a:rPr lang="ja-JP" alt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болохгүй</a:t>
            </a: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7" name="object 7"/>
          <p:cNvSpPr txBox="1"/>
          <p:nvPr/>
        </p:nvSpPr>
        <p:spPr>
          <a:xfrm>
            <a:off x="4286420" y="4866640"/>
            <a:ext cx="2354580" cy="461665"/>
          </a:xfrm>
          <a:prstGeom prst="rect">
            <a:avLst/>
          </a:prstGeom>
        </p:spPr>
        <p:txBody>
          <a:bodyPr vert="horz" wrap="square" lIns="0" tIns="0" rIns="0" bIns="0" rtlCol="0">
            <a:spAutoFit/>
          </a:bodyPr>
          <a:lstStyle/>
          <a:p>
            <a:pPr marL="132715" marR="5080" indent="-120650" algn="just" rtl="0"/>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◎Вакцин хийлгэ</a:t>
            </a:r>
            <a:r>
              <a:rPr lang="mn-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сн</a:t>
            </a: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ээр </a:t>
            </a: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дараах шинж </a:t>
            </a:r>
            <a:r>
              <a:rPr 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r>
            <a:br>
              <a:rPr 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br>
            <a:r>
              <a:rPr lang="ja-JP" alt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тэмдэг </a:t>
            </a: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илэрч магадгүй ч, 2-3 өдөрт </a:t>
            </a:r>
            <a:r>
              <a:rPr lang="ja-JP" altLang="en-US"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en-US" altLang="ja-JP"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r>
            <a:br>
              <a:rPr lang="en-US" altLang="ja-JP"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br>
            <a:r>
              <a:rPr lang="ja-JP" altLang="en-US"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mn" sz="10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аяндаа </a:t>
            </a: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сайжирна.</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8" name="object 8"/>
          <p:cNvSpPr txBox="1"/>
          <p:nvPr/>
        </p:nvSpPr>
        <p:spPr>
          <a:xfrm>
            <a:off x="1644650" y="3676824"/>
            <a:ext cx="3895090" cy="389850"/>
          </a:xfrm>
          <a:prstGeom prst="rect">
            <a:avLst/>
          </a:prstGeom>
        </p:spPr>
        <p:txBody>
          <a:bodyPr vert="horz" wrap="square" lIns="0" tIns="0" rIns="0" bIns="0" rtlCol="0">
            <a:spAutoFit/>
          </a:bodyPr>
          <a:lstStyle/>
          <a:p>
            <a:pPr marL="15875" rtl="0">
              <a:lnSpc>
                <a:spcPct val="100000"/>
              </a:lnSpc>
              <a:spcBef>
                <a:spcPts val="459"/>
              </a:spcBef>
            </a:pPr>
            <a:r>
              <a:rPr lang="mn"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37.5 хэмээс дээш халуунтай байх, биеийн байдал муу байхад</a:t>
            </a:r>
            <a:endParaRPr sz="1100" kern="0" dirty="0">
              <a:latin typeface="Times New Roman" panose="02020603050405020304" pitchFamily="18" charset="0"/>
              <a:ea typeface="游明朝" panose="02020400000000000000" pitchFamily="18" charset="-128"/>
              <a:cs typeface="Times New Roman" panose="02020603050405020304" pitchFamily="18" charset="0"/>
            </a:endParaRPr>
          </a:p>
          <a:p>
            <a:pPr marL="12700" rtl="0">
              <a:lnSpc>
                <a:spcPct val="100000"/>
              </a:lnSpc>
              <a:spcBef>
                <a:spcPts val="355"/>
              </a:spcBef>
            </a:pPr>
            <a:r>
              <a:rPr lang="mn"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вакцин хийлгэж болохгүй учраас үүнийг гэрийнхэндээ хэлээрэй.</a:t>
            </a:r>
            <a:endParaRPr sz="11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9" name="object 9"/>
          <p:cNvSpPr txBox="1"/>
          <p:nvPr/>
        </p:nvSpPr>
        <p:spPr>
          <a:xfrm>
            <a:off x="768541" y="3639820"/>
            <a:ext cx="636905" cy="382156"/>
          </a:xfrm>
          <a:prstGeom prst="rect">
            <a:avLst/>
          </a:prstGeom>
        </p:spPr>
        <p:txBody>
          <a:bodyPr vert="horz" wrap="square" lIns="0" tIns="12700" rIns="0" bIns="0" rtlCol="0">
            <a:spAutoFit/>
          </a:bodyPr>
          <a:lstStyle/>
          <a:p>
            <a:pPr marL="12700" rtl="0">
              <a:lnSpc>
                <a:spcPct val="100000"/>
              </a:lnSpc>
              <a:spcBef>
                <a:spcPts val="100"/>
              </a:spcBef>
            </a:pPr>
            <a:r>
              <a:rPr lang="mn" sz="1200"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Хийлгэхийн өмнө</a:t>
            </a:r>
            <a:endParaRPr sz="12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0" name="object 10"/>
          <p:cNvSpPr txBox="1"/>
          <p:nvPr/>
        </p:nvSpPr>
        <p:spPr>
          <a:xfrm>
            <a:off x="768574" y="4276703"/>
            <a:ext cx="636905" cy="382156"/>
          </a:xfrm>
          <a:prstGeom prst="rect">
            <a:avLst/>
          </a:prstGeom>
        </p:spPr>
        <p:txBody>
          <a:bodyPr vert="horz" wrap="square" lIns="0" tIns="12700" rIns="0" bIns="0" rtlCol="0">
            <a:spAutoFit/>
          </a:bodyPr>
          <a:lstStyle/>
          <a:p>
            <a:pPr marL="12700" rtl="0">
              <a:lnSpc>
                <a:spcPct val="100000"/>
              </a:lnSpc>
              <a:spcBef>
                <a:spcPts val="100"/>
              </a:spcBef>
            </a:pPr>
            <a:r>
              <a:rPr lang="mn" sz="1200"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Хийлгэх үед</a:t>
            </a:r>
            <a:endParaRPr sz="12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1" name="object 11"/>
          <p:cNvSpPr txBox="1"/>
          <p:nvPr/>
        </p:nvSpPr>
        <p:spPr>
          <a:xfrm>
            <a:off x="768602" y="5330706"/>
            <a:ext cx="646430" cy="382156"/>
          </a:xfrm>
          <a:prstGeom prst="rect">
            <a:avLst/>
          </a:prstGeom>
        </p:spPr>
        <p:txBody>
          <a:bodyPr vert="horz" wrap="square" lIns="0" tIns="12700" rIns="0" bIns="0" rtlCol="0">
            <a:spAutoFit/>
          </a:bodyPr>
          <a:lstStyle/>
          <a:p>
            <a:pPr marL="12700" rtl="0">
              <a:lnSpc>
                <a:spcPct val="100000"/>
              </a:lnSpc>
              <a:spcBef>
                <a:spcPts val="100"/>
              </a:spcBef>
            </a:pPr>
            <a:r>
              <a:rPr lang="mn" sz="1200"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Хийлгэсний дараа</a:t>
            </a:r>
            <a:endParaRPr sz="12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2" name="object 12"/>
          <p:cNvSpPr txBox="1"/>
          <p:nvPr/>
        </p:nvSpPr>
        <p:spPr>
          <a:xfrm>
            <a:off x="882650" y="6626860"/>
            <a:ext cx="5758350" cy="461665"/>
          </a:xfrm>
          <a:prstGeom prst="rect">
            <a:avLst/>
          </a:prstGeom>
        </p:spPr>
        <p:txBody>
          <a:bodyPr vert="horz" wrap="square" lIns="0" tIns="0" rIns="0" bIns="0" rtlCol="0">
            <a:spAutoFit/>
          </a:bodyPr>
          <a:lstStyle/>
          <a:p>
            <a:pPr algn="ctr" rtl="0">
              <a:lnSpc>
                <a:spcPct val="100000"/>
              </a:lnSpc>
            </a:pPr>
            <a:r>
              <a:rPr lang="mn" sz="1500" b="1"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Ийм шинж тэмдэг илэрвэл гэрийнхэндээ болон ойрхон байгаа том хүнд мэдэгдээрэй.</a:t>
            </a:r>
            <a:endParaRPr sz="15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3" name="object 13"/>
          <p:cNvSpPr txBox="1"/>
          <p:nvPr/>
        </p:nvSpPr>
        <p:spPr>
          <a:xfrm>
            <a:off x="501650" y="7134498"/>
            <a:ext cx="1947954" cy="369332"/>
          </a:xfrm>
          <a:prstGeom prst="rect">
            <a:avLst/>
          </a:prstGeom>
        </p:spPr>
        <p:txBody>
          <a:bodyPr vert="horz" wrap="square" lIns="0" tIns="0" rIns="0" bIns="0" rtlCol="0">
            <a:spAutoFit/>
          </a:bodyPr>
          <a:lstStyle/>
          <a:p>
            <a:pPr marL="12700" rtl="0">
              <a:lnSpc>
                <a:spcPct val="100000"/>
              </a:lnSpc>
              <a:spcBef>
                <a:spcPts val="785"/>
              </a:spcBef>
            </a:pPr>
            <a:r>
              <a:rPr lang="mn" sz="1200" b="1"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 Яг вакцин хийлгэсний </a:t>
            </a:r>
            <a:r>
              <a:rPr lang="en-US" sz="1200" b="1" kern="0" dirty="0" smtClea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
            </a:r>
            <a:br>
              <a:rPr lang="en-US" sz="1200" b="1" kern="0" dirty="0" smtClea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br>
            <a:r>
              <a:rPr lang="ja-JP" altLang="en-US" sz="1200" b="1" kern="0" dirty="0" smtClea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　 </a:t>
            </a:r>
            <a:r>
              <a:rPr lang="mn" sz="1200" b="1" kern="0" dirty="0" smtClea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дараа</a:t>
            </a:r>
            <a:endParaRPr sz="12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4" name="object 14"/>
          <p:cNvSpPr txBox="1"/>
          <p:nvPr/>
        </p:nvSpPr>
        <p:spPr>
          <a:xfrm>
            <a:off x="2775049" y="7596381"/>
            <a:ext cx="3456887" cy="341119"/>
          </a:xfrm>
          <a:prstGeom prst="rect">
            <a:avLst/>
          </a:prstGeom>
        </p:spPr>
        <p:txBody>
          <a:bodyPr vert="horz" wrap="square" lIns="0" tIns="0" rIns="0" bIns="0" rtlCol="0">
            <a:spAutoFit/>
          </a:bodyPr>
          <a:lstStyle/>
          <a:p>
            <a:pPr marL="12700" rtl="0">
              <a:lnSpc>
                <a:spcPct val="100000"/>
              </a:lnSpc>
              <a:spcBef>
                <a:spcPts val="600"/>
              </a:spcBef>
              <a:tabLst>
                <a:tab pos="635635" algn="l"/>
                <a:tab pos="1555115" algn="l"/>
                <a:tab pos="2483485" algn="l"/>
              </a:tabLst>
            </a:pPr>
            <a:r>
              <a:rPr lang="mn" sz="9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Халуурах  ◯ Толгой өвдөх  ◯ Цээж өвдөх  ◯ Амьсгал давчдах</a:t>
            </a:r>
            <a:endParaRPr sz="900" kern="0" dirty="0">
              <a:latin typeface="Times New Roman" panose="02020603050405020304" pitchFamily="18" charset="0"/>
              <a:ea typeface="游明朝" panose="02020400000000000000" pitchFamily="18" charset="-128"/>
              <a:cs typeface="Times New Roman" panose="02020603050405020304" pitchFamily="18" charset="0"/>
            </a:endParaRPr>
          </a:p>
          <a:p>
            <a:pPr marL="12700" rtl="0">
              <a:lnSpc>
                <a:spcPct val="100000"/>
              </a:lnSpc>
              <a:spcBef>
                <a:spcPts val="500"/>
              </a:spcBef>
              <a:tabLst>
                <a:tab pos="635635" algn="l"/>
                <a:tab pos="1555115" algn="l"/>
              </a:tabLst>
            </a:pPr>
            <a:r>
              <a:rPr lang="mn" sz="9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Нозоорох  ◯ Даарах  ◯ Зүрх </a:t>
            </a:r>
            <a:r>
              <a:rPr lang="mn-MN" sz="9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дэлсэж байгаа мэт санагдах</a:t>
            </a:r>
            <a:endParaRPr sz="9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5" name="object 15"/>
          <p:cNvSpPr txBox="1"/>
          <p:nvPr/>
        </p:nvSpPr>
        <p:spPr>
          <a:xfrm>
            <a:off x="2703567" y="7134498"/>
            <a:ext cx="3343574" cy="369332"/>
          </a:xfrm>
          <a:prstGeom prst="rect">
            <a:avLst/>
          </a:prstGeom>
        </p:spPr>
        <p:txBody>
          <a:bodyPr vert="horz" wrap="square" lIns="0" tIns="0" rIns="0" bIns="0" rtlCol="0">
            <a:spAutoFit/>
          </a:bodyPr>
          <a:lstStyle/>
          <a:p>
            <a:pPr marL="12700" rtl="0">
              <a:lnSpc>
                <a:spcPct val="100000"/>
              </a:lnSpc>
              <a:spcBef>
                <a:spcPts val="100"/>
              </a:spcBef>
            </a:pPr>
            <a:r>
              <a:rPr lang="mn" sz="1200" b="1"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 Вакцин хийлгэсэн өдөр болон ойролцоогоор </a:t>
            </a:r>
            <a:r>
              <a:rPr lang="en-US" sz="1200" b="1" kern="0" dirty="0" smtClea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
            </a:r>
            <a:br>
              <a:rPr lang="en-US" sz="1200" b="1" kern="0" dirty="0" smtClea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br>
            <a:r>
              <a:rPr lang="ja-JP" altLang="en-US" sz="1200" b="1" kern="0" dirty="0" smtClea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　 </a:t>
            </a:r>
            <a:r>
              <a:rPr lang="mn" sz="1200" b="1" kern="0" dirty="0" smtClea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4 </a:t>
            </a:r>
            <a:r>
              <a:rPr lang="mn" sz="1200" b="1"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хоногийн хооронд</a:t>
            </a:r>
            <a:endParaRPr sz="12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grpSp>
        <p:nvGrpSpPr>
          <p:cNvPr id="16" name="object 16"/>
          <p:cNvGrpSpPr/>
          <p:nvPr/>
        </p:nvGrpSpPr>
        <p:grpSpPr>
          <a:xfrm>
            <a:off x="1020984" y="8166458"/>
            <a:ext cx="5560060" cy="378460"/>
            <a:chOff x="1020984" y="8166458"/>
            <a:chExt cx="5560060" cy="378460"/>
          </a:xfrm>
        </p:grpSpPr>
        <p:sp>
          <p:nvSpPr>
            <p:cNvPr id="17" name="object 17"/>
            <p:cNvSpPr/>
            <p:nvPr/>
          </p:nvSpPr>
          <p:spPr>
            <a:xfrm>
              <a:off x="1020984" y="8166458"/>
              <a:ext cx="5559545" cy="377949"/>
            </a:xfrm>
            <a:prstGeom prst="rect">
              <a:avLst/>
            </a:prstGeom>
            <a:blipFill>
              <a:blip r:embed="rId4" cstate="print"/>
              <a:stretch>
                <a:fillRect/>
              </a:stretch>
            </a:blipFill>
          </p:spPr>
          <p:txBody>
            <a:bodyPr wrap="square" lIns="0" tIns="0" rIns="0" bIns="0" rtlCol="0"/>
            <a:lstStyle/>
            <a:p>
              <a:pPr rtl="0"/>
              <a:endParaRPr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8" name="object 18"/>
            <p:cNvSpPr/>
            <p:nvPr/>
          </p:nvSpPr>
          <p:spPr>
            <a:xfrm>
              <a:off x="1059143" y="8205361"/>
              <a:ext cx="5446344" cy="262749"/>
            </a:xfrm>
            <a:prstGeom prst="rect">
              <a:avLst/>
            </a:prstGeom>
            <a:blipFill>
              <a:blip r:embed="rId5" cstate="print"/>
              <a:stretch>
                <a:fillRect/>
              </a:stretch>
            </a:blipFill>
          </p:spPr>
          <p:txBody>
            <a:bodyPr wrap="square" lIns="0" tIns="0" rIns="0" bIns="0" rtlCol="0"/>
            <a:lstStyle/>
            <a:p>
              <a:pPr rtl="0"/>
              <a:endParaRPr kern="0">
                <a:latin typeface="Times New Roman" panose="02020603050405020304" pitchFamily="18" charset="0"/>
                <a:ea typeface="游明朝" panose="02020400000000000000" pitchFamily="18" charset="-128"/>
                <a:cs typeface="Times New Roman" panose="02020603050405020304" pitchFamily="18" charset="0"/>
              </a:endParaRPr>
            </a:p>
          </p:txBody>
        </p:sp>
      </p:grpSp>
      <p:sp>
        <p:nvSpPr>
          <p:cNvPr id="19" name="object 19"/>
          <p:cNvSpPr txBox="1"/>
          <p:nvPr/>
        </p:nvSpPr>
        <p:spPr>
          <a:xfrm>
            <a:off x="2449604" y="8857362"/>
            <a:ext cx="2860145" cy="223138"/>
          </a:xfrm>
          <a:prstGeom prst="rect">
            <a:avLst/>
          </a:prstGeom>
        </p:spPr>
        <p:txBody>
          <a:bodyPr vert="horz" wrap="square" lIns="0" tIns="0" rIns="0" bIns="0" rtlCol="0">
            <a:spAutoFit/>
          </a:bodyPr>
          <a:lstStyle/>
          <a:p>
            <a:pPr marL="7938" algn="ctr" rtl="0">
              <a:lnSpc>
                <a:spcPct val="100000"/>
              </a:lnSpc>
              <a:spcBef>
                <a:spcPts val="115"/>
              </a:spcBef>
            </a:pPr>
            <a:r>
              <a:rPr lang="mn" sz="145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Дагах ёстой чухал зүйлс.</a:t>
            </a:r>
          </a:p>
        </p:txBody>
      </p:sp>
      <p:sp>
        <p:nvSpPr>
          <p:cNvPr id="24" name="object 2">
            <a:extLst>
              <a:ext uri="{FF2B5EF4-FFF2-40B4-BE49-F238E27FC236}">
                <a16:creationId xmlns:a16="http://schemas.microsoft.com/office/drawing/2014/main" id="{9091C248-2FE6-F74A-9C16-1E9241EEFC1F}"/>
              </a:ext>
            </a:extLst>
          </p:cNvPr>
          <p:cNvSpPr txBox="1"/>
          <p:nvPr/>
        </p:nvSpPr>
        <p:spPr>
          <a:xfrm>
            <a:off x="6067720" y="261997"/>
            <a:ext cx="1146560" cy="189392"/>
          </a:xfrm>
          <a:prstGeom prst="rect">
            <a:avLst/>
          </a:prstGeom>
          <a:ln w="4445">
            <a:solidFill>
              <a:schemeClr val="bg1"/>
            </a:solidFill>
          </a:ln>
        </p:spPr>
        <p:txBody>
          <a:bodyPr vert="horz" wrap="square" lIns="0" tIns="28800" rIns="0" bIns="21600" rtlCol="0">
            <a:spAutoFit/>
          </a:bodyPr>
          <a:lstStyle/>
          <a:p>
            <a:pPr marL="110489" rtl="0">
              <a:lnSpc>
                <a:spcPct val="100000"/>
              </a:lnSpc>
              <a:spcBef>
                <a:spcPts val="220"/>
              </a:spcBef>
            </a:pPr>
            <a:r>
              <a:rPr lang="mn" sz="900"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2022 оны 2 сарын 10</a:t>
            </a:r>
          </a:p>
        </p:txBody>
      </p:sp>
      <p:sp>
        <p:nvSpPr>
          <p:cNvPr id="25" name="object 2">
            <a:extLst>
              <a:ext uri="{FF2B5EF4-FFF2-40B4-BE49-F238E27FC236}">
                <a16:creationId xmlns:a16="http://schemas.microsoft.com/office/drawing/2014/main" id="{49743595-0AAF-C041-BC17-C05303AD4B51}"/>
              </a:ext>
            </a:extLst>
          </p:cNvPr>
          <p:cNvSpPr txBox="1"/>
          <p:nvPr/>
        </p:nvSpPr>
        <p:spPr>
          <a:xfrm>
            <a:off x="1488780" y="927100"/>
            <a:ext cx="4578940" cy="274434"/>
          </a:xfrm>
          <a:prstGeom prst="rect">
            <a:avLst/>
          </a:prstGeom>
        </p:spPr>
        <p:txBody>
          <a:bodyPr vert="horz" wrap="square" lIns="0" tIns="12700" rIns="0" bIns="0" rtlCol="0">
            <a:spAutoFit/>
          </a:bodyPr>
          <a:lstStyle/>
          <a:p>
            <a:pPr algn="ctr" rtl="0">
              <a:lnSpc>
                <a:spcPct val="100000"/>
              </a:lnSpc>
            </a:pPr>
            <a:r>
              <a:rPr lang="mn" sz="1700" b="1"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Корона</a:t>
            </a:r>
            <a:r>
              <a:rPr lang="mn-MN" sz="1700" b="1"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гий</a:t>
            </a:r>
            <a:r>
              <a:rPr lang="mn" sz="1700" b="1"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н </a:t>
            </a:r>
            <a:r>
              <a:rPr lang="mn" sz="1700" b="1"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эсрэг вакцины тухай мэдээлэл</a:t>
            </a:r>
            <a:endParaRPr sz="17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6" name="object 4">
            <a:extLst>
              <a:ext uri="{FF2B5EF4-FFF2-40B4-BE49-F238E27FC236}">
                <a16:creationId xmlns:a16="http://schemas.microsoft.com/office/drawing/2014/main" id="{776CF302-F79C-4F4D-8536-D2784F7BBB62}"/>
              </a:ext>
            </a:extLst>
          </p:cNvPr>
          <p:cNvSpPr txBox="1"/>
          <p:nvPr/>
        </p:nvSpPr>
        <p:spPr>
          <a:xfrm>
            <a:off x="649743" y="1899844"/>
            <a:ext cx="5582193" cy="1143646"/>
          </a:xfrm>
          <a:prstGeom prst="rect">
            <a:avLst/>
          </a:prstGeom>
        </p:spPr>
        <p:txBody>
          <a:bodyPr vert="horz" wrap="square" lIns="0" tIns="12700" rIns="0" bIns="0" rtlCol="0">
            <a:spAutoFit/>
          </a:bodyPr>
          <a:lstStyle/>
          <a:p>
            <a:pPr marL="15875" rtl="0">
              <a:lnSpc>
                <a:spcPct val="100000"/>
              </a:lnSpc>
              <a:spcBef>
                <a:spcPts val="1240"/>
              </a:spcBef>
              <a:tabLst>
                <a:tab pos="449263" algn="l"/>
              </a:tabLst>
            </a:pPr>
            <a:r>
              <a:rPr lang="mn"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Хүний бие дотор коронавирус орж, </a:t>
            </a:r>
            <a:r>
              <a:rPr lang="mn-MN" sz="11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үржсэнээр</a:t>
            </a:r>
            <a:endParaRPr sz="1100" kern="0" dirty="0">
              <a:latin typeface="Times New Roman" panose="02020603050405020304" pitchFamily="18" charset="0"/>
              <a:ea typeface="游明朝" panose="02020400000000000000" pitchFamily="18" charset="-128"/>
              <a:cs typeface="Times New Roman" panose="02020603050405020304" pitchFamily="18" charset="0"/>
            </a:endParaRPr>
          </a:p>
          <a:p>
            <a:pPr marL="15875" marR="1478280" indent="-1270" rtl="0">
              <a:lnSpc>
                <a:spcPct val="141800"/>
              </a:lnSpc>
              <a:tabLst>
                <a:tab pos="449263" algn="l"/>
              </a:tabLst>
            </a:pPr>
            <a:r>
              <a:rPr lang="mn"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халуурах, нозоорох, ханиалгах, амьсгал давчдах, толгой өвдөх, амтлах мэдрэмж өөрчлөгдөх зэргээс болж биеийн байдал мууддаг.</a:t>
            </a:r>
            <a:endParaRPr sz="1100" kern="0" dirty="0">
              <a:latin typeface="Times New Roman" panose="02020603050405020304" pitchFamily="18" charset="0"/>
              <a:ea typeface="游明朝" panose="02020400000000000000" pitchFamily="18" charset="-128"/>
              <a:cs typeface="Times New Roman" panose="02020603050405020304" pitchFamily="18" charset="0"/>
            </a:endParaRPr>
          </a:p>
          <a:p>
            <a:pPr marL="14604" marR="1299845" indent="-2540" rtl="0">
              <a:lnSpc>
                <a:spcPct val="141800"/>
              </a:lnSpc>
              <a:tabLst>
                <a:tab pos="449263" algn="l"/>
              </a:tabLst>
            </a:pPr>
            <a:r>
              <a:rPr lang="mn"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Вакцин хийлгэвэл бие дотор коронавирустай тэмцэхэд бэлэн болдог учраас вирус биед орсон ч биеийн байдал амархан муудахгүй.</a:t>
            </a:r>
            <a:endParaRPr sz="11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7" name="object 4">
            <a:extLst>
              <a:ext uri="{FF2B5EF4-FFF2-40B4-BE49-F238E27FC236}">
                <a16:creationId xmlns:a16="http://schemas.microsoft.com/office/drawing/2014/main" id="{461AAA58-6D19-B141-A3D3-1F52B310BEB1}"/>
              </a:ext>
            </a:extLst>
          </p:cNvPr>
          <p:cNvSpPr txBox="1"/>
          <p:nvPr/>
        </p:nvSpPr>
        <p:spPr>
          <a:xfrm>
            <a:off x="728096" y="3228821"/>
            <a:ext cx="6100307" cy="212879"/>
          </a:xfrm>
          <a:prstGeom prst="rect">
            <a:avLst/>
          </a:prstGeom>
        </p:spPr>
        <p:txBody>
          <a:bodyPr vert="horz" wrap="square" lIns="0" tIns="12700" rIns="0" bIns="0" rtlCol="0">
            <a:spAutoFit/>
          </a:bodyPr>
          <a:lstStyle/>
          <a:p>
            <a:pPr marL="7938" rtl="0">
              <a:lnSpc>
                <a:spcPct val="100000"/>
              </a:lnSpc>
            </a:pPr>
            <a:r>
              <a:rPr lang="mn" sz="13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Корона</a:t>
            </a:r>
            <a:r>
              <a:rPr lang="mn-MN" sz="1300" b="1" kern="0" dirty="0" smtClea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гий</a:t>
            </a:r>
            <a:r>
              <a:rPr lang="mn" sz="1300" b="1" kern="0" dirty="0" smtClea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н </a:t>
            </a:r>
            <a:r>
              <a:rPr lang="mn" sz="13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вакцин хийлгэхэд юуг анхаарах вэ?</a:t>
            </a:r>
          </a:p>
        </p:txBody>
      </p:sp>
      <p:sp>
        <p:nvSpPr>
          <p:cNvPr id="28" name="object 7">
            <a:extLst>
              <a:ext uri="{FF2B5EF4-FFF2-40B4-BE49-F238E27FC236}">
                <a16:creationId xmlns:a16="http://schemas.microsoft.com/office/drawing/2014/main" id="{C0DC2FE9-0ACC-8D42-9859-688DD0B1387A}"/>
              </a:ext>
            </a:extLst>
          </p:cNvPr>
          <p:cNvSpPr txBox="1"/>
          <p:nvPr/>
        </p:nvSpPr>
        <p:spPr>
          <a:xfrm>
            <a:off x="4311650" y="5453187"/>
            <a:ext cx="2354580" cy="807913"/>
          </a:xfrm>
          <a:prstGeom prst="rect">
            <a:avLst/>
          </a:prstGeom>
        </p:spPr>
        <p:txBody>
          <a:bodyPr vert="horz" wrap="square" lIns="0" tIns="0" rIns="0" bIns="0" rtlCol="0">
            <a:spAutoFit/>
          </a:bodyPr>
          <a:lstStyle/>
          <a:p>
            <a:pPr marL="43180" rtl="0">
              <a:lnSpc>
                <a:spcPct val="100000"/>
              </a:lnSpc>
              <a:spcBef>
                <a:spcPts val="830"/>
              </a:spcBef>
              <a:tabLst>
                <a:tab pos="609600" algn="l"/>
              </a:tabLst>
            </a:pP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Халуурах  ◯ Сэтгэл тавгүйтэх</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lnSpc>
                <a:spcPct val="100000"/>
              </a:lnSpc>
              <a:spcBef>
                <a:spcPts val="500"/>
              </a:spcBef>
            </a:pP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Нозоорох  ◯ Гэдэс өвдөх</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lnSpc>
                <a:spcPct val="100000"/>
              </a:lnSpc>
              <a:spcBef>
                <a:spcPts val="500"/>
              </a:spcBef>
            </a:pP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Толгой өвдөх</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lnSpc>
                <a:spcPct val="100000"/>
              </a:lnSpc>
              <a:spcBef>
                <a:spcPts val="500"/>
              </a:spcBef>
            </a:pP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Даарах</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9" name="object 13">
            <a:extLst>
              <a:ext uri="{FF2B5EF4-FFF2-40B4-BE49-F238E27FC236}">
                <a16:creationId xmlns:a16="http://schemas.microsoft.com/office/drawing/2014/main" id="{549AAE56-F5CC-A647-899B-7EDDC0C95A48}"/>
              </a:ext>
            </a:extLst>
          </p:cNvPr>
          <p:cNvSpPr txBox="1"/>
          <p:nvPr/>
        </p:nvSpPr>
        <p:spPr>
          <a:xfrm>
            <a:off x="670309" y="7578427"/>
            <a:ext cx="1084580" cy="359073"/>
          </a:xfrm>
          <a:prstGeom prst="rect">
            <a:avLst/>
          </a:prstGeom>
        </p:spPr>
        <p:txBody>
          <a:bodyPr vert="horz" wrap="square" lIns="0" tIns="0" rIns="0" bIns="0" rtlCol="0">
            <a:spAutoFit/>
          </a:bodyPr>
          <a:lstStyle/>
          <a:p>
            <a:pPr marL="22225" rtl="0">
              <a:lnSpc>
                <a:spcPct val="100000"/>
              </a:lnSpc>
              <a:spcBef>
                <a:spcPts val="570"/>
              </a:spcBef>
            </a:pP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Бие загатнах</a:t>
            </a:r>
            <a:endParaRPr lang="ja-JP" altLang="en-US"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22225" rtl="0">
              <a:lnSpc>
                <a:spcPct val="100000"/>
              </a:lnSpc>
              <a:spcBef>
                <a:spcPts val="355"/>
              </a:spcBef>
            </a:pPr>
            <a:r>
              <a:rPr lang="mn"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Ханиалгах</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30" name="object 19">
            <a:extLst>
              <a:ext uri="{FF2B5EF4-FFF2-40B4-BE49-F238E27FC236}">
                <a16:creationId xmlns:a16="http://schemas.microsoft.com/office/drawing/2014/main" id="{587EB643-9A00-D34E-98D9-08552434D657}"/>
              </a:ext>
            </a:extLst>
          </p:cNvPr>
          <p:cNvSpPr txBox="1"/>
          <p:nvPr/>
        </p:nvSpPr>
        <p:spPr>
          <a:xfrm>
            <a:off x="578485" y="9235715"/>
            <a:ext cx="4342766" cy="931024"/>
          </a:xfrm>
          <a:prstGeom prst="rect">
            <a:avLst/>
          </a:prstGeom>
        </p:spPr>
        <p:txBody>
          <a:bodyPr vert="horz" wrap="square" lIns="0" tIns="0" rIns="0" bIns="0" rtlCol="0">
            <a:spAutoFit/>
          </a:bodyPr>
          <a:lstStyle/>
          <a:p>
            <a:pPr marL="12700" marR="244475" algn="just" rtl="0">
              <a:lnSpc>
                <a:spcPct val="139600"/>
              </a:lnSpc>
              <a:spcBef>
                <a:spcPts val="655"/>
              </a:spcBef>
            </a:pPr>
            <a:r>
              <a:rPr lang="mn"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Вакцинаа эрт хийлгэсэн хүн болон вакцин хийлгэж чадахгүй байх шалтгаантай хүн зэрэг янз бүрийн хүмүүс байгаа. Вакцин хийлгэсэн болон хийлгээгүй гэсэн шалтгаанаар эргэн тойрныхоо хүнийг муу ярьж, гадуурхаж огт болохгүй.</a:t>
            </a:r>
            <a:endParaRPr lang="ja-JP" altLang="en-US" sz="1100" kern="0" dirty="0">
              <a:latin typeface="Times New Roman" panose="02020603050405020304" pitchFamily="18" charset="0"/>
              <a:ea typeface="游明朝" panose="02020400000000000000" pitchFamily="18" charset="-128"/>
              <a:cs typeface="Times New Roman" panose="02020603050405020304" pitchFamily="18" charset="0"/>
            </a:endParaRPr>
          </a:p>
        </p:txBody>
      </p:sp>
      <p:pic>
        <p:nvPicPr>
          <p:cNvPr id="32" name="図 31">
            <a:extLst>
              <a:ext uri="{FF2B5EF4-FFF2-40B4-BE49-F238E27FC236}">
                <a16:creationId xmlns:a16="http://schemas.microsoft.com/office/drawing/2014/main" id="{FAF2A724-B2EC-684C-A24E-E0423A97A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543" y="771479"/>
            <a:ext cx="850900" cy="609600"/>
          </a:xfrm>
          <a:prstGeom prst="rect">
            <a:avLst/>
          </a:prstGeom>
        </p:spPr>
      </p:pic>
      <p:pic>
        <p:nvPicPr>
          <p:cNvPr id="34" name="図 33">
            <a:extLst>
              <a:ext uri="{FF2B5EF4-FFF2-40B4-BE49-F238E27FC236}">
                <a16:creationId xmlns:a16="http://schemas.microsoft.com/office/drawing/2014/main" id="{B6A19E3B-600E-4246-A3AD-721D416897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7720" y="795538"/>
            <a:ext cx="495300" cy="596900"/>
          </a:xfrm>
          <a:prstGeom prst="rect">
            <a:avLst/>
          </a:prstGeom>
        </p:spPr>
      </p:pic>
      <p:pic>
        <p:nvPicPr>
          <p:cNvPr id="36" name="図 35">
            <a:extLst>
              <a:ext uri="{FF2B5EF4-FFF2-40B4-BE49-F238E27FC236}">
                <a16:creationId xmlns:a16="http://schemas.microsoft.com/office/drawing/2014/main" id="{6FF0CFA8-CFE3-1341-ABEC-2AE531FFA9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1730" y="1450779"/>
            <a:ext cx="1905000" cy="1625600"/>
          </a:xfrm>
          <a:prstGeom prst="rect">
            <a:avLst/>
          </a:prstGeom>
        </p:spPr>
      </p:pic>
      <p:pic>
        <p:nvPicPr>
          <p:cNvPr id="38" name="図 37">
            <a:extLst>
              <a:ext uri="{FF2B5EF4-FFF2-40B4-BE49-F238E27FC236}">
                <a16:creationId xmlns:a16="http://schemas.microsoft.com/office/drawing/2014/main" id="{03BCFE6B-1D2C-6A49-9258-89EADDC0A0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8482" y="3626637"/>
            <a:ext cx="1155700" cy="838200"/>
          </a:xfrm>
          <a:prstGeom prst="rect">
            <a:avLst/>
          </a:prstGeom>
        </p:spPr>
      </p:pic>
      <p:pic>
        <p:nvPicPr>
          <p:cNvPr id="40" name="図 39">
            <a:extLst>
              <a:ext uri="{FF2B5EF4-FFF2-40B4-BE49-F238E27FC236}">
                <a16:creationId xmlns:a16="http://schemas.microsoft.com/office/drawing/2014/main" id="{2EA2E195-87BE-074C-A385-AA24A25AF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7836" y="4110655"/>
            <a:ext cx="647700" cy="673100"/>
          </a:xfrm>
          <a:prstGeom prst="rect">
            <a:avLst/>
          </a:prstGeom>
        </p:spPr>
      </p:pic>
      <p:pic>
        <p:nvPicPr>
          <p:cNvPr id="42" name="図 41">
            <a:extLst>
              <a:ext uri="{FF2B5EF4-FFF2-40B4-BE49-F238E27FC236}">
                <a16:creationId xmlns:a16="http://schemas.microsoft.com/office/drawing/2014/main" id="{04BF257E-ACE0-B641-8FDC-902B72BACD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78249" y="4828670"/>
            <a:ext cx="406400" cy="698500"/>
          </a:xfrm>
          <a:prstGeom prst="rect">
            <a:avLst/>
          </a:prstGeom>
        </p:spPr>
      </p:pic>
      <p:pic>
        <p:nvPicPr>
          <p:cNvPr id="44" name="図 43">
            <a:extLst>
              <a:ext uri="{FF2B5EF4-FFF2-40B4-BE49-F238E27FC236}">
                <a16:creationId xmlns:a16="http://schemas.microsoft.com/office/drawing/2014/main" id="{5252AEF6-39C6-E843-989A-26322D4AE7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10530" y="5738925"/>
            <a:ext cx="635000" cy="673100"/>
          </a:xfrm>
          <a:prstGeom prst="rect">
            <a:avLst/>
          </a:prstGeom>
        </p:spPr>
      </p:pic>
      <p:pic>
        <p:nvPicPr>
          <p:cNvPr id="46" name="図 45">
            <a:extLst>
              <a:ext uri="{FF2B5EF4-FFF2-40B4-BE49-F238E27FC236}">
                <a16:creationId xmlns:a16="http://schemas.microsoft.com/office/drawing/2014/main" id="{C1D1F1AD-4CE2-5B4E-80B0-2CC9D5F2BA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08650" y="5575300"/>
            <a:ext cx="1117600" cy="901700"/>
          </a:xfrm>
          <a:prstGeom prst="rect">
            <a:avLst/>
          </a:prstGeom>
        </p:spPr>
      </p:pic>
      <p:pic>
        <p:nvPicPr>
          <p:cNvPr id="48" name="図 47">
            <a:extLst>
              <a:ext uri="{FF2B5EF4-FFF2-40B4-BE49-F238E27FC236}">
                <a16:creationId xmlns:a16="http://schemas.microsoft.com/office/drawing/2014/main" id="{7C549DA8-E55B-5A47-842D-4A57D8D03E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22278" y="7369569"/>
            <a:ext cx="635000" cy="660400"/>
          </a:xfrm>
          <a:prstGeom prst="rect">
            <a:avLst/>
          </a:prstGeom>
        </p:spPr>
      </p:pic>
      <p:pic>
        <p:nvPicPr>
          <p:cNvPr id="50" name="図 49">
            <a:extLst>
              <a:ext uri="{FF2B5EF4-FFF2-40B4-BE49-F238E27FC236}">
                <a16:creationId xmlns:a16="http://schemas.microsoft.com/office/drawing/2014/main" id="{06F11C7B-FE0E-C54F-A618-23645C1E569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23329" y="7226256"/>
            <a:ext cx="914400" cy="647700"/>
          </a:xfrm>
          <a:prstGeom prst="rect">
            <a:avLst/>
          </a:prstGeom>
        </p:spPr>
      </p:pic>
      <p:pic>
        <p:nvPicPr>
          <p:cNvPr id="52" name="図 51">
            <a:extLst>
              <a:ext uri="{FF2B5EF4-FFF2-40B4-BE49-F238E27FC236}">
                <a16:creationId xmlns:a16="http://schemas.microsoft.com/office/drawing/2014/main" id="{4A1A02CA-69C5-6447-83FA-287FA7681E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43556" y="8676940"/>
            <a:ext cx="406400" cy="495300"/>
          </a:xfrm>
          <a:prstGeom prst="rect">
            <a:avLst/>
          </a:prstGeom>
        </p:spPr>
      </p:pic>
      <p:pic>
        <p:nvPicPr>
          <p:cNvPr id="54" name="図 53">
            <a:extLst>
              <a:ext uri="{FF2B5EF4-FFF2-40B4-BE49-F238E27FC236}">
                <a16:creationId xmlns:a16="http://schemas.microsoft.com/office/drawing/2014/main" id="{1D83A851-3EFD-6240-9C7C-09AF4E64064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75982" y="9059479"/>
            <a:ext cx="2082800" cy="1066800"/>
          </a:xfrm>
          <a:prstGeom prst="rect">
            <a:avLst/>
          </a:prstGeom>
        </p:spPr>
      </p:pic>
      <p:sp>
        <p:nvSpPr>
          <p:cNvPr id="89" name="object 36">
            <a:extLst>
              <a:ext uri="{FF2B5EF4-FFF2-40B4-BE49-F238E27FC236}">
                <a16:creationId xmlns:a16="http://schemas.microsoft.com/office/drawing/2014/main" id="{6D52B509-9042-474E-A3A3-5C4C53502012}"/>
              </a:ext>
            </a:extLst>
          </p:cNvPr>
          <p:cNvSpPr txBox="1"/>
          <p:nvPr/>
        </p:nvSpPr>
        <p:spPr>
          <a:xfrm>
            <a:off x="4506347" y="3812898"/>
            <a:ext cx="130175" cy="74379"/>
          </a:xfrm>
          <a:prstGeom prst="rect">
            <a:avLst/>
          </a:prstGeom>
        </p:spPr>
        <p:txBody>
          <a:bodyPr vert="horz" wrap="square" lIns="0" tIns="12700" rIns="0" bIns="0" rtlCol="0">
            <a:spAutoFit/>
          </a:bodyPr>
          <a:lstStyle/>
          <a:p>
            <a:pPr marL="12700" rtl="0">
              <a:lnSpc>
                <a:spcPct val="100000"/>
              </a:lnSpc>
              <a:spcBef>
                <a:spcPts val="100"/>
              </a:spcBef>
            </a:pPr>
            <a:r>
              <a:rPr lang="mn" sz="4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endParaRPr sz="4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90" name="object 37">
            <a:extLst>
              <a:ext uri="{FF2B5EF4-FFF2-40B4-BE49-F238E27FC236}">
                <a16:creationId xmlns:a16="http://schemas.microsoft.com/office/drawing/2014/main" id="{5B3E3726-0BF8-7647-BFAE-067A13FA114F}"/>
              </a:ext>
            </a:extLst>
          </p:cNvPr>
          <p:cNvSpPr txBox="1"/>
          <p:nvPr/>
        </p:nvSpPr>
        <p:spPr>
          <a:xfrm>
            <a:off x="4761058" y="3812898"/>
            <a:ext cx="130175" cy="74379"/>
          </a:xfrm>
          <a:prstGeom prst="rect">
            <a:avLst/>
          </a:prstGeom>
        </p:spPr>
        <p:txBody>
          <a:bodyPr vert="horz" wrap="square" lIns="0" tIns="12700" rIns="0" bIns="0" rtlCol="0">
            <a:spAutoFit/>
          </a:bodyPr>
          <a:lstStyle/>
          <a:p>
            <a:pPr marL="12700" rtl="0">
              <a:lnSpc>
                <a:spcPct val="100000"/>
              </a:lnSpc>
              <a:spcBef>
                <a:spcPts val="100"/>
              </a:spcBef>
            </a:pPr>
            <a:r>
              <a:rPr lang="mn" sz="4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endParaRPr sz="4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D2479FD-C74B-45C1-B99E-5247CEEFA5F6}"/>
              </a:ext>
            </a:extLst>
          </p:cNvPr>
          <p:cNvSpPr txBox="1"/>
          <p:nvPr/>
        </p:nvSpPr>
        <p:spPr>
          <a:xfrm>
            <a:off x="723187" y="8137805"/>
            <a:ext cx="6155137" cy="369332"/>
          </a:xfrm>
          <a:prstGeom prst="rect">
            <a:avLst/>
          </a:prstGeom>
          <a:solidFill>
            <a:srgbClr val="EEC8AB"/>
          </a:solidFill>
        </p:spPr>
        <p:txBody>
          <a:bodyPr wrap="square" rtlCol="0">
            <a:spAutoFit/>
          </a:bodyPr>
          <a:lstStyle/>
          <a:p>
            <a:pPr algn="ctr" rtl="0"/>
            <a:r>
              <a:rPr lang="mn"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Энэ вакциныг 3 долоо хоногийн зайтай 2 удаа хийлгээрэй.</a:t>
            </a:r>
            <a:endParaRPr lang="th-TH" kern="0" dirty="0">
              <a:solidFill>
                <a:srgbClr val="DE6B37"/>
              </a:solidFill>
              <a:latin typeface="Times New Roman" panose="02020603050405020304" pitchFamily="18" charset="0"/>
              <a:ea typeface="游明朝" panose="02020400000000000000" pitchFamily="18" charset="-128"/>
            </a:endParaRPr>
          </a:p>
        </p:txBody>
      </p:sp>
    </p:spTree>
    <p:extLst>
      <p:ext uri="{BB962C8B-B14F-4D97-AF65-F5344CB8AC3E}">
        <p14:creationId xmlns:p14="http://schemas.microsoft.com/office/powerpoint/2010/main" val="1941460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655</TotalTime>
  <Words>1476</Words>
  <PresentationFormat>ユーザー設定</PresentationFormat>
  <Paragraphs>122</Paragraphs>
  <Slides>4</Slides>
  <Notes>3</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vt:i4>
      </vt:variant>
    </vt:vector>
  </HeadingPairs>
  <TitlesOfParts>
    <vt:vector size="18" baseType="lpstr">
      <vt:lpstr>Cordia New</vt:lpstr>
      <vt:lpstr>HGPGothicE</vt:lpstr>
      <vt:lpstr>ＭＳ ゴシック</vt:lpstr>
      <vt:lpstr>ＭＳ 明朝</vt:lpstr>
      <vt:lpstr>YuGothic</vt:lpstr>
      <vt:lpstr>メイリオ</vt:lpstr>
      <vt:lpstr>游ゴシック</vt:lpstr>
      <vt:lpstr>游明朝</vt:lpstr>
      <vt:lpstr>Arial</vt:lpstr>
      <vt:lpstr>Calibri</vt:lpstr>
      <vt:lpstr>Mongolian Baiti</vt:lpstr>
      <vt:lpstr>Myanmar Text</vt:lpstr>
      <vt:lpstr>Times New Roman</vt: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2022-02-13T08:34:01Z</dcterms:created>
  <dcterms:modified xsi:type="dcterms:W3CDTF">2022-04-13T14:29:39Z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2022-02-13T00:00:00Z</vt:filetime>
  </property>
  <property fmtid="{D5CDD505-2E9C-101B-9397-08002B2CF9AE}" pid="3" name="Creator">
    <vt:lpwstr>Adobe Illustrator 25.2 (Macintosh)</vt:lpwstr>
  </property>
  <property fmtid="{D5CDD505-2E9C-101B-9397-08002B2CF9AE}" pid="4" name="LastSaved">
    <vt:filetime>2022-02-13T00:00:00Z</vt:filetime>
  </property>
</Properties>
</file>