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4" r:id="rId2"/>
  </p:sldIdLst>
  <p:sldSz cx="7556500" cy="10693400"/>
  <p:notesSz cx="7556500" cy="10693400"/>
  <p:defaultTextStyle>
    <a:defPPr rtl="0">
      <a:defRPr lang="zh-TW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6B37"/>
    <a:srgbClr val="EEC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4"/>
    <p:restoredTop sz="94679"/>
  </p:normalViewPr>
  <p:slideViewPr>
    <p:cSldViewPr>
      <p:cViewPr>
        <p:scale>
          <a:sx n="150" d="100"/>
          <a:sy n="150" d="100"/>
        </p:scale>
        <p:origin x="-75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1060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A55638-820B-5B44-92E6-92DE025D1F0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1061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1062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/>
              <a:t>マスター テキストの書式設定</a:t>
            </a:r>
          </a:p>
          <a:p>
            <a:pPr lvl="1" rtl="0"/>
            <a:r>
              <a:rPr lang="zh-tw"/>
              <a:t>第 2 レベル</a:t>
            </a:r>
          </a:p>
          <a:p>
            <a:pPr lvl="2" rtl="0"/>
            <a:r>
              <a:rPr lang="zh-tw"/>
              <a:t>第 3 レベル</a:t>
            </a:r>
          </a:p>
          <a:p>
            <a:pPr lvl="3" rtl="0"/>
            <a:r>
              <a:rPr lang="zh-tw"/>
              <a:t>第 4 レベル</a:t>
            </a:r>
          </a:p>
          <a:p>
            <a:pPr lvl="4" rtl="0"/>
            <a:r>
              <a:rPr lang="zh-tw"/>
              <a:t>第 5 レベル</a:t>
            </a:r>
          </a:p>
        </p:txBody>
      </p:sp>
      <p:sp>
        <p:nvSpPr>
          <p:cNvPr id="1063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1064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C9A31C6-52EB-2F42-BAEA-0A07B6E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12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08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ja-JP" altLang="en-US" dirty="0"/>
          </a:p>
        </p:txBody>
      </p:sp>
      <p:sp>
        <p:nvSpPr>
          <p:cNvPr id="1109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C9A31C6-52EB-2F42-BAEA-0A07B6EC6C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1032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1033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1034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4/14/2022</a:t>
            </a:fld>
            <a:endParaRPr lang="en-US"/>
          </a:p>
        </p:txBody>
      </p:sp>
      <p:sp>
        <p:nvSpPr>
          <p:cNvPr id="1035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1038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1039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1040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4/14/2022</a:t>
            </a:fld>
            <a:endParaRPr lang="en-US"/>
          </a:p>
        </p:txBody>
      </p:sp>
      <p:sp>
        <p:nvSpPr>
          <p:cNvPr id="1041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1044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1045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1046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1047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4/14/2022</a:t>
            </a:fld>
            <a:endParaRPr lang="en-US"/>
          </a:p>
        </p:txBody>
      </p:sp>
      <p:sp>
        <p:nvSpPr>
          <p:cNvPr id="1048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1051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1052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4/14/2022</a:t>
            </a:fld>
            <a:endParaRPr lang="en-US"/>
          </a:p>
        </p:txBody>
      </p:sp>
      <p:sp>
        <p:nvSpPr>
          <p:cNvPr id="1053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1056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4/14/2022</a:t>
            </a:fld>
            <a:endParaRPr lang="en-US"/>
          </a:p>
        </p:txBody>
      </p:sp>
      <p:sp>
        <p:nvSpPr>
          <p:cNvPr id="1057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1026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1027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1028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4/14/2022</a:t>
            </a:fld>
            <a:endParaRPr lang="en-US"/>
          </a:p>
        </p:txBody>
      </p:sp>
      <p:sp>
        <p:nvSpPr>
          <p:cNvPr id="1029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6" name="図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" y="5080"/>
            <a:ext cx="7556500" cy="10680700"/>
          </a:xfrm>
          <a:prstGeom prst="rect">
            <a:avLst/>
          </a:prstGeom>
        </p:spPr>
      </p:pic>
      <p:sp>
        <p:nvSpPr>
          <p:cNvPr id="1067" name="object 2"/>
          <p:cNvSpPr txBox="1"/>
          <p:nvPr/>
        </p:nvSpPr>
        <p:spPr>
          <a:xfrm>
            <a:off x="2449604" y="444157"/>
            <a:ext cx="265729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0480" algn="ctr" rtl="0">
              <a:lnSpc>
                <a:spcPct val="100000"/>
              </a:lnSpc>
              <a:spcBef>
                <a:spcPts val="100"/>
              </a:spcBef>
            </a:pPr>
            <a:r>
              <a:rPr lang="zh-tw" sz="1600" b="1" kern="0" dirty="0">
                <a:solidFill>
                  <a:schemeClr val="bg1"/>
                </a:solidFill>
                <a:latin typeface="+mj-ea"/>
                <a:ea typeface="+mj-ea"/>
                <a:cs typeface="HGPGothicE"/>
              </a:rPr>
              <a:t>給　5歲～11歲的兒童</a:t>
            </a:r>
          </a:p>
        </p:txBody>
      </p:sp>
      <p:sp>
        <p:nvSpPr>
          <p:cNvPr id="1068" name="object 4"/>
          <p:cNvSpPr txBox="1"/>
          <p:nvPr/>
        </p:nvSpPr>
        <p:spPr>
          <a:xfrm>
            <a:off x="725187" y="1616430"/>
            <a:ext cx="3128507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rtl="0">
              <a:lnSpc>
                <a:spcPct val="100000"/>
              </a:lnSpc>
              <a:spcBef>
                <a:spcPts val="100"/>
              </a:spcBef>
            </a:pPr>
            <a:r>
              <a:rPr lang="zh-tw" sz="1300" b="1" kern="0" dirty="0">
                <a:solidFill>
                  <a:schemeClr val="bg1"/>
                </a:solidFill>
                <a:latin typeface="+mj-ea"/>
                <a:ea typeface="+mj-ea"/>
                <a:cs typeface="HGPGothicE"/>
              </a:rPr>
              <a:t>為什麼要打新冠疫苗？</a:t>
            </a:r>
          </a:p>
        </p:txBody>
      </p:sp>
      <p:sp>
        <p:nvSpPr>
          <p:cNvPr id="1069" name="object 5"/>
          <p:cNvSpPr txBox="1"/>
          <p:nvPr/>
        </p:nvSpPr>
        <p:spPr>
          <a:xfrm>
            <a:off x="1713525" y="4286242"/>
            <a:ext cx="2440940" cy="3744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459"/>
              </a:spcBef>
            </a:pPr>
            <a:r>
              <a:rPr lang="zh-tw" sz="105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疫苗會打在肩膀附近。</a:t>
            </a:r>
            <a:endParaRPr sz="1050" kern="0" dirty="0">
              <a:latin typeface="+mj-ea"/>
              <a:ea typeface="+mj-ea"/>
              <a:cs typeface="A-OTF UD Shin Maru Go Pr6N"/>
            </a:endParaRPr>
          </a:p>
          <a:p>
            <a:pPr marL="15875" rtl="0">
              <a:lnSpc>
                <a:spcPct val="100000"/>
              </a:lnSpc>
              <a:spcBef>
                <a:spcPts val="355"/>
              </a:spcBef>
            </a:pPr>
            <a:r>
              <a:rPr lang="zh-tw" sz="105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打疫苗時，要穿容易露出肩膀的衣服喔。</a:t>
            </a:r>
            <a:endParaRPr sz="1050" kern="0" dirty="0">
              <a:latin typeface="+mj-ea"/>
              <a:ea typeface="+mj-ea"/>
              <a:cs typeface="A-OTF UD Shin Maru Go Pr6N"/>
            </a:endParaRPr>
          </a:p>
        </p:txBody>
      </p:sp>
      <p:sp>
        <p:nvSpPr>
          <p:cNvPr id="1070" name="object 6"/>
          <p:cNvSpPr txBox="1"/>
          <p:nvPr/>
        </p:nvSpPr>
        <p:spPr>
          <a:xfrm>
            <a:off x="1700566" y="4893827"/>
            <a:ext cx="1824000" cy="1539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890" marR="5080" indent="-123825" rtl="0">
              <a:lnSpc>
                <a:spcPct val="129900"/>
              </a:lnSpc>
              <a:spcBef>
                <a:spcPts val="100"/>
              </a:spcBef>
            </a:pPr>
            <a:r>
              <a:rPr lang="zh-tw" sz="105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◎打完疫苗後，要坐著觀察15分鐘以上，看看身體會不會不舒服喔。</a:t>
            </a:r>
            <a:endParaRPr sz="1050" kern="0" dirty="0">
              <a:latin typeface="+mj-ea"/>
              <a:ea typeface="+mj-ea"/>
              <a:cs typeface="A-OTF UD Shin Maru Go Pr6N"/>
            </a:endParaRPr>
          </a:p>
          <a:p>
            <a:pPr marL="77470" rtl="0">
              <a:lnSpc>
                <a:spcPct val="100000"/>
              </a:lnSpc>
              <a:spcBef>
                <a:spcPts val="370"/>
              </a:spcBef>
            </a:pPr>
            <a:r>
              <a:rPr lang="zh-tw" sz="90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（也有可能要觀察30分鐘）</a:t>
            </a:r>
            <a:endParaRPr sz="900" kern="0" dirty="0">
              <a:latin typeface="+mj-ea"/>
              <a:ea typeface="+mj-ea"/>
              <a:cs typeface="A-OTF UD Shin Maru Go Pr6N"/>
            </a:endParaRPr>
          </a:p>
          <a:p>
            <a:pPr marL="127635" marR="48260" indent="-115570" algn="just" rtl="0">
              <a:lnSpc>
                <a:spcPct val="129900"/>
              </a:lnSpc>
              <a:spcBef>
                <a:spcPts val="695"/>
              </a:spcBef>
            </a:pPr>
            <a:r>
              <a:rPr lang="zh-tw" sz="105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◎打完當天可以洗澡、照平常生活，但是不可以做劇烈運動喔。</a:t>
            </a:r>
            <a:endParaRPr sz="1050" kern="0" dirty="0">
              <a:latin typeface="+mj-ea"/>
              <a:ea typeface="+mj-ea"/>
              <a:cs typeface="A-OTF UD Shin Maru Go Pr6N"/>
            </a:endParaRPr>
          </a:p>
        </p:txBody>
      </p:sp>
      <p:sp>
        <p:nvSpPr>
          <p:cNvPr id="1071" name="object 7"/>
          <p:cNvSpPr txBox="1"/>
          <p:nvPr/>
        </p:nvSpPr>
        <p:spPr>
          <a:xfrm>
            <a:off x="4310288" y="4893777"/>
            <a:ext cx="2354580" cy="396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15" marR="5080" indent="-120650" algn="just" rtl="0">
              <a:lnSpc>
                <a:spcPct val="129900"/>
              </a:lnSpc>
              <a:spcBef>
                <a:spcPts val="100"/>
              </a:spcBef>
            </a:pPr>
            <a:r>
              <a:rPr lang="zh-tw" sz="105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◎打疫苗後，可能會出現下面這些症狀，不過2～3天後就會自然恢復了。</a:t>
            </a:r>
            <a:endParaRPr sz="1050" kern="0" dirty="0">
              <a:latin typeface="+mj-ea"/>
              <a:ea typeface="+mj-ea"/>
              <a:cs typeface="A-OTF UD Shin Maru Go Pr6N"/>
            </a:endParaRPr>
          </a:p>
        </p:txBody>
      </p:sp>
      <p:sp>
        <p:nvSpPr>
          <p:cNvPr id="1072" name="object 8"/>
          <p:cNvSpPr txBox="1"/>
          <p:nvPr/>
        </p:nvSpPr>
        <p:spPr>
          <a:xfrm>
            <a:off x="1713392" y="3676824"/>
            <a:ext cx="3895090" cy="3744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459"/>
              </a:spcBef>
            </a:pPr>
            <a:r>
              <a:rPr lang="zh-tw" sz="105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如果發燒37.5℃以上，或是身體不舒服，</a:t>
            </a:r>
            <a:endParaRPr sz="1050" kern="0" dirty="0">
              <a:latin typeface="+mj-ea"/>
              <a:ea typeface="+mj-ea"/>
              <a:cs typeface="A-OTF UD Shin Maru Go Pr6N"/>
            </a:endParaRPr>
          </a:p>
          <a:p>
            <a:pPr marL="12700" rtl="0">
              <a:lnSpc>
                <a:spcPct val="100000"/>
              </a:lnSpc>
              <a:spcBef>
                <a:spcPts val="355"/>
              </a:spcBef>
            </a:pPr>
            <a:r>
              <a:rPr lang="zh-tw" sz="105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就不能打疫苗了，所以一定要告訴家人喔。</a:t>
            </a:r>
            <a:endParaRPr sz="1050" kern="0" dirty="0">
              <a:latin typeface="+mj-ea"/>
              <a:ea typeface="+mj-ea"/>
              <a:cs typeface="A-OTF UD Shin Maru Go Pr6N"/>
            </a:endParaRPr>
          </a:p>
        </p:txBody>
      </p:sp>
      <p:sp>
        <p:nvSpPr>
          <p:cNvPr id="1073" name="object 9"/>
          <p:cNvSpPr txBox="1"/>
          <p:nvPr/>
        </p:nvSpPr>
        <p:spPr>
          <a:xfrm>
            <a:off x="768541" y="3743951"/>
            <a:ext cx="6369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zh-tw" sz="1200" kern="0">
                <a:solidFill>
                  <a:srgbClr val="DE6B37"/>
                </a:solidFill>
                <a:latin typeface="+mj-ea"/>
                <a:ea typeface="+mj-ea"/>
                <a:cs typeface="HGPGothicE"/>
              </a:rPr>
              <a:t>打疫苗前</a:t>
            </a:r>
            <a:endParaRPr sz="1200" kern="0">
              <a:latin typeface="+mj-ea"/>
              <a:ea typeface="+mj-ea"/>
              <a:cs typeface="HGPGothicE"/>
            </a:endParaRPr>
          </a:p>
        </p:txBody>
      </p:sp>
      <p:sp>
        <p:nvSpPr>
          <p:cNvPr id="1074" name="object 10"/>
          <p:cNvSpPr txBox="1"/>
          <p:nvPr/>
        </p:nvSpPr>
        <p:spPr>
          <a:xfrm>
            <a:off x="768574" y="4380834"/>
            <a:ext cx="6369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zh-tw" sz="1200" kern="0">
                <a:solidFill>
                  <a:srgbClr val="DE6B37"/>
                </a:solidFill>
                <a:latin typeface="+mj-ea"/>
                <a:ea typeface="+mj-ea"/>
                <a:cs typeface="HGPGothicE"/>
              </a:rPr>
              <a:t>打疫苗時</a:t>
            </a:r>
            <a:endParaRPr sz="1200" kern="0">
              <a:latin typeface="+mj-ea"/>
              <a:ea typeface="+mj-ea"/>
              <a:cs typeface="HGPGothicE"/>
            </a:endParaRPr>
          </a:p>
        </p:txBody>
      </p:sp>
      <p:sp>
        <p:nvSpPr>
          <p:cNvPr id="1075" name="object 11"/>
          <p:cNvSpPr txBox="1"/>
          <p:nvPr/>
        </p:nvSpPr>
        <p:spPr>
          <a:xfrm>
            <a:off x="768602" y="5434837"/>
            <a:ext cx="6464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zh-tw" sz="1200" kern="0">
                <a:solidFill>
                  <a:srgbClr val="DE6B37"/>
                </a:solidFill>
                <a:latin typeface="+mj-ea"/>
                <a:ea typeface="+mj-ea"/>
                <a:cs typeface="HGPGothicE"/>
              </a:rPr>
              <a:t>打完疫苗後</a:t>
            </a:r>
            <a:endParaRPr sz="1200" kern="0">
              <a:latin typeface="+mj-ea"/>
              <a:ea typeface="+mj-ea"/>
              <a:cs typeface="HGPGothicE"/>
            </a:endParaRPr>
          </a:p>
        </p:txBody>
      </p:sp>
      <p:sp>
        <p:nvSpPr>
          <p:cNvPr id="1076" name="object 12"/>
          <p:cNvSpPr txBox="1"/>
          <p:nvPr/>
        </p:nvSpPr>
        <p:spPr>
          <a:xfrm>
            <a:off x="803540" y="6774541"/>
            <a:ext cx="6100307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95"/>
              </a:spcBef>
            </a:pPr>
            <a:r>
              <a:rPr lang="zh-tw" sz="1500" b="1" kern="0" dirty="0">
                <a:solidFill>
                  <a:srgbClr val="221815"/>
                </a:solidFill>
                <a:latin typeface="+mj-ea"/>
                <a:ea typeface="+mj-ea"/>
                <a:cs typeface="HGPGothicE"/>
              </a:rPr>
              <a:t>如果出現這樣的症狀，要告訴家人或身邊的大人喔。</a:t>
            </a:r>
            <a:endParaRPr sz="1500" b="1" kern="0" dirty="0">
              <a:latin typeface="+mj-ea"/>
              <a:ea typeface="+mj-ea"/>
              <a:cs typeface="HGPGothicE"/>
            </a:endParaRPr>
          </a:p>
        </p:txBody>
      </p:sp>
      <p:sp>
        <p:nvSpPr>
          <p:cNvPr id="1077" name="object 13"/>
          <p:cNvSpPr txBox="1"/>
          <p:nvPr/>
        </p:nvSpPr>
        <p:spPr>
          <a:xfrm>
            <a:off x="670308" y="7235813"/>
            <a:ext cx="135534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785"/>
              </a:spcBef>
            </a:pPr>
            <a:r>
              <a:rPr lang="zh-tw" sz="1200" b="1" kern="0">
                <a:solidFill>
                  <a:srgbClr val="DE6B37"/>
                </a:solidFill>
                <a:latin typeface="+mj-ea"/>
                <a:ea typeface="+mj-ea"/>
                <a:cs typeface="HGPGothicE"/>
              </a:rPr>
              <a:t>●剛打完疫苗後</a:t>
            </a:r>
            <a:endParaRPr sz="1200" b="1" kern="0" dirty="0">
              <a:latin typeface="+mj-ea"/>
              <a:ea typeface="+mj-ea"/>
              <a:cs typeface="HGPGothicE"/>
            </a:endParaRPr>
          </a:p>
        </p:txBody>
      </p:sp>
      <p:sp>
        <p:nvSpPr>
          <p:cNvPr id="1078" name="object 14"/>
          <p:cNvSpPr txBox="1"/>
          <p:nvPr/>
        </p:nvSpPr>
        <p:spPr>
          <a:xfrm>
            <a:off x="2775049" y="7510967"/>
            <a:ext cx="3216275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600"/>
              </a:spcBef>
              <a:tabLst>
                <a:tab pos="635635" algn="l"/>
                <a:tab pos="1555115" algn="l"/>
                <a:tab pos="2483485" algn="l"/>
              </a:tabLst>
            </a:pPr>
            <a:r>
              <a:rPr lang="zh-tw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◯發燒	◯頭痛	◯胸口痛</a:t>
            </a:r>
            <a:r>
              <a:rPr lang="en-US" altLang="zh-TW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     </a:t>
            </a:r>
            <a:r>
              <a:rPr lang="zh-tw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◯呼吸不舒服</a:t>
            </a:r>
            <a:endParaRPr sz="1000" kern="0" dirty="0">
              <a:latin typeface="+mj-ea"/>
              <a:ea typeface="+mj-ea"/>
              <a:cs typeface="A-OTF UD Shin Maru Go Pr6N"/>
            </a:endParaRPr>
          </a:p>
          <a:p>
            <a:pPr marL="12700" rtl="0">
              <a:lnSpc>
                <a:spcPct val="100000"/>
              </a:lnSpc>
              <a:spcBef>
                <a:spcPts val="500"/>
              </a:spcBef>
              <a:tabLst>
                <a:tab pos="635635" algn="l"/>
                <a:tab pos="1555115" algn="l"/>
              </a:tabLst>
            </a:pPr>
            <a:r>
              <a:rPr lang="zh-tw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◯覺得累	◯覺得冷	◯心臟撲通撲通跳</a:t>
            </a:r>
            <a:endParaRPr sz="1000" kern="0" dirty="0">
              <a:latin typeface="+mj-ea"/>
              <a:ea typeface="+mj-ea"/>
              <a:cs typeface="A-OTF UD Shin Maru Go Pr6N"/>
            </a:endParaRPr>
          </a:p>
        </p:txBody>
      </p:sp>
      <p:sp>
        <p:nvSpPr>
          <p:cNvPr id="1079" name="object 15"/>
          <p:cNvSpPr txBox="1"/>
          <p:nvPr/>
        </p:nvSpPr>
        <p:spPr>
          <a:xfrm>
            <a:off x="2769752" y="7230487"/>
            <a:ext cx="222769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zh-tw" sz="1200" b="1" kern="0">
                <a:solidFill>
                  <a:srgbClr val="DE6B37"/>
                </a:solidFill>
                <a:latin typeface="+mj-ea"/>
                <a:ea typeface="+mj-ea"/>
                <a:cs typeface="HGPGothicE"/>
              </a:rPr>
              <a:t>●打完疫苗當天或約4天以內</a:t>
            </a:r>
            <a:endParaRPr sz="1200" b="1" kern="0" dirty="0">
              <a:latin typeface="+mj-ea"/>
              <a:ea typeface="+mj-ea"/>
              <a:cs typeface="HGPGothicE"/>
            </a:endParaRPr>
          </a:p>
        </p:txBody>
      </p:sp>
      <p:grpSp>
        <p:nvGrpSpPr>
          <p:cNvPr id="1080" name="object 16"/>
          <p:cNvGrpSpPr/>
          <p:nvPr/>
        </p:nvGrpSpPr>
        <p:grpSpPr>
          <a:xfrm>
            <a:off x="1020984" y="8166458"/>
            <a:ext cx="5560060" cy="378460"/>
            <a:chOff x="1020984" y="8166458"/>
            <a:chExt cx="5560060" cy="378460"/>
          </a:xfrm>
        </p:grpSpPr>
        <p:sp>
          <p:nvSpPr>
            <p:cNvPr id="1081" name="object 17"/>
            <p:cNvSpPr/>
            <p:nvPr/>
          </p:nvSpPr>
          <p:spPr>
            <a:xfrm>
              <a:off x="1020984" y="8166458"/>
              <a:ext cx="5559545" cy="377949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+mj-ea"/>
                <a:ea typeface="+mj-ea"/>
              </a:endParaRPr>
            </a:p>
          </p:txBody>
        </p:sp>
        <p:sp>
          <p:nvSpPr>
            <p:cNvPr id="1082" name="object 18"/>
            <p:cNvSpPr/>
            <p:nvPr/>
          </p:nvSpPr>
          <p:spPr>
            <a:xfrm>
              <a:off x="1059143" y="8205361"/>
              <a:ext cx="5446344" cy="262749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+mj-ea"/>
                <a:ea typeface="+mj-ea"/>
              </a:endParaRPr>
            </a:p>
          </p:txBody>
        </p:sp>
      </p:grpSp>
      <p:sp>
        <p:nvSpPr>
          <p:cNvPr id="1083" name="object 19"/>
          <p:cNvSpPr txBox="1"/>
          <p:nvPr/>
        </p:nvSpPr>
        <p:spPr>
          <a:xfrm>
            <a:off x="2449604" y="8851900"/>
            <a:ext cx="286014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algn="ctr" rtl="0">
              <a:lnSpc>
                <a:spcPct val="100000"/>
              </a:lnSpc>
              <a:spcBef>
                <a:spcPts val="115"/>
              </a:spcBef>
            </a:pPr>
            <a:r>
              <a:rPr lang="zh-tw" sz="1450" b="1" kern="0" dirty="0">
                <a:solidFill>
                  <a:schemeClr val="bg1"/>
                </a:solidFill>
                <a:latin typeface="+mj-ea"/>
                <a:ea typeface="+mj-ea"/>
                <a:cs typeface="HGPGothicE"/>
              </a:rPr>
              <a:t>這裡很重要，希望大家遵守。</a:t>
            </a:r>
          </a:p>
        </p:txBody>
      </p:sp>
      <p:sp>
        <p:nvSpPr>
          <p:cNvPr id="1084" name="object 2"/>
          <p:cNvSpPr txBox="1"/>
          <p:nvPr/>
        </p:nvSpPr>
        <p:spPr>
          <a:xfrm>
            <a:off x="6231936" y="261997"/>
            <a:ext cx="982344" cy="196662"/>
          </a:xfrm>
          <a:prstGeom prst="rect">
            <a:avLst/>
          </a:prstGeom>
          <a:ln w="4445">
            <a:solidFill>
              <a:schemeClr val="bg1"/>
            </a:solidFill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rtl="0">
              <a:lnSpc>
                <a:spcPct val="100000"/>
              </a:lnSpc>
              <a:spcBef>
                <a:spcPts val="220"/>
              </a:spcBef>
            </a:pPr>
            <a:r>
              <a:rPr lang="zh-tw" sz="900" kern="0">
                <a:solidFill>
                  <a:schemeClr val="bg1"/>
                </a:solidFill>
                <a:latin typeface="+mj-ea"/>
                <a:ea typeface="+mj-ea"/>
                <a:cs typeface="ＭＳ ゴシック"/>
              </a:rPr>
              <a:t>2022年2月10日</a:t>
            </a:r>
          </a:p>
        </p:txBody>
      </p:sp>
      <p:sp>
        <p:nvSpPr>
          <p:cNvPr id="1085" name="object 2"/>
          <p:cNvSpPr txBox="1"/>
          <p:nvPr/>
        </p:nvSpPr>
        <p:spPr>
          <a:xfrm>
            <a:off x="1488780" y="979080"/>
            <a:ext cx="457894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rtl="0">
              <a:lnSpc>
                <a:spcPct val="100000"/>
              </a:lnSpc>
            </a:pPr>
            <a:r>
              <a:rPr lang="zh-tw" sz="1700" b="1" kern="0" dirty="0">
                <a:solidFill>
                  <a:srgbClr val="221815"/>
                </a:solidFill>
                <a:latin typeface="+mj-ea"/>
                <a:ea typeface="+mj-ea"/>
                <a:cs typeface="HGPGothicE"/>
              </a:rPr>
              <a:t>新冠疫苗接種說明書</a:t>
            </a:r>
            <a:endParaRPr sz="1700" b="1" kern="0" dirty="0">
              <a:latin typeface="+mj-ea"/>
              <a:ea typeface="+mj-ea"/>
              <a:cs typeface="HGPGothicE"/>
            </a:endParaRPr>
          </a:p>
        </p:txBody>
      </p:sp>
      <p:sp>
        <p:nvSpPr>
          <p:cNvPr id="1086" name="object 4"/>
          <p:cNvSpPr txBox="1"/>
          <p:nvPr/>
        </p:nvSpPr>
        <p:spPr>
          <a:xfrm>
            <a:off x="649743" y="1976044"/>
            <a:ext cx="5512435" cy="10640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spcBef>
                <a:spcPts val="1240"/>
              </a:spcBef>
            </a:pPr>
            <a:r>
              <a:rPr lang="zh-tw" sz="1050" kern="0" dirty="0" smtClea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如果跑</a:t>
            </a:r>
            <a:r>
              <a:rPr lang="zh-tw" sz="105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進</a:t>
            </a:r>
            <a:r>
              <a:rPr lang="zh-tw" sz="1050" kern="0" dirty="0" smtClea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我們身體裡</a:t>
            </a:r>
            <a:r>
              <a:rPr lang="zh-TW" altLang="en-US" sz="1050" kern="0" dirty="0" smtClea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的</a:t>
            </a:r>
            <a:r>
              <a:rPr lang="zh-tw" altLang="ja-JP" sz="1050" kern="0" dirty="0" smtClean="0">
                <a:solidFill>
                  <a:srgbClr val="221815"/>
                </a:solidFill>
                <a:latin typeface="+mj-ea"/>
                <a:cs typeface="A-OTF UD Shin Maru Go Pr6N"/>
              </a:rPr>
              <a:t>新</a:t>
            </a:r>
            <a:r>
              <a:rPr lang="zh-tw" altLang="ja-JP" sz="1050" kern="0" dirty="0">
                <a:solidFill>
                  <a:srgbClr val="221815"/>
                </a:solidFill>
                <a:latin typeface="+mj-ea"/>
                <a:cs typeface="A-OTF UD Shin Maru Go Pr6N"/>
              </a:rPr>
              <a:t>冠</a:t>
            </a:r>
            <a:r>
              <a:rPr lang="zh-tw" altLang="ja-JP" sz="1050" kern="0" dirty="0" smtClean="0">
                <a:solidFill>
                  <a:srgbClr val="221815"/>
                </a:solidFill>
                <a:latin typeface="+mj-ea"/>
                <a:cs typeface="A-OTF UD Shin Maru Go Pr6N"/>
              </a:rPr>
              <a:t>病毒</a:t>
            </a:r>
            <a:r>
              <a:rPr lang="zh-tw" sz="1050" kern="0" dirty="0" smtClea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變多</a:t>
            </a:r>
            <a:r>
              <a:rPr lang="zh-tw" sz="105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，</a:t>
            </a:r>
            <a:endParaRPr sz="1050" kern="0" dirty="0">
              <a:latin typeface="+mj-ea"/>
              <a:ea typeface="+mj-ea"/>
              <a:cs typeface="A-OTF UD Shin Maru Go Pr6N"/>
            </a:endParaRPr>
          </a:p>
          <a:p>
            <a:pPr marL="15875" marR="1478280" indent="-1270" rtl="0">
              <a:lnSpc>
                <a:spcPct val="141800"/>
              </a:lnSpc>
            </a:pPr>
            <a:r>
              <a:rPr lang="zh-tw" sz="105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我們就會發燒、</a:t>
            </a:r>
            <a:r>
              <a:rPr lang="zh-tw" sz="1050" kern="0" dirty="0" smtClea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覺得</a:t>
            </a:r>
            <a:r>
              <a:rPr lang="zh-TW" altLang="en-US" sz="1050" kern="0" dirty="0" smtClea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很</a:t>
            </a:r>
            <a:r>
              <a:rPr lang="zh-tw" sz="1050" kern="0" dirty="0" smtClea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累</a:t>
            </a:r>
            <a:r>
              <a:rPr lang="zh-tw" sz="105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、咳嗽、呼吸不舒服、頭痛、吃東西的味道變了等，身體會變得很不舒服。</a:t>
            </a:r>
            <a:endParaRPr sz="1050" kern="0" dirty="0">
              <a:latin typeface="+mj-ea"/>
              <a:ea typeface="+mj-ea"/>
              <a:cs typeface="A-OTF UD Shin Maru Go Pr6N"/>
            </a:endParaRPr>
          </a:p>
          <a:p>
            <a:pPr marL="14604" marR="1299845" indent="-2540" rtl="0">
              <a:lnSpc>
                <a:spcPct val="141800"/>
              </a:lnSpc>
            </a:pPr>
            <a:r>
              <a:rPr lang="zh-tw" sz="105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打疫苗可以讓我們的身體做好準備跟新冠病毒戰鬥，就算病毒跑進身體裡，身體也比較不會覺得不舒服。</a:t>
            </a:r>
            <a:endParaRPr sz="1050" kern="0" dirty="0">
              <a:latin typeface="+mj-ea"/>
              <a:ea typeface="+mj-ea"/>
              <a:cs typeface="A-OTF UD Shin Maru Go Pr6N"/>
            </a:endParaRPr>
          </a:p>
        </p:txBody>
      </p:sp>
      <p:sp>
        <p:nvSpPr>
          <p:cNvPr id="1087" name="object 4"/>
          <p:cNvSpPr txBox="1"/>
          <p:nvPr/>
        </p:nvSpPr>
        <p:spPr>
          <a:xfrm>
            <a:off x="728096" y="3265305"/>
            <a:ext cx="610030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8" rtl="0">
              <a:lnSpc>
                <a:spcPct val="100000"/>
              </a:lnSpc>
            </a:pPr>
            <a:r>
              <a:rPr lang="zh-tw" sz="1300" b="1" kern="0" dirty="0">
                <a:solidFill>
                  <a:schemeClr val="bg1"/>
                </a:solidFill>
                <a:latin typeface="+mj-ea"/>
                <a:ea typeface="+mj-ea"/>
                <a:cs typeface="HGPGothicE"/>
              </a:rPr>
              <a:t>打新冠疫苗的時候，要注意什麼？</a:t>
            </a:r>
          </a:p>
        </p:txBody>
      </p:sp>
      <p:sp>
        <p:nvSpPr>
          <p:cNvPr id="1088" name="object 7"/>
          <p:cNvSpPr txBox="1"/>
          <p:nvPr/>
        </p:nvSpPr>
        <p:spPr>
          <a:xfrm>
            <a:off x="4377766" y="5559822"/>
            <a:ext cx="2354580" cy="8386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rtl="0">
              <a:lnSpc>
                <a:spcPct val="100000"/>
              </a:lnSpc>
              <a:spcBef>
                <a:spcPts val="830"/>
              </a:spcBef>
              <a:tabLst>
                <a:tab pos="609600" algn="l"/>
              </a:tabLst>
            </a:pPr>
            <a:r>
              <a:rPr lang="zh-tw" sz="105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◯發燒	◯噁心</a:t>
            </a:r>
            <a:endParaRPr sz="1050" kern="0" dirty="0">
              <a:latin typeface="+mj-ea"/>
              <a:ea typeface="+mj-ea"/>
              <a:cs typeface="A-OTF UD Shin Maru Go Pr6N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zh-tw" sz="105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◯覺得累 ◯拉肚子</a:t>
            </a:r>
            <a:endParaRPr sz="1050" kern="0" dirty="0">
              <a:latin typeface="+mj-ea"/>
              <a:ea typeface="+mj-ea"/>
              <a:cs typeface="A-OTF UD Shin Maru Go Pr6N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zh-tw" sz="105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◯頭痛</a:t>
            </a:r>
            <a:endParaRPr sz="1050" kern="0" dirty="0">
              <a:latin typeface="+mj-ea"/>
              <a:ea typeface="+mj-ea"/>
              <a:cs typeface="A-OTF UD Shin Maru Go Pr6N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zh-tw" sz="1050" kern="0" dirty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◯覺得冷</a:t>
            </a:r>
            <a:endParaRPr sz="1050" kern="0" dirty="0">
              <a:latin typeface="+mj-ea"/>
              <a:ea typeface="+mj-ea"/>
              <a:cs typeface="A-OTF UD Shin Maru Go Pr6N"/>
            </a:endParaRPr>
          </a:p>
        </p:txBody>
      </p:sp>
      <p:sp>
        <p:nvSpPr>
          <p:cNvPr id="1089" name="object 13"/>
          <p:cNvSpPr txBox="1"/>
          <p:nvPr/>
        </p:nvSpPr>
        <p:spPr>
          <a:xfrm>
            <a:off x="670309" y="7510377"/>
            <a:ext cx="1084580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 rtl="0">
              <a:lnSpc>
                <a:spcPct val="100000"/>
              </a:lnSpc>
              <a:spcBef>
                <a:spcPts val="570"/>
              </a:spcBef>
            </a:pPr>
            <a:r>
              <a:rPr lang="zh-tw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◯身體發癢</a:t>
            </a:r>
            <a:endParaRPr lang="ja-JP" altLang="en-US" sz="1000" kern="0">
              <a:latin typeface="+mj-ea"/>
              <a:ea typeface="+mj-ea"/>
              <a:cs typeface="A-OTF UD Shin Maru Go Pr6N"/>
            </a:endParaRPr>
          </a:p>
          <a:p>
            <a:pPr marL="22225" rtl="0">
              <a:lnSpc>
                <a:spcPct val="100000"/>
              </a:lnSpc>
              <a:spcBef>
                <a:spcPts val="355"/>
              </a:spcBef>
            </a:pPr>
            <a:r>
              <a:rPr lang="zh-tw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◯咳嗽</a:t>
            </a:r>
            <a:endParaRPr sz="1000" kern="0" dirty="0">
              <a:latin typeface="+mj-ea"/>
              <a:ea typeface="+mj-ea"/>
              <a:cs typeface="A-OTF UD Shin Maru Go Pr6N"/>
            </a:endParaRPr>
          </a:p>
        </p:txBody>
      </p:sp>
      <p:sp>
        <p:nvSpPr>
          <p:cNvPr id="1090" name="object 19"/>
          <p:cNvSpPr txBox="1"/>
          <p:nvPr/>
        </p:nvSpPr>
        <p:spPr>
          <a:xfrm>
            <a:off x="578485" y="9296675"/>
            <a:ext cx="4342766" cy="7109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4475" algn="just" rtl="0">
              <a:lnSpc>
                <a:spcPct val="139600"/>
              </a:lnSpc>
              <a:spcBef>
                <a:spcPts val="655"/>
              </a:spcBef>
            </a:pPr>
            <a:r>
              <a:rPr lang="zh-TW" altLang="en-US" sz="1100" kern="0" dirty="0">
                <a:solidFill>
                  <a:srgbClr val="221815"/>
                </a:solidFill>
                <a:latin typeface="+mj-ea"/>
                <a:ea typeface="+mj-ea"/>
                <a:cs typeface="HGPGothicE"/>
              </a:rPr>
              <a:t>社會</a:t>
            </a:r>
            <a:r>
              <a:rPr lang="zh-tw" sz="1100" kern="0" dirty="0" smtClean="0">
                <a:solidFill>
                  <a:srgbClr val="221815"/>
                </a:solidFill>
                <a:latin typeface="+mj-ea"/>
                <a:ea typeface="+mj-ea"/>
                <a:cs typeface="HGPGothicE"/>
              </a:rPr>
              <a:t>上</a:t>
            </a:r>
            <a:r>
              <a:rPr lang="zh-tw" sz="1100" kern="0" dirty="0">
                <a:solidFill>
                  <a:srgbClr val="221815"/>
                </a:solidFill>
                <a:latin typeface="+mj-ea"/>
                <a:ea typeface="+mj-ea"/>
                <a:cs typeface="HGPGothicE"/>
              </a:rPr>
              <a:t>有各式各樣的人，有的人很早就打疫苗了，也有人因為一些原因不能打疫苗。我們絕對不可以因為打了疫苗或沒打疫苗，去説身邊的人壞話，或是欺負他們。</a:t>
            </a:r>
            <a:endParaRPr lang="ja-JP" altLang="en-US" sz="1100" kern="0" dirty="0">
              <a:latin typeface="+mj-ea"/>
              <a:ea typeface="+mj-ea"/>
              <a:cs typeface="HGPGothicE"/>
            </a:endParaRPr>
          </a:p>
        </p:txBody>
      </p:sp>
      <p:pic>
        <p:nvPicPr>
          <p:cNvPr id="1091" name="図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1543" y="771479"/>
            <a:ext cx="850900" cy="609600"/>
          </a:xfrm>
          <a:prstGeom prst="rect">
            <a:avLst/>
          </a:prstGeom>
        </p:spPr>
      </p:pic>
      <p:pic>
        <p:nvPicPr>
          <p:cNvPr id="1092" name="図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67720" y="795538"/>
            <a:ext cx="495300" cy="596900"/>
          </a:xfrm>
          <a:prstGeom prst="rect">
            <a:avLst/>
          </a:prstGeom>
        </p:spPr>
      </p:pic>
      <p:pic>
        <p:nvPicPr>
          <p:cNvPr id="1093" name="図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71730" y="1450779"/>
            <a:ext cx="1905000" cy="1625600"/>
          </a:xfrm>
          <a:prstGeom prst="rect">
            <a:avLst/>
          </a:prstGeom>
        </p:spPr>
      </p:pic>
      <p:pic>
        <p:nvPicPr>
          <p:cNvPr id="1094" name="図 3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08482" y="3626637"/>
            <a:ext cx="1155700" cy="838200"/>
          </a:xfrm>
          <a:prstGeom prst="rect">
            <a:avLst/>
          </a:prstGeom>
        </p:spPr>
      </p:pic>
      <p:pic>
        <p:nvPicPr>
          <p:cNvPr id="1095" name="図 3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71801" y="4128287"/>
            <a:ext cx="647700" cy="673100"/>
          </a:xfrm>
          <a:prstGeom prst="rect">
            <a:avLst/>
          </a:prstGeom>
        </p:spPr>
      </p:pic>
      <p:pic>
        <p:nvPicPr>
          <p:cNvPr id="1096" name="図 4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21816" y="4883735"/>
            <a:ext cx="406400" cy="698500"/>
          </a:xfrm>
          <a:prstGeom prst="rect">
            <a:avLst/>
          </a:prstGeom>
        </p:spPr>
      </p:pic>
      <p:pic>
        <p:nvPicPr>
          <p:cNvPr id="1097" name="図 4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50433" y="5687623"/>
            <a:ext cx="635000" cy="673100"/>
          </a:xfrm>
          <a:prstGeom prst="rect">
            <a:avLst/>
          </a:prstGeom>
        </p:spPr>
      </p:pic>
      <p:pic>
        <p:nvPicPr>
          <p:cNvPr id="1098" name="図 4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73136" y="5538976"/>
            <a:ext cx="1117600" cy="901700"/>
          </a:xfrm>
          <a:prstGeom prst="rect">
            <a:avLst/>
          </a:prstGeom>
        </p:spPr>
      </p:pic>
      <p:pic>
        <p:nvPicPr>
          <p:cNvPr id="1099" name="図 4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14604" y="7180177"/>
            <a:ext cx="635000" cy="660400"/>
          </a:xfrm>
          <a:prstGeom prst="rect">
            <a:avLst/>
          </a:prstGeom>
        </p:spPr>
      </p:pic>
      <p:pic>
        <p:nvPicPr>
          <p:cNvPr id="1100" name="図 4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47140" y="7235164"/>
            <a:ext cx="914400" cy="647700"/>
          </a:xfrm>
          <a:prstGeom prst="rect">
            <a:avLst/>
          </a:prstGeom>
        </p:spPr>
      </p:pic>
      <p:pic>
        <p:nvPicPr>
          <p:cNvPr id="1101" name="図 5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43556" y="8676940"/>
            <a:ext cx="406400" cy="495300"/>
          </a:xfrm>
          <a:prstGeom prst="rect">
            <a:avLst/>
          </a:prstGeom>
        </p:spPr>
      </p:pic>
      <p:pic>
        <p:nvPicPr>
          <p:cNvPr id="1102" name="図 5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975982" y="9059479"/>
            <a:ext cx="2082800" cy="1066800"/>
          </a:xfrm>
          <a:prstGeom prst="rect">
            <a:avLst/>
          </a:prstGeom>
        </p:spPr>
      </p:pic>
      <p:sp>
        <p:nvSpPr>
          <p:cNvPr id="1103" name="object 36"/>
          <p:cNvSpPr txBox="1"/>
          <p:nvPr/>
        </p:nvSpPr>
        <p:spPr>
          <a:xfrm>
            <a:off x="4506347" y="3812898"/>
            <a:ext cx="130175" cy="74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zh-tw" sz="400" kern="0">
                <a:solidFill>
                  <a:srgbClr val="221815"/>
                </a:solidFill>
                <a:latin typeface="+mj-ea"/>
                <a:ea typeface="+mj-ea"/>
                <a:cs typeface="ＭＳ ゴシック"/>
              </a:rPr>
              <a:t> </a:t>
            </a:r>
            <a:endParaRPr sz="400" kern="0">
              <a:latin typeface="+mj-ea"/>
              <a:ea typeface="+mj-ea"/>
              <a:cs typeface="ＭＳ ゴシック"/>
            </a:endParaRPr>
          </a:p>
        </p:txBody>
      </p:sp>
      <p:sp>
        <p:nvSpPr>
          <p:cNvPr id="1104" name="object 37"/>
          <p:cNvSpPr txBox="1"/>
          <p:nvPr/>
        </p:nvSpPr>
        <p:spPr>
          <a:xfrm>
            <a:off x="4761058" y="3812898"/>
            <a:ext cx="130175" cy="74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zh-tw" sz="400" kern="0">
                <a:solidFill>
                  <a:srgbClr val="221815"/>
                </a:solidFill>
                <a:latin typeface="+mj-ea"/>
                <a:ea typeface="+mj-ea"/>
                <a:cs typeface="ＭＳ ゴシック"/>
              </a:rPr>
              <a:t> </a:t>
            </a:r>
            <a:endParaRPr sz="400" kern="0">
              <a:latin typeface="+mj-ea"/>
              <a:ea typeface="+mj-ea"/>
              <a:cs typeface="ＭＳ ゴシック"/>
            </a:endParaRPr>
          </a:p>
        </p:txBody>
      </p:sp>
      <p:sp>
        <p:nvSpPr>
          <p:cNvPr id="1105" name="テキスト ボックス 2"/>
          <p:cNvSpPr txBox="1"/>
          <p:nvPr/>
        </p:nvSpPr>
        <p:spPr>
          <a:xfrm>
            <a:off x="1059143" y="8152069"/>
            <a:ext cx="5476373" cy="369332"/>
          </a:xfrm>
          <a:prstGeom prst="rect">
            <a:avLst/>
          </a:prstGeom>
          <a:solidFill>
            <a:srgbClr val="EEC8AB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zh-tw" kern="0">
                <a:solidFill>
                  <a:srgbClr val="DE6B37"/>
                </a:solidFill>
                <a:latin typeface="+mj-ea"/>
                <a:ea typeface="+mj-ea"/>
              </a:rPr>
              <a:t>疫苗要間隔3週之後再接種第2劑。</a:t>
            </a:r>
            <a:endParaRPr lang="th-TH" kern="0">
              <a:solidFill>
                <a:srgbClr val="DE6B37"/>
              </a:solidFill>
              <a:latin typeface="+mj-ea"/>
              <a:ea typeface="+mj-ea"/>
            </a:endParaRPr>
          </a:p>
        </p:txBody>
      </p:sp>
      <p:sp>
        <p:nvSpPr>
          <p:cNvPr id="42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5759450" y="469900"/>
            <a:ext cx="1470053" cy="174003"/>
          </a:xfrm>
          <a:prstGeom prst="rect">
            <a:avLst/>
          </a:prstGeom>
          <a:ln w="4445">
            <a:noFill/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algn="r" rtl="0">
              <a:lnSpc>
                <a:spcPct val="100000"/>
              </a:lnSpc>
              <a:spcBef>
                <a:spcPts val="220"/>
              </a:spcBef>
            </a:pPr>
            <a:r>
              <a:rPr lang="ja-JP" altLang="en-US" sz="8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中国語（繁体</a:t>
            </a:r>
            <a:r>
              <a:rPr lang="ja-JP" altLang="en-US" sz="800" kern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字</a:t>
            </a:r>
            <a:r>
              <a:rPr lang="ja-JP" altLang="en-US" sz="800" kern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）</a:t>
            </a:r>
            <a:endParaRPr lang="en" sz="800" kern="0" dirty="0">
              <a:solidFill>
                <a:schemeClr val="accent6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8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250</Words>
  <PresentationFormat>ユーザー設定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A-OTF UD Shin Maru Go Pr6N</vt:lpstr>
      <vt:lpstr>Cordia New</vt:lpstr>
      <vt:lpstr>HGPGothicE</vt:lpstr>
      <vt:lpstr>ＭＳ Ｐゴシック</vt:lpstr>
      <vt:lpstr>ＭＳ ゴシック</vt:lpstr>
      <vt:lpstr>新細明體</vt:lpstr>
      <vt:lpstr>メイリオ</vt:lpstr>
      <vt:lpstr>游ゴシック</vt:lpstr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2022-02-13T08:34:01Z</dcterms:created>
  <dcterms:modified xsi:type="dcterms:W3CDTF">2022-04-14T09:29:36Z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2022-02-13T00:00:00Z</vt:filetime>
  </property>
  <property fmtid="{D5CDD505-2E9C-101B-9397-08002B2CF9AE}" pid="3" name="Creator">
    <vt:lpwstr>Adobe Illustrator 25.2 (Macintosh)</vt:lpwstr>
  </property>
  <property fmtid="{D5CDD505-2E9C-101B-9397-08002B2CF9AE}" pid="4" name="LastSaved">
    <vt:filetime>2022-02-13T00:00:00Z</vt:filetime>
  </property>
</Properties>
</file>