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4" r:id="rId2"/>
  </p:sldIdLst>
  <p:sldSz cx="7556500" cy="10693400"/>
  <p:notesSz cx="7556500" cy="10693400"/>
  <p:defaultTextStyle>
    <a:defPPr rtl="0">
      <a:defRPr lang="pt-PT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6B37"/>
    <a:srgbClr val="EEC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79"/>
  </p:normalViewPr>
  <p:slideViewPr>
    <p:cSldViewPr>
      <p:cViewPr>
        <p:scale>
          <a:sx n="125" d="100"/>
          <a:sy n="125" d="100"/>
        </p:scale>
        <p:origin x="468" y="-9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唐 麗麗" userId="f55fa60da7708689" providerId="LiveId" clId="{55A46364-BA38-4904-8AFE-A6AB6CB45246}"/>
    <pc:docChg chg="modSld">
      <pc:chgData name="唐 麗麗" userId="f55fa60da7708689" providerId="LiveId" clId="{55A46364-BA38-4904-8AFE-A6AB6CB45246}" dt="2022-03-14T03:11:41.635" v="0" actId="2711"/>
      <pc:docMkLst>
        <pc:docMk/>
      </pc:docMkLst>
      <pc:sldChg chg="modSp mod">
        <pc:chgData name="唐 麗麗" userId="f55fa60da7708689" providerId="LiveId" clId="{55A46364-BA38-4904-8AFE-A6AB6CB45246}" dt="2022-03-14T03:11:41.635" v="0" actId="2711"/>
        <pc:sldMkLst>
          <pc:docMk/>
          <pc:sldMk cId="0" sldId="264"/>
        </pc:sldMkLst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3" creationId="{AD2479FD-C74B-45C1-B99E-5247CEEFA5F6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4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5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6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7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8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9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0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1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2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3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4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5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7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8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19" creationId="{00000000-0000-0000-0000-000000000000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4" creationId="{9091C248-2FE6-F74A-9C16-1E9241EEFC1F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5" creationId="{49743595-0AAF-C041-BC17-C05303AD4B51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6" creationId="{776CF302-F79C-4F4D-8536-D2784F7BBB62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7" creationId="{461AAA58-6D19-B141-A3D3-1F52B310BEB1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8" creationId="{C0DC2FE9-0ACC-8D42-9859-688DD0B1387A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29" creationId="{549AAE56-F5CC-A647-899B-7EDDC0C95A48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30" creationId="{587EB643-9A00-D34E-98D9-08552434D657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89" creationId="{6D52B509-9042-474E-A3A3-5C4C53502012}"/>
          </ac:spMkLst>
        </pc:spChg>
        <pc:spChg chg="mod">
          <ac:chgData name="唐 麗麗" userId="f55fa60da7708689" providerId="LiveId" clId="{55A46364-BA38-4904-8AFE-A6AB6CB45246}" dt="2022-03-14T03:11:41.635" v="0" actId="2711"/>
          <ac:spMkLst>
            <pc:docMk/>
            <pc:sldMk cId="0" sldId="264"/>
            <ac:spMk id="90" creationId="{5B3E3726-0BF8-7647-BFAE-067A13FA114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A55638-820B-5B44-92E6-92DE025D1F07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"/>
              <a:t>マスター テキストの書式設定</a:t>
            </a:r>
          </a:p>
          <a:p>
            <a:pPr lvl="1" rtl="0"/>
            <a:r>
              <a:rPr lang="pt"/>
              <a:t>第 2 レベル</a:t>
            </a:r>
          </a:p>
          <a:p>
            <a:pPr lvl="2" rtl="0"/>
            <a:r>
              <a:rPr lang="pt"/>
              <a:t>第 3 レベル</a:t>
            </a:r>
          </a:p>
          <a:p>
            <a:pPr lvl="3" rtl="0"/>
            <a:r>
              <a:rPr lang="pt"/>
              <a:t>第 4 レベル</a:t>
            </a:r>
          </a:p>
          <a:p>
            <a:pPr lvl="4" rtl="0"/>
            <a:r>
              <a:rPr lang="pt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C9A31C6-52EB-2F42-BAEA-0A07B6EC6C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0126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EC9A31C6-52EB-2F42-BAEA-0A07B6EC6C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471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 rtlCol="0"/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 rtlCol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 rtlCol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 rtlCol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>
              <a:defRPr/>
            </a:lvl1pPr>
          </a:lstStyle>
          <a:p>
            <a:pPr rtl="0"/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D8BD707-D9CF-40AE-B4C6-C98DA3205C09}" type="datetimeFigureOut">
              <a:rPr lang="en-US"/>
              <a:t>4/18/2022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>
            <a:extLst>
              <a:ext uri="{FF2B5EF4-FFF2-40B4-BE49-F238E27FC236}">
                <a16:creationId xmlns:a16="http://schemas.microsoft.com/office/drawing/2014/main" id="{2C548CBD-DE2D-F840-AEA9-5C0BECAB14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5326"/>
            <a:ext cx="7556500" cy="10680700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2694825" y="253664"/>
            <a:ext cx="216684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0480" algn="ctr" rtl="0">
              <a:lnSpc>
                <a:spcPct val="100000"/>
              </a:lnSpc>
              <a:spcBef>
                <a:spcPts val="100"/>
              </a:spcBef>
            </a:pPr>
            <a:r>
              <a:rPr lang="pt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Para as crianças de </a:t>
            </a:r>
            <a:br>
              <a:rPr lang="pt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</a:br>
            <a:r>
              <a:rPr lang="pt" sz="14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5 a 11 anos de idade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41241" y="4191790"/>
            <a:ext cx="2440940" cy="512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Bef>
                <a:spcPts val="459"/>
              </a:spcBef>
            </a:pPr>
            <a:r>
              <a:rPr lang="pt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vacina será aplicada perto do ombro.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5875" rtl="0">
              <a:lnSpc>
                <a:spcPct val="100000"/>
              </a:lnSpc>
              <a:spcBef>
                <a:spcPts val="355"/>
              </a:spcBef>
            </a:pPr>
            <a:r>
              <a:rPr lang="pt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No dia que for </a:t>
            </a:r>
            <a:r>
              <a:rPr lang="pt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tomar </a:t>
            </a:r>
            <a:r>
              <a:rPr lang="pt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</a:t>
            </a:r>
            <a:r>
              <a:rPr lang="pt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vacina, </a:t>
            </a:r>
            <a:r>
              <a:rPr lang="pt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use</a:t>
            </a:r>
            <a:r>
              <a:rPr lang="pt" sz="10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pt" sz="10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roupa que seja fácil de expor o ombro.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56170" y="4798335"/>
            <a:ext cx="2040791" cy="14547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marR="5080" indent="-168275" rtl="0">
              <a:lnSpc>
                <a:spcPct val="129900"/>
              </a:lnSpc>
            </a:pPr>
            <a:r>
              <a:rPr lang="pt" sz="9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Depois de tomar a vacina, espere sentado(a) por pelo menos 15 minutos.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80975" indent="-168275" rtl="0">
              <a:lnSpc>
                <a:spcPct val="100000"/>
              </a:lnSpc>
              <a:spcAft>
                <a:spcPts val="1000"/>
              </a:spcAft>
            </a:pPr>
            <a:r>
              <a:rPr lang="pt" sz="8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	</a:t>
            </a:r>
            <a:r>
              <a:rPr lang="pt" sz="8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(Há possibilidade </a:t>
            </a:r>
            <a:r>
              <a:rPr lang="pt" sz="8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de </a:t>
            </a:r>
            <a:r>
              <a:rPr lang="pt" sz="8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esperar por pelo menos 30 minutos)</a:t>
            </a:r>
            <a:endParaRPr sz="8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80975" marR="48260" indent="-168275" rtl="0">
              <a:lnSpc>
                <a:spcPct val="129900"/>
              </a:lnSpc>
            </a:pPr>
            <a:r>
              <a:rPr lang="pt" sz="9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No dia da </a:t>
            </a:r>
            <a:r>
              <a:rPr lang="pt" sz="9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vacinação, </a:t>
            </a:r>
            <a:r>
              <a:rPr lang="pt" sz="9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não há nenhum problema em fazer suas atividades do dia a dia como tomar banho etc., mas não faça exercícios pesados.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53093" y="4860508"/>
            <a:ext cx="2496958" cy="5401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marR="5080" indent="-168275">
              <a:lnSpc>
                <a:spcPct val="129900"/>
              </a:lnSpc>
              <a:spcBef>
                <a:spcPts val="100"/>
              </a:spcBef>
            </a:pPr>
            <a:r>
              <a:rPr lang="pt" sz="9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◎ 	Depois de tomar a vacina, pode ser que você tenha os sintomas abaixo, mas </a:t>
            </a:r>
            <a:r>
              <a:rPr lang="pt" sz="9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sabe-se </a:t>
            </a:r>
            <a:r>
              <a:rPr lang="pt" sz="9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que eles desaparecerão naturalmente dentro de 2 a 3 dias.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28098" y="3628773"/>
            <a:ext cx="389509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rtl="0">
              <a:lnSpc>
                <a:spcPct val="100000"/>
              </a:lnSpc>
              <a:spcBef>
                <a:spcPts val="459"/>
              </a:spcBef>
            </a:pPr>
            <a:r>
              <a:rPr lang="pt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Quando tiver febre de </a:t>
            </a:r>
            <a:r>
              <a:rPr lang="ja" sz="10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37,5</a:t>
            </a:r>
            <a:r>
              <a:rPr lang="ja" sz="1000" kern="0" baseline="3000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</a:t>
            </a:r>
            <a:r>
              <a:rPr lang="ja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 ou </a:t>
            </a:r>
            <a:r>
              <a:rPr 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mais</a:t>
            </a:r>
            <a:r>
              <a:rPr lang="pt-BR" alt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</a:t>
            </a:r>
            <a:r>
              <a:rPr 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ou quando não estiver se sentindo </a:t>
            </a:r>
            <a:r>
              <a:rPr 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bem</a:t>
            </a:r>
            <a:r>
              <a:rPr lang="pt-BR" alt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</a:t>
            </a:r>
            <a:r>
              <a:rPr lang="en-US" altLang="ja" sz="10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pt" sz="10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você não poderá tomar a vacina. Então, comunique isso para alguém da família.</a:t>
            </a:r>
            <a:endParaRPr sz="10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5215" y="3680551"/>
            <a:ext cx="72380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pt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Antes de </a:t>
            </a:r>
            <a:r>
              <a:rPr lang="pt" sz="1200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se </a:t>
            </a:r>
            <a:r>
              <a:rPr lang="pt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vacinar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962" y="4317434"/>
            <a:ext cx="82031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pt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Na hora de se vacinar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5215" y="5371437"/>
            <a:ext cx="72380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100"/>
              </a:spcBef>
            </a:pPr>
            <a:r>
              <a:rPr lang="pt" sz="12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Depois de se vacinar</a:t>
            </a:r>
            <a:endParaRPr sz="12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1234" y="6781116"/>
            <a:ext cx="6803046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 rtl="0">
              <a:lnSpc>
                <a:spcPct val="100000"/>
              </a:lnSpc>
              <a:spcBef>
                <a:spcPts val="95"/>
              </a:spcBef>
            </a:pPr>
            <a:r>
              <a:rPr lang="pt" sz="13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 esses sintomas </a:t>
            </a:r>
            <a:r>
              <a:rPr lang="pt" sz="1300" b="1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surgirem, </a:t>
            </a:r>
            <a:r>
              <a:rPr lang="pt" sz="1300" b="1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avise alguém da família ou um adulto que estiver por perto.</a:t>
            </a:r>
            <a:endParaRPr sz="13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75634" y="7230487"/>
            <a:ext cx="136792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indent="-168275">
              <a:spcBef>
                <a:spcPts val="100"/>
              </a:spcBef>
            </a:pPr>
            <a:r>
              <a:rPr lang="pt" sz="10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 Logo </a:t>
            </a:r>
            <a:r>
              <a:rPr lang="pt" sz="1000" b="1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após se </a:t>
            </a:r>
            <a:r>
              <a:rPr lang="pt" sz="10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vacinar</a:t>
            </a:r>
            <a:endParaRPr sz="1000" b="1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39088" y="7446920"/>
            <a:ext cx="321627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rtl="0">
              <a:lnSpc>
                <a:spcPct val="100000"/>
              </a:lnSpc>
              <a:spcAft>
                <a:spcPts val="300"/>
              </a:spcAft>
              <a:tabLst>
                <a:tab pos="635635" algn="l"/>
                <a:tab pos="1555115" algn="l"/>
                <a:tab pos="2483485" algn="l"/>
              </a:tabLst>
            </a:pP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Febre </a:t>
            </a:r>
            <a:r>
              <a:rPr lang="ja-JP" alt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pt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Dor de </a:t>
            </a:r>
            <a:r>
              <a:rPr lang="pt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cabeça</a:t>
            </a:r>
            <a:r>
              <a:rPr lang="ja-JP" altLang="en-US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pt" sz="900" kern="0" dirty="0" smtClea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Dor no peito </a:t>
            </a:r>
          </a:p>
          <a:p>
            <a:pPr marL="12700" rtl="0">
              <a:lnSpc>
                <a:spcPct val="100000"/>
              </a:lnSpc>
              <a:spcAft>
                <a:spcPts val="300"/>
              </a:spcAft>
              <a:tabLst>
                <a:tab pos="635635" algn="l"/>
                <a:tab pos="1555115" algn="l"/>
                <a:tab pos="2483485" algn="l"/>
              </a:tabLst>
            </a:pP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Dificuldade para respirar	◯ Moleza no corpo  ◯ Calafrio</a:t>
            </a:r>
          </a:p>
          <a:p>
            <a:pPr marL="12700" rtl="0">
              <a:lnSpc>
                <a:spcPct val="100000"/>
              </a:lnSpc>
              <a:spcAft>
                <a:spcPts val="300"/>
              </a:spcAft>
              <a:tabLst>
                <a:tab pos="635635" algn="l"/>
                <a:tab pos="1555115" algn="l"/>
                <a:tab pos="2483485" algn="l"/>
              </a:tabLst>
            </a:pP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Sentir o coração batendo acelerado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39088" y="7230487"/>
            <a:ext cx="367549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0975" indent="-168275" rtl="0">
              <a:lnSpc>
                <a:spcPct val="100000"/>
              </a:lnSpc>
              <a:spcBef>
                <a:spcPts val="100"/>
              </a:spcBef>
            </a:pPr>
            <a:r>
              <a:rPr lang="pt" sz="1000" b="1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●	No dia em que tomou a vacina e durante os 4 dias seguintes</a:t>
            </a:r>
            <a:endParaRPr sz="10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1020984" y="8166458"/>
            <a:ext cx="5560060" cy="378460"/>
            <a:chOff x="1020984" y="8166458"/>
            <a:chExt cx="5560060" cy="378460"/>
          </a:xfrm>
        </p:grpSpPr>
        <p:sp>
          <p:nvSpPr>
            <p:cNvPr id="17" name="object 17"/>
            <p:cNvSpPr/>
            <p:nvPr/>
          </p:nvSpPr>
          <p:spPr>
            <a:xfrm>
              <a:off x="1020984" y="8166458"/>
              <a:ext cx="5559545" cy="377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8" name="object 18"/>
            <p:cNvSpPr/>
            <p:nvPr/>
          </p:nvSpPr>
          <p:spPr>
            <a:xfrm>
              <a:off x="1059143" y="8205361"/>
              <a:ext cx="5446344" cy="2627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rtl="0"/>
              <a:endParaRPr ker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2429058" y="8844035"/>
            <a:ext cx="2860145" cy="215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  <a:spcBef>
                <a:spcPts val="115"/>
              </a:spcBef>
            </a:pPr>
            <a:r>
              <a:rPr lang="pt" sz="1400" b="1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Algo importante para não esquecer</a:t>
            </a: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5911850" y="261997"/>
            <a:ext cx="1302430" cy="196662"/>
          </a:xfrm>
          <a:prstGeom prst="rect">
            <a:avLst/>
          </a:prstGeom>
          <a:ln w="4445">
            <a:solidFill>
              <a:schemeClr val="bg1"/>
            </a:solidFill>
          </a:ln>
        </p:spPr>
        <p:txBody>
          <a:bodyPr vert="horz" wrap="square" lIns="0" tIns="28800" rIns="0" bIns="21600" rtlCol="0">
            <a:spAutoFit/>
          </a:bodyPr>
          <a:lstStyle/>
          <a:p>
            <a:pPr algn="ctr" rtl="0">
              <a:lnSpc>
                <a:spcPct val="100000"/>
              </a:lnSpc>
              <a:spcBef>
                <a:spcPts val="220"/>
              </a:spcBef>
            </a:pPr>
            <a:r>
              <a:rPr lang="pt" sz="900" kern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10 de fevereiro de 2022</a:t>
            </a: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49743595-0AAF-C041-BC17-C05303AD4B51}"/>
              </a:ext>
            </a:extLst>
          </p:cNvPr>
          <p:cNvSpPr txBox="1"/>
          <p:nvPr/>
        </p:nvSpPr>
        <p:spPr>
          <a:xfrm>
            <a:off x="1225549" y="995472"/>
            <a:ext cx="51054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rtl="0">
              <a:lnSpc>
                <a:spcPct val="100000"/>
              </a:lnSpc>
            </a:pPr>
            <a:r>
              <a:rPr lang="pt" sz="1500" b="1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Informações sobre a vacina contra o novo coronavírus</a:t>
            </a:r>
            <a:endParaRPr sz="1500" b="1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6" name="object 4">
            <a:extLst>
              <a:ext uri="{FF2B5EF4-FFF2-40B4-BE49-F238E27FC236}">
                <a16:creationId xmlns:a16="http://schemas.microsoft.com/office/drawing/2014/main" id="{776CF302-F79C-4F4D-8536-D2784F7BBB62}"/>
              </a:ext>
            </a:extLst>
          </p:cNvPr>
          <p:cNvSpPr txBox="1"/>
          <p:nvPr/>
        </p:nvSpPr>
        <p:spPr>
          <a:xfrm>
            <a:off x="711075" y="1896555"/>
            <a:ext cx="4247354" cy="1197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pt-PT" altLang="ja-JP" sz="1100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Quando o novo coronavírus entra em seu corpo e aumenta o número de seus companheiros, eles poderão causar febre, tosse, dor de cabeça, dificuldade para respirar, sentir o gosto diferente etc., fazendo com que você não se sinta bem.</a:t>
            </a:r>
            <a:endParaRPr lang="ja-JP" altLang="ja-JP" sz="1100" kern="100" dirty="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pt-PT" altLang="ja-JP" sz="1100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Quando </a:t>
            </a:r>
            <a:r>
              <a:rPr lang="pt-PT" altLang="ja-JP" sz="1100" kern="100" dirty="0" smtClean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 toma</a:t>
            </a:r>
            <a:r>
              <a:rPr lang="pt-PT" altLang="ja-JP" sz="1100" strike="sngStrike" kern="100" dirty="0" smtClean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r</a:t>
            </a:r>
            <a:r>
              <a:rPr lang="pt-PT" altLang="ja-JP" sz="1100" kern="100" dirty="0" smtClean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pt-PT" altLang="ja-JP" sz="1100" kern="100" dirty="0">
                <a:effectLst/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 vacina, o seu corpo consegue se preparar para combater o novo coronavírus, por isso, mesmo que o vírus entre no seu corpo, é mais difícil de você ficar doente.</a:t>
            </a:r>
            <a:endParaRPr lang="ja-JP" altLang="ja-JP" sz="1100" kern="100" dirty="0">
              <a:effectLst/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7" name="object 4">
            <a:extLst>
              <a:ext uri="{FF2B5EF4-FFF2-40B4-BE49-F238E27FC236}">
                <a16:creationId xmlns:a16="http://schemas.microsoft.com/office/drawing/2014/main" id="{461AAA58-6D19-B141-A3D3-1F52B310BEB1}"/>
              </a:ext>
            </a:extLst>
          </p:cNvPr>
          <p:cNvSpPr txBox="1"/>
          <p:nvPr/>
        </p:nvSpPr>
        <p:spPr>
          <a:xfrm>
            <a:off x="1731741" y="3228546"/>
            <a:ext cx="4027709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8" rtl="0">
              <a:lnSpc>
                <a:spcPct val="100000"/>
              </a:lnSpc>
            </a:pPr>
            <a:r>
              <a:rPr lang="pt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Com o que devo ter cuidado quando for tomar a vacina?</a:t>
            </a: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C0DC2FE9-0ACC-8D42-9859-688DD0B1387A}"/>
              </a:ext>
            </a:extLst>
          </p:cNvPr>
          <p:cNvSpPr txBox="1"/>
          <p:nvPr/>
        </p:nvSpPr>
        <p:spPr>
          <a:xfrm>
            <a:off x="4507946" y="5699218"/>
            <a:ext cx="2354580" cy="6924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 rtl="0">
              <a:lnSpc>
                <a:spcPct val="100000"/>
              </a:lnSpc>
              <a:tabLst>
                <a:tab pos="609600" algn="l"/>
              </a:tabLst>
            </a:pPr>
            <a:r>
              <a:rPr lang="pt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Febre  ◯ Mal estar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pt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Moleza no corpo  </a:t>
            </a:r>
          </a:p>
          <a:p>
            <a:pPr marL="43180" rtl="0">
              <a:lnSpc>
                <a:spcPct val="100000"/>
              </a:lnSpc>
            </a:pPr>
            <a:r>
              <a:rPr lang="pt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Dor de barriga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pt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Dor de cabeça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43180" rtl="0">
              <a:lnSpc>
                <a:spcPct val="100000"/>
              </a:lnSpc>
            </a:pPr>
            <a:r>
              <a:rPr lang="pt" sz="900" kern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Calafrio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549AAE56-F5CC-A647-899B-7EDDC0C95A48}"/>
              </a:ext>
            </a:extLst>
          </p:cNvPr>
          <p:cNvSpPr txBox="1"/>
          <p:nvPr/>
        </p:nvSpPr>
        <p:spPr>
          <a:xfrm>
            <a:off x="682920" y="7494758"/>
            <a:ext cx="1279141" cy="328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25" rtl="0">
              <a:lnSpc>
                <a:spcPct val="100000"/>
              </a:lnSpc>
              <a:spcBef>
                <a:spcPts val="570"/>
              </a:spcBef>
            </a:pP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Coceira no corpo</a:t>
            </a:r>
            <a:endParaRPr lang="ja-JP" altLang="en-US"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22225" rtl="0">
              <a:lnSpc>
                <a:spcPct val="100000"/>
              </a:lnSpc>
              <a:spcBef>
                <a:spcPts val="355"/>
              </a:spcBef>
            </a:pPr>
            <a:r>
              <a:rPr lang="pt" sz="900" kern="0" dirty="0">
                <a:solidFill>
                  <a:srgbClr val="221815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◯ Tosse</a:t>
            </a:r>
            <a:endParaRPr sz="9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object 19">
            <a:extLst>
              <a:ext uri="{FF2B5EF4-FFF2-40B4-BE49-F238E27FC236}">
                <a16:creationId xmlns:a16="http://schemas.microsoft.com/office/drawing/2014/main" id="{587EB643-9A00-D34E-98D9-08552434D657}"/>
              </a:ext>
            </a:extLst>
          </p:cNvPr>
          <p:cNvSpPr txBox="1"/>
          <p:nvPr/>
        </p:nvSpPr>
        <p:spPr>
          <a:xfrm>
            <a:off x="501650" y="9235715"/>
            <a:ext cx="4724400" cy="947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44475" rtl="0">
              <a:lnSpc>
                <a:spcPct val="139600"/>
              </a:lnSpc>
              <a:spcBef>
                <a:spcPts val="655"/>
              </a:spcBef>
            </a:pPr>
            <a:r>
              <a:rPr lang="pt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Existem vários tipos de pessoas: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aquelas </a:t>
            </a:r>
            <a:r>
              <a:rPr lang="pt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que tomaram a vacina mais cedo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outras que </a:t>
            </a:r>
            <a:r>
              <a:rPr lang="pt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por algum motivo não podem tomar a vacina etc.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Nunca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devemos falar </a:t>
            </a:r>
            <a:r>
              <a:rPr lang="pt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mal ou fazer bullying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das</a:t>
            </a:r>
            <a:r>
              <a:rPr lang="pt" sz="1100" strike="sngStrike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 p</a:t>
            </a:r>
            <a:r>
              <a:rPr lang="pt" sz="1100" strike="sngStrike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essoas </a:t>
            </a:r>
            <a:r>
              <a:rPr lang="pt" sz="1100" kern="0" dirty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ao 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redor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, </a:t>
            </a:r>
            <a:r>
              <a:rPr lang="pt-BR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</a:t>
            </a:r>
            <a:r>
              <a:rPr lang="pt" sz="1100" kern="0" dirty="0" smtClean="0"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ejam porque tomaram ou não a vacina.</a:t>
            </a:r>
            <a:endParaRPr lang="ja-JP" altLang="en-US" sz="1100" kern="0" dirty="0">
              <a:latin typeface="Times New Roman" panose="02020603050405020304" pitchFamily="18" charset="0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FAF2A724-B2EC-684C-A24E-E0423A97A9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43" y="771479"/>
            <a:ext cx="850900" cy="6096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6A19E3B-600E-4246-A3AD-721D416897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7720" y="795538"/>
            <a:ext cx="495300" cy="5969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6FF0CFA8-CFE3-1341-ABEC-2AE531FFA99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050" y="1536700"/>
            <a:ext cx="1905000" cy="1625600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03BCFE6B-1D2C-6A49-9258-89EADDC0A0F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482" y="3626637"/>
            <a:ext cx="1155700" cy="83820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EA2E195-87BE-074C-A385-AA24A25AFD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801" y="4128287"/>
            <a:ext cx="647700" cy="673100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04BF257E-ACE0-B641-8FDC-902B72BACDA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16" y="4883735"/>
            <a:ext cx="406400" cy="698500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252AEF6-39C6-E843-989A-26322D4AE7F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33" y="5687623"/>
            <a:ext cx="635000" cy="673100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C1D1F1AD-4CE2-5B4E-80B0-2CC9D5F2BA7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3136" y="5538976"/>
            <a:ext cx="1117600" cy="901700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7C549DA8-E55B-5A47-842D-4A57D8D03E5E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945" y="7286791"/>
            <a:ext cx="635000" cy="660400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06F11C7B-FE0E-C54F-A618-23645C1E569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7140" y="7235164"/>
            <a:ext cx="914400" cy="647700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4A1A02CA-69C5-6447-83FA-287FA7681EFC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56" y="8676940"/>
            <a:ext cx="406400" cy="495300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D83A851-3EFD-6240-9C7C-09AF4E64064A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82" y="9059479"/>
            <a:ext cx="2082800" cy="10668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D2479FD-C74B-45C1-B99E-5247CEEFA5F6}"/>
              </a:ext>
            </a:extLst>
          </p:cNvPr>
          <p:cNvSpPr txBox="1"/>
          <p:nvPr/>
        </p:nvSpPr>
        <p:spPr>
          <a:xfrm>
            <a:off x="411234" y="8152069"/>
            <a:ext cx="6803046" cy="338554"/>
          </a:xfrm>
          <a:prstGeom prst="rect">
            <a:avLst/>
          </a:prstGeom>
          <a:solidFill>
            <a:srgbClr val="EEC8AB"/>
          </a:solidFill>
        </p:spPr>
        <p:txBody>
          <a:bodyPr wrap="square" rtlCol="0">
            <a:spAutoFit/>
          </a:bodyPr>
          <a:lstStyle/>
          <a:p>
            <a:pPr algn="ctr" rtl="0"/>
            <a:r>
              <a:rPr lang="pt" sz="16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Tome a segunda dose da </a:t>
            </a:r>
            <a:r>
              <a:rPr lang="pt" sz="1600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vacina após </a:t>
            </a:r>
            <a:r>
              <a:rPr lang="pt" sz="1600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3 </a:t>
            </a:r>
            <a:r>
              <a:rPr lang="pt" sz="16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semanas da </a:t>
            </a:r>
            <a:r>
              <a:rPr lang="pt" sz="1600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primeira </a:t>
            </a:r>
            <a:r>
              <a:rPr lang="pt" sz="1600" strike="sngStrike" kern="0" dirty="0" smtClean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dose</a:t>
            </a:r>
            <a:r>
              <a:rPr lang="pt" sz="1600" kern="0" dirty="0">
                <a:solidFill>
                  <a:srgbClr val="DE6B37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endParaRPr lang="th-TH" sz="1600" kern="0" dirty="0">
              <a:solidFill>
                <a:srgbClr val="DE6B37"/>
              </a:solidFill>
              <a:latin typeface="Times New Roman" panose="02020603050405020304" pitchFamily="18" charset="0"/>
              <a:ea typeface="游明朝" panose="02020400000000000000" pitchFamily="18" charset="-128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9091C248-2FE6-F74A-9C16-1E9241EEFC1F}"/>
              </a:ext>
            </a:extLst>
          </p:cNvPr>
          <p:cNvSpPr txBox="1"/>
          <p:nvPr/>
        </p:nvSpPr>
        <p:spPr>
          <a:xfrm>
            <a:off x="6205131" y="469900"/>
            <a:ext cx="1024372" cy="174003"/>
          </a:xfrm>
          <a:prstGeom prst="rect">
            <a:avLst/>
          </a:prstGeom>
          <a:ln w="4445">
            <a:noFill/>
          </a:ln>
        </p:spPr>
        <p:txBody>
          <a:bodyPr vert="horz" wrap="square" lIns="0" tIns="28800" rIns="0" bIns="21600" rtlCol="0">
            <a:spAutoFit/>
          </a:bodyPr>
          <a:lstStyle/>
          <a:p>
            <a:pPr marL="110489" algn="r" rtl="0">
              <a:lnSpc>
                <a:spcPct val="100000"/>
              </a:lnSpc>
              <a:spcBef>
                <a:spcPts val="220"/>
              </a:spcBef>
            </a:pPr>
            <a:r>
              <a:rPr lang="ja-JP" altLang="en-US" sz="800" kern="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ポルトガル語</a:t>
            </a:r>
            <a:endParaRPr lang="en" sz="800" kern="0" dirty="0">
              <a:solidFill>
                <a:schemeClr val="accent6">
                  <a:lumMod val="40000"/>
                  <a:lumOff val="6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pic>
        <p:nvPicPr>
          <p:cNvPr id="21" name="図 2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79920" y="1513840"/>
            <a:ext cx="4646130" cy="36103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01650" y="1599977"/>
            <a:ext cx="4674896" cy="200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938" algn="ctr" rtl="0">
              <a:lnSpc>
                <a:spcPct val="100000"/>
              </a:lnSpc>
            </a:pPr>
            <a:r>
              <a:rPr lang="pt" sz="1300" b="1" kern="0" dirty="0">
                <a:solidFill>
                  <a:schemeClr val="bg1"/>
                </a:solidFill>
                <a:latin typeface="Times New Roman" panose="02020603050405020304" pitchFamily="18" charset="0"/>
                <a:ea typeface="游明朝" panose="02020400000000000000" pitchFamily="18" charset="-128"/>
                <a:cs typeface="Times New Roman" panose="02020603050405020304" pitchFamily="18" charset="0"/>
              </a:rPr>
              <a:t>Por que tenho de tomar a vacina contra o novo coronavírus?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81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456</Words>
  <PresentationFormat>ユーザー設定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Cordia New</vt:lpstr>
      <vt:lpstr>メイリオ</vt:lpstr>
      <vt:lpstr>游ゴシック</vt:lpstr>
      <vt:lpstr>游明朝</vt:lpstr>
      <vt:lpstr>Arial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2022-02-13T08:34:01Z</dcterms:created>
  <dcterms:modified xsi:type="dcterms:W3CDTF">2022-04-18T07:14:25Z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2022-02-13T00:00:00Z</vt:filetime>
  </property>
  <property fmtid="{D5CDD505-2E9C-101B-9397-08002B2CF9AE}" pid="3" name="Creator">
    <vt:lpwstr>Adobe Illustrator 25.2 (Macintosh)</vt:lpwstr>
  </property>
  <property fmtid="{D5CDD505-2E9C-101B-9397-08002B2CF9AE}" pid="4" name="LastSaved">
    <vt:filetime>2022-02-13T00:00:00Z</vt:filetime>
  </property>
</Properties>
</file>