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
  </p:notesMasterIdLst>
  <p:sldIdLst>
    <p:sldId id="263" r:id="rId6"/>
    <p:sldId id="264" r:id="rId7"/>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8874-CA70-3305-0A83-2FA64694F4E2}" name="森本 航太(morimoto-kouta)" initials="森本" userId="S::MKCKQ@lansys.mhlw.go.jp::fd9702af-ee32-4fdb-a06b-f2a55f10a724" providerId="AD"/>
  <p188:author id="{B73B2DDD-CF44-CD1E-2E39-B53402C31303}" name="髙倉 敬太(takakura-keita)" initials="髙倉" userId="S::TKVQS@lansys.mhlw.go.jp::74b8f608-4496-4c63-8195-84dc6c9943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CDFF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ADD64-77B6-D019-224E-27C844B9C1BC}" v="2" dt="2024-10-02T08:26:46.7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7" autoAdjust="0"/>
    <p:restoredTop sz="94660"/>
  </p:normalViewPr>
  <p:slideViewPr>
    <p:cSldViewPr>
      <p:cViewPr varScale="1">
        <p:scale>
          <a:sx n="50" d="100"/>
          <a:sy n="50" d="100"/>
        </p:scale>
        <p:origin x="2088" y="60"/>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本 航太(morimoto-kouta)" userId="S::mkckq@lansys.mhlw.go.jp::fd9702af-ee32-4fdb-a06b-f2a55f10a724" providerId="AD" clId="Web-{F17ADD64-77B6-D019-224E-27C844B9C1BC}"/>
    <pc:docChg chg="modSld">
      <pc:chgData name="森本 航太(morimoto-kouta)" userId="S::mkckq@lansys.mhlw.go.jp::fd9702af-ee32-4fdb-a06b-f2a55f10a724" providerId="AD" clId="Web-{F17ADD64-77B6-D019-224E-27C844B9C1BC}" dt="2024-10-02T08:26:46.764" v="1" actId="20577"/>
      <pc:docMkLst>
        <pc:docMk/>
      </pc:docMkLst>
      <pc:sldChg chg="modSp">
        <pc:chgData name="森本 航太(morimoto-kouta)" userId="S::mkckq@lansys.mhlw.go.jp::fd9702af-ee32-4fdb-a06b-f2a55f10a724" providerId="AD" clId="Web-{F17ADD64-77B6-D019-224E-27C844B9C1BC}" dt="2024-10-02T08:26:46.764" v="1" actId="20577"/>
        <pc:sldMkLst>
          <pc:docMk/>
          <pc:sldMk cId="4068489079" sldId="263"/>
        </pc:sldMkLst>
        <pc:spChg chg="mod">
          <ac:chgData name="森本 航太(morimoto-kouta)" userId="S::mkckq@lansys.mhlw.go.jp::fd9702af-ee32-4fdb-a06b-f2a55f10a724" providerId="AD" clId="Web-{F17ADD64-77B6-D019-224E-27C844B9C1BC}" dt="2024-10-02T08:26:46.764" v="1" actId="20577"/>
          <ac:spMkLst>
            <pc:docMk/>
            <pc:sldMk cId="4068489079" sldId="263"/>
            <ac:spMk id="31" creationId="{96E8AB64-515B-97ED-4E78-CA70F16907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B7EFA5B-9BAD-45DA-AABB-E5474AD780BA}" type="datetimeFigureOut">
              <a:rPr kumimoji="1" lang="ja-JP" altLang="en-US" smtClean="0"/>
              <a:t>2024/10/2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2CA8133-AD85-4BC8-8729-7D1AF9A1A020}" type="slidenum">
              <a:rPr kumimoji="1" lang="ja-JP" altLang="en-US" smtClean="0"/>
              <a:t>‹#›</a:t>
            </a:fld>
            <a:endParaRPr kumimoji="1" lang="ja-JP" altLang="en-US"/>
          </a:p>
        </p:txBody>
      </p:sp>
    </p:spTree>
    <p:extLst>
      <p:ext uri="{BB962C8B-B14F-4D97-AF65-F5344CB8AC3E}">
        <p14:creationId xmlns:p14="http://schemas.microsoft.com/office/powerpoint/2010/main" val="40370388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2"/>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374322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397067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2674542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161761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2" y="2428349"/>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2" y="3618444"/>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428349"/>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618444"/>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407297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1878451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324851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4" y="1426285"/>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2"/>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177380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4" y="1426285"/>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2"/>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3467890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3663030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5"/>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5"/>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FA2B51-7DA7-40AA-85B6-127DDC35C24D}" type="datetimeFigureOut">
              <a:rPr kumimoji="1" lang="ja-JP" altLang="en-US" smtClean="0"/>
              <a:t>2024/10/2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185383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8"/>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7"/>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7"/>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7"/>
            <a:ext cx="2256235" cy="1678517"/>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8"/>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372D545-8467-428C-B4B7-668AFE11EB3F}" type="datetimeFigureOut">
              <a:rPr kumimoji="1" lang="ja-JP" altLang="en-US" smtClean="0"/>
              <a:t>2024/10/2</a:t>
            </a:fld>
            <a:endParaRPr kumimoji="1" lang="ja-JP" altLang="en-US"/>
          </a:p>
        </p:txBody>
      </p:sp>
      <p:sp>
        <p:nvSpPr>
          <p:cNvPr id="5" name="フッター プレースホルダー 4"/>
          <p:cNvSpPr>
            <a:spLocks noGrp="1"/>
          </p:cNvSpPr>
          <p:nvPr>
            <p:ph type="ftr" sz="quarter" idx="3"/>
          </p:nvPr>
        </p:nvSpPr>
        <p:spPr>
          <a:xfrm>
            <a:off x="2343151" y="9181397"/>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9FA2B51-7DA7-40AA-85B6-127DDC35C24D}" type="datetimeFigureOut">
              <a:rPr kumimoji="1" lang="ja-JP" altLang="en-US" smtClean="0"/>
              <a:t>2024/10/2</a:t>
            </a:fld>
            <a:endParaRPr kumimoji="1" lang="ja-JP" altLang="en-US"/>
          </a:p>
        </p:txBody>
      </p:sp>
      <p:sp>
        <p:nvSpPr>
          <p:cNvPr id="5" name="Footer Placeholder 4"/>
          <p:cNvSpPr>
            <a:spLocks noGrp="1"/>
          </p:cNvSpPr>
          <p:nvPr>
            <p:ph type="ftr" sz="quarter" idx="3"/>
          </p:nvPr>
        </p:nvSpPr>
        <p:spPr>
          <a:xfrm>
            <a:off x="2271714"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ADD9F8C-63EE-43AE-B939-CF64F1D5B09D}" type="slidenum">
              <a:rPr kumimoji="1" lang="ja-JP" altLang="en-US" smtClean="0"/>
              <a:t>‹#›</a:t>
            </a:fld>
            <a:endParaRPr kumimoji="1" lang="ja-JP" altLang="en-US"/>
          </a:p>
        </p:txBody>
      </p:sp>
    </p:spTree>
    <p:extLst>
      <p:ext uri="{BB962C8B-B14F-4D97-AF65-F5344CB8AC3E}">
        <p14:creationId xmlns:p14="http://schemas.microsoft.com/office/powerpoint/2010/main" val="3897987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57136" y="2780715"/>
            <a:ext cx="3326447" cy="707308"/>
          </a:xfrm>
          <a:prstGeom prst="rect">
            <a:avLst/>
          </a:prstGeom>
          <a:noFill/>
        </p:spPr>
        <p:txBody>
          <a:bodyPr wrap="square" rtlCol="0">
            <a:no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400" dirty="0">
                <a:ln/>
                <a:latin typeface="メイリオ" panose="020B0604030504040204" pitchFamily="50" charset="-128"/>
                <a:ea typeface="メイリオ" panose="020B0604030504040204" pitchFamily="50" charset="-128"/>
              </a:rPr>
              <a:t>自治体が</a:t>
            </a:r>
            <a:r>
              <a:rPr lang="ja-JP" altLang="en-US" sz="1400" dirty="0">
                <a:ln/>
                <a:solidFill>
                  <a:srgbClr val="FF0000"/>
                </a:solidFill>
                <a:latin typeface="メイリオ" panose="020B0604030504040204" pitchFamily="50" charset="-128"/>
                <a:ea typeface="メイリオ" panose="020B0604030504040204" pitchFamily="50" charset="-128"/>
              </a:rPr>
              <a:t>無料クーポン券</a:t>
            </a:r>
            <a:r>
              <a:rPr lang="ja-JP" altLang="en-US" sz="1400" dirty="0">
                <a:ln/>
                <a:latin typeface="メイリオ" panose="020B0604030504040204" pitchFamily="50" charset="-128"/>
                <a:ea typeface="メイリオ" panose="020B0604030504040204" pitchFamily="50" charset="-128"/>
              </a:rPr>
              <a:t>を</a:t>
            </a:r>
            <a:endParaRPr lang="en-US" altLang="ja-JP" sz="1400" dirty="0">
              <a:ln/>
              <a:latin typeface="メイリオ" panose="020B0604030504040204" pitchFamily="50" charset="-128"/>
              <a:ea typeface="メイリオ" panose="020B0604030504040204" pitchFamily="50" charset="-128"/>
            </a:endParaRPr>
          </a:p>
          <a:p>
            <a:pPr algn="ctr"/>
            <a:r>
              <a:rPr lang="ja-JP" altLang="en-US" sz="1400" dirty="0">
                <a:ln/>
                <a:latin typeface="メイリオ" panose="020B0604030504040204" pitchFamily="50" charset="-128"/>
                <a:ea typeface="メイリオ" panose="020B0604030504040204" pitchFamily="50" charset="-128"/>
              </a:rPr>
              <a:t>発行しています！</a:t>
            </a:r>
            <a:endParaRPr lang="en-US" altLang="ja-JP" sz="1400" dirty="0">
              <a:ln/>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69289" y="1038151"/>
            <a:ext cx="6560841" cy="862667"/>
          </a:xfrm>
          <a:prstGeom prst="rect">
            <a:avLst/>
          </a:prstGeom>
          <a:noFill/>
        </p:spPr>
        <p:txBody>
          <a:bodyPr wrap="square" rtlCol="0" anchor="ctr">
            <a:noAutofit/>
          </a:bodyPr>
          <a:lstStyle/>
          <a:p>
            <a:pPr algn="ctr"/>
            <a:r>
              <a:rPr lang="ja-JP" altLang="en-US" dirty="0">
                <a:latin typeface="メイリオ" panose="020B0604030504040204" pitchFamily="50" charset="-128"/>
                <a:ea typeface="メイリオ" panose="020B0604030504040204" pitchFamily="50" charset="-128"/>
              </a:rPr>
              <a:t>風しんの無料クーポン券による抗体検査・予防接種は</a:t>
            </a:r>
            <a:endParaRPr lang="en-US" altLang="ja-JP" dirty="0">
              <a:latin typeface="メイリオ" panose="020B0604030504040204" pitchFamily="50" charset="-128"/>
              <a:ea typeface="メイリオ" panose="020B0604030504040204" pitchFamily="50" charset="-128"/>
            </a:endParaRPr>
          </a:p>
          <a:p>
            <a:pPr algn="ctr"/>
            <a:r>
              <a:rPr lang="en-US" altLang="ja-JP" b="1" u="sng" dirty="0">
                <a:solidFill>
                  <a:srgbClr val="FF0000"/>
                </a:solidFill>
                <a:latin typeface="メイリオ" panose="020B0604030504040204" pitchFamily="50" charset="-128"/>
                <a:ea typeface="メイリオ" panose="020B0604030504040204" pitchFamily="50" charset="-128"/>
              </a:rPr>
              <a:t>2024</a:t>
            </a:r>
            <a:r>
              <a:rPr lang="ja-JP" altLang="en-US" b="1" u="sng" dirty="0">
                <a:solidFill>
                  <a:srgbClr val="FF0000"/>
                </a:solidFill>
                <a:latin typeface="メイリオ" panose="020B0604030504040204" pitchFamily="50" charset="-128"/>
                <a:ea typeface="メイリオ" panose="020B0604030504040204" pitchFamily="50" charset="-128"/>
              </a:rPr>
              <a:t>年度末で終了予定です。</a:t>
            </a:r>
            <a:endParaRPr lang="en-US" altLang="ja-JP" b="1" u="sng" dirty="0">
              <a:solidFill>
                <a:srgbClr val="FF0000"/>
              </a:solidFill>
              <a:latin typeface="メイリオ" panose="020B0604030504040204" pitchFamily="50" charset="-128"/>
              <a:ea typeface="メイリオ" panose="020B0604030504040204" pitchFamily="50" charset="-128"/>
            </a:endParaRPr>
          </a:p>
          <a:p>
            <a:pPr algn="ctr"/>
            <a:r>
              <a:rPr lang="ja-JP" altLang="en-US" b="1" u="sng" dirty="0">
                <a:solidFill>
                  <a:srgbClr val="FF0000"/>
                </a:solidFill>
                <a:latin typeface="メイリオ" panose="020B0604030504040204" pitchFamily="50" charset="-128"/>
                <a:ea typeface="メイリオ" panose="020B0604030504040204" pitchFamily="50" charset="-128"/>
              </a:rPr>
              <a:t>令和７年２月末までに</a:t>
            </a:r>
            <a:r>
              <a:rPr lang="ja-JP" altLang="en-US" dirty="0">
                <a:latin typeface="メイリオ" panose="020B0604030504040204" pitchFamily="50" charset="-128"/>
                <a:ea typeface="メイリオ" panose="020B0604030504040204" pitchFamily="50" charset="-128"/>
              </a:rPr>
              <a:t>抗体検査・予防接種を受けましょう。</a:t>
            </a:r>
          </a:p>
        </p:txBody>
      </p:sp>
      <p:pic>
        <p:nvPicPr>
          <p:cNvPr id="33" name="図 32"/>
          <p:cNvPicPr>
            <a:picLocks noChangeAspect="1"/>
          </p:cNvPicPr>
          <p:nvPr/>
        </p:nvPicPr>
        <p:blipFill>
          <a:blip r:embed="rId2"/>
          <a:stretch>
            <a:fillRect/>
          </a:stretch>
        </p:blipFill>
        <p:spPr>
          <a:xfrm rot="-5400000">
            <a:off x="4725937" y="3982702"/>
            <a:ext cx="1010465" cy="1942296"/>
          </a:xfrm>
          <a:prstGeom prst="rect">
            <a:avLst/>
          </a:prstGeom>
          <a:ln w="57150" cap="sq">
            <a:solidFill>
              <a:schemeClr val="accent2">
                <a:lumMod val="60000"/>
                <a:lumOff val="40000"/>
              </a:schemeClr>
            </a:solidFill>
            <a:miter lim="800000"/>
          </a:ln>
          <a:effectLst>
            <a:outerShdw blurRad="57150" dist="50800" dir="2700000" algn="tl" rotWithShape="0">
              <a:srgbClr val="000000">
                <a:alpha val="40000"/>
              </a:srgbClr>
            </a:outerShdw>
          </a:effectLst>
        </p:spPr>
      </p:pic>
      <p:pic>
        <p:nvPicPr>
          <p:cNvPr id="34" name="図 33"/>
          <p:cNvPicPr>
            <a:picLocks noChangeAspect="1"/>
          </p:cNvPicPr>
          <p:nvPr/>
        </p:nvPicPr>
        <p:blipFill>
          <a:blip r:embed="rId3"/>
          <a:stretch>
            <a:fillRect/>
          </a:stretch>
        </p:blipFill>
        <p:spPr>
          <a:xfrm rot="-5400000">
            <a:off x="4745211" y="2850395"/>
            <a:ext cx="985946" cy="1942295"/>
          </a:xfrm>
          <a:prstGeom prst="rect">
            <a:avLst/>
          </a:prstGeom>
          <a:ln w="57150" cap="sq">
            <a:solidFill>
              <a:schemeClr val="accent2">
                <a:lumMod val="60000"/>
                <a:lumOff val="40000"/>
              </a:schemeClr>
            </a:solidFill>
            <a:miter lim="800000"/>
          </a:ln>
          <a:effectLst>
            <a:outerShdw blurRad="57150" dist="50800" dir="2700000" algn="tl" rotWithShape="0">
              <a:srgbClr val="000000">
                <a:alpha val="40000"/>
              </a:srgbClr>
            </a:outerShdw>
          </a:effectLst>
        </p:spPr>
      </p:pic>
      <p:sp>
        <p:nvSpPr>
          <p:cNvPr id="3" name="正方形/長方形 2"/>
          <p:cNvSpPr/>
          <p:nvPr/>
        </p:nvSpPr>
        <p:spPr>
          <a:xfrm>
            <a:off x="2985968" y="388014"/>
            <a:ext cx="3997615" cy="523220"/>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4</a:t>
            </a:r>
            <a:r>
              <a:rPr lang="ja-JP" altLang="en-US" sz="1400" b="1" dirty="0">
                <a:latin typeface="メイリオ" panose="020B0604030504040204" pitchFamily="50" charset="-128"/>
                <a:ea typeface="メイリオ" panose="020B0604030504040204" pitchFamily="50" charset="-128"/>
              </a:rPr>
              <a:t>５歳～</a:t>
            </a:r>
            <a:r>
              <a:rPr lang="en-US" altLang="ja-JP" sz="1400" b="1" dirty="0">
                <a:latin typeface="メイリオ" panose="020B0604030504040204" pitchFamily="50" charset="-128"/>
                <a:ea typeface="メイリオ" panose="020B0604030504040204" pitchFamily="50" charset="-128"/>
              </a:rPr>
              <a:t>6</a:t>
            </a:r>
            <a:r>
              <a:rPr lang="ja-JP" altLang="en-US" sz="1400" b="1" dirty="0">
                <a:latin typeface="メイリオ" panose="020B0604030504040204" pitchFamily="50" charset="-128"/>
                <a:ea typeface="メイリオ" panose="020B0604030504040204" pitchFamily="50" charset="-128"/>
              </a:rPr>
              <a:t>２歳</a:t>
            </a:r>
            <a:r>
              <a:rPr lang="ja-JP" altLang="en-US" sz="1400" dirty="0">
                <a:latin typeface="メイリオ" panose="020B0604030504040204" pitchFamily="50" charset="-128"/>
                <a:ea typeface="メイリオ" panose="020B0604030504040204" pitchFamily="50" charset="-128"/>
              </a:rPr>
              <a:t>（昭和</a:t>
            </a:r>
            <a:r>
              <a:rPr lang="en-US" altLang="ja-JP" sz="1400" dirty="0">
                <a:latin typeface="メイリオ" panose="020B0604030504040204" pitchFamily="50" charset="-128"/>
                <a:ea typeface="メイリオ" panose="020B0604030504040204" pitchFamily="50" charset="-128"/>
              </a:rPr>
              <a:t>37</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月２日～昭和</a:t>
            </a:r>
            <a:r>
              <a:rPr lang="en-US" altLang="ja-JP" sz="1400" dirty="0">
                <a:latin typeface="メイリオ" panose="020B0604030504040204" pitchFamily="50" charset="-128"/>
                <a:ea typeface="メイリオ" panose="020B0604030504040204" pitchFamily="50" charset="-128"/>
              </a:rPr>
              <a:t>54</a:t>
            </a:r>
            <a:r>
              <a:rPr lang="ja-JP" altLang="en-US" sz="1400" dirty="0">
                <a:latin typeface="メイリオ" panose="020B0604030504040204" pitchFamily="50" charset="-128"/>
                <a:ea typeface="メイリオ" panose="020B0604030504040204" pitchFamily="50" charset="-128"/>
              </a:rPr>
              <a:t>年４月１日生まれ）の男性の皆様へ</a:t>
            </a:r>
            <a:endParaRPr lang="en-US" altLang="ja-JP" sz="1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109703" y="239919"/>
            <a:ext cx="2792994" cy="68291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ja-JP" altLang="en-US" sz="2800" b="1" dirty="0">
                <a:solidFill>
                  <a:schemeClr val="bg1"/>
                </a:solidFill>
                <a:latin typeface="+mn-ea"/>
              </a:rPr>
              <a:t>風しん抗体検査</a:t>
            </a:r>
          </a:p>
        </p:txBody>
      </p:sp>
      <p:sp>
        <p:nvSpPr>
          <p:cNvPr id="13" name="正方形/長方形 12"/>
          <p:cNvSpPr/>
          <p:nvPr/>
        </p:nvSpPr>
        <p:spPr>
          <a:xfrm>
            <a:off x="98559" y="951304"/>
            <a:ext cx="177789" cy="916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3712369" y="5534969"/>
            <a:ext cx="3148593" cy="670868"/>
          </a:xfrm>
          <a:prstGeom prst="rect">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１職場によって、対応は異なります。クーポン券使用の可否は、ご自身の職場にご確認下さい。</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en-US" altLang="ja-JP" sz="900" b="1"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２医療機関によっては、クーポン券が使えない場合もあるため、事前にお問い合わせください。</a:t>
            </a:r>
          </a:p>
        </p:txBody>
      </p:sp>
      <p:sp>
        <p:nvSpPr>
          <p:cNvPr id="24" name="テキスト ボックス 23"/>
          <p:cNvSpPr txBox="1"/>
          <p:nvPr/>
        </p:nvSpPr>
        <p:spPr>
          <a:xfrm>
            <a:off x="209663" y="5510005"/>
            <a:ext cx="3403822" cy="591717"/>
          </a:xfrm>
          <a:prstGeom prst="rect">
            <a:avLst/>
          </a:prstGeom>
          <a:solidFill>
            <a:srgbClr val="FFFFCC"/>
          </a:solidFill>
        </p:spPr>
        <p:txBody>
          <a:bodyPr wrap="square" rtlCol="0" anchor="ctr">
            <a:noAutofit/>
          </a:bodyPr>
          <a:lstStyle/>
          <a:p>
            <a:pPr algn="ctr">
              <a:spcAft>
                <a:spcPts val="600"/>
              </a:spcAft>
            </a:pPr>
            <a:r>
              <a:rPr lang="ja-JP" altLang="en-US" sz="1200" b="1" dirty="0">
                <a:latin typeface="メイリオ" panose="020B0604030504040204" pitchFamily="50" charset="-128"/>
                <a:ea typeface="メイリオ" panose="020B0604030504040204" pitchFamily="50" charset="-128"/>
              </a:rPr>
              <a:t>３月に抗体検査・予防接種を受ける場合は、</a:t>
            </a:r>
            <a:endParaRPr lang="en-US" altLang="ja-JP" sz="1200" b="1" dirty="0">
              <a:latin typeface="メイリオ" panose="020B0604030504040204" pitchFamily="50" charset="-128"/>
              <a:ea typeface="メイリオ" panose="020B0604030504040204" pitchFamily="50" charset="-128"/>
            </a:endParaRPr>
          </a:p>
          <a:p>
            <a:pPr algn="ctr">
              <a:spcAft>
                <a:spcPts val="600"/>
              </a:spcAft>
            </a:pPr>
            <a:r>
              <a:rPr lang="ja-JP" altLang="en-US" sz="1200" b="1" dirty="0">
                <a:latin typeface="メイリオ" panose="020B0604030504040204" pitchFamily="50" charset="-128"/>
                <a:ea typeface="メイリオ" panose="020B0604030504040204" pitchFamily="50" charset="-128"/>
              </a:rPr>
              <a:t>以下の医療機関で受けてください。</a:t>
            </a:r>
            <a:endParaRPr lang="en-US" altLang="ja-JP" sz="900" b="1"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4"/>
          <a:stretch>
            <a:fillRect/>
          </a:stretch>
        </p:blipFill>
        <p:spPr>
          <a:xfrm>
            <a:off x="-235" y="9250684"/>
            <a:ext cx="6858236" cy="670868"/>
          </a:xfrm>
          <a:prstGeom prst="rect">
            <a:avLst/>
          </a:prstGeom>
        </p:spPr>
      </p:pic>
      <p:sp>
        <p:nvSpPr>
          <p:cNvPr id="18" name="テキスト ボックス 17"/>
          <p:cNvSpPr txBox="1"/>
          <p:nvPr/>
        </p:nvSpPr>
        <p:spPr>
          <a:xfrm>
            <a:off x="89671" y="1894265"/>
            <a:ext cx="6622446" cy="850371"/>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r>
              <a:rPr lang="ja-JP" altLang="en-US" sz="1200" dirty="0">
                <a:latin typeface="メイリオ" panose="020B0604030504040204" pitchFamily="50" charset="-128"/>
                <a:ea typeface="メイリオ" panose="020B0604030504040204" pitchFamily="50" charset="-128"/>
              </a:rPr>
              <a:t>「風しん」は風しんウイルスによっておこる急性の感染症です。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非常に</a:t>
            </a:r>
            <a:r>
              <a:rPr lang="ja-JP" altLang="en-US" sz="1200" b="1" dirty="0">
                <a:latin typeface="メイリオ" panose="020B0604030504040204" pitchFamily="50" charset="-128"/>
                <a:ea typeface="メイリオ" panose="020B0604030504040204" pitchFamily="50" charset="-128"/>
              </a:rPr>
              <a:t>強い感染力</a:t>
            </a:r>
            <a:r>
              <a:rPr lang="ja-JP" altLang="en-US" sz="1200" dirty="0">
                <a:latin typeface="メイリオ" panose="020B0604030504040204" pitchFamily="50" charset="-128"/>
                <a:ea typeface="メイリオ" panose="020B0604030504040204" pitchFamily="50" charset="-128"/>
              </a:rPr>
              <a:t>をもち、</a:t>
            </a:r>
            <a:r>
              <a:rPr lang="ja-JP" altLang="en-US" sz="1200" b="1" dirty="0">
                <a:latin typeface="メイリオ" panose="020B0604030504040204" pitchFamily="50" charset="-128"/>
                <a:ea typeface="メイリオ" panose="020B0604030504040204" pitchFamily="50" charset="-128"/>
              </a:rPr>
              <a:t>症状が出る前や無症状でも、人から人へうつる可能性</a:t>
            </a:r>
            <a:r>
              <a:rPr lang="ja-JP" altLang="en-US" sz="1200" dirty="0">
                <a:latin typeface="メイリオ" panose="020B0604030504040204" pitchFamily="50" charset="-128"/>
                <a:ea typeface="メイリオ" panose="020B0604030504040204" pitchFamily="50" charset="-128"/>
              </a:rPr>
              <a:t>があります。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妊婦の方が感染すると、生まれてくる赤ちゃんに重篤な影響がある可能性があります。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ワクチンで風しんを予防し、自分も、周りも、未来の命も守ることにご協力ください。</a:t>
            </a:r>
            <a:endParaRPr lang="en-US" altLang="ja-JP" sz="1200" dirty="0">
              <a:latin typeface="メイリオ" panose="020B0604030504040204" pitchFamily="50" charset="-128"/>
              <a:ea typeface="メイリオ" panose="020B0604030504040204" pitchFamily="50" charset="-128"/>
            </a:endParaRPr>
          </a:p>
        </p:txBody>
      </p:sp>
      <p:cxnSp>
        <p:nvCxnSpPr>
          <p:cNvPr id="25" name="直線コネクタ 24"/>
          <p:cNvCxnSpPr>
            <a:cxnSpLocks/>
          </p:cNvCxnSpPr>
          <p:nvPr/>
        </p:nvCxnSpPr>
        <p:spPr>
          <a:xfrm>
            <a:off x="2902697" y="910743"/>
            <a:ext cx="3682522" cy="0"/>
          </a:xfrm>
          <a:prstGeom prst="line">
            <a:avLst/>
          </a:prstGeom>
          <a:ln>
            <a:solidFill>
              <a:schemeClr val="accent6"/>
            </a:solidFill>
          </a:ln>
        </p:spPr>
        <p:style>
          <a:lnRef idx="3">
            <a:schemeClr val="accent3"/>
          </a:lnRef>
          <a:fillRef idx="0">
            <a:schemeClr val="accent3"/>
          </a:fillRef>
          <a:effectRef idx="2">
            <a:schemeClr val="accent3"/>
          </a:effectRef>
          <a:fontRef idx="minor">
            <a:schemeClr val="tx1"/>
          </a:fontRef>
        </p:style>
      </p:cxnSp>
      <p:sp>
        <p:nvSpPr>
          <p:cNvPr id="20" name="テキスト ボックス 19"/>
          <p:cNvSpPr txBox="1"/>
          <p:nvPr/>
        </p:nvSpPr>
        <p:spPr>
          <a:xfrm>
            <a:off x="276346" y="2845924"/>
            <a:ext cx="3440686" cy="388987"/>
          </a:xfrm>
          <a:prstGeom prst="rect">
            <a:avLst/>
          </a:prstGeom>
          <a:solidFill>
            <a:schemeClr val="bg1">
              <a:lumMod val="85000"/>
            </a:schemeClr>
          </a:solidFill>
        </p:spPr>
        <p:txBody>
          <a:bodyPr wrap="square" tIns="0" bIns="0" rtlCol="0" anchor="ctr">
            <a:noAutofit/>
          </a:bodyPr>
          <a:lstStyle/>
          <a:p>
            <a:pPr algn="ctr"/>
            <a:r>
              <a:rPr lang="ja-JP" altLang="en-US" sz="1600" b="1" dirty="0">
                <a:solidFill>
                  <a:schemeClr val="tx2"/>
                </a:solidFill>
                <a:latin typeface="メイリオ" panose="020B0604030504040204" pitchFamily="50" charset="-128"/>
                <a:ea typeface="メイリオ" panose="020B0604030504040204" pitchFamily="50" charset="-128"/>
              </a:rPr>
              <a:t>職域の定期健康診断等</a:t>
            </a:r>
          </a:p>
        </p:txBody>
      </p:sp>
      <p:sp>
        <p:nvSpPr>
          <p:cNvPr id="21" name="テキスト ボックス 20"/>
          <p:cNvSpPr txBox="1"/>
          <p:nvPr/>
        </p:nvSpPr>
        <p:spPr>
          <a:xfrm>
            <a:off x="329224" y="3921939"/>
            <a:ext cx="3375094" cy="360000"/>
          </a:xfrm>
          <a:prstGeom prst="rect">
            <a:avLst/>
          </a:prstGeom>
          <a:solidFill>
            <a:schemeClr val="bg1">
              <a:lumMod val="85000"/>
            </a:schemeClr>
          </a:solidFill>
        </p:spPr>
        <p:txBody>
          <a:bodyPr wrap="square" tIns="0" bIns="0" rtlCol="0" anchor="ctr">
            <a:noAutofit/>
          </a:bodyPr>
          <a:lstStyle/>
          <a:p>
            <a:pPr algn="ctr"/>
            <a:r>
              <a:rPr lang="ja-JP" altLang="en-US" sz="1600" b="1" dirty="0">
                <a:solidFill>
                  <a:schemeClr val="tx2"/>
                </a:solidFill>
                <a:latin typeface="メイリオ" panose="020B0604030504040204" pitchFamily="50" charset="-128"/>
                <a:ea typeface="メイリオ" panose="020B0604030504040204" pitchFamily="50" charset="-128"/>
              </a:rPr>
              <a:t>人間ドック</a:t>
            </a:r>
          </a:p>
        </p:txBody>
      </p:sp>
      <p:sp>
        <p:nvSpPr>
          <p:cNvPr id="22" name="テキスト ボックス 21"/>
          <p:cNvSpPr txBox="1"/>
          <p:nvPr/>
        </p:nvSpPr>
        <p:spPr>
          <a:xfrm>
            <a:off x="413973" y="4773988"/>
            <a:ext cx="3290347" cy="360000"/>
          </a:xfrm>
          <a:prstGeom prst="rect">
            <a:avLst/>
          </a:prstGeom>
          <a:solidFill>
            <a:schemeClr val="bg1">
              <a:lumMod val="85000"/>
            </a:schemeClr>
          </a:solidFill>
        </p:spPr>
        <p:txBody>
          <a:bodyPr wrap="square" tIns="0" bIns="0" rtlCol="0" anchor="ctr">
            <a:noAutofit/>
          </a:bodyPr>
          <a:lstStyle/>
          <a:p>
            <a:pPr algn="ctr"/>
            <a:r>
              <a:rPr lang="ja-JP" altLang="en-US" sz="1600" b="1" dirty="0">
                <a:solidFill>
                  <a:schemeClr val="tx2"/>
                </a:solidFill>
                <a:latin typeface="メイリオ" panose="020B0604030504040204" pitchFamily="50" charset="-128"/>
                <a:ea typeface="メイリオ" panose="020B0604030504040204" pitchFamily="50" charset="-128"/>
              </a:rPr>
              <a:t>医療機関受診</a:t>
            </a:r>
          </a:p>
        </p:txBody>
      </p:sp>
      <p:sp>
        <p:nvSpPr>
          <p:cNvPr id="14" name="楕円 13"/>
          <p:cNvSpPr/>
          <p:nvPr/>
        </p:nvSpPr>
        <p:spPr>
          <a:xfrm>
            <a:off x="155339" y="2811828"/>
            <a:ext cx="454314" cy="4464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3200" b="1" dirty="0"/>
              <a:t>１</a:t>
            </a:r>
          </a:p>
        </p:txBody>
      </p:sp>
      <p:sp>
        <p:nvSpPr>
          <p:cNvPr id="26" name="楕円 25"/>
          <p:cNvSpPr/>
          <p:nvPr/>
        </p:nvSpPr>
        <p:spPr>
          <a:xfrm>
            <a:off x="142970" y="3909518"/>
            <a:ext cx="477831" cy="43560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3200" b="1" dirty="0"/>
              <a:t>２</a:t>
            </a:r>
          </a:p>
        </p:txBody>
      </p:sp>
      <p:sp>
        <p:nvSpPr>
          <p:cNvPr id="27" name="楕円 26"/>
          <p:cNvSpPr/>
          <p:nvPr/>
        </p:nvSpPr>
        <p:spPr>
          <a:xfrm>
            <a:off x="142969" y="4744906"/>
            <a:ext cx="482404" cy="4867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3200" b="1" dirty="0"/>
              <a:t>３</a:t>
            </a:r>
          </a:p>
        </p:txBody>
      </p:sp>
      <p:sp>
        <p:nvSpPr>
          <p:cNvPr id="15" name="テキスト ボックス 14"/>
          <p:cNvSpPr txBox="1"/>
          <p:nvPr/>
        </p:nvSpPr>
        <p:spPr>
          <a:xfrm>
            <a:off x="205842" y="3293645"/>
            <a:ext cx="3645024"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　職域の定期健康診断等の機会に</a:t>
            </a:r>
            <a:r>
              <a:rPr lang="ja-JP" altLang="en-US" sz="1200" b="1" u="sng" dirty="0">
                <a:latin typeface="メイリオ" panose="020B0604030504040204" pitchFamily="50" charset="-128"/>
                <a:ea typeface="メイリオ" panose="020B0604030504040204" pitchFamily="50" charset="-128"/>
              </a:rPr>
              <a:t>クーポン券を持参するだけ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１で、風しん抗体検査もできます。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風しん抗体検査に余分な時間はかかりません。</a:t>
            </a:r>
            <a:endParaRPr lang="en-US" altLang="ja-JP" sz="12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280495" y="4339760"/>
            <a:ext cx="3403822"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　ドックを受ける時に</a:t>
            </a:r>
            <a:r>
              <a:rPr lang="ja-JP" altLang="en-US" sz="1200" b="1" u="sng" dirty="0">
                <a:latin typeface="メイリオ" panose="020B0604030504040204" pitchFamily="50" charset="-128"/>
                <a:ea typeface="メイリオ" panose="020B0604030504040204" pitchFamily="50" charset="-128"/>
              </a:rPr>
              <a:t>クーポン券を持参するだけ</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で、風しん抗体検査もできます。</a:t>
            </a:r>
          </a:p>
        </p:txBody>
      </p:sp>
      <p:sp>
        <p:nvSpPr>
          <p:cNvPr id="29" name="テキスト ボックス 28"/>
          <p:cNvSpPr txBox="1"/>
          <p:nvPr/>
        </p:nvSpPr>
        <p:spPr>
          <a:xfrm>
            <a:off x="267533" y="5216746"/>
            <a:ext cx="3498476"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　病院に</a:t>
            </a:r>
            <a:r>
              <a:rPr lang="ja-JP" altLang="en-US" sz="1200" b="1" u="sng" dirty="0">
                <a:latin typeface="メイリオ" panose="020B0604030504040204" pitchFamily="50" charset="-128"/>
                <a:ea typeface="メイリオ" panose="020B0604030504040204" pitchFamily="50" charset="-128"/>
              </a:rPr>
              <a:t>クーポン券を持参するだけ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２です。</a:t>
            </a:r>
          </a:p>
        </p:txBody>
      </p:sp>
      <p:sp>
        <p:nvSpPr>
          <p:cNvPr id="2" name="角丸四角形 11">
            <a:extLst>
              <a:ext uri="{FF2B5EF4-FFF2-40B4-BE49-F238E27FC236}">
                <a16:creationId xmlns:a16="http://schemas.microsoft.com/office/drawing/2014/main" id="{69FCD3D6-4423-5331-D064-2E96AB319124}"/>
              </a:ext>
            </a:extLst>
          </p:cNvPr>
          <p:cNvSpPr/>
          <p:nvPr/>
        </p:nvSpPr>
        <p:spPr>
          <a:xfrm>
            <a:off x="155339" y="6164627"/>
            <a:ext cx="6569148" cy="3438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latin typeface="メイリオ" panose="020B0604030504040204" pitchFamily="50" charset="-128"/>
                <a:ea typeface="メイリオ" panose="020B0604030504040204" pitchFamily="50" charset="-128"/>
              </a:rPr>
              <a:t>風しん抗体検査・予防接種　実施医療機関一覧</a:t>
            </a:r>
            <a:endParaRPr lang="en-US" altLang="ja-JP" sz="1400"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96E8AB64-515B-97ED-4E78-CA70F1690742}"/>
              </a:ext>
            </a:extLst>
          </p:cNvPr>
          <p:cNvSpPr/>
          <p:nvPr/>
        </p:nvSpPr>
        <p:spPr>
          <a:xfrm>
            <a:off x="6093296" y="100753"/>
            <a:ext cx="618820" cy="237860"/>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ja-JP" altLang="en-US" sz="1000">
                <a:latin typeface="メイリオ"/>
                <a:ea typeface="メイリオ"/>
              </a:rPr>
              <a:t>別紙４</a:t>
            </a:r>
          </a:p>
        </p:txBody>
      </p:sp>
      <p:graphicFrame>
        <p:nvGraphicFramePr>
          <p:cNvPr id="35" name="表 35">
            <a:extLst>
              <a:ext uri="{FF2B5EF4-FFF2-40B4-BE49-F238E27FC236}">
                <a16:creationId xmlns:a16="http://schemas.microsoft.com/office/drawing/2014/main" id="{1FD71449-D3D1-2F52-08BE-BC33967D604F}"/>
              </a:ext>
            </a:extLst>
          </p:cNvPr>
          <p:cNvGraphicFramePr>
            <a:graphicFrameLocks noGrp="1"/>
          </p:cNvGraphicFramePr>
          <p:nvPr>
            <p:extLst>
              <p:ext uri="{D42A27DB-BD31-4B8C-83A1-F6EECF244321}">
                <p14:modId xmlns:p14="http://schemas.microsoft.com/office/powerpoint/2010/main" val="3506538002"/>
              </p:ext>
            </p:extLst>
          </p:nvPr>
        </p:nvGraphicFramePr>
        <p:xfrm>
          <a:off x="267535" y="6557839"/>
          <a:ext cx="6317685" cy="2651760"/>
        </p:xfrm>
        <a:graphic>
          <a:graphicData uri="http://schemas.openxmlformats.org/drawingml/2006/table">
            <a:tbl>
              <a:tblPr firstRow="1" bandRow="1">
                <a:tableStyleId>{BC89EF96-8CEA-46FF-86C4-4CE0E7609802}</a:tableStyleId>
              </a:tblPr>
              <a:tblGrid>
                <a:gridCol w="1433275">
                  <a:extLst>
                    <a:ext uri="{9D8B030D-6E8A-4147-A177-3AD203B41FA5}">
                      <a16:colId xmlns:a16="http://schemas.microsoft.com/office/drawing/2014/main" val="4104155222"/>
                    </a:ext>
                  </a:extLst>
                </a:gridCol>
                <a:gridCol w="2016224">
                  <a:extLst>
                    <a:ext uri="{9D8B030D-6E8A-4147-A177-3AD203B41FA5}">
                      <a16:colId xmlns:a16="http://schemas.microsoft.com/office/drawing/2014/main" val="2613202862"/>
                    </a:ext>
                  </a:extLst>
                </a:gridCol>
                <a:gridCol w="1296144">
                  <a:extLst>
                    <a:ext uri="{9D8B030D-6E8A-4147-A177-3AD203B41FA5}">
                      <a16:colId xmlns:a16="http://schemas.microsoft.com/office/drawing/2014/main" val="1721735589"/>
                    </a:ext>
                  </a:extLst>
                </a:gridCol>
                <a:gridCol w="792088">
                  <a:extLst>
                    <a:ext uri="{9D8B030D-6E8A-4147-A177-3AD203B41FA5}">
                      <a16:colId xmlns:a16="http://schemas.microsoft.com/office/drawing/2014/main" val="2292789305"/>
                    </a:ext>
                  </a:extLst>
                </a:gridCol>
                <a:gridCol w="779954">
                  <a:extLst>
                    <a:ext uri="{9D8B030D-6E8A-4147-A177-3AD203B41FA5}">
                      <a16:colId xmlns:a16="http://schemas.microsoft.com/office/drawing/2014/main" val="60573358"/>
                    </a:ext>
                  </a:extLst>
                </a:gridCol>
              </a:tblGrid>
              <a:tr h="256768">
                <a:tc>
                  <a:txBody>
                    <a:bodyPr/>
                    <a:lstStyle/>
                    <a:p>
                      <a:pPr algn="ctr"/>
                      <a:r>
                        <a:rPr kumimoji="1" lang="ja-JP" altLang="en-US" sz="1200" dirty="0">
                          <a:latin typeface="メイリオ" panose="020B0604030504040204" pitchFamily="50" charset="-128"/>
                          <a:ea typeface="メイリオ" panose="020B0604030504040204" pitchFamily="50" charset="-128"/>
                        </a:rPr>
                        <a:t>病院名</a:t>
                      </a:r>
                    </a:p>
                  </a:txBody>
                  <a:tcPr/>
                </a:tc>
                <a:tc>
                  <a:txBody>
                    <a:bodyPr/>
                    <a:lstStyle/>
                    <a:p>
                      <a:pPr algn="ctr"/>
                      <a:r>
                        <a:rPr kumimoji="1" lang="ja-JP" altLang="en-US" sz="1100" dirty="0">
                          <a:latin typeface="メイリオ" panose="020B0604030504040204" pitchFamily="50" charset="-128"/>
                          <a:ea typeface="メイリオ" panose="020B0604030504040204" pitchFamily="50" charset="-128"/>
                        </a:rPr>
                        <a:t>所在地</a:t>
                      </a:r>
                    </a:p>
                  </a:txBody>
                  <a:tcPr/>
                </a:tc>
                <a:tc>
                  <a:txBody>
                    <a:bodyPr/>
                    <a:lstStyle/>
                    <a:p>
                      <a:pPr algn="ctr"/>
                      <a:r>
                        <a:rPr kumimoji="1" lang="ja-JP" altLang="en-US" sz="1100" dirty="0">
                          <a:latin typeface="メイリオ" panose="020B0604030504040204" pitchFamily="50" charset="-128"/>
                          <a:ea typeface="メイリオ" panose="020B0604030504040204" pitchFamily="50" charset="-128"/>
                        </a:rPr>
                        <a:t>電話</a:t>
                      </a:r>
                    </a:p>
                  </a:txBody>
                  <a:tcPr/>
                </a:tc>
                <a:tc>
                  <a:txBody>
                    <a:bodyPr/>
                    <a:lstStyle/>
                    <a:p>
                      <a:pPr algn="ctr"/>
                      <a:r>
                        <a:rPr kumimoji="1" lang="ja-JP" altLang="en-US" sz="1100" dirty="0">
                          <a:latin typeface="メイリオ" panose="020B0604030504040204" pitchFamily="50" charset="-128"/>
                          <a:ea typeface="メイリオ" panose="020B0604030504040204" pitchFamily="50" charset="-128"/>
                        </a:rPr>
                        <a:t>抗体検査</a:t>
                      </a:r>
                    </a:p>
                  </a:txBody>
                  <a:tcPr/>
                </a:tc>
                <a:tc>
                  <a:txBody>
                    <a:bodyPr/>
                    <a:lstStyle/>
                    <a:p>
                      <a:pPr algn="ctr"/>
                      <a:r>
                        <a:rPr kumimoji="1" lang="ja-JP" altLang="en-US" sz="1100" dirty="0">
                          <a:latin typeface="メイリオ" panose="020B0604030504040204" pitchFamily="50" charset="-128"/>
                          <a:ea typeface="メイリオ" panose="020B0604030504040204" pitchFamily="50" charset="-128"/>
                        </a:rPr>
                        <a:t>予防接種</a:t>
                      </a:r>
                    </a:p>
                  </a:txBody>
                  <a:tcPr/>
                </a:tc>
                <a:extLst>
                  <a:ext uri="{0D108BD9-81ED-4DB2-BD59-A6C34878D82A}">
                    <a16:rowId xmlns:a16="http://schemas.microsoft.com/office/drawing/2014/main" val="37560633"/>
                  </a:ext>
                </a:extLst>
              </a:tr>
              <a:tr h="245968">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632097387"/>
                  </a:ext>
                </a:extLst>
              </a:tr>
              <a:tr h="238472">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15932142"/>
                  </a:ext>
                </a:extLst>
              </a:tr>
              <a:tr h="229324">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454374169"/>
                  </a:ext>
                </a:extLst>
              </a:tr>
              <a:tr h="292184">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967189654"/>
                  </a:ext>
                </a:extLst>
              </a:tr>
              <a:tr h="211028">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2648163"/>
                  </a:ext>
                </a:extLst>
              </a:tr>
              <a:tr h="273888">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206483340"/>
                  </a:ext>
                </a:extLst>
              </a:tr>
              <a:tr h="2647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88062152"/>
                  </a:ext>
                </a:extLst>
              </a:tr>
              <a:tr h="28902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121063510"/>
                  </a:ext>
                </a:extLst>
              </a:tr>
            </a:tbl>
          </a:graphicData>
        </a:graphic>
      </p:graphicFrame>
    </p:spTree>
    <p:extLst>
      <p:ext uri="{BB962C8B-B14F-4D97-AF65-F5344CB8AC3E}">
        <p14:creationId xmlns:p14="http://schemas.microsoft.com/office/powerpoint/2010/main" val="406848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0" y="779259"/>
            <a:ext cx="6858000" cy="2232978"/>
          </a:xfrm>
          <a:prstGeom prst="roundRect">
            <a:avLst>
              <a:gd name="adj" fmla="val 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ＭＳ Ｐゴシック" panose="020B0600070205080204" pitchFamily="50" charset="-128"/>
            </a:endParaRPr>
          </a:p>
        </p:txBody>
      </p:sp>
      <p:sp>
        <p:nvSpPr>
          <p:cNvPr id="6" name="角丸四角形 5"/>
          <p:cNvSpPr/>
          <p:nvPr/>
        </p:nvSpPr>
        <p:spPr>
          <a:xfrm>
            <a:off x="173022" y="871693"/>
            <a:ext cx="6584130" cy="2045694"/>
          </a:xfrm>
          <a:prstGeom prst="roundRect">
            <a:avLst>
              <a:gd name="adj" fmla="val 5782"/>
            </a:avLst>
          </a:prstGeom>
          <a:solidFill>
            <a:schemeClr val="bg1"/>
          </a:solidFill>
          <a:ln w="4445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37417" y="937322"/>
            <a:ext cx="6313496" cy="584775"/>
          </a:xfrm>
          <a:prstGeom prst="rect">
            <a:avLst/>
          </a:prstGeom>
          <a:noFill/>
          <a:ln w="15875">
            <a:noFill/>
          </a:ln>
        </p:spPr>
        <p:txBody>
          <a:bodyPr wrap="square" lIns="72000" rIns="72000" rtlCol="0">
            <a:spAutoFit/>
          </a:bodyPr>
          <a:lstStyle/>
          <a:p>
            <a:pPr>
              <a:defRPr/>
            </a:pPr>
            <a:r>
              <a:rPr lang="ja-JP" altLang="en-US" sz="1600" b="1" dirty="0">
                <a:solidFill>
                  <a:srgbClr val="4472C4">
                    <a:lumMod val="75000"/>
                  </a:srgbClr>
                </a:solidFill>
                <a:latin typeface="メイリオ" panose="020B0604030504040204" pitchFamily="50" charset="-128"/>
                <a:ea typeface="メイリオ" panose="020B0604030504040204" pitchFamily="50" charset="-128"/>
              </a:rPr>
              <a:t>風しんのクーポン券による抗体検査・予防接種は、</a:t>
            </a:r>
            <a:endParaRPr lang="en-US" altLang="ja-JP" sz="1600" b="1" dirty="0">
              <a:solidFill>
                <a:srgbClr val="4472C4">
                  <a:lumMod val="75000"/>
                </a:srgbClr>
              </a:solidFill>
              <a:latin typeface="メイリオ" panose="020B0604030504040204" pitchFamily="50" charset="-128"/>
              <a:ea typeface="メイリオ" panose="020B0604030504040204" pitchFamily="50" charset="-128"/>
            </a:endParaRPr>
          </a:p>
          <a:p>
            <a:pPr>
              <a:defRPr/>
            </a:pPr>
            <a:r>
              <a:rPr lang="en-US" altLang="ja-JP" sz="1600" b="1" dirty="0">
                <a:solidFill>
                  <a:srgbClr val="4472C4">
                    <a:lumMod val="75000"/>
                  </a:srgbClr>
                </a:solidFill>
                <a:latin typeface="メイリオ" panose="020B0604030504040204" pitchFamily="50" charset="-128"/>
                <a:ea typeface="メイリオ" panose="020B0604030504040204" pitchFamily="50" charset="-128"/>
              </a:rPr>
              <a:t>2024</a:t>
            </a:r>
            <a:r>
              <a:rPr lang="ja-JP" altLang="en-US" sz="1600" b="1" dirty="0">
                <a:solidFill>
                  <a:srgbClr val="4472C4">
                    <a:lumMod val="75000"/>
                  </a:srgbClr>
                </a:solidFill>
                <a:latin typeface="メイリオ" panose="020B0604030504040204" pitchFamily="50" charset="-128"/>
                <a:ea typeface="メイリオ" panose="020B0604030504040204" pitchFamily="50" charset="-128"/>
              </a:rPr>
              <a:t>年度末で終了予定です。〇〇市での対応は以下の通りです。</a:t>
            </a:r>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24" y="9390816"/>
            <a:ext cx="504059" cy="504059"/>
          </a:xfrm>
          <a:prstGeom prst="rect">
            <a:avLst/>
          </a:prstGeom>
        </p:spPr>
      </p:pic>
      <p:sp>
        <p:nvSpPr>
          <p:cNvPr id="51" name="正方形/長方形 50"/>
          <p:cNvSpPr/>
          <p:nvPr/>
        </p:nvSpPr>
        <p:spPr>
          <a:xfrm>
            <a:off x="778019" y="9668019"/>
            <a:ext cx="1939702" cy="216000"/>
          </a:xfrm>
          <a:prstGeom prst="rect">
            <a:avLst/>
          </a:prstGeom>
          <a:solidFill>
            <a:schemeClr val="bg1"/>
          </a:solidFill>
          <a:ln w="1270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100" b="1" dirty="0">
                <a:solidFill>
                  <a:prstClr val="black"/>
                </a:solidFill>
                <a:latin typeface="Futura Lt BT" pitchFamily="34" charset="0"/>
                <a:ea typeface="HGPｺﾞｼｯｸM" pitchFamily="50" charset="-128"/>
              </a:rPr>
              <a:t>風しん</a:t>
            </a:r>
            <a:r>
              <a:rPr lang="ja-JP" altLang="en-US" sz="1100" b="1" dirty="0" err="1">
                <a:solidFill>
                  <a:prstClr val="black"/>
                </a:solidFill>
                <a:latin typeface="Futura Lt BT" pitchFamily="34" charset="0"/>
                <a:ea typeface="HGPｺﾞｼｯｸM" pitchFamily="50" charset="-128"/>
              </a:rPr>
              <a:t>の</a:t>
            </a:r>
            <a:r>
              <a:rPr lang="ja-JP" altLang="en-US" sz="1100" b="1" dirty="0">
                <a:solidFill>
                  <a:prstClr val="black"/>
                </a:solidFill>
                <a:latin typeface="Futura Lt BT" pitchFamily="34" charset="0"/>
                <a:ea typeface="HGPｺﾞｼｯｸM" pitchFamily="50" charset="-128"/>
              </a:rPr>
              <a:t>追加的対策</a:t>
            </a:r>
          </a:p>
        </p:txBody>
      </p:sp>
      <p:sp>
        <p:nvSpPr>
          <p:cNvPr id="53" name="正方形/長方形 52"/>
          <p:cNvSpPr/>
          <p:nvPr/>
        </p:nvSpPr>
        <p:spPr>
          <a:xfrm>
            <a:off x="2717723" y="9668019"/>
            <a:ext cx="504059" cy="216000"/>
          </a:xfrm>
          <a:prstGeom prst="rect">
            <a:avLst/>
          </a:prstGeom>
          <a:solidFill>
            <a:schemeClr val="accent5">
              <a:lumMod val="75000"/>
            </a:schemeClr>
          </a:solidFill>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900" dirty="0">
                <a:solidFill>
                  <a:prstClr val="white"/>
                </a:solidFill>
                <a:latin typeface="Futura Md BT" pitchFamily="34" charset="0"/>
                <a:ea typeface="HGPｺﾞｼｯｸE" pitchFamily="50" charset="-128"/>
              </a:rPr>
              <a:t>検　索</a:t>
            </a:r>
          </a:p>
        </p:txBody>
      </p:sp>
      <p:sp>
        <p:nvSpPr>
          <p:cNvPr id="92" name="テキスト ボックス 91"/>
          <p:cNvSpPr txBox="1"/>
          <p:nvPr/>
        </p:nvSpPr>
        <p:spPr>
          <a:xfrm>
            <a:off x="304818" y="1470018"/>
            <a:ext cx="6175388" cy="1312154"/>
          </a:xfrm>
          <a:prstGeom prst="rect">
            <a:avLst/>
          </a:prstGeom>
          <a:noFill/>
          <a:ln w="15875">
            <a:noFill/>
          </a:ln>
        </p:spPr>
        <p:txBody>
          <a:bodyPr wrap="square" lIns="72000" rIns="72000" rtlCol="0">
            <a:spAutoFit/>
          </a:bodyPr>
          <a:lstStyle/>
          <a:p>
            <a:pPr marL="144000" indent="-144000" algn="just">
              <a:lnSpc>
                <a:spcPct val="110000"/>
              </a:lnSpc>
              <a:spcBef>
                <a:spcPts val="800"/>
              </a:spcBef>
              <a:defRPr/>
            </a:pPr>
            <a:r>
              <a:rPr lang="ja-JP" altLang="en-US" sz="1100" dirty="0">
                <a:solidFill>
                  <a:prstClr val="black"/>
                </a:solidFill>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抗体検査のクーポン券の有効期限は令和７年２月末までです。抗体検査の実施については、令和７年２月末で終了としてください。</a:t>
            </a:r>
            <a:endParaRPr lang="en-US" altLang="ja-JP" sz="1100" dirty="0">
              <a:latin typeface="メイリオ" panose="020B0604030504040204" pitchFamily="50" charset="-128"/>
              <a:ea typeface="メイリオ" panose="020B0604030504040204" pitchFamily="50" charset="-128"/>
            </a:endParaRPr>
          </a:p>
          <a:p>
            <a:pPr marL="144000" indent="-144000" algn="just">
              <a:lnSpc>
                <a:spcPct val="110000"/>
              </a:lnSpc>
              <a:spcBef>
                <a:spcPts val="800"/>
              </a:spcBef>
              <a:defRPr/>
            </a:pPr>
            <a:r>
              <a:rPr lang="ja-JP" altLang="en-US" sz="1100" dirty="0">
                <a:latin typeface="メイリオ" panose="020B0604030504040204" pitchFamily="50" charset="-128"/>
                <a:ea typeface="メイリオ" panose="020B0604030504040204" pitchFamily="50" charset="-128"/>
              </a:rPr>
              <a:t>●予防接種のクーポン券の有効期限は令和７年２月末まで</a:t>
            </a:r>
            <a:r>
              <a:rPr lang="ja-JP" altLang="en-US" sz="1100" dirty="0">
                <a:solidFill>
                  <a:prstClr val="black"/>
                </a:solidFill>
                <a:latin typeface="メイリオ" panose="020B0604030504040204" pitchFamily="50" charset="-128"/>
                <a:ea typeface="メイリオ" panose="020B0604030504040204" pitchFamily="50" charset="-128"/>
              </a:rPr>
              <a:t>です。３月１日から３月末までの間、クーポン券を使用した予防接種は、国保連合会による市区町村間、都道府県間の請求・支払い事務の調整ができなくなるため、○○市の対象者には、原則、住民票所在地の市区町村に所在する医療機関等で予防接種を受けていただくよう周知しています。</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107" name="テキスト ボックス 106"/>
          <p:cNvSpPr txBox="1"/>
          <p:nvPr/>
        </p:nvSpPr>
        <p:spPr>
          <a:xfrm>
            <a:off x="-56947" y="-224215"/>
            <a:ext cx="3974556" cy="207749"/>
          </a:xfrm>
          <a:prstGeom prst="rect">
            <a:avLst/>
          </a:prstGeom>
          <a:noFill/>
        </p:spPr>
        <p:txBody>
          <a:bodyPr wrap="square" rtlCol="0">
            <a:spAutoFit/>
          </a:bodyPr>
          <a:lstStyle/>
          <a:p>
            <a:pPr>
              <a:defRPr/>
            </a:pPr>
            <a:r>
              <a:rPr lang="en-US" altLang="ja-JP" sz="750" dirty="0">
                <a:solidFill>
                  <a:prstClr val="black"/>
                </a:solidFill>
                <a:latin typeface="Calibri" panose="020F0502020204030204"/>
                <a:ea typeface="ＭＳ Ｐゴシック" panose="020B0600070205080204" pitchFamily="50" charset="-128"/>
              </a:rPr>
              <a:t>※</a:t>
            </a:r>
            <a:r>
              <a:rPr lang="ja-JP" altLang="en-US" sz="750" dirty="0">
                <a:solidFill>
                  <a:prstClr val="black"/>
                </a:solidFill>
                <a:latin typeface="Calibri" panose="020F0502020204030204"/>
                <a:ea typeface="ＭＳ Ｐゴシック" panose="020B0600070205080204" pitchFamily="50" charset="-128"/>
              </a:rPr>
              <a:t>ロゴを入れたり市区町村名を変更するなど、適宜ご活用ください。</a:t>
            </a:r>
          </a:p>
        </p:txBody>
      </p:sp>
      <p:sp>
        <p:nvSpPr>
          <p:cNvPr id="2" name="正方形/長方形 1">
            <a:extLst>
              <a:ext uri="{FF2B5EF4-FFF2-40B4-BE49-F238E27FC236}">
                <a16:creationId xmlns:a16="http://schemas.microsoft.com/office/drawing/2014/main" id="{1AE9B905-7EDA-1E20-D47E-0DD3AB1C4458}"/>
              </a:ext>
            </a:extLst>
          </p:cNvPr>
          <p:cNvSpPr/>
          <p:nvPr/>
        </p:nvSpPr>
        <p:spPr>
          <a:xfrm>
            <a:off x="-234" y="11126"/>
            <a:ext cx="6858234" cy="753434"/>
          </a:xfrm>
          <a:prstGeom prst="rect">
            <a:avLst/>
          </a:prstGeom>
          <a:solidFill>
            <a:schemeClr val="accent1">
              <a:lumMod val="40000"/>
              <a:lumOff val="60000"/>
            </a:schemeClr>
          </a:solidFill>
          <a:ln w="1905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ja-JP" altLang="en-US" sz="1400" b="1" dirty="0">
                <a:solidFill>
                  <a:prstClr val="black"/>
                </a:solidFill>
                <a:latin typeface="Meiryo UI" panose="020B0604030504040204" pitchFamily="50" charset="-128"/>
                <a:ea typeface="Meiryo UI" panose="020B0604030504040204" pitchFamily="50" charset="-128"/>
              </a:rPr>
              <a:t>医療機関のご担当者へ</a:t>
            </a:r>
            <a:endParaRPr lang="en-US" altLang="ja-JP" sz="14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400" b="1" dirty="0">
                <a:solidFill>
                  <a:srgbClr val="FF0000"/>
                </a:solidFill>
                <a:latin typeface="Meiryo UI" panose="020B0604030504040204" pitchFamily="50" charset="-128"/>
                <a:ea typeface="Meiryo UI" panose="020B0604030504040204" pitchFamily="50" charset="-128"/>
              </a:rPr>
              <a:t>風しんの抗体検査・予防接種における対応について、ご協力をお願いいたします。</a:t>
            </a:r>
          </a:p>
        </p:txBody>
      </p:sp>
      <p:graphicFrame>
        <p:nvGraphicFramePr>
          <p:cNvPr id="3" name="表 35">
            <a:extLst>
              <a:ext uri="{FF2B5EF4-FFF2-40B4-BE49-F238E27FC236}">
                <a16:creationId xmlns:a16="http://schemas.microsoft.com/office/drawing/2014/main" id="{04CF86BE-501D-81F8-5FBF-4E760A1DF235}"/>
              </a:ext>
            </a:extLst>
          </p:cNvPr>
          <p:cNvGraphicFramePr>
            <a:graphicFrameLocks noGrp="1"/>
          </p:cNvGraphicFramePr>
          <p:nvPr/>
        </p:nvGraphicFramePr>
        <p:xfrm>
          <a:off x="148005" y="6629966"/>
          <a:ext cx="6602431" cy="2651760"/>
        </p:xfrm>
        <a:graphic>
          <a:graphicData uri="http://schemas.openxmlformats.org/drawingml/2006/table">
            <a:tbl>
              <a:tblPr firstRow="1" bandRow="1"/>
              <a:tblGrid>
                <a:gridCol w="1497875">
                  <a:extLst>
                    <a:ext uri="{9D8B030D-6E8A-4147-A177-3AD203B41FA5}">
                      <a16:colId xmlns:a16="http://schemas.microsoft.com/office/drawing/2014/main" val="4104155222"/>
                    </a:ext>
                  </a:extLst>
                </a:gridCol>
                <a:gridCol w="2206275">
                  <a:extLst>
                    <a:ext uri="{9D8B030D-6E8A-4147-A177-3AD203B41FA5}">
                      <a16:colId xmlns:a16="http://schemas.microsoft.com/office/drawing/2014/main" val="2613202862"/>
                    </a:ext>
                  </a:extLst>
                </a:gridCol>
                <a:gridCol w="1342417">
                  <a:extLst>
                    <a:ext uri="{9D8B030D-6E8A-4147-A177-3AD203B41FA5}">
                      <a16:colId xmlns:a16="http://schemas.microsoft.com/office/drawing/2014/main" val="1721735589"/>
                    </a:ext>
                  </a:extLst>
                </a:gridCol>
                <a:gridCol w="797668">
                  <a:extLst>
                    <a:ext uri="{9D8B030D-6E8A-4147-A177-3AD203B41FA5}">
                      <a16:colId xmlns:a16="http://schemas.microsoft.com/office/drawing/2014/main" val="2292789305"/>
                    </a:ext>
                  </a:extLst>
                </a:gridCol>
                <a:gridCol w="758196">
                  <a:extLst>
                    <a:ext uri="{9D8B030D-6E8A-4147-A177-3AD203B41FA5}">
                      <a16:colId xmlns:a16="http://schemas.microsoft.com/office/drawing/2014/main" val="60573358"/>
                    </a:ext>
                  </a:extLst>
                </a:gridCol>
              </a:tblGrid>
              <a:tr h="256768">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r>
                        <a:rPr kumimoji="1" lang="ja-JP" altLang="en-US" sz="1200" dirty="0">
                          <a:latin typeface="メイリオ" panose="020B0604030504040204" pitchFamily="50" charset="-128"/>
                          <a:ea typeface="メイリオ" panose="020B0604030504040204" pitchFamily="50" charset="-128"/>
                        </a:rPr>
                        <a:t>病院名</a:t>
                      </a:r>
                    </a:p>
                  </a:txBody>
                  <a:tcPr>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r>
                        <a:rPr kumimoji="1" lang="ja-JP" altLang="en-US" sz="1100" dirty="0">
                          <a:latin typeface="メイリオ" panose="020B0604030504040204" pitchFamily="50" charset="-128"/>
                          <a:ea typeface="メイリオ" panose="020B0604030504040204" pitchFamily="50" charset="-128"/>
                        </a:rPr>
                        <a:t>所在地</a:t>
                      </a:r>
                    </a:p>
                  </a:txBody>
                  <a:tcPr>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r>
                        <a:rPr kumimoji="1" lang="ja-JP" altLang="en-US" sz="1100" dirty="0">
                          <a:latin typeface="メイリオ" panose="020B0604030504040204" pitchFamily="50" charset="-128"/>
                          <a:ea typeface="メイリオ" panose="020B0604030504040204" pitchFamily="50" charset="-128"/>
                        </a:rPr>
                        <a:t>電話</a:t>
                      </a:r>
                    </a:p>
                  </a:txBody>
                  <a:tcPr>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r>
                        <a:rPr kumimoji="1" lang="ja-JP" altLang="en-US" sz="1100" dirty="0">
                          <a:latin typeface="メイリオ" panose="020B0604030504040204" pitchFamily="50" charset="-128"/>
                          <a:ea typeface="メイリオ" panose="020B0604030504040204" pitchFamily="50" charset="-128"/>
                        </a:rPr>
                        <a:t>抗体検査</a:t>
                      </a:r>
                    </a:p>
                  </a:txBody>
                  <a:tcPr>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r>
                        <a:rPr kumimoji="1" lang="ja-JP" altLang="en-US" sz="1100" dirty="0">
                          <a:latin typeface="メイリオ" panose="020B0604030504040204" pitchFamily="50" charset="-128"/>
                          <a:ea typeface="メイリオ" panose="020B0604030504040204" pitchFamily="50" charset="-128"/>
                        </a:rPr>
                        <a:t>予防接種</a:t>
                      </a:r>
                    </a:p>
                  </a:txBody>
                  <a:tcPr>
                    <a:lnL w="12700" cmpd="sng">
                      <a:solidFill>
                        <a:srgbClr val="4F81BD"/>
                      </a:solidFill>
                    </a:lnL>
                    <a:lnR w="12700" cmpd="sng">
                      <a:solidFill>
                        <a:srgbClr val="4F81BD"/>
                      </a:solidFill>
                    </a:lnR>
                    <a:lnT w="12700" cmpd="sng">
                      <a:solidFill>
                        <a:srgbClr val="4F81BD"/>
                      </a:solidFill>
                    </a:lnT>
                    <a:lnB w="254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37560633"/>
                  </a:ext>
                </a:extLst>
              </a:tr>
              <a:tr h="245968">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254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254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254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254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254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632097387"/>
                  </a:ext>
                </a:extLst>
              </a:tr>
              <a:tr h="238472">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115932142"/>
                  </a:ext>
                </a:extLst>
              </a:tr>
              <a:tr h="229324">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2454374169"/>
                  </a:ext>
                </a:extLst>
              </a:tr>
              <a:tr h="292184">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3967189654"/>
                  </a:ext>
                </a:extLst>
              </a:tr>
              <a:tr h="211028">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252648163"/>
                  </a:ext>
                </a:extLst>
              </a:tr>
              <a:tr h="273888">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4206483340"/>
                  </a:ext>
                </a:extLst>
              </a:tr>
              <a:tr h="264740">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888062152"/>
                  </a:ext>
                </a:extLst>
              </a:tr>
              <a:tr h="289023">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endParaRPr kumimoji="1" lang="ja-JP" altLang="en-US"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3121063510"/>
                  </a:ext>
                </a:extLst>
              </a:tr>
            </a:tbl>
          </a:graphicData>
        </a:graphic>
      </p:graphicFrame>
      <p:sp>
        <p:nvSpPr>
          <p:cNvPr id="4" name="角丸四角形 11">
            <a:extLst>
              <a:ext uri="{FF2B5EF4-FFF2-40B4-BE49-F238E27FC236}">
                <a16:creationId xmlns:a16="http://schemas.microsoft.com/office/drawing/2014/main" id="{F5E49D34-29D6-A41D-1B3B-74E1AA17619B}"/>
              </a:ext>
            </a:extLst>
          </p:cNvPr>
          <p:cNvSpPr/>
          <p:nvPr/>
        </p:nvSpPr>
        <p:spPr>
          <a:xfrm>
            <a:off x="55049" y="3053281"/>
            <a:ext cx="6747905" cy="3501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600" b="1" u="sng" dirty="0">
                <a:solidFill>
                  <a:srgbClr val="FFFF00"/>
                </a:solidFill>
                <a:latin typeface="メイリオ" panose="020B0604030504040204" pitchFamily="50" charset="-128"/>
                <a:ea typeface="メイリオ" panose="020B0604030504040204" pitchFamily="50" charset="-128"/>
              </a:rPr>
              <a:t>以下の３点について、ご確認、ご協力をお願いします。</a:t>
            </a:r>
            <a:endParaRPr lang="en-US" altLang="ja-JP" sz="1600" b="1" u="sng" dirty="0">
              <a:solidFill>
                <a:srgbClr val="FFFF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34604366-D4A1-B6E1-3CF0-49237D4A44D9}"/>
              </a:ext>
            </a:extLst>
          </p:cNvPr>
          <p:cNvSpPr txBox="1"/>
          <p:nvPr/>
        </p:nvSpPr>
        <p:spPr>
          <a:xfrm>
            <a:off x="320416" y="3451911"/>
            <a:ext cx="6436737" cy="388987"/>
          </a:xfrm>
          <a:prstGeom prst="rect">
            <a:avLst/>
          </a:prstGeom>
          <a:solidFill>
            <a:schemeClr val="bg1">
              <a:lumMod val="85000"/>
            </a:schemeClr>
          </a:solidFill>
        </p:spPr>
        <p:txBody>
          <a:bodyPr wrap="square" tIns="0" bIns="0" rtlCol="0" anchor="ctr">
            <a:noAutofit/>
          </a:bodyPr>
          <a:lstStyle/>
          <a:p>
            <a:pPr algn="ctr">
              <a:defRPr/>
            </a:pPr>
            <a:r>
              <a:rPr lang="ja-JP" altLang="en-US" sz="1400" b="1" dirty="0">
                <a:solidFill>
                  <a:srgbClr val="4472C4"/>
                </a:solidFill>
                <a:latin typeface="メイリオ" panose="020B0604030504040204" pitchFamily="50" charset="-128"/>
                <a:ea typeface="メイリオ" panose="020B0604030504040204" pitchFamily="50" charset="-128"/>
              </a:rPr>
              <a:t>○○県国保連合会による請求・支払い事務処理の終了について</a:t>
            </a:r>
          </a:p>
        </p:txBody>
      </p:sp>
      <p:sp>
        <p:nvSpPr>
          <p:cNvPr id="17" name="テキスト ボックス 16">
            <a:extLst>
              <a:ext uri="{FF2B5EF4-FFF2-40B4-BE49-F238E27FC236}">
                <a16:creationId xmlns:a16="http://schemas.microsoft.com/office/drawing/2014/main" id="{E5102F4B-42DA-C1AF-7F76-AF1E68A71FA7}"/>
              </a:ext>
            </a:extLst>
          </p:cNvPr>
          <p:cNvSpPr txBox="1"/>
          <p:nvPr/>
        </p:nvSpPr>
        <p:spPr>
          <a:xfrm>
            <a:off x="316098" y="5728609"/>
            <a:ext cx="6434339" cy="514758"/>
          </a:xfrm>
          <a:prstGeom prst="rect">
            <a:avLst/>
          </a:prstGeom>
          <a:solidFill>
            <a:schemeClr val="bg1">
              <a:lumMod val="85000"/>
            </a:schemeClr>
          </a:solidFill>
        </p:spPr>
        <p:txBody>
          <a:bodyPr wrap="square" tIns="0" bIns="0" rtlCol="0" anchor="ctr">
            <a:noAutofit/>
          </a:bodyPr>
          <a:lstStyle/>
          <a:p>
            <a:pPr algn="ctr">
              <a:defRPr/>
            </a:pPr>
            <a:r>
              <a:rPr lang="ja-JP" altLang="en-US" sz="1400" b="1" dirty="0">
                <a:solidFill>
                  <a:srgbClr val="4472C4"/>
                </a:solidFill>
                <a:latin typeface="メイリオ" panose="020B0604030504040204" pitchFamily="50" charset="-128"/>
                <a:ea typeface="メイリオ" panose="020B0604030504040204" pitchFamily="50" charset="-128"/>
              </a:rPr>
              <a:t>令和７年３月の○○市における風しん予防接種実施機関は</a:t>
            </a:r>
            <a:endParaRPr lang="en-US" altLang="ja-JP" sz="1400" b="1" dirty="0">
              <a:solidFill>
                <a:srgbClr val="4472C4"/>
              </a:solidFill>
              <a:latin typeface="メイリオ" panose="020B0604030504040204" pitchFamily="50" charset="-128"/>
              <a:ea typeface="メイリオ" panose="020B0604030504040204" pitchFamily="50" charset="-128"/>
            </a:endParaRPr>
          </a:p>
          <a:p>
            <a:pPr algn="ctr">
              <a:defRPr/>
            </a:pPr>
            <a:r>
              <a:rPr lang="ja-JP" altLang="en-US" sz="1400" b="1" dirty="0">
                <a:solidFill>
                  <a:srgbClr val="4472C4"/>
                </a:solidFill>
                <a:latin typeface="メイリオ" panose="020B0604030504040204" pitchFamily="50" charset="-128"/>
                <a:ea typeface="メイリオ" panose="020B0604030504040204" pitchFamily="50" charset="-128"/>
              </a:rPr>
              <a:t>以下の医療機関で実施してください。</a:t>
            </a:r>
          </a:p>
        </p:txBody>
      </p:sp>
      <p:sp>
        <p:nvSpPr>
          <p:cNvPr id="18" name="角丸四角形 11">
            <a:extLst>
              <a:ext uri="{FF2B5EF4-FFF2-40B4-BE49-F238E27FC236}">
                <a16:creationId xmlns:a16="http://schemas.microsoft.com/office/drawing/2014/main" id="{3CE6B4B3-E0F5-D478-43D7-7AC61DA69234}"/>
              </a:ext>
            </a:extLst>
          </p:cNvPr>
          <p:cNvSpPr/>
          <p:nvPr/>
        </p:nvSpPr>
        <p:spPr>
          <a:xfrm>
            <a:off x="62338" y="6313179"/>
            <a:ext cx="6724823" cy="288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ja-JP" altLang="en-US" sz="1400" b="1" dirty="0">
                <a:solidFill>
                  <a:prstClr val="white"/>
                </a:solidFill>
                <a:latin typeface="メイリオ" panose="020B0604030504040204" pitchFamily="50" charset="-128"/>
                <a:ea typeface="メイリオ" panose="020B0604030504040204" pitchFamily="50" charset="-128"/>
              </a:rPr>
              <a:t>風しんの抗体検査・予防接種　実施医療機関一覧</a:t>
            </a:r>
            <a:endParaRPr lang="en-US" altLang="ja-JP" sz="1400" b="1" dirty="0">
              <a:solidFill>
                <a:prstClr val="white"/>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700611A7-F2F7-4D5E-E00E-70829CB85B7E}"/>
              </a:ext>
            </a:extLst>
          </p:cNvPr>
          <p:cNvSpPr txBox="1"/>
          <p:nvPr/>
        </p:nvSpPr>
        <p:spPr>
          <a:xfrm>
            <a:off x="440039" y="3871991"/>
            <a:ext cx="6347120" cy="461665"/>
          </a:xfrm>
          <a:prstGeom prst="rect">
            <a:avLst/>
          </a:prstGeom>
          <a:noFill/>
        </p:spPr>
        <p:txBody>
          <a:bodyPr wrap="square" rtlCol="0">
            <a:spAutoFit/>
          </a:bodyPr>
          <a:lstStyle/>
          <a:p>
            <a:pPr>
              <a:defRPr/>
            </a:pPr>
            <a:r>
              <a:rPr lang="ja-JP" altLang="en-US" sz="1200" dirty="0">
                <a:solidFill>
                  <a:prstClr val="black"/>
                </a:solidFill>
                <a:latin typeface="メイリオ" panose="020B0604030504040204" pitchFamily="50" charset="-128"/>
                <a:ea typeface="メイリオ" panose="020B0604030504040204" pitchFamily="50" charset="-128"/>
              </a:rPr>
              <a:t>国保連合会が代行する、集合契約における請求・支払い事務が令和７年３月</a:t>
            </a:r>
            <a:r>
              <a:rPr lang="en-US" altLang="ja-JP" sz="1200" dirty="0">
                <a:solidFill>
                  <a:prstClr val="black"/>
                </a:solidFill>
                <a:latin typeface="メイリオ" panose="020B0604030504040204" pitchFamily="50" charset="-128"/>
                <a:ea typeface="メイリオ" panose="020B0604030504040204" pitchFamily="50" charset="-128"/>
              </a:rPr>
              <a:t>10</a:t>
            </a:r>
            <a:r>
              <a:rPr lang="ja-JP" altLang="en-US" sz="1200" dirty="0">
                <a:solidFill>
                  <a:prstClr val="black"/>
                </a:solidFill>
                <a:latin typeface="メイリオ" panose="020B0604030504040204" pitchFamily="50" charset="-128"/>
                <a:ea typeface="メイリオ" panose="020B0604030504040204" pitchFamily="50" charset="-128"/>
              </a:rPr>
              <a:t>日（必着）をもって終了するため、期限までに請求書等を送付ください。</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7A9EBE6-1011-F006-D252-E71C8D6C2ACB}"/>
              </a:ext>
            </a:extLst>
          </p:cNvPr>
          <p:cNvSpPr txBox="1"/>
          <p:nvPr/>
        </p:nvSpPr>
        <p:spPr>
          <a:xfrm>
            <a:off x="405502" y="4713231"/>
            <a:ext cx="5111730" cy="830997"/>
          </a:xfrm>
          <a:prstGeom prst="rect">
            <a:avLst/>
          </a:prstGeom>
          <a:noFill/>
        </p:spPr>
        <p:txBody>
          <a:bodyPr wrap="square" rtlCol="0">
            <a:spAutoFit/>
          </a:bodyPr>
          <a:lstStyle/>
          <a:p>
            <a:pPr>
              <a:defRPr/>
            </a:pPr>
            <a:r>
              <a:rPr lang="ja-JP" altLang="en-US" sz="1200" dirty="0">
                <a:solidFill>
                  <a:prstClr val="black"/>
                </a:solidFill>
                <a:latin typeface="メイリオ" panose="020B0604030504040204" pitchFamily="50" charset="-128"/>
                <a:ea typeface="メイリオ" panose="020B0604030504040204" pitchFamily="50" charset="-128"/>
              </a:rPr>
              <a:t>令和７年３月１日から３月末までの間に実施した予防接種に係る費用について、４月</a:t>
            </a:r>
            <a:r>
              <a:rPr lang="en-US" altLang="ja-JP" sz="1200" dirty="0">
                <a:solidFill>
                  <a:prstClr val="black"/>
                </a:solidFill>
                <a:latin typeface="メイリオ" panose="020B0604030504040204" pitchFamily="50" charset="-128"/>
                <a:ea typeface="メイリオ" panose="020B0604030504040204" pitchFamily="50" charset="-128"/>
              </a:rPr>
              <a:t>10</a:t>
            </a:r>
            <a:r>
              <a:rPr lang="ja-JP" altLang="en-US" sz="1200" dirty="0">
                <a:solidFill>
                  <a:prstClr val="black"/>
                </a:solidFill>
                <a:latin typeface="メイリオ" panose="020B0604030504040204" pitchFamily="50" charset="-128"/>
                <a:ea typeface="メイリオ" panose="020B0604030504040204" pitchFamily="50" charset="-128"/>
              </a:rPr>
              <a:t>日までに市区町村別請求書、クーポン券が貼付された受診票または予診票とともに、クーポン券を発行した市区町村へ送付してください。</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A037327-B3FE-82C7-8A1C-DFE0AAF0C802}"/>
              </a:ext>
            </a:extLst>
          </p:cNvPr>
          <p:cNvSpPr txBox="1"/>
          <p:nvPr/>
        </p:nvSpPr>
        <p:spPr>
          <a:xfrm>
            <a:off x="1085520" y="5422818"/>
            <a:ext cx="4097422" cy="276999"/>
          </a:xfrm>
          <a:prstGeom prst="rect">
            <a:avLst/>
          </a:prstGeom>
          <a:noFill/>
        </p:spPr>
        <p:txBody>
          <a:bodyPr wrap="square" rtlCol="0">
            <a:spAutoFit/>
          </a:bodyPr>
          <a:lstStyle/>
          <a:p>
            <a:pPr>
              <a:defRPr/>
            </a:pPr>
            <a:r>
              <a:rPr lang="en-US" altLang="ja-JP" sz="1200" dirty="0">
                <a:solidFill>
                  <a:prstClr val="black"/>
                </a:solidFill>
                <a:latin typeface="Calibri" panose="020F0502020204030204"/>
                <a:ea typeface="ＭＳ Ｐゴシック" panose="020B0600070205080204" pitchFamily="50" charset="-128"/>
                <a:hlinkClick r:id="" action="ppaction://noaction"/>
              </a:rPr>
              <a:t>mhlw.go.jp/</a:t>
            </a:r>
            <a:r>
              <a:rPr lang="en-US" altLang="ja-JP" sz="1200" dirty="0" err="1">
                <a:solidFill>
                  <a:prstClr val="black"/>
                </a:solidFill>
                <a:latin typeface="Calibri" panose="020F0502020204030204"/>
                <a:ea typeface="ＭＳ Ｐゴシック" panose="020B0600070205080204" pitchFamily="50" charset="-128"/>
                <a:hlinkClick r:id="" action="ppaction://noaction"/>
              </a:rPr>
              <a:t>stf</a:t>
            </a:r>
            <a:r>
              <a:rPr lang="en-US" altLang="ja-JP" sz="1200" dirty="0">
                <a:solidFill>
                  <a:prstClr val="black"/>
                </a:solidFill>
                <a:latin typeface="Calibri" panose="020F0502020204030204"/>
                <a:ea typeface="ＭＳ Ｐゴシック" panose="020B0600070205080204" pitchFamily="50" charset="-128"/>
                <a:hlinkClick r:id="" action="ppaction://noaction"/>
              </a:rPr>
              <a:t>/</a:t>
            </a:r>
            <a:r>
              <a:rPr lang="en-US" altLang="ja-JP" sz="1200" dirty="0" err="1">
                <a:solidFill>
                  <a:prstClr val="black"/>
                </a:solidFill>
                <a:latin typeface="Calibri" panose="020F0502020204030204"/>
                <a:ea typeface="ＭＳ Ｐゴシック" panose="020B0600070205080204" pitchFamily="50" charset="-128"/>
                <a:hlinkClick r:id="" action="ppaction://noaction"/>
              </a:rPr>
              <a:t>seisakunitsuite</a:t>
            </a:r>
            <a:r>
              <a:rPr lang="en-US" altLang="ja-JP" sz="1200" dirty="0">
                <a:solidFill>
                  <a:prstClr val="black"/>
                </a:solidFill>
                <a:latin typeface="Calibri" panose="020F0502020204030204"/>
                <a:ea typeface="ＭＳ Ｐゴシック" panose="020B0600070205080204" pitchFamily="50" charset="-128"/>
                <a:hlinkClick r:id="" action="ppaction://noaction"/>
              </a:rPr>
              <a:t>/bunya/000116890_00001.html</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9" name="楕円 8">
            <a:extLst>
              <a:ext uri="{FF2B5EF4-FFF2-40B4-BE49-F238E27FC236}">
                <a16:creationId xmlns:a16="http://schemas.microsoft.com/office/drawing/2014/main" id="{8126027A-3C0C-9C3D-8FBF-FDE1C81CC95B}"/>
              </a:ext>
            </a:extLst>
          </p:cNvPr>
          <p:cNvSpPr/>
          <p:nvPr/>
        </p:nvSpPr>
        <p:spPr>
          <a:xfrm>
            <a:off x="50532" y="3418971"/>
            <a:ext cx="531128" cy="515892"/>
          </a:xfrm>
          <a:prstGeom prst="ellipse">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ja-JP" altLang="en-US" sz="3200" b="1" dirty="0">
                <a:solidFill>
                  <a:srgbClr val="FFFF00"/>
                </a:solidFill>
                <a:latin typeface="Calibri" panose="020F0502020204030204"/>
                <a:ea typeface="ＭＳ Ｐゴシック" panose="020B0600070205080204" pitchFamily="50" charset="-128"/>
              </a:rPr>
              <a:t>１</a:t>
            </a:r>
          </a:p>
        </p:txBody>
      </p:sp>
      <p:sp>
        <p:nvSpPr>
          <p:cNvPr id="16" name="テキスト ボックス 15">
            <a:extLst>
              <a:ext uri="{FF2B5EF4-FFF2-40B4-BE49-F238E27FC236}">
                <a16:creationId xmlns:a16="http://schemas.microsoft.com/office/drawing/2014/main" id="{D4250CB4-A941-49B9-334B-1C331B877BC1}"/>
              </a:ext>
            </a:extLst>
          </p:cNvPr>
          <p:cNvSpPr txBox="1"/>
          <p:nvPr/>
        </p:nvSpPr>
        <p:spPr>
          <a:xfrm>
            <a:off x="360548" y="4290896"/>
            <a:ext cx="6426613" cy="388987"/>
          </a:xfrm>
          <a:prstGeom prst="rect">
            <a:avLst/>
          </a:prstGeom>
          <a:solidFill>
            <a:schemeClr val="bg1">
              <a:lumMod val="85000"/>
            </a:schemeClr>
          </a:solidFill>
        </p:spPr>
        <p:txBody>
          <a:bodyPr wrap="square" tIns="0" bIns="0" rtlCol="0" anchor="ctr">
            <a:noAutofit/>
          </a:bodyPr>
          <a:lstStyle/>
          <a:p>
            <a:pPr algn="ctr">
              <a:defRPr/>
            </a:pPr>
            <a:r>
              <a:rPr lang="ja-JP" altLang="en-US" sz="1400" b="1" dirty="0">
                <a:solidFill>
                  <a:srgbClr val="4472C4"/>
                </a:solidFill>
                <a:latin typeface="メイリオ" panose="020B0604030504040204" pitchFamily="50" charset="-128"/>
                <a:ea typeface="メイリオ" panose="020B0604030504040204" pitchFamily="50" charset="-128"/>
              </a:rPr>
              <a:t>市町村別請求書はクーポン券を発行した市区町村へ送付をお願いします。</a:t>
            </a:r>
          </a:p>
        </p:txBody>
      </p:sp>
      <p:sp>
        <p:nvSpPr>
          <p:cNvPr id="11" name="楕円 10">
            <a:extLst>
              <a:ext uri="{FF2B5EF4-FFF2-40B4-BE49-F238E27FC236}">
                <a16:creationId xmlns:a16="http://schemas.microsoft.com/office/drawing/2014/main" id="{F3556E9E-C3DF-0887-A8E5-27CE29E2BE27}"/>
              </a:ext>
            </a:extLst>
          </p:cNvPr>
          <p:cNvSpPr/>
          <p:nvPr/>
        </p:nvSpPr>
        <p:spPr>
          <a:xfrm>
            <a:off x="50532" y="4218224"/>
            <a:ext cx="531128" cy="490087"/>
          </a:xfrm>
          <a:prstGeom prst="ellipse">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ja-JP" altLang="en-US" sz="3200" b="1" dirty="0">
                <a:solidFill>
                  <a:srgbClr val="FFFF00"/>
                </a:solidFill>
                <a:latin typeface="Calibri" panose="020F0502020204030204"/>
                <a:ea typeface="ＭＳ Ｐゴシック" panose="020B0600070205080204" pitchFamily="50" charset="-128"/>
              </a:rPr>
              <a:t>２</a:t>
            </a:r>
          </a:p>
        </p:txBody>
      </p:sp>
      <p:sp>
        <p:nvSpPr>
          <p:cNvPr id="12" name="楕円 11">
            <a:extLst>
              <a:ext uri="{FF2B5EF4-FFF2-40B4-BE49-F238E27FC236}">
                <a16:creationId xmlns:a16="http://schemas.microsoft.com/office/drawing/2014/main" id="{53D8873B-C83E-2F1E-7689-2732C9027F87}"/>
              </a:ext>
            </a:extLst>
          </p:cNvPr>
          <p:cNvSpPr/>
          <p:nvPr/>
        </p:nvSpPr>
        <p:spPr>
          <a:xfrm>
            <a:off x="91096" y="5750375"/>
            <a:ext cx="531128" cy="490087"/>
          </a:xfrm>
          <a:prstGeom prst="ellipse">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ja-JP" altLang="en-US" sz="3200" b="1" dirty="0">
                <a:solidFill>
                  <a:srgbClr val="FFFF00"/>
                </a:solidFill>
                <a:latin typeface="Calibri" panose="020F0502020204030204"/>
                <a:ea typeface="ＭＳ Ｐゴシック" panose="020B0600070205080204" pitchFamily="50" charset="-128"/>
              </a:rPr>
              <a:t>３</a:t>
            </a:r>
          </a:p>
        </p:txBody>
      </p:sp>
      <p:sp>
        <p:nvSpPr>
          <p:cNvPr id="22" name="テキスト ボックス 21">
            <a:extLst>
              <a:ext uri="{FF2B5EF4-FFF2-40B4-BE49-F238E27FC236}">
                <a16:creationId xmlns:a16="http://schemas.microsoft.com/office/drawing/2014/main" id="{1F56A881-1C15-232A-180B-CDA5DCC9AA8C}"/>
              </a:ext>
            </a:extLst>
          </p:cNvPr>
          <p:cNvSpPr txBox="1"/>
          <p:nvPr/>
        </p:nvSpPr>
        <p:spPr>
          <a:xfrm>
            <a:off x="153875" y="5452911"/>
            <a:ext cx="1127232" cy="253916"/>
          </a:xfrm>
          <a:prstGeom prst="rect">
            <a:avLst/>
          </a:prstGeom>
          <a:noFill/>
        </p:spPr>
        <p:txBody>
          <a:bodyPr wrap="none" rtlCol="0">
            <a:spAutoFit/>
          </a:bodyPr>
          <a:lstStyle/>
          <a:p>
            <a:pPr>
              <a:defRPr/>
            </a:pPr>
            <a:r>
              <a:rPr lang="ja-JP" altLang="en-US" sz="1050" dirty="0">
                <a:solidFill>
                  <a:prstClr val="black"/>
                </a:solidFill>
                <a:latin typeface="メイリオ" panose="020B0604030504040204" pitchFamily="50" charset="-128"/>
                <a:ea typeface="メイリオ" panose="020B0604030504040204" pitchFamily="50" charset="-128"/>
              </a:rPr>
              <a:t>様式はこちら：</a:t>
            </a:r>
          </a:p>
        </p:txBody>
      </p:sp>
      <p:pic>
        <p:nvPicPr>
          <p:cNvPr id="25" name="図 24">
            <a:extLst>
              <a:ext uri="{FF2B5EF4-FFF2-40B4-BE49-F238E27FC236}">
                <a16:creationId xmlns:a16="http://schemas.microsoft.com/office/drawing/2014/main" id="{F9A7B0A3-072F-35FE-E193-A5146828915E}"/>
              </a:ext>
            </a:extLst>
          </p:cNvPr>
          <p:cNvPicPr>
            <a:picLocks noChangeAspect="1"/>
          </p:cNvPicPr>
          <p:nvPr/>
        </p:nvPicPr>
        <p:blipFill>
          <a:blip r:embed="rId3"/>
          <a:stretch>
            <a:fillRect/>
          </a:stretch>
        </p:blipFill>
        <p:spPr>
          <a:xfrm>
            <a:off x="-235" y="9309954"/>
            <a:ext cx="6858236" cy="611599"/>
          </a:xfrm>
          <a:prstGeom prst="rect">
            <a:avLst/>
          </a:prstGeom>
        </p:spPr>
      </p:pic>
      <p:pic>
        <p:nvPicPr>
          <p:cNvPr id="8" name="図 7" descr="QR コード&#10;&#10;自動的に生成された説明">
            <a:extLst>
              <a:ext uri="{FF2B5EF4-FFF2-40B4-BE49-F238E27FC236}">
                <a16:creationId xmlns:a16="http://schemas.microsoft.com/office/drawing/2014/main" id="{72F40740-0706-4B51-481D-6DD61725D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3128" y="4715298"/>
            <a:ext cx="990997" cy="990997"/>
          </a:xfrm>
          <a:prstGeom prst="rect">
            <a:avLst/>
          </a:prstGeom>
        </p:spPr>
      </p:pic>
    </p:spTree>
    <p:extLst>
      <p:ext uri="{BB962C8B-B14F-4D97-AF65-F5344CB8AC3E}">
        <p14:creationId xmlns:p14="http://schemas.microsoft.com/office/powerpoint/2010/main" val="13140975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c51fe6-19e4-4433-84ee-be5909579d85">
      <Terms xmlns="http://schemas.microsoft.com/office/infopath/2007/PartnerControls"/>
    </lcf76f155ced4ddcb4097134ff3c332f>
    <TaxCatchAll xmlns="85e6e18b-26c1-4122-9e79-e6c53ac26d53" xsi:nil="true"/>
    <Owner xmlns="53c51fe6-19e4-4433-84ee-be5909579d85">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00833B54CB2C4289CA2416C60E7117" ma:contentTypeVersion="14" ma:contentTypeDescription="新しいドキュメントを作成します。" ma:contentTypeScope="" ma:versionID="da5523c30d1a8768d9be4420d4c195e1">
  <xsd:schema xmlns:xsd="http://www.w3.org/2001/XMLSchema" xmlns:xs="http://www.w3.org/2001/XMLSchema" xmlns:p="http://schemas.microsoft.com/office/2006/metadata/properties" xmlns:ns2="53c51fe6-19e4-4433-84ee-be5909579d85" xmlns:ns3="85e6e18b-26c1-4122-9e79-e6c53ac26d53" targetNamespace="http://schemas.microsoft.com/office/2006/metadata/properties" ma:root="true" ma:fieldsID="548d35214ccc715f0abea6441f3b0b7b" ns2:_="" ns3:_="">
    <xsd:import namespace="53c51fe6-19e4-4433-84ee-be5909579d85"/>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51fe6-19e4-4433-84ee-be5909579d85"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206861-d8e4-40bb-a5e0-8d7527865854}"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FEDC7-1F28-49FF-B832-26CCF7BF4DF8}">
  <ds:schemaRefs>
    <ds:schemaRef ds:uri="http://schemas.microsoft.com/sharepoint/v3/contenttype/forms"/>
  </ds:schemaRefs>
</ds:datastoreItem>
</file>

<file path=customXml/itemProps2.xml><?xml version="1.0" encoding="utf-8"?>
<ds:datastoreItem xmlns:ds="http://schemas.openxmlformats.org/officeDocument/2006/customXml" ds:itemID="{A982D26C-6940-454C-9E33-1FF0DF3CC536}">
  <ds:schemaRefs>
    <ds:schemaRef ds:uri="http://schemas.microsoft.com/office/2006/metadata/properties"/>
    <ds:schemaRef ds:uri="http://schemas.microsoft.com/office/infopath/2007/PartnerControls"/>
    <ds:schemaRef ds:uri="53c51fe6-19e4-4433-84ee-be5909579d85"/>
    <ds:schemaRef ds:uri="85e6e18b-26c1-4122-9e79-e6c53ac26d53"/>
  </ds:schemaRefs>
</ds:datastoreItem>
</file>

<file path=customXml/itemProps3.xml><?xml version="1.0" encoding="utf-8"?>
<ds:datastoreItem xmlns:ds="http://schemas.openxmlformats.org/officeDocument/2006/customXml" ds:itemID="{7C0D63B4-2C37-45EB-9446-7630DA81B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51fe6-19e4-4433-84ee-be5909579d85"/>
    <ds:schemaRef ds:uri="85e6e18b-26c1-4122-9e79-e6c53ac26d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740</TotalTime>
  <Words>722</Words>
  <Application>Microsoft Office PowerPoint</Application>
  <PresentationFormat>A4 210 x 297 mm</PresentationFormat>
  <Paragraphs>59</Paragraphs>
  <Slides>2</Slides>
  <Notes>0</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Office ​​テーマ</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賀登 浩章(katou-hiroaki)</dc:creator>
  <cp:lastModifiedBy>森本 航太(morimoto-kouta)</cp:lastModifiedBy>
  <cp:revision>100</cp:revision>
  <cp:lastPrinted>2022-03-07T15:33:40Z</cp:lastPrinted>
  <dcterms:created xsi:type="dcterms:W3CDTF">2020-01-13T12:34:01Z</dcterms:created>
  <dcterms:modified xsi:type="dcterms:W3CDTF">2024-10-02T08:26:56Z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0x0101009C00833B54CB2C4289CA2416C60E7117</vt:lpwstr>
  </property>
  <property fmtid="{D5CDD505-2E9C-101B-9397-08002B2CF9AE}" pid="3" name="MediaServiceImageTags">
    <vt:lpwstr/>
  </property>
</Properties>
</file>